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1"/>
  </p:sldMasterIdLst>
  <p:notesMasterIdLst>
    <p:notesMasterId r:id="rId20"/>
  </p:notesMasterIdLst>
  <p:handoutMasterIdLst>
    <p:handoutMasterId r:id="rId21"/>
  </p:handoutMasterIdLst>
  <p:sldIdLst>
    <p:sldId id="261" r:id="rId2"/>
    <p:sldId id="699" r:id="rId3"/>
    <p:sldId id="713" r:id="rId4"/>
    <p:sldId id="722" r:id="rId5"/>
    <p:sldId id="723" r:id="rId6"/>
    <p:sldId id="728" r:id="rId7"/>
    <p:sldId id="724" r:id="rId8"/>
    <p:sldId id="725" r:id="rId9"/>
    <p:sldId id="736" r:id="rId10"/>
    <p:sldId id="729" r:id="rId11"/>
    <p:sldId id="726" r:id="rId12"/>
    <p:sldId id="731" r:id="rId13"/>
    <p:sldId id="727" r:id="rId14"/>
    <p:sldId id="732" r:id="rId15"/>
    <p:sldId id="714" r:id="rId16"/>
    <p:sldId id="737" r:id="rId17"/>
    <p:sldId id="739" r:id="rId18"/>
    <p:sldId id="738" r:id="rId19"/>
  </p:sldIdLst>
  <p:sldSz cx="9144000" cy="6858000" type="screen4x3"/>
  <p:notesSz cx="6858000" cy="90836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99"/>
    <a:srgbClr val="60227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2" autoAdjust="0"/>
  </p:normalViewPr>
  <p:slideViewPr>
    <p:cSldViewPr>
      <p:cViewPr>
        <p:scale>
          <a:sx n="119" d="100"/>
          <a:sy n="119" d="100"/>
        </p:scale>
        <p:origin x="-1096"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0" d="100"/>
          <a:sy n="130" d="100"/>
        </p:scale>
        <p:origin x="-3048"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838200" y="0"/>
            <a:ext cx="5029200" cy="682625"/>
          </a:xfrm>
          <a:prstGeom prst="rect">
            <a:avLst/>
          </a:prstGeom>
          <a:noFill/>
          <a:ln w="12700">
            <a:noFill/>
            <a:miter lim="800000"/>
            <a:headEnd type="none" w="sm" len="sm"/>
            <a:tailEnd type="none" w="sm" len="sm"/>
          </a:ln>
          <a:effectLst/>
        </p:spPr>
        <p:txBody>
          <a:bodyPr vert="horz" wrap="square" lIns="91084" tIns="45542" rIns="91084" bIns="45542" numCol="1" anchor="t" anchorCtr="0" compatLnSpc="1">
            <a:prstTxWarp prst="textNoShape">
              <a:avLst/>
            </a:prstTxWarp>
          </a:bodyPr>
          <a:lstStyle>
            <a:lvl1pPr algn="ctr" defTabSz="911004">
              <a:defRPr sz="1600" b="1">
                <a:latin typeface="Times New Roman" pitchFamily="96" charset="0"/>
                <a:ea typeface="ＭＳ Ｐゴシック" pitchFamily="96" charset="-128"/>
                <a:cs typeface="+mn-cs"/>
              </a:defRPr>
            </a:lvl1pPr>
          </a:lstStyle>
          <a:p>
            <a:pPr>
              <a:defRPr/>
            </a:pPr>
            <a:r>
              <a:rPr lang="en-US" dirty="0"/>
              <a:t>Veterans and Public Libraries: What Every Librarian Should Know</a:t>
            </a:r>
            <a:endParaRPr lang="en-US" dirty="0"/>
          </a:p>
        </p:txBody>
      </p:sp>
      <p:sp>
        <p:nvSpPr>
          <p:cNvPr id="15364" name="Rectangle 4"/>
          <p:cNvSpPr>
            <a:spLocks noGrp="1" noChangeArrowheads="1"/>
          </p:cNvSpPr>
          <p:nvPr>
            <p:ph type="ftr" sz="quarter" idx="2"/>
          </p:nvPr>
        </p:nvSpPr>
        <p:spPr bwMode="auto">
          <a:xfrm>
            <a:off x="304800" y="8326438"/>
            <a:ext cx="6096000" cy="604837"/>
          </a:xfrm>
          <a:prstGeom prst="rect">
            <a:avLst/>
          </a:prstGeom>
          <a:noFill/>
          <a:ln w="12700">
            <a:noFill/>
            <a:miter lim="800000"/>
            <a:headEnd type="none" w="sm" len="sm"/>
            <a:tailEnd type="none" w="sm" len="sm"/>
          </a:ln>
          <a:effectLst/>
        </p:spPr>
        <p:txBody>
          <a:bodyPr vert="horz" wrap="square" lIns="91084" tIns="45542" rIns="91084" bIns="45542" numCol="1" anchor="b" anchorCtr="0" compatLnSpc="1">
            <a:prstTxWarp prst="textNoShape">
              <a:avLst/>
            </a:prstTxWarp>
          </a:bodyPr>
          <a:lstStyle>
            <a:lvl1pPr defTabSz="909638">
              <a:defRPr kumimoji="1" sz="800">
                <a:latin typeface="Times New Roman" pitchFamily="18" charset="0"/>
              </a:defRPr>
            </a:lvl1pPr>
          </a:lstStyle>
          <a:p>
            <a:r>
              <a:rPr lang="en-US"/>
              <a:t>This material has been created for the Infopeople Project [infopeople.org],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 </a:t>
            </a:r>
          </a:p>
        </p:txBody>
      </p:sp>
      <p:sp>
        <p:nvSpPr>
          <p:cNvPr id="15365" name="Rectangle 5"/>
          <p:cNvSpPr>
            <a:spLocks noGrp="1" noChangeArrowheads="1"/>
          </p:cNvSpPr>
          <p:nvPr>
            <p:ph type="sldNum" sz="quarter" idx="3"/>
          </p:nvPr>
        </p:nvSpPr>
        <p:spPr bwMode="auto">
          <a:xfrm>
            <a:off x="6248400" y="8401050"/>
            <a:ext cx="457200" cy="455613"/>
          </a:xfrm>
          <a:prstGeom prst="rect">
            <a:avLst/>
          </a:prstGeom>
          <a:noFill/>
          <a:ln w="12700">
            <a:noFill/>
            <a:miter lim="800000"/>
            <a:headEnd type="none" w="sm" len="sm"/>
            <a:tailEnd type="none" w="sm" len="sm"/>
          </a:ln>
          <a:effectLst/>
        </p:spPr>
        <p:txBody>
          <a:bodyPr vert="horz" wrap="square" lIns="91084" tIns="45542" rIns="91084" bIns="45542" numCol="1" anchor="b" anchorCtr="0" compatLnSpc="1">
            <a:prstTxWarp prst="textNoShape">
              <a:avLst/>
            </a:prstTxWarp>
          </a:bodyPr>
          <a:lstStyle>
            <a:lvl1pPr algn="r" defTabSz="909638">
              <a:defRPr sz="1000">
                <a:latin typeface="Times New Roman" pitchFamily="18" charset="0"/>
              </a:defRPr>
            </a:lvl1pPr>
          </a:lstStyle>
          <a:p>
            <a:fld id="{44863419-A0CD-4720-A146-ED3ABEB2D8F5}" type="slidenum">
              <a:rPr lang="en-US"/>
              <a:pPr/>
              <a:t>‹#›</a:t>
            </a:fld>
            <a:endParaRPr lang="en-US"/>
          </a:p>
        </p:txBody>
      </p:sp>
      <p:sp>
        <p:nvSpPr>
          <p:cNvPr id="2" name="Date Placeholder 1"/>
          <p:cNvSpPr>
            <a:spLocks noGrp="1"/>
          </p:cNvSpPr>
          <p:nvPr>
            <p:ph type="dt" sz="quarter" idx="1"/>
          </p:nvPr>
        </p:nvSpPr>
        <p:spPr>
          <a:xfrm>
            <a:off x="5867401" y="0"/>
            <a:ext cx="989012" cy="454025"/>
          </a:xfrm>
          <a:prstGeom prst="rect">
            <a:avLst/>
          </a:prstGeom>
        </p:spPr>
        <p:txBody>
          <a:bodyPr vert="horz" lIns="91440" tIns="45720" rIns="91440" bIns="45720" rtlCol="0"/>
          <a:lstStyle>
            <a:lvl1pPr algn="r">
              <a:defRPr sz="1200"/>
            </a:lvl1pPr>
          </a:lstStyle>
          <a:p>
            <a:r>
              <a:rPr lang="en-US" dirty="0" smtClean="0"/>
              <a:t>5/23/2013</a:t>
            </a:r>
            <a:endParaRPr lang="en-US" dirty="0"/>
          </a:p>
        </p:txBody>
      </p:sp>
    </p:spTree>
    <p:extLst>
      <p:ext uri="{BB962C8B-B14F-4D97-AF65-F5344CB8AC3E}">
        <p14:creationId xmlns:p14="http://schemas.microsoft.com/office/powerpoint/2010/main" val="363730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4025"/>
          </a:xfrm>
          <a:prstGeom prst="rect">
            <a:avLst/>
          </a:prstGeom>
          <a:noFill/>
          <a:ln w="12700">
            <a:noFill/>
            <a:miter lim="800000"/>
            <a:headEnd type="none" w="sm" len="sm"/>
            <a:tailEnd type="none" w="sm" len="sm"/>
          </a:ln>
          <a:effectLst/>
        </p:spPr>
        <p:txBody>
          <a:bodyPr vert="horz" wrap="square" lIns="91084" tIns="45542" rIns="91084" bIns="45542" numCol="1" anchor="t" anchorCtr="0" compatLnSpc="1">
            <a:prstTxWarp prst="textNoShape">
              <a:avLst/>
            </a:prstTxWarp>
          </a:bodyPr>
          <a:lstStyle>
            <a:lvl1pPr defTabSz="911004">
              <a:defRPr sz="1200">
                <a:latin typeface="Times New Roman" pitchFamily="96" charset="0"/>
                <a:ea typeface="ＭＳ Ｐゴシック" pitchFamily="96" charset="-128"/>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4025"/>
          </a:xfrm>
          <a:prstGeom prst="rect">
            <a:avLst/>
          </a:prstGeom>
          <a:noFill/>
          <a:ln w="12700">
            <a:noFill/>
            <a:miter lim="800000"/>
            <a:headEnd type="none" w="sm" len="sm"/>
            <a:tailEnd type="none" w="sm" len="sm"/>
          </a:ln>
          <a:effectLst/>
        </p:spPr>
        <p:txBody>
          <a:bodyPr vert="horz" wrap="square" lIns="91084" tIns="45542" rIns="91084" bIns="45542" numCol="1" anchor="t" anchorCtr="0" compatLnSpc="1">
            <a:prstTxWarp prst="textNoShape">
              <a:avLst/>
            </a:prstTxWarp>
          </a:bodyPr>
          <a:lstStyle>
            <a:lvl1pPr algn="r" defTabSz="911004">
              <a:defRPr sz="1200">
                <a:latin typeface="Times New Roman" pitchFamily="96" charset="0"/>
                <a:ea typeface="ＭＳ Ｐゴシック" pitchFamily="96" charset="-128"/>
                <a:cs typeface="+mn-cs"/>
              </a:defRPr>
            </a:lvl1pPr>
          </a:lstStyle>
          <a:p>
            <a:pPr>
              <a:defRPr/>
            </a:pPr>
            <a:r>
              <a:rPr lang="en-US"/>
              <a:t>July , 2000</a:t>
            </a:r>
          </a:p>
        </p:txBody>
      </p:sp>
      <p:sp>
        <p:nvSpPr>
          <p:cNvPr id="15364" name="Rectangle 4"/>
          <p:cNvSpPr>
            <a:spLocks noGrp="1" noRot="1" noChangeAspect="1" noChangeArrowheads="1" noTextEdit="1"/>
          </p:cNvSpPr>
          <p:nvPr>
            <p:ph type="sldImg" idx="2"/>
          </p:nvPr>
        </p:nvSpPr>
        <p:spPr bwMode="auto">
          <a:xfrm>
            <a:off x="1160463" y="682625"/>
            <a:ext cx="4538662" cy="3405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14825"/>
            <a:ext cx="5029200" cy="4086225"/>
          </a:xfrm>
          <a:prstGeom prst="rect">
            <a:avLst/>
          </a:prstGeom>
          <a:noFill/>
          <a:ln w="12700">
            <a:noFill/>
            <a:miter lim="800000"/>
            <a:headEnd type="none" w="sm" len="sm"/>
            <a:tailEnd type="none" w="sm" len="sm"/>
          </a:ln>
          <a:effectLst/>
        </p:spPr>
        <p:txBody>
          <a:bodyPr vert="horz" wrap="square" lIns="91084" tIns="45542" rIns="91084" bIns="455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29650"/>
            <a:ext cx="2971800" cy="454025"/>
          </a:xfrm>
          <a:prstGeom prst="rect">
            <a:avLst/>
          </a:prstGeom>
          <a:noFill/>
          <a:ln w="12700">
            <a:noFill/>
            <a:miter lim="800000"/>
            <a:headEnd type="none" w="sm" len="sm"/>
            <a:tailEnd type="none" w="sm" len="sm"/>
          </a:ln>
          <a:effectLst/>
        </p:spPr>
        <p:txBody>
          <a:bodyPr vert="horz" wrap="square" lIns="91084" tIns="45542" rIns="91084" bIns="45542" numCol="1" anchor="b" anchorCtr="0" compatLnSpc="1">
            <a:prstTxWarp prst="textNoShape">
              <a:avLst/>
            </a:prstTxWarp>
          </a:bodyPr>
          <a:lstStyle>
            <a:lvl1pPr defTabSz="911004">
              <a:defRPr sz="1200">
                <a:latin typeface="Times New Roman" pitchFamily="96" charset="0"/>
                <a:ea typeface="ＭＳ Ｐゴシック" pitchFamily="96"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29650"/>
            <a:ext cx="2971800" cy="454025"/>
          </a:xfrm>
          <a:prstGeom prst="rect">
            <a:avLst/>
          </a:prstGeom>
          <a:noFill/>
          <a:ln w="12700">
            <a:noFill/>
            <a:miter lim="800000"/>
            <a:headEnd type="none" w="sm" len="sm"/>
            <a:tailEnd type="none" w="sm" len="sm"/>
          </a:ln>
          <a:effectLst/>
        </p:spPr>
        <p:txBody>
          <a:bodyPr vert="horz" wrap="square" lIns="91084" tIns="45542" rIns="91084" bIns="45542" numCol="1" anchor="b" anchorCtr="0" compatLnSpc="1">
            <a:prstTxWarp prst="textNoShape">
              <a:avLst/>
            </a:prstTxWarp>
          </a:bodyPr>
          <a:lstStyle>
            <a:lvl1pPr algn="r" defTabSz="909638">
              <a:defRPr sz="1200">
                <a:latin typeface="Times New Roman" pitchFamily="18" charset="0"/>
              </a:defRPr>
            </a:lvl1pPr>
          </a:lstStyle>
          <a:p>
            <a:fld id="{802DCE8D-924A-4D1B-AACA-D72B6E957C6B}" type="slidenum">
              <a:rPr lang="en-US"/>
              <a:pPr/>
              <a:t>‹#›</a:t>
            </a:fld>
            <a:endParaRPr lang="en-US"/>
          </a:p>
        </p:txBody>
      </p:sp>
    </p:spTree>
    <p:extLst>
      <p:ext uri="{BB962C8B-B14F-4D97-AF65-F5344CB8AC3E}">
        <p14:creationId xmlns:p14="http://schemas.microsoft.com/office/powerpoint/2010/main" val="120422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6A59C2-DE84-4B3B-9986-BDEC1D5F228B}" type="slidenum">
              <a:rPr lang="en-US" sz="1200">
                <a:latin typeface="Times New Roman" pitchFamily="18" charset="0"/>
              </a:rPr>
              <a:pPr/>
              <a:t>1</a:t>
            </a:fld>
            <a:endParaRPr lang="en-US" sz="1200">
              <a:latin typeface="Times New Roman"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304800" y="4314825"/>
            <a:ext cx="6324600" cy="4494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000" i="1" smtClean="0">
                <a:latin typeface="Times New Roman" pitchFamily="18" charset="0"/>
                <a:ea typeface="ＭＳ Ｐゴシック" pitchFamily="34" charset="-128"/>
              </a:rPr>
              <a:t>(These notes represent what I plan to say, though I generally speak without reading from notes. Please contact me if you are reading the notes section of this presentation, and you require a transcription of what I actually say during the webinar.)</a:t>
            </a:r>
          </a:p>
          <a:p>
            <a:r>
              <a:rPr lang="en-US" sz="1000" i="1" smtClean="0">
                <a:latin typeface="Times New Roman" pitchFamily="18" charset="0"/>
                <a:ea typeface="ＭＳ Ｐゴシック" pitchFamily="34" charset="-128"/>
              </a:rPr>
              <a:t>     Hello, I'm Kristen Mulvihill, and I work as a consultant for the California State Library to look at ways in which we can connect with and assist veterans and military families in California. Although this webinar focuses on California libraries, most of the information can be applied toward your work in another location.</a:t>
            </a:r>
          </a:p>
          <a:p>
            <a:r>
              <a:rPr lang="en-US" sz="1000" i="1" smtClean="0">
                <a:latin typeface="Times New Roman" pitchFamily="18" charset="0"/>
                <a:ea typeface="ＭＳ Ｐゴシック" pitchFamily="34" charset="-128"/>
              </a:rPr>
              <a:t>     I was first asked to talk about veterans as a recipient of the Librarians for Diverse Communities Scholarship Program in southern California. I had a particular interest in veterans and disabilities and wanted to learn what my classmates knew about these issues when I presented a short presentation for a diversity workshop about three years ago. Since then, I have expanded my research to include all types of veteran issues, strategic planning and public libraries, and how to assist public library employees in their work at reference desks when assisting a veteran or a family member of a veteran. </a:t>
            </a:r>
          </a:p>
          <a:p>
            <a:r>
              <a:rPr lang="en-US" sz="1000" i="1" smtClean="0">
                <a:latin typeface="Times New Roman" pitchFamily="18" charset="0"/>
                <a:ea typeface="ＭＳ Ｐゴシック" pitchFamily="34" charset="-128"/>
              </a:rPr>
              <a:t>     I was in the army for four years,  and I personally experienced some of the hardship that many veterans experience in transitioning from military to civilian life. I had a difficult time getting used to civilian life where my job wasn</a:t>
            </a:r>
            <a:r>
              <a:rPr lang="ja-JP" altLang="en-US" sz="1000" i="1" smtClean="0">
                <a:latin typeface="Times New Roman" pitchFamily="18" charset="0"/>
                <a:ea typeface="ＭＳ Ｐゴシック" pitchFamily="34" charset="-128"/>
              </a:rPr>
              <a:t>’</a:t>
            </a:r>
            <a:r>
              <a:rPr lang="en-US" altLang="ja-JP" sz="1000" i="1" smtClean="0">
                <a:latin typeface="Times New Roman" pitchFamily="18" charset="0"/>
                <a:ea typeface="ＭＳ Ｐゴシック" pitchFamily="34" charset="-128"/>
              </a:rPr>
              <a:t>t 24/7, and where my purpose wasn</a:t>
            </a:r>
            <a:r>
              <a:rPr lang="ja-JP" altLang="en-US" sz="1000" i="1" smtClean="0">
                <a:latin typeface="Times New Roman" pitchFamily="18" charset="0"/>
                <a:ea typeface="ＭＳ Ｐゴシック" pitchFamily="34" charset="-128"/>
              </a:rPr>
              <a:t>’</a:t>
            </a:r>
            <a:r>
              <a:rPr lang="en-US" altLang="ja-JP" sz="1000" i="1" smtClean="0">
                <a:latin typeface="Times New Roman" pitchFamily="18" charset="0"/>
                <a:ea typeface="ＭＳ Ｐゴシック" pitchFamily="34" charset="-128"/>
              </a:rPr>
              <a:t>t as exciting as defending the Constitution of the United States. I was also very proud of my ability to handle stress and solve problems. I never wanted to ask for assistance.</a:t>
            </a:r>
          </a:p>
          <a:p>
            <a:r>
              <a:rPr lang="en-US" sz="1000" i="1" smtClean="0">
                <a:latin typeface="Times New Roman" pitchFamily="18" charset="0"/>
                <a:ea typeface="ＭＳ Ｐゴシック" pitchFamily="34" charset="-128"/>
              </a:rPr>
              <a:t>     So, even now, I still remember how shocked I was, and relieved, the first time I learned that I could seek healthcare from a V.A. facility with or without health insurance, regardless of whether I had an official disability from my service in the military. For almost ten years, I was under the impression that I had to have some kind of disability status to receive any assistance at all. </a:t>
            </a:r>
          </a:p>
          <a:p>
            <a:r>
              <a:rPr lang="en-US" sz="1000" i="1" smtClean="0">
                <a:latin typeface="Times New Roman" pitchFamily="18" charset="0"/>
                <a:ea typeface="ＭＳ Ｐゴシック" pitchFamily="34" charset="-128"/>
              </a:rPr>
              <a:t>     My own lack of knowledge about resources that were available to me, and my interest in helping both veterans and the organizations that assist veterans, have inspired me to work on furthering the education of veteran issues among librarians today. I  believe that libraries have an opportunity to help veterans, in terms of information management, as well as helping organizations that work with veterans, too. I look forward to learning from you about what you know as library professionals who work with veterans. I hope that we can work together to increase our knowledge and find ways to help libraries continue to be relevant in every community where veterans can benefit from the materials, programming, an services that a public library provides.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228600" indent="-228600">
              <a:buFontTx/>
              <a:buAutoNum type="arabicPeriod"/>
            </a:pPr>
            <a:r>
              <a:rPr lang="en-US" smtClean="0">
                <a:latin typeface="Times New Roman" pitchFamily="18" charset="0"/>
                <a:ea typeface="ＭＳ Ｐゴシック" pitchFamily="34" charset="-128"/>
              </a:rPr>
              <a:t>At the very least, your library will want to have a cheat sheet at the main reference desk with the addresses and phone numbers of the V.A., the nearest veterans hospital and/or medical clinic, information about transportation to the V.A., and crisis lines. (And let</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s not forget, to my knowledge, most V.A. facilities provide free shuttle transportation for veterans who are registered and need to get from one V.A. facility to another.)</a:t>
            </a:r>
          </a:p>
          <a:p>
            <a:pPr marL="228600" indent="-228600">
              <a:buFontTx/>
              <a:buAutoNum type="arabicPeriod"/>
            </a:pPr>
            <a:r>
              <a:rPr lang="en-US" smtClean="0">
                <a:latin typeface="Times New Roman" pitchFamily="18" charset="0"/>
                <a:ea typeface="ＭＳ Ｐゴシック" pitchFamily="34" charset="-128"/>
              </a:rPr>
              <a:t>One final note on acronyms – some library visitors who are veterans might assume you know what they are talking about when they use an acronym to describe a condition. Generally speaking, I would handle this situation in the same way that I would handle working with any library visitor who says something I don</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t understand. It is worth noting that there are just a few acronyms worth learning, however, in case you ever need to work with someone who is not used to asking for help and might not want to explain. PTSD = Post traumatic stress disorder, TBI = Traumatic Brain Injury, MST = Military sexual trauma. You can learn more about these conditions by visiting a well-organized website: Make the Connection. I also have found some interesting materials about mental health issues through the NIMH and NIH websites. The California State Library has researched women veterans issues as well.</a:t>
            </a:r>
          </a:p>
          <a:p>
            <a:pPr marL="228600" indent="-228600"/>
            <a:endParaRPr lang="en-US" smtClean="0">
              <a:latin typeface="Times New Roman" pitchFamily="18" charset="0"/>
              <a:ea typeface="ＭＳ Ｐゴシック" pitchFamily="34" charset="-128"/>
            </a:endParaRPr>
          </a:p>
        </p:txBody>
      </p:sp>
      <p:sp>
        <p:nvSpPr>
          <p:cNvPr id="3993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DFD50D-562C-4F35-8C27-5A4E434EEB23}" type="slidenum">
              <a:rPr lang="en-US" sz="1200">
                <a:latin typeface="Times New Roman" pitchFamily="18" charset="0"/>
              </a:rPr>
              <a:pPr/>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indent="0">
              <a:buFontTx/>
              <a:buNone/>
            </a:pPr>
            <a:r>
              <a:rPr lang="en-US" dirty="0" smtClean="0">
                <a:latin typeface="Times New Roman" pitchFamily="18" charset="0"/>
                <a:ea typeface="ＭＳ Ｐゴシック" pitchFamily="34" charset="-128"/>
              </a:rPr>
              <a:t>The most important thing to know</a:t>
            </a:r>
            <a:r>
              <a:rPr lang="en-US" baseline="0" dirty="0" smtClean="0">
                <a:latin typeface="Times New Roman" pitchFamily="18" charset="0"/>
                <a:ea typeface="ＭＳ Ｐゴシック" pitchFamily="34" charset="-128"/>
              </a:rPr>
              <a:t> is that, as librarians, you have the skills and knowledge to assist veterans and their families in locating the right resources. </a:t>
            </a:r>
          </a:p>
          <a:p>
            <a:pPr marL="0" indent="0">
              <a:buFontTx/>
              <a:buNone/>
            </a:pPr>
            <a:endParaRPr lang="en-US" dirty="0" smtClean="0">
              <a:latin typeface="Times New Roman" pitchFamily="18" charset="0"/>
              <a:ea typeface="ＭＳ Ｐゴシック" pitchFamily="34" charset="-128"/>
            </a:endParaRPr>
          </a:p>
          <a:p>
            <a:pPr marL="228600" indent="-228600">
              <a:buFontTx/>
              <a:buAutoNum type="arabicPeriod"/>
            </a:pPr>
            <a:r>
              <a:rPr lang="en-US" dirty="0" smtClean="0">
                <a:latin typeface="Times New Roman" pitchFamily="18" charset="0"/>
                <a:ea typeface="ＭＳ Ｐゴシック" pitchFamily="34" charset="-128"/>
              </a:rPr>
              <a:t>Don</a:t>
            </a:r>
            <a:r>
              <a:rPr lang="ja-JP" altLang="en-US" dirty="0"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t worry about acronyms.</a:t>
            </a:r>
          </a:p>
          <a:p>
            <a:pPr marL="228600" indent="-228600">
              <a:buFontTx/>
              <a:buAutoNum type="arabicPeriod"/>
            </a:pPr>
            <a:r>
              <a:rPr lang="en-US" dirty="0" smtClean="0">
                <a:latin typeface="Times New Roman" pitchFamily="18" charset="0"/>
                <a:ea typeface="ＭＳ Ｐゴシック" pitchFamily="34" charset="-128"/>
              </a:rPr>
              <a:t>Focus on dialogue with individuals and organizations.</a:t>
            </a:r>
          </a:p>
          <a:p>
            <a:pPr marL="228600" indent="-228600">
              <a:buFontTx/>
              <a:buAutoNum type="arabicPeriod"/>
            </a:pPr>
            <a:r>
              <a:rPr lang="en-US" dirty="0" smtClean="0">
                <a:latin typeface="Times New Roman" pitchFamily="18" charset="0"/>
                <a:ea typeface="ＭＳ Ｐゴシック" pitchFamily="34" charset="-128"/>
              </a:rPr>
              <a:t>Be aware of aspects of information seeking behavior you may have studied in school – each person is different.</a:t>
            </a:r>
          </a:p>
          <a:p>
            <a:pPr marL="228600" indent="-228600">
              <a:buFontTx/>
              <a:buAutoNum type="arabicPeriod"/>
            </a:pPr>
            <a:r>
              <a:rPr lang="en-US" dirty="0" smtClean="0">
                <a:latin typeface="Times New Roman" pitchFamily="18" charset="0"/>
                <a:ea typeface="ＭＳ Ｐゴシック" pitchFamily="34" charset="-128"/>
              </a:rPr>
              <a:t>Remember that families and caregivers of veterans are also seeking information, resources, and community.</a:t>
            </a:r>
          </a:p>
          <a:p>
            <a:pPr marL="228600" indent="-228600">
              <a:buFontTx/>
              <a:buAutoNum type="arabicPeriod"/>
            </a:pPr>
            <a:r>
              <a:rPr lang="en-US" dirty="0" smtClean="0">
                <a:latin typeface="Times New Roman" pitchFamily="18" charset="0"/>
                <a:ea typeface="ＭＳ Ｐゴシック" pitchFamily="34" charset="-128"/>
              </a:rPr>
              <a:t>If you lack the resources to design a formal community analysis?</a:t>
            </a:r>
          </a:p>
          <a:p>
            <a:pPr marL="685800" lvl="1" indent="-228600">
              <a:buFontTx/>
              <a:buAutoNum type="arabicPeriod"/>
            </a:pPr>
            <a:r>
              <a:rPr lang="en-US" dirty="0" smtClean="0">
                <a:latin typeface="Times New Roman" pitchFamily="18" charset="0"/>
                <a:ea typeface="ＭＳ Ｐゴシック" pitchFamily="34" charset="-128"/>
              </a:rPr>
              <a:t>See if one already was done by a VSO or a military advisory council,</a:t>
            </a:r>
          </a:p>
          <a:p>
            <a:pPr marL="685800" lvl="1" indent="-228600">
              <a:buFontTx/>
              <a:buAutoNum type="arabicPeriod"/>
            </a:pPr>
            <a:r>
              <a:rPr lang="en-US" dirty="0" smtClean="0">
                <a:latin typeface="Times New Roman" pitchFamily="18" charset="0"/>
                <a:ea typeface="ＭＳ Ｐゴシック" pitchFamily="34" charset="-128"/>
              </a:rPr>
              <a:t>Learn from the county VSO,</a:t>
            </a:r>
          </a:p>
          <a:p>
            <a:pPr marL="685800" lvl="1" indent="-228600">
              <a:buFontTx/>
              <a:buAutoNum type="arabicPeriod"/>
            </a:pPr>
            <a:r>
              <a:rPr lang="en-US" dirty="0" smtClean="0">
                <a:latin typeface="Times New Roman" pitchFamily="18" charset="0"/>
                <a:ea typeface="ＭＳ Ｐゴシック" pitchFamily="34" charset="-128"/>
              </a:rPr>
              <a:t>Talk to the people who visit the library,</a:t>
            </a:r>
          </a:p>
          <a:p>
            <a:pPr marL="685800" lvl="1" indent="-228600">
              <a:buFontTx/>
              <a:buAutoNum type="arabicPeriod"/>
            </a:pPr>
            <a:r>
              <a:rPr lang="en-US" dirty="0" smtClean="0">
                <a:latin typeface="Times New Roman" pitchFamily="18" charset="0"/>
                <a:ea typeface="ＭＳ Ｐゴシック" pitchFamily="34" charset="-128"/>
              </a:rPr>
              <a:t>Re: those who do not visit the library yet – go where they are and talk to the organizations that serve them,</a:t>
            </a:r>
          </a:p>
          <a:p>
            <a:pPr marL="685800" lvl="1" indent="-228600">
              <a:buFontTx/>
              <a:buAutoNum type="arabicPeriod"/>
            </a:pPr>
            <a:r>
              <a:rPr lang="en-US" dirty="0" smtClean="0">
                <a:latin typeface="Times New Roman" pitchFamily="18" charset="0"/>
                <a:ea typeface="ＭＳ Ｐゴシック" pitchFamily="34" charset="-128"/>
              </a:rPr>
              <a:t>Keep track of what you are learning and share this with employees.</a:t>
            </a:r>
          </a:p>
          <a:p>
            <a:pPr marL="228600" indent="-228600">
              <a:buFontTx/>
              <a:buAutoNum type="arabicPeriod"/>
            </a:pPr>
            <a:r>
              <a:rPr lang="en-US" dirty="0" smtClean="0">
                <a:latin typeface="Times New Roman" pitchFamily="18" charset="0"/>
                <a:ea typeface="ＭＳ Ｐゴシック" pitchFamily="34" charset="-128"/>
              </a:rPr>
              <a:t>Think about what libraries already do well:</a:t>
            </a:r>
          </a:p>
          <a:p>
            <a:pPr marL="685800" lvl="1" indent="-228600">
              <a:buFontTx/>
              <a:buAutoNum type="arabicPeriod"/>
            </a:pPr>
            <a:r>
              <a:rPr lang="en-US" dirty="0" smtClean="0">
                <a:latin typeface="Times New Roman" pitchFamily="18" charset="0"/>
                <a:ea typeface="ＭＳ Ｐゴシック" pitchFamily="34" charset="-128"/>
              </a:rPr>
              <a:t>A welcoming place, a safe place</a:t>
            </a:r>
          </a:p>
          <a:p>
            <a:pPr marL="685800" lvl="1" indent="-228600">
              <a:buFontTx/>
              <a:buAutoNum type="arabicPeriod"/>
            </a:pPr>
            <a:r>
              <a:rPr lang="en-US" dirty="0" smtClean="0">
                <a:latin typeface="Times New Roman" pitchFamily="18" charset="0"/>
                <a:ea typeface="ＭＳ Ｐゴシック" pitchFamily="34" charset="-128"/>
              </a:rPr>
              <a:t>Information resources</a:t>
            </a:r>
          </a:p>
          <a:p>
            <a:pPr marL="685800" lvl="1" indent="-228600">
              <a:buFontTx/>
              <a:buAutoNum type="arabicPeriod"/>
            </a:pPr>
            <a:r>
              <a:rPr lang="en-US" dirty="0" smtClean="0">
                <a:latin typeface="Times New Roman" pitchFamily="18" charset="0"/>
                <a:ea typeface="ＭＳ Ｐゴシック" pitchFamily="34" charset="-128"/>
              </a:rPr>
              <a:t>Sense of community</a:t>
            </a:r>
          </a:p>
          <a:p>
            <a:pPr marL="685800" lvl="1" indent="-228600">
              <a:buFontTx/>
              <a:buAutoNum type="arabicPeriod"/>
            </a:pPr>
            <a:r>
              <a:rPr lang="en-US" dirty="0" smtClean="0">
                <a:latin typeface="Times New Roman" pitchFamily="18" charset="0"/>
                <a:ea typeface="ＭＳ Ｐゴシック" pitchFamily="34" charset="-128"/>
              </a:rPr>
              <a:t>Dialogue</a:t>
            </a:r>
          </a:p>
          <a:p>
            <a:pPr marL="228600" lvl="0" indent="-228600">
              <a:buFontTx/>
              <a:buAutoNum type="arabicPeriod"/>
            </a:pPr>
            <a:r>
              <a:rPr lang="en-US" dirty="0" smtClean="0">
                <a:latin typeface="Times New Roman" pitchFamily="18" charset="0"/>
                <a:ea typeface="ＭＳ Ｐゴシック" pitchFamily="34" charset="-128"/>
              </a:rPr>
              <a:t>Also think</a:t>
            </a:r>
            <a:r>
              <a:rPr lang="en-US" baseline="0" dirty="0" smtClean="0">
                <a:latin typeface="Times New Roman" pitchFamily="18" charset="0"/>
                <a:ea typeface="ＭＳ Ｐゴシック" pitchFamily="34" charset="-128"/>
              </a:rPr>
              <a:t> about the military families in your community – Blue Star Mothers of America and the military installations in your community are a place to start.</a:t>
            </a:r>
            <a:endParaRPr lang="en-US" dirty="0" smtClean="0">
              <a:latin typeface="Times New Roman" pitchFamily="18" charset="0"/>
              <a:ea typeface="ＭＳ Ｐゴシック" pitchFamily="34" charset="-128"/>
            </a:endParaRPr>
          </a:p>
          <a:p>
            <a:pPr marL="228600" indent="-228600">
              <a:buFontTx/>
              <a:buAutoNum type="arabicPeriod"/>
            </a:pPr>
            <a:endParaRPr lang="en-US" dirty="0" smtClean="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4D317C3-A73E-4713-9587-D9F8D93AC6D9}" type="slidenum">
              <a:rPr lang="en-US" sz="1200">
                <a:latin typeface="Times New Roman" pitchFamily="18" charset="0"/>
              </a:rPr>
              <a:pPr/>
              <a:t>11</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mtClean="0">
                <a:latin typeface="Times New Roman" pitchFamily="18" charset="0"/>
                <a:ea typeface="ＭＳ Ｐゴシック" pitchFamily="34" charset="-128"/>
              </a:rPr>
              <a:t>The answers will vary depending on the age groups and experiences of veterans in your community. This is a poll where I hope to see some of the diverse examples of where veterans go to seek a sense of community, and how libraries might be added to that list of places.</a:t>
            </a:r>
          </a:p>
        </p:txBody>
      </p:sp>
      <p:sp>
        <p:nvSpPr>
          <p:cNvPr id="4608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A6B0021-884D-44FD-A135-9CA520E3553F}" type="slidenum">
              <a:rPr lang="en-US" sz="1200">
                <a:latin typeface="Times New Roman" pitchFamily="18" charset="0"/>
              </a:rPr>
              <a:pPr/>
              <a:t>12</a:t>
            </a:fld>
            <a:endParaRPr 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xfrm>
            <a:off x="152400" y="4314825"/>
            <a:ext cx="6553200" cy="4086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dirty="0" smtClean="0"/>
              <a:t>Libraries are a safe place, a starting point, an alternate access point.</a:t>
            </a:r>
          </a:p>
          <a:p>
            <a:endParaRPr lang="en-US" sz="1100" dirty="0" smtClean="0">
              <a:latin typeface="Times New Roman" pitchFamily="18" charset="0"/>
              <a:ea typeface="ＭＳ Ｐゴシック" pitchFamily="34" charset="-128"/>
            </a:endParaRPr>
          </a:p>
          <a:p>
            <a:endParaRPr lang="en-US" sz="1100" dirty="0" smtClean="0">
              <a:latin typeface="Times New Roman" pitchFamily="18" charset="0"/>
              <a:ea typeface="ＭＳ Ｐゴシック" pitchFamily="34" charset="-128"/>
            </a:endParaRPr>
          </a:p>
          <a:p>
            <a:r>
              <a:rPr lang="en-US" sz="1100" dirty="0" smtClean="0">
                <a:latin typeface="Times New Roman" pitchFamily="18" charset="0"/>
                <a:ea typeface="ＭＳ Ｐゴシック" pitchFamily="34" charset="-128"/>
              </a:rPr>
              <a:t>I</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m thrilled to see so many libraries already doing many things for veterans. Escondido and Chula Vista, for example, started working with veterans in their communities through the public library many years ago. I think one of the greatest accomplishments of both cities is their willingness to connect with the organizations that serve veterans and find ways to share resources and outreach efforts with those organizations.</a:t>
            </a:r>
          </a:p>
          <a:p>
            <a:endParaRPr lang="en-US" sz="1100" dirty="0" smtClean="0">
              <a:latin typeface="Times New Roman" pitchFamily="18" charset="0"/>
              <a:ea typeface="ＭＳ Ｐゴシック" pitchFamily="34" charset="-128"/>
            </a:endParaRPr>
          </a:p>
          <a:p>
            <a:r>
              <a:rPr lang="en-US" sz="1100" dirty="0" smtClean="0">
                <a:latin typeface="Times New Roman" pitchFamily="18" charset="0"/>
                <a:ea typeface="ＭＳ Ｐゴシック" pitchFamily="34" charset="-128"/>
              </a:rPr>
              <a:t>The California State Library started a Veterans Outreach Program recently, and three libraries were selected to assist the state library in designing different models for working with the veteran communities in their areas. Here are three examples of successes, though there are many more throughout the country:</a:t>
            </a:r>
          </a:p>
          <a:p>
            <a:pPr>
              <a:buFontTx/>
              <a:buAutoNum type="arabicPeriod"/>
            </a:pPr>
            <a:endParaRPr lang="en-US" sz="1100" dirty="0" smtClean="0">
              <a:latin typeface="Times New Roman" pitchFamily="18" charset="0"/>
              <a:ea typeface="ＭＳ Ｐゴシック" pitchFamily="34" charset="-128"/>
            </a:endParaRPr>
          </a:p>
          <a:p>
            <a:pPr>
              <a:buFontTx/>
              <a:buAutoNum type="arabicPeriod"/>
            </a:pPr>
            <a:r>
              <a:rPr lang="en-US" sz="1100" dirty="0" smtClean="0">
                <a:latin typeface="Times New Roman" pitchFamily="18" charset="0"/>
                <a:ea typeface="ＭＳ Ｐゴシック" pitchFamily="34" charset="-128"/>
              </a:rPr>
              <a:t>INFORMATION ORGANIZATION: The best example I have found so far of a web page created by a library that provides online resources for veterans in the community is the Shasta County Library… </a:t>
            </a:r>
          </a:p>
          <a:p>
            <a:pPr>
              <a:buFontTx/>
              <a:buAutoNum type="arabicPeriod"/>
            </a:pPr>
            <a:r>
              <a:rPr lang="en-US" sz="1100" dirty="0" smtClean="0">
                <a:latin typeface="Times New Roman" pitchFamily="18" charset="0"/>
                <a:ea typeface="ＭＳ Ｐゴシック" pitchFamily="34" charset="-128"/>
              </a:rPr>
              <a:t>PROGRAMMING: One of my favorite examples of how libraries are already creating new programs that serve veterans is a writing workshop developed by the Kern County Library.</a:t>
            </a:r>
          </a:p>
          <a:p>
            <a:pPr>
              <a:buFontTx/>
              <a:buAutoNum type="arabicPeriod"/>
            </a:pPr>
            <a:r>
              <a:rPr lang="en-US" sz="1100" dirty="0" smtClean="0">
                <a:latin typeface="Times New Roman" pitchFamily="18" charset="0"/>
                <a:ea typeface="ＭＳ Ｐゴシック" pitchFamily="34" charset="-128"/>
              </a:rPr>
              <a:t>SHARED SPACE AND DIALOGUE: While all three libraries that received this grant have accomplished impressive programs where the libraries have engaged in dialogue with organizations and shared space and outreach efforts, the San Diego Public Library represents a good example of these efforts. The slat wall displays and the collection materials at the Point Loma Branch are a role model for libraries, particularly libraries with a military installation in town, where attention should be paid to military families, not just the veteran community…</a:t>
            </a:r>
          </a:p>
          <a:p>
            <a:r>
              <a:rPr lang="en-US" sz="1100" i="1" dirty="0" smtClean="0">
                <a:latin typeface="Times New Roman" pitchFamily="18" charset="0"/>
                <a:ea typeface="ＭＳ Ｐゴシック" pitchFamily="34" charset="-128"/>
              </a:rPr>
              <a:t>…Will also mention Library Journal collection development article and webinar on veterans and health</a:t>
            </a:r>
          </a:p>
          <a:p>
            <a:r>
              <a:rPr lang="en-US" sz="1100" dirty="0" smtClean="0">
                <a:latin typeface="Times New Roman" pitchFamily="18" charset="0"/>
                <a:ea typeface="ＭＳ Ｐゴシック" pitchFamily="34" charset="-128"/>
              </a:rPr>
              <a:t>Usually when I teach a sensitivity workshop about veterans, this is when I like to ask you what you think are some good ideas for what we can do. I might briefly cover the following, though this is a time when I will look for some comments and observations from webinar participants.</a:t>
            </a:r>
          </a:p>
          <a:p>
            <a:pPr>
              <a:buFontTx/>
              <a:buNone/>
            </a:pPr>
            <a:r>
              <a:rPr lang="en-US" sz="1100" dirty="0" smtClean="0">
                <a:latin typeface="Times New Roman" pitchFamily="18" charset="0"/>
                <a:ea typeface="ＭＳ Ｐゴシック" pitchFamily="34" charset="-128"/>
              </a:rPr>
              <a:t>This used to be on an extra slide which I have deleted</a:t>
            </a:r>
            <a:r>
              <a:rPr lang="en-US" sz="1100" baseline="0" dirty="0" smtClean="0">
                <a:latin typeface="Times New Roman" pitchFamily="18" charset="0"/>
                <a:ea typeface="ＭＳ Ｐゴシック" pitchFamily="34" charset="-128"/>
              </a:rPr>
              <a:t> because it seems redundant. </a:t>
            </a:r>
            <a:endParaRPr lang="en-US" sz="1100" dirty="0" smtClean="0">
              <a:latin typeface="Times New Roman" pitchFamily="18" charset="0"/>
              <a:ea typeface="ＭＳ Ｐゴシック" pitchFamily="34" charset="-128"/>
            </a:endParaRPr>
          </a:p>
          <a:p>
            <a:endParaRPr lang="en-US" sz="1100" i="1" dirty="0" smtClean="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FF6FAB-DB11-4054-9774-BD5E921A1672}" type="slidenum">
              <a:rPr lang="en-US" sz="1200">
                <a:latin typeface="Times New Roman" pitchFamily="18" charset="0"/>
              </a:rPr>
              <a:pPr/>
              <a:t>13</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xfrm>
            <a:off x="914400" y="4313238"/>
            <a:ext cx="5029200" cy="4086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buFontTx/>
              <a:buAutoNum type="arabicPeriod"/>
            </a:pPr>
            <a:r>
              <a:rPr lang="en-US" sz="1200" i="1" dirty="0" smtClean="0">
                <a:latin typeface="Times New Roman" pitchFamily="18" charset="0"/>
                <a:ea typeface="ＭＳ Ｐゴシック" pitchFamily="34" charset="-128"/>
              </a:rPr>
              <a:t>The best formula for helping veterans, regardless of your lack of resources or your access to resources, is connecting with the organizations that serve veterans. </a:t>
            </a:r>
          </a:p>
          <a:p>
            <a:pPr>
              <a:buFontTx/>
              <a:buAutoNum type="arabicPeriod"/>
            </a:pPr>
            <a:r>
              <a:rPr lang="en-US" sz="1200" i="1" dirty="0" smtClean="0">
                <a:latin typeface="Times New Roman" pitchFamily="18" charset="0"/>
                <a:ea typeface="ＭＳ Ｐゴシック" pitchFamily="34" charset="-128"/>
              </a:rPr>
              <a:t>I might talk a little about the </a:t>
            </a:r>
            <a:r>
              <a:rPr lang="ja-JP" altLang="en-US" sz="1200" i="1" dirty="0" smtClean="0">
                <a:latin typeface="Times New Roman" pitchFamily="18" charset="0"/>
                <a:ea typeface="ＭＳ Ｐゴシック" pitchFamily="34" charset="-128"/>
              </a:rPr>
              <a:t>“</a:t>
            </a:r>
            <a:r>
              <a:rPr lang="en-US" altLang="ja-JP" sz="1200" i="1" dirty="0" smtClean="0">
                <a:latin typeface="Times New Roman" pitchFamily="18" charset="0"/>
                <a:ea typeface="ＭＳ Ｐゴシック" pitchFamily="34" charset="-128"/>
              </a:rPr>
              <a:t>third place</a:t>
            </a:r>
            <a:r>
              <a:rPr lang="ja-JP" altLang="en-US" sz="1200" i="1" dirty="0" smtClean="0">
                <a:latin typeface="Times New Roman" pitchFamily="18" charset="0"/>
                <a:ea typeface="ＭＳ Ｐゴシック" pitchFamily="34" charset="-128"/>
              </a:rPr>
              <a:t>”</a:t>
            </a:r>
            <a:r>
              <a:rPr lang="en-US" altLang="ja-JP" sz="1200" i="1" dirty="0" smtClean="0">
                <a:latin typeface="Times New Roman" pitchFamily="18" charset="0"/>
                <a:ea typeface="ＭＳ Ｐゴシック" pitchFamily="34" charset="-128"/>
              </a:rPr>
              <a:t> here, though my emphasis is on how libraries are the ideal venue for people to connect with one another. The majority of veterans I have talked to tell me that they learn more about resources from each other than from representatives of any organization. Even a book club that has no scope related to military history or veterans can be a social opportunity for veterans (or spouses, caregivers, or children of veterans) who seek to reduce isolation in their lives.</a:t>
            </a:r>
          </a:p>
          <a:p>
            <a:pPr>
              <a:buFontTx/>
              <a:buAutoNum type="arabicPeriod"/>
            </a:pPr>
            <a:r>
              <a:rPr lang="en-US" sz="1200" i="1" dirty="0" smtClean="0">
                <a:latin typeface="Times New Roman" pitchFamily="18" charset="0"/>
                <a:ea typeface="ＭＳ Ｐゴシック" pitchFamily="34" charset="-128"/>
              </a:rPr>
              <a:t>Remember that our strengths as librarians – organizing information, helping people access information, providing meeting space and events for a community to strengthen its ties – these are areas where the veteran community already benefit from and will continue to benefit from libraries today. If there is just one </a:t>
            </a:r>
            <a:r>
              <a:rPr lang="ja-JP" altLang="en-US" sz="1200" i="1" dirty="0" smtClean="0">
                <a:latin typeface="Times New Roman" pitchFamily="18" charset="0"/>
                <a:ea typeface="ＭＳ Ｐゴシック" pitchFamily="34" charset="-128"/>
              </a:rPr>
              <a:t>“</a:t>
            </a:r>
            <a:r>
              <a:rPr lang="en-US" altLang="ja-JP" sz="1200" i="1" dirty="0" smtClean="0">
                <a:latin typeface="Times New Roman" pitchFamily="18" charset="0"/>
                <a:ea typeface="ＭＳ Ｐゴシック" pitchFamily="34" charset="-128"/>
              </a:rPr>
              <a:t>next step</a:t>
            </a:r>
            <a:r>
              <a:rPr lang="ja-JP" altLang="en-US" sz="1200" i="1" dirty="0" smtClean="0">
                <a:latin typeface="Times New Roman" pitchFamily="18" charset="0"/>
                <a:ea typeface="ＭＳ Ｐゴシック" pitchFamily="34" charset="-128"/>
              </a:rPr>
              <a:t>”</a:t>
            </a:r>
            <a:r>
              <a:rPr lang="en-US" altLang="ja-JP" sz="1200" i="1" dirty="0" smtClean="0">
                <a:latin typeface="Times New Roman" pitchFamily="18" charset="0"/>
                <a:ea typeface="ＭＳ Ｐゴシック" pitchFamily="34" charset="-128"/>
              </a:rPr>
              <a:t> for you at your library, I would suggest that it be to increase your awareness of the veteran community where you work.</a:t>
            </a:r>
          </a:p>
          <a:p>
            <a:endParaRPr lang="en-US" sz="1200" i="1" dirty="0" smtClean="0">
              <a:latin typeface="Times New Roman" pitchFamily="18" charset="0"/>
              <a:ea typeface="ＭＳ Ｐゴシック" pitchFamily="34" charset="-128"/>
            </a:endParaRPr>
          </a:p>
          <a:p>
            <a:r>
              <a:rPr lang="en-US" sz="1200" i="1" dirty="0" smtClean="0">
                <a:latin typeface="Times New Roman" pitchFamily="18" charset="0"/>
                <a:ea typeface="ＭＳ Ｐゴシック" pitchFamily="34" charset="-128"/>
              </a:rPr>
              <a:t>Since we will be running out of time, don</a:t>
            </a:r>
            <a:r>
              <a:rPr lang="ja-JP" altLang="en-US" sz="1200" i="1" dirty="0" smtClean="0">
                <a:latin typeface="Times New Roman" pitchFamily="18" charset="0"/>
                <a:ea typeface="ＭＳ Ｐゴシック" pitchFamily="34" charset="-128"/>
              </a:rPr>
              <a:t>’</a:t>
            </a:r>
            <a:r>
              <a:rPr lang="en-US" altLang="ja-JP" sz="1200" i="1" dirty="0" smtClean="0">
                <a:latin typeface="Times New Roman" pitchFamily="18" charset="0"/>
                <a:ea typeface="ＭＳ Ｐゴシック" pitchFamily="34" charset="-128"/>
              </a:rPr>
              <a:t>t forget to join the Linked In group for Librarians Serving Veterans to continue our discussion!</a:t>
            </a:r>
            <a:endParaRPr lang="en-US" sz="1200" i="1" dirty="0" smtClean="0">
              <a:latin typeface="Times New Roman" pitchFamily="18" charset="0"/>
              <a:ea typeface="ＭＳ Ｐゴシック" pitchFamily="34" charset="-128"/>
            </a:endParaRPr>
          </a:p>
        </p:txBody>
      </p:sp>
      <p:sp>
        <p:nvSpPr>
          <p:cNvPr id="5017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CC129C-D698-4305-8F99-4296F6D43112}" type="slidenum">
              <a:rPr lang="en-US" sz="1200">
                <a:latin typeface="Times New Roman" pitchFamily="18" charset="0"/>
              </a:rPr>
              <a:pPr/>
              <a:t>14</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CC8663F-A299-4794-827C-983585469BD7}" type="slidenum">
              <a:rPr lang="en-US" sz="1200">
                <a:latin typeface="Times New Roman" pitchFamily="18" charset="0"/>
              </a:rPr>
              <a:pPr/>
              <a:t>15</a:t>
            </a:fld>
            <a:endParaRPr lang="en-US" sz="1200">
              <a:latin typeface="Times New Roman" pitchFamily="18" charset="0"/>
            </a:endParaRPr>
          </a:p>
        </p:txBody>
      </p:sp>
      <p:sp>
        <p:nvSpPr>
          <p:cNvPr id="52226" name="Rectangle 2"/>
          <p:cNvSpPr>
            <a:spLocks noGrp="1" noRot="1" noChangeAspect="1" noChangeArrowheads="1" noTextEdit="1"/>
          </p:cNvSpPr>
          <p:nvPr>
            <p:ph type="sldImg"/>
          </p:nvPr>
        </p:nvSpPr>
        <p:spPr>
          <a:xfrm>
            <a:off x="1066800" y="731838"/>
            <a:ext cx="4538663" cy="3405187"/>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i="1" smtClean="0">
                <a:latin typeface="Times New Roman" pitchFamily="18" charset="0"/>
                <a:ea typeface="ＭＳ Ｐゴシック" pitchFamily="34" charset="-128"/>
              </a:rPr>
              <a:t>While you fill out the evaluation on your screen, I</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ll begin answering any questions you</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ve submitted via chat. </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I will mention that a lengthier list of resources will be available on a separate website.</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THE FINAL BULLET OF THIS SLIDE WILL BE A HYPERLINK TO A SEPARATE DOCUMENT: THE HANDOUT WITH REFERENCES. </a:t>
            </a:r>
          </a:p>
          <a:p>
            <a:r>
              <a:rPr lang="en-US" i="1" smtClean="0">
                <a:latin typeface="Times New Roman" pitchFamily="18" charset="0"/>
                <a:ea typeface="ＭＳ Ｐゴシック" pitchFamily="34" charset="-128"/>
              </a:rPr>
              <a:t>…I can store the information on a wordpress page or create a word document with the references, including some images of the grant-funded libraries. Do you prefer just one or both?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CBB7614-D357-468C-9C5B-D276DF36ABAB}" type="slidenum">
              <a:rPr lang="en-US" sz="1200">
                <a:latin typeface="Times New Roman" pitchFamily="18" charset="0"/>
              </a:rPr>
              <a:pPr/>
              <a:t>2</a:t>
            </a:fld>
            <a:endParaRPr lang="en-US" sz="1200">
              <a:latin typeface="Times New Roman"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381000" y="4314825"/>
            <a:ext cx="6096000" cy="4086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i="1" smtClean="0">
                <a:latin typeface="Times New Roman" pitchFamily="18" charset="0"/>
                <a:ea typeface="ＭＳ Ｐゴシック" pitchFamily="34" charset="-128"/>
              </a:rPr>
              <a:t>Today we'll be talking about what every librarian should know about veterans and the veteran community. Here</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s an outline of what I hope to discuss with you:</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We will be talking about why this topic is important, who is a veteran of the U.S. military and who might not fall into that category, some of the latest challenges faced by the men and women who work for the V.A. and other organizations that serve veterans as well as the challenges of the veterans themselves. </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Most of the content of this webinar is basic information. This is an overview, a starting point in thinking about assisting veterans in your community or partnering with organizations that serve veterans. </a:t>
            </a:r>
          </a:p>
          <a:p>
            <a:endParaRPr lang="en-US" i="1" smtClean="0">
              <a:latin typeface="Times New Roman" pitchFamily="18" charset="0"/>
              <a:ea typeface="ＭＳ Ｐゴシック" pitchFamily="34" charset="-128"/>
            </a:endParaRPr>
          </a:p>
          <a:p>
            <a:r>
              <a:rPr lang="en-US" i="1" smtClean="0">
                <a:latin typeface="Times New Roman" pitchFamily="18" charset="0"/>
                <a:ea typeface="ＭＳ Ｐゴシック" pitchFamily="34" charset="-128"/>
              </a:rPr>
              <a:t>Before I forget, we will be doing a few polls during the webinar, so that I can get to know you better. If you haven</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t worked with the polls in Adobe Connect, that</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s okay, we</a:t>
            </a:r>
            <a:r>
              <a:rPr lang="ja-JP" altLang="en-US" i="1" smtClean="0">
                <a:latin typeface="Times New Roman" pitchFamily="18" charset="0"/>
                <a:ea typeface="ＭＳ Ｐゴシック" pitchFamily="34" charset="-128"/>
              </a:rPr>
              <a:t>’</a:t>
            </a:r>
            <a:r>
              <a:rPr lang="en-US" altLang="ja-JP" i="1" smtClean="0">
                <a:latin typeface="Times New Roman" pitchFamily="18" charset="0"/>
                <a:ea typeface="ＭＳ Ｐゴシック" pitchFamily="34" charset="-128"/>
              </a:rPr>
              <a:t>ll walk you through it. </a:t>
            </a:r>
            <a:endParaRPr lang="en-US" i="1"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99BBD89-983A-44D6-978B-04582086BD9F}" type="slidenum">
              <a:rPr lang="en-US" sz="1200">
                <a:latin typeface="Times New Roman" pitchFamily="18" charset="0"/>
              </a:rPr>
              <a:pPr/>
              <a:t>3</a:t>
            </a:fld>
            <a:endParaRPr lang="en-US" sz="1200">
              <a:latin typeface="Times New Roman"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457200" y="4314825"/>
            <a:ext cx="6172200" cy="46466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latin typeface="Times New Roman" pitchFamily="18" charset="0"/>
                <a:ea typeface="ＭＳ Ｐゴシック" pitchFamily="34" charset="-128"/>
              </a:rPr>
              <a:t>     I have been asked on a couple of occasions why librarians should be thinking about the veteran community. It has been suggested to me on occasion that libraries serving the veteran community might be doing the work that other organizations ought to do, or that libraries should not be in the business of offering social services.</a:t>
            </a:r>
          </a:p>
          <a:p>
            <a:r>
              <a:rPr lang="en-US" smtClean="0">
                <a:latin typeface="Times New Roman" pitchFamily="18" charset="0"/>
                <a:ea typeface="ＭＳ Ｐゴシック" pitchFamily="34" charset="-128"/>
              </a:rPr>
              <a:t>     My goal in talking about working with veterans, however, is about connecting with the community that our libraries serve. Part of connecting with our communities is helping organizations who help people in our community. Libraries do not necessarily offer social services as much as they provide information about resources available to people who need them. </a:t>
            </a:r>
          </a:p>
          <a:p>
            <a:r>
              <a:rPr lang="en-US" smtClean="0">
                <a:latin typeface="Times New Roman" pitchFamily="18" charset="0"/>
                <a:ea typeface="ＭＳ Ｐゴシック" pitchFamily="34" charset="-128"/>
              </a:rPr>
              <a:t>     Even though there are many federally funded and state funded organizations serving veterans today, there is still a role for libraries to play, a role that we have been playing for a long time. Our role is to keep the public informed about the resources that are available to them – at the library or elsewhere. We distribute bus route information, we answer questions at the reference desk about telephone numbers, and we also try to stay connected with the community we serve. Working with veterans is all about these things. </a:t>
            </a:r>
          </a:p>
          <a:p>
            <a:r>
              <a:rPr lang="en-US" smtClean="0">
                <a:latin typeface="Times New Roman" pitchFamily="18" charset="0"/>
                <a:ea typeface="ＭＳ Ｐゴシック" pitchFamily="34" charset="-128"/>
              </a:rPr>
              <a:t>     I also like to think about veterans in terms of diversity. To me, military families and veterans represent a unique cultural group. Increasing our knowledge about their information-seeking behaviors, needs, and interests in using the library are a part of our job in serving the community. The library is also often described as a safe place for children and adults. </a:t>
            </a:r>
          </a:p>
          <a:p>
            <a:r>
              <a:rPr lang="en-US" smtClean="0">
                <a:latin typeface="Times New Roman" pitchFamily="18" charset="0"/>
                <a:ea typeface="ＭＳ Ｐゴシック" pitchFamily="34" charset="-128"/>
              </a:rPr>
              <a:t>     Part of  our task, therefore, is to manage collections, programs, and services in such a way that our work corresponds to the needs and interests of our community. Veterans are a part of the community we serve. And partnering with organizations that serve veterans is one way to work more closely with the people in our community and stay relevant today.</a:t>
            </a:r>
          </a:p>
          <a:p>
            <a:r>
              <a:rPr lang="en-US" smtClean="0">
                <a:latin typeface="Times New Roman" pitchFamily="18" charset="0"/>
                <a:ea typeface="ＭＳ Ｐゴシック" pitchFamily="34" charset="-128"/>
              </a:rPr>
              <a:t>     Now, let</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s learn a little about where you are coming from first….our first poll!</a:t>
            </a:r>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mtClean="0">
                <a:latin typeface="Times New Roman" pitchFamily="18" charset="0"/>
                <a:ea typeface="ＭＳ Ｐゴシック" pitchFamily="34" charset="-128"/>
              </a:rPr>
              <a:t>I am always surprised by how library professionals answer this question. Some of you might have someone in the military in your family, though you have never really talked to them about their experiences. Some of you might be very knowledgeable through your friends and family connections about military life or the veteran community. When you are done answering this question, please feel free to comment in the chat window about what you know, or comment about what you have always wanted to know about veterans. We</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ll take a minute to discuss your comments before we proceed.</a:t>
            </a:r>
            <a:endParaRPr lang="en-US" smtClean="0">
              <a:latin typeface="Times New Roman" pitchFamily="18" charset="0"/>
              <a:ea typeface="ＭＳ Ｐゴシック" pitchFamily="34" charset="-128"/>
            </a:endParaRPr>
          </a:p>
        </p:txBody>
      </p:sp>
      <p:sp>
        <p:nvSpPr>
          <p:cNvPr id="2560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56F54B-28E3-488F-ACF2-82765C858F51}" type="slidenum">
              <a:rPr lang="en-US" sz="1200">
                <a:latin typeface="Times New Roman" pitchFamily="18" charset="0"/>
              </a:rPr>
              <a:pPr/>
              <a:t>4</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xfrm>
            <a:off x="228600" y="4313238"/>
            <a:ext cx="6477000" cy="45704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z="1100" smtClean="0">
                <a:latin typeface="Times New Roman" pitchFamily="18" charset="0"/>
                <a:ea typeface="ＭＳ Ｐゴシック" pitchFamily="34" charset="-128"/>
              </a:rPr>
              <a:t>For starters, I have to say that many U.S. veterans don</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t even realize that they have the right to call themselves </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veterans.</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 We get so caught up in the hierarchy in the military, and we are taught to be self-reliant as well, that when we leave the military we aren</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t necessarily knowledgeable about the categories of veterans or the different ways we can ask for assistance. So, the first thing you should know is what a veteran is. </a:t>
            </a:r>
          </a:p>
          <a:p>
            <a:pPr>
              <a:buFontTx/>
              <a:buAutoNum type="arabicPeriod"/>
            </a:pPr>
            <a:r>
              <a:rPr lang="en-US" sz="1100" smtClean="0">
                <a:latin typeface="Times New Roman" pitchFamily="18" charset="0"/>
                <a:ea typeface="ＭＳ Ｐゴシック" pitchFamily="34" charset="-128"/>
              </a:rPr>
              <a:t>Contrary to what I believed when I left the army, a veteran is someone who has left the military after at least one to two years of service. Period. In some cases, veterans might have served for even less time. We don</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t have to be a veteran of combat or a veteran of a foreign war to be called a veteran of the U.S. military. </a:t>
            </a:r>
          </a:p>
          <a:p>
            <a:pPr>
              <a:buFontTx/>
              <a:buAutoNum type="arabicPeriod"/>
            </a:pPr>
            <a:r>
              <a:rPr lang="en-US" sz="1100" smtClean="0">
                <a:latin typeface="Times New Roman" pitchFamily="18" charset="0"/>
                <a:ea typeface="ＭＳ Ｐゴシック" pitchFamily="34" charset="-128"/>
              </a:rPr>
              <a:t>Veterans are usually classified by the V.A. according to the type of discharge they received from the military. If you were in basic training for four weeks and left the military by going AWOL, you</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re probably not honorably discharged. If you received an injury during your first few weeks of the military, however, you probably were medically discharged and you were honorably discharged. </a:t>
            </a:r>
          </a:p>
          <a:p>
            <a:pPr>
              <a:buFontTx/>
              <a:buAutoNum type="arabicPeriod"/>
            </a:pPr>
            <a:r>
              <a:rPr lang="en-US" sz="1100" smtClean="0">
                <a:latin typeface="Times New Roman" pitchFamily="18" charset="0"/>
                <a:ea typeface="ＭＳ Ｐゴシック" pitchFamily="34" charset="-128"/>
              </a:rPr>
              <a:t>Most veterans make a lot of assumptions about two things – if they were honorably or dishonorably discharged and if they did twenty years of service before retiring from the military. We are told a lot about the benefits of giving 20 years of service, and so we sometimes forget that we have access to benefits even if we served for only two years. If a veteran is concerned about the type of discharge he/she received, however, you should not make any assumptions as a librarian. Focus on helping the person learn where to go to learn the facts. We</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ll talk about where to go in a minute.</a:t>
            </a:r>
          </a:p>
          <a:p>
            <a:pPr>
              <a:buFontTx/>
              <a:buAutoNum type="arabicPeriod"/>
            </a:pPr>
            <a:r>
              <a:rPr lang="en-US" sz="1100" smtClean="0">
                <a:latin typeface="Times New Roman" pitchFamily="18" charset="0"/>
                <a:ea typeface="ＭＳ Ｐゴシック" pitchFamily="34" charset="-128"/>
              </a:rPr>
              <a:t>Finally, I would like to mention that we have all types of veterans…make no assumptions about whether a person is a veteran based on their appearance or age. And in terms of how libraries assist everyone in a community, let</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s not forget that there is a larger community of people who seek resources for veterans – their families and caregivers. I prefer, therefore, to talk about libraries serving the veteran community, which includes spouses, children, and caregivers.</a:t>
            </a:r>
          </a:p>
          <a:p>
            <a:pPr>
              <a:buFontTx/>
              <a:buAutoNum type="arabicPeriod"/>
            </a:pPr>
            <a:r>
              <a:rPr lang="en-US" sz="1100" smtClean="0">
                <a:latin typeface="Times New Roman" pitchFamily="18" charset="0"/>
                <a:ea typeface="ＭＳ Ｐゴシック" pitchFamily="34" charset="-128"/>
              </a:rPr>
              <a:t>One more thing we should consider when we think about who is a veteran is what I mentioned just recently -- Veterans represent a diversity group with unique cultural experiences from their time in the military. Many veterans and their families experience some isolation after leaving the military. They no longer have access to active-duty military resources and often relocate away from friends and coworkers. We</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ll talk about this again some more when we talk about what libraries are doing for veterans these days.</a:t>
            </a:r>
          </a:p>
          <a:p>
            <a:r>
              <a:rPr lang="en-US" sz="1100" smtClean="0">
                <a:latin typeface="Times New Roman" pitchFamily="18" charset="0"/>
                <a:ea typeface="ＭＳ Ｐゴシック" pitchFamily="34" charset="-128"/>
              </a:rPr>
              <a:t>- Two possibilities or something in between: Many veterans are seeking a community with veterans with similar experiences; while others seek a sense of community that will not remind them of their negative experiences in the military.</a:t>
            </a:r>
          </a:p>
          <a:p>
            <a:pPr>
              <a:buFontTx/>
              <a:buChar char="-"/>
            </a:pPr>
            <a:r>
              <a:rPr lang="en-US" sz="1100" smtClean="0">
                <a:latin typeface="Times New Roman" pitchFamily="18" charset="0"/>
                <a:ea typeface="ＭＳ Ｐゴシック" pitchFamily="34" charset="-128"/>
              </a:rPr>
              <a:t>Most members of Congress are now concerned about veterans and mental illness and depression can be exacerbated by isolation. Finding a welcoming group within the community is part of the effort of many men and women to reduce isolation. Children of veterans whose parents are coping with the changes of leaving the military also cope with depression and anxiety and benefit from healthy social experiences.</a:t>
            </a:r>
          </a:p>
          <a:p>
            <a:pPr>
              <a:buFontTx/>
              <a:buChar char="-"/>
            </a:pPr>
            <a:r>
              <a:rPr lang="en-US" sz="1100" smtClean="0">
                <a:latin typeface="Times New Roman" pitchFamily="18" charset="0"/>
                <a:ea typeface="ＭＳ Ｐゴシック" pitchFamily="34" charset="-128"/>
              </a:rPr>
              <a:t>The public library can provide a sense of community, schedule events for veterans seeking the company of other veterans, and coordinate other groups that are not entirely made up of veterans – the diversity of opportunities to interact socially with the community through a library are one of the greatest services available to all veterans.</a:t>
            </a:r>
          </a:p>
          <a:p>
            <a:endParaRPr lang="en-US" sz="1100" smtClean="0">
              <a:latin typeface="Times New Roman" pitchFamily="18" charset="0"/>
              <a:ea typeface="ＭＳ Ｐゴシック" pitchFamily="34" charset="-128"/>
            </a:endParaRPr>
          </a:p>
          <a:p>
            <a:r>
              <a:rPr lang="en-US" sz="1100" smtClean="0">
                <a:latin typeface="Times New Roman" pitchFamily="18" charset="0"/>
                <a:ea typeface="ＭＳ Ｐゴシック" pitchFamily="34" charset="-128"/>
              </a:rPr>
              <a:t>Not to overgeneralize, but typical experiences of veterans who leave the military:</a:t>
            </a:r>
          </a:p>
          <a:p>
            <a:endParaRPr lang="en-US" sz="1100" smtClean="0">
              <a:latin typeface="Times New Roman" pitchFamily="18" charset="0"/>
              <a:ea typeface="ＭＳ Ｐゴシック" pitchFamily="34" charset="-128"/>
            </a:endParaRPr>
          </a:p>
          <a:p>
            <a:pPr lvl="1" eaLnBrk="1" hangingPunct="1">
              <a:lnSpc>
                <a:spcPct val="90000"/>
              </a:lnSpc>
            </a:pPr>
            <a:r>
              <a:rPr lang="en-US" sz="1100" smtClean="0">
                <a:latin typeface="Times New Roman" pitchFamily="18" charset="0"/>
                <a:ea typeface="ＭＳ Ｐゴシック" pitchFamily="34" charset="-128"/>
              </a:rPr>
              <a:t>Loss of </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family</a:t>
            </a:r>
            <a:r>
              <a:rPr lang="ja-JP" altLang="en-US" sz="1100" smtClean="0">
                <a:latin typeface="Times New Roman" pitchFamily="18" charset="0"/>
                <a:ea typeface="ＭＳ Ｐゴシック" pitchFamily="34" charset="-128"/>
              </a:rPr>
              <a:t>”</a:t>
            </a:r>
            <a:endParaRPr lang="en-US" altLang="ja-JP" sz="1100" smtClean="0">
              <a:latin typeface="Times New Roman" pitchFamily="18" charset="0"/>
              <a:ea typeface="ＭＳ Ｐゴシック" pitchFamily="34" charset="-128"/>
            </a:endParaRPr>
          </a:p>
          <a:p>
            <a:pPr lvl="1" eaLnBrk="1" hangingPunct="1">
              <a:lnSpc>
                <a:spcPct val="90000"/>
              </a:lnSpc>
            </a:pPr>
            <a:r>
              <a:rPr lang="en-US" sz="1100" smtClean="0">
                <a:latin typeface="Times New Roman" pitchFamily="18" charset="0"/>
                <a:ea typeface="ＭＳ Ｐゴシック" pitchFamily="34" charset="-128"/>
              </a:rPr>
              <a:t>Loss of </a:t>
            </a:r>
            <a:r>
              <a:rPr lang="ja-JP" altLang="en-US" sz="1100" smtClean="0">
                <a:latin typeface="Times New Roman" pitchFamily="18" charset="0"/>
                <a:ea typeface="ＭＳ Ｐゴシック" pitchFamily="34" charset="-128"/>
              </a:rPr>
              <a:t>“</a:t>
            </a:r>
            <a:r>
              <a:rPr lang="en-US" altLang="ja-JP" sz="1100" smtClean="0">
                <a:latin typeface="Times New Roman" pitchFamily="18" charset="0"/>
                <a:ea typeface="ＭＳ Ｐゴシック" pitchFamily="34" charset="-128"/>
              </a:rPr>
              <a:t>purpose</a:t>
            </a:r>
            <a:r>
              <a:rPr lang="ja-JP" altLang="en-US" sz="1100" smtClean="0">
                <a:latin typeface="Times New Roman" pitchFamily="18" charset="0"/>
                <a:ea typeface="ＭＳ Ｐゴシック" pitchFamily="34" charset="-128"/>
              </a:rPr>
              <a:t>”</a:t>
            </a:r>
            <a:endParaRPr lang="en-US" altLang="ja-JP" sz="1100" smtClean="0">
              <a:latin typeface="Times New Roman" pitchFamily="18" charset="0"/>
              <a:ea typeface="ＭＳ Ｐゴシック" pitchFamily="34" charset="-128"/>
            </a:endParaRPr>
          </a:p>
          <a:p>
            <a:pPr lvl="1" eaLnBrk="1" hangingPunct="1">
              <a:lnSpc>
                <a:spcPct val="90000"/>
              </a:lnSpc>
            </a:pPr>
            <a:r>
              <a:rPr lang="en-US" sz="1100" smtClean="0">
                <a:latin typeface="Times New Roman" pitchFamily="18" charset="0"/>
                <a:ea typeface="ＭＳ Ｐゴシック" pitchFamily="34" charset="-128"/>
              </a:rPr>
              <a:t>Loss of routine</a:t>
            </a:r>
          </a:p>
          <a:p>
            <a:pPr lvl="1" eaLnBrk="1" hangingPunct="1">
              <a:lnSpc>
                <a:spcPct val="90000"/>
              </a:lnSpc>
            </a:pPr>
            <a:r>
              <a:rPr lang="en-US" sz="1100" smtClean="0">
                <a:latin typeface="Times New Roman" pitchFamily="18" charset="0"/>
                <a:ea typeface="ＭＳ Ｐゴシック" pitchFamily="34" charset="-128"/>
              </a:rPr>
              <a:t>Disabilities</a:t>
            </a:r>
          </a:p>
          <a:p>
            <a:endParaRPr lang="en-US" sz="1100" smtClean="0">
              <a:latin typeface="Times New Roman" pitchFamily="18" charset="0"/>
              <a:ea typeface="ＭＳ Ｐゴシック" pitchFamily="34" charset="-128"/>
            </a:endParaRPr>
          </a:p>
          <a:p>
            <a:endParaRPr lang="en-US" sz="1100" smtClean="0">
              <a:latin typeface="Times New Roman" pitchFamily="18" charset="0"/>
              <a:ea typeface="ＭＳ Ｐゴシック" pitchFamily="34" charset="-128"/>
            </a:endParaRPr>
          </a:p>
        </p:txBody>
      </p:sp>
      <p:sp>
        <p:nvSpPr>
          <p:cNvPr id="2765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03B303-7861-404A-8C3A-5BEF0CD1BE19}" type="slidenum">
              <a:rPr lang="en-US" sz="1200">
                <a:latin typeface="Times New Roman" pitchFamily="18" charset="0"/>
              </a:rPr>
              <a:pPr/>
              <a:t>5</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dirty="0" smtClean="0">
                <a:latin typeface="Times New Roman" pitchFamily="18" charset="0"/>
                <a:ea typeface="ＭＳ Ｐゴシック" pitchFamily="34" charset="-128"/>
              </a:rPr>
              <a:t>I will discuss some statistics at this point. These will be made available online after the webinar.</a:t>
            </a:r>
          </a:p>
          <a:p>
            <a:endParaRPr lang="en-US" dirty="0" smtClean="0">
              <a:latin typeface="Times New Roman" pitchFamily="18" charset="0"/>
              <a:ea typeface="ＭＳ Ｐゴシック" pitchFamily="34" charset="-128"/>
            </a:endParaRPr>
          </a:p>
          <a:p>
            <a:pPr marL="228600" indent="-228600">
              <a:buAutoNum type="arabicPeriod"/>
            </a:pPr>
            <a:r>
              <a:rPr lang="en-US" dirty="0" smtClean="0">
                <a:latin typeface="Times New Roman" pitchFamily="18" charset="0"/>
                <a:ea typeface="ＭＳ Ｐゴシック" pitchFamily="34" charset="-128"/>
              </a:rPr>
              <a:t>21.5M veterans in U.S. as of 2011</a:t>
            </a:r>
          </a:p>
          <a:p>
            <a:pPr marL="228600" indent="-228600">
              <a:buAutoNum type="arabicPeriod"/>
            </a:pPr>
            <a:r>
              <a:rPr lang="en-US" dirty="0" smtClean="0">
                <a:latin typeface="Times New Roman" pitchFamily="18" charset="0"/>
                <a:ea typeface="ＭＳ Ｐゴシック" pitchFamily="34" charset="-128"/>
              </a:rPr>
              <a:t>2009 Census</a:t>
            </a:r>
            <a:r>
              <a:rPr lang="en-US" baseline="0" dirty="0" smtClean="0">
                <a:latin typeface="Times New Roman" pitchFamily="18" charset="0"/>
                <a:ea typeface="ＭＳ Ｐゴシック" pitchFamily="34" charset="-128"/>
              </a:rPr>
              <a:t> reports 1.9M veterans in California (10% of national veteran population)</a:t>
            </a:r>
          </a:p>
          <a:p>
            <a:pPr marL="228600" indent="-228600">
              <a:buAutoNum type="arabicPeriod"/>
            </a:pPr>
            <a:r>
              <a:rPr lang="en-US" baseline="0" dirty="0" smtClean="0">
                <a:latin typeface="Times New Roman" pitchFamily="18" charset="0"/>
                <a:ea typeface="ＭＳ Ｐゴシック" pitchFamily="34" charset="-128"/>
              </a:rPr>
              <a:t>Almost 25% (24.6%) of California’s veterans are classified as disabled, per 2009 Census</a:t>
            </a:r>
          </a:p>
          <a:p>
            <a:pPr marL="228600" indent="-228600">
              <a:buAutoNum type="arabicPeriod"/>
            </a:pPr>
            <a:r>
              <a:rPr lang="en-US" baseline="0" dirty="0" smtClean="0">
                <a:latin typeface="Times New Roman" pitchFamily="18" charset="0"/>
                <a:ea typeface="ＭＳ Ｐゴシック" pitchFamily="34" charset="-128"/>
              </a:rPr>
              <a:t>Nationally, 33% of the male homeless population are U.S. veterans, per Census Veterans Day handout</a:t>
            </a:r>
          </a:p>
          <a:p>
            <a:pPr marL="228600" indent="-228600">
              <a:buAutoNum type="arabicPeriod"/>
            </a:pPr>
            <a:r>
              <a:rPr lang="en-US" baseline="0" dirty="0" smtClean="0">
                <a:latin typeface="Times New Roman" pitchFamily="18" charset="0"/>
                <a:ea typeface="ＭＳ Ｐゴシック" pitchFamily="34" charset="-128"/>
              </a:rPr>
              <a:t>Expenditures have more than doubled since 2000 from $47,086 (in the millions) in 2000 to $108,761 (in the millions) in 2010, according to a V.A. report</a:t>
            </a:r>
          </a:p>
          <a:p>
            <a:pPr marL="228600" indent="-228600">
              <a:buAutoNum type="arabicPeriod"/>
            </a:pPr>
            <a:endParaRPr lang="en-US" baseline="0" dirty="0" smtClean="0">
              <a:latin typeface="Times New Roman" pitchFamily="18" charset="0"/>
              <a:ea typeface="ＭＳ Ｐゴシック" pitchFamily="34" charset="-128"/>
            </a:endParaRPr>
          </a:p>
          <a:p>
            <a:pPr marL="0" indent="0">
              <a:buNone/>
            </a:pPr>
            <a:r>
              <a:rPr lang="en-US" baseline="0" dirty="0" smtClean="0">
                <a:latin typeface="Times New Roman" pitchFamily="18" charset="0"/>
                <a:ea typeface="ＭＳ Ｐゴシック" pitchFamily="34" charset="-128"/>
              </a:rPr>
              <a:t>References for the statistics above will be listed on my blog/handout.</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(Statistics will include Karen</a:t>
            </a:r>
            <a:r>
              <a:rPr lang="ja-JP" altLang="en-US" dirty="0"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s numbers of veterans by county. The link to references at the end of the webinar will include a link to a map and some charts online.)</a:t>
            </a:r>
            <a:endParaRPr lang="en-US" dirty="0" smtClean="0">
              <a:latin typeface="Times New Roman" pitchFamily="18" charset="0"/>
              <a:ea typeface="ＭＳ Ｐゴシック" pitchFamily="34" charset="-128"/>
            </a:endParaRPr>
          </a:p>
        </p:txBody>
      </p:sp>
      <p:sp>
        <p:nvSpPr>
          <p:cNvPr id="2969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5525622-0CD4-4BFC-BB7F-1F45C4A9761C}" type="slidenum">
              <a:rPr lang="en-US" sz="1200">
                <a:latin typeface="Times New Roman" pitchFamily="18" charset="0"/>
              </a:rPr>
              <a:pPr/>
              <a:t>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xfrm>
            <a:off x="304800" y="4314825"/>
            <a:ext cx="6324600" cy="45704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mtClean="0">
                <a:latin typeface="Times New Roman" pitchFamily="18" charset="0"/>
                <a:ea typeface="ＭＳ Ｐゴシック" pitchFamily="34" charset="-128"/>
              </a:rPr>
              <a:t>Let</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s talk about what</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s happening right now in the world of the veteran community. (This is an outline of what I will discuss.) (FYI - Image on this slide is the top of a DD214 form.)</a:t>
            </a:r>
          </a:p>
          <a:p>
            <a:pPr>
              <a:buFontTx/>
              <a:buAutoNum type="arabicPeriod"/>
            </a:pPr>
            <a:r>
              <a:rPr lang="en-US" smtClean="0">
                <a:latin typeface="Times New Roman" pitchFamily="18" charset="0"/>
                <a:ea typeface="ＭＳ Ｐゴシック" pitchFamily="34" charset="-128"/>
              </a:rPr>
              <a:t>Discouraging paperwork: Getting started or reconnecting with organizations that serve veterans requires proof (DD-214 form) which many veterans lose soon after leaving the military.</a:t>
            </a:r>
          </a:p>
          <a:p>
            <a:pPr>
              <a:buFontTx/>
              <a:buAutoNum type="arabicPeriod"/>
            </a:pPr>
            <a:r>
              <a:rPr lang="en-US" smtClean="0">
                <a:latin typeface="Times New Roman" pitchFamily="18" charset="0"/>
                <a:ea typeface="ＭＳ Ｐゴシック" pitchFamily="34" charset="-128"/>
              </a:rPr>
              <a:t>Discouraging news in the media: When lengthy processing of disability claims and other types of negative news coverage about veterans receiving adequate care are portrayed in the news, this can discourage many veterans from initiating or re-initiating contact with organizations that are qualified and prepared to help them.</a:t>
            </a:r>
          </a:p>
          <a:p>
            <a:pPr>
              <a:buFontTx/>
              <a:buAutoNum type="arabicPeriod"/>
            </a:pPr>
            <a:r>
              <a:rPr lang="en-US" smtClean="0">
                <a:latin typeface="Times New Roman" pitchFamily="18" charset="0"/>
                <a:ea typeface="ＭＳ Ｐゴシック" pitchFamily="34" charset="-128"/>
              </a:rPr>
              <a:t>Distractions: Most veterans are like all of us – they are trying to hold down a job or find a job while managing health issues, family problems, and the challenges of everyday life. Seeking assistance takes too much time, and this task is all the more intimidating when veterans are dealing with technology fatigue and information overflow.</a:t>
            </a:r>
          </a:p>
          <a:p>
            <a:pPr>
              <a:buFontTx/>
              <a:buAutoNum type="arabicPeriod"/>
            </a:pPr>
            <a:r>
              <a:rPr lang="en-US" smtClean="0">
                <a:latin typeface="Times New Roman" pitchFamily="18" charset="0"/>
                <a:ea typeface="ＭＳ Ｐゴシック" pitchFamily="34" charset="-128"/>
              </a:rPr>
              <a:t>Multi-tasking: Recently separated veterans are usually managing a complicated relocation of their household and family, finding new schools, a new job for the veteran and his/her spouse, while facing uncertainty about the future.</a:t>
            </a:r>
          </a:p>
          <a:p>
            <a:pPr>
              <a:buFontTx/>
              <a:buAutoNum type="arabicPeriod"/>
            </a:pPr>
            <a:r>
              <a:rPr lang="en-US" smtClean="0">
                <a:latin typeface="Times New Roman" pitchFamily="18" charset="0"/>
                <a:ea typeface="ＭＳ Ｐゴシック" pitchFamily="34" charset="-128"/>
              </a:rPr>
              <a:t>Health issues: A majority of recently separated veterans have experienced combat and are coping with PTSD. Even those veterans who have not been in combat are coping with the loss of an extended family that they had while serving in the military, disorientation, and isolation. Other health issues include TBI. The reference list at the end of our presentation provides a link to an archived presentation about health resources for veterans and a link to the National Archives video that shows the process for ordering a copy of the DD 214.</a:t>
            </a:r>
          </a:p>
        </p:txBody>
      </p:sp>
      <p:sp>
        <p:nvSpPr>
          <p:cNvPr id="3174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E0863EF-93FB-421B-9C13-A1D0E33EB8F5}" type="slidenum">
              <a:rPr lang="en-US" sz="1200">
                <a:latin typeface="Times New Roman" pitchFamily="18" charset="0"/>
              </a:rPr>
              <a:pPr/>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xfrm>
            <a:off x="381000" y="4314825"/>
            <a:ext cx="6248400" cy="4086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228600" indent="-228600">
              <a:buFontTx/>
              <a:buAutoNum type="arabicPeriod"/>
            </a:pPr>
            <a:r>
              <a:rPr lang="en-US" smtClean="0">
                <a:latin typeface="Times New Roman" pitchFamily="18" charset="0"/>
                <a:ea typeface="ＭＳ Ｐゴシック" pitchFamily="34" charset="-128"/>
              </a:rPr>
              <a:t>The starting point for librarians who want to assist veterans is learning about the organizations that help them. By learning about the organizations that are in your community, not just the organizations that are always in the news, and by connecting with those organizations, librarians can assist veterans in several ways.</a:t>
            </a:r>
          </a:p>
          <a:p>
            <a:pPr marL="228600" indent="-228600">
              <a:buFontTx/>
              <a:buAutoNum type="arabicPeriod"/>
            </a:pPr>
            <a:r>
              <a:rPr lang="en-US" smtClean="0">
                <a:latin typeface="Times New Roman" pitchFamily="18" charset="0"/>
                <a:ea typeface="ＭＳ Ｐゴシック" pitchFamily="34" charset="-128"/>
              </a:rPr>
              <a:t>Federal, State, County: What each level does and how they work together.</a:t>
            </a:r>
          </a:p>
          <a:p>
            <a:pPr marL="228600" indent="-228600">
              <a:buFontTx/>
              <a:buAutoNum type="arabicPeriod"/>
            </a:pPr>
            <a:r>
              <a:rPr lang="en-US" smtClean="0">
                <a:latin typeface="Times New Roman" pitchFamily="18" charset="0"/>
                <a:ea typeface="ＭＳ Ｐゴシック" pitchFamily="34" charset="-128"/>
              </a:rPr>
              <a:t>More about the V.A. and some acronyms (VBA, VHA, etc.)</a:t>
            </a:r>
          </a:p>
          <a:p>
            <a:pPr marL="228600" indent="-228600">
              <a:buFontTx/>
              <a:buChar char="•"/>
            </a:pPr>
            <a:r>
              <a:rPr lang="en-US" smtClean="0">
                <a:latin typeface="Times New Roman" pitchFamily="18" charset="0"/>
                <a:ea typeface="ＭＳ Ｐゴシック" pitchFamily="34" charset="-128"/>
              </a:rPr>
              <a:t>There is a department responsible for processing claims, a department responsible for healthcare, the department in charge of death and burial services, and so on.</a:t>
            </a:r>
          </a:p>
          <a:p>
            <a:pPr marL="228600" indent="-228600">
              <a:buFontTx/>
              <a:buChar char="•"/>
            </a:pPr>
            <a:r>
              <a:rPr lang="en-US" smtClean="0">
                <a:latin typeface="Times New Roman" pitchFamily="18" charset="0"/>
                <a:ea typeface="ＭＳ Ｐゴシック" pitchFamily="34" charset="-128"/>
              </a:rPr>
              <a:t>In terms of the V.A., librarians need not memorize which department is which, but it is important to be aware that there is sometimes a disconnect between the departments, where veterans have to do a lot of back and forth to get help. The information about where to go is not only overwhelming to veterans, it is also overwhelming to the people who work for the V.A. </a:t>
            </a:r>
          </a:p>
          <a:p>
            <a:pPr marL="228600" indent="-228600">
              <a:buFontTx/>
              <a:buChar char="•"/>
            </a:pPr>
            <a:r>
              <a:rPr lang="en-US" smtClean="0">
                <a:latin typeface="Times New Roman" pitchFamily="18" charset="0"/>
                <a:ea typeface="ＭＳ Ｐゴシック" pitchFamily="34" charset="-128"/>
              </a:rPr>
              <a:t>The solution? You might see if just one employee at your library can get accustomed to navigating the V.A. website, in case you want to help people quickly. The other solution is to create a contact list of frequently used numbers and names, as well as a list of acronyms that the veteran community frequently refer to.</a:t>
            </a:r>
          </a:p>
          <a:p>
            <a:pPr marL="228600" indent="-228600"/>
            <a:r>
              <a:rPr lang="en-US" smtClean="0">
                <a:latin typeface="Times New Roman" pitchFamily="18" charset="0"/>
                <a:ea typeface="ＭＳ Ｐゴシック" pitchFamily="34" charset="-128"/>
              </a:rPr>
              <a:t>In addition to the V.A., several types of organizations are working to help veterans: VFW, PVA, VVA, etc. Each community</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s demographics are different, so the organizations that serve that community will be different. Seek more information by going to the National Resource Directory.  (a) Some chartered by Congress, (b) Alternate funding and additional resources, (c) Assistance with claims with the V.A., (d) Programs and corporate funded programs, including grants that assist employees who are veterans.</a:t>
            </a:r>
            <a:endParaRPr lang="en-US" smtClean="0">
              <a:latin typeface="Times New Roman" pitchFamily="18" charset="0"/>
              <a:ea typeface="ＭＳ Ｐゴシック" pitchFamily="34" charset="-128"/>
            </a:endParaRPr>
          </a:p>
        </p:txBody>
      </p:sp>
      <p:sp>
        <p:nvSpPr>
          <p:cNvPr id="3584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D66A56C-FDD8-4D0C-9391-670843143652}" type="slidenum">
              <a:rPr lang="en-US" sz="1200">
                <a:latin typeface="Times New Roman" pitchFamily="18" charset="0"/>
              </a:rPr>
              <a:pPr/>
              <a:t>8</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xfrm>
            <a:off x="152400" y="4314825"/>
            <a:ext cx="6553200" cy="4086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z="1100" dirty="0" smtClean="0">
                <a:latin typeface="Times New Roman" pitchFamily="18" charset="0"/>
                <a:ea typeface="ＭＳ Ｐゴシック" pitchFamily="34" charset="-128"/>
              </a:rPr>
              <a:t>We sometimes think of VSO’s as the “other V.A.,” because they can provide so much help to veterans who might have met with obstacles on their first attempt to seek assistance.</a:t>
            </a:r>
          </a:p>
          <a:p>
            <a:endParaRPr lang="en-US" sz="1100" dirty="0" smtClean="0">
              <a:latin typeface="Times New Roman" pitchFamily="18" charset="0"/>
              <a:ea typeface="ＭＳ Ｐゴシック" pitchFamily="34" charset="-128"/>
            </a:endParaRPr>
          </a:p>
          <a:p>
            <a:r>
              <a:rPr lang="en-US" sz="1100" dirty="0" smtClean="0">
                <a:latin typeface="Times New Roman" pitchFamily="18" charset="0"/>
                <a:ea typeface="ＭＳ Ｐゴシック" pitchFamily="34" charset="-128"/>
              </a:rPr>
              <a:t>The second most important organization serving veterans, what some people might argue is even more important than the V.A., is the county veteran service office.</a:t>
            </a:r>
          </a:p>
          <a:p>
            <a:pPr>
              <a:buFontTx/>
              <a:buChar char="•"/>
            </a:pPr>
            <a:r>
              <a:rPr lang="en-US" sz="1100" dirty="0" smtClean="0">
                <a:latin typeface="Times New Roman" pitchFamily="18" charset="0"/>
                <a:ea typeface="ＭＳ Ｐゴシック" pitchFamily="34" charset="-128"/>
              </a:rPr>
              <a:t>One acronym, </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VSO,</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 might be used to refer to two different entities. One of these is the county veteran service officer, or local VSO. This is the person hired by the state department of veteran affairs to integrate as many veterans as possible into the V.A. system. The more people who are registered with the V.A. in any given state, the more funding that state receives for helping their veterans.</a:t>
            </a:r>
          </a:p>
          <a:p>
            <a:pPr>
              <a:buFontTx/>
              <a:buChar char="•"/>
            </a:pPr>
            <a:r>
              <a:rPr lang="en-US" sz="1100" dirty="0" smtClean="0">
                <a:latin typeface="Times New Roman" pitchFamily="18" charset="0"/>
                <a:ea typeface="ＭＳ Ｐゴシック" pitchFamily="34" charset="-128"/>
              </a:rPr>
              <a:t>The local VSO, however, usually </a:t>
            </a:r>
            <a:r>
              <a:rPr lang="en-US" sz="1100" dirty="0" err="1" smtClean="0">
                <a:latin typeface="Times New Roman" pitchFamily="18" charset="0"/>
                <a:ea typeface="ＭＳ Ｐゴシック" pitchFamily="34" charset="-128"/>
              </a:rPr>
              <a:t>doesn</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t focus on just signing people up at the V.A. His job is to be the alternate access point for the V.A.</a:t>
            </a:r>
          </a:p>
          <a:p>
            <a:pPr>
              <a:buFontTx/>
              <a:buChar char="•"/>
            </a:pPr>
            <a:r>
              <a:rPr lang="en-US" sz="1100" dirty="0" smtClean="0">
                <a:latin typeface="Times New Roman" pitchFamily="18" charset="0"/>
                <a:ea typeface="ＭＳ Ｐゴシック" pitchFamily="34" charset="-128"/>
              </a:rPr>
              <a:t>Because of the complex bureaucracy of the V.A., many veterans might give up on seeking assistance if it </a:t>
            </a:r>
            <a:r>
              <a:rPr lang="en-US" sz="1100" dirty="0" err="1" smtClean="0">
                <a:latin typeface="Times New Roman" pitchFamily="18" charset="0"/>
                <a:ea typeface="ＭＳ Ｐゴシック" pitchFamily="34" charset="-128"/>
              </a:rPr>
              <a:t>weren</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t for local VSOs who are eager to meet with veterans one on one to help them find the right place to go, get through obstacles in seeking assistance, and learning more about resources available to them beyond the V.A.</a:t>
            </a:r>
          </a:p>
          <a:p>
            <a:r>
              <a:rPr lang="en-US" sz="1100" dirty="0" smtClean="0">
                <a:latin typeface="Times New Roman" pitchFamily="18" charset="0"/>
                <a:ea typeface="ＭＳ Ｐゴシック" pitchFamily="34" charset="-128"/>
              </a:rPr>
              <a:t>Libraries should have at least two goals in learning about VSOs:</a:t>
            </a:r>
          </a:p>
          <a:p>
            <a:pPr>
              <a:buFontTx/>
              <a:buChar char="•"/>
            </a:pPr>
            <a:r>
              <a:rPr lang="en-US" sz="1100" dirty="0" smtClean="0">
                <a:latin typeface="Times New Roman" pitchFamily="18" charset="0"/>
                <a:ea typeface="ＭＳ Ｐゴシック" pitchFamily="34" charset="-128"/>
              </a:rPr>
              <a:t>Learn which ones are the most active and the most helpful to veterans in your community. All communities are different, so different VSOs are prominent in different communities. You want to know which ones are prominent, because you don</a:t>
            </a:r>
            <a:r>
              <a:rPr lang="ja-JP" altLang="en-US" sz="1100" dirty="0" smtClean="0">
                <a:latin typeface="Times New Roman" pitchFamily="18" charset="0"/>
                <a:ea typeface="ＭＳ Ｐゴシック" pitchFamily="34" charset="-128"/>
              </a:rPr>
              <a:t>’</a:t>
            </a:r>
            <a:r>
              <a:rPr lang="en-US" altLang="ja-JP" sz="1100" dirty="0" smtClean="0">
                <a:latin typeface="Times New Roman" pitchFamily="18" charset="0"/>
                <a:ea typeface="ＭＳ Ｐゴシック" pitchFamily="34" charset="-128"/>
              </a:rPr>
              <a:t>t want to recommend to a veteran that they visit an office that is no longer there. As with all reference desk issues, you want to efficiently and effectively refer the person to the right place.</a:t>
            </a:r>
          </a:p>
          <a:p>
            <a:pPr>
              <a:buFontTx/>
              <a:buChar char="•"/>
            </a:pPr>
            <a:r>
              <a:rPr lang="en-US" sz="1100" dirty="0" smtClean="0">
                <a:latin typeface="Times New Roman" pitchFamily="18" charset="0"/>
                <a:ea typeface="ＭＳ Ｐゴシック" pitchFamily="34" charset="-128"/>
              </a:rPr>
              <a:t>Connect with these organizations in whatever way is possible for you. Some librarians only have enough time to make a phone call once a year. In other cases, where the veterans are greater in number, librarians meet regularly with VSOs to partner in scheduling events and outreach projects. Libraries can also collaborate with VSOs to seek grant funding for outreach and additional collection materials, as well as new programming or help with training volunteers an staff.</a:t>
            </a:r>
          </a:p>
          <a:p>
            <a:endParaRPr lang="en-US" sz="1100" dirty="0" smtClean="0">
              <a:latin typeface="Times New Roman" pitchFamily="18" charset="0"/>
              <a:ea typeface="ＭＳ Ｐゴシック" pitchFamily="34" charset="-128"/>
            </a:endParaRPr>
          </a:p>
        </p:txBody>
      </p:sp>
      <p:sp>
        <p:nvSpPr>
          <p:cNvPr id="3789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09638">
              <a:defRPr sz="2400">
                <a:solidFill>
                  <a:schemeClr val="tx1"/>
                </a:solidFill>
                <a:latin typeface="Arial" pitchFamily="34" charset="0"/>
                <a:ea typeface="ＭＳ Ｐゴシック" pitchFamily="34" charset="-128"/>
              </a:defRPr>
            </a:lvl1pPr>
            <a:lvl2pPr marL="742950" indent="-285750" defTabSz="909638">
              <a:defRPr sz="2400">
                <a:solidFill>
                  <a:schemeClr val="tx1"/>
                </a:solidFill>
                <a:latin typeface="Arial" pitchFamily="34" charset="0"/>
                <a:ea typeface="ＭＳ Ｐゴシック" pitchFamily="34" charset="-128"/>
              </a:defRPr>
            </a:lvl2pPr>
            <a:lvl3pPr marL="1143000" indent="-228600" defTabSz="909638">
              <a:defRPr sz="2400">
                <a:solidFill>
                  <a:schemeClr val="tx1"/>
                </a:solidFill>
                <a:latin typeface="Arial" pitchFamily="34" charset="0"/>
                <a:ea typeface="ＭＳ Ｐゴシック" pitchFamily="34" charset="-128"/>
              </a:defRPr>
            </a:lvl3pPr>
            <a:lvl4pPr marL="1600200" indent="-228600" defTabSz="909638">
              <a:defRPr sz="2400">
                <a:solidFill>
                  <a:schemeClr val="tx1"/>
                </a:solidFill>
                <a:latin typeface="Arial" pitchFamily="34" charset="0"/>
                <a:ea typeface="ＭＳ Ｐゴシック" pitchFamily="34" charset="-128"/>
              </a:defRPr>
            </a:lvl4pPr>
            <a:lvl5pPr marL="2057400" indent="-228600" defTabSz="909638">
              <a:defRPr sz="2400">
                <a:solidFill>
                  <a:schemeClr val="tx1"/>
                </a:solidFill>
                <a:latin typeface="Arial" pitchFamily="34"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D5C88F2-CD21-425A-A33A-8EB7A2D7E88F}" type="slidenum">
              <a:rPr lang="en-US" sz="1200">
                <a:latin typeface="Times New Roman" pitchFamily="18" charset="0"/>
              </a:rPr>
              <a:pPr/>
              <a:t>9</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10107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010708"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2E11D385-ABF8-4400-88EF-2E7B18CD8118}" type="datetime1">
              <a:rPr lang="en-US"/>
              <a:pPr/>
              <a:t>5/23/13</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fld id="{344BD5C0-033D-4961-8CB6-5881EB78FD92}" type="slidenum">
              <a:rPr lang="en-US"/>
              <a:pPr/>
              <a:t>‹#›</a:t>
            </a:fld>
            <a:endParaRPr lang="en-US"/>
          </a:p>
        </p:txBody>
      </p:sp>
    </p:spTree>
    <p:extLst>
      <p:ext uri="{BB962C8B-B14F-4D97-AF65-F5344CB8AC3E}">
        <p14:creationId xmlns:p14="http://schemas.microsoft.com/office/powerpoint/2010/main" val="386724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0C69D0CF-1045-4233-9BF5-4289548FB4F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1DD6E108-2C8A-4D7E-8A20-A32A28592F1A}" type="datetime1">
              <a:rPr lang="en-US"/>
              <a:pPr/>
              <a:t>5/23/13</a:t>
            </a:fld>
            <a:endParaRPr lang="en-US"/>
          </a:p>
        </p:txBody>
      </p:sp>
    </p:spTree>
    <p:extLst>
      <p:ext uri="{BB962C8B-B14F-4D97-AF65-F5344CB8AC3E}">
        <p14:creationId xmlns:p14="http://schemas.microsoft.com/office/powerpoint/2010/main" val="23903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A8F31A6B-6501-4B2E-8BD8-11A966023A9E}"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567169D7-1C92-4FB6-B621-431DFEE0578E}" type="datetime1">
              <a:rPr lang="en-US"/>
              <a:pPr/>
              <a:t>5/23/13</a:t>
            </a:fld>
            <a:endParaRPr lang="en-US"/>
          </a:p>
        </p:txBody>
      </p:sp>
    </p:spTree>
    <p:extLst>
      <p:ext uri="{BB962C8B-B14F-4D97-AF65-F5344CB8AC3E}">
        <p14:creationId xmlns:p14="http://schemas.microsoft.com/office/powerpoint/2010/main" val="17200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dirty="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BA49077-8374-4923-9EC5-E9213FE8D5A1}"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5E23EE70-4BD6-4624-A58D-5952FBE2B7C9}" type="datetime1">
              <a:rPr lang="en-US"/>
              <a:pPr/>
              <a:t>5/23/13</a:t>
            </a:fld>
            <a:endParaRPr lang="en-US"/>
          </a:p>
        </p:txBody>
      </p:sp>
    </p:spTree>
    <p:extLst>
      <p:ext uri="{BB962C8B-B14F-4D97-AF65-F5344CB8AC3E}">
        <p14:creationId xmlns:p14="http://schemas.microsoft.com/office/powerpoint/2010/main" val="253063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B302224-BAF2-4AB9-8A28-11FDD1C5A029}" type="slidenum">
              <a:rPr lang="en-US"/>
              <a:pPr/>
              <a:t>‹#›</a:t>
            </a:fld>
            <a:endParaRPr lang="en-US"/>
          </a:p>
        </p:txBody>
      </p:sp>
    </p:spTree>
    <p:extLst>
      <p:ext uri="{BB962C8B-B14F-4D97-AF65-F5344CB8AC3E}">
        <p14:creationId xmlns:p14="http://schemas.microsoft.com/office/powerpoint/2010/main" val="101063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546C7E2-5306-4D55-817A-BDD09C5413F7}"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9E0BDF30-6D28-47B2-9D43-E463CC47660E}" type="datetime1">
              <a:rPr lang="en-US"/>
              <a:pPr/>
              <a:t>5/23/13</a:t>
            </a:fld>
            <a:endParaRPr lang="en-US"/>
          </a:p>
        </p:txBody>
      </p:sp>
    </p:spTree>
    <p:extLst>
      <p:ext uri="{BB962C8B-B14F-4D97-AF65-F5344CB8AC3E}">
        <p14:creationId xmlns:p14="http://schemas.microsoft.com/office/powerpoint/2010/main" val="92149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01654858-3865-40AB-A05F-3407A939A2B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898E71C4-613E-49DE-B455-93506E99AECB}" type="datetime1">
              <a:rPr lang="en-US"/>
              <a:pPr/>
              <a:t>5/23/13</a:t>
            </a:fld>
            <a:endParaRPr lang="en-US"/>
          </a:p>
        </p:txBody>
      </p:sp>
    </p:spTree>
    <p:extLst>
      <p:ext uri="{BB962C8B-B14F-4D97-AF65-F5344CB8AC3E}">
        <p14:creationId xmlns:p14="http://schemas.microsoft.com/office/powerpoint/2010/main" val="4370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D3863E43-B46B-4315-8CDA-84D94D5D7B80}"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2F0CE568-BCAA-4E10-AE53-D690B4016B16}" type="datetime1">
              <a:rPr lang="en-US"/>
              <a:pPr/>
              <a:t>5/23/13</a:t>
            </a:fld>
            <a:endParaRPr lang="en-US"/>
          </a:p>
        </p:txBody>
      </p:sp>
    </p:spTree>
    <p:extLst>
      <p:ext uri="{BB962C8B-B14F-4D97-AF65-F5344CB8AC3E}">
        <p14:creationId xmlns:p14="http://schemas.microsoft.com/office/powerpoint/2010/main" val="262740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4D9A3D1D-8457-4588-8E9C-2AD8AD39A892}"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fld id="{5D92EFA7-F809-45B9-B067-6C8B3743446E}" type="datetime1">
              <a:rPr lang="en-US"/>
              <a:pPr/>
              <a:t>5/23/13</a:t>
            </a:fld>
            <a:endParaRPr lang="en-US"/>
          </a:p>
        </p:txBody>
      </p:sp>
    </p:spTree>
    <p:extLst>
      <p:ext uri="{BB962C8B-B14F-4D97-AF65-F5344CB8AC3E}">
        <p14:creationId xmlns:p14="http://schemas.microsoft.com/office/powerpoint/2010/main" val="244263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CECB2E71-2FAA-4113-AEB4-86E0E460FD8A}"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fld id="{8C01DCCD-25F1-4B41-B6C7-D97BCED4D164}" type="datetime1">
              <a:rPr lang="en-US"/>
              <a:pPr/>
              <a:t>5/23/13</a:t>
            </a:fld>
            <a:endParaRPr lang="en-US"/>
          </a:p>
        </p:txBody>
      </p:sp>
    </p:spTree>
    <p:extLst>
      <p:ext uri="{BB962C8B-B14F-4D97-AF65-F5344CB8AC3E}">
        <p14:creationId xmlns:p14="http://schemas.microsoft.com/office/powerpoint/2010/main" val="47507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02F51FA6-27CF-44EB-8AD6-C484E6B41757}"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fld id="{D2069B60-07A7-4B37-BA81-11B26C00CF51}" type="datetime1">
              <a:rPr lang="en-US"/>
              <a:pPr/>
              <a:t>5/23/13</a:t>
            </a:fld>
            <a:endParaRPr lang="en-US"/>
          </a:p>
        </p:txBody>
      </p:sp>
    </p:spTree>
    <p:extLst>
      <p:ext uri="{BB962C8B-B14F-4D97-AF65-F5344CB8AC3E}">
        <p14:creationId xmlns:p14="http://schemas.microsoft.com/office/powerpoint/2010/main" val="423597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54E99B31-0AD1-457D-95E0-E53D53512F6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A5E3EAA7-1602-45DA-868B-296AD4FF974C}" type="datetime1">
              <a:rPr lang="en-US"/>
              <a:pPr/>
              <a:t>5/23/13</a:t>
            </a:fld>
            <a:endParaRPr lang="en-US"/>
          </a:p>
        </p:txBody>
      </p:sp>
    </p:spTree>
    <p:extLst>
      <p:ext uri="{BB962C8B-B14F-4D97-AF65-F5344CB8AC3E}">
        <p14:creationId xmlns:p14="http://schemas.microsoft.com/office/powerpoint/2010/main" val="25995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99146DC-D782-484E-BBC9-89FD9A289A8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041077D0-D33D-4F15-B972-21EE7DBD6CB9}" type="datetime1">
              <a:rPr lang="en-US"/>
              <a:pPr/>
              <a:t>5/23/13</a:t>
            </a:fld>
            <a:endParaRPr lang="en-US"/>
          </a:p>
        </p:txBody>
      </p:sp>
    </p:spTree>
    <p:extLst>
      <p:ext uri="{BB962C8B-B14F-4D97-AF65-F5344CB8AC3E}">
        <p14:creationId xmlns:p14="http://schemas.microsoft.com/office/powerpoint/2010/main" val="496080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966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ea typeface="ＭＳ Ｐゴシック" pitchFamily="96" charset="-128"/>
                <a:cs typeface="+mn-cs"/>
              </a:defRPr>
            </a:lvl1pPr>
          </a:lstStyle>
          <a:p>
            <a:pPr>
              <a:defRPr/>
            </a:pPr>
            <a:endParaRPr lang="en-US"/>
          </a:p>
        </p:txBody>
      </p:sp>
      <p:sp>
        <p:nvSpPr>
          <p:cNvPr id="100966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33719D40-82B8-4EFA-AD51-04A0E6C69F36}"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96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973207ED-C651-4DE0-B655-3A2B106D14AC}" type="datetime1">
              <a:rPr lang="en-US"/>
              <a:pPr/>
              <a:t>5/23/13</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5" r:id="rId13"/>
  </p:sldLayoutIdLst>
  <p:txStyles>
    <p:titleStyle>
      <a:lvl1pPr algn="l"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3.wdp"/><Relationship Id="rId5" Type="http://schemas.openxmlformats.org/officeDocument/2006/relationships/hyperlink" Target="https://www.va.gov/healthbenefits/assets/documents/publications/IB-10-441_enrollment_priority_groups.pdf" TargetMode="External"/><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hyperlink" Target="http://www.shastalibraries.org/spl/index.php?ref=Links/VeteranResources" TargetMode="External"/><Relationship Id="rId4" Type="http://schemas.openxmlformats.org/officeDocument/2006/relationships/hyperlink" Target="http://www.kerncountylibrary.org/HTML/news/events_veteran.html" TargetMode="External"/><Relationship Id="rId5" Type="http://schemas.openxmlformats.org/officeDocument/2006/relationships/hyperlink" Target="http://www.sandiego.gov/public-library/index.shtml" TargetMode="External"/><Relationship Id="rId6" Type="http://schemas.openxmlformats.org/officeDocument/2006/relationships/hyperlink" Target="http://library.escondido.org/veterans.aspx" TargetMode="External"/><Relationship Id="rId7" Type="http://schemas.openxmlformats.org/officeDocument/2006/relationships/hyperlink" Target="http://www.chulavistaca.gov/city_services/community_services/library/locationshours/default.asp" TargetMode="External"/><Relationship Id="rId8" Type="http://schemas.openxmlformats.org/officeDocument/2006/relationships/hyperlink" Target="http://www.calhum.org/programs/searching-for-democracy/california-reads/" TargetMode="External"/><Relationship Id="rId9"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librariansservingveterans.wordpress.com/2013/05/10/welcome-to-librarians-serving-vetera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ibrariansservingveterans.wordpress.com/references-and-resources/" TargetMode="External"/><Relationship Id="rId4" Type="http://schemas.openxmlformats.org/officeDocument/2006/relationships/hyperlink" Target="mailto:mulvihill.librarian@gmail.com" TargetMode="External"/><Relationship Id="rId1" Type="http://schemas.openxmlformats.org/officeDocument/2006/relationships/slideLayout" Target="../slideLayouts/slideLayout2.xml"/><Relationship Id="rId2" Type="http://schemas.openxmlformats.org/officeDocument/2006/relationships/hyperlink" Target="http://www.linkedin.com/groups?gid=4648149&amp;trk=hb_side_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rvey.qualtrics.com/SE/?SID=SV_3DiSJuVftrXr0b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5" Type="http://schemas.openxmlformats.org/officeDocument/2006/relationships/hyperlink" Target="https://www.nrd.gov/" TargetMode="External"/><Relationship Id="rId6" Type="http://schemas.openxmlformats.org/officeDocument/2006/relationships/hyperlink" Target="http://veterans.house.gov/citizens/resources"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p:nvPr>
        </p:nvSpPr>
        <p:spPr>
          <a:xfrm>
            <a:off x="2057400" y="228600"/>
            <a:ext cx="6477000" cy="1524000"/>
          </a:xfrm>
        </p:spPr>
        <p:txBody>
          <a:bodyPr/>
          <a:lstStyle/>
          <a:p>
            <a:pPr algn="r" eaLnBrk="1" hangingPunct="1">
              <a:lnSpc>
                <a:spcPct val="90000"/>
              </a:lnSpc>
            </a:pPr>
            <a:r>
              <a:rPr lang="en-US" sz="4400" dirty="0" smtClean="0">
                <a:solidFill>
                  <a:schemeClr val="tx1"/>
                </a:solidFill>
                <a:ea typeface="ＭＳ Ｐゴシック" pitchFamily="34" charset="-128"/>
              </a:rPr>
              <a:t>Libraries and Veterans</a:t>
            </a:r>
            <a:br>
              <a:rPr lang="en-US" sz="4400" dirty="0" smtClean="0">
                <a:solidFill>
                  <a:schemeClr val="tx1"/>
                </a:solidFill>
                <a:ea typeface="ＭＳ Ｐゴシック" pitchFamily="34" charset="-128"/>
              </a:rPr>
            </a:br>
            <a:endParaRPr lang="en-US" sz="2800" dirty="0" smtClean="0">
              <a:solidFill>
                <a:schemeClr val="tx1"/>
              </a:solidFill>
              <a:ea typeface="ＭＳ Ｐゴシック" pitchFamily="34" charset="-128"/>
            </a:endParaRPr>
          </a:p>
        </p:txBody>
      </p:sp>
      <p:sp>
        <p:nvSpPr>
          <p:cNvPr id="16386" name="Rectangle 5"/>
          <p:cNvSpPr>
            <a:spLocks noGrp="1" noChangeArrowheads="1"/>
          </p:cNvSpPr>
          <p:nvPr>
            <p:ph type="subTitle" idx="1"/>
          </p:nvPr>
        </p:nvSpPr>
        <p:spPr>
          <a:xfrm>
            <a:off x="4191000" y="4419600"/>
            <a:ext cx="4343400" cy="914400"/>
          </a:xfrm>
        </p:spPr>
        <p:txBody>
          <a:bodyPr/>
          <a:lstStyle/>
          <a:p>
            <a:pPr algn="r" eaLnBrk="1" hangingPunct="1">
              <a:buFont typeface="Wingdings" pitchFamily="2" charset="2"/>
              <a:buNone/>
            </a:pPr>
            <a:r>
              <a:rPr lang="en-US" sz="2600" dirty="0" smtClean="0">
                <a:ea typeface="ＭＳ Ｐゴシック" pitchFamily="34" charset="-128"/>
              </a:rPr>
              <a:t>Presenter: Kristen Mulvihill</a:t>
            </a:r>
          </a:p>
          <a:p>
            <a:pPr algn="r" eaLnBrk="1" hangingPunct="1">
              <a:buFont typeface="Wingdings" pitchFamily="2" charset="2"/>
              <a:buNone/>
            </a:pPr>
            <a:r>
              <a:rPr lang="en-US" sz="2600" dirty="0" smtClean="0">
                <a:ea typeface="ＭＳ Ｐゴシック" pitchFamily="34" charset="-128"/>
              </a:rPr>
              <a:t>kjsmulvihill@gmail.com</a:t>
            </a:r>
          </a:p>
        </p:txBody>
      </p:sp>
      <p:sp>
        <p:nvSpPr>
          <p:cNvPr id="16387" name="Rectangle 10"/>
          <p:cNvSpPr>
            <a:spLocks noChangeArrowheads="1"/>
          </p:cNvSpPr>
          <p:nvPr/>
        </p:nvSpPr>
        <p:spPr bwMode="auto">
          <a:xfrm>
            <a:off x="5105400" y="3124200"/>
            <a:ext cx="3389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a:solidFill>
                  <a:schemeClr val="bg1"/>
                </a:solidFill>
                <a:cs typeface="Times New Roman" pitchFamily="18" charset="0"/>
              </a:rPr>
              <a:t>Thursday, May 23, 2013</a:t>
            </a:r>
          </a:p>
          <a:p>
            <a:pPr eaLnBrk="1" hangingPunct="1"/>
            <a:r>
              <a:rPr lang="en-US" sz="2000">
                <a:solidFill>
                  <a:schemeClr val="bg1"/>
                </a:solidFill>
                <a:cs typeface="Times New Roman" pitchFamily="18" charset="0"/>
              </a:rPr>
              <a:t>12:00 noon to 1:00 p.m.</a:t>
            </a:r>
            <a:endParaRPr lang="en-US" sz="2000">
              <a:solidFill>
                <a:schemeClr val="bg1"/>
              </a:solidFill>
              <a:latin typeface="Verdana" pitchFamily="34" charset="0"/>
            </a:endParaRPr>
          </a:p>
          <a:p>
            <a:pPr eaLnBrk="1" hangingPunct="1"/>
            <a:endParaRPr lang="en-US" sz="1400">
              <a:solidFill>
                <a:schemeClr val="bg1"/>
              </a:solidFill>
              <a:latin typeface="Verdana" pitchFamily="34" charset="0"/>
            </a:endParaRPr>
          </a:p>
        </p:txBody>
      </p:sp>
      <p:sp>
        <p:nvSpPr>
          <p:cNvPr id="16388" name="Text Box 16"/>
          <p:cNvSpPr txBox="1">
            <a:spLocks noChangeArrowheads="1"/>
          </p:cNvSpPr>
          <p:nvPr/>
        </p:nvSpPr>
        <p:spPr bwMode="auto">
          <a:xfrm>
            <a:off x="533400" y="5638800"/>
            <a:ext cx="7239000" cy="830263"/>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p:txBody>
      </p:sp>
      <p:sp>
        <p:nvSpPr>
          <p:cNvPr id="16389" name="TextBox 1"/>
          <p:cNvSpPr txBox="1">
            <a:spLocks noChangeArrowheads="1"/>
          </p:cNvSpPr>
          <p:nvPr/>
        </p:nvSpPr>
        <p:spPr bwMode="auto">
          <a:xfrm>
            <a:off x="1524000" y="1143000"/>
            <a:ext cx="6983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sz="1400" i="1" dirty="0"/>
              <a:t>What every </a:t>
            </a:r>
            <a:r>
              <a:rPr lang="en-US" sz="1400" i="1" dirty="0" smtClean="0"/>
              <a:t>library should </a:t>
            </a:r>
            <a:r>
              <a:rPr lang="en-US" sz="1400" i="1" dirty="0"/>
              <a:t>know about veterans in your community.</a:t>
            </a:r>
          </a:p>
          <a:p>
            <a:endParaRPr lang="en-US" sz="1800" dirty="0"/>
          </a:p>
        </p:txBody>
      </p:sp>
      <p:pic>
        <p:nvPicPr>
          <p:cNvPr id="16390" name="Picture 8" descr="IFP logo 2012_outlin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05400"/>
            <a:ext cx="3587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latin typeface="Georgia" pitchFamily="18" charset="0"/>
                <a:ea typeface="ＭＳ Ｐゴシック" pitchFamily="34" charset="-128"/>
              </a:rPr>
              <a:t>Poll #3</a:t>
            </a:r>
          </a:p>
        </p:txBody>
      </p:sp>
      <p:sp>
        <p:nvSpPr>
          <p:cNvPr id="38915" name="Text Placeholder 2"/>
          <p:cNvSpPr>
            <a:spLocks noGrp="1"/>
          </p:cNvSpPr>
          <p:nvPr>
            <p:ph type="body" sz="half" idx="2"/>
          </p:nvPr>
        </p:nvSpPr>
        <p:spPr>
          <a:xfrm>
            <a:off x="533400" y="1447800"/>
            <a:ext cx="3008313" cy="4691063"/>
          </a:xfrm>
        </p:spPr>
        <p:txBody>
          <a:bodyPr/>
          <a:lstStyle/>
          <a:p>
            <a:r>
              <a:rPr lang="en-US" dirty="0" smtClean="0">
                <a:latin typeface="Georgia" pitchFamily="18" charset="0"/>
                <a:ea typeface="ＭＳ Ｐゴシック" pitchFamily="34" charset="-128"/>
              </a:rPr>
              <a:t>If I am a veteran and I make $50k per year and have health insurance, can I still seek healthcare at the V.A.?</a:t>
            </a:r>
          </a:p>
          <a:p>
            <a:endParaRPr lang="en-US" dirty="0">
              <a:latin typeface="Georgia" pitchFamily="18" charset="0"/>
              <a:ea typeface="ＭＳ Ｐゴシック" pitchFamily="34" charset="-128"/>
            </a:endParaRPr>
          </a:p>
          <a:p>
            <a:r>
              <a:rPr lang="en-US" dirty="0" smtClean="0">
                <a:latin typeface="Georgia" pitchFamily="18" charset="0"/>
                <a:ea typeface="ＭＳ Ｐゴシック" pitchFamily="34" charset="-128"/>
              </a:rPr>
              <a:t>(What are “Priority Groups”?)</a:t>
            </a:r>
          </a:p>
        </p:txBody>
      </p:sp>
      <p:pic>
        <p:nvPicPr>
          <p:cNvPr id="3" name="Content Placeholder 2"/>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800600" y="838200"/>
            <a:ext cx="3354254" cy="5056413"/>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1"/>
          <p:cNvSpPr txBox="1">
            <a:spLocks noChangeArrowheads="1"/>
          </p:cNvSpPr>
          <p:nvPr/>
        </p:nvSpPr>
        <p:spPr bwMode="auto">
          <a:xfrm>
            <a:off x="4343400" y="5867400"/>
            <a:ext cx="4572000" cy="738664"/>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defRPr/>
            </a:pPr>
            <a:r>
              <a:rPr lang="en-US" sz="1400" i="1" dirty="0">
                <a:latin typeface="Georgia" pitchFamily="18" charset="0"/>
                <a:hlinkClick r:id="rId5"/>
              </a:rPr>
              <a:t>https://</a:t>
            </a:r>
            <a:r>
              <a:rPr lang="en-US" sz="1400" i="1" dirty="0" smtClean="0">
                <a:latin typeface="Georgia" pitchFamily="18" charset="0"/>
                <a:hlinkClick r:id="rId5"/>
              </a:rPr>
              <a:t>www.va.gov/healthbenefits/assets/documents/publications/IB-10-441_enrollment_priority_groups.pdf</a:t>
            </a:r>
            <a:endParaRPr lang="en-US" sz="1400" i="1" dirty="0" smtClean="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457200"/>
            <a:ext cx="8534400" cy="1371600"/>
          </a:xfrm>
        </p:spPr>
        <p:txBody>
          <a:bodyPr/>
          <a:lstStyle/>
          <a:p>
            <a:r>
              <a:rPr lang="en-US" dirty="0" smtClean="0">
                <a:latin typeface="Georgia" pitchFamily="18" charset="0"/>
                <a:ea typeface="ＭＳ Ｐゴシック" pitchFamily="34" charset="-128"/>
              </a:rPr>
              <a:t>What every librarian should know</a:t>
            </a:r>
          </a:p>
        </p:txBody>
      </p:sp>
      <p:pic>
        <p:nvPicPr>
          <p:cNvPr id="40962"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0025" y="1981200"/>
            <a:ext cx="2774950" cy="3886200"/>
          </a:xfrm>
          <a:ln>
            <a:solidFill>
              <a:schemeClr val="tx2"/>
            </a:solidFill>
            <a:miter lim="800000"/>
            <a:headEnd/>
            <a:tailEnd/>
          </a:ln>
        </p:spPr>
      </p:pic>
      <p:sp>
        <p:nvSpPr>
          <p:cNvPr id="40963" name="Content Placeholder 5"/>
          <p:cNvSpPr>
            <a:spLocks noGrp="1"/>
          </p:cNvSpPr>
          <p:nvPr>
            <p:ph sz="half" idx="1"/>
          </p:nvPr>
        </p:nvSpPr>
        <p:spPr>
          <a:xfrm>
            <a:off x="457200" y="1981200"/>
            <a:ext cx="4572000" cy="4724400"/>
          </a:xfrm>
        </p:spPr>
        <p:txBody>
          <a:bodyPr/>
          <a:lstStyle/>
          <a:p>
            <a:r>
              <a:rPr lang="en-US" dirty="0" smtClean="0">
                <a:latin typeface="Georgia" pitchFamily="18" charset="0"/>
                <a:ea typeface="ＭＳ Ｐゴシック" pitchFamily="34" charset="-128"/>
              </a:rPr>
              <a:t>Crisis lines</a:t>
            </a:r>
          </a:p>
          <a:p>
            <a:pPr lvl="2"/>
            <a:r>
              <a:rPr lang="en-US" dirty="0" smtClean="0">
                <a:latin typeface="Georgia" pitchFamily="18" charset="0"/>
                <a:ea typeface="ＭＳ Ｐゴシック" pitchFamily="34" charset="-128"/>
              </a:rPr>
              <a:t>Cheat sheet</a:t>
            </a:r>
          </a:p>
          <a:p>
            <a:pPr lvl="2"/>
            <a:r>
              <a:rPr lang="en-US" dirty="0" smtClean="0">
                <a:latin typeface="Georgia" pitchFamily="18" charset="0"/>
                <a:ea typeface="ＭＳ Ｐゴシック" pitchFamily="34" charset="-128"/>
              </a:rPr>
              <a:t>Magnets, flyers, brochures</a:t>
            </a:r>
          </a:p>
          <a:p>
            <a:r>
              <a:rPr lang="en-US" dirty="0" smtClean="0">
                <a:latin typeface="Georgia" pitchFamily="18" charset="0"/>
                <a:ea typeface="ＭＳ Ｐゴシック" pitchFamily="34" charset="-128"/>
              </a:rPr>
              <a:t>Who is your veteran community and your CVSO</a:t>
            </a:r>
            <a:endParaRPr lang="en-US" dirty="0">
              <a:latin typeface="Georgia" pitchFamily="18" charset="0"/>
              <a:ea typeface="ＭＳ Ｐゴシック" pitchFamily="34" charset="-128"/>
            </a:endParaRPr>
          </a:p>
          <a:p>
            <a:r>
              <a:rPr lang="en-US" dirty="0" smtClean="0">
                <a:latin typeface="Georgia" pitchFamily="18" charset="0"/>
                <a:ea typeface="ＭＳ Ｐゴシック" pitchFamily="34" charset="-128"/>
              </a:rPr>
              <a:t>V.A. &amp; VSO locations</a:t>
            </a:r>
          </a:p>
          <a:p>
            <a:pPr lvl="2"/>
            <a:r>
              <a:rPr lang="en-US" dirty="0" smtClean="0">
                <a:latin typeface="Georgia" pitchFamily="18" charset="0"/>
                <a:ea typeface="ＭＳ Ｐゴシック" pitchFamily="34" charset="-128"/>
              </a:rPr>
              <a:t>Shuttle services</a:t>
            </a:r>
          </a:p>
          <a:p>
            <a:pPr lvl="2"/>
            <a:r>
              <a:rPr lang="en-US" dirty="0" smtClean="0">
                <a:latin typeface="Georgia" pitchFamily="18" charset="0"/>
                <a:ea typeface="ＭＳ Ｐゴシック" pitchFamily="34" charset="-128"/>
              </a:rPr>
              <a:t>Directions</a:t>
            </a:r>
          </a:p>
          <a:p>
            <a:r>
              <a:rPr lang="en-US" dirty="0" smtClean="0">
                <a:latin typeface="Georgia" pitchFamily="18" charset="0"/>
                <a:ea typeface="ＭＳ Ｐゴシック" pitchFamily="34" charset="-128"/>
              </a:rPr>
              <a:t>Keep track of FAQS</a:t>
            </a:r>
          </a:p>
        </p:txBody>
      </p:sp>
      <p:sp>
        <p:nvSpPr>
          <p:cNvPr id="6" name="TextBox 1"/>
          <p:cNvSpPr txBox="1">
            <a:spLocks noChangeArrowheads="1"/>
          </p:cNvSpPr>
          <p:nvPr/>
        </p:nvSpPr>
        <p:spPr bwMode="auto">
          <a:xfrm>
            <a:off x="4876800" y="6021288"/>
            <a:ext cx="3810000" cy="523220"/>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defRPr/>
            </a:pPr>
            <a:r>
              <a:rPr lang="en-US" sz="1400" i="1" dirty="0" smtClean="0">
                <a:latin typeface="Georgia" pitchFamily="18" charset="0"/>
              </a:rPr>
              <a:t>Are there military families in your community?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Georgia" pitchFamily="18" charset="0"/>
                <a:ea typeface="ＭＳ Ｐゴシック" pitchFamily="34" charset="-128"/>
              </a:rPr>
              <a:t>Poll #4</a:t>
            </a:r>
          </a:p>
        </p:txBody>
      </p:sp>
      <p:pic>
        <p:nvPicPr>
          <p:cNvPr id="4" name="Content Placeholder 3"/>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724400" y="838200"/>
            <a:ext cx="3549269" cy="4975611"/>
          </a:xfrm>
          <a:ln>
            <a:solidFill>
              <a:schemeClr val="accent2"/>
            </a:solidFill>
          </a:ln>
        </p:spPr>
      </p:pic>
      <p:sp>
        <p:nvSpPr>
          <p:cNvPr id="45059" name="Text Placeholder 2"/>
          <p:cNvSpPr>
            <a:spLocks noGrp="1"/>
          </p:cNvSpPr>
          <p:nvPr>
            <p:ph type="body" sz="half" idx="2"/>
          </p:nvPr>
        </p:nvSpPr>
        <p:spPr>
          <a:xfrm>
            <a:off x="533400" y="1447800"/>
            <a:ext cx="3008313" cy="4691063"/>
          </a:xfrm>
        </p:spPr>
        <p:txBody>
          <a:bodyPr/>
          <a:lstStyle/>
          <a:p>
            <a:r>
              <a:rPr lang="en-US" dirty="0" smtClean="0">
                <a:latin typeface="Georgia" pitchFamily="18" charset="0"/>
                <a:ea typeface="ＭＳ Ｐゴシック" pitchFamily="34" charset="-128"/>
              </a:rPr>
              <a:t>What do you think should be added to the list of “What every librarian should know” about serving veterans and the veteran community?</a:t>
            </a:r>
          </a:p>
          <a:p>
            <a:endParaRPr lang="en-US" dirty="0">
              <a:latin typeface="Georgia" pitchFamily="18" charset="0"/>
              <a:ea typeface="ＭＳ Ｐゴシック" pitchFamily="34" charset="-128"/>
            </a:endParaRPr>
          </a:p>
          <a:p>
            <a:r>
              <a:rPr lang="en-US" dirty="0" smtClean="0">
                <a:latin typeface="Georgia" pitchFamily="18" charset="0"/>
                <a:ea typeface="ＭＳ Ｐゴシック" pitchFamily="34" charset="-128"/>
              </a:rPr>
              <a:t>Please type your responses into the chat box.</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457200"/>
            <a:ext cx="8534400" cy="1371600"/>
          </a:xfrm>
        </p:spPr>
        <p:txBody>
          <a:bodyPr/>
          <a:lstStyle/>
          <a:p>
            <a:r>
              <a:rPr lang="en-US" dirty="0" smtClean="0">
                <a:latin typeface="Georgia" pitchFamily="18" charset="0"/>
                <a:ea typeface="ＭＳ Ｐゴシック" pitchFamily="34" charset="-128"/>
              </a:rPr>
              <a:t>What are libraries doing now?</a:t>
            </a:r>
          </a:p>
        </p:txBody>
      </p:sp>
      <p:sp>
        <p:nvSpPr>
          <p:cNvPr id="43010" name="Content Placeholder 5"/>
          <p:cNvSpPr>
            <a:spLocks noGrp="1"/>
          </p:cNvSpPr>
          <p:nvPr>
            <p:ph sz="half" idx="1"/>
          </p:nvPr>
        </p:nvSpPr>
        <p:spPr>
          <a:xfrm>
            <a:off x="304800" y="2133600"/>
            <a:ext cx="4495800" cy="4419600"/>
          </a:xfrm>
        </p:spPr>
        <p:txBody>
          <a:bodyPr/>
          <a:lstStyle/>
          <a:p>
            <a:r>
              <a:rPr lang="en-US" dirty="0" smtClean="0">
                <a:latin typeface="Georgia" pitchFamily="18" charset="0"/>
                <a:ea typeface="ＭＳ Ｐゴシック" pitchFamily="34" charset="-128"/>
              </a:rPr>
              <a:t>Online resources</a:t>
            </a:r>
          </a:p>
          <a:p>
            <a:pPr marL="0" indent="0">
              <a:buNone/>
            </a:pPr>
            <a:r>
              <a:rPr lang="en-US" sz="2000" dirty="0" smtClean="0">
                <a:latin typeface="Georgia" pitchFamily="18" charset="0"/>
                <a:ea typeface="ＭＳ Ｐゴシック" pitchFamily="34" charset="-128"/>
                <a:hlinkClick r:id="rId3"/>
              </a:rPr>
              <a:t>Shasta Public Libraries</a:t>
            </a:r>
            <a:endParaRPr lang="en-US" sz="2000" dirty="0" smtClean="0">
              <a:latin typeface="Georgia" pitchFamily="18" charset="0"/>
              <a:ea typeface="ＭＳ Ｐゴシック" pitchFamily="34" charset="-128"/>
            </a:endParaRPr>
          </a:p>
          <a:p>
            <a:r>
              <a:rPr lang="en-US" dirty="0" smtClean="0">
                <a:latin typeface="Georgia" pitchFamily="18" charset="0"/>
                <a:ea typeface="ＭＳ Ｐゴシック" pitchFamily="34" charset="-128"/>
              </a:rPr>
              <a:t>Programming</a:t>
            </a:r>
          </a:p>
          <a:p>
            <a:pPr marL="0" indent="0">
              <a:buNone/>
            </a:pPr>
            <a:r>
              <a:rPr lang="en-US" sz="2000" dirty="0" smtClean="0">
                <a:latin typeface="Georgia" pitchFamily="18" charset="0"/>
                <a:ea typeface="ＭＳ Ｐゴシック" pitchFamily="34" charset="-128"/>
                <a:hlinkClick r:id="rId4"/>
              </a:rPr>
              <a:t>Kern County Library</a:t>
            </a:r>
            <a:endParaRPr lang="en-US" sz="2000" dirty="0" smtClean="0">
              <a:latin typeface="Georgia" pitchFamily="18" charset="0"/>
              <a:ea typeface="ＭＳ Ｐゴシック" pitchFamily="34" charset="-128"/>
            </a:endParaRPr>
          </a:p>
          <a:p>
            <a:r>
              <a:rPr lang="en-US" dirty="0" smtClean="0">
                <a:latin typeface="Georgia" pitchFamily="18" charset="0"/>
                <a:ea typeface="ＭＳ Ｐゴシック" pitchFamily="34" charset="-128"/>
              </a:rPr>
              <a:t>Collections</a:t>
            </a:r>
          </a:p>
          <a:p>
            <a:pPr marL="0" indent="0">
              <a:buNone/>
            </a:pPr>
            <a:r>
              <a:rPr lang="en-US" sz="2000" dirty="0" smtClean="0">
                <a:latin typeface="Georgia" pitchFamily="18" charset="0"/>
                <a:ea typeface="ＭＳ Ｐゴシック" pitchFamily="34" charset="-128"/>
                <a:hlinkClick r:id="rId5"/>
              </a:rPr>
              <a:t>San Diego Public Library</a:t>
            </a:r>
            <a:endParaRPr lang="en-US" sz="2000" dirty="0" smtClean="0">
              <a:latin typeface="Georgia" pitchFamily="18" charset="0"/>
              <a:ea typeface="ＭＳ Ｐゴシック" pitchFamily="34" charset="-128"/>
            </a:endParaRPr>
          </a:p>
          <a:p>
            <a:pPr marL="0" indent="0">
              <a:buNone/>
            </a:pPr>
            <a:endParaRPr lang="en-US" sz="2000" dirty="0" smtClean="0">
              <a:latin typeface="Georgia" pitchFamily="18" charset="0"/>
              <a:ea typeface="ＭＳ Ｐゴシック" pitchFamily="34" charset="-128"/>
            </a:endParaRPr>
          </a:p>
          <a:p>
            <a:pPr marL="0" indent="0">
              <a:buNone/>
            </a:pPr>
            <a:r>
              <a:rPr lang="en-US" sz="1600" dirty="0" smtClean="0">
                <a:latin typeface="Georgia" pitchFamily="18" charset="0"/>
                <a:ea typeface="ＭＳ Ｐゴシック" pitchFamily="34" charset="-128"/>
              </a:rPr>
              <a:t>See also:</a:t>
            </a:r>
          </a:p>
          <a:p>
            <a:r>
              <a:rPr lang="en-US" sz="1600" dirty="0" smtClean="0">
                <a:latin typeface="Georgia" pitchFamily="18" charset="0"/>
                <a:ea typeface="ＭＳ Ｐゴシック" pitchFamily="34" charset="-128"/>
                <a:hlinkClick r:id="rId6"/>
              </a:rPr>
              <a:t>Escondido Public Library Veteran Services </a:t>
            </a:r>
            <a:endParaRPr lang="en-US" sz="1600" dirty="0" smtClean="0">
              <a:latin typeface="Georgia" pitchFamily="18" charset="0"/>
              <a:ea typeface="ＭＳ Ｐゴシック" pitchFamily="34" charset="-128"/>
            </a:endParaRPr>
          </a:p>
          <a:p>
            <a:r>
              <a:rPr lang="en-US" sz="1600" dirty="0" smtClean="0">
                <a:latin typeface="Georgia" pitchFamily="18" charset="0"/>
                <a:hlinkClick r:id="rId7"/>
              </a:rPr>
              <a:t>Chula </a:t>
            </a:r>
            <a:r>
              <a:rPr lang="en-US" sz="1600" dirty="0">
                <a:latin typeface="Georgia" pitchFamily="18" charset="0"/>
                <a:hlinkClick r:id="rId7"/>
              </a:rPr>
              <a:t>Vista Public Library Veterans </a:t>
            </a:r>
            <a:r>
              <a:rPr lang="en-US" sz="1600" dirty="0" smtClean="0">
                <a:latin typeface="Georgia" pitchFamily="18" charset="0"/>
                <a:hlinkClick r:id="rId7"/>
              </a:rPr>
              <a:t>Wing</a:t>
            </a:r>
            <a:endParaRPr lang="en-US" sz="1600" dirty="0" smtClean="0">
              <a:latin typeface="Georgia" pitchFamily="18" charset="0"/>
            </a:endParaRPr>
          </a:p>
          <a:p>
            <a:r>
              <a:rPr lang="en-US" sz="1600" dirty="0" smtClean="0">
                <a:latin typeface="Georgia" pitchFamily="18" charset="0"/>
                <a:ea typeface="ＭＳ Ｐゴシック" pitchFamily="34" charset="-128"/>
                <a:hlinkClick r:id="rId8"/>
              </a:rPr>
              <a:t>California Center for the Book</a:t>
            </a:r>
            <a:endParaRPr lang="en-US" sz="1600" dirty="0" smtClean="0">
              <a:latin typeface="Georgia" pitchFamily="18" charset="0"/>
              <a:ea typeface="ＭＳ Ｐゴシック" pitchFamily="34" charset="-128"/>
            </a:endParaRPr>
          </a:p>
        </p:txBody>
      </p:sp>
      <p:sp>
        <p:nvSpPr>
          <p:cNvPr id="5" name="TextBox 1"/>
          <p:cNvSpPr txBox="1">
            <a:spLocks noChangeArrowheads="1"/>
          </p:cNvSpPr>
          <p:nvPr/>
        </p:nvSpPr>
        <p:spPr bwMode="auto">
          <a:xfrm>
            <a:off x="4953000" y="5353019"/>
            <a:ext cx="3505200" cy="307777"/>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defRPr/>
            </a:pPr>
            <a:r>
              <a:rPr lang="en-US" sz="1400" i="1" dirty="0" smtClean="0">
                <a:latin typeface="Georgia" pitchFamily="18" charset="0"/>
              </a:rPr>
              <a:t>Building relationships and collaborations</a:t>
            </a:r>
          </a:p>
        </p:txBody>
      </p:sp>
      <p:pic>
        <p:nvPicPr>
          <p:cNvPr id="3" name="Content Placeholder 2"/>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4648200" y="2578429"/>
            <a:ext cx="4038600" cy="2691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latin typeface="Georgia" pitchFamily="18" charset="0"/>
                <a:ea typeface="ＭＳ Ｐゴシック" pitchFamily="34" charset="-128"/>
              </a:rPr>
              <a:t>Poll #5</a:t>
            </a:r>
          </a:p>
        </p:txBody>
      </p:sp>
      <p:pic>
        <p:nvPicPr>
          <p:cNvPr id="4" name="Content Placeholder 3"/>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724400" y="838200"/>
            <a:ext cx="3549269" cy="4975611"/>
          </a:xfrm>
          <a:ln>
            <a:solidFill>
              <a:schemeClr val="accent2"/>
            </a:solidFill>
          </a:ln>
        </p:spPr>
      </p:pic>
      <p:sp>
        <p:nvSpPr>
          <p:cNvPr id="49155" name="Text Placeholder 2"/>
          <p:cNvSpPr>
            <a:spLocks noGrp="1"/>
          </p:cNvSpPr>
          <p:nvPr>
            <p:ph type="body" sz="half" idx="2"/>
          </p:nvPr>
        </p:nvSpPr>
        <p:spPr>
          <a:xfrm>
            <a:off x="533400" y="1447801"/>
            <a:ext cx="3008313" cy="1828800"/>
          </a:xfrm>
        </p:spPr>
        <p:txBody>
          <a:bodyPr/>
          <a:lstStyle/>
          <a:p>
            <a:r>
              <a:rPr lang="en-US" dirty="0" smtClean="0">
                <a:latin typeface="Georgia" pitchFamily="18" charset="0"/>
                <a:ea typeface="ＭＳ Ｐゴシック" pitchFamily="34" charset="-128"/>
              </a:rPr>
              <a:t>What are your ideas for raising awareness or improving services, programming, and collections for veterans at your library?</a:t>
            </a:r>
          </a:p>
          <a:p>
            <a:endParaRPr lang="en-US" dirty="0">
              <a:latin typeface="Georgia" pitchFamily="18" charset="0"/>
              <a:ea typeface="ＭＳ Ｐゴシック" pitchFamily="34" charset="-128"/>
            </a:endParaRPr>
          </a:p>
          <a:p>
            <a:r>
              <a:rPr lang="en-US" dirty="0">
                <a:latin typeface="Georgia" pitchFamily="18" charset="0"/>
                <a:ea typeface="ＭＳ Ｐゴシック" pitchFamily="34" charset="-128"/>
              </a:rPr>
              <a:t>Please type your responses into the chat box.</a:t>
            </a:r>
          </a:p>
          <a:p>
            <a:endParaRPr lang="en-US" dirty="0" smtClean="0">
              <a:latin typeface="Georgia" pitchFamily="18" charset="0"/>
              <a:ea typeface="ＭＳ Ｐゴシック" pitchFamily="34" charset="-128"/>
            </a:endParaRPr>
          </a:p>
        </p:txBody>
      </p:sp>
      <p:sp>
        <p:nvSpPr>
          <p:cNvPr id="5" name="TextBox 1"/>
          <p:cNvSpPr txBox="1">
            <a:spLocks noChangeArrowheads="1"/>
          </p:cNvSpPr>
          <p:nvPr/>
        </p:nvSpPr>
        <p:spPr bwMode="auto">
          <a:xfrm>
            <a:off x="533400" y="3429000"/>
            <a:ext cx="3505200" cy="3108543"/>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defRPr/>
            </a:pPr>
            <a:r>
              <a:rPr lang="en-US" sz="1400" i="1" dirty="0" smtClean="0">
                <a:latin typeface="Georgia" pitchFamily="18" charset="0"/>
              </a:rPr>
              <a:t>Remember our strengths as librarians:</a:t>
            </a:r>
          </a:p>
          <a:p>
            <a:pPr>
              <a:defRPr/>
            </a:pPr>
            <a:endParaRPr lang="en-US" sz="1400" i="1" dirty="0" smtClean="0">
              <a:latin typeface="Georgia" pitchFamily="18" charset="0"/>
            </a:endParaRPr>
          </a:p>
          <a:p>
            <a:pPr marL="285750" indent="-285750">
              <a:buFontTx/>
              <a:buChar char="-"/>
              <a:defRPr/>
            </a:pPr>
            <a:r>
              <a:rPr lang="en-US" sz="1400" i="1" dirty="0" smtClean="0">
                <a:latin typeface="Georgia" pitchFamily="18" charset="0"/>
              </a:rPr>
              <a:t>Organizing information,</a:t>
            </a:r>
          </a:p>
          <a:p>
            <a:pPr marL="285750" indent="-285750">
              <a:buFontTx/>
              <a:buChar char="-"/>
              <a:defRPr/>
            </a:pPr>
            <a:endParaRPr lang="en-US" sz="1400" i="1" dirty="0" smtClean="0">
              <a:latin typeface="Georgia" pitchFamily="18" charset="0"/>
            </a:endParaRPr>
          </a:p>
          <a:p>
            <a:pPr marL="285750" indent="-285750">
              <a:buFontTx/>
              <a:buChar char="-"/>
              <a:defRPr/>
            </a:pPr>
            <a:r>
              <a:rPr lang="en-US" sz="1400" i="1" dirty="0" smtClean="0">
                <a:latin typeface="Georgia" pitchFamily="18" charset="0"/>
              </a:rPr>
              <a:t>Helping people access information,</a:t>
            </a:r>
          </a:p>
          <a:p>
            <a:pPr marL="285750" indent="-285750">
              <a:buFontTx/>
              <a:buChar char="-"/>
              <a:defRPr/>
            </a:pPr>
            <a:endParaRPr lang="en-US" sz="1400" i="1" dirty="0" smtClean="0">
              <a:latin typeface="Georgia" pitchFamily="18" charset="0"/>
            </a:endParaRPr>
          </a:p>
          <a:p>
            <a:pPr marL="285750" indent="-285750">
              <a:buFontTx/>
              <a:buChar char="-"/>
              <a:defRPr/>
            </a:pPr>
            <a:r>
              <a:rPr lang="en-US" sz="1400" i="1" dirty="0" smtClean="0">
                <a:latin typeface="Georgia" pitchFamily="18" charset="0"/>
              </a:rPr>
              <a:t>Providing a venue for people to meet each other,</a:t>
            </a:r>
          </a:p>
          <a:p>
            <a:pPr marL="285750" indent="-285750">
              <a:buFontTx/>
              <a:buChar char="-"/>
              <a:defRPr/>
            </a:pPr>
            <a:endParaRPr lang="en-US" sz="1400" i="1" dirty="0" smtClean="0">
              <a:latin typeface="Georgia" pitchFamily="18" charset="0"/>
            </a:endParaRPr>
          </a:p>
          <a:p>
            <a:pPr marL="285750" indent="-285750">
              <a:buFontTx/>
              <a:buChar char="-"/>
              <a:defRPr/>
            </a:pPr>
            <a:r>
              <a:rPr lang="en-US" sz="1400" i="1" dirty="0" smtClean="0">
                <a:latin typeface="Georgia" pitchFamily="18" charset="0"/>
              </a:rPr>
              <a:t>Providing a sense of a safe place,</a:t>
            </a:r>
          </a:p>
          <a:p>
            <a:pPr marL="285750" indent="-285750">
              <a:buFontTx/>
              <a:buChar char="-"/>
              <a:defRPr/>
            </a:pPr>
            <a:endParaRPr lang="en-US" sz="1400" i="1" dirty="0" smtClean="0">
              <a:latin typeface="Georgia" pitchFamily="18" charset="0"/>
            </a:endParaRPr>
          </a:p>
          <a:p>
            <a:pPr marL="285750" indent="-285750">
              <a:buFontTx/>
              <a:buChar char="-"/>
              <a:defRPr/>
            </a:pPr>
            <a:r>
              <a:rPr lang="en-US" sz="1400" i="1" dirty="0" smtClean="0">
                <a:latin typeface="Georgia" pitchFamily="18" charset="0"/>
              </a:rPr>
              <a:t>Helping people in the community and the organizations in the community connect with each other.</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p:txBody>
          <a:bodyPr/>
          <a:lstStyle/>
          <a:p>
            <a:pPr eaLnBrk="1" hangingPunct="1"/>
            <a:r>
              <a:rPr lang="en-US" smtClean="0">
                <a:latin typeface="Georgia" pitchFamily="18" charset="0"/>
                <a:ea typeface="ＭＳ Ｐゴシック" pitchFamily="34" charset="-128"/>
              </a:rPr>
              <a:t>Q&amp;A</a:t>
            </a:r>
          </a:p>
        </p:txBody>
      </p:sp>
      <p:sp>
        <p:nvSpPr>
          <p:cNvPr id="51202" name="Rectangle 5"/>
          <p:cNvSpPr>
            <a:spLocks noGrp="1" noChangeArrowheads="1"/>
          </p:cNvSpPr>
          <p:nvPr>
            <p:ph type="body" idx="1"/>
          </p:nvPr>
        </p:nvSpPr>
        <p:spPr>
          <a:xfrm>
            <a:off x="457200" y="1981200"/>
            <a:ext cx="8229600" cy="4495800"/>
          </a:xfrm>
        </p:spPr>
        <p:txBody>
          <a:bodyPr/>
          <a:lstStyle/>
          <a:p>
            <a:pPr eaLnBrk="1" hangingPunct="1"/>
            <a:r>
              <a:rPr lang="en-US" sz="3400" dirty="0" smtClean="0">
                <a:latin typeface="Georgia" pitchFamily="18" charset="0"/>
                <a:ea typeface="ＭＳ Ｐゴシック" pitchFamily="34" charset="-128"/>
              </a:rPr>
              <a:t>Let</a:t>
            </a:r>
            <a:r>
              <a:rPr lang="ja-JP" altLang="en-US" sz="3400" dirty="0" smtClean="0">
                <a:latin typeface="Georgia" pitchFamily="18" charset="0"/>
                <a:ea typeface="ＭＳ Ｐゴシック" pitchFamily="34" charset="-128"/>
              </a:rPr>
              <a:t>’</a:t>
            </a:r>
            <a:r>
              <a:rPr lang="en-US" altLang="ja-JP" sz="3400" dirty="0" smtClean="0">
                <a:latin typeface="Georgia" pitchFamily="18" charset="0"/>
                <a:ea typeface="ＭＳ Ｐゴシック" pitchFamily="34" charset="-128"/>
              </a:rPr>
              <a:t>s review your questions!</a:t>
            </a:r>
          </a:p>
          <a:p>
            <a:pPr eaLnBrk="1" hangingPunct="1"/>
            <a:endParaRPr lang="en-US" sz="3400" dirty="0" smtClean="0">
              <a:latin typeface="Georgia" pitchFamily="18" charset="0"/>
              <a:ea typeface="ＭＳ Ｐゴシック" pitchFamily="34" charset="-128"/>
            </a:endParaRPr>
          </a:p>
          <a:p>
            <a:pPr eaLnBrk="1" hangingPunct="1"/>
            <a:r>
              <a:rPr lang="en-US" sz="3400" dirty="0" smtClean="0">
                <a:latin typeface="Georgia" pitchFamily="18" charset="0"/>
                <a:ea typeface="ＭＳ Ｐゴシック" pitchFamily="34" charset="-128"/>
              </a:rPr>
              <a:t>More questions? </a:t>
            </a:r>
          </a:p>
          <a:p>
            <a:pPr marL="400050" lvl="1" indent="0" eaLnBrk="1" hangingPunct="1">
              <a:buFont typeface="Wingdings" pitchFamily="2" charset="2"/>
              <a:buNone/>
            </a:pPr>
            <a:r>
              <a:rPr lang="en-US" sz="3000" i="1" dirty="0" smtClean="0">
                <a:latin typeface="Georgia" pitchFamily="18" charset="0"/>
                <a:ea typeface="ＭＳ Ｐゴシック" pitchFamily="34" charset="-128"/>
              </a:rPr>
              <a:t>Join the discussion on LinkedIn</a:t>
            </a:r>
          </a:p>
          <a:p>
            <a:pPr marL="400050" lvl="1" indent="0" eaLnBrk="1" hangingPunct="1">
              <a:buFont typeface="Wingdings" pitchFamily="2" charset="2"/>
              <a:buNone/>
            </a:pPr>
            <a:endParaRPr lang="en-US" sz="3000" i="1" dirty="0" smtClean="0">
              <a:latin typeface="Georgia" pitchFamily="18" charset="0"/>
              <a:ea typeface="ＭＳ Ｐゴシック" pitchFamily="34" charset="-128"/>
            </a:endParaRPr>
          </a:p>
          <a:p>
            <a:pPr eaLnBrk="1" hangingPunct="1">
              <a:buNone/>
            </a:pPr>
            <a:r>
              <a:rPr lang="en-US" sz="3600" i="1" dirty="0" smtClean="0">
                <a:latin typeface="Georgia" pitchFamily="18" charset="0"/>
                <a:ea typeface="ＭＳ Ｐゴシック" pitchFamily="34" charset="-128"/>
              </a:rPr>
              <a:t>References available at </a:t>
            </a:r>
            <a:r>
              <a:rPr lang="en-US" sz="3600" dirty="0" smtClean="0">
                <a:latin typeface="Georgia" pitchFamily="18" charset="0"/>
                <a:ea typeface="ＭＳ Ｐゴシック" pitchFamily="34" charset="-128"/>
                <a:hlinkClick r:id="rId3"/>
              </a:rPr>
              <a:t>Librarians Serving Veterans on </a:t>
            </a:r>
            <a:r>
              <a:rPr lang="en-US" sz="3600" dirty="0" err="1" smtClean="0">
                <a:latin typeface="Georgia" pitchFamily="18" charset="0"/>
                <a:ea typeface="ＭＳ Ｐゴシック" pitchFamily="34" charset="-128"/>
                <a:hlinkClick r:id="rId3"/>
              </a:rPr>
              <a:t>Wordpress</a:t>
            </a:r>
            <a:endParaRPr lang="en-US" sz="3600" i="1" dirty="0" smtClean="0">
              <a:latin typeface="Georgia" pitchFamily="18" charset="0"/>
              <a:ea typeface="ＭＳ Ｐゴシック" pitchFamily="34" charset="-128"/>
            </a:endParaRPr>
          </a:p>
          <a:p>
            <a:pPr marL="400050" lvl="1" indent="0" eaLnBrk="1" hangingPunct="1">
              <a:buFont typeface="Wingdings" pitchFamily="2" charset="2"/>
              <a:buNone/>
            </a:pPr>
            <a:endParaRPr lang="en-US" sz="3000" i="1" dirty="0" smtClean="0">
              <a:latin typeface="Georgia" pitchFamily="18"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latin typeface="Georgia" pitchFamily="18" charset="0"/>
                <a:ea typeface="ＭＳ Ｐゴシック" pitchFamily="34" charset="-128"/>
              </a:rPr>
              <a:t>Thank You!</a:t>
            </a:r>
          </a:p>
        </p:txBody>
      </p:sp>
      <p:sp>
        <p:nvSpPr>
          <p:cNvPr id="3" name="Content Placeholder 2"/>
          <p:cNvSpPr>
            <a:spLocks noGrp="1"/>
          </p:cNvSpPr>
          <p:nvPr>
            <p:ph idx="1"/>
          </p:nvPr>
        </p:nvSpPr>
        <p:spPr>
          <a:xfrm>
            <a:off x="457200" y="1600200"/>
            <a:ext cx="8229600" cy="4267200"/>
          </a:xfrm>
        </p:spPr>
        <p:txBody>
          <a:bodyPr/>
          <a:lstStyle/>
          <a:p>
            <a:r>
              <a:rPr lang="en-US" sz="2400" dirty="0" smtClean="0">
                <a:latin typeface="Georgia" pitchFamily="18" charset="0"/>
                <a:ea typeface="ＭＳ Ｐゴシック" pitchFamily="34" charset="-128"/>
              </a:rPr>
              <a:t>More information, more discussion, more connections:</a:t>
            </a:r>
          </a:p>
          <a:p>
            <a:pPr>
              <a:buFont typeface="Wingdings" pitchFamily="2" charset="2"/>
              <a:buNone/>
            </a:pPr>
            <a:r>
              <a:rPr lang="en-US" sz="2400" dirty="0" smtClean="0">
                <a:latin typeface="Georgia" pitchFamily="18" charset="0"/>
                <a:ea typeface="ＭＳ Ｐゴシック" pitchFamily="34" charset="-128"/>
                <a:hlinkClick r:id="rId2"/>
              </a:rPr>
              <a:t>Librarians Serving Veterans on LinkedIn</a:t>
            </a:r>
            <a:endParaRPr lang="en-US" sz="2400" dirty="0" smtClean="0">
              <a:latin typeface="Georgia" pitchFamily="18" charset="0"/>
              <a:ea typeface="ＭＳ Ｐゴシック" pitchFamily="34" charset="-128"/>
            </a:endParaRPr>
          </a:p>
          <a:p>
            <a:pPr>
              <a:buFont typeface="Wingdings" pitchFamily="2" charset="2"/>
              <a:buNone/>
            </a:pPr>
            <a:endParaRPr lang="en-US" sz="2400" dirty="0" smtClean="0">
              <a:latin typeface="Georgia" pitchFamily="18" charset="0"/>
              <a:ea typeface="ＭＳ Ｐゴシック" pitchFamily="34" charset="-128"/>
            </a:endParaRPr>
          </a:p>
          <a:p>
            <a:r>
              <a:rPr lang="en-US" sz="2400" dirty="0" smtClean="0">
                <a:latin typeface="Georgia" pitchFamily="18" charset="0"/>
                <a:ea typeface="ＭＳ Ｐゴシック" pitchFamily="34" charset="-128"/>
              </a:rPr>
              <a:t>If you are unable to access LinkedIn, resources discussed today will be listed at the following URL:</a:t>
            </a:r>
          </a:p>
          <a:p>
            <a:pPr>
              <a:buNone/>
            </a:pPr>
            <a:r>
              <a:rPr lang="en-US" sz="2000" u="sng" dirty="0">
                <a:hlinkClick r:id="rId3"/>
              </a:rPr>
              <a:t>http://librariansservingveterans.wordpress.com/references-and-resources</a:t>
            </a:r>
            <a:r>
              <a:rPr lang="en-US" sz="2000" u="sng" dirty="0" smtClean="0">
                <a:hlinkClick r:id="rId3"/>
              </a:rPr>
              <a:t>/</a:t>
            </a:r>
            <a:endParaRPr lang="en-US" sz="2000" u="sng" dirty="0" smtClean="0"/>
          </a:p>
          <a:p>
            <a:pPr>
              <a:buNone/>
            </a:pPr>
            <a:endParaRPr lang="en-US" sz="2000" dirty="0" smtClean="0">
              <a:latin typeface="Georgia" pitchFamily="18" charset="0"/>
              <a:ea typeface="ＭＳ Ｐゴシック" pitchFamily="34" charset="-128"/>
            </a:endParaRPr>
          </a:p>
          <a:p>
            <a:r>
              <a:rPr lang="en-US" sz="2400" dirty="0" smtClean="0">
                <a:latin typeface="Georgia" pitchFamily="18" charset="0"/>
                <a:ea typeface="ＭＳ Ｐゴシック" pitchFamily="34" charset="-128"/>
              </a:rPr>
              <a:t>Contact Kristen at </a:t>
            </a:r>
            <a:r>
              <a:rPr lang="en-US" sz="2400" dirty="0" smtClean="0">
                <a:latin typeface="Georgia" pitchFamily="18" charset="0"/>
                <a:ea typeface="ＭＳ Ｐゴシック" pitchFamily="34" charset="-128"/>
                <a:hlinkClick r:id="rId4"/>
              </a:rPr>
              <a:t>mulvihill.librarian@gmail.com</a:t>
            </a:r>
            <a:endParaRPr lang="en-US" sz="2400" dirty="0" smtClean="0">
              <a:latin typeface="Georgia" pitchFamily="18" charset="0"/>
              <a:ea typeface="ＭＳ Ｐゴシック" pitchFamily="34" charset="-128"/>
            </a:endParaRPr>
          </a:p>
          <a:p>
            <a:pPr>
              <a:buFont typeface="Wingdings" pitchFamily="2" charset="2"/>
              <a:buNone/>
            </a:pPr>
            <a:endParaRPr lang="en-US" sz="2400" dirty="0" smtClean="0">
              <a:latin typeface="Georgia" pitchFamily="18"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Survey and Certificate of Attendance</a:t>
            </a:r>
            <a:endParaRPr lang="en-US" dirty="0">
              <a:cs typeface="+mj-cs"/>
            </a:endParaRPr>
          </a:p>
        </p:txBody>
      </p:sp>
      <p:sp>
        <p:nvSpPr>
          <p:cNvPr id="103426" name="Content Placeholder 2"/>
          <p:cNvSpPr>
            <a:spLocks noGrp="1"/>
          </p:cNvSpPr>
          <p:nvPr>
            <p:ph idx="1"/>
          </p:nvPr>
        </p:nvSpPr>
        <p:spPr/>
        <p:txBody>
          <a:bodyPr/>
          <a:lstStyle/>
          <a:p>
            <a:pPr marL="0" indent="0">
              <a:buFont typeface="Arial" charset="0"/>
              <a:buNone/>
            </a:pPr>
            <a:r>
              <a:rPr lang="en-US" dirty="0">
                <a:latin typeface="Century Gothic" charset="0"/>
              </a:rPr>
              <a:t>Please take a minute and fill out our webinar survey.  You will find in at:</a:t>
            </a:r>
          </a:p>
          <a:p>
            <a:pPr marL="0" indent="0">
              <a:buFont typeface="Arial" charset="0"/>
              <a:buNone/>
            </a:pPr>
            <a:r>
              <a:rPr lang="en-US" u="sng" dirty="0">
                <a:latin typeface="Century Gothic" charset="0"/>
                <a:hlinkClick r:id="rId2"/>
              </a:rPr>
              <a:t>https://survey.qualtrics.com/SE/?SID=</a:t>
            </a:r>
            <a:r>
              <a:rPr lang="en-US" u="sng" dirty="0" smtClean="0">
                <a:latin typeface="Century Gothic" charset="0"/>
                <a:hlinkClick r:id="rId2"/>
              </a:rPr>
              <a:t>SV_3DiSJuVftrXr0bP</a:t>
            </a:r>
            <a:endParaRPr lang="en-US" u="sng" dirty="0" smtClean="0">
              <a:latin typeface="Century Gothic" charset="0"/>
            </a:endParaRPr>
          </a:p>
          <a:p>
            <a:pPr marL="0" indent="0">
              <a:buFont typeface="Arial" charset="0"/>
              <a:buNone/>
            </a:pPr>
            <a:endParaRPr lang="en-US" u="sng" dirty="0">
              <a:latin typeface="Century Gothic" charset="0"/>
            </a:endParaRPr>
          </a:p>
          <a:p>
            <a:pPr marL="0" indent="0">
              <a:buFont typeface="Arial" charset="0"/>
              <a:buNone/>
            </a:pPr>
            <a:r>
              <a:rPr lang="en-US" dirty="0">
                <a:latin typeface="Century Gothic" charset="0"/>
              </a:rPr>
              <a:t>Thank you!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1447800" y="4419600"/>
            <a:ext cx="6324600" cy="1866900"/>
          </a:xfrm>
        </p:spPr>
        <p:txBody>
          <a:bodyPr/>
          <a:lstStyle/>
          <a:p>
            <a:pPr marL="0" indent="0" algn="ctr">
              <a:buFontTx/>
              <a:buNone/>
            </a:pPr>
            <a:r>
              <a:rPr lang="en-US" sz="1400" smtClean="0">
                <a:ea typeface="ＭＳ Ｐゴシック" pitchFamily="34" charset="-128"/>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smtClean="0">
              <a:ea typeface="ＭＳ Ｐゴシック" pitchFamily="34" charset="-128"/>
            </a:endParaRPr>
          </a:p>
        </p:txBody>
      </p:sp>
      <p:pic>
        <p:nvPicPr>
          <p:cNvPr id="56322" name="Picture 1" descr="IFP logo 2012_outline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154238"/>
            <a:ext cx="73660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838200" y="609600"/>
            <a:ext cx="7772400" cy="1143000"/>
          </a:xfrm>
        </p:spPr>
        <p:txBody>
          <a:bodyPr/>
          <a:lstStyle/>
          <a:p>
            <a:pPr eaLnBrk="1" hangingPunct="1"/>
            <a:r>
              <a:rPr lang="en-US" sz="4000" dirty="0" smtClean="0">
                <a:latin typeface="Georgia" pitchFamily="18" charset="0"/>
                <a:ea typeface="ＭＳ Ｐゴシック" pitchFamily="34" charset="-128"/>
              </a:rPr>
              <a:t>Agenda</a:t>
            </a:r>
          </a:p>
        </p:txBody>
      </p:sp>
      <p:sp>
        <p:nvSpPr>
          <p:cNvPr id="18434" name="Rectangle 3"/>
          <p:cNvSpPr>
            <a:spLocks noGrp="1" noChangeArrowheads="1"/>
          </p:cNvSpPr>
          <p:nvPr>
            <p:ph type="body" idx="1"/>
          </p:nvPr>
        </p:nvSpPr>
        <p:spPr>
          <a:xfrm>
            <a:off x="457200" y="1752600"/>
            <a:ext cx="8610600" cy="4648200"/>
          </a:xfrm>
        </p:spPr>
        <p:txBody>
          <a:bodyPr/>
          <a:lstStyle/>
          <a:p>
            <a:pPr eaLnBrk="1" hangingPunct="1">
              <a:spcBef>
                <a:spcPct val="40000"/>
              </a:spcBef>
            </a:pPr>
            <a:r>
              <a:rPr lang="en-US" sz="2800" dirty="0" smtClean="0">
                <a:latin typeface="Georgia" pitchFamily="18" charset="0"/>
                <a:ea typeface="ＭＳ Ｐゴシック" pitchFamily="34" charset="-128"/>
              </a:rPr>
              <a:t>Why talk about veterans and libraries?</a:t>
            </a:r>
          </a:p>
          <a:p>
            <a:pPr eaLnBrk="1" hangingPunct="1">
              <a:spcBef>
                <a:spcPct val="40000"/>
              </a:spcBef>
            </a:pPr>
            <a:r>
              <a:rPr lang="en-US" sz="2800" dirty="0" smtClean="0">
                <a:latin typeface="Georgia" pitchFamily="18" charset="0"/>
                <a:ea typeface="ＭＳ Ｐゴシック" pitchFamily="34" charset="-128"/>
              </a:rPr>
              <a:t>What is a veteran?</a:t>
            </a:r>
          </a:p>
          <a:p>
            <a:pPr eaLnBrk="1" hangingPunct="1">
              <a:spcBef>
                <a:spcPct val="40000"/>
              </a:spcBef>
            </a:pPr>
            <a:r>
              <a:rPr lang="en-US" sz="2800" dirty="0" smtClean="0">
                <a:latin typeface="Georgia" pitchFamily="18" charset="0"/>
                <a:ea typeface="ＭＳ Ｐゴシック" pitchFamily="34" charset="-128"/>
              </a:rPr>
              <a:t>Today</a:t>
            </a:r>
            <a:r>
              <a:rPr lang="ja-JP" altLang="en-US" sz="2800" dirty="0" smtClean="0">
                <a:latin typeface="Georgia" pitchFamily="18" charset="0"/>
                <a:ea typeface="ＭＳ Ｐゴシック" pitchFamily="34" charset="-128"/>
              </a:rPr>
              <a:t>’</a:t>
            </a:r>
            <a:r>
              <a:rPr lang="en-US" altLang="ja-JP" sz="2800" dirty="0" smtClean="0">
                <a:latin typeface="Georgia" pitchFamily="18" charset="0"/>
                <a:ea typeface="ＭＳ Ｐゴシック" pitchFamily="34" charset="-128"/>
              </a:rPr>
              <a:t>s challenges </a:t>
            </a:r>
          </a:p>
          <a:p>
            <a:pPr eaLnBrk="1" hangingPunct="1">
              <a:spcBef>
                <a:spcPct val="40000"/>
              </a:spcBef>
            </a:pPr>
            <a:r>
              <a:rPr lang="en-US" sz="2800" dirty="0" smtClean="0">
                <a:latin typeface="Georgia" pitchFamily="18" charset="0"/>
                <a:ea typeface="ＭＳ Ｐゴシック" pitchFamily="34" charset="-128"/>
              </a:rPr>
              <a:t>Organizations</a:t>
            </a:r>
          </a:p>
          <a:p>
            <a:pPr eaLnBrk="1" hangingPunct="1">
              <a:spcBef>
                <a:spcPct val="40000"/>
              </a:spcBef>
            </a:pPr>
            <a:r>
              <a:rPr lang="en-US" sz="2800" dirty="0" smtClean="0">
                <a:latin typeface="Georgia" pitchFamily="18" charset="0"/>
                <a:ea typeface="ＭＳ Ｐゴシック" pitchFamily="34" charset="-128"/>
              </a:rPr>
              <a:t>What every librarian should know</a:t>
            </a:r>
          </a:p>
          <a:p>
            <a:pPr eaLnBrk="1" hangingPunct="1">
              <a:spcBef>
                <a:spcPct val="40000"/>
              </a:spcBef>
            </a:pPr>
            <a:r>
              <a:rPr lang="en-US" sz="2800" dirty="0" smtClean="0">
                <a:latin typeface="Georgia" pitchFamily="18" charset="0"/>
                <a:ea typeface="ＭＳ Ｐゴシック" pitchFamily="34" charset="-128"/>
              </a:rPr>
              <a:t>What libraries are doing now</a:t>
            </a:r>
          </a:p>
          <a:p>
            <a:pPr eaLnBrk="1" hangingPunct="1">
              <a:spcBef>
                <a:spcPct val="40000"/>
              </a:spcBef>
            </a:pPr>
            <a:r>
              <a:rPr lang="en-US" sz="2800" dirty="0" smtClean="0">
                <a:latin typeface="Georgia" pitchFamily="18" charset="0"/>
                <a:ea typeface="ＭＳ Ｐゴシック" pitchFamily="34" charset="-128"/>
              </a:rPr>
              <a:t>What libraries can do next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lstStyle/>
          <a:p>
            <a:pPr eaLnBrk="1" hangingPunct="1">
              <a:spcBef>
                <a:spcPct val="40000"/>
              </a:spcBef>
            </a:pPr>
            <a:r>
              <a:rPr lang="en-US" dirty="0" smtClean="0">
                <a:latin typeface="Georgia" pitchFamily="18" charset="0"/>
                <a:ea typeface="ＭＳ Ｐゴシック" pitchFamily="34" charset="-128"/>
              </a:rPr>
              <a:t>Why talk about veterans and libraries?</a:t>
            </a:r>
          </a:p>
        </p:txBody>
      </p:sp>
      <p:sp>
        <p:nvSpPr>
          <p:cNvPr id="22530" name="Content Placeholder 1"/>
          <p:cNvSpPr>
            <a:spLocks noGrp="1"/>
          </p:cNvSpPr>
          <p:nvPr>
            <p:ph sz="half" idx="1"/>
          </p:nvPr>
        </p:nvSpPr>
        <p:spPr>
          <a:xfrm>
            <a:off x="457200" y="2209800"/>
            <a:ext cx="3429000" cy="3886200"/>
          </a:xfrm>
          <a:solidFill>
            <a:schemeClr val="accent6">
              <a:lumMod val="20000"/>
              <a:lumOff val="80000"/>
            </a:schemeClr>
          </a:solidFill>
          <a:ln>
            <a:solidFill>
              <a:schemeClr val="tx2"/>
            </a:solidFill>
          </a:ln>
        </p:spPr>
        <p:txBody>
          <a:bodyPr/>
          <a:lstStyle/>
          <a:p>
            <a:pPr>
              <a:buFont typeface="Wingdings" pitchFamily="2" charset="2"/>
              <a:buChar char="§"/>
            </a:pPr>
            <a:r>
              <a:rPr lang="en-US" sz="2400" dirty="0" smtClean="0">
                <a:latin typeface="Georgia" pitchFamily="18" charset="0"/>
                <a:ea typeface="ＭＳ Ｐゴシック" pitchFamily="34" charset="-128"/>
              </a:rPr>
              <a:t>“Aren’t</a:t>
            </a:r>
            <a:r>
              <a:rPr lang="en-US" altLang="ja-JP" sz="2400" dirty="0" smtClean="0">
                <a:latin typeface="Georgia" pitchFamily="18" charset="0"/>
                <a:ea typeface="ＭＳ Ｐゴシック" pitchFamily="34" charset="-128"/>
              </a:rPr>
              <a:t> veterans being helped by other organizations?”</a:t>
            </a:r>
          </a:p>
          <a:p>
            <a:pPr>
              <a:buFont typeface="Wingdings" pitchFamily="2" charset="2"/>
              <a:buChar char="§"/>
            </a:pPr>
            <a:endParaRPr lang="en-US" altLang="ja-JP" sz="2400" dirty="0" smtClean="0">
              <a:latin typeface="Georgia" pitchFamily="18" charset="0"/>
              <a:ea typeface="ＭＳ Ｐゴシック" pitchFamily="34" charset="-128"/>
            </a:endParaRPr>
          </a:p>
          <a:p>
            <a:pPr>
              <a:buFont typeface="Wingdings" pitchFamily="2" charset="2"/>
              <a:buChar char="§"/>
            </a:pPr>
            <a:r>
              <a:rPr lang="en-US" sz="2400" dirty="0" smtClean="0">
                <a:latin typeface="Georgia" pitchFamily="18" charset="0"/>
                <a:ea typeface="ＭＳ Ｐゴシック" pitchFamily="34" charset="-128"/>
              </a:rPr>
              <a:t>“Why should libraries be responsible for helping veterans?”</a:t>
            </a:r>
          </a:p>
          <a:p>
            <a:pPr lvl="1">
              <a:buFont typeface="Wingdings" pitchFamily="2" charset="2"/>
              <a:buChar char="§"/>
            </a:pPr>
            <a:endParaRPr lang="en-US" sz="1800" dirty="0" smtClean="0">
              <a:latin typeface="Georgia" pitchFamily="18" charset="0"/>
              <a:ea typeface="ＭＳ Ｐゴシック" pitchFamily="34" charset="-128"/>
            </a:endParaRPr>
          </a:p>
        </p:txBody>
      </p:sp>
      <p:sp>
        <p:nvSpPr>
          <p:cNvPr id="2" name="Content Placeholder 1"/>
          <p:cNvSpPr>
            <a:spLocks noGrp="1"/>
          </p:cNvSpPr>
          <p:nvPr>
            <p:ph sz="half" idx="2"/>
          </p:nvPr>
        </p:nvSpPr>
        <p:spPr>
          <a:xfrm>
            <a:off x="4114800" y="2057400"/>
            <a:ext cx="5029200" cy="4191000"/>
          </a:xfrm>
        </p:spPr>
        <p:txBody>
          <a:bodyPr/>
          <a:lstStyle/>
          <a:p>
            <a:pPr>
              <a:buFont typeface="Wingdings" pitchFamily="2" charset="2"/>
              <a:buChar char="§"/>
            </a:pPr>
            <a:r>
              <a:rPr lang="en-US" dirty="0" smtClean="0">
                <a:latin typeface="Georgia" pitchFamily="18" charset="0"/>
              </a:rPr>
              <a:t>This is about what libraries already do:</a:t>
            </a:r>
          </a:p>
          <a:p>
            <a:pPr>
              <a:buFont typeface="Wingdings" pitchFamily="2" charset="2"/>
              <a:buChar char="§"/>
            </a:pPr>
            <a:endParaRPr lang="en-US" dirty="0" smtClean="0">
              <a:latin typeface="Georgia" pitchFamily="18" charset="0"/>
            </a:endParaRPr>
          </a:p>
          <a:p>
            <a:pPr marL="914400" lvl="1" indent="-514350">
              <a:buFont typeface="Wingdings" pitchFamily="2" charset="2"/>
              <a:buChar char="§"/>
            </a:pPr>
            <a:r>
              <a:rPr lang="en-US" dirty="0" smtClean="0">
                <a:latin typeface="Georgia" pitchFamily="18" charset="0"/>
              </a:rPr>
              <a:t>Learning about the community we serve,</a:t>
            </a:r>
          </a:p>
          <a:p>
            <a:pPr marL="914400" lvl="1" indent="-514350">
              <a:buFont typeface="Wingdings" pitchFamily="2" charset="2"/>
              <a:buChar char="§"/>
            </a:pPr>
            <a:r>
              <a:rPr lang="en-US" dirty="0" smtClean="0">
                <a:latin typeface="Georgia" pitchFamily="18" charset="0"/>
              </a:rPr>
              <a:t>Connecting community with information,</a:t>
            </a:r>
          </a:p>
          <a:p>
            <a:pPr marL="914400" lvl="1" indent="-514350">
              <a:buFont typeface="Wingdings" pitchFamily="2" charset="2"/>
              <a:buChar char="§"/>
            </a:pPr>
            <a:r>
              <a:rPr lang="en-US" dirty="0" smtClean="0">
                <a:latin typeface="Georgia" pitchFamily="18" charset="0"/>
              </a:rPr>
              <a:t>Building relationships.</a:t>
            </a:r>
            <a:endParaRPr lang="en-US" dirty="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latin typeface="Georgia" pitchFamily="18" charset="0"/>
                <a:ea typeface="ＭＳ Ｐゴシック" pitchFamily="34" charset="-128"/>
              </a:rPr>
              <a:t>Poll #1</a:t>
            </a:r>
          </a:p>
        </p:txBody>
      </p:sp>
      <p:sp>
        <p:nvSpPr>
          <p:cNvPr id="24579" name="Text Placeholder 2"/>
          <p:cNvSpPr>
            <a:spLocks noGrp="1"/>
          </p:cNvSpPr>
          <p:nvPr>
            <p:ph type="body" sz="half" idx="2"/>
          </p:nvPr>
        </p:nvSpPr>
        <p:spPr>
          <a:xfrm>
            <a:off x="533401" y="1447801"/>
            <a:ext cx="2743200" cy="4495800"/>
          </a:xfrm>
        </p:spPr>
        <p:txBody>
          <a:bodyPr/>
          <a:lstStyle/>
          <a:p>
            <a:r>
              <a:rPr lang="en-US" dirty="0" smtClean="0">
                <a:latin typeface="Georgia" pitchFamily="18" charset="0"/>
                <a:ea typeface="ＭＳ Ｐゴシック" pitchFamily="34" charset="-128"/>
              </a:rPr>
              <a:t>Are you a veteran or are you related to someone who is a veteran or in the military?</a:t>
            </a:r>
          </a:p>
          <a:p>
            <a:endParaRPr lang="en-US" dirty="0">
              <a:latin typeface="Georgia" pitchFamily="18" charset="0"/>
              <a:ea typeface="ＭＳ Ｐゴシック" pitchFamily="34" charset="-128"/>
            </a:endParaRPr>
          </a:p>
          <a:p>
            <a:r>
              <a:rPr lang="en-US" dirty="0" smtClean="0">
                <a:latin typeface="Georgia" pitchFamily="18" charset="0"/>
                <a:ea typeface="ＭＳ Ｐゴシック" pitchFamily="34" charset="-128"/>
              </a:rPr>
              <a:t>Also, please type </a:t>
            </a:r>
            <a:r>
              <a:rPr lang="en-US" smtClean="0">
                <a:latin typeface="Georgia" pitchFamily="18" charset="0"/>
                <a:ea typeface="ＭＳ Ｐゴシック" pitchFamily="34" charset="-128"/>
              </a:rPr>
              <a:t>your additional responses </a:t>
            </a:r>
            <a:r>
              <a:rPr lang="en-US" dirty="0" smtClean="0">
                <a:latin typeface="Georgia" pitchFamily="18" charset="0"/>
                <a:ea typeface="ＭＳ Ｐゴシック" pitchFamily="34" charset="-128"/>
              </a:rPr>
              <a:t>into the chat box.</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447800"/>
            <a:ext cx="5111750" cy="3418482"/>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latin typeface="Georgia" pitchFamily="18" charset="0"/>
                <a:ea typeface="ＭＳ Ｐゴシック" pitchFamily="34" charset="-128"/>
              </a:rPr>
              <a:t>Who are our U.S. veterans?</a:t>
            </a:r>
          </a:p>
        </p:txBody>
      </p:sp>
      <p:sp>
        <p:nvSpPr>
          <p:cNvPr id="26626" name="Content Placeholder 2"/>
          <p:cNvSpPr>
            <a:spLocks noGrp="1"/>
          </p:cNvSpPr>
          <p:nvPr>
            <p:ph idx="1"/>
          </p:nvPr>
        </p:nvSpPr>
        <p:spPr/>
        <p:txBody>
          <a:bodyPr/>
          <a:lstStyle/>
          <a:p>
            <a:pPr>
              <a:buFont typeface="Wingdings" pitchFamily="2" charset="2"/>
              <a:buChar char="§"/>
            </a:pPr>
            <a:r>
              <a:rPr lang="en-US" sz="2800" dirty="0" smtClean="0">
                <a:latin typeface="Georgia" pitchFamily="18" charset="0"/>
                <a:ea typeface="ＭＳ Ｐゴシック" pitchFamily="34" charset="-128"/>
              </a:rPr>
              <a:t>Branches of military service and types of separation</a:t>
            </a:r>
          </a:p>
          <a:p>
            <a:pPr>
              <a:buFont typeface="Wingdings" pitchFamily="2" charset="2"/>
              <a:buChar char="§"/>
            </a:pPr>
            <a:r>
              <a:rPr lang="en-US" sz="2800" dirty="0" smtClean="0">
                <a:latin typeface="Georgia" pitchFamily="18" charset="0"/>
                <a:ea typeface="ＭＳ Ｐゴシック" pitchFamily="34" charset="-128"/>
              </a:rPr>
              <a:t>Assumptions/biases</a:t>
            </a:r>
          </a:p>
          <a:p>
            <a:pPr>
              <a:buFont typeface="Wingdings" pitchFamily="2" charset="2"/>
              <a:buChar char="§"/>
            </a:pPr>
            <a:r>
              <a:rPr lang="en-US" sz="2800" dirty="0" smtClean="0">
                <a:latin typeface="Georgia" pitchFamily="18" charset="0"/>
                <a:ea typeface="ＭＳ Ｐゴシック" pitchFamily="34" charset="-128"/>
              </a:rPr>
              <a:t>Unique cultural backgrounds</a:t>
            </a:r>
          </a:p>
          <a:p>
            <a:pPr>
              <a:buFont typeface="Wingdings" pitchFamily="2" charset="2"/>
              <a:buChar char="§"/>
            </a:pPr>
            <a:r>
              <a:rPr lang="en-US" sz="2800" dirty="0" smtClean="0">
                <a:latin typeface="Georgia" pitchFamily="18" charset="0"/>
                <a:ea typeface="ＭＳ Ｐゴシック" pitchFamily="34" charset="-128"/>
              </a:rPr>
              <a:t>Recently separated or older veterans</a:t>
            </a:r>
          </a:p>
          <a:p>
            <a:pPr>
              <a:buFont typeface="Wingdings" pitchFamily="2" charset="2"/>
              <a:buChar char="§"/>
            </a:pPr>
            <a:r>
              <a:rPr lang="en-US" sz="2800" dirty="0" smtClean="0">
                <a:latin typeface="Georgia" pitchFamily="18" charset="0"/>
                <a:ea typeface="ＭＳ Ｐゴシック" pitchFamily="34" charset="-128"/>
              </a:rPr>
              <a:t>Talking / not talking about the past</a:t>
            </a:r>
          </a:p>
          <a:p>
            <a:pPr>
              <a:buFont typeface="Wingdings" pitchFamily="2" charset="2"/>
              <a:buChar char="§"/>
            </a:pPr>
            <a:r>
              <a:rPr lang="en-US" sz="2800" dirty="0" smtClean="0">
                <a:latin typeface="Georgia" pitchFamily="18" charset="0"/>
                <a:ea typeface="ＭＳ Ｐゴシック" pitchFamily="34" charset="-128"/>
              </a:rPr>
              <a:t>Veteran Community:</a:t>
            </a:r>
          </a:p>
          <a:p>
            <a:pPr lvl="2">
              <a:buFont typeface="Wingdings" pitchFamily="2" charset="2"/>
              <a:buChar char="§"/>
            </a:pPr>
            <a:r>
              <a:rPr lang="en-US" sz="1600" dirty="0" smtClean="0">
                <a:latin typeface="Georgia" pitchFamily="18" charset="0"/>
                <a:ea typeface="ＭＳ Ｐゴシック" pitchFamily="34" charset="-128"/>
              </a:rPr>
              <a:t>Spouses and children</a:t>
            </a:r>
          </a:p>
          <a:p>
            <a:pPr lvl="2">
              <a:buFont typeface="Wingdings" pitchFamily="2" charset="2"/>
              <a:buChar char="§"/>
            </a:pPr>
            <a:r>
              <a:rPr lang="en-US" sz="1600" dirty="0" smtClean="0">
                <a:latin typeface="Georgia" pitchFamily="18" charset="0"/>
                <a:ea typeface="ＭＳ Ｐゴシック" pitchFamily="34" charset="-128"/>
              </a:rPr>
              <a:t>Parents and caregivers</a:t>
            </a:r>
          </a:p>
          <a:p>
            <a:pPr lvl="2">
              <a:buFont typeface="Wingdings" pitchFamily="2" charset="2"/>
              <a:buChar char="§"/>
            </a:pPr>
            <a:r>
              <a:rPr lang="en-US" sz="1600" dirty="0" smtClean="0">
                <a:latin typeface="Georgia" pitchFamily="18" charset="0"/>
                <a:ea typeface="ＭＳ Ｐゴシック" pitchFamily="34" charset="-128"/>
              </a:rPr>
              <a:t>Organizations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latin typeface="Georgia" pitchFamily="18" charset="0"/>
                <a:ea typeface="ＭＳ Ｐゴシック" pitchFamily="34" charset="-128"/>
              </a:rPr>
              <a:t>Poll #2</a:t>
            </a:r>
          </a:p>
        </p:txBody>
      </p:sp>
      <p:pic>
        <p:nvPicPr>
          <p:cNvPr id="4" name="Content Placeholder 3"/>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724400" y="838200"/>
            <a:ext cx="3549269" cy="4975611"/>
          </a:xfrm>
          <a:ln>
            <a:solidFill>
              <a:schemeClr val="accent2"/>
            </a:solidFill>
          </a:ln>
        </p:spPr>
      </p:pic>
      <p:sp>
        <p:nvSpPr>
          <p:cNvPr id="28675" name="Text Placeholder 2"/>
          <p:cNvSpPr>
            <a:spLocks noGrp="1"/>
          </p:cNvSpPr>
          <p:nvPr>
            <p:ph type="body" sz="half" idx="2"/>
          </p:nvPr>
        </p:nvSpPr>
        <p:spPr>
          <a:xfrm>
            <a:off x="533400" y="1447800"/>
            <a:ext cx="3008313" cy="4691063"/>
          </a:xfrm>
        </p:spPr>
        <p:txBody>
          <a:bodyPr/>
          <a:lstStyle/>
          <a:p>
            <a:r>
              <a:rPr lang="en-US" dirty="0" smtClean="0">
                <a:latin typeface="Georgia" pitchFamily="18" charset="0"/>
                <a:ea typeface="ＭＳ Ｐゴシック" pitchFamily="34" charset="-128"/>
              </a:rPr>
              <a:t>What percentage of the nation</a:t>
            </a:r>
            <a:r>
              <a:rPr lang="ja-JP" altLang="en-US" dirty="0" smtClean="0">
                <a:latin typeface="Georgia" pitchFamily="18" charset="0"/>
                <a:ea typeface="ＭＳ Ｐゴシック" pitchFamily="34" charset="-128"/>
              </a:rPr>
              <a:t>’</a:t>
            </a:r>
            <a:r>
              <a:rPr lang="en-US" altLang="ja-JP" dirty="0" smtClean="0">
                <a:latin typeface="Georgia" pitchFamily="18" charset="0"/>
                <a:ea typeface="ＭＳ Ｐゴシック" pitchFamily="34" charset="-128"/>
              </a:rPr>
              <a:t>s veterans live in California?</a:t>
            </a:r>
            <a:endParaRPr lang="en-US" dirty="0" smtClean="0">
              <a:latin typeface="Georgia" pitchFamily="18"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000" dirty="0" smtClean="0">
                <a:latin typeface="Georgia" pitchFamily="18" charset="0"/>
                <a:ea typeface="ＭＳ Ｐゴシック" pitchFamily="34" charset="-128"/>
              </a:rPr>
              <a:t>Today</a:t>
            </a:r>
            <a:r>
              <a:rPr lang="ja-JP" altLang="en-US" sz="4000" dirty="0" smtClean="0">
                <a:latin typeface="Georgia" pitchFamily="18" charset="0"/>
                <a:ea typeface="ＭＳ Ｐゴシック" pitchFamily="34" charset="-128"/>
              </a:rPr>
              <a:t>’</a:t>
            </a:r>
            <a:r>
              <a:rPr lang="en-US" altLang="ja-JP" sz="4000" dirty="0" smtClean="0">
                <a:latin typeface="Georgia" pitchFamily="18" charset="0"/>
                <a:ea typeface="ＭＳ Ｐゴシック" pitchFamily="34" charset="-128"/>
              </a:rPr>
              <a:t>s challenges for veterans and the veteran community</a:t>
            </a:r>
            <a:endParaRPr lang="en-US" sz="4000" dirty="0" smtClean="0">
              <a:latin typeface="Georgia" pitchFamily="18" charset="0"/>
              <a:ea typeface="ＭＳ Ｐゴシック" pitchFamily="34" charset="-128"/>
            </a:endParaRPr>
          </a:p>
        </p:txBody>
      </p:sp>
      <p:sp>
        <p:nvSpPr>
          <p:cNvPr id="30722" name="Content Placeholder 2"/>
          <p:cNvSpPr>
            <a:spLocks noGrp="1"/>
          </p:cNvSpPr>
          <p:nvPr>
            <p:ph sz="half" idx="1"/>
          </p:nvPr>
        </p:nvSpPr>
        <p:spPr>
          <a:xfrm>
            <a:off x="228600" y="1981200"/>
            <a:ext cx="4267200" cy="4419600"/>
          </a:xfrm>
        </p:spPr>
        <p:txBody>
          <a:bodyPr/>
          <a:lstStyle/>
          <a:p>
            <a:r>
              <a:rPr lang="en-US" dirty="0" smtClean="0">
                <a:latin typeface="Georgia" pitchFamily="18" charset="0"/>
                <a:ea typeface="ＭＳ Ｐゴシック" pitchFamily="34" charset="-128"/>
              </a:rPr>
              <a:t>Intimidating paperwork</a:t>
            </a:r>
          </a:p>
          <a:p>
            <a:pPr marL="914400" lvl="2" indent="0">
              <a:buNone/>
            </a:pPr>
            <a:r>
              <a:rPr lang="en-US" dirty="0" smtClean="0">
                <a:latin typeface="Georgia" pitchFamily="18" charset="0"/>
                <a:ea typeface="ＭＳ Ｐゴシック" pitchFamily="34" charset="-128"/>
              </a:rPr>
              <a:t>Lost your DD-214?</a:t>
            </a:r>
          </a:p>
          <a:p>
            <a:r>
              <a:rPr lang="en-US" dirty="0" smtClean="0">
                <a:latin typeface="Georgia" pitchFamily="18" charset="0"/>
                <a:ea typeface="ＭＳ Ｐゴシック" pitchFamily="34" charset="-128"/>
              </a:rPr>
              <a:t>Media misconceptions</a:t>
            </a:r>
          </a:p>
          <a:p>
            <a:r>
              <a:rPr lang="en-US" dirty="0" smtClean="0">
                <a:latin typeface="Georgia" pitchFamily="18" charset="0"/>
                <a:ea typeface="ＭＳ Ｐゴシック" pitchFamily="34" charset="-128"/>
              </a:rPr>
              <a:t>Information overflow:</a:t>
            </a:r>
          </a:p>
          <a:p>
            <a:pPr marL="0" indent="0" algn="ctr">
              <a:buNone/>
            </a:pPr>
            <a:r>
              <a:rPr lang="en-US" sz="2400" i="1" dirty="0" smtClean="0">
                <a:latin typeface="Georgia" pitchFamily="18" charset="0"/>
                <a:ea typeface="ＭＳ Ｐゴシック" pitchFamily="34" charset="-128"/>
              </a:rPr>
              <a:t>Resources are </a:t>
            </a:r>
          </a:p>
          <a:p>
            <a:pPr marL="0" indent="0" algn="ctr">
              <a:buNone/>
            </a:pPr>
            <a:r>
              <a:rPr lang="en-US" sz="2400" b="1" i="1" dirty="0" smtClean="0">
                <a:latin typeface="Georgia" pitchFamily="18" charset="0"/>
                <a:ea typeface="ＭＳ Ｐゴシック" pitchFamily="34" charset="-128"/>
              </a:rPr>
              <a:t>abundant</a:t>
            </a:r>
            <a:r>
              <a:rPr lang="en-US" sz="2400" b="1" dirty="0" smtClean="0">
                <a:latin typeface="Georgia" pitchFamily="18" charset="0"/>
                <a:ea typeface="ＭＳ Ｐゴシック" pitchFamily="34" charset="-128"/>
              </a:rPr>
              <a:t> </a:t>
            </a:r>
          </a:p>
          <a:p>
            <a:pPr marL="0" indent="0" algn="ctr">
              <a:buNone/>
            </a:pPr>
            <a:r>
              <a:rPr lang="en-US" sz="2400" dirty="0" smtClean="0">
                <a:latin typeface="Georgia" pitchFamily="18" charset="0"/>
                <a:ea typeface="ＭＳ Ｐゴシック" pitchFamily="34" charset="-128"/>
              </a:rPr>
              <a:t>but not necessarily </a:t>
            </a:r>
          </a:p>
          <a:p>
            <a:pPr marL="0" indent="0" algn="ctr">
              <a:buNone/>
            </a:pPr>
            <a:r>
              <a:rPr lang="en-US" sz="2400" b="1" i="1" dirty="0" smtClean="0">
                <a:latin typeface="Georgia" pitchFamily="18" charset="0"/>
                <a:ea typeface="ＭＳ Ｐゴシック" pitchFamily="34" charset="-128"/>
              </a:rPr>
              <a:t>organized</a:t>
            </a:r>
          </a:p>
          <a:p>
            <a:endParaRPr lang="en-US" dirty="0" smtClean="0">
              <a:latin typeface="Georgia" pitchFamily="18" charset="0"/>
              <a:ea typeface="ＭＳ Ｐゴシック" pitchFamily="34" charset="-128"/>
            </a:endParaRPr>
          </a:p>
        </p:txBody>
      </p:sp>
      <p:sp>
        <p:nvSpPr>
          <p:cNvPr id="10" name="TextBox 1"/>
          <p:cNvSpPr txBox="1">
            <a:spLocks noChangeArrowheads="1"/>
          </p:cNvSpPr>
          <p:nvPr/>
        </p:nvSpPr>
        <p:spPr bwMode="auto">
          <a:xfrm>
            <a:off x="4114800" y="5791200"/>
            <a:ext cx="4876800" cy="830997"/>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lgn="ctr">
              <a:defRPr/>
            </a:pPr>
            <a:r>
              <a:rPr lang="en-US" sz="1600" i="1" dirty="0" smtClean="0">
                <a:latin typeface="Georgia" pitchFamily="18" charset="0"/>
              </a:rPr>
              <a:t>New battlefield medicine yields more survivors</a:t>
            </a:r>
          </a:p>
          <a:p>
            <a:pPr algn="ctr">
              <a:defRPr/>
            </a:pPr>
            <a:r>
              <a:rPr lang="en-US" sz="1600" i="1" dirty="0">
                <a:latin typeface="Georgia" pitchFamily="18" charset="0"/>
              </a:rPr>
              <a:t>+</a:t>
            </a:r>
            <a:endParaRPr lang="en-US" sz="1600" i="1" dirty="0" smtClean="0">
              <a:latin typeface="Georgia" pitchFamily="18" charset="0"/>
            </a:endParaRPr>
          </a:p>
          <a:p>
            <a:pPr algn="ctr">
              <a:defRPr/>
            </a:pPr>
            <a:r>
              <a:rPr lang="en-US" sz="1600" i="1" dirty="0" smtClean="0">
                <a:latin typeface="Georgia" pitchFamily="18" charset="0"/>
              </a:rPr>
              <a:t>Veterans of previous wars are living longer</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828800"/>
            <a:ext cx="3880146" cy="3886200"/>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latin typeface="Georgia" pitchFamily="18" charset="0"/>
                <a:ea typeface="ＭＳ Ｐゴシック" pitchFamily="34" charset="-128"/>
              </a:rPr>
              <a:t>Organizations</a:t>
            </a:r>
            <a:br>
              <a:rPr lang="en-US" dirty="0" smtClean="0">
                <a:latin typeface="Georgia" pitchFamily="18" charset="0"/>
                <a:ea typeface="ＭＳ Ｐゴシック" pitchFamily="34" charset="-128"/>
              </a:rPr>
            </a:br>
            <a:endParaRPr lang="en-US" dirty="0" smtClean="0">
              <a:latin typeface="Georgia" pitchFamily="18" charset="0"/>
              <a:ea typeface="ＭＳ Ｐゴシック" pitchFamily="34" charset="-128"/>
            </a:endParaRPr>
          </a:p>
        </p:txBody>
      </p:sp>
      <p:sp>
        <p:nvSpPr>
          <p:cNvPr id="34818" name="Content Placeholder 2"/>
          <p:cNvSpPr>
            <a:spLocks noGrp="1"/>
          </p:cNvSpPr>
          <p:nvPr>
            <p:ph sz="half" idx="1"/>
          </p:nvPr>
        </p:nvSpPr>
        <p:spPr>
          <a:xfrm>
            <a:off x="228600" y="1981200"/>
            <a:ext cx="4648200" cy="4724400"/>
          </a:xfrm>
        </p:spPr>
        <p:txBody>
          <a:bodyPr/>
          <a:lstStyle/>
          <a:p>
            <a:r>
              <a:rPr lang="en-US" dirty="0" smtClean="0">
                <a:latin typeface="Georgia" pitchFamily="18" charset="0"/>
                <a:ea typeface="ＭＳ Ｐゴシック" pitchFamily="34" charset="-128"/>
              </a:rPr>
              <a:t>Department of Veteran Affairs – V.A.</a:t>
            </a:r>
          </a:p>
          <a:p>
            <a:pPr lvl="1"/>
            <a:r>
              <a:rPr lang="en-US" dirty="0" smtClean="0">
                <a:latin typeface="Georgia" pitchFamily="18" charset="0"/>
                <a:ea typeface="ＭＳ Ｐゴシック" pitchFamily="34" charset="-128"/>
              </a:rPr>
              <a:t>Federal, State, County</a:t>
            </a:r>
          </a:p>
          <a:p>
            <a:pPr lvl="1"/>
            <a:r>
              <a:rPr lang="en-US" dirty="0" smtClean="0">
                <a:latin typeface="Georgia" pitchFamily="18" charset="0"/>
                <a:ea typeface="ＭＳ Ｐゴシック" pitchFamily="34" charset="-128"/>
              </a:rPr>
              <a:t>VBA vs. VHA</a:t>
            </a:r>
          </a:p>
          <a:p>
            <a:pPr lvl="1"/>
            <a:r>
              <a:rPr lang="en-US" dirty="0" smtClean="0">
                <a:latin typeface="Georgia" pitchFamily="18" charset="0"/>
                <a:ea typeface="ＭＳ Ｐゴシック" pitchFamily="34" charset="-128"/>
              </a:rPr>
              <a:t>Death and Burial Services</a:t>
            </a:r>
          </a:p>
          <a:p>
            <a:r>
              <a:rPr lang="en-US" dirty="0" smtClean="0">
                <a:latin typeface="Georgia" pitchFamily="18" charset="0"/>
                <a:ea typeface="ＭＳ Ｐゴシック" pitchFamily="34" charset="-128"/>
              </a:rPr>
              <a:t>CVSO vs. VSO</a:t>
            </a:r>
          </a:p>
          <a:p>
            <a:r>
              <a:rPr lang="en-US" dirty="0" smtClean="0">
                <a:latin typeface="Georgia" pitchFamily="18" charset="0"/>
                <a:ea typeface="ＭＳ Ｐゴシック" pitchFamily="34" charset="-128"/>
              </a:rPr>
              <a:t>National Archives</a:t>
            </a:r>
          </a:p>
        </p:txBody>
      </p:sp>
      <p:pic>
        <p:nvPicPr>
          <p:cNvPr id="3" name="Content Placeholder 2"/>
          <p:cNvPicPr>
            <a:picLocks noGrp="1" noChangeAspect="1"/>
          </p:cNvPicPr>
          <p:nvPr>
            <p:ph sz="half" idx="2"/>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093802" y="1447800"/>
            <a:ext cx="3579389" cy="4419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ja-JP" dirty="0" smtClean="0">
                <a:latin typeface="Georgia" pitchFamily="18" charset="0"/>
                <a:ea typeface="ＭＳ Ｐゴシック" pitchFamily="34" charset="-128"/>
              </a:rPr>
              <a:t>Alternate Access Points: </a:t>
            </a:r>
            <a:br>
              <a:rPr lang="en-US" altLang="ja-JP" dirty="0" smtClean="0">
                <a:latin typeface="Georgia" pitchFamily="18" charset="0"/>
                <a:ea typeface="ＭＳ Ｐゴシック" pitchFamily="34" charset="-128"/>
              </a:rPr>
            </a:br>
            <a:r>
              <a:rPr lang="en-US" altLang="ja-JP" dirty="0" smtClean="0">
                <a:latin typeface="Georgia" pitchFamily="18" charset="0"/>
                <a:ea typeface="ＭＳ Ｐゴシック" pitchFamily="34" charset="-128"/>
              </a:rPr>
              <a:t>Other Organizations (VSOs)</a:t>
            </a:r>
            <a:endParaRPr lang="en-US" dirty="0" smtClean="0">
              <a:latin typeface="Georgia" pitchFamily="18" charset="0"/>
              <a:ea typeface="ＭＳ Ｐゴシック" pitchFamily="34" charset="-128"/>
            </a:endParaRPr>
          </a:p>
        </p:txBody>
      </p:sp>
      <p:sp>
        <p:nvSpPr>
          <p:cNvPr id="3" name="Content Placeholder 2"/>
          <p:cNvSpPr>
            <a:spLocks noGrp="1"/>
          </p:cNvSpPr>
          <p:nvPr>
            <p:ph sz="half" idx="1"/>
          </p:nvPr>
        </p:nvSpPr>
        <p:spPr>
          <a:xfrm>
            <a:off x="352926" y="2057399"/>
            <a:ext cx="4447674" cy="3886200"/>
          </a:xfrm>
        </p:spPr>
        <p:txBody>
          <a:bodyPr/>
          <a:lstStyle/>
          <a:p>
            <a:pPr>
              <a:buFont typeface="Wingdings" pitchFamily="96" charset="2"/>
              <a:buChar char="n"/>
              <a:defRPr/>
            </a:pPr>
            <a:r>
              <a:rPr lang="en-US" dirty="0" smtClean="0">
                <a:latin typeface="Georgia" pitchFamily="18" charset="0"/>
              </a:rPr>
              <a:t>Networks of knowledge, service, training</a:t>
            </a:r>
          </a:p>
          <a:p>
            <a:pPr lvl="1">
              <a:buFont typeface="Arial" charset="0"/>
              <a:buChar char="•"/>
              <a:defRPr/>
            </a:pPr>
            <a:r>
              <a:rPr lang="en-US" dirty="0" smtClean="0">
                <a:latin typeface="Georgia" pitchFamily="18" charset="0"/>
                <a:ea typeface="ＭＳ Ｐゴシック" pitchFamily="96" charset="-128"/>
              </a:rPr>
              <a:t>Get to know them,</a:t>
            </a:r>
          </a:p>
          <a:p>
            <a:pPr lvl="1">
              <a:buFont typeface="Arial" charset="0"/>
              <a:buChar char="•"/>
              <a:defRPr/>
            </a:pPr>
            <a:r>
              <a:rPr lang="en-US" dirty="0" smtClean="0">
                <a:latin typeface="Georgia" pitchFamily="18" charset="0"/>
                <a:ea typeface="ＭＳ Ｐゴシック" pitchFamily="96" charset="-128"/>
              </a:rPr>
              <a:t>Try to keep in touch,</a:t>
            </a:r>
          </a:p>
          <a:p>
            <a:pPr lvl="1">
              <a:buFont typeface="Arial" charset="0"/>
              <a:buChar char="•"/>
              <a:defRPr/>
            </a:pPr>
            <a:r>
              <a:rPr lang="en-US" dirty="0" smtClean="0">
                <a:latin typeface="Georgia" pitchFamily="18" charset="0"/>
                <a:ea typeface="ＭＳ Ｐゴシック" pitchFamily="96" charset="-128"/>
              </a:rPr>
              <a:t>Collaborate.</a:t>
            </a:r>
          </a:p>
          <a:p>
            <a:pPr>
              <a:buFont typeface="Wingdings" pitchFamily="96" charset="2"/>
              <a:buChar char="n"/>
              <a:defRPr/>
            </a:pPr>
            <a:r>
              <a:rPr lang="en-US" dirty="0" smtClean="0">
                <a:latin typeface="Georgia" pitchFamily="18" charset="0"/>
              </a:rPr>
              <a:t>Congressionally </a:t>
            </a:r>
            <a:r>
              <a:rPr lang="en-US" dirty="0">
                <a:latin typeface="Georgia" pitchFamily="18" charset="0"/>
              </a:rPr>
              <a:t>chartered organizations</a:t>
            </a:r>
          </a:p>
          <a:p>
            <a:pPr>
              <a:buFont typeface="Wingdings" pitchFamily="96" charset="2"/>
              <a:buChar char="n"/>
              <a:defRPr/>
            </a:pPr>
            <a:r>
              <a:rPr lang="en-US" dirty="0">
                <a:latin typeface="Georgia" pitchFamily="18" charset="0"/>
              </a:rPr>
              <a:t>One-on-one </a:t>
            </a:r>
            <a:r>
              <a:rPr lang="en-US" dirty="0" smtClean="0">
                <a:latin typeface="Georgia" pitchFamily="18" charset="0"/>
              </a:rPr>
              <a:t>counseling</a:t>
            </a:r>
          </a:p>
          <a:p>
            <a:pPr>
              <a:buFont typeface="Wingdings" pitchFamily="96" charset="2"/>
              <a:buChar char="n"/>
              <a:defRPr/>
            </a:pPr>
            <a:endParaRPr lang="en-US" dirty="0">
              <a:latin typeface="Georgia" pitchFamily="18" charset="0"/>
            </a:endParaRPr>
          </a:p>
          <a:p>
            <a:pPr marL="0" indent="0">
              <a:buFont typeface="Wingdings" pitchFamily="96" charset="2"/>
              <a:buNone/>
              <a:defRPr/>
            </a:pPr>
            <a:endParaRPr lang="en-US" dirty="0" smtClean="0">
              <a:latin typeface="Georgia" pitchFamily="18" charset="0"/>
            </a:endParaRPr>
          </a:p>
          <a:p>
            <a:pPr>
              <a:buFont typeface="Wingdings" pitchFamily="96" charset="2"/>
              <a:buChar char="n"/>
              <a:defRPr/>
            </a:pPr>
            <a:endParaRPr lang="en-US" dirty="0">
              <a:latin typeface="Georgia" pitchFamily="18" charset="0"/>
            </a:endParaRPr>
          </a:p>
          <a:p>
            <a:pPr>
              <a:buFont typeface="Wingdings" pitchFamily="96" charset="2"/>
              <a:buChar char="n"/>
              <a:defRPr/>
            </a:pPr>
            <a:endParaRPr lang="en-US" dirty="0">
              <a:latin typeface="Georgia" pitchFamily="18" charset="0"/>
            </a:endParaRPr>
          </a:p>
        </p:txBody>
      </p:sp>
      <p:pic>
        <p:nvPicPr>
          <p:cNvPr id="4" name="Content Placeholder 3"/>
          <p:cNvPicPr>
            <a:picLocks noGrp="1" noChangeAspect="1"/>
          </p:cNvPicPr>
          <p:nvPr>
            <p:ph sz="half" idx="2"/>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047009" y="1981200"/>
            <a:ext cx="3240981" cy="3886200"/>
          </a:xfrm>
        </p:spPr>
      </p:pic>
      <p:sp>
        <p:nvSpPr>
          <p:cNvPr id="6" name="TextBox 1"/>
          <p:cNvSpPr txBox="1">
            <a:spLocks noChangeArrowheads="1"/>
          </p:cNvSpPr>
          <p:nvPr/>
        </p:nvSpPr>
        <p:spPr bwMode="auto">
          <a:xfrm>
            <a:off x="4419600" y="5943599"/>
            <a:ext cx="4572000" cy="738664"/>
          </a:xfrm>
          <a:prstGeom prst="rect">
            <a:avLst/>
          </a:prstGeom>
          <a:solidFill>
            <a:schemeClr val="accent2">
              <a:lumMod val="20000"/>
              <a:lumOff val="80000"/>
            </a:schemeClr>
          </a:solidFill>
          <a:ln w="9525">
            <a:solidFill>
              <a:srgbClr val="333399"/>
            </a:solidFill>
            <a:miter lim="800000"/>
            <a:headEnd/>
            <a:tailEnd/>
          </a:ln>
        </p:spPr>
        <p:txBody>
          <a:bodyPr wrap="square">
            <a:spAutoFit/>
          </a:bodyPr>
          <a:lstStyle>
            <a:lvl1pPr>
              <a:defRPr>
                <a:solidFill>
                  <a:schemeClr val="tx1"/>
                </a:solidFill>
                <a:latin typeface="Arial" charset="0"/>
                <a:ea typeface="ＭＳ Ｐゴシック" pitchFamily="96" charset="-128"/>
              </a:defRPr>
            </a:lvl1pPr>
            <a:lvl2pPr marL="742950" indent="-285750">
              <a:defRPr>
                <a:solidFill>
                  <a:schemeClr val="tx1"/>
                </a:solidFill>
                <a:latin typeface="Arial" charset="0"/>
                <a:ea typeface="ＭＳ Ｐゴシック" pitchFamily="96" charset="-128"/>
              </a:defRPr>
            </a:lvl2pPr>
            <a:lvl3pPr marL="1143000" indent="-228600">
              <a:defRPr>
                <a:solidFill>
                  <a:schemeClr val="tx1"/>
                </a:solidFill>
                <a:latin typeface="Arial" charset="0"/>
                <a:ea typeface="ＭＳ Ｐゴシック" pitchFamily="96" charset="-128"/>
              </a:defRPr>
            </a:lvl3pPr>
            <a:lvl4pPr marL="1600200" indent="-228600">
              <a:defRPr>
                <a:solidFill>
                  <a:schemeClr val="tx1"/>
                </a:solidFill>
                <a:latin typeface="Arial" charset="0"/>
                <a:ea typeface="ＭＳ Ｐゴシック" pitchFamily="96" charset="-128"/>
              </a:defRPr>
            </a:lvl4pPr>
            <a:lvl5pPr marL="2057400" indent="-228600">
              <a:defRPr>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96" charset="-128"/>
              </a:defRPr>
            </a:lvl9pPr>
          </a:lstStyle>
          <a:p>
            <a:pPr>
              <a:defRPr/>
            </a:pPr>
            <a:r>
              <a:rPr lang="en-US" sz="1400" i="1" dirty="0">
                <a:latin typeface="Georgia" pitchFamily="18" charset="0"/>
                <a:hlinkClick r:id="rId5"/>
              </a:rPr>
              <a:t>https://www.nrd.gov</a:t>
            </a:r>
            <a:r>
              <a:rPr lang="en-US" sz="1400" i="1" dirty="0" smtClean="0">
                <a:latin typeface="Georgia" pitchFamily="18" charset="0"/>
                <a:hlinkClick r:id="rId5"/>
              </a:rPr>
              <a:t>/</a:t>
            </a:r>
            <a:endParaRPr lang="en-US" sz="1400" i="1" dirty="0" smtClean="0">
              <a:latin typeface="Georgia" pitchFamily="18" charset="0"/>
            </a:endParaRPr>
          </a:p>
          <a:p>
            <a:pPr>
              <a:defRPr/>
            </a:pPr>
            <a:endParaRPr lang="en-US" sz="1400" i="1" dirty="0" smtClean="0">
              <a:latin typeface="Georgia" pitchFamily="18" charset="0"/>
            </a:endParaRPr>
          </a:p>
          <a:p>
            <a:r>
              <a:rPr lang="en-US" sz="1400" dirty="0">
                <a:latin typeface="Georgia" pitchFamily="18" charset="0"/>
                <a:ea typeface="ＭＳ Ｐゴシック" pitchFamily="34" charset="-128"/>
                <a:hlinkClick r:id="rId6"/>
              </a:rPr>
              <a:t>http://</a:t>
            </a:r>
            <a:r>
              <a:rPr lang="en-US" sz="1400" dirty="0" smtClean="0">
                <a:latin typeface="Georgia" pitchFamily="18" charset="0"/>
                <a:ea typeface="ＭＳ Ｐゴシック" pitchFamily="34" charset="-128"/>
                <a:hlinkClick r:id="rId6"/>
              </a:rPr>
              <a:t>veterans.house.gov/citizens/resources</a:t>
            </a:r>
            <a:r>
              <a:rPr lang="en-US" sz="1400" dirty="0" smtClean="0">
                <a:latin typeface="Georgia" pitchFamily="18" charset="0"/>
                <a:ea typeface="ＭＳ Ｐゴシック" pitchFamily="34" charset="-128"/>
              </a:rPr>
              <a: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1616</TotalTime>
  <Words>5220</Words>
  <Application>Microsoft Macintosh PowerPoint</Application>
  <PresentationFormat>On-screen Show (4:3)</PresentationFormat>
  <Paragraphs>269</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Pixel</vt:lpstr>
      <vt:lpstr>Libraries and Veterans </vt:lpstr>
      <vt:lpstr>Agenda</vt:lpstr>
      <vt:lpstr>Why talk about veterans and libraries?</vt:lpstr>
      <vt:lpstr>Poll #1</vt:lpstr>
      <vt:lpstr>Who are our U.S. veterans?</vt:lpstr>
      <vt:lpstr>Poll #2</vt:lpstr>
      <vt:lpstr>Today’s challenges for veterans and the veteran community</vt:lpstr>
      <vt:lpstr>Organizations </vt:lpstr>
      <vt:lpstr>Alternate Access Points:  Other Organizations (VSOs)</vt:lpstr>
      <vt:lpstr>Poll #3</vt:lpstr>
      <vt:lpstr>What every librarian should know</vt:lpstr>
      <vt:lpstr>Poll #4</vt:lpstr>
      <vt:lpstr>What are libraries doing now?</vt:lpstr>
      <vt:lpstr>Poll #5</vt:lpstr>
      <vt:lpstr>Q&amp;A</vt:lpstr>
      <vt:lpstr>Thank You!</vt:lpstr>
      <vt:lpstr>Survey and Certificate of Attendance</vt:lpstr>
      <vt:lpstr>PowerPoint Presentation</vt:lpstr>
    </vt:vector>
  </TitlesOfParts>
  <Company>CEO Consuliting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with your content, the DEMOGRAPHICS SURVEY will be displayed on this slide. It looks like this:</dc:title>
  <dc:creator>Us HP</dc:creator>
  <cp:lastModifiedBy>Charles O'Shea</cp:lastModifiedBy>
  <cp:revision>102</cp:revision>
  <cp:lastPrinted>2013-05-23T17:33:04Z</cp:lastPrinted>
  <dcterms:created xsi:type="dcterms:W3CDTF">2009-08-05T16:54:32Z</dcterms:created>
  <dcterms:modified xsi:type="dcterms:W3CDTF">2013-05-23T17:40:44Z</dcterms:modified>
</cp:coreProperties>
</file>