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52" r:id="rId2"/>
    <p:sldId id="575" r:id="rId3"/>
    <p:sldId id="555" r:id="rId4"/>
    <p:sldId id="574" r:id="rId5"/>
    <p:sldId id="556" r:id="rId6"/>
    <p:sldId id="573" r:id="rId7"/>
    <p:sldId id="572" r:id="rId8"/>
    <p:sldId id="576" r:id="rId9"/>
    <p:sldId id="577" r:id="rId10"/>
    <p:sldId id="570" r:id="rId11"/>
    <p:sldId id="579" r:id="rId12"/>
    <p:sldId id="578" r:id="rId13"/>
    <p:sldId id="580" r:id="rId14"/>
    <p:sldId id="581" r:id="rId15"/>
    <p:sldId id="582" r:id="rId16"/>
    <p:sldId id="583" r:id="rId17"/>
    <p:sldId id="571" r:id="rId18"/>
    <p:sldId id="584" r:id="rId19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689E02"/>
    <a:srgbClr val="3B3BFF"/>
    <a:srgbClr val="01FFF9"/>
    <a:srgbClr val="99CCFF"/>
    <a:srgbClr val="E6CDE7"/>
    <a:srgbClr val="CCCCFF"/>
    <a:srgbClr val="35A6B4"/>
    <a:srgbClr val="0A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0" autoAdjust="0"/>
  </p:normalViewPr>
  <p:slideViewPr>
    <p:cSldViewPr snapToGrid="0">
      <p:cViewPr>
        <p:scale>
          <a:sx n="70" d="100"/>
          <a:sy n="70" d="100"/>
        </p:scale>
        <p:origin x="-2128" y="-84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10"/>
    </p:cViewPr>
  </p:sorterViewPr>
  <p:notesViewPr>
    <p:cSldViewPr snapToGrid="0">
      <p:cViewPr varScale="1">
        <p:scale>
          <a:sx n="69" d="100"/>
          <a:sy n="69" d="100"/>
        </p:scale>
        <p:origin x="-275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charset="0"/>
              </a:defRPr>
            </a:lvl1pPr>
          </a:lstStyle>
          <a:p>
            <a:fld id="{BFF6352F-FD40-4636-8980-CBDBD1AE44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charset="0"/>
              </a:defRPr>
            </a:lvl1pPr>
          </a:lstStyle>
          <a:p>
            <a:fld id="{9AE5CE87-9F0B-4D03-8151-7A2132796B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38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7CC49-6FC1-4AAE-AD37-A97C67D7D23A}" type="slidenum">
              <a:rPr lang="en-US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C7367-D316-436B-933D-50545A1B69E7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38452D-1E1B-45F4-8F14-3984724CE9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38452D-1E1B-45F4-8F14-3984724CE9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38452D-1E1B-45F4-8F14-3984724CE9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49641F-A221-4230-9CA2-F148EFD7705C}" type="slidenum">
              <a:rPr lang="en-US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18864-EFFD-4709-BDD3-136E2E9BF1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2A117841-A131-49BE-A01B-D060664004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5613"/>
            <a:ext cx="5964238" cy="722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38600" cy="4525963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038600" cy="4525963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60C4E539-F7E6-43E6-B9F5-0764CA23C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41E1C-16AB-4203-8786-9642B63FD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906713"/>
            <a:ext cx="82296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62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118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dirty="0">
                <a:solidFill>
                  <a:schemeClr val="bg2">
                    <a:lumMod val="75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62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18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2">
                    <a:lumMod val="75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87425"/>
            <a:ext cx="596423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Best Practices</a:t>
            </a:r>
          </a:p>
        </p:txBody>
      </p:sp>
      <p:sp>
        <p:nvSpPr>
          <p:cNvPr id="14" name="Slide Number Placeholder 6"/>
          <p:cNvSpPr>
            <a:spLocks noGrp="1"/>
          </p:cNvSpPr>
          <p:nvPr userDrawn="1">
            <p:ph type="sldNum" sz="quarter" idx="4"/>
          </p:nvPr>
        </p:nvSpPr>
        <p:spPr>
          <a:xfrm>
            <a:off x="8521700" y="6503988"/>
            <a:ext cx="590550" cy="354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606060"/>
                </a:solidFill>
              </a:defRPr>
            </a:lvl1pPr>
          </a:lstStyle>
          <a:p>
            <a:fld id="{B6498025-9C16-4BBC-9084-14F5712BA3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rgbClr val="689E02"/>
          </a:solidFill>
          <a:latin typeface="Arial"/>
          <a:ea typeface="Arial" charset="0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89E02"/>
          </a:solidFill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06060"/>
          </a:solidFill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06060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606060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606060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606060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VolunteerMatch" TargetMode="External"/><Relationship Id="rId4" Type="http://schemas.openxmlformats.org/officeDocument/2006/relationships/hyperlink" Target="http://www.twitter.com/volunteermatch" TargetMode="External"/><Relationship Id="rId5" Type="http://schemas.openxmlformats.org/officeDocument/2006/relationships/hyperlink" Target="mailto:jbennett@volunteermatch.org" TargetMode="External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8" Type="http://schemas.openxmlformats.org/officeDocument/2006/relationships/hyperlink" Target="http://www.volunteermatch.org/nonprofits/learningcenter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survey.qualtrics.com/SE/?SID=SV_dhStfvazgH1KcO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2"/>
          <p:cNvSpPr>
            <a:spLocks noChangeArrowheads="1"/>
          </p:cNvSpPr>
          <p:nvPr/>
        </p:nvSpPr>
        <p:spPr bwMode="auto">
          <a:xfrm>
            <a:off x="4237038" y="4541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/>
          </a:p>
        </p:txBody>
      </p:sp>
      <p:pic>
        <p:nvPicPr>
          <p:cNvPr id="5" name="Picture 4" descr="buy 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Build buy-in on a strong foundation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446663"/>
            <a:ext cx="8229600" cy="5028749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Engage supervisors or program managers in the process. </a:t>
            </a:r>
          </a:p>
          <a:p>
            <a:pPr eaLnBrk="1" hangingPunct="1"/>
            <a:r>
              <a:rPr lang="en-US" sz="2800" dirty="0" smtClean="0"/>
              <a:t>What does a volunteer need to know, do or be to be the right volunteer?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How will you ensure that you find the right volunteer?</a:t>
            </a:r>
          </a:p>
          <a:p>
            <a:pPr lvl="1" eaLnBrk="1" hangingPunct="1"/>
            <a:r>
              <a:rPr lang="en-US" sz="2400" dirty="0" smtClean="0"/>
              <a:t>Clear and comprehensive position descriptions</a:t>
            </a:r>
          </a:p>
          <a:p>
            <a:pPr lvl="1" eaLnBrk="1" hangingPunct="1"/>
            <a:r>
              <a:rPr lang="en-US" sz="2400" dirty="0" smtClean="0"/>
              <a:t>Interviews and screening process</a:t>
            </a:r>
          </a:p>
          <a:p>
            <a:pPr lvl="1" eaLnBrk="1" hangingPunct="1"/>
            <a:r>
              <a:rPr lang="en-US" sz="2400" dirty="0" smtClean="0"/>
              <a:t>Screen for culture and fit not just for skills and traits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Build buy-in on a strong foundation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405719"/>
            <a:ext cx="8229600" cy="5028749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does a volunteer need to know before they start?</a:t>
            </a:r>
          </a:p>
          <a:p>
            <a:pPr lvl="1" eaLnBrk="1" hangingPunct="1"/>
            <a:r>
              <a:rPr lang="en-US" sz="2400" dirty="0" smtClean="0"/>
              <a:t>Do they know it already? Skills based volunteers</a:t>
            </a:r>
          </a:p>
          <a:p>
            <a:pPr lvl="1" eaLnBrk="1" hangingPunct="1"/>
            <a:r>
              <a:rPr lang="en-US" sz="2400" dirty="0" smtClean="0"/>
              <a:t>Are you training them? Who, how, when?</a:t>
            </a:r>
          </a:p>
          <a:p>
            <a:pPr lvl="1"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Involve others in the screening and training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Do you have policies and procedures in place?</a:t>
            </a:r>
          </a:p>
          <a:p>
            <a:pPr lvl="1" eaLnBrk="1" hangingPunct="1"/>
            <a:r>
              <a:rPr lang="en-US" sz="2400" dirty="0" smtClean="0"/>
              <a:t>Does everyone know what they are? Where they are?</a:t>
            </a:r>
          </a:p>
          <a:p>
            <a:pPr lvl="1" eaLnBrk="1" hangingPunct="1"/>
            <a:r>
              <a:rPr lang="en-US" sz="2400" dirty="0" smtClean="0"/>
              <a:t>Living policies evolve to fit the program as it changes</a:t>
            </a:r>
          </a:p>
          <a:p>
            <a:pPr lvl="1" eaLnBrk="1" hangingPunct="1"/>
            <a:r>
              <a:rPr lang="en-US" sz="2400" dirty="0" smtClean="0"/>
              <a:t>Do they include conflict resolution procedures?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Provide training and support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335485"/>
            <a:ext cx="8229600" cy="4997075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Managing people is difficult, managing volunteers can be even harder</a:t>
            </a:r>
          </a:p>
          <a:p>
            <a:pPr eaLnBrk="1" hangingPunct="1"/>
            <a:r>
              <a:rPr lang="en-US" sz="2800" dirty="0" smtClean="0"/>
              <a:t>Many staff members may have never managed anyone before!</a:t>
            </a:r>
          </a:p>
          <a:p>
            <a:pPr lvl="1" eaLnBrk="1" hangingPunct="1"/>
            <a:r>
              <a:rPr lang="en-US" sz="2400" dirty="0" smtClean="0"/>
              <a:t>Start with the basics – what are the expectations?</a:t>
            </a:r>
          </a:p>
          <a:p>
            <a:pPr lvl="1" eaLnBrk="1" hangingPunct="1"/>
            <a:r>
              <a:rPr lang="en-US" sz="2400" dirty="0" smtClean="0"/>
              <a:t>Don’t assume that rudimentary skills exist. Role play and situational training.</a:t>
            </a:r>
          </a:p>
          <a:p>
            <a:pPr lvl="1"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Include information on theory and philosophy</a:t>
            </a:r>
          </a:p>
          <a:p>
            <a:pPr lvl="1" eaLnBrk="1" hangingPunct="1"/>
            <a:r>
              <a:rPr lang="en-US" sz="2400" dirty="0" smtClean="0"/>
              <a:t>Your philosophy, the library’s philosophy, books, articles, blogs on volunteer management and engagement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Provide training and support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403725"/>
            <a:ext cx="8229600" cy="49970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sz="2800" dirty="0" smtClean="0"/>
              <a:t>What do you know but take for granted?</a:t>
            </a:r>
          </a:p>
          <a:p>
            <a:pPr eaLnBrk="1" hangingPunct="1"/>
            <a:r>
              <a:rPr lang="en-US" sz="2800" dirty="0" smtClean="0"/>
              <a:t>How do you communicate goals and expectations to a volunteer?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Can you tell a volunteer that the work isn’t right or up to your standards? How?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Create in-house trainings for staff. Informal support groups.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Provide training and support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403725"/>
            <a:ext cx="8229600" cy="499707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Staff new to working with volunteers and those that are working with volunteers</a:t>
            </a:r>
          </a:p>
          <a:p>
            <a:pPr lvl="1" eaLnBrk="1" hangingPunct="1"/>
            <a:r>
              <a:rPr lang="en-US" sz="2400" dirty="0" smtClean="0"/>
              <a:t>I know you know this, but I wanted to include you in this refresher.</a:t>
            </a:r>
          </a:p>
          <a:p>
            <a:pPr lvl="1" eaLnBrk="1" hangingPunct="1"/>
            <a:r>
              <a:rPr lang="en-US" sz="2400" dirty="0" smtClean="0"/>
              <a:t>Model the type of interactions you want others to engage in with volunteers.</a:t>
            </a:r>
          </a:p>
          <a:p>
            <a:pPr lvl="1"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Don’t abandon them after initial trainings</a:t>
            </a:r>
          </a:p>
          <a:p>
            <a:pPr lvl="1" eaLnBrk="1" hangingPunct="1"/>
            <a:r>
              <a:rPr lang="en-US" sz="2400" dirty="0" smtClean="0"/>
              <a:t>Daily interactions can cause confusion or conflicts.</a:t>
            </a:r>
          </a:p>
          <a:p>
            <a:pPr lvl="1" eaLnBrk="1" hangingPunct="1"/>
            <a:r>
              <a:rPr lang="en-US" sz="2400" dirty="0" smtClean="0"/>
              <a:t>Ongoing check-ins with staff or meetings with staff and individual volunteers. Ensure that the process is smooth.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Evaluate!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335485"/>
            <a:ext cx="8229600" cy="4997075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Things rarely work well the first time.</a:t>
            </a:r>
          </a:p>
          <a:p>
            <a:pPr eaLnBrk="1" hangingPunct="1"/>
            <a:r>
              <a:rPr lang="en-US" sz="2800" dirty="0" smtClean="0"/>
              <a:t>Build on regular check-ins. </a:t>
            </a:r>
            <a:br>
              <a:rPr lang="en-US" sz="2800" dirty="0" smtClean="0"/>
            </a:br>
            <a:endParaRPr lang="en-US" sz="1400" dirty="0" smtClean="0"/>
          </a:p>
          <a:p>
            <a:pPr eaLnBrk="1" hangingPunct="1"/>
            <a:r>
              <a:rPr lang="en-US" sz="2800" dirty="0" smtClean="0"/>
              <a:t>Share questions or information across staff members.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What could we doing differently? What’s working? What isn’t? Solicit feedback from the volunteers too!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This is good information for your communication channels.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10323-834F-4653-82FD-A8A7875FD9D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811213"/>
            <a:ext cx="73961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unions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335485"/>
            <a:ext cx="8229600" cy="4997075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Build on foundation processes and clear procedures to create a use-case for unions</a:t>
            </a:r>
          </a:p>
          <a:p>
            <a:pPr eaLnBrk="1" hangingPunct="1"/>
            <a:r>
              <a:rPr lang="en-US" sz="2800" dirty="0" smtClean="0"/>
              <a:t>Clear and comprehensive position descriptions for paid and volunteer staff</a:t>
            </a:r>
          </a:p>
          <a:p>
            <a:pPr lvl="1" eaLnBrk="1" hangingPunct="1"/>
            <a:r>
              <a:rPr lang="en-US" sz="2400" dirty="0" smtClean="0"/>
              <a:t>Is there a separate word for a volunteer position description? Be aware of terminology issues.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eaLnBrk="1" hangingPunct="1"/>
            <a:r>
              <a:rPr lang="en-US" sz="2800" dirty="0" smtClean="0"/>
              <a:t>Identify discrete tasks or auxiliary positions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Work or skills outside of </a:t>
            </a:r>
            <a:r>
              <a:rPr lang="en-US" sz="2800" smtClean="0"/>
              <a:t>position descriptions.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4D933-5D94-41A0-92FF-ABEC793342A3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12" y="673521"/>
            <a:ext cx="5964238" cy="722313"/>
          </a:xfrm>
        </p:spPr>
        <p:txBody>
          <a:bodyPr/>
          <a:lstStyle/>
          <a:p>
            <a:pPr eaLnBrk="1" hangingPunct="1"/>
            <a:r>
              <a:rPr lang="en-US" smtClean="0"/>
              <a:t>Thanks for attending!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0675" y="1236558"/>
            <a:ext cx="8377238" cy="5364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u="sng" dirty="0" smtClean="0"/>
              <a:t>Join us online:</a:t>
            </a:r>
          </a:p>
          <a:p>
            <a:pPr eaLnBrk="1" hangingPunct="1">
              <a:buFontTx/>
              <a:buNone/>
              <a:defRPr/>
            </a:pPr>
            <a:endParaRPr lang="en-US" sz="600" b="1" u="sng" dirty="0" smtClean="0"/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000" dirty="0" smtClean="0">
                <a:solidFill>
                  <a:schemeClr val="tx1"/>
                </a:solidFill>
              </a:rPr>
              <a:t>Like us on </a:t>
            </a:r>
            <a:r>
              <a:rPr lang="en-US" sz="2000" dirty="0" err="1" smtClean="0">
                <a:solidFill>
                  <a:schemeClr val="tx1"/>
                </a:solidFill>
              </a:rPr>
              <a:t>Facebook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www.Facebook.com/VolunteerMatch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en-US" sz="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2000" dirty="0" smtClean="0">
                <a:solidFill>
                  <a:schemeClr val="tx1"/>
                </a:solidFill>
              </a:rPr>
              <a:t>Follow us on Twitter: </a:t>
            </a:r>
            <a:r>
              <a:rPr lang="en-US" sz="2000" dirty="0" smtClean="0">
                <a:solidFill>
                  <a:schemeClr val="hlink"/>
                </a:solidFill>
                <a:hlinkClick r:id="rId4"/>
              </a:rPr>
              <a:t>@VolunteerMatch</a:t>
            </a:r>
            <a:endParaRPr lang="en-US" sz="600" dirty="0" smtClean="0">
              <a:solidFill>
                <a:schemeClr val="hlink"/>
              </a:solidFill>
            </a:endParaRPr>
          </a:p>
          <a:p>
            <a:pPr lvl="2">
              <a:buFontTx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FontTx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FontTx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FontTx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FontTx/>
              <a:buNone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FontTx/>
              <a:buNone/>
              <a:defRPr/>
            </a:pPr>
            <a:endParaRPr lang="en-US" sz="600" dirty="0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000" b="1" u="sng" dirty="0" smtClean="0"/>
              <a:t>For any questions contact:</a:t>
            </a:r>
            <a:endParaRPr lang="en-US" sz="1800" dirty="0" smtClean="0"/>
          </a:p>
          <a:p>
            <a:pPr eaLnBrk="1" hangingPunct="1">
              <a:buFontTx/>
              <a:buNone/>
              <a:defRPr/>
            </a:pPr>
            <a:r>
              <a:rPr lang="en-US" sz="1800" dirty="0" smtClean="0"/>
              <a:t>Jennifer Bennett				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/>
              <a:t>(415) 321-3639				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hlinkClick r:id="rId5"/>
              </a:rPr>
              <a:t>jbennett@volunteermatch.org</a:t>
            </a:r>
            <a:r>
              <a:rPr lang="en-US" sz="1800" dirty="0" smtClean="0"/>
              <a:t>		</a:t>
            </a:r>
            <a:endParaRPr lang="en-US" sz="1800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600" dirty="0" smtClean="0"/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9315" y="2298302"/>
            <a:ext cx="393700" cy="393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5366" name="Picture 4" descr="C:\Users\lting\AppData\Local\Temp\f_l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9312" y="1697909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09880" y="3008500"/>
            <a:ext cx="871220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000" u="sng" dirty="0">
                <a:solidFill>
                  <a:srgbClr val="333333"/>
                </a:solidFill>
              </a:rPr>
              <a:t>Learning Center</a:t>
            </a:r>
          </a:p>
          <a:p>
            <a:pPr algn="l">
              <a:defRPr/>
            </a:pPr>
            <a:r>
              <a:rPr lang="en-US" sz="1600" b="0" dirty="0">
                <a:solidFill>
                  <a:srgbClr val="333333"/>
                </a:solidFill>
              </a:rPr>
              <a:t>Find upcoming webinar dates, how-to videos and more</a:t>
            </a:r>
          </a:p>
          <a:p>
            <a:pPr algn="l">
              <a:defRPr/>
            </a:pPr>
            <a:r>
              <a:rPr lang="en-US" sz="2000" b="0" dirty="0">
                <a:solidFill>
                  <a:schemeClr val="hlink"/>
                </a:solidFill>
                <a:hlinkClick r:id="rId8"/>
              </a:rPr>
              <a:t>http://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hlinkClick r:id="rId8"/>
              </a:rPr>
              <a:t>www.volunteermatch.org/nonprofits/learningcenter</a:t>
            </a:r>
            <a:r>
              <a:rPr lang="en-US" sz="2000" b="0" dirty="0">
                <a:solidFill>
                  <a:schemeClr val="hlink"/>
                </a:solidFill>
                <a:hlinkClick r:id="rId8"/>
              </a:rPr>
              <a:t>/</a:t>
            </a:r>
            <a:endParaRPr lang="en-US" sz="2000" b="0" dirty="0">
              <a:solidFill>
                <a:schemeClr val="hlink"/>
              </a:solidFill>
            </a:endParaRPr>
          </a:p>
          <a:p>
            <a:pPr lvl="1" algn="l">
              <a:defRPr/>
            </a:pPr>
            <a:endParaRPr lang="en-US" sz="800" b="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l">
              <a:defRPr/>
            </a:pPr>
            <a:endParaRPr lang="en-US" sz="10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cs typeface="+mj-cs"/>
              </a:rPr>
              <a:t>Survey and Certificate of Attendance</a:t>
            </a:r>
            <a:endParaRPr lang="en-US" dirty="0">
              <a:cs typeface="+mj-cs"/>
            </a:endParaRPr>
          </a:p>
        </p:txBody>
      </p:sp>
      <p:sp>
        <p:nvSpPr>
          <p:cNvPr id="1034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dirty="0">
                <a:latin typeface="Century Gothic" charset="0"/>
              </a:rPr>
              <a:t>Please take a minute and fill out our webinar survey.  You will find in at:</a:t>
            </a:r>
          </a:p>
          <a:p>
            <a:pPr marL="0" indent="0">
              <a:buFont typeface="Arial" charset="0"/>
              <a:buNone/>
            </a:pPr>
            <a:r>
              <a:rPr lang="en-US" u="sng" dirty="0">
                <a:latin typeface="Century Gothic" charset="0"/>
                <a:hlinkClick r:id="rId2"/>
              </a:rPr>
              <a:t>https://survey.qualtrics.com/SE/?SID=</a:t>
            </a:r>
            <a:r>
              <a:rPr lang="en-US" u="sng" dirty="0" smtClean="0">
                <a:latin typeface="Century Gothic" charset="0"/>
                <a:hlinkClick r:id="rId2"/>
              </a:rPr>
              <a:t>SV_dhStfvazgH1KcO9</a:t>
            </a:r>
            <a:endParaRPr lang="en-US" u="sng" dirty="0">
              <a:latin typeface="Century Gothic" charset="0"/>
            </a:endParaRPr>
          </a:p>
          <a:p>
            <a:pPr marL="0" indent="0">
              <a:buFont typeface="Arial" charset="0"/>
              <a:buNone/>
            </a:pPr>
            <a:endParaRPr lang="en-US" u="sng" dirty="0">
              <a:latin typeface="Century Gothic" charset="0"/>
            </a:endParaRPr>
          </a:p>
          <a:p>
            <a:pPr marL="0" indent="0">
              <a:buFont typeface="Arial" charset="0"/>
              <a:buNone/>
            </a:pPr>
            <a:r>
              <a:rPr lang="en-US" dirty="0">
                <a:latin typeface="Century Gothic" charset="0"/>
              </a:rP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57" y="755864"/>
            <a:ext cx="5964238" cy="722312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0999" y="1453484"/>
            <a:ext cx="8353567" cy="4824484"/>
          </a:xfrm>
        </p:spPr>
        <p:txBody>
          <a:bodyPr/>
          <a:lstStyle/>
          <a:p>
            <a:r>
              <a:rPr lang="en-US" sz="2800" dirty="0" smtClean="0"/>
              <a:t>Communication Is key</a:t>
            </a:r>
            <a:br>
              <a:rPr lang="en-US" sz="2800" dirty="0" smtClean="0"/>
            </a:br>
            <a:endParaRPr lang="en-US" sz="1800" dirty="0" smtClean="0"/>
          </a:p>
          <a:p>
            <a:r>
              <a:rPr lang="en-US" sz="2800" dirty="0" smtClean="0"/>
              <a:t>Create a strong foundation</a:t>
            </a:r>
            <a:br>
              <a:rPr lang="en-US" sz="2800" dirty="0" smtClean="0"/>
            </a:br>
            <a:endParaRPr lang="en-US" sz="1800" dirty="0" smtClean="0"/>
          </a:p>
          <a:p>
            <a:r>
              <a:rPr lang="en-US" sz="2800" dirty="0" smtClean="0"/>
              <a:t>Provide training and support</a:t>
            </a:r>
          </a:p>
          <a:p>
            <a:endParaRPr lang="en-US" sz="1800" dirty="0" smtClean="0"/>
          </a:p>
          <a:p>
            <a:r>
              <a:rPr lang="en-US" sz="2800" dirty="0" smtClean="0"/>
              <a:t>Evaluate, evaluate, evaluate</a:t>
            </a:r>
          </a:p>
          <a:p>
            <a:endParaRPr lang="en-US" sz="1800" dirty="0" smtClean="0"/>
          </a:p>
          <a:p>
            <a:r>
              <a:rPr lang="en-US" sz="2800" dirty="0" smtClean="0"/>
              <a:t>Working with unions</a:t>
            </a:r>
          </a:p>
          <a:p>
            <a:endParaRPr lang="en-US" sz="1800" dirty="0" smtClean="0"/>
          </a:p>
          <a:p>
            <a:r>
              <a:rPr lang="en-US" sz="2800" dirty="0" smtClean="0"/>
              <a:t>Q&amp;A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0C4E539-F7E6-43E6-B9F5-0764CA23CC8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0FEA0-182C-4E6A-8B7F-E815C317F16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1804" y="817894"/>
            <a:ext cx="74723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What’s the problem?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58284" cy="5486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What does your library think, feel or “know” about volunteers? </a:t>
            </a:r>
          </a:p>
          <a:p>
            <a:pPr lvl="1" eaLnBrk="1" hangingPunct="1"/>
            <a:r>
              <a:rPr lang="en-US" sz="2400" dirty="0" smtClean="0"/>
              <a:t>Volunteers are great, but you can’t give them important work because they might not show up.</a:t>
            </a:r>
          </a:p>
          <a:p>
            <a:pPr lvl="1" eaLnBrk="1" hangingPunct="1"/>
            <a:r>
              <a:rPr lang="en-US" sz="2400" dirty="0" smtClean="0"/>
              <a:t>Volunteers are great for support work, but we can’t let them work with children, or at the circulation desk. </a:t>
            </a:r>
            <a:br>
              <a:rPr lang="en-US" sz="2400" dirty="0" smtClean="0"/>
            </a:br>
            <a:r>
              <a:rPr lang="en-US" sz="2400" dirty="0" smtClean="0"/>
              <a:t>~ liability issues</a:t>
            </a:r>
          </a:p>
          <a:p>
            <a:pPr lvl="1" eaLnBrk="1" hangingPunct="1"/>
            <a:r>
              <a:rPr lang="en-US" sz="2400" dirty="0" smtClean="0"/>
              <a:t>Volunteers don’t have anything else going on. They live to come to the library. ~  lack of respect for time</a:t>
            </a:r>
          </a:p>
          <a:p>
            <a:pPr lvl="1" eaLnBrk="1" hangingPunct="1"/>
            <a:r>
              <a:rPr lang="en-US" sz="2400" dirty="0" smtClean="0"/>
              <a:t>Great – let’s get tons of volunteers in here. Volunteers are free – right?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0FEA0-182C-4E6A-8B7F-E815C317F16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858838"/>
            <a:ext cx="74723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What’s the problem?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520897"/>
            <a:ext cx="8558284" cy="5486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What do individuals in your library think about volunteers?</a:t>
            </a:r>
          </a:p>
          <a:p>
            <a:pPr lvl="1" eaLnBrk="1" hangingPunct="1"/>
            <a:r>
              <a:rPr lang="en-US" sz="2400" dirty="0" smtClean="0"/>
              <a:t>I’m already so busy. I don’t have time to work with a volunteer ~ volunteers are more work than they’re worth</a:t>
            </a:r>
          </a:p>
          <a:p>
            <a:pPr lvl="1" eaLnBrk="1" hangingPunct="1"/>
            <a:r>
              <a:rPr lang="en-US" sz="2400" dirty="0" smtClean="0"/>
              <a:t>I’d love to work with a volunteer, but what if my manager thinks I can’t do my job?</a:t>
            </a:r>
          </a:p>
          <a:p>
            <a:pPr lvl="1" eaLnBrk="1" hangingPunct="1"/>
            <a:r>
              <a:rPr lang="en-US" sz="2400" dirty="0" smtClean="0"/>
              <a:t>Am I training my volunteer replacement?</a:t>
            </a:r>
          </a:p>
          <a:p>
            <a:pPr lvl="1" eaLnBrk="1" hangingPunct="1"/>
            <a:r>
              <a:rPr lang="en-US" sz="2400" dirty="0" smtClean="0"/>
              <a:t>What if a volunteer can’t do the things she says she can do? ~ qualification concerns</a:t>
            </a:r>
            <a:endParaRPr lang="en-US" sz="1800" dirty="0" smtClean="0"/>
          </a:p>
          <a:p>
            <a:pPr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87425"/>
            <a:ext cx="8337550" cy="722313"/>
          </a:xfrm>
        </p:spPr>
        <p:txBody>
          <a:bodyPr/>
          <a:lstStyle/>
          <a:p>
            <a:r>
              <a:rPr lang="en-US" dirty="0" smtClean="0"/>
              <a:t>Before you start talking to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57350"/>
            <a:ext cx="8549640" cy="4636770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What do you want to say?</a:t>
            </a:r>
          </a:p>
          <a:p>
            <a:pPr eaLnBrk="1" hangingPunct="1"/>
            <a:r>
              <a:rPr lang="en-US" sz="2800" dirty="0" smtClean="0"/>
              <a:t>Do you have goals for the volunteer engagement program?</a:t>
            </a:r>
          </a:p>
          <a:p>
            <a:pPr>
              <a:buNone/>
            </a:pPr>
            <a:endParaRPr lang="en-US" sz="1400" dirty="0" smtClean="0"/>
          </a:p>
          <a:p>
            <a:pPr eaLnBrk="1" hangingPunct="1"/>
            <a:r>
              <a:rPr lang="en-US" sz="2800" dirty="0" smtClean="0"/>
              <a:t>Do you have a personal or organizational philosophy for volunteer engagement?</a:t>
            </a:r>
          </a:p>
          <a:p>
            <a:endParaRPr lang="en-US" sz="1400" dirty="0" smtClean="0"/>
          </a:p>
          <a:p>
            <a:r>
              <a:rPr lang="en-US" sz="2800" dirty="0" smtClean="0"/>
              <a:t>Is volunteer engagement part of your library’s strategic plan or initiatives?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41E1C-16AB-4203-8786-9642B63FDE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0FEA0-182C-4E6A-8B7F-E815C317F16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858838"/>
            <a:ext cx="7472363" cy="722312"/>
          </a:xfrm>
        </p:spPr>
        <p:txBody>
          <a:bodyPr/>
          <a:lstStyle/>
          <a:p>
            <a:pPr eaLnBrk="1" hangingPunct="1"/>
            <a:r>
              <a:rPr lang="en-US" dirty="0" smtClean="0"/>
              <a:t>Communication is key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520897"/>
            <a:ext cx="8558284" cy="54864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Communication with stakeholders</a:t>
            </a:r>
          </a:p>
          <a:p>
            <a:pPr eaLnBrk="1" hangingPunct="1"/>
            <a:r>
              <a:rPr lang="en-US" sz="2800" dirty="0" smtClean="0"/>
              <a:t>Who in your library is invested in the volunteer engagement program?</a:t>
            </a:r>
          </a:p>
          <a:p>
            <a:pPr lvl="1" eaLnBrk="1" hangingPunct="1"/>
            <a:r>
              <a:rPr lang="en-US" sz="2400" dirty="0" smtClean="0"/>
              <a:t>Library leadership, program managers or directors, patrons, existing volunteers</a:t>
            </a:r>
          </a:p>
          <a:p>
            <a:pPr eaLnBrk="1" hangingPunct="1"/>
            <a:r>
              <a:rPr lang="en-US" sz="2800" dirty="0" smtClean="0"/>
              <a:t>Communication with existing volunteers</a:t>
            </a:r>
          </a:p>
          <a:p>
            <a:pPr lvl="1" eaLnBrk="1" hangingPunct="1"/>
            <a:r>
              <a:rPr lang="en-US" sz="2400" dirty="0" smtClean="0"/>
              <a:t>Volunteers have ownership or control over programs</a:t>
            </a:r>
          </a:p>
          <a:p>
            <a:pPr lvl="1" eaLnBrk="1" hangingPunct="1"/>
            <a:r>
              <a:rPr lang="en-US" sz="2400" dirty="0" smtClean="0"/>
              <a:t>Hard to introduce new volunteers to shifts or teams</a:t>
            </a:r>
          </a:p>
          <a:p>
            <a:pPr lvl="1" eaLnBrk="1" hangingPunct="1"/>
            <a:r>
              <a:rPr lang="en-US" sz="2400" dirty="0" smtClean="0"/>
              <a:t>Attitudes hold the culture hostage</a:t>
            </a:r>
          </a:p>
          <a:p>
            <a:pPr lvl="1" eaLnBrk="1" hangingPunct="1"/>
            <a:r>
              <a:rPr lang="en-US" sz="2400" dirty="0" smtClean="0"/>
              <a:t>Intergenerational communication issues</a:t>
            </a:r>
          </a:p>
          <a:p>
            <a:pPr lvl="1" eaLnBrk="1" hangingPunct="1"/>
            <a:endParaRPr lang="en-US" sz="1400" dirty="0" smtClean="0"/>
          </a:p>
          <a:p>
            <a:pPr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60765-9359-4C4C-A6AB-1B63D689318E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644525"/>
            <a:ext cx="5964238" cy="722313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Identify Stakeholders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10185"/>
            <a:ext cx="8229600" cy="510966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Assess where each stakeholder is on the engagement continuum</a:t>
            </a:r>
          </a:p>
          <a:p>
            <a:pPr lvl="1" eaLnBrk="1" hangingPunct="1"/>
            <a:r>
              <a:rPr lang="en-US" sz="2400" dirty="0" smtClean="0"/>
              <a:t>“I’m evaluating our volunteer engagement program. I’d love to get your ideas”</a:t>
            </a:r>
          </a:p>
          <a:p>
            <a:pPr lvl="1" eaLnBrk="1" hangingPunct="1"/>
            <a:r>
              <a:rPr lang="en-US" sz="2400" dirty="0" smtClean="0"/>
              <a:t>One on one conversations</a:t>
            </a:r>
          </a:p>
          <a:p>
            <a:pPr lvl="1" eaLnBrk="1" hangingPunct="1"/>
            <a:r>
              <a:rPr lang="en-US" sz="2400" dirty="0" smtClean="0"/>
              <a:t>Opportunity for you to learn – don’t defend or attempt to change minds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Group stakeholders into champions, those seeking more information, and those opposed to expanding volunteer engagement.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87425"/>
            <a:ext cx="8337550" cy="722313"/>
          </a:xfrm>
        </p:spPr>
        <p:txBody>
          <a:bodyPr/>
          <a:lstStyle/>
          <a:p>
            <a:r>
              <a:rPr lang="en-US" dirty="0" smtClean="0"/>
              <a:t>What did stakeholders have to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69493"/>
            <a:ext cx="8549640" cy="472462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Are there themes or trends? If they want more information what kind of information are they looking for?</a:t>
            </a:r>
          </a:p>
          <a:p>
            <a:pPr lvl="1" eaLnBrk="1" hangingPunct="1"/>
            <a:r>
              <a:rPr lang="en-US" sz="2400" dirty="0" smtClean="0"/>
              <a:t>Case studies</a:t>
            </a:r>
          </a:p>
          <a:p>
            <a:pPr lvl="1" eaLnBrk="1" hangingPunct="1"/>
            <a:r>
              <a:rPr lang="en-US" sz="2400" dirty="0" smtClean="0"/>
              <a:t>Pilot programs</a:t>
            </a:r>
          </a:p>
          <a:p>
            <a:pPr lvl="1" eaLnBrk="1" hangingPunct="1"/>
            <a:r>
              <a:rPr lang="en-US" sz="2400" dirty="0" smtClean="0"/>
              <a:t>Feedback from existing volunteers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/>
            <a:r>
              <a:rPr lang="en-US" sz="2800" dirty="0" smtClean="0"/>
              <a:t>Communicate about the process</a:t>
            </a:r>
          </a:p>
          <a:p>
            <a:pPr lvl="1" eaLnBrk="1" hangingPunct="1"/>
            <a:r>
              <a:rPr lang="en-US" sz="2800" dirty="0" smtClean="0"/>
              <a:t>What are you doing to ensure that you find the right volunteer for each position?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41E1C-16AB-4203-8786-9642B63FDED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552" y="850947"/>
            <a:ext cx="8337550" cy="722313"/>
          </a:xfrm>
        </p:spPr>
        <p:txBody>
          <a:bodyPr/>
          <a:lstStyle/>
          <a:p>
            <a:r>
              <a:rPr lang="en-US" dirty="0" smtClean="0"/>
              <a:t>Keep the story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98038"/>
            <a:ext cx="8549640" cy="4636770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Create ongoing communications to share information about the program</a:t>
            </a:r>
            <a:endParaRPr lang="en-US" sz="1600" dirty="0" smtClean="0"/>
          </a:p>
          <a:p>
            <a:pPr eaLnBrk="1" hangingPunct="1"/>
            <a:r>
              <a:rPr lang="en-US" sz="2800" dirty="0" smtClean="0"/>
              <a:t>Successes and challenges</a:t>
            </a:r>
            <a:endParaRPr lang="en-US" sz="1600" dirty="0" smtClean="0"/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Ongoing work on pilot programs</a:t>
            </a:r>
          </a:p>
          <a:p>
            <a:pPr eaLnBrk="1" hangingPunct="1"/>
            <a:r>
              <a:rPr lang="en-US" sz="2800" dirty="0" smtClean="0"/>
              <a:t>New processes or better screening and training plans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New positions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And – of course – recognition!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41E1C-16AB-4203-8786-9642B63FDE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Default Design">
  <a:themeElements>
    <a:clrScheme name="4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38366</TotalTime>
  <Words>878</Words>
  <Application>Microsoft Macintosh PowerPoint</Application>
  <PresentationFormat>On-screen Show (4:3)</PresentationFormat>
  <Paragraphs>168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4_Default Design</vt:lpstr>
      <vt:lpstr>PowerPoint Presentation</vt:lpstr>
      <vt:lpstr>Agenda</vt:lpstr>
      <vt:lpstr>What’s the problem?</vt:lpstr>
      <vt:lpstr>What’s the problem?</vt:lpstr>
      <vt:lpstr>Before you start talking to others</vt:lpstr>
      <vt:lpstr>Communication is key</vt:lpstr>
      <vt:lpstr>Identify Stakeholders</vt:lpstr>
      <vt:lpstr>What did stakeholders have to say?</vt:lpstr>
      <vt:lpstr>Keep the story going</vt:lpstr>
      <vt:lpstr>Build buy-in on a strong foundation</vt:lpstr>
      <vt:lpstr>Build buy-in on a strong foundation</vt:lpstr>
      <vt:lpstr>Provide training and support</vt:lpstr>
      <vt:lpstr>Provide training and support</vt:lpstr>
      <vt:lpstr>Provide training and support</vt:lpstr>
      <vt:lpstr>Evaluate!</vt:lpstr>
      <vt:lpstr>Working with unions</vt:lpstr>
      <vt:lpstr>Thanks for attending!</vt:lpstr>
      <vt:lpstr>Survey and Certificate of Attendance</vt:lpstr>
    </vt:vector>
  </TitlesOfParts>
  <Company>VolunteerMatch.org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Jennifer Jacobs</cp:lastModifiedBy>
  <cp:revision>910</cp:revision>
  <cp:lastPrinted>2002-04-01T21:54:57Z</cp:lastPrinted>
  <dcterms:created xsi:type="dcterms:W3CDTF">2012-03-13T20:42:53Z</dcterms:created>
  <dcterms:modified xsi:type="dcterms:W3CDTF">2013-06-20T18:13:07Z</dcterms:modified>
</cp:coreProperties>
</file>