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285" r:id="rId5"/>
    <p:sldId id="258" r:id="rId6"/>
    <p:sldId id="304" r:id="rId7"/>
    <p:sldId id="286" r:id="rId8"/>
    <p:sldId id="260" r:id="rId9"/>
    <p:sldId id="282" r:id="rId10"/>
    <p:sldId id="283" r:id="rId11"/>
    <p:sldId id="261" r:id="rId12"/>
    <p:sldId id="288" r:id="rId13"/>
    <p:sldId id="289" r:id="rId14"/>
    <p:sldId id="290" r:id="rId15"/>
    <p:sldId id="291" r:id="rId16"/>
    <p:sldId id="292" r:id="rId17"/>
    <p:sldId id="293" r:id="rId18"/>
    <p:sldId id="262" r:id="rId19"/>
    <p:sldId id="272" r:id="rId20"/>
    <p:sldId id="294" r:id="rId21"/>
    <p:sldId id="273" r:id="rId22"/>
    <p:sldId id="295" r:id="rId23"/>
    <p:sldId id="274" r:id="rId24"/>
    <p:sldId id="275" r:id="rId25"/>
    <p:sldId id="276" r:id="rId26"/>
    <p:sldId id="277" r:id="rId27"/>
    <p:sldId id="278" r:id="rId28"/>
    <p:sldId id="281" r:id="rId29"/>
    <p:sldId id="308" r:id="rId30"/>
    <p:sldId id="307" r:id="rId31"/>
    <p:sldId id="279" r:id="rId32"/>
    <p:sldId id="280" r:id="rId33"/>
    <p:sldId id="263" r:id="rId34"/>
    <p:sldId id="264" r:id="rId35"/>
    <p:sldId id="267" r:id="rId36"/>
    <p:sldId id="268" r:id="rId37"/>
    <p:sldId id="299" r:id="rId38"/>
    <p:sldId id="271" r:id="rId39"/>
    <p:sldId id="270" r:id="rId40"/>
    <p:sldId id="300" r:id="rId41"/>
    <p:sldId id="302" r:id="rId42"/>
    <p:sldId id="305" r:id="rId43"/>
    <p:sldId id="303" r:id="rId44"/>
    <p:sldId id="306" r:id="rId45"/>
    <p:sldId id="296" r:id="rId46"/>
    <p:sldId id="266" r:id="rId47"/>
    <p:sldId id="30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matio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4660"/>
  </p:normalViewPr>
  <p:slideViewPr>
    <p:cSldViewPr>
      <p:cViewPr varScale="1">
        <p:scale>
          <a:sx n="150" d="100"/>
          <a:sy n="150" d="100"/>
        </p:scale>
        <p:origin x="-1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commentAuthors" Target="commentAuthors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D177-8542-4224-BBB4-AEB4890584BE}" type="datetimeFigureOut">
              <a:rPr lang="en-US" smtClean="0"/>
              <a:pPr/>
              <a:t>8/16/13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BFE2-0D53-4D75-88CB-803D315BD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4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BFE2-0D53-4D75-88CB-803D315BD89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BFE2-0D53-4D75-88CB-803D315BD89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B38F-A401-4395-9292-71A1697A16A1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6E1E-57AE-46E5-8A69-4AB5B547C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99DA-4195-4259-883E-33D501C6CBCD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C122-CC6F-435A-9CD8-EDB955715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2FF0-9336-49A7-A240-990AD9FDB2BB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F252-3059-4DB3-8344-DF24DFA27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DA99-7AD3-468A-A4D6-94D8A13BD480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F79DB-1EE6-408C-8B6D-F401410B9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815A-8D22-492E-99A2-103ECFEC6BBA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7750-B77A-4251-B98C-8D28C3583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13F1-ECD2-4AB8-804A-9EF69A3D269D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E118-F402-4064-AB08-93B743E78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1FF1-714A-400F-A23A-5155128CFB0D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AF72-8854-4EC7-927A-8ED0C3618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AE7D7-1491-4FF1-92D2-75A646CB72B2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E00F-1AE6-46CD-B60D-B0B6EDCA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9B24-07A6-40B5-86D7-5BA240571504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5589-EFCD-4452-B7D9-DD3063BB1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3B13-9F64-47B4-A2FF-EE32D5D9AF38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71F6-645E-413B-9DD8-C0A30A767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667D-BEAF-4F13-B5A2-59F4D811DA24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707E-4D36-42CB-93CA-115EDB0B7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96F77-29FC-45E8-A891-A0A05FCC3CCE}" type="datetimeFigureOut">
              <a:rPr lang="en-US"/>
              <a:pPr>
                <a:defRPr/>
              </a:pPr>
              <a:t>8/16/13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95D13-8E9B-4396-87BF-F80B07A2E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1" r:id="rId4"/>
    <p:sldLayoutId id="2147483857" r:id="rId5"/>
    <p:sldLayoutId id="2147483852" r:id="rId6"/>
    <p:sldLayoutId id="2147483858" r:id="rId7"/>
    <p:sldLayoutId id="2147483859" r:id="rId8"/>
    <p:sldLayoutId id="2147483860" r:id="rId9"/>
    <p:sldLayoutId id="2147483853" r:id="rId10"/>
    <p:sldLayoutId id="2147483861" r:id="rId11"/>
    <p:sldLayoutId id="21474838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Infopeople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Webinar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Tuesday, August 20, 2013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Noon to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1:00pm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Pacific Time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685800" y="54102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Presenters:</a:t>
            </a:r>
          </a:p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Noelle Burch, Alison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Franklin Gothic Book" pitchFamily="34" charset="0"/>
              </a:rPr>
              <a:t>McKee and Kathy Middleton</a:t>
            </a:r>
          </a:p>
        </p:txBody>
      </p:sp>
      <p:pic>
        <p:nvPicPr>
          <p:cNvPr id="8" name="Picture 7" descr="cccLib 100yrs logo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886200"/>
            <a:ext cx="1828800" cy="2151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447800"/>
            <a:ext cx="7749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CC"/>
                </a:solidFill>
                <a:latin typeface="+mj-lt"/>
              </a:rPr>
              <a:t>Inclusive Library Programs </a:t>
            </a:r>
          </a:p>
          <a:p>
            <a:r>
              <a:rPr lang="en-US" sz="3600" dirty="0" smtClean="0">
                <a:solidFill>
                  <a:srgbClr val="0066CC"/>
                </a:solidFill>
                <a:latin typeface="+mj-lt"/>
              </a:rPr>
              <a:t>for People with Intellectual Disabilities</a:t>
            </a:r>
            <a:endParaRPr lang="en-US" sz="3600" dirty="0">
              <a:solidFill>
                <a:srgbClr val="0066CC"/>
              </a:solidFill>
              <a:latin typeface="+mj-lt"/>
            </a:endParaRPr>
          </a:p>
        </p:txBody>
      </p:sp>
      <p:pic>
        <p:nvPicPr>
          <p:cNvPr id="7" name="Picture 6" descr="IFP logo 2012_outlines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4502151" cy="53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Definition, philosophy and goals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Inclusion? –Importance of Attitude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reading (or spending time with a book) according to ability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  <a:latin typeface="+mn-lt"/>
                <a:cs typeface="+mn-cs"/>
              </a:rPr>
              <a:t>Using “People-First” Language</a:t>
            </a:r>
          </a:p>
          <a:p>
            <a:pPr marL="742950" marR="0" lvl="1" indent="-28575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tabLst/>
              <a:defRPr/>
            </a:pPr>
            <a:r>
              <a:rPr lang="en-US" sz="2800" noProof="0" dirty="0" smtClean="0">
                <a:solidFill>
                  <a:schemeClr val="tx2"/>
                </a:solidFill>
                <a:latin typeface="+mn-lt"/>
                <a:cs typeface="+mn-cs"/>
              </a:rPr>
              <a:t>What the public perceives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Alison McKee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 Volunteer programs </a:t>
            </a:r>
            <a:br>
              <a:rPr lang="en-US" dirty="0" smtClean="0"/>
            </a:br>
            <a:r>
              <a:rPr lang="en-US" dirty="0" smtClean="0"/>
              <a:t>how to be inclusive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cs typeface="+mn-cs"/>
              </a:rPr>
              <a:t>How to be inclusive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Benefits to volunteers and library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Tasks volunteers perform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recruit: Partners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Staff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cooperation and sensitivity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brainstorm: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get staff on board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+mn-lt"/>
                <a:cs typeface="+mn-cs"/>
              </a:rPr>
              <a:t>How to be inclusive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 to volunteers and library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How to be inclusive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Benefits to volunteers and library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baseline="0" dirty="0" smtClean="0">
                <a:solidFill>
                  <a:schemeClr val="tx2"/>
                </a:solidFill>
                <a:latin typeface="+mn-lt"/>
                <a:cs typeface="+mn-cs"/>
              </a:rPr>
              <a:t>Task</a:t>
            </a:r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s volunteers perform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How to be inclusive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Benefits to volunteers and library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Tasks volunteers perform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How to recruit: Partners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76400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 smtClean="0">
                <a:solidFill>
                  <a:schemeClr val="tx2"/>
                </a:solidFill>
              </a:rPr>
              <a:t>How to be inclusive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Benefits to volunteers and library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Tasks volunteers perform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How to recruit: Partners</a:t>
            </a: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2800" dirty="0" smtClean="0">
                <a:solidFill>
                  <a:schemeClr val="tx2"/>
                </a:solidFill>
              </a:rPr>
              <a:t>Staff cooperation and sensitivity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Volunteer programs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How to get staff on board</a:t>
            </a:r>
          </a:p>
          <a:p>
            <a:pPr marL="800100" lvl="1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GROUP BRAINSTORM EXERCISE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C:\Users\kmiddlet\AppData\Local\Microsoft\Windows\Temporary Internet Files\Content.IE5\CYISGFX9\MC9002802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8610600" cy="12750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9000" y="2819400"/>
            <a:ext cx="2683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</a:rPr>
              <a:t>?</a:t>
            </a:r>
            <a:endParaRPr lang="en-US" sz="1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525" y="1600200"/>
            <a:ext cx="84582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Noelle Burch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70885"/>
            <a:ext cx="8686800" cy="118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IV.  “</a:t>
            </a:r>
            <a:r>
              <a:rPr lang="en-US" dirty="0" smtClean="0"/>
              <a:t>LIBRARY INSIDERS”  </a:t>
            </a:r>
            <a:br>
              <a:rPr lang="en-US" dirty="0" smtClean="0"/>
            </a:br>
            <a:r>
              <a:rPr lang="en-US" dirty="0" smtClean="0"/>
              <a:t>definition and ways to be inclusive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NSIDERS LOGO TWEAK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762000"/>
            <a:ext cx="2057400" cy="11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4953000"/>
            <a:ext cx="6934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 for inviting us 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– Eva, Library Insider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 “library insiders”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definition &amp; ways to be inclusive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94237"/>
          </a:xfrm>
        </p:spPr>
        <p:txBody>
          <a:bodyPr/>
          <a:lstStyle/>
          <a:p>
            <a:pPr eaLnBrk="1" hangingPunct="1"/>
            <a:r>
              <a:rPr lang="en-US" dirty="0" smtClean="0"/>
              <a:t>Someone who feels at ease navigating the library.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individual who approaches the desk with a question or comment.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individual who uses resources and/or attends programs that are available, as a library user.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Agenda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2"/>
          </a:xfrm>
        </p:spPr>
        <p:txBody>
          <a:bodyPr/>
          <a:lstStyle/>
          <a:p>
            <a:pPr marL="571500" indent="-571500" eaLnBrk="1" hangingPunct="1"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Introduction to Contra Costa County Library Inclusive Plan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Definition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Philosophy and Goals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Volunteer Programs: How to be Inclusive</a:t>
            </a:r>
          </a:p>
          <a:p>
            <a:pPr marL="571500" indent="-571500" eaLnBrk="1" hangingPunct="1"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“Library Insiders”: Definition and Ways to be Inclusive         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Inclusive Storytimes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Q &amp; A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267257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Dream Collage Activity </a:t>
            </a:r>
          </a:p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Library Insiders, Walnut Creek Library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 descr="Dream Collage Group Photo 2.JPG"/>
          <p:cNvPicPr>
            <a:picLocks noChangeAspect="1"/>
          </p:cNvPicPr>
          <p:nvPr/>
        </p:nvPicPr>
        <p:blipFill>
          <a:blip r:embed="rId4" cstate="print"/>
          <a:srcRect t="13008"/>
          <a:stretch>
            <a:fillRect/>
          </a:stretch>
        </p:blipFill>
        <p:spPr>
          <a:xfrm>
            <a:off x="1447800" y="1447800"/>
            <a:ext cx="62484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creating an “insider” experience 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for everyone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18435" name="Content Placeholder 9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2"/>
          </a:xfrm>
        </p:spPr>
        <p:txBody>
          <a:bodyPr/>
          <a:lstStyle/>
          <a:p>
            <a:r>
              <a:rPr lang="en-US" sz="2800" dirty="0" smtClean="0"/>
              <a:t>For some individuals with intellectual disabilities, the library can be an intimidating environment.</a:t>
            </a:r>
          </a:p>
          <a:p>
            <a:endParaRPr lang="en-US" sz="2800" dirty="0" smtClean="0"/>
          </a:p>
          <a:p>
            <a:r>
              <a:rPr lang="en-US" sz="2800" dirty="0" smtClean="0"/>
              <a:t>The goal of Library Insiders is to cultivate an “insider” experience for adults with intellectual disabilities. </a:t>
            </a:r>
          </a:p>
          <a:p>
            <a:endParaRPr lang="en-US" sz="2800" dirty="0" smtClean="0"/>
          </a:p>
          <a:p>
            <a:r>
              <a:rPr lang="en-US" sz="2800" dirty="0" smtClean="0"/>
              <a:t>Specialized programs give library staff an opportunity to welcome someone who feels like an “outsider” into to an “inside” library experience.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eam Collage Group Photo.JPG"/>
          <p:cNvPicPr>
            <a:picLocks noChangeAspect="1"/>
          </p:cNvPicPr>
          <p:nvPr/>
        </p:nvPicPr>
        <p:blipFill>
          <a:blip r:embed="rId2" cstate="print"/>
          <a:srcRect t="15566"/>
          <a:stretch>
            <a:fillRect/>
          </a:stretch>
        </p:blipFill>
        <p:spPr>
          <a:xfrm>
            <a:off x="4572000" y="1828799"/>
            <a:ext cx="4038600" cy="4546600"/>
          </a:xfrm>
          <a:prstGeom prst="rect">
            <a:avLst/>
          </a:prstGeom>
        </p:spPr>
      </p:pic>
      <p:pic>
        <p:nvPicPr>
          <p:cNvPr id="7" name="Picture 6" descr="Making Ice Cream 2.JPG"/>
          <p:cNvPicPr>
            <a:picLocks noChangeAspect="1"/>
          </p:cNvPicPr>
          <p:nvPr/>
        </p:nvPicPr>
        <p:blipFill>
          <a:blip r:embed="rId3" cstate="print"/>
          <a:srcRect t="6667" r="18889" b="11111"/>
          <a:stretch>
            <a:fillRect/>
          </a:stretch>
        </p:blipFill>
        <p:spPr>
          <a:xfrm rot="20770328">
            <a:off x="1938698" y="2415417"/>
            <a:ext cx="2820524" cy="38122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01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library insiders program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walnut creek library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846272">
            <a:off x="548944" y="227667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Ice Cream making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811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Dream Collage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10" descr="Making Ice Cream.JPG"/>
          <p:cNvPicPr>
            <a:picLocks noChangeAspect="1"/>
          </p:cNvPicPr>
          <p:nvPr/>
        </p:nvPicPr>
        <p:blipFill>
          <a:blip r:embed="rId4" cstate="print"/>
          <a:srcRect l="22222" t="6667" r="22963" b="26667"/>
          <a:stretch>
            <a:fillRect/>
          </a:stretch>
        </p:blipFill>
        <p:spPr>
          <a:xfrm>
            <a:off x="388344" y="3218760"/>
            <a:ext cx="1752600" cy="284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How to get started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19459" name="Content Placeholder 9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267200"/>
          </a:xfrm>
        </p:spPr>
        <p:txBody>
          <a:bodyPr/>
          <a:lstStyle/>
          <a:p>
            <a:r>
              <a:rPr lang="en-US" dirty="0" smtClean="0"/>
              <a:t>Do you have adults in community-based groups visiting your libraries on a daily basis?</a:t>
            </a:r>
          </a:p>
          <a:p>
            <a:endParaRPr lang="en-US" dirty="0" smtClean="0"/>
          </a:p>
          <a:p>
            <a:r>
              <a:rPr lang="en-US" dirty="0" smtClean="0"/>
              <a:t>Introduce yourself to individuals already in your library.</a:t>
            </a:r>
          </a:p>
          <a:p>
            <a:endParaRPr lang="en-US" dirty="0" smtClean="0"/>
          </a:p>
          <a:p>
            <a:r>
              <a:rPr lang="en-US" dirty="0" smtClean="0"/>
              <a:t>Call local town/city/county adult community-based organizations (for example, ARC)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Types of programs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Programs that encourage adults with developmental disabilities to feel comfortable and confident using all resources in the public library.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Behind the scenes library tour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Scavenger hunts (handout)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Library technology and computer tutorials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Summer Reading (reading record handout)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Types of programs</a:t>
            </a:r>
            <a:endParaRPr lang="en-US" dirty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2"/>
          </a:xfrm>
        </p:spPr>
        <p:txBody>
          <a:bodyPr/>
          <a:lstStyle/>
          <a:p>
            <a:r>
              <a:rPr lang="en-US" b="1" dirty="0" smtClean="0"/>
              <a:t>Programs that provide a variety of opportunities for lifelong learning.</a:t>
            </a:r>
            <a:r>
              <a:rPr lang="en-US" sz="2100" dirty="0" smtClean="0"/>
              <a:t> </a:t>
            </a:r>
          </a:p>
          <a:p>
            <a:r>
              <a:rPr lang="en-US" sz="2600" dirty="0" smtClean="0"/>
              <a:t>Exercise, Nutrition, Well-being  </a:t>
            </a:r>
          </a:p>
          <a:p>
            <a:r>
              <a:rPr lang="en-US" sz="2600" dirty="0" smtClean="0"/>
              <a:t>Fire Safety</a:t>
            </a:r>
          </a:p>
          <a:p>
            <a:r>
              <a:rPr lang="en-US" sz="2600" dirty="0" smtClean="0"/>
              <a:t>Scrapbooking, Gaming, Picture Bingo</a:t>
            </a:r>
          </a:p>
          <a:p>
            <a:r>
              <a:rPr lang="en-US" sz="2600" dirty="0" smtClean="0"/>
              <a:t>Cooking, Measuring</a:t>
            </a:r>
          </a:p>
          <a:p>
            <a:r>
              <a:rPr lang="en-US" sz="2600" dirty="0" smtClean="0"/>
              <a:t>Local Environment (Ranger talks)</a:t>
            </a:r>
          </a:p>
          <a:p>
            <a:r>
              <a:rPr lang="en-US" sz="2600" dirty="0" smtClean="0"/>
              <a:t>Zine making (recipes, poetry, drawings, photos or other interests)</a:t>
            </a:r>
          </a:p>
          <a:p>
            <a:r>
              <a:rPr lang="en-US" sz="2600" dirty="0" smtClean="0"/>
              <a:t>Yoga</a:t>
            </a:r>
          </a:p>
          <a:p>
            <a:endParaRPr lang="en-US" sz="2100" dirty="0" smtClean="0"/>
          </a:p>
          <a:p>
            <a:pPr lvl="2"/>
            <a:endParaRPr lang="en-US" sz="28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Partners: agencies &amp; presenters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914400" y="1524000"/>
            <a:ext cx="8686800" cy="4525962"/>
          </a:xfrm>
        </p:spPr>
        <p:txBody>
          <a:bodyPr/>
          <a:lstStyle/>
          <a:p>
            <a:r>
              <a:rPr lang="en-US" dirty="0" smtClean="0"/>
              <a:t>Friends of the Library</a:t>
            </a:r>
          </a:p>
          <a:p>
            <a:r>
              <a:rPr lang="en-US" dirty="0" smtClean="0"/>
              <a:t>Library Foundation</a:t>
            </a:r>
          </a:p>
          <a:p>
            <a:r>
              <a:rPr lang="en-US" dirty="0" smtClean="0"/>
              <a:t>City Parks and Recreation Department</a:t>
            </a:r>
          </a:p>
          <a:p>
            <a:r>
              <a:rPr lang="en-US" dirty="0" smtClean="0"/>
              <a:t>Local Businesses </a:t>
            </a:r>
          </a:p>
          <a:p>
            <a:r>
              <a:rPr lang="en-US" dirty="0" smtClean="0"/>
              <a:t>Police and Fire Department</a:t>
            </a:r>
          </a:p>
          <a:p>
            <a:r>
              <a:rPr lang="en-US" dirty="0" smtClean="0"/>
              <a:t>Reading Therapy Dogs (ARF)</a:t>
            </a:r>
          </a:p>
          <a:p>
            <a:r>
              <a:rPr lang="en-US" dirty="0" smtClean="0"/>
              <a:t>Local Music Performers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working with local adult organizations it is helpful to determine a set schedule for programs.</a:t>
            </a:r>
          </a:p>
          <a:p>
            <a:endParaRPr lang="en-US" dirty="0" smtClean="0"/>
          </a:p>
          <a:p>
            <a:r>
              <a:rPr lang="en-US" dirty="0" smtClean="0"/>
              <a:t>Most programs meet on a monthly or </a:t>
            </a:r>
          </a:p>
          <a:p>
            <a:pPr>
              <a:buNone/>
            </a:pPr>
            <a:r>
              <a:rPr lang="en-US" dirty="0" smtClean="0"/>
              <a:t>	bi-weekly basis.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Programs are publically promoted.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Frequency of programs and scheduling</a:t>
            </a:r>
            <a:endParaRPr lang="en-US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Summer reading records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Example of  literacy activities listed in Adult Summer Reading Record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(see handout)</a:t>
            </a:r>
          </a:p>
          <a:p>
            <a:endParaRPr lang="en-US" sz="2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Visit the library!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Ask a librarian a question.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Listen to music or books.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Read or spend time with a book or magazine.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Watch a movie.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 Write or draw a picture about your summer.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Example of accessible summer reading record: library insiders</a:t>
            </a:r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00" t="12444" r="19000" b="8934"/>
          <a:stretch>
            <a:fillRect/>
          </a:stretch>
        </p:blipFill>
        <p:spPr bwMode="auto">
          <a:xfrm>
            <a:off x="685800" y="1828800"/>
            <a:ext cx="7772400" cy="453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Kathy Middleton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 Introduction to Contra Costa County Library Inclusive Plan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How can you make summer reading more accessible?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2"/>
          </a:xfrm>
        </p:spPr>
        <p:txBody>
          <a:bodyPr/>
          <a:lstStyle/>
          <a:p>
            <a:r>
              <a:rPr lang="en-US" sz="2800" b="1" u="sng" dirty="0" smtClean="0"/>
              <a:t>2012</a:t>
            </a:r>
            <a:r>
              <a:rPr lang="en-US" sz="2800" u="sng" dirty="0" smtClean="0"/>
              <a:t> Adult Summer Reading Record Instructions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Read a book and write a short review to enter in the Library’s prize drawing. Ages 18 and older. </a:t>
            </a:r>
          </a:p>
          <a:p>
            <a:endParaRPr lang="en-US" dirty="0" smtClean="0"/>
          </a:p>
          <a:p>
            <a:r>
              <a:rPr lang="en-US" sz="2800" b="1" u="sng" dirty="0" smtClean="0"/>
              <a:t>2013</a:t>
            </a:r>
            <a:r>
              <a:rPr lang="en-US" sz="2800" u="sng" dirty="0" smtClean="0"/>
              <a:t> Adult Summer Reading Record Instructions</a:t>
            </a:r>
            <a:endParaRPr lang="en-US" sz="2800" dirty="0" smtClean="0"/>
          </a:p>
          <a:p>
            <a:pPr>
              <a:buNone/>
            </a:pPr>
            <a:r>
              <a:rPr lang="en-US" sz="2600" dirty="0" smtClean="0"/>
              <a:t>	Read a book and write a short review to enter in the Library’s prize drawing. Ages 18 and older. </a:t>
            </a:r>
            <a:r>
              <a:rPr lang="en-US" sz="2600" u="sng" dirty="0" smtClean="0"/>
              <a:t>For other ways to participate, visit ccclib.org/summer. </a:t>
            </a:r>
            <a:r>
              <a:rPr lang="en-US" sz="2600" dirty="0" smtClean="0"/>
              <a:t>Ages 18 and older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Staff cooperation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Explain the importance of including everyone.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Share program feedback.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Foster introductions and relationships with staff and Insiders.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Get everyone involved.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Impact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25962"/>
          </a:xfrm>
        </p:spPr>
        <p:txBody>
          <a:bodyPr/>
          <a:lstStyle/>
          <a:p>
            <a:r>
              <a:rPr lang="en-US" sz="2800" dirty="0" smtClean="0"/>
              <a:t>Participants report that they use the library more, feel comfortable asking questions of library staff, and are now attending a variety of library programs.</a:t>
            </a:r>
          </a:p>
          <a:p>
            <a:endParaRPr lang="en-US" sz="2800" dirty="0" smtClean="0"/>
          </a:p>
          <a:p>
            <a:r>
              <a:rPr lang="en-US" sz="2800" dirty="0" smtClean="0"/>
              <a:t>Library Insiders gain independent public library skills and are equipped to navigate most public library resources/services.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Staff appreciate the kindness and positive interactions received from Library Insiders.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Content provided by Gina Worsham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Presented by Alison McKee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V.  Inclusive storytimes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533401"/>
            <a:ext cx="4800600" cy="365759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419600"/>
            <a:ext cx="5867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66CC"/>
                </a:solidFill>
              </a:rPr>
              <a:t>Partners</a:t>
            </a:r>
            <a:endParaRPr lang="en-US" sz="3600" dirty="0">
              <a:solidFill>
                <a:srgbClr val="0066CC"/>
              </a:solidFill>
            </a:endParaRPr>
          </a:p>
        </p:txBody>
      </p:sp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257800"/>
            <a:ext cx="8229600" cy="715962"/>
          </a:xfrm>
        </p:spPr>
        <p:txBody>
          <a:bodyPr/>
          <a:lstStyle/>
          <a:p>
            <a:pPr eaLnBrk="1" hangingPunct="1"/>
            <a:r>
              <a:rPr lang="en-US" sz="3000" dirty="0" smtClean="0"/>
              <a:t>A good place to start: Your Community!</a:t>
            </a:r>
          </a:p>
        </p:txBody>
      </p:sp>
      <p:pic>
        <p:nvPicPr>
          <p:cNvPr id="18438" name="Picture 6" descr="QR Schoo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648" r="22648"/>
          <a:stretch>
            <a:fillRect/>
          </a:stretch>
        </p:blipFill>
        <p:spPr>
          <a:xfrm>
            <a:off x="3657600" y="762000"/>
            <a:ext cx="4295775" cy="31242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partners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1295400"/>
            <a:ext cx="86868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Schools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Special Day Classes</a:t>
            </a:r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Observe classes</a:t>
            </a:r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Host a storytime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Special Education 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Departments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3000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Parenting Groups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Parent to Parent Networks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School affiliated parenting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Partners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54163"/>
            <a:ext cx="85344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Local Organizations Serving Children with Disabilities (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211.org)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Early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Intervention Programs </a:t>
            </a:r>
            <a:r>
              <a:rPr lang="en-US" sz="30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(WeCareChildren.org, 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Milestonesforautism.net)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Any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organization that reaches out to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families, with services for children with disabilities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27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286000"/>
            <a:ext cx="2667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What is inclusive storytime?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2333685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Inclusive storytimes are for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>all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 children, including children with disabilities. </a:t>
            </a:r>
            <a:endParaRPr lang="en-US" sz="3200" dirty="0" smtClean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3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Inclusive storytime does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>not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 mean a storytime that is </a:t>
            </a:r>
            <a:r>
              <a:rPr lang="en-US" sz="3000" b="1" dirty="0" smtClean="0">
                <a:solidFill>
                  <a:schemeClr val="accent4">
                    <a:lumMod val="50000"/>
                  </a:schemeClr>
                </a:solidFill>
              </a:rPr>
              <a:t>only</a:t>
            </a:r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 for children with disabilities.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en-US" sz="3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LITTLE BOY WITH TOY ANT LIBRARY.jpg"/>
          <p:cNvPicPr>
            <a:picLocks noChangeAspect="1"/>
          </p:cNvPicPr>
          <p:nvPr/>
        </p:nvPicPr>
        <p:blipFill>
          <a:blip r:embed="rId2" cstate="print"/>
          <a:srcRect l="35000" t="15556" r="39167" b="33333"/>
          <a:stretch>
            <a:fillRect/>
          </a:stretch>
        </p:blipFill>
        <p:spPr>
          <a:xfrm>
            <a:off x="838200" y="2438400"/>
            <a:ext cx="23622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accent4">
                    <a:lumMod val="50000"/>
                  </a:schemeClr>
                </a:solidFill>
              </a:rPr>
              <a:t>A time to learn and grow for children of all abilities </a:t>
            </a:r>
            <a:endParaRPr lang="en-US" sz="26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66CC"/>
                </a:solidFill>
              </a:rPr>
              <a:t>What makes storytime inclusive?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075237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Provide adaptations that enable all children, including those with disabilities, to participate.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Modify books to make them easier to use and to comprehend.</a:t>
            </a: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Add visuals, such as a picture schedule, along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	with “rules”/expectations.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Slow down the pace.     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Provide fidget toys.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Inclusive storytimes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0066CC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GROUP BRAINSTORM EXERCISE</a:t>
            </a:r>
          </a:p>
          <a:p>
            <a:pPr marL="800100" lvl="1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800100" lvl="1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HOW CAN YOU MAKE</a:t>
            </a:r>
          </a:p>
          <a:p>
            <a:pPr marL="800100" lvl="1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STORYTIMES INCLUSIVE?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4038600"/>
            <a:ext cx="26838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</a:rPr>
              <a:t>?</a:t>
            </a:r>
            <a:endParaRPr lang="en-US" sz="1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I.  inclusive LIBRARY plan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Accessible Library “Products” and Services</a:t>
            </a:r>
          </a:p>
          <a:p>
            <a:pPr lvl="1" eaLnBrk="1" hangingPunct="1"/>
            <a:r>
              <a:rPr lang="en-US" dirty="0" smtClean="0"/>
              <a:t>Accessibility Committee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Volunteers (teens and adults)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“Library Insiders” (adults)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Inclusive Storytime (children)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Summer Reading (all ages/abilities)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adaptations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Adapted, or modified books expand learning opportunities for all children, but particularly for children with vision, hearing and learning disabilities.</a:t>
            </a:r>
          </a:p>
          <a:p>
            <a:r>
              <a:rPr lang="en-US" sz="3000" dirty="0" smtClean="0"/>
              <a:t>For example:</a:t>
            </a:r>
          </a:p>
          <a:p>
            <a:pPr lvl="1"/>
            <a:r>
              <a:rPr lang="en-US" dirty="0" smtClean="0"/>
              <a:t>Laminate loose book pages</a:t>
            </a:r>
          </a:p>
          <a:p>
            <a:pPr lvl="1"/>
            <a:r>
              <a:rPr lang="en-US" dirty="0" smtClean="0"/>
              <a:t>Add page turners </a:t>
            </a:r>
          </a:p>
          <a:p>
            <a:pPr lvl="1"/>
            <a:r>
              <a:rPr lang="en-US" dirty="0" smtClean="0"/>
              <a:t>Create Velcro icons/images in order to clarify meaning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ADAPTED BOOK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4582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1598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66CC"/>
                </a:solidFill>
              </a:rPr>
              <a:t>INCLUSIVE STORYTIME KITS TRAVEL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447800"/>
            <a:ext cx="7620000" cy="487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Sensory Craft Kit 2 B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307305" cy="4525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CC"/>
                </a:solidFill>
              </a:rPr>
              <a:t>Inclusive storytime</a:t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fidget toys, pictograms, echo-phone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905000"/>
            <a:ext cx="60960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74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66CC"/>
                </a:solidFill>
              </a:rPr>
              <a:t>STAFF COOPERATION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Biggest challenge -- staff unfamiliar with learning differences and may fear failure.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Provide information on most common youth 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	disabilities in your community.</a:t>
            </a: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Observe Special Day Class or Special Education class.</a:t>
            </a: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Present storytime to Special Day Class, utilize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	teacher’s support.</a:t>
            </a:r>
          </a:p>
          <a:p>
            <a:pPr lvl="1">
              <a:spcBef>
                <a:spcPts val="0"/>
              </a:spcBef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Contact school district or literacy organization for workshop information.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828800"/>
            <a:ext cx="8382000" cy="449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209800"/>
            <a:ext cx="2209800" cy="324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 cap="all" dirty="0" smtClean="0">
                <a:solidFill>
                  <a:srgbClr val="0066CC"/>
                </a:solidFill>
                <a:effectLst>
                  <a:reflection blurRad="12700" stA="48000" endA="300" endPos="55000" dir="5400000" sy="-90000" algn="bl" rotWithShape="0"/>
                </a:effectLst>
              </a:rPr>
              <a:t>?</a:t>
            </a:r>
            <a:endParaRPr lang="en-US" sz="20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VI.  Questions about Inclusive Library Programs?</a:t>
            </a:r>
          </a:p>
        </p:txBody>
      </p:sp>
      <p:pic>
        <p:nvPicPr>
          <p:cNvPr id="4" name="Picture 3" descr="Dream Collage Group Photo.JPG"/>
          <p:cNvPicPr>
            <a:picLocks noChangeAspect="1"/>
          </p:cNvPicPr>
          <p:nvPr/>
        </p:nvPicPr>
        <p:blipFill>
          <a:blip r:embed="rId2" cstate="print"/>
          <a:srcRect t="32222" r="1111"/>
          <a:stretch>
            <a:fillRect/>
          </a:stretch>
        </p:blipFill>
        <p:spPr>
          <a:xfrm>
            <a:off x="4953000" y="2438400"/>
            <a:ext cx="3502077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172302">
            <a:off x="1007773" y="2102507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I. Inclusive Plan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74809">
            <a:off x="623671" y="2959266"/>
            <a:ext cx="259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II. Accessibility Goals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018271">
            <a:off x="783199" y="3725857"/>
            <a:ext cx="174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III. Volunteers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98474">
            <a:off x="777156" y="5441468"/>
            <a:ext cx="229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IV. Library Insiders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90291">
            <a:off x="928201" y="4650462"/>
            <a:ext cx="2753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CC"/>
                </a:solidFill>
              </a:rPr>
              <a:t>V. Inclusive Storytimes</a:t>
            </a:r>
            <a:endParaRPr lang="en-US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399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  <a:cs typeface="+mn-cs"/>
              </a:rPr>
              <a:t>Thank </a:t>
            </a:r>
            <a:r>
              <a:rPr lang="en-US" sz="9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ienne" pitchFamily="82" charset="0"/>
                <a:cs typeface="+mn-cs"/>
              </a:rPr>
              <a:t>You </a:t>
            </a:r>
            <a:endParaRPr lang="en-US" sz="96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ienne" pitchFamily="82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958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66CC"/>
                </a:solidFill>
              </a:rPr>
              <a:t>Noelle Burch - </a:t>
            </a:r>
            <a:r>
              <a:rPr lang="en-US" sz="2000" dirty="0" smtClean="0">
                <a:solidFill>
                  <a:srgbClr val="0066CC"/>
                </a:solidFill>
              </a:rPr>
              <a:t>NBurch</a:t>
            </a:r>
            <a:r>
              <a:rPr lang="en-US" sz="2000" dirty="0">
                <a:solidFill>
                  <a:srgbClr val="0066CC"/>
                </a:solidFill>
              </a:rPr>
              <a:t>@</a:t>
            </a:r>
            <a:r>
              <a:rPr lang="en-US" sz="2000" dirty="0" smtClean="0">
                <a:solidFill>
                  <a:srgbClr val="0066CC"/>
                </a:solidFill>
              </a:rPr>
              <a:t>ccclib.org</a:t>
            </a:r>
          </a:p>
          <a:p>
            <a:pPr algn="ctr"/>
            <a:r>
              <a:rPr lang="en-US" sz="2000" dirty="0" smtClean="0">
                <a:solidFill>
                  <a:srgbClr val="0066CC"/>
                </a:solidFill>
              </a:rPr>
              <a:t>Alison </a:t>
            </a:r>
            <a:r>
              <a:rPr lang="en-US" sz="2000" dirty="0">
                <a:solidFill>
                  <a:srgbClr val="0066CC"/>
                </a:solidFill>
              </a:rPr>
              <a:t>McKee - </a:t>
            </a:r>
            <a:r>
              <a:rPr lang="en-US" sz="2000" dirty="0" err="1" smtClean="0">
                <a:solidFill>
                  <a:srgbClr val="0066CC"/>
                </a:solidFill>
              </a:rPr>
              <a:t>amckee</a:t>
            </a:r>
            <a:r>
              <a:rPr lang="en-US" sz="2000" dirty="0" err="1">
                <a:solidFill>
                  <a:srgbClr val="0066CC"/>
                </a:solidFill>
              </a:rPr>
              <a:t>@</a:t>
            </a:r>
            <a:r>
              <a:rPr lang="en-US" sz="2000" dirty="0" err="1" smtClean="0">
                <a:solidFill>
                  <a:srgbClr val="0066CC"/>
                </a:solidFill>
              </a:rPr>
              <a:t>ccclib.org</a:t>
            </a:r>
            <a:endParaRPr lang="en-US" sz="2000" dirty="0" smtClean="0">
              <a:solidFill>
                <a:srgbClr val="0066CC"/>
              </a:solidFill>
            </a:endParaRPr>
          </a:p>
          <a:p>
            <a:pPr algn="ctr"/>
            <a:r>
              <a:rPr lang="en-US" sz="2000" dirty="0">
                <a:solidFill>
                  <a:srgbClr val="0066CC"/>
                </a:solidFill>
              </a:rPr>
              <a:t>Kathy Middleton - </a:t>
            </a:r>
            <a:r>
              <a:rPr lang="en-US" sz="2000" dirty="0" err="1" smtClean="0">
                <a:solidFill>
                  <a:srgbClr val="0066CC"/>
                </a:solidFill>
              </a:rPr>
              <a:t>kmiddlet</a:t>
            </a:r>
            <a:r>
              <a:rPr lang="en-US" sz="2000" dirty="0" err="1">
                <a:solidFill>
                  <a:srgbClr val="0066CC"/>
                </a:solidFill>
              </a:rPr>
              <a:t>@</a:t>
            </a:r>
            <a:r>
              <a:rPr lang="en-US" sz="2000" dirty="0" err="1" smtClean="0">
                <a:solidFill>
                  <a:srgbClr val="0066CC"/>
                </a:solidFill>
              </a:rPr>
              <a:t>ccclib.org</a:t>
            </a:r>
            <a:endParaRPr lang="en-US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447800" y="44196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dirty="0">
                <a:latin typeface="Arial" charset="0"/>
              </a:rPr>
              <a:t>Infopeople webinars are supported </a:t>
            </a:r>
            <a:r>
              <a:rPr lang="en-US" sz="1400" smtClean="0">
                <a:latin typeface="Arial" charset="0"/>
              </a:rPr>
              <a:t>in part by </a:t>
            </a:r>
            <a:r>
              <a:rPr lang="en-US" sz="140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I.  inclusive LIBRARY plan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05200" y="1752600"/>
            <a:ext cx="4953000" cy="19050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Accessible Library </a:t>
            </a:r>
          </a:p>
          <a:p>
            <a:pPr eaLnBrk="1" hangingPunct="1"/>
            <a:r>
              <a:rPr lang="en-US" sz="2800" dirty="0" smtClean="0"/>
              <a:t>“Products” and Services</a:t>
            </a:r>
            <a:endParaRPr lang="en-US" dirty="0" smtClean="0"/>
          </a:p>
          <a:p>
            <a:pPr eaLnBrk="1" hangingPunct="1"/>
            <a:r>
              <a:rPr lang="en-US" sz="2800" dirty="0" smtClean="0"/>
              <a:t>Accessibility Committee</a:t>
            </a:r>
            <a:r>
              <a:rPr lang="en-US" sz="2800" b="1" i="1" dirty="0" smtClean="0"/>
              <a:t>	</a:t>
            </a:r>
          </a:p>
          <a:p>
            <a:pPr lvl="1" eaLnBrk="1" hangingPunct="1">
              <a:buNone/>
            </a:pPr>
            <a:r>
              <a:rPr lang="en-US" i="1" dirty="0" smtClean="0"/>
              <a:t>	</a:t>
            </a:r>
          </a:p>
          <a:p>
            <a:pPr lvl="1" eaLnBrk="1" hangingPunct="1">
              <a:buNone/>
            </a:pPr>
            <a:endParaRPr lang="en-US" i="1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4" name="Picture 3" descr="Insect Lab.JPG"/>
          <p:cNvPicPr>
            <a:picLocks noChangeAspect="1"/>
          </p:cNvPicPr>
          <p:nvPr/>
        </p:nvPicPr>
        <p:blipFill>
          <a:blip r:embed="rId2" cstate="print"/>
          <a:srcRect l="10370" t="12222" b="10000"/>
          <a:stretch>
            <a:fillRect/>
          </a:stretch>
        </p:blipFill>
        <p:spPr>
          <a:xfrm>
            <a:off x="914400" y="1600200"/>
            <a:ext cx="2173333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eaLnBrk="1" hangingPunct="1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Contra Costa County Library Accessibility Mission Statement: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 eaLnBrk="1" hangingPunct="1">
              <a:buNone/>
            </a:pP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Bringing People and Ideas Together: 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Improving access for people with disabilities means </a:t>
            </a:r>
          </a:p>
          <a:p>
            <a:pPr lvl="1" eaLnBrk="1" hangingPunct="1">
              <a:buNone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</a:rPr>
              <a:t>improved access for 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Celebrate accessibility!</a:t>
            </a:r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000" t="18667" r="46000" b="32444"/>
          <a:stretch>
            <a:fillRect/>
          </a:stretch>
        </p:blipFill>
        <p:spPr bwMode="auto">
          <a:xfrm rot="21308765">
            <a:off x="1110130" y="1361361"/>
            <a:ext cx="7171318" cy="493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CC"/>
                </a:solidFill>
              </a:rPr>
              <a:t>inclusive LIBRARY plan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Volunteers</a:t>
            </a:r>
          </a:p>
          <a:p>
            <a:pPr lvl="1" eaLnBrk="1" hangingPunct="1"/>
            <a:r>
              <a:rPr lang="en-US" dirty="0" smtClean="0"/>
              <a:t>Jobs for all abilities--adults and teens  </a:t>
            </a:r>
          </a:p>
          <a:p>
            <a:pPr eaLnBrk="1" hangingPunct="1"/>
            <a:r>
              <a:rPr lang="en-US" dirty="0" smtClean="0"/>
              <a:t>Library Insiders</a:t>
            </a:r>
          </a:p>
          <a:p>
            <a:pPr lvl="1" eaLnBrk="1" hangingPunct="1"/>
            <a:r>
              <a:rPr lang="en-US" dirty="0" smtClean="0"/>
              <a:t>Monthly library programs for adults with developmental/intellectual disabilities</a:t>
            </a:r>
          </a:p>
          <a:p>
            <a:pPr eaLnBrk="1" hangingPunct="1"/>
            <a:r>
              <a:rPr lang="en-US" dirty="0" smtClean="0"/>
              <a:t>Inclusive Storytime</a:t>
            </a:r>
          </a:p>
          <a:p>
            <a:pPr lvl="1" eaLnBrk="1" hangingPunct="1"/>
            <a:r>
              <a:rPr lang="en-US" dirty="0" smtClean="0"/>
              <a:t>Children of all abilities--in welcome environment</a:t>
            </a:r>
          </a:p>
          <a:p>
            <a:pPr eaLnBrk="1" hangingPunct="1"/>
            <a:r>
              <a:rPr lang="en-US" dirty="0" smtClean="0"/>
              <a:t>Summer Reading</a:t>
            </a:r>
          </a:p>
          <a:p>
            <a:pPr lvl="1" eaLnBrk="1" hangingPunct="1"/>
            <a:r>
              <a:rPr lang="en-US" dirty="0" smtClean="0"/>
              <a:t>Babies through Adult--Inclusive reading programs </a:t>
            </a:r>
          </a:p>
          <a:p>
            <a:pPr lvl="1" eaLnBrk="1" hangingPunct="1">
              <a:buNone/>
            </a:pPr>
            <a:endParaRPr lang="en-US" i="1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Kathy Middleton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 Definition</a:t>
            </a:r>
            <a:r>
              <a:rPr lang="en-US" b="1" dirty="0" smtClean="0"/>
              <a:t>, </a:t>
            </a:r>
            <a:r>
              <a:rPr lang="en-US" dirty="0" smtClean="0"/>
              <a:t>Philosophy and Goals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144000" cy="83820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Definition, philosophy and goals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Inclusion? –Importance of Attitude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Encouraging people of all abilities to feel comfortable and confident using the library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Presenting library programs that provide a variety of opportunities for learning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2208</TotalTime>
  <Words>1295</Words>
  <Application>Microsoft Macintosh PowerPoint</Application>
  <PresentationFormat>On-screen Show (4:3)</PresentationFormat>
  <Paragraphs>249</Paragraphs>
  <Slides>47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Trek</vt:lpstr>
      <vt:lpstr>PowerPoint Presentation</vt:lpstr>
      <vt:lpstr>Agenda</vt:lpstr>
      <vt:lpstr>I.  Introduction to Contra Costa County Library Inclusive Plan</vt:lpstr>
      <vt:lpstr>I.  inclusive LIBRARY plan</vt:lpstr>
      <vt:lpstr>I.  inclusive LIBRARY plan</vt:lpstr>
      <vt:lpstr>Celebrate accessibility!</vt:lpstr>
      <vt:lpstr>inclusive LIBRARY plan</vt:lpstr>
      <vt:lpstr>II.  Definition, Philosophy and Goals</vt:lpstr>
      <vt:lpstr>Definition, philosophy and goals</vt:lpstr>
      <vt:lpstr>PowerPoint Presentation</vt:lpstr>
      <vt:lpstr>III.  Volunteer programs  how to be inclusive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 “LIBRARY INSIDERS”   definition and ways to be inclusive  </vt:lpstr>
      <vt:lpstr> “library insiders” definition &amp; ways to be inclusive</vt:lpstr>
      <vt:lpstr>PowerPoint Presentation</vt:lpstr>
      <vt:lpstr>creating an “insider” experience  for everyone</vt:lpstr>
      <vt:lpstr>library insiders program walnut creek library</vt:lpstr>
      <vt:lpstr>How to get started</vt:lpstr>
      <vt:lpstr>Types of programs</vt:lpstr>
      <vt:lpstr>Types of programs</vt:lpstr>
      <vt:lpstr>Partners: agencies &amp; presenters</vt:lpstr>
      <vt:lpstr>Frequency of programs and scheduling</vt:lpstr>
      <vt:lpstr>Summer reading records</vt:lpstr>
      <vt:lpstr>Example of accessible summer reading record: library insiders</vt:lpstr>
      <vt:lpstr>How can you make summer reading more accessible? </vt:lpstr>
      <vt:lpstr>Staff cooperation</vt:lpstr>
      <vt:lpstr>Impact</vt:lpstr>
      <vt:lpstr>V.  Inclusive storytimes</vt:lpstr>
      <vt:lpstr>Partners</vt:lpstr>
      <vt:lpstr>partners</vt:lpstr>
      <vt:lpstr>Partners </vt:lpstr>
      <vt:lpstr>What is inclusive storytime?</vt:lpstr>
      <vt:lpstr>What makes storytime inclusive?</vt:lpstr>
      <vt:lpstr>PowerPoint Presentation</vt:lpstr>
      <vt:lpstr>adaptations</vt:lpstr>
      <vt:lpstr>ADAPTED BOOK</vt:lpstr>
      <vt:lpstr>INCLUSIVE STORYTIME KITS TRAVEL </vt:lpstr>
      <vt:lpstr>Inclusive storytime fidget toys, pictograms, echo-phone </vt:lpstr>
      <vt:lpstr>STAFF COOPERATION AND TRAINING</vt:lpstr>
      <vt:lpstr>PowerPoint Presentation</vt:lpstr>
      <vt:lpstr>PowerPoint Presentation</vt:lpstr>
      <vt:lpstr>PowerPoint Presentation</vt:lpstr>
    </vt:vector>
  </TitlesOfParts>
  <Company>Contra Costa County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library programs</dc:title>
  <dc:creator>Automation</dc:creator>
  <cp:lastModifiedBy>Stanley Strauss</cp:lastModifiedBy>
  <cp:revision>234</cp:revision>
  <dcterms:created xsi:type="dcterms:W3CDTF">2013-07-13T22:49:13Z</dcterms:created>
  <dcterms:modified xsi:type="dcterms:W3CDTF">2013-08-16T19:51:13Z</dcterms:modified>
</cp:coreProperties>
</file>