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63" r:id="rId9"/>
    <p:sldId id="292" r:id="rId10"/>
    <p:sldId id="271" r:id="rId11"/>
    <p:sldId id="293" r:id="rId12"/>
    <p:sldId id="280" r:id="rId13"/>
    <p:sldId id="283" r:id="rId14"/>
    <p:sldId id="284" r:id="rId15"/>
    <p:sldId id="282" r:id="rId16"/>
    <p:sldId id="285" r:id="rId17"/>
    <p:sldId id="286" r:id="rId18"/>
    <p:sldId id="302" r:id="rId19"/>
    <p:sldId id="287" r:id="rId20"/>
    <p:sldId id="299" r:id="rId21"/>
    <p:sldId id="295" r:id="rId22"/>
    <p:sldId id="297" r:id="rId23"/>
    <p:sldId id="288" r:id="rId24"/>
    <p:sldId id="294" r:id="rId25"/>
    <p:sldId id="273" r:id="rId26"/>
    <p:sldId id="296" r:id="rId27"/>
    <p:sldId id="272" r:id="rId28"/>
    <p:sldId id="279" r:id="rId29"/>
    <p:sldId id="300" r:id="rId30"/>
    <p:sldId id="303" r:id="rId31"/>
    <p:sldId id="289" r:id="rId32"/>
    <p:sldId id="298" r:id="rId33"/>
    <p:sldId id="274" r:id="rId34"/>
    <p:sldId id="290" r:id="rId35"/>
    <p:sldId id="291" r:id="rId36"/>
    <p:sldId id="264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32" autoAdjust="0"/>
    <p:restoredTop sz="86387" autoAdjust="0"/>
  </p:normalViewPr>
  <p:slideViewPr>
    <p:cSldViewPr>
      <p:cViewPr>
        <p:scale>
          <a:sx n="65" d="100"/>
          <a:sy n="65" d="100"/>
        </p:scale>
        <p:origin x="-60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10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244934-A877-4A56-9C8B-4E3621C95970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6FE582-1BEA-4AAD-85DB-D932E2BD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2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351777-62FF-40F8-9F58-11F6A711006A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6A77-D3B9-4153-B6A4-CE05E87D6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3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64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12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8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9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6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06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5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6A77-D3B9-4153-B6A4-CE05E87D66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8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0F066-0113-FD40-9F75-02D1EE209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2418DA-D87D-4928-9A02-72FC5083AC1E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223CD32-2079-4E10-AA38-155E098046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healthexchange.ca.gov/Pages/OutrchandEdProg.asp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gov/what-is-the-marketplace-in-my-stat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care.gov/what-if-my-state-is-not-expanding-medicaid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hs.gov/healthcare/facts/index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guides.nnlm.gov/psr/ac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veredca.com/collateral.html" TargetMode="External"/><Relationship Id="rId2" Type="http://schemas.openxmlformats.org/officeDocument/2006/relationships/hyperlink" Target="http://marketplace.cm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lineplus.gov/etr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overedca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care.gov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lineplus.gov/" TargetMode="External"/><Relationship Id="rId5" Type="http://schemas.openxmlformats.org/officeDocument/2006/relationships/hyperlink" Target="http://kff.org/health-reform/video/youtoons-obamacare-video" TargetMode="External"/><Relationship Id="rId4" Type="http://schemas.openxmlformats.org/officeDocument/2006/relationships/hyperlink" Target="http://coveredca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76759" y="1438992"/>
            <a:ext cx="5648623" cy="1905211"/>
          </a:xfrm>
        </p:spPr>
        <p:txBody>
          <a:bodyPr/>
          <a:lstStyle/>
          <a:p>
            <a:r>
              <a:rPr lang="en-US" sz="2400" b="1" dirty="0"/>
              <a:t>Get Covered @ the Library: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Affordable </a:t>
            </a:r>
            <a:r>
              <a:rPr lang="en-US" sz="2400" b="1" dirty="0"/>
              <a:t>Care Act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Resources for Libraries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000" dirty="0" smtClean="0"/>
              <a:t>An Infopeople Webinar</a:t>
            </a:r>
            <a:endParaRPr lang="en-US" sz="2000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</p:nvPr>
        </p:nvSpPr>
        <p:spPr>
          <a:xfrm rot="19140000">
            <a:off x="1485517" y="2901377"/>
            <a:ext cx="6511131" cy="742994"/>
          </a:xfrm>
        </p:spPr>
        <p:txBody>
          <a:bodyPr>
            <a:normAutofit/>
          </a:bodyPr>
          <a:lstStyle/>
          <a:p>
            <a:r>
              <a:rPr lang="en-US" sz="1900" dirty="0" smtClean="0"/>
              <a:t>Monday, September 9, 2013</a:t>
            </a:r>
          </a:p>
          <a:p>
            <a:r>
              <a:rPr lang="en-US" sz="1900" dirty="0" smtClean="0"/>
              <a:t>Presented by Barbara </a:t>
            </a:r>
            <a:r>
              <a:rPr lang="en-US" sz="1900" dirty="0" err="1" smtClean="0"/>
              <a:t>Bibel</a:t>
            </a:r>
            <a:r>
              <a:rPr lang="en-US" sz="1900" dirty="0" smtClean="0"/>
              <a:t> and Kelli Ham</a:t>
            </a:r>
            <a:endParaRPr lang="en-US" sz="1900" dirty="0"/>
          </a:p>
        </p:txBody>
      </p:sp>
      <p:pic>
        <p:nvPicPr>
          <p:cNvPr id="4" name="Picture 3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1200"/>
            <a:ext cx="7365944" cy="872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3429000"/>
            <a:ext cx="389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Monday, September 9, 2013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343400"/>
            <a:ext cx="3790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Barbara </a:t>
            </a:r>
            <a:r>
              <a:rPr lang="en-US" dirty="0" err="1" smtClean="0"/>
              <a:t>Bibel</a:t>
            </a:r>
            <a:r>
              <a:rPr lang="en-US" dirty="0" smtClean="0"/>
              <a:t> and Kelli Ham</a:t>
            </a:r>
          </a:p>
          <a:p>
            <a:r>
              <a:rPr lang="en-US" dirty="0" smtClean="0"/>
              <a:t>with guest </a:t>
            </a:r>
            <a:r>
              <a:rPr lang="en-US" smtClean="0"/>
              <a:t>Diane Stanton</a:t>
            </a:r>
            <a:r>
              <a:rPr lang="en-US" dirty="0" smtClean="0"/>
              <a:t>, </a:t>
            </a:r>
            <a:r>
              <a:rPr lang="en-US" dirty="0" err="1" smtClean="0"/>
              <a:t>CoveredCA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and Tools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8092440" cy="35798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library’s role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Managing </a:t>
            </a:r>
            <a:r>
              <a:rPr lang="en-US" sz="2400" dirty="0"/>
              <a:t>the information overload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Efficient use of </a:t>
            </a:r>
            <a:r>
              <a:rPr lang="en-US" sz="2400" dirty="0" smtClean="0"/>
              <a:t>federal and state </a:t>
            </a:r>
            <a:r>
              <a:rPr lang="en-US" sz="2400" dirty="0"/>
              <a:t>exchange sites 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Training </a:t>
            </a:r>
            <a:r>
              <a:rPr lang="en-US" sz="2400" dirty="0"/>
              <a:t>opportunities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/>
              <a:t>LibGuides</a:t>
            </a:r>
            <a:r>
              <a:rPr lang="en-US" sz="2400" dirty="0"/>
              <a:t> and resources just for libraries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Consumer </a:t>
            </a:r>
            <a:r>
              <a:rPr lang="en-US" sz="2400" dirty="0"/>
              <a:t>education </a:t>
            </a:r>
            <a:r>
              <a:rPr lang="en-US" sz="2400" dirty="0" smtClean="0"/>
              <a:t>and promotional materials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Staying </a:t>
            </a:r>
            <a:r>
              <a:rPr lang="en-US" sz="2400" dirty="0"/>
              <a:t>up-to-date</a:t>
            </a:r>
          </a:p>
          <a:p>
            <a:endParaRPr lang="en-US" dirty="0" smtClean="0"/>
          </a:p>
        </p:txBody>
      </p:sp>
      <p:pic>
        <p:nvPicPr>
          <p:cNvPr id="2054" name="Picture 6" descr="C:\Users\kkham\AppData\Local\Microsoft\Windows\Temporary Internet Files\Content.IE5\WHON5YWA\MP90044846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17000"/>
          <a:stretch/>
        </p:blipFill>
        <p:spPr bwMode="auto">
          <a:xfrm>
            <a:off x="6477001" y="4184141"/>
            <a:ext cx="1752599" cy="19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Library’s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Do an inventory of resources – staff, computers, time for training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Decide types and levels of service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Maintain neutrality; act </a:t>
            </a:r>
            <a:r>
              <a:rPr lang="en-US" sz="2400" dirty="0"/>
              <a:t>as information providers, not insurance experts or advisors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Be knowledgeable </a:t>
            </a:r>
            <a:r>
              <a:rPr lang="en-US" sz="2400" dirty="0"/>
              <a:t>about appropriate resources and </a:t>
            </a:r>
            <a:r>
              <a:rPr lang="en-US" sz="2400" dirty="0" smtClean="0"/>
              <a:t>services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Communicate with staff; ongoing communication between </a:t>
            </a:r>
            <a:r>
              <a:rPr lang="en-US" sz="2400" dirty="0"/>
              <a:t>management and staff is key </a:t>
            </a:r>
          </a:p>
        </p:txBody>
      </p:sp>
      <p:pic>
        <p:nvPicPr>
          <p:cNvPr id="3074" name="Picture 2" descr="C:\Users\kkham\AppData\Local\Microsoft\Windows\Temporary Internet Files\Content.IE5\WHON5YWA\MP900442309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33250" b="21125"/>
          <a:stretch/>
        </p:blipFill>
        <p:spPr bwMode="auto">
          <a:xfrm>
            <a:off x="6842760" y="4811574"/>
            <a:ext cx="1996440" cy="18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5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ACA Information 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016240" cy="3928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/>
              <a:t>Know your own state’s situation</a:t>
            </a:r>
          </a:p>
          <a:p>
            <a:pPr marL="580644" lvl="5" indent="-342900">
              <a:spcBef>
                <a:spcPts val="800"/>
              </a:spcBef>
            </a:pPr>
            <a:r>
              <a:rPr lang="en-US" sz="2400" dirty="0" smtClean="0"/>
              <a:t>Federal, partnership, </a:t>
            </a:r>
            <a:r>
              <a:rPr lang="en-US" sz="2400" dirty="0"/>
              <a:t>or state exchange?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Anticipate the who, how, and what scenarios</a:t>
            </a:r>
          </a:p>
          <a:p>
            <a:pPr marL="580644" lvl="5" indent="-342900">
              <a:spcBef>
                <a:spcPts val="800"/>
              </a:spcBef>
            </a:pPr>
            <a:r>
              <a:rPr lang="en-US" sz="2400" dirty="0"/>
              <a:t>Individuals, families, and small business</a:t>
            </a:r>
          </a:p>
          <a:p>
            <a:pPr marL="580644" lvl="5" indent="-342900">
              <a:spcBef>
                <a:spcPts val="800"/>
              </a:spcBef>
            </a:pPr>
            <a:r>
              <a:rPr lang="en-US" sz="2400" dirty="0"/>
              <a:t>How to compare options, find forms, and sign up for coverage</a:t>
            </a:r>
          </a:p>
          <a:p>
            <a:pPr marL="580644" lvl="5" indent="-342900">
              <a:spcBef>
                <a:spcPts val="800"/>
              </a:spcBef>
            </a:pPr>
            <a:r>
              <a:rPr lang="en-US" sz="2400" dirty="0"/>
              <a:t>Timeline, deadlines, and details about the law</a:t>
            </a:r>
          </a:p>
          <a:p>
            <a:pPr marL="342900" lvl="1" indent="-342900">
              <a:spcBef>
                <a:spcPts val="800"/>
              </a:spcBef>
              <a:buClrTx/>
            </a:pPr>
            <a:r>
              <a:rPr lang="en-US" sz="2600" dirty="0"/>
              <a:t>Know key resources for different scenarios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First Stop: Covered California </a:t>
            </a:r>
            <a:endParaRPr lang="en-US" dirty="0"/>
          </a:p>
        </p:txBody>
      </p:sp>
      <p:pic>
        <p:nvPicPr>
          <p:cNvPr id="3082" name="Picture 10" descr="C:\Users\kkham\AppData\Local\Temp\SNAGHTML1bbacb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6" y="1371600"/>
            <a:ext cx="8988425" cy="50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05200" y="1828800"/>
            <a:ext cx="3724582" cy="3170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California Website (Continued)</a:t>
            </a:r>
            <a:endParaRPr lang="en-US" dirty="0"/>
          </a:p>
        </p:txBody>
      </p:sp>
      <p:pic>
        <p:nvPicPr>
          <p:cNvPr id="4100" name="Picture 4" descr="C:\Users\kkham\AppData\Local\Temp\SNAGHTML1be98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" y="1276260"/>
            <a:ext cx="8915400" cy="501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2286000"/>
            <a:ext cx="2667000" cy="1981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172200" y="2286000"/>
            <a:ext cx="2667000" cy="1981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2286000"/>
            <a:ext cx="2667000" cy="1981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10400" y="4557252"/>
            <a:ext cx="1752600" cy="24334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667000" y="4483510"/>
            <a:ext cx="4105582" cy="16124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010400" y="4800600"/>
            <a:ext cx="1752600" cy="12954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California Resources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48799"/>
            <a:ext cx="8820150" cy="476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in Other Languages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" y="1371600"/>
            <a:ext cx="8892742" cy="488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638800" y="1278638"/>
            <a:ext cx="685800" cy="4592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6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520940" cy="548640"/>
          </a:xfrm>
        </p:spPr>
        <p:txBody>
          <a:bodyPr/>
          <a:lstStyle/>
          <a:p>
            <a:r>
              <a:rPr lang="en-US" dirty="0" smtClean="0"/>
              <a:t>Learning More and Current News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7350"/>
            <a:ext cx="6324600" cy="585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47800" y="5245510"/>
            <a:ext cx="1295400" cy="16124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19400" y="5257800"/>
            <a:ext cx="1295400" cy="16124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191000" y="5257800"/>
            <a:ext cx="1295400" cy="16124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8305800" cy="701040"/>
          </a:xfrm>
        </p:spPr>
        <p:txBody>
          <a:bodyPr/>
          <a:lstStyle/>
          <a:p>
            <a:r>
              <a:rPr lang="en-US" sz="2600" dirty="0" smtClean="0"/>
              <a:t>California Outreach and </a:t>
            </a:r>
            <a:r>
              <a:rPr lang="en-US" sz="2600" dirty="0"/>
              <a:t>Education Organizations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hlinkClick r:id="rId2"/>
              </a:rPr>
              <a:t>healthexchange.ca.gov/Pages/OutrchandEdProg.aspx</a:t>
            </a:r>
            <a:endParaRPr lang="en-US" sz="2000" dirty="0"/>
          </a:p>
        </p:txBody>
      </p:sp>
      <p:pic>
        <p:nvPicPr>
          <p:cNvPr id="1028" name="Picture 4" descr="C:\Users\kkham\AppData\Local\Temp\SNAGHTML56f5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2106"/>
            <a:ext cx="7086600" cy="55558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Healthcare.gov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293387"/>
            <a:ext cx="7299325" cy="55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8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295400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2" name="Picture 1" descr="HCR-Bill-Signing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95800"/>
            <a:ext cx="2178530" cy="1447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</a:t>
            </a:r>
            <a:r>
              <a:rPr lang="en-US" baseline="0" dirty="0" smtClean="0"/>
              <a:t> the Affordable Care Act Do?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00628"/>
            <a:ext cx="8305800" cy="357984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Provides health care coverage to the uninsured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Expands </a:t>
            </a:r>
            <a:r>
              <a:rPr lang="en-US" dirty="0" err="1"/>
              <a:t>Medi</a:t>
            </a:r>
            <a:r>
              <a:rPr lang="en-US" dirty="0"/>
              <a:t>-Cal eligibility by raising income threshold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Offers subsidies and/or tax credits to make premiums affordable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Allows families to keep adult children on existing policies until age 26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Requires most people of the age of 18 to have coverage by January 2014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Assesses a penalty of 1 percent of annual income or $95 on those not </a:t>
            </a:r>
            <a:r>
              <a:rPr lang="en-US" dirty="0" smtClean="0"/>
              <a:t>covered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smtClean="0"/>
              <a:t>Penalty will increase to 2.5 percent or $695 by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4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Healthcare.gov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293387"/>
            <a:ext cx="7299325" cy="556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600200" y="5245510"/>
            <a:ext cx="5486400" cy="62189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00200" y="6007510"/>
            <a:ext cx="6096000" cy="69809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312740" y="1293387"/>
            <a:ext cx="685800" cy="4592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Healthcare.gov (continued)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4414"/>
            <a:ext cx="8382000" cy="514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4800600"/>
            <a:ext cx="7239000" cy="19050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52052" y="5837904"/>
            <a:ext cx="838200" cy="355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CuidadoDeSalud.gov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8" y="1524000"/>
            <a:ext cx="888523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marketplace.cms.gov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50605" cy="49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49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marketplace.cms.gov (continued)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00257"/>
            <a:ext cx="8001000" cy="545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" y="1295400"/>
            <a:ext cx="8305800" cy="9144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7734300" cy="548640"/>
          </a:xfrm>
        </p:spPr>
        <p:txBody>
          <a:bodyPr/>
          <a:lstStyle/>
          <a:p>
            <a:r>
              <a:rPr lang="en-US" dirty="0" smtClean="0"/>
              <a:t>State-Specific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0628"/>
            <a:ext cx="8610600" cy="3928572"/>
          </a:xfrm>
        </p:spPr>
        <p:txBody>
          <a:bodyPr>
            <a:normAutofit/>
          </a:bodyPr>
          <a:lstStyle/>
          <a:p>
            <a:pPr marL="0" indent="0"/>
            <a:r>
              <a:rPr lang="en-US" sz="2600" dirty="0"/>
              <a:t>What is the </a:t>
            </a:r>
            <a:r>
              <a:rPr lang="en-US" sz="2600" dirty="0" smtClean="0"/>
              <a:t>Marketplace in my state</a:t>
            </a:r>
            <a:r>
              <a:rPr lang="en-US" sz="2600" dirty="0"/>
              <a:t>?</a:t>
            </a:r>
          </a:p>
          <a:p>
            <a:pPr marL="288036" lvl="3" indent="0">
              <a:buNone/>
            </a:pPr>
            <a:r>
              <a:rPr lang="en-US" sz="2400" dirty="0"/>
              <a:t>Search for other states using this tool to find individual state marketplace information</a:t>
            </a:r>
          </a:p>
          <a:p>
            <a:pPr marL="288036" lvl="3" indent="0">
              <a:buNone/>
            </a:pPr>
            <a:r>
              <a:rPr lang="en-US" dirty="0" smtClean="0">
                <a:hlinkClick r:id="rId3"/>
              </a:rPr>
              <a:t>healthcare.gov/what-is-the-marketplace-in-my-state</a:t>
            </a:r>
            <a:r>
              <a:rPr lang="en-US" dirty="0">
                <a:hlinkClick r:id="rId3"/>
              </a:rPr>
              <a:t>/</a:t>
            </a:r>
            <a:r>
              <a:rPr lang="en-US" dirty="0"/>
              <a:t> </a:t>
            </a:r>
          </a:p>
          <a:p>
            <a:pPr marL="0" indent="0"/>
            <a:endParaRPr lang="en-US" sz="1000" dirty="0" smtClean="0"/>
          </a:p>
          <a:p>
            <a:pPr marL="0" indent="0"/>
            <a:r>
              <a:rPr lang="en-US" sz="2600" dirty="0" smtClean="0"/>
              <a:t>Is </a:t>
            </a:r>
            <a:r>
              <a:rPr lang="en-US" sz="2600" dirty="0"/>
              <a:t>Medicaid expanding in my state</a:t>
            </a:r>
            <a:r>
              <a:rPr lang="en-US" sz="2600" dirty="0" smtClean="0"/>
              <a:t>?</a:t>
            </a:r>
          </a:p>
          <a:p>
            <a:pPr marL="228600" lvl="4" indent="0">
              <a:spcBef>
                <a:spcPts val="800"/>
              </a:spcBef>
              <a:buClrTx/>
              <a:buNone/>
            </a:pPr>
            <a:r>
              <a:rPr lang="en-US" sz="2400" dirty="0"/>
              <a:t>The health care law provides states the </a:t>
            </a:r>
            <a:r>
              <a:rPr lang="en-US" sz="2400" dirty="0" smtClean="0"/>
              <a:t>choice to expand Medicaid. Learn more about your state’s decision here:</a:t>
            </a:r>
          </a:p>
          <a:p>
            <a:pPr marL="228600" lvl="4" indent="0">
              <a:spcBef>
                <a:spcPts val="800"/>
              </a:spcBef>
              <a:buClrTx/>
              <a:buNone/>
            </a:pPr>
            <a:r>
              <a:rPr lang="en-US" dirty="0" smtClean="0">
                <a:hlinkClick r:id="rId4"/>
              </a:rPr>
              <a:t>healthcare.gov/what-if-my-state-is-not-expanding-</a:t>
            </a:r>
            <a:r>
              <a:rPr lang="en-US" dirty="0" err="1" smtClean="0">
                <a:hlinkClick r:id="rId4"/>
              </a:rPr>
              <a:t>medicaid</a:t>
            </a:r>
            <a:r>
              <a:rPr lang="en-US" dirty="0">
                <a:hlinkClick r:id="rId4"/>
              </a:rPr>
              <a:t>/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Populations and State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59040" cy="39285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Fact sheets about the Affordable Care Act and women, middle class families, Latinos, African Americans, Asian Americans and Pacific Islanders, and </a:t>
            </a:r>
            <a:r>
              <a:rPr lang="en-US" sz="2400" dirty="0" smtClean="0"/>
              <a:t>more</a:t>
            </a:r>
            <a:endParaRPr lang="en-US" sz="2400" dirty="0"/>
          </a:p>
          <a:p>
            <a:pPr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/>
              <a:t>State-by-state: Click on the map to find out how the Affordable Care Act is helping people in individual </a:t>
            </a:r>
            <a:r>
              <a:rPr lang="en-US" sz="2400" dirty="0" smtClean="0"/>
              <a:t>states</a:t>
            </a:r>
            <a:endParaRPr lang="en-US" sz="2400" dirty="0"/>
          </a:p>
          <a:p>
            <a:pPr marL="288036" lvl="3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://www.hhs.gov/healthcare/facts/index.html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5240" cy="548640"/>
          </a:xfrm>
        </p:spPr>
        <p:txBody>
          <a:bodyPr/>
          <a:lstStyle/>
          <a:p>
            <a:r>
              <a:rPr lang="en-US" dirty="0" smtClean="0"/>
              <a:t>Training and Educational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95400"/>
            <a:ext cx="7787640" cy="3657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 err="1"/>
              <a:t>Webjunction</a:t>
            </a:r>
            <a:r>
              <a:rPr lang="en-US" sz="2600" dirty="0"/>
              <a:t> </a:t>
            </a:r>
            <a:r>
              <a:rPr lang="en-US" sz="2600" dirty="0" smtClean="0"/>
              <a:t>webinars and blog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CMS training schedule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State town hall </a:t>
            </a:r>
            <a:r>
              <a:rPr lang="en-US" sz="2600" dirty="0" smtClean="0"/>
              <a:t>meetings</a:t>
            </a:r>
            <a:endParaRPr lang="en-US" sz="2600" dirty="0"/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Navigator programs 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NN/LM webinars and classes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Infopeople </a:t>
            </a:r>
            <a:r>
              <a:rPr lang="en-US" sz="2600" dirty="0" smtClean="0"/>
              <a:t>tutorials </a:t>
            </a:r>
          </a:p>
          <a:p>
            <a:pPr>
              <a:buFont typeface="Wingdings" pitchFamily="2" charset="2"/>
              <a:buChar char="§"/>
            </a:pPr>
            <a:endParaRPr lang="en-US" sz="1200" dirty="0"/>
          </a:p>
          <a:p>
            <a:pPr marL="0" indent="0"/>
            <a:r>
              <a:rPr lang="en-US" sz="2600" dirty="0" smtClean="0"/>
              <a:t>See the handout for details about these and more!</a:t>
            </a:r>
            <a:endParaRPr lang="en-US" sz="2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8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01040"/>
          </a:xfrm>
        </p:spPr>
        <p:txBody>
          <a:bodyPr/>
          <a:lstStyle/>
          <a:p>
            <a:r>
              <a:rPr lang="en-US" dirty="0" smtClean="0"/>
              <a:t>Libraries and the Affordable Care Act </a:t>
            </a:r>
            <a:r>
              <a:rPr lang="en-US" dirty="0" err="1" smtClean="0"/>
              <a:t>LibGuide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guides.nnlm.gov/psr/</a:t>
            </a:r>
            <a:r>
              <a:rPr lang="en-US" sz="2400" dirty="0" err="1" smtClean="0">
                <a:hlinkClick r:id="rId2"/>
              </a:rPr>
              <a:t>aca</a:t>
            </a:r>
            <a:endParaRPr lang="en-US" sz="2400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2" y="1474210"/>
            <a:ext cx="7599363" cy="538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80504" y="2438400"/>
            <a:ext cx="3505200" cy="304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 </a:t>
            </a:r>
            <a:r>
              <a:rPr lang="en-US" dirty="0" err="1" smtClean="0"/>
              <a:t>LibGuide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8321040" cy="39285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New Links and Breaking News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Upcoming Webinars and Trainings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State-specific Resources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State Health Insurance Marketplaces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State Medicaid Expansion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Getting Up To Speed – The Essentials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Get Official Resources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Resources for Libraries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Readings of Interest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Pacific SW Region tabs for Arizona, California, Hawai’i, and Nevada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Covered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5077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Ambulatory patient care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Emergency care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Hospitalization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Maternity and newborn care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Mental health and substance abuse treatment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Prescription drugs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Rehabilitation services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Lab services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Preventive and wellness services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Chronic disease support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Pediatric services, including dental and vision </a:t>
            </a:r>
            <a:r>
              <a:rPr lang="en-US" dirty="0" smtClean="0"/>
              <a:t>care</a:t>
            </a:r>
            <a:endParaRPr lang="en-US" dirty="0"/>
          </a:p>
        </p:txBody>
      </p:sp>
      <p:pic>
        <p:nvPicPr>
          <p:cNvPr id="3" name="Picture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927600"/>
            <a:ext cx="1485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Promotional Materials and 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52372"/>
          </a:xfrm>
        </p:spPr>
        <p:txBody>
          <a:bodyPr>
            <a:normAutofit/>
          </a:bodyPr>
          <a:lstStyle/>
          <a:p>
            <a:pPr marL="0" indent="0"/>
            <a:r>
              <a:rPr lang="en-US" sz="2600" dirty="0"/>
              <a:t>Determine the needs in your </a:t>
            </a:r>
            <a:r>
              <a:rPr lang="en-US" sz="2600" dirty="0" smtClean="0"/>
              <a:t>library:</a:t>
            </a:r>
            <a:endParaRPr lang="en-US" sz="2600" dirty="0"/>
          </a:p>
          <a:p>
            <a:pPr marL="0" indent="0">
              <a:spcAft>
                <a:spcPts val="600"/>
              </a:spcAft>
            </a:pPr>
            <a:r>
              <a:rPr lang="en-US" sz="2400" dirty="0" smtClean="0"/>
              <a:t>Utilize </a:t>
            </a:r>
            <a:r>
              <a:rPr lang="en-US" sz="2400" dirty="0" smtClean="0">
                <a:hlinkClick r:id="rId2"/>
              </a:rPr>
              <a:t>marketplace.cms.gov</a:t>
            </a:r>
            <a:r>
              <a:rPr lang="en-US" sz="2400" dirty="0" smtClean="0"/>
              <a:t> </a:t>
            </a:r>
            <a:r>
              <a:rPr lang="en-US" sz="2400" dirty="0"/>
              <a:t>for general </a:t>
            </a:r>
            <a:r>
              <a:rPr lang="en-US" sz="2400" dirty="0" smtClean="0"/>
              <a:t>handouts</a:t>
            </a:r>
            <a:endParaRPr lang="en-US" sz="2400" dirty="0"/>
          </a:p>
          <a:p>
            <a:pPr marL="0" indent="0">
              <a:spcAft>
                <a:spcPts val="600"/>
              </a:spcAft>
            </a:pPr>
            <a:r>
              <a:rPr lang="en-US" sz="2400" dirty="0" smtClean="0"/>
              <a:t>Go to state </a:t>
            </a:r>
            <a:r>
              <a:rPr lang="en-US" sz="2400" dirty="0"/>
              <a:t>exchange site for state-specific materials </a:t>
            </a:r>
            <a:r>
              <a:rPr lang="en-US" sz="2400" dirty="0">
                <a:hlinkClick r:id="rId3"/>
              </a:rPr>
              <a:t>coveredca.com/collateral.html</a:t>
            </a:r>
            <a:endParaRPr lang="en-US" sz="2400" dirty="0"/>
          </a:p>
          <a:p>
            <a:pPr marL="0" indent="0">
              <a:spcAft>
                <a:spcPts val="600"/>
              </a:spcAft>
            </a:pPr>
            <a:r>
              <a:rPr lang="en-US" sz="2400" dirty="0"/>
              <a:t>Create plain language in-house materials such as pathfinders, signage, schedules, and computer sign-up sheets. Learn how to write easy-to-read materials at </a:t>
            </a:r>
            <a:r>
              <a:rPr lang="en-US" sz="2400" dirty="0">
                <a:hlinkClick r:id="rId4"/>
              </a:rPr>
              <a:t>medlineplus.gov/</a:t>
            </a:r>
            <a:r>
              <a:rPr lang="en-US" sz="2400" dirty="0" err="1">
                <a:hlinkClick r:id="rId4"/>
              </a:rPr>
              <a:t>etr</a:t>
            </a:r>
            <a:r>
              <a:rPr lang="en-US" sz="2400" dirty="0"/>
              <a:t> 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MedlinePlus.gov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10200" y="1322189"/>
            <a:ext cx="3352800" cy="5383411"/>
          </a:xfrm>
        </p:spPr>
        <p:txBody>
          <a:bodyPr>
            <a:noAutofit/>
          </a:bodyPr>
          <a:lstStyle/>
          <a:p>
            <a:pPr marL="0" indent="0"/>
            <a:r>
              <a:rPr lang="en-US" dirty="0" smtClean="0"/>
              <a:t>MedlinePlus has an extensive collection of links on its Health Insurance Health Topic page.</a:t>
            </a:r>
          </a:p>
          <a:p>
            <a:pPr marL="0"/>
            <a:endParaRPr lang="en-US" dirty="0" smtClean="0"/>
          </a:p>
          <a:p>
            <a:pPr marL="0" indent="0"/>
            <a:r>
              <a:rPr lang="en-US" dirty="0" smtClean="0"/>
              <a:t>When talking with library users about health insurance and health topics, introduce them to MedlinePlus for quality health information of all kinds!</a:t>
            </a:r>
            <a:endParaRPr lang="en-US" dirty="0"/>
          </a:p>
        </p:txBody>
      </p:sp>
      <p:pic>
        <p:nvPicPr>
          <p:cNvPr id="1026" name="Picture 2" descr="C:\Users\kkham\AppData\Local\Temp\SNAGHTML1ab1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614182" cy="51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5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Health Topic Page</a:t>
            </a:r>
            <a:endParaRPr lang="en-US" dirty="0"/>
          </a:p>
        </p:txBody>
      </p:sp>
      <p:pic>
        <p:nvPicPr>
          <p:cNvPr id="2050" name="Picture 2" descr="C:\Users\kkham\AppData\Local\Temp\SNAGHTML1ee2d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"/>
          <a:stretch/>
        </p:blipFill>
        <p:spPr bwMode="auto">
          <a:xfrm>
            <a:off x="1371600" y="1405759"/>
            <a:ext cx="6351460" cy="54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10200" y="4296696"/>
            <a:ext cx="1981200" cy="1066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520940" cy="548640"/>
          </a:xfrm>
        </p:spPr>
        <p:txBody>
          <a:bodyPr/>
          <a:lstStyle/>
          <a:p>
            <a:r>
              <a:rPr lang="en-US" dirty="0" smtClean="0"/>
              <a:t>Moving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0628"/>
            <a:ext cx="8321040" cy="3928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Expect that library services will evolve as deadlines </a:t>
            </a:r>
            <a:r>
              <a:rPr lang="en-US" sz="2400" dirty="0"/>
              <a:t>come and </a:t>
            </a:r>
            <a:r>
              <a:rPr lang="en-US" sz="2400" dirty="0" smtClean="0"/>
              <a:t>go and as needs change.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Get informed and take advantage of trainings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Sign </a:t>
            </a:r>
            <a:r>
              <a:rPr lang="en-US" sz="2400" dirty="0"/>
              <a:t>up for updates from state </a:t>
            </a:r>
            <a:r>
              <a:rPr lang="en-US" sz="2400" dirty="0" smtClean="0"/>
              <a:t>site, healthcare.gov, and MedlinePlus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Sign up for email </a:t>
            </a:r>
            <a:r>
              <a:rPr lang="en-US" sz="2400" dirty="0" smtClean="0"/>
              <a:t>updates </a:t>
            </a:r>
            <a:r>
              <a:rPr lang="en-US" sz="2400" dirty="0"/>
              <a:t>from </a:t>
            </a:r>
            <a:r>
              <a:rPr lang="en-US" sz="2400" dirty="0" err="1"/>
              <a:t>Webjunction</a:t>
            </a:r>
            <a:r>
              <a:rPr lang="en-US" sz="2400" dirty="0"/>
              <a:t> and other </a:t>
            </a:r>
            <a:r>
              <a:rPr lang="en-US" sz="2400" dirty="0" smtClean="0"/>
              <a:t>organizations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Watch the PSR </a:t>
            </a:r>
            <a:r>
              <a:rPr lang="en-US" sz="2400" dirty="0" err="1" smtClean="0"/>
              <a:t>LibGuide</a:t>
            </a:r>
            <a:r>
              <a:rPr lang="en-US" sz="2400" dirty="0" smtClean="0"/>
              <a:t> for timely new information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685800"/>
            <a:ext cx="8610600" cy="415290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QUESTIONS </a:t>
            </a:r>
            <a:r>
              <a:rPr lang="en-US" sz="3000" b="1" dirty="0"/>
              <a:t>for us today</a:t>
            </a:r>
            <a:r>
              <a:rPr lang="en-US" sz="3000" b="1" dirty="0" smtClean="0"/>
              <a:t>?</a:t>
            </a:r>
          </a:p>
          <a:p>
            <a:r>
              <a:rPr lang="en-US" dirty="0" smtClean="0"/>
              <a:t>				Barbara </a:t>
            </a:r>
            <a:r>
              <a:rPr lang="en-US" dirty="0" err="1" smtClean="0"/>
              <a:t>Bibel</a:t>
            </a:r>
            <a:endParaRPr lang="en-US" dirty="0" smtClean="0"/>
          </a:p>
          <a:p>
            <a:r>
              <a:rPr lang="en-US" dirty="0" smtClean="0"/>
              <a:t>				Kelli Ham</a:t>
            </a:r>
          </a:p>
          <a:p>
            <a:r>
              <a:rPr lang="en-US" dirty="0"/>
              <a:t>	</a:t>
            </a:r>
            <a:r>
              <a:rPr lang="en-US" dirty="0" smtClean="0"/>
              <a:t>			Diane Stanton</a:t>
            </a:r>
          </a:p>
          <a:p>
            <a:endParaRPr lang="en-US" dirty="0"/>
          </a:p>
          <a:p>
            <a:pPr marL="0" indent="0"/>
            <a:r>
              <a:rPr lang="en-US" sz="2800" b="1" dirty="0" smtClean="0"/>
              <a:t>MORE QUESTIONS about Covered  California?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	Check the website at CoveredCA.com</a:t>
            </a:r>
          </a:p>
          <a:p>
            <a:r>
              <a:rPr lang="en-US" dirty="0"/>
              <a:t>	</a:t>
            </a:r>
            <a:r>
              <a:rPr lang="en-US" dirty="0" smtClean="0"/>
              <a:t>			or call 1-800-300-1506</a:t>
            </a:r>
            <a:endParaRPr lang="en-US" dirty="0"/>
          </a:p>
        </p:txBody>
      </p:sp>
      <p:pic>
        <p:nvPicPr>
          <p:cNvPr id="5" name="Picture 4" descr="question-mark-v2p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862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67840" y="3962400"/>
            <a:ext cx="2423160" cy="76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cap="none" spc="0" dirty="0" smtClean="0"/>
              <a:t>Barbara </a:t>
            </a:r>
            <a:r>
              <a:rPr lang="en-US" sz="2000" cap="none" spc="0" dirty="0" err="1" smtClean="0"/>
              <a:t>Bibel</a:t>
            </a:r>
            <a:endParaRPr lang="en-US" sz="2000" cap="none" spc="0" dirty="0" smtClean="0"/>
          </a:p>
          <a:p>
            <a:pPr>
              <a:spcBef>
                <a:spcPts val="0"/>
              </a:spcBef>
            </a:pPr>
            <a:r>
              <a:rPr lang="en-US" sz="2000" cap="none" spc="0" dirty="0" smtClean="0"/>
              <a:t>bbibel@gmail.com</a:t>
            </a:r>
            <a:endParaRPr lang="en-US" sz="2000" cap="none" spc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29200" y="3886200"/>
            <a:ext cx="3200400" cy="83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cap="none" spc="0" dirty="0" smtClean="0"/>
              <a:t>Kelli Ham</a:t>
            </a:r>
          </a:p>
          <a:p>
            <a:pPr>
              <a:spcBef>
                <a:spcPts val="0"/>
              </a:spcBef>
            </a:pPr>
            <a:r>
              <a:rPr lang="en-US" sz="2000" cap="none" spc="0" dirty="0" smtClean="0"/>
              <a:t>kkham@library.ucla.edu</a:t>
            </a:r>
            <a:endParaRPr lang="en-US" sz="2000" cap="none" spc="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76" y="1706476"/>
            <a:ext cx="1713124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15621"/>
            <a:ext cx="1804572" cy="196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5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2"/>
          <p:cNvSpPr>
            <a:spLocks noGrp="1"/>
          </p:cNvSpPr>
          <p:nvPr>
            <p:ph idx="1"/>
          </p:nvPr>
        </p:nvSpPr>
        <p:spPr>
          <a:xfrm>
            <a:off x="1371600" y="3505200"/>
            <a:ext cx="6324600" cy="18669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1400" b="0" dirty="0">
                <a:latin typeface="Arial" charset="0"/>
              </a:rPr>
              <a:t>Infopeople webinars are supported </a:t>
            </a:r>
            <a:r>
              <a:rPr lang="en-US" sz="1400" b="0" dirty="0" smtClean="0">
                <a:latin typeface="Arial" charset="0"/>
              </a:rPr>
              <a:t>in part by </a:t>
            </a:r>
            <a:r>
              <a:rPr lang="en-US" sz="1400" b="0" dirty="0">
                <a:latin typeface="Arial" charset="0"/>
              </a:rPr>
              <a:t>the U.S. Institute of Museum and Library Services under the provisions of the Library Services and Technology Act, administered in California by the State Librarian. This material is licensed under a Creative Commons 3.0 Share &amp; Share-Alike license. Use of this material should credit the author and funding source.</a:t>
            </a:r>
          </a:p>
          <a:p>
            <a:pPr marL="0" indent="0" algn="ctr">
              <a:buFontTx/>
              <a:buNone/>
            </a:pPr>
            <a:endParaRPr lang="en-US" sz="1400" dirty="0">
              <a:latin typeface="Arial" charset="0"/>
            </a:endParaRPr>
          </a:p>
        </p:txBody>
      </p:sp>
      <p:pic>
        <p:nvPicPr>
          <p:cNvPr id="2" name="Picture 1" descr="IFP logo 2012_outline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49" y="2154756"/>
            <a:ext cx="7365944" cy="87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Major New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Coverage includes pre-existing conditions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Insurance cannot be canceled if you get sick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Insurers must justify rate increases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No lifetime limits on benefits</a:t>
            </a:r>
          </a:p>
          <a:p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0"/>
            <a:ext cx="2197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Covered 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077200" cy="4343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800" dirty="0"/>
              <a:t>California has an insurance marketplace called </a:t>
            </a:r>
            <a:endParaRPr lang="en-US" sz="2800" dirty="0" smtClean="0"/>
          </a:p>
          <a:p>
            <a:pPr algn="ctr"/>
            <a:r>
              <a:rPr lang="en-US" sz="2800" dirty="0" smtClean="0"/>
              <a:t>Covered </a:t>
            </a:r>
            <a:r>
              <a:rPr lang="en-US" sz="2800" dirty="0"/>
              <a:t>California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ctr"/>
            <a:r>
              <a:rPr lang="en-US" sz="2400" dirty="0" smtClean="0">
                <a:hlinkClick r:id="rId2"/>
              </a:rPr>
              <a:t>coveredca.com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2" descr="Covered Californi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447800"/>
            <a:ext cx="27622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34300" cy="548640"/>
          </a:xfrm>
        </p:spPr>
        <p:txBody>
          <a:bodyPr/>
          <a:lstStyle/>
          <a:p>
            <a:r>
              <a:rPr lang="en-US" dirty="0" smtClean="0"/>
              <a:t>What About in California?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2151"/>
            <a:ext cx="8229600" cy="35798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/>
              <a:t>The marketplace offers coverage from a variety of carriers at four levels: bronze, silver, gold, and platinum.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The premiums vary-bronze is cheapest and platinum is the most expensive.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The lower the premium, the higher the out-of-pocket deductible.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Premiums are monthly.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/>
              <a:t>Carriers vary by county. Consult your local agency for a list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4775200"/>
            <a:ext cx="1943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658100" cy="548640"/>
          </a:xfrm>
        </p:spPr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0628"/>
            <a:ext cx="8305800" cy="357984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US" dirty="0">
                <a:hlinkClick r:id="rId3"/>
              </a:rPr>
              <a:t>h</a:t>
            </a:r>
            <a:r>
              <a:rPr lang="en-US" dirty="0" smtClean="0">
                <a:hlinkClick r:id="rId3"/>
              </a:rPr>
              <a:t>ealthcare.gov</a:t>
            </a:r>
            <a:r>
              <a:rPr lang="en-US" dirty="0" smtClean="0"/>
              <a:t> </a:t>
            </a:r>
            <a:r>
              <a:rPr lang="en-US" dirty="0"/>
              <a:t>Federal site with information for all states and background about the </a:t>
            </a:r>
            <a:r>
              <a:rPr lang="en-US" dirty="0" smtClean="0"/>
              <a:t>program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smtClean="0"/>
              <a:t>Telephone assistance </a:t>
            </a:r>
            <a:r>
              <a:rPr lang="en-US" sz="1800" dirty="0" smtClean="0"/>
              <a:t>for the </a:t>
            </a:r>
            <a:r>
              <a:rPr lang="en-US" sz="1800" smtClean="0"/>
              <a:t>federal site available </a:t>
            </a:r>
            <a:r>
              <a:rPr lang="en-US" sz="1800" dirty="0" smtClean="0"/>
              <a:t>at </a:t>
            </a:r>
            <a:r>
              <a:rPr lang="en-US" sz="1800" dirty="0" smtClean="0"/>
              <a:t>1-800-318-2596</a:t>
            </a: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1800" dirty="0" smtClean="0"/>
              <a:t>The website and phone system offer help in many languages</a:t>
            </a:r>
            <a:endParaRPr lang="en-US" sz="1800" dirty="0"/>
          </a:p>
          <a:p>
            <a:pPr marL="0" indent="0">
              <a:spcBef>
                <a:spcPts val="600"/>
              </a:spcBef>
            </a:pPr>
            <a:r>
              <a:rPr lang="en-US" dirty="0" smtClean="0">
                <a:hlinkClick r:id="rId4"/>
              </a:rPr>
              <a:t>coveredca.com</a:t>
            </a:r>
            <a:r>
              <a:rPr lang="en-US" dirty="0" smtClean="0"/>
              <a:t> California consumer site </a:t>
            </a:r>
            <a:endParaRPr lang="en-US" dirty="0" smtClean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For help, call Covered California at 800-300-1506</a:t>
            </a:r>
            <a:endParaRPr lang="en-US" sz="1800" dirty="0"/>
          </a:p>
          <a:p>
            <a:pPr marL="0" indent="0">
              <a:spcBef>
                <a:spcPts val="600"/>
              </a:spcBef>
            </a:pPr>
            <a:r>
              <a:rPr lang="en-US" dirty="0" smtClean="0">
                <a:hlinkClick r:id="rId5"/>
              </a:rPr>
              <a:t>kff.org/health-reform/video/</a:t>
            </a:r>
            <a:r>
              <a:rPr lang="en-US" dirty="0" err="1" smtClean="0">
                <a:hlinkClick r:id="rId5"/>
              </a:rPr>
              <a:t>youtoons</a:t>
            </a:r>
            <a:r>
              <a:rPr lang="en-US" dirty="0" smtClean="0">
                <a:hlinkClick r:id="rId5"/>
              </a:rPr>
              <a:t>-</a:t>
            </a:r>
            <a:r>
              <a:rPr lang="en-US" dirty="0" err="1" smtClean="0">
                <a:hlinkClick r:id="rId5"/>
              </a:rPr>
              <a:t>obamacare</a:t>
            </a:r>
            <a:r>
              <a:rPr lang="en-US" dirty="0" smtClean="0">
                <a:hlinkClick r:id="rId5"/>
              </a:rPr>
              <a:t>-video</a:t>
            </a:r>
            <a:r>
              <a:rPr lang="en-US" dirty="0" smtClean="0"/>
              <a:t> A </a:t>
            </a:r>
            <a:r>
              <a:rPr lang="en-US" dirty="0"/>
              <a:t>cartoon that explains the </a:t>
            </a:r>
            <a:r>
              <a:rPr lang="en-US" dirty="0" smtClean="0"/>
              <a:t>program</a:t>
            </a:r>
          </a:p>
          <a:p>
            <a:pPr marL="0" indent="0">
              <a:spcBef>
                <a:spcPts val="600"/>
              </a:spcBef>
            </a:pPr>
            <a:r>
              <a:rPr lang="en-US" dirty="0" smtClean="0">
                <a:hlinkClick r:id="rId6"/>
              </a:rPr>
              <a:t>medlineplus.gov</a:t>
            </a:r>
            <a:r>
              <a:rPr lang="en-US" dirty="0" smtClean="0"/>
              <a:t>  </a:t>
            </a:r>
            <a:r>
              <a:rPr lang="en-US" dirty="0"/>
              <a:t>From the National Library of Medicine.  A search for health insurance or Affordable Care Act </a:t>
            </a:r>
            <a:r>
              <a:rPr lang="en-US" dirty="0" smtClean="0"/>
              <a:t>provides lots </a:t>
            </a:r>
            <a:r>
              <a:rPr lang="en-US" dirty="0"/>
              <a:t>of </a:t>
            </a:r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66" y="4851400"/>
            <a:ext cx="19431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kham\AppData\Local\Microsoft\Windows\Temporary Internet Files\Content.IE5\AF5IGQIG\MP900430490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7332"/>
          <a:stretch/>
        </p:blipFill>
        <p:spPr bwMode="auto">
          <a:xfrm>
            <a:off x="1142998" y="4542026"/>
            <a:ext cx="1981202" cy="17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49540" cy="548640"/>
          </a:xfrm>
        </p:spPr>
        <p:txBody>
          <a:bodyPr/>
          <a:lstStyle/>
          <a:p>
            <a:r>
              <a:rPr lang="en-US" dirty="0" smtClean="0"/>
              <a:t>What can libraries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315647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0" dirty="0" smtClean="0"/>
              <a:t>Provide information, not advice for patrons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/>
              <a:t>Offer programs that explain the Affordable Care Act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/>
              <a:t>Provide computers and scanners so that patrons can apply for coverage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/>
              <a:t>Provide certified enrollment counselors at designated times </a:t>
            </a:r>
          </a:p>
          <a:p>
            <a:pPr>
              <a:buFont typeface="Wingdings" pitchFamily="2" charset="2"/>
              <a:buChar char="§"/>
            </a:pPr>
            <a:r>
              <a:rPr lang="en-US" b="0" dirty="0" smtClean="0"/>
              <a:t>Partner with local agencies to help get it all done: county health departments, health care agencies, non-profits, community groups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486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kkham\AppData\Local\Microsoft\Windows\Temporary Internet Files\Content.IE5\GN3RW6Q9\MP90039008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13" y="1100138"/>
            <a:ext cx="2553599" cy="35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24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333399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1162</TotalTime>
  <Words>1037</Words>
  <Application>Microsoft Office PowerPoint</Application>
  <PresentationFormat>On-screen Show (4:3)</PresentationFormat>
  <Paragraphs>181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Angles</vt:lpstr>
      <vt:lpstr>Get Covered @ the Library:  Affordable Care Act  Resources for Libraries  An Infopeople Webinar</vt:lpstr>
      <vt:lpstr>What Does the Affordable Care Act Do?</vt:lpstr>
      <vt:lpstr>What Is Covered</vt:lpstr>
      <vt:lpstr>Some Major New Features</vt:lpstr>
      <vt:lpstr>Covered California</vt:lpstr>
      <vt:lpstr>What About in California?</vt:lpstr>
      <vt:lpstr>For More Information</vt:lpstr>
      <vt:lpstr>What can libraries do to help?</vt:lpstr>
      <vt:lpstr>Questions?</vt:lpstr>
      <vt:lpstr>Resources and Tools</vt:lpstr>
      <vt:lpstr>Determining the Library’s Role</vt:lpstr>
      <vt:lpstr>Managing the ACA Information Overload</vt:lpstr>
      <vt:lpstr>Your First Stop: Covered California </vt:lpstr>
      <vt:lpstr>Covered California Website (Continued)</vt:lpstr>
      <vt:lpstr>Covered California Resources</vt:lpstr>
      <vt:lpstr>Materials in Other Languages</vt:lpstr>
      <vt:lpstr>Learning More and Current News</vt:lpstr>
      <vt:lpstr>California Outreach and Education Organizations healthexchange.ca.gov/Pages/OutrchandEdProg.aspx</vt:lpstr>
      <vt:lpstr>Healthcare.gov</vt:lpstr>
      <vt:lpstr>Healthcare.gov</vt:lpstr>
      <vt:lpstr>Healthcare.gov (continued)</vt:lpstr>
      <vt:lpstr>CuidadoDeSalud.gov</vt:lpstr>
      <vt:lpstr>marketplace.cms.gov</vt:lpstr>
      <vt:lpstr>marketplace.cms.gov (continued)</vt:lpstr>
      <vt:lpstr>State-Specific Information</vt:lpstr>
      <vt:lpstr>Special Populations and State Details</vt:lpstr>
      <vt:lpstr>Training and Educational Opportunities</vt:lpstr>
      <vt:lpstr>Libraries and the Affordable Care Act LibGuide guides.nnlm.gov/psr/aca</vt:lpstr>
      <vt:lpstr>ACA LibGuide Content</vt:lpstr>
      <vt:lpstr>Promotional Materials and Handouts</vt:lpstr>
      <vt:lpstr>MedlinePlus.gov</vt:lpstr>
      <vt:lpstr>Health Insurance Health Topic Page</vt:lpstr>
      <vt:lpstr>Moving Target</vt:lpstr>
      <vt:lpstr>Questions</vt:lpstr>
      <vt:lpstr>THANKS!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CARE ACT</dc:title>
  <dc:creator>Barbara</dc:creator>
  <cp:lastModifiedBy>KKHam</cp:lastModifiedBy>
  <cp:revision>218</cp:revision>
  <cp:lastPrinted>2013-09-04T23:06:21Z</cp:lastPrinted>
  <dcterms:created xsi:type="dcterms:W3CDTF">2013-08-26T19:08:09Z</dcterms:created>
  <dcterms:modified xsi:type="dcterms:W3CDTF">2013-10-14T16:51:53Z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-209157366</vt:i4>
  </property>
  <property fmtid="{D5CDD505-2E9C-101B-9397-08002B2CF9AE}" pid="3" name="_NewReviewCycle">
    <vt:lpwstr/>
  </property>
  <property fmtid="{D5CDD505-2E9C-101B-9397-08002B2CF9AE}" pid="4" name="_EmailSubject">
    <vt:lpwstr>corrected slides for ACA webinar</vt:lpwstr>
  </property>
  <property fmtid="{D5CDD505-2E9C-101B-9397-08002B2CF9AE}" pid="5" name="_AuthorEmail">
    <vt:lpwstr>kkham@library.ucla.edu</vt:lpwstr>
  </property>
  <property fmtid="{D5CDD505-2E9C-101B-9397-08002B2CF9AE}" pid="6" name="_AuthorEmailDisplayName">
    <vt:lpwstr>Ham, Kelli</vt:lpwstr>
  </property>
  <property fmtid="{D5CDD505-2E9C-101B-9397-08002B2CF9AE}" pid="7" name="_PreviousAdHocReviewCycleID">
    <vt:i4>-852996743</vt:i4>
  </property>
</Properties>
</file>