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1" autoAdjust="0"/>
    <p:restoredTop sz="94660"/>
  </p:normalViewPr>
  <p:slideViewPr>
    <p:cSldViewPr snapToObjects="1">
      <p:cViewPr varScale="1">
        <p:scale>
          <a:sx n="102" d="100"/>
          <a:sy n="102" d="100"/>
        </p:scale>
        <p:origin x="-4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7AB2-2D13-8341-A107-5444D37D2C50}" type="datetimeFigureOut">
              <a:rPr lang="en-US" smtClean="0"/>
              <a:pPr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 smtClean="0"/>
              <a:pPr/>
              <a:t>‹#›</a:t>
            </a:fld>
            <a:endParaRPr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7AB2-2D13-8341-A107-5444D37D2C50}" type="datetimeFigureOut">
              <a:rPr lang="en-US" smtClean="0"/>
              <a:pPr/>
              <a:t>10/21/13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9D66-4436-8E4B-BA8D-DA1FF4DD94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7AB2-2D13-8341-A107-5444D37D2C50}" type="datetimeFigureOut">
              <a:rPr lang="en-US" smtClean="0"/>
              <a:pPr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9D66-4436-8E4B-BA8D-DA1FF4DD942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62AA7AB2-2D13-8341-A107-5444D37D2C50}" type="datetimeFigureOut">
              <a:rPr lang="en-US" smtClean="0"/>
              <a:pPr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9D66-4436-8E4B-BA8D-DA1FF4DD942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0F066-0113-FD40-9F75-02D1EE209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7AB2-2D13-8341-A107-5444D37D2C50}" type="datetimeFigureOut">
              <a:rPr lang="en-US" smtClean="0"/>
              <a:pPr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9D66-4436-8E4B-BA8D-DA1FF4DD942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7AB2-2D13-8341-A107-5444D37D2C50}" type="datetimeFigureOut">
              <a:rPr lang="en-US" smtClean="0"/>
              <a:pPr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9841-B96A-4DD9-B158-9961937F6A4E}" type="slidenum">
              <a:rPr/>
              <a:pPr/>
              <a:t>‹#›</a:t>
            </a:fld>
            <a:endParaRPr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7AB2-2D13-8341-A107-5444D37D2C50}" type="datetimeFigureOut">
              <a:rPr lang="en-US" smtClean="0"/>
              <a:pPr/>
              <a:t>10/21/13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9D66-4436-8E4B-BA8D-DA1FF4DD942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7AB2-2D13-8341-A107-5444D37D2C50}" type="datetimeFigureOut">
              <a:rPr lang="en-US" smtClean="0"/>
              <a:pPr/>
              <a:t>10/21/13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9D66-4436-8E4B-BA8D-DA1FF4DD9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7AB2-2D13-8341-A107-5444D37D2C50}" type="datetimeFigureOut">
              <a:rPr lang="en-US" smtClean="0"/>
              <a:pPr/>
              <a:t>10/21/13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9D66-4436-8E4B-BA8D-DA1FF4DD942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7AB2-2D13-8341-A107-5444D37D2C50}" type="datetimeFigureOut">
              <a:rPr lang="en-US" smtClean="0"/>
              <a:pPr/>
              <a:t>10/21/13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9D66-4436-8E4B-BA8D-DA1FF4DD9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7AB2-2D13-8341-A107-5444D37D2C50}" type="datetimeFigureOut">
              <a:rPr lang="en-US" smtClean="0"/>
              <a:pPr/>
              <a:t>10/21/13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A7AB2-2D13-8341-A107-5444D37D2C50}" type="datetimeFigureOut">
              <a:rPr lang="en-US" smtClean="0"/>
              <a:pPr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09D66-4436-8E4B-BA8D-DA1FF4DD9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Teen Volunteer Programs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632012"/>
          </a:xfrm>
        </p:spPr>
        <p:txBody>
          <a:bodyPr/>
          <a:lstStyle/>
          <a:p>
            <a:r>
              <a:rPr lang="en-US" dirty="0" smtClean="0"/>
              <a:t>There's More than Simply Shelving! </a:t>
            </a:r>
            <a:endParaRPr lang="en-US" dirty="0"/>
          </a:p>
        </p:txBody>
      </p:sp>
      <p:pic>
        <p:nvPicPr>
          <p:cNvPr id="5" name="Picture 4" descr="volunteer-hands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3188" y="228600"/>
            <a:ext cx="3857812" cy="38578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24808" y="4516903"/>
            <a:ext cx="2977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Wednesday, October 23, 2013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IFP logo 2012_outlin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91200"/>
            <a:ext cx="6007100" cy="71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6021" y="5163234"/>
            <a:ext cx="3129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Dolly </a:t>
            </a:r>
            <a:r>
              <a:rPr lang="en-US" dirty="0" err="1" smtClean="0"/>
              <a:t>Goyal</a:t>
            </a:r>
            <a:r>
              <a:rPr lang="en-US" dirty="0" smtClean="0"/>
              <a:t> and Angie </a:t>
            </a:r>
            <a:r>
              <a:rPr lang="en-US" dirty="0" err="1" smtClean="0"/>
              <a:t>Miraflor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Teen-led Programs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Children’s Craft Leaders</a:t>
            </a:r>
          </a:p>
          <a:p>
            <a:r>
              <a:rPr lang="en-US" sz="1800" dirty="0" smtClean="0"/>
              <a:t>Computer Intergenerational Coach</a:t>
            </a:r>
          </a:p>
          <a:p>
            <a:r>
              <a:rPr lang="en-US" sz="1800" dirty="0" smtClean="0"/>
              <a:t>Leader Reader / Reading Buddies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\\172.19.56.9\shared\Photo Backup\My Pictures (Programs, Documentary, Graffiti &amp; Other)\CHILDREN'S Events\2010 crafts11210\100_05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023780"/>
            <a:ext cx="2628901" cy="3505201"/>
          </a:xfrm>
          <a:prstGeom prst="rect">
            <a:avLst/>
          </a:prstGeom>
          <a:noFill/>
        </p:spPr>
      </p:pic>
      <p:pic>
        <p:nvPicPr>
          <p:cNvPr id="1030" name="Picture 6" descr="http://farm6.staticflickr.com/5260/5569376356_2186f9fbd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86200"/>
            <a:ext cx="3733800" cy="2800350"/>
          </a:xfrm>
          <a:prstGeom prst="rect">
            <a:avLst/>
          </a:prstGeom>
          <a:noFill/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4918888" y="5944473"/>
            <a:ext cx="4191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Homework Tutors / Helpers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Video Game Programs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 Recognition!</a:t>
            </a:r>
            <a:endParaRPr lang="en-US" dirty="0"/>
          </a:p>
        </p:txBody>
      </p:sp>
      <p:pic>
        <p:nvPicPr>
          <p:cNvPr id="9" name="Picture 8" descr="thankyo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362200"/>
            <a:ext cx="70104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Volunteer Appreciation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73388" y="698500"/>
            <a:ext cx="4206240" cy="5778500"/>
          </a:xfrm>
        </p:spPr>
        <p:txBody>
          <a:bodyPr>
            <a:noAutofit/>
          </a:bodyPr>
          <a:lstStyle/>
          <a:p>
            <a:r>
              <a:rPr lang="en-US" sz="2600" dirty="0" smtClean="0"/>
              <a:t>Letter or certificate of completion</a:t>
            </a:r>
          </a:p>
          <a:p>
            <a:endParaRPr lang="en-US" sz="2600" dirty="0" smtClean="0"/>
          </a:p>
          <a:p>
            <a:r>
              <a:rPr lang="en-US" sz="2600" dirty="0" smtClean="0"/>
              <a:t>Letter of recommendation</a:t>
            </a:r>
          </a:p>
          <a:p>
            <a:endParaRPr lang="en-US" sz="2600" dirty="0" smtClean="0"/>
          </a:p>
          <a:p>
            <a:r>
              <a:rPr lang="en-US" sz="2600" dirty="0" smtClean="0"/>
              <a:t>Choosing set times: Volunteer Appreciation Week (April 21-27, 2014)</a:t>
            </a:r>
          </a:p>
          <a:p>
            <a:endParaRPr lang="en-US" sz="2600" dirty="0" smtClean="0"/>
          </a:p>
          <a:p>
            <a:r>
              <a:rPr lang="en-US" sz="2600" dirty="0" smtClean="0"/>
              <a:t>Volunteer parties</a:t>
            </a:r>
          </a:p>
          <a:p>
            <a:endParaRPr lang="en-US" sz="2600" dirty="0" smtClean="0"/>
          </a:p>
          <a:p>
            <a:r>
              <a:rPr lang="en-US" sz="2600" dirty="0" smtClean="0"/>
              <a:t>Ask what they want!</a:t>
            </a:r>
            <a:endParaRPr lang="en-US" sz="2600" dirty="0"/>
          </a:p>
        </p:txBody>
      </p:sp>
      <p:pic>
        <p:nvPicPr>
          <p:cNvPr id="6" name="Picture 5" descr="thank_you_hold_u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241551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</a:t>
            </a:r>
            <a:endParaRPr lang="en-US" dirty="0"/>
          </a:p>
        </p:txBody>
      </p:sp>
      <p:pic>
        <p:nvPicPr>
          <p:cNvPr id="8" name="Picture 7" descr="Which Way is the Right way for Satellite Web Browsing-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209800"/>
            <a:ext cx="5029200" cy="4138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Training &amp; Staff Time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473388" y="622300"/>
            <a:ext cx="4206240" cy="57785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Set volunteer orientations and frequency</a:t>
            </a:r>
          </a:p>
          <a:p>
            <a:endParaRPr lang="en-US" sz="2600" dirty="0" smtClean="0"/>
          </a:p>
          <a:p>
            <a:r>
              <a:rPr lang="en-US" sz="2600" dirty="0" smtClean="0"/>
              <a:t>Pairing volunteers</a:t>
            </a:r>
          </a:p>
          <a:p>
            <a:endParaRPr lang="en-US" sz="2600" dirty="0" smtClean="0"/>
          </a:p>
          <a:p>
            <a:r>
              <a:rPr lang="en-US" sz="2600" dirty="0" smtClean="0"/>
              <a:t>Back-up systems on days without a volunteer coordinator</a:t>
            </a:r>
          </a:p>
          <a:p>
            <a:endParaRPr lang="en-US" sz="2600" dirty="0" smtClean="0"/>
          </a:p>
          <a:p>
            <a:r>
              <a:rPr lang="en-US" sz="2600" dirty="0" smtClean="0"/>
              <a:t>Staff support and awareness of volunteers</a:t>
            </a:r>
          </a:p>
        </p:txBody>
      </p:sp>
      <p:pic>
        <p:nvPicPr>
          <p:cNvPr id="12" name="Picture 11" descr="train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62" y="2286000"/>
            <a:ext cx="3754438" cy="250894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762000"/>
            <a:ext cx="4670612" cy="5778500"/>
          </a:xfrm>
        </p:spPr>
        <p:txBody>
          <a:bodyPr/>
          <a:lstStyle/>
          <a:p>
            <a:r>
              <a:rPr lang="en-US" dirty="0" smtClean="0"/>
              <a:t>Target students going back </a:t>
            </a:r>
            <a:br>
              <a:rPr lang="en-US" dirty="0" smtClean="0"/>
            </a:br>
            <a:r>
              <a:rPr lang="en-US" dirty="0" smtClean="0"/>
              <a:t>to school</a:t>
            </a:r>
          </a:p>
          <a:p>
            <a:endParaRPr lang="en-US" dirty="0" smtClean="0"/>
          </a:p>
          <a:p>
            <a:r>
              <a:rPr lang="en-US" dirty="0" smtClean="0"/>
              <a:t>Utilize social media or other sites like </a:t>
            </a:r>
            <a:r>
              <a:rPr lang="en-US" dirty="0" err="1" smtClean="0"/>
              <a:t>VolunteerMatch.org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Post opportunities in local organizations</a:t>
            </a:r>
          </a:p>
          <a:p>
            <a:endParaRPr lang="en-US" dirty="0" smtClean="0"/>
          </a:p>
          <a:p>
            <a:r>
              <a:rPr lang="en-US" dirty="0" smtClean="0"/>
              <a:t>Conduct Interviews</a:t>
            </a:r>
          </a:p>
          <a:p>
            <a:endParaRPr lang="en-US" dirty="0" smtClean="0"/>
          </a:p>
          <a:p>
            <a:r>
              <a:rPr lang="en-US" dirty="0" smtClean="0"/>
              <a:t>Use former volunteers or</a:t>
            </a:r>
            <a:br>
              <a:rPr lang="en-US" dirty="0" smtClean="0"/>
            </a:br>
            <a:r>
              <a:rPr lang="en-US" dirty="0" smtClean="0"/>
              <a:t>friends they recommend!</a:t>
            </a:r>
            <a:endParaRPr lang="en-US" dirty="0"/>
          </a:p>
        </p:txBody>
      </p:sp>
      <p:pic>
        <p:nvPicPr>
          <p:cNvPr id="5" name="Picture 4" descr="iCIMS-Connect-Magn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38400"/>
            <a:ext cx="2946400" cy="2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Parental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1560" y="914400"/>
            <a:ext cx="4206240" cy="513715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Clear, documented volunteer policies</a:t>
            </a:r>
          </a:p>
          <a:p>
            <a:endParaRPr lang="en-US" sz="2600" dirty="0" smtClean="0"/>
          </a:p>
          <a:p>
            <a:r>
              <a:rPr lang="en-US" sz="2600" dirty="0" smtClean="0"/>
              <a:t>Talking points for set age or grade limitations</a:t>
            </a:r>
          </a:p>
          <a:p>
            <a:endParaRPr lang="en-US" sz="2600" dirty="0" smtClean="0"/>
          </a:p>
          <a:p>
            <a:r>
              <a:rPr lang="en-US" sz="2600" dirty="0" smtClean="0"/>
              <a:t>Have teens take responsibility!</a:t>
            </a:r>
            <a:endParaRPr lang="en-US" sz="2600" dirty="0"/>
          </a:p>
        </p:txBody>
      </p:sp>
      <p:pic>
        <p:nvPicPr>
          <p:cNvPr id="5" name="Picture 4" descr="The brown bear cubs who can't resist imitating their enormous parents    1.jpg"/>
          <p:cNvPicPr>
            <a:picLocks noChangeAspect="1"/>
          </p:cNvPicPr>
          <p:nvPr/>
        </p:nvPicPr>
        <p:blipFill>
          <a:blip r:embed="rId2"/>
          <a:srcRect l="9719" r="10220"/>
          <a:stretch>
            <a:fillRect/>
          </a:stretch>
        </p:blipFill>
        <p:spPr>
          <a:xfrm>
            <a:off x="265834" y="2209800"/>
            <a:ext cx="4306166" cy="3169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1066800"/>
            <a:ext cx="4206240" cy="498475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Set immediately, documented, signed</a:t>
            </a:r>
          </a:p>
          <a:p>
            <a:endParaRPr lang="en-US" sz="2600" dirty="0" smtClean="0"/>
          </a:p>
          <a:p>
            <a:r>
              <a:rPr lang="en-US" sz="2600" dirty="0" smtClean="0"/>
              <a:t>Point out actions inconsistent with policy</a:t>
            </a:r>
          </a:p>
          <a:p>
            <a:pPr lvl="1"/>
            <a:r>
              <a:rPr lang="en-US" sz="2600" dirty="0" smtClean="0"/>
              <a:t>Ex: Talking on cell phone, chatting with friends</a:t>
            </a:r>
          </a:p>
          <a:p>
            <a:pPr lvl="1"/>
            <a:endParaRPr lang="en-US" sz="2600" dirty="0" smtClean="0"/>
          </a:p>
          <a:p>
            <a:r>
              <a:rPr lang="en-US" sz="2600" dirty="0" smtClean="0"/>
              <a:t>Letting a volunteer go or saying, “No.”</a:t>
            </a:r>
          </a:p>
        </p:txBody>
      </p:sp>
      <p:pic>
        <p:nvPicPr>
          <p:cNvPr id="6" name="Picture 5" descr="teamwo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362200"/>
            <a:ext cx="3769192" cy="33210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Thanks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1142999"/>
          </a:xfrm>
        </p:spPr>
        <p:txBody>
          <a:bodyPr/>
          <a:lstStyle/>
          <a:p>
            <a:r>
              <a:rPr lang="en-US" dirty="0" smtClean="0"/>
              <a:t>Dolly </a:t>
            </a:r>
            <a:r>
              <a:rPr lang="en-US" dirty="0" err="1" smtClean="0"/>
              <a:t>Goyal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goyal@smcl.org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San Mateo County Library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1142999"/>
          </a:xfrm>
        </p:spPr>
        <p:txBody>
          <a:bodyPr/>
          <a:lstStyle/>
          <a:p>
            <a:r>
              <a:rPr lang="en-US" dirty="0" smtClean="0"/>
              <a:t>Angie </a:t>
            </a:r>
            <a:r>
              <a:rPr lang="en-US" dirty="0" err="1" smtClean="0"/>
              <a:t>Miraflor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angie.miraflor@sjlibrary.org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San Jose Public Library</a:t>
            </a:r>
            <a:endParaRPr lang="en-US" dirty="0"/>
          </a:p>
        </p:txBody>
      </p:sp>
      <p:pic>
        <p:nvPicPr>
          <p:cNvPr id="3" name="Picture 2" descr="Dolly_Goy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993" y="3348160"/>
            <a:ext cx="1653746" cy="2514600"/>
          </a:xfrm>
          <a:prstGeom prst="rect">
            <a:avLst/>
          </a:prstGeom>
        </p:spPr>
      </p:pic>
      <p:pic>
        <p:nvPicPr>
          <p:cNvPr id="4" name="Picture 3" descr="angie_h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348160"/>
            <a:ext cx="1756358" cy="251004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ontent Placeholder 2"/>
          <p:cNvSpPr>
            <a:spLocks noGrp="1"/>
          </p:cNvSpPr>
          <p:nvPr>
            <p:ph idx="1"/>
          </p:nvPr>
        </p:nvSpPr>
        <p:spPr>
          <a:xfrm>
            <a:off x="1447800" y="4419600"/>
            <a:ext cx="6324600" cy="18669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1400" dirty="0">
                <a:latin typeface="Arial" charset="0"/>
              </a:rPr>
              <a:t>Infopeople webinars are supported </a:t>
            </a:r>
            <a:r>
              <a:rPr lang="en-US" sz="1400" smtClean="0">
                <a:latin typeface="Arial" charset="0"/>
              </a:rPr>
              <a:t>in part by </a:t>
            </a:r>
            <a:r>
              <a:rPr lang="en-US" sz="1400" dirty="0">
                <a:latin typeface="Arial" charset="0"/>
              </a:rPr>
              <a:t>the U.S. Institute of Museum and Library Services under the provisions of the Library Services and Technology Act, administered in California by the State Librarian. This material is licensed under a Creative Commons 3.0 Share &amp; Share-Alike license. Use of this material should credit the author and funding source.</a:t>
            </a:r>
          </a:p>
          <a:p>
            <a:pPr marL="0" indent="0" algn="ctr">
              <a:buFontTx/>
              <a:buNone/>
            </a:pPr>
            <a:endParaRPr lang="en-US" sz="1400" dirty="0">
              <a:latin typeface="Arial" charset="0"/>
            </a:endParaRPr>
          </a:p>
        </p:txBody>
      </p:sp>
      <p:pic>
        <p:nvPicPr>
          <p:cNvPr id="2" name="Picture 1" descr="IFP logo 2012_outline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49" y="2154756"/>
            <a:ext cx="7365944" cy="87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29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810000" cy="4419597"/>
          </a:xfrm>
        </p:spPr>
        <p:txBody>
          <a:bodyPr/>
          <a:lstStyle/>
          <a:p>
            <a:r>
              <a:rPr lang="en-US" sz="2600" dirty="0" smtClean="0"/>
              <a:t>Social activity with friends </a:t>
            </a:r>
          </a:p>
          <a:p>
            <a:r>
              <a:rPr lang="en-US" sz="2600" dirty="0" smtClean="0"/>
              <a:t>Enhance college applications</a:t>
            </a:r>
          </a:p>
          <a:p>
            <a:r>
              <a:rPr lang="en-US" sz="2600" dirty="0" smtClean="0"/>
              <a:t>Leadership opportunity</a:t>
            </a:r>
          </a:p>
          <a:p>
            <a:r>
              <a:rPr lang="en-US" sz="2600" dirty="0" smtClean="0"/>
              <a:t>Extra support for US!</a:t>
            </a:r>
          </a:p>
          <a:p>
            <a:endParaRPr lang="en-US" dirty="0"/>
          </a:p>
        </p:txBody>
      </p:sp>
      <p:pic>
        <p:nvPicPr>
          <p:cNvPr id="1026" name="Picture 2" descr="C:\Documents and Settings\User\Local Settings\Temporary Internet Files\Content.IE5\MG38UV8W\MP90041181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057400"/>
            <a:ext cx="4419598" cy="4419598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Teens?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8787" y="762000"/>
            <a:ext cx="8228013" cy="2286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Research shows that people who begin volunteering in middle and high school, no matter what the initial reason, become adults who volunteer.</a:t>
            </a:r>
            <a:endParaRPr lang="en-US" sz="3600" dirty="0"/>
          </a:p>
        </p:txBody>
      </p:sp>
      <p:pic>
        <p:nvPicPr>
          <p:cNvPr id="9" name="Picture 8" descr="bra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429000"/>
            <a:ext cx="3581400" cy="298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Short-Term Volunteers</a:t>
            </a:r>
            <a:endParaRPr lang="en-US" dirty="0"/>
          </a:p>
        </p:txBody>
      </p:sp>
      <p:pic>
        <p:nvPicPr>
          <p:cNvPr id="2051" name="Picture 3" descr="C:\Documents and Settings\User\Local Settings\Temporary Internet Files\Content.IE5\95109UZ1\MP90044834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743200"/>
            <a:ext cx="4800600" cy="3200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Usually have set hours they’re looking for</a:t>
            </a:r>
          </a:p>
          <a:p>
            <a:r>
              <a:rPr lang="en-US" sz="2600" dirty="0" smtClean="0"/>
              <a:t>Community Service</a:t>
            </a:r>
          </a:p>
          <a:p>
            <a:pPr lvl="1"/>
            <a:r>
              <a:rPr lang="en-US" sz="2600" dirty="0" smtClean="0"/>
              <a:t>High School</a:t>
            </a:r>
          </a:p>
          <a:p>
            <a:pPr lvl="1"/>
            <a:r>
              <a:rPr lang="en-US" sz="2600" dirty="0" smtClean="0"/>
              <a:t>Juvenile Detention</a:t>
            </a:r>
          </a:p>
          <a:p>
            <a:r>
              <a:rPr lang="en-US" sz="2600" dirty="0" smtClean="0"/>
              <a:t>Bored teens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Change the Name of the Game!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1"/>
            <a:ext cx="8229600" cy="2057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If you focus on making sure students have a meaningful experience, the attitude usually changes from, “I 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have </a:t>
            </a:r>
            <a:r>
              <a:rPr lang="en-US" sz="2800" dirty="0" smtClean="0"/>
              <a:t>to do this” to “I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want </a:t>
            </a:r>
            <a:r>
              <a:rPr lang="en-US" sz="2800" dirty="0" smtClean="0"/>
              <a:t>to be here.”</a:t>
            </a:r>
            <a:endParaRPr lang="en-US" sz="2800" dirty="0"/>
          </a:p>
        </p:txBody>
      </p:sp>
      <p:pic>
        <p:nvPicPr>
          <p:cNvPr id="6" name="Picture 5" descr="di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00" y="2044702"/>
            <a:ext cx="3708400" cy="260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63706"/>
            <a:ext cx="3602039" cy="1162050"/>
          </a:xfrm>
        </p:spPr>
        <p:txBody>
          <a:bodyPr>
            <a:noAutofit/>
          </a:bodyPr>
          <a:lstStyle/>
          <a:p>
            <a:r>
              <a:rPr lang="en-US" dirty="0" smtClean="0"/>
              <a:t>Managing </a:t>
            </a:r>
            <a:br>
              <a:rPr lang="en-US" dirty="0" smtClean="0"/>
            </a:br>
            <a:r>
              <a:rPr lang="en-US" dirty="0" smtClean="0"/>
              <a:t>Short-Term Volunteers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73388" y="533400"/>
            <a:ext cx="4206240" cy="57785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Create a Volunteer Binder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Avoid “busy work”</a:t>
            </a:r>
          </a:p>
          <a:p>
            <a:pPr lvl="1"/>
            <a:r>
              <a:rPr lang="en-US" sz="2600" dirty="0" smtClean="0"/>
              <a:t>Engage in competition</a:t>
            </a:r>
          </a:p>
          <a:p>
            <a:pPr lvl="1">
              <a:buNone/>
            </a:pPr>
            <a:endParaRPr lang="en-US" sz="2600" dirty="0" smtClean="0"/>
          </a:p>
          <a:p>
            <a:r>
              <a:rPr lang="en-US" sz="2600" dirty="0" smtClean="0"/>
              <a:t>Create ownership and titles</a:t>
            </a:r>
          </a:p>
          <a:p>
            <a:pPr lvl="1"/>
            <a:r>
              <a:rPr lang="en-US" sz="2600" dirty="0" smtClean="0"/>
              <a:t>Collection Champion</a:t>
            </a:r>
          </a:p>
          <a:p>
            <a:pPr lvl="1"/>
            <a:r>
              <a:rPr lang="en-US" sz="2600" dirty="0" smtClean="0"/>
              <a:t>Adopt-a-Shelf</a:t>
            </a:r>
          </a:p>
          <a:p>
            <a:endParaRPr lang="en-US" sz="2600" dirty="0" smtClean="0"/>
          </a:p>
          <a:p>
            <a:r>
              <a:rPr lang="en-US" sz="2600" dirty="0" smtClean="0"/>
              <a:t>Identify  opportunities for drop-in volunteering</a:t>
            </a:r>
          </a:p>
        </p:txBody>
      </p:sp>
      <p:pic>
        <p:nvPicPr>
          <p:cNvPr id="1031" name="Picture 7" descr="C:\Documents and Settings\User\Local Settings\Temporary Internet Files\Content.IE5\6J69SL9V\MC90038355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6421" y="2606497"/>
            <a:ext cx="2538779" cy="3108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Volunteers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Usually do not have set hours – limitless possibilities!</a:t>
            </a:r>
          </a:p>
          <a:p>
            <a:r>
              <a:rPr lang="en-US" sz="2600" dirty="0" smtClean="0"/>
              <a:t>Teen Advisory Group</a:t>
            </a:r>
          </a:p>
          <a:p>
            <a:r>
              <a:rPr lang="en-US" sz="2600" dirty="0" smtClean="0"/>
              <a:t>Summer Help</a:t>
            </a:r>
          </a:p>
          <a:p>
            <a:r>
              <a:rPr lang="en-US" sz="2600" dirty="0" smtClean="0"/>
              <a:t>Teen-led Programs</a:t>
            </a:r>
          </a:p>
        </p:txBody>
      </p:sp>
      <p:pic>
        <p:nvPicPr>
          <p:cNvPr id="4" name="Picture 3" descr="C:\Documents and Settings\User\Local Settings\Temporary Internet Files\Content.IE5\PW3E0IE7\MP90043932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746771"/>
            <a:ext cx="4800600" cy="3730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Teen Advisory Groups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31920" cy="4800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Develop library programs</a:t>
            </a:r>
          </a:p>
          <a:p>
            <a:endParaRPr lang="en-US" sz="2400" dirty="0" smtClean="0"/>
          </a:p>
          <a:p>
            <a:r>
              <a:rPr lang="en-US" sz="2400" dirty="0" smtClean="0"/>
              <a:t>Book buying parties</a:t>
            </a:r>
          </a:p>
          <a:p>
            <a:endParaRPr lang="en-US" sz="2400" dirty="0" smtClean="0"/>
          </a:p>
          <a:p>
            <a:r>
              <a:rPr lang="en-US" sz="2400" dirty="0" smtClean="0"/>
              <a:t>Help the Friends or </a:t>
            </a:r>
            <a:br>
              <a:rPr lang="en-US" sz="2400" dirty="0" smtClean="0"/>
            </a:br>
            <a:r>
              <a:rPr lang="en-US" sz="2400" dirty="0" smtClean="0"/>
              <a:t>Foundation</a:t>
            </a:r>
          </a:p>
          <a:p>
            <a:endParaRPr lang="en-US" sz="2400" dirty="0" smtClean="0"/>
          </a:p>
          <a:p>
            <a:r>
              <a:rPr lang="en-US" sz="2400" dirty="0" smtClean="0"/>
              <a:t>Partner with Youth Commission or </a:t>
            </a:r>
            <a:br>
              <a:rPr lang="en-US" sz="2400" dirty="0" smtClean="0"/>
            </a:br>
            <a:r>
              <a:rPr lang="en-US" sz="2400" dirty="0" smtClean="0"/>
              <a:t>other City youth </a:t>
            </a:r>
            <a:br>
              <a:rPr lang="en-US" sz="2400" dirty="0" smtClean="0"/>
            </a:br>
            <a:r>
              <a:rPr lang="en-US" sz="2400" dirty="0" smtClean="0"/>
              <a:t>organizations</a:t>
            </a:r>
            <a:endParaRPr lang="en-US" sz="2400" dirty="0"/>
          </a:p>
        </p:txBody>
      </p:sp>
      <p:pic>
        <p:nvPicPr>
          <p:cNvPr id="3074" name="Picture 2" descr="flyer -sc"/>
          <p:cNvPicPr>
            <a:picLocks noChangeAspect="1" noChangeArrowheads="1"/>
          </p:cNvPicPr>
          <p:nvPr/>
        </p:nvPicPr>
        <p:blipFill>
          <a:blip r:embed="rId2"/>
          <a:srcRect l="-1634" b="48009"/>
          <a:stretch>
            <a:fillRect/>
          </a:stretch>
        </p:blipFill>
        <p:spPr bwMode="auto">
          <a:xfrm>
            <a:off x="3791308" y="2590800"/>
            <a:ext cx="5124092" cy="3276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Summer Reading Helpers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3931920" cy="4419599"/>
          </a:xfrm>
        </p:spPr>
        <p:txBody>
          <a:bodyPr>
            <a:noAutofit/>
          </a:bodyPr>
          <a:lstStyle/>
          <a:p>
            <a:r>
              <a:rPr lang="en-US" sz="2200" dirty="0" smtClean="0"/>
              <a:t>Can be critical to success</a:t>
            </a:r>
          </a:p>
          <a:p>
            <a:endParaRPr lang="en-US" sz="2200" dirty="0" smtClean="0"/>
          </a:p>
          <a:p>
            <a:r>
              <a:rPr lang="en-US" sz="2200" dirty="0" smtClean="0"/>
              <a:t>More “fun” volunteer jobs</a:t>
            </a:r>
          </a:p>
          <a:p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endParaRPr lang="en-US" sz="2200" dirty="0" smtClean="0"/>
          </a:p>
        </p:txBody>
      </p:sp>
      <p:pic>
        <p:nvPicPr>
          <p:cNvPr id="10244" name="Picture 4" descr="http://farm7.staticflickr.com/6067/6054299668_dc47396e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9680" y="4114800"/>
            <a:ext cx="3931920" cy="2618660"/>
          </a:xfrm>
          <a:prstGeom prst="rect">
            <a:avLst/>
          </a:prstGeom>
          <a:noFill/>
        </p:spPr>
      </p:pic>
      <p:pic>
        <p:nvPicPr>
          <p:cNvPr id="10242" name="Picture 2" descr="http://farm8.staticflickr.com/7072/7376295680_26731611b4.jpg"/>
          <p:cNvPicPr>
            <a:picLocks noChangeAspect="1" noChangeArrowheads="1"/>
          </p:cNvPicPr>
          <p:nvPr/>
        </p:nvPicPr>
        <p:blipFill>
          <a:blip r:embed="rId3"/>
          <a:srcRect b="6818"/>
          <a:stretch>
            <a:fillRect/>
          </a:stretch>
        </p:blipFill>
        <p:spPr bwMode="auto">
          <a:xfrm>
            <a:off x="1066800" y="3429000"/>
            <a:ext cx="2667000" cy="3313545"/>
          </a:xfrm>
          <a:prstGeom prst="rect">
            <a:avLst/>
          </a:prstGeom>
          <a:noFill/>
        </p:spPr>
      </p:pic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4815840" y="2057401"/>
            <a:ext cx="3931920" cy="4419599"/>
          </a:xfrm>
        </p:spPr>
        <p:txBody>
          <a:bodyPr>
            <a:noAutofit/>
          </a:bodyPr>
          <a:lstStyle/>
          <a:p>
            <a:r>
              <a:rPr lang="en-US" sz="2200" dirty="0" smtClean="0"/>
              <a:t>Leadership opportunity by having teens train teens</a:t>
            </a:r>
          </a:p>
          <a:p>
            <a:endParaRPr lang="en-US" sz="2200" dirty="0" smtClean="0"/>
          </a:p>
          <a:p>
            <a:r>
              <a:rPr lang="en-US" sz="2200" dirty="0" smtClean="0"/>
              <a:t>Develop life-long / return volunteers</a:t>
            </a:r>
          </a:p>
          <a:p>
            <a:pPr>
              <a:buNone/>
            </a:pPr>
            <a:endParaRPr lang="en-US" sz="2200" dirty="0" smtClean="0"/>
          </a:p>
          <a:p>
            <a:endParaRPr lang="en-US" sz="22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568</TotalTime>
  <Words>431</Words>
  <Application>Microsoft Macintosh PowerPoint</Application>
  <PresentationFormat>On-screen Show (4:3)</PresentationFormat>
  <Paragraphs>103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Focus</vt:lpstr>
      <vt:lpstr>Teen Volunteer Programs </vt:lpstr>
      <vt:lpstr>Why Teens?</vt:lpstr>
      <vt:lpstr>Research shows that people who begin volunteering in middle and high school, no matter what the initial reason, become adults who volunteer.</vt:lpstr>
      <vt:lpstr>Short-Term Volunteers</vt:lpstr>
      <vt:lpstr>Change the Name of the Game!</vt:lpstr>
      <vt:lpstr>Managing  Short-Term Volunteers</vt:lpstr>
      <vt:lpstr>Long-Term Volunteers</vt:lpstr>
      <vt:lpstr>Teen Advisory Groups</vt:lpstr>
      <vt:lpstr>Summer Reading Helpers</vt:lpstr>
      <vt:lpstr>Teen-led Programs</vt:lpstr>
      <vt:lpstr>Volunteer Recognition!</vt:lpstr>
      <vt:lpstr>Volunteer Appreciation</vt:lpstr>
      <vt:lpstr>Troubleshooting</vt:lpstr>
      <vt:lpstr>Training &amp; Staff Time</vt:lpstr>
      <vt:lpstr>Recruiting</vt:lpstr>
      <vt:lpstr>Parental Involvement</vt:lpstr>
      <vt:lpstr>Expectations</vt:lpstr>
      <vt:lpstr>Questions and Thanks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Dolly Goyal</dc:creator>
  <cp:lastModifiedBy>Jennifer Jacobs</cp:lastModifiedBy>
  <cp:revision>63</cp:revision>
  <dcterms:created xsi:type="dcterms:W3CDTF">2013-10-09T05:49:38Z</dcterms:created>
  <dcterms:modified xsi:type="dcterms:W3CDTF">2013-10-21T18:22:39Z</dcterms:modified>
</cp:coreProperties>
</file>