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65" r:id="rId3"/>
    <p:sldId id="257" r:id="rId4"/>
    <p:sldId id="264" r:id="rId5"/>
    <p:sldId id="266" r:id="rId6"/>
    <p:sldId id="285" r:id="rId7"/>
    <p:sldId id="258" r:id="rId8"/>
    <p:sldId id="259" r:id="rId9"/>
    <p:sldId id="260" r:id="rId10"/>
    <p:sldId id="261" r:id="rId11"/>
    <p:sldId id="286" r:id="rId12"/>
    <p:sldId id="263" r:id="rId13"/>
    <p:sldId id="267" r:id="rId14"/>
    <p:sldId id="291" r:id="rId15"/>
    <p:sldId id="268" r:id="rId16"/>
    <p:sldId id="287" r:id="rId17"/>
    <p:sldId id="269" r:id="rId18"/>
    <p:sldId id="270" r:id="rId19"/>
    <p:sldId id="271" r:id="rId20"/>
    <p:sldId id="272" r:id="rId21"/>
    <p:sldId id="273" r:id="rId22"/>
    <p:sldId id="292" r:id="rId23"/>
    <p:sldId id="274" r:id="rId24"/>
    <p:sldId id="288" r:id="rId25"/>
    <p:sldId id="275" r:id="rId26"/>
    <p:sldId id="276" r:id="rId27"/>
    <p:sldId id="277" r:id="rId28"/>
    <p:sldId id="293" r:id="rId29"/>
    <p:sldId id="278" r:id="rId30"/>
    <p:sldId id="279" r:id="rId31"/>
    <p:sldId id="280" r:id="rId32"/>
    <p:sldId id="281" r:id="rId33"/>
    <p:sldId id="283" r:id="rId34"/>
    <p:sldId id="284" r:id="rId35"/>
    <p:sldId id="289" r:id="rId36"/>
    <p:sldId id="29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990" autoAdjust="0"/>
  </p:normalViewPr>
  <p:slideViewPr>
    <p:cSldViewPr>
      <p:cViewPr varScale="1">
        <p:scale>
          <a:sx n="92" d="100"/>
          <a:sy n="92" d="100"/>
        </p:scale>
        <p:origin x="-22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44D7E-78BB-4A57-AC6F-77CF5B4A3126}" type="datetimeFigureOut">
              <a:rPr lang="en-US" smtClean="0"/>
              <a:pPr/>
              <a:t>11/18/13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33E8B-2083-4B75-AF00-E0F7C34AA3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10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 to CPP and Julie</a:t>
            </a:r>
            <a:r>
              <a:rPr lang="en-US" baseline="0" dirty="0" smtClean="0"/>
              <a:t> and Barclay for having me.  First in series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33E8B-2083-4B75-AF00-E0F7C34AA34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One of the things to think</a:t>
            </a:r>
            <a:r>
              <a:rPr lang="en-US" baseline="0" dirty="0" smtClean="0"/>
              <a:t> about is that everyone at your institution has some role in preservation.  I know many of you are looking at this list saying we don’t have all of these people, but I guarantee you that someone is doing all of these jobs.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Director and Board – must be advocates for preservation</a:t>
            </a:r>
          </a:p>
          <a:p>
            <a:r>
              <a:rPr lang="en-US" baseline="0" dirty="0" smtClean="0"/>
              <a:t>Staff – actual caretakers</a:t>
            </a:r>
          </a:p>
          <a:p>
            <a:r>
              <a:rPr lang="en-US" baseline="0" dirty="0" smtClean="0"/>
              <a:t>Building and Facilities – all have a role</a:t>
            </a:r>
          </a:p>
          <a:p>
            <a:r>
              <a:rPr lang="en-US" baseline="0" dirty="0" smtClean="0"/>
              <a:t>Patrons- we need to educate our patrons.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2C1DB6-8114-4C30-82B3-BE9DC88B21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old is you building?</a:t>
            </a:r>
          </a:p>
          <a:p>
            <a:endParaRPr lang="en-US" dirty="0" smtClean="0"/>
          </a:p>
          <a:p>
            <a:r>
              <a:rPr lang="en-US" dirty="0" smtClean="0"/>
              <a:t>1-20 years old</a:t>
            </a:r>
          </a:p>
          <a:p>
            <a:r>
              <a:rPr lang="en-US" baseline="0" dirty="0" smtClean="0"/>
              <a:t>20 -50 years old</a:t>
            </a:r>
          </a:p>
          <a:p>
            <a:r>
              <a:rPr lang="en-US" baseline="0" dirty="0" smtClean="0"/>
              <a:t>50 – 75 years old</a:t>
            </a:r>
          </a:p>
          <a:p>
            <a:r>
              <a:rPr lang="en-US" baseline="0" dirty="0" smtClean="0"/>
              <a:t>70++</a:t>
            </a:r>
          </a:p>
          <a:p>
            <a:r>
              <a:rPr lang="en-US" baseline="0" dirty="0" smtClean="0"/>
              <a:t>I have no idea but it leaks all the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33E8B-2083-4B75-AF00-E0F7C34AA34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These two buildings have different needs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2"/>
            <a:r>
              <a:rPr lang="en-US" dirty="0" smtClean="0"/>
              <a:t>Examples of annual maintenance</a:t>
            </a:r>
          </a:p>
          <a:p>
            <a:pPr lvl="3"/>
            <a:r>
              <a:rPr lang="en-US" dirty="0" smtClean="0"/>
              <a:t>Roof inspection</a:t>
            </a:r>
          </a:p>
          <a:p>
            <a:pPr lvl="3"/>
            <a:r>
              <a:rPr lang="en-US" dirty="0" smtClean="0"/>
              <a:t>HVAC maintenance 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Examples of seasonal maintenance</a:t>
            </a:r>
          </a:p>
          <a:p>
            <a:pPr lvl="3"/>
            <a:r>
              <a:rPr lang="en-US" dirty="0" smtClean="0"/>
              <a:t>Gutter cleaning</a:t>
            </a:r>
          </a:p>
          <a:p>
            <a:pPr lvl="3"/>
            <a:r>
              <a:rPr lang="en-US" dirty="0" smtClean="0"/>
              <a:t>Air Filter changes  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Inspect</a:t>
            </a:r>
            <a:r>
              <a:rPr lang="en-US" baseline="0" dirty="0" smtClean="0"/>
              <a:t> major building systems regularly- special attention paid to plumbing and electrical.  Keep </a:t>
            </a:r>
            <a:r>
              <a:rPr lang="en-US" baseline="0" dirty="0" err="1" smtClean="0"/>
              <a:t>recrods</a:t>
            </a:r>
            <a:r>
              <a:rPr lang="en-US" baseline="0" dirty="0" smtClean="0"/>
              <a:t> of all maintenance and inspections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Roof leak </a:t>
            </a:r>
            <a:r>
              <a:rPr lang="en-US" dirty="0" err="1" smtClean="0"/>
              <a:t>Taliesen</a:t>
            </a:r>
            <a:r>
              <a:rPr lang="en-US" dirty="0" smtClean="0"/>
              <a:t> West</a:t>
            </a:r>
            <a:r>
              <a:rPr lang="en-US" baseline="0" dirty="0" smtClean="0"/>
              <a:t>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Image of renovation of the White House in 1951.  If the white house needs upgrades, so do you.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We’ll be setting baseline, good</a:t>
            </a:r>
            <a:r>
              <a:rPr lang="en-US" baseline="0" dirty="0" smtClean="0"/>
              <a:t> and better</a:t>
            </a:r>
            <a:r>
              <a:rPr lang="en-US" dirty="0" smtClean="0"/>
              <a:t> preservation</a:t>
            </a:r>
            <a:r>
              <a:rPr lang="en-US" baseline="0" dirty="0" smtClean="0"/>
              <a:t> actions for a variety of topics – and I’ll talk about that more in a moment.  Concrete ideas.  Give you some tools for self </a:t>
            </a:r>
            <a:r>
              <a:rPr lang="en-US" baseline="0" dirty="0" err="1" smtClean="0"/>
              <a:t>evlautions</a:t>
            </a: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 </a:t>
            </a:r>
            <a:endParaRPr lang="en-US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AB976F-96EE-4C23-BBAC-CCB92315D6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</a:t>
            </a:r>
            <a:r>
              <a:rPr lang="en-US" baseline="0" dirty="0" smtClean="0"/>
              <a:t> you believe your local history collections and/or special collections are secure against theft and vandalism?</a:t>
            </a:r>
          </a:p>
          <a:p>
            <a:endParaRPr lang="en-US" baseline="0" dirty="0" smtClean="0"/>
          </a:p>
          <a:p>
            <a:r>
              <a:rPr lang="en-US" baseline="0" dirty="0" smtClean="0"/>
              <a:t>Yes</a:t>
            </a:r>
          </a:p>
          <a:p>
            <a:r>
              <a:rPr lang="en-US" baseline="0" dirty="0" smtClean="0"/>
              <a:t>No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 you have control over staff access to local history and/or special collections?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Yes</a:t>
            </a:r>
          </a:p>
          <a:p>
            <a:r>
              <a:rPr lang="en-US" baseline="0" dirty="0" smtClean="0"/>
              <a:t>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33E8B-2083-4B75-AF00-E0F7C34AA34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33E8B-2083-4B75-AF00-E0F7C34AA34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was the last time your special collections stacks, archives, books, or boxes were cleaned?</a:t>
            </a:r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clean quarterly or more often</a:t>
            </a:r>
          </a:p>
          <a:p>
            <a:r>
              <a:rPr lang="en-US" baseline="0" dirty="0" smtClean="0"/>
              <a:t>We clean once a year</a:t>
            </a:r>
          </a:p>
          <a:p>
            <a:r>
              <a:rPr lang="en-US" baseline="0" dirty="0" smtClean="0"/>
              <a:t>Cleaning, what’s that?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33E8B-2083-4B75-AF00-E0F7C34AA34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We’ll go from the largest global factors to more detail oriented projects.  We’re going to discuss benchmarks for each of these areas.  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Additional consideration: Staffing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				Board Involvement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				Continued Training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F05569-A617-4E40-85E1-898CD6CEE73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33E8B-2083-4B75-AF00-E0F7C34AA34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33E8B-2083-4B75-AF00-E0F7C34AA34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question</a:t>
            </a:r>
            <a:r>
              <a:rPr lang="en-US" baseline="0" dirty="0" smtClean="0"/>
              <a:t> – what percentage of your job responsibilities relate to collections care?</a:t>
            </a:r>
          </a:p>
          <a:p>
            <a:endParaRPr lang="en-US" baseline="0" dirty="0" smtClean="0"/>
          </a:p>
          <a:p>
            <a:r>
              <a:rPr lang="en-US" baseline="0" dirty="0" smtClean="0"/>
              <a:t>0-25%</a:t>
            </a:r>
          </a:p>
          <a:p>
            <a:r>
              <a:rPr lang="en-US" baseline="0" dirty="0" smtClean="0"/>
              <a:t>25 -50%</a:t>
            </a:r>
          </a:p>
          <a:p>
            <a:r>
              <a:rPr lang="en-US" baseline="0" dirty="0" smtClean="0"/>
              <a:t>50 – 75%</a:t>
            </a:r>
          </a:p>
          <a:p>
            <a:r>
              <a:rPr lang="en-US" baseline="0" dirty="0" smtClean="0"/>
              <a:t>75% - 100%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33E8B-2083-4B75-AF00-E0F7C34AA34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Elements of a Preservation Program</a:t>
            </a:r>
          </a:p>
          <a:p>
            <a:r>
              <a:rPr lang="en-US" dirty="0" smtClean="0"/>
              <a:t>Although there is general consensus within the preservation community on the basic elements of a systematic preservation program, where the emphasis falls will depend on the type of institution, since institutional and user needs will vary. For example, the primary interest of a public library may be to keep materials in good repair so that they can be used until they become obsolete and are withdrawn, while a research library or an archives would emphasize preservation of intellectual content over the long term and/or preservation of original items with artifactual value.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A9084A7-9096-4981-B61B-11E05DFE5520}" type="datetimeFigureOut">
              <a:rPr lang="en-US" smtClean="0"/>
              <a:pPr/>
              <a:t>11/18/13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A31E98-5F75-43EB-96E5-135A445B2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84A7-9096-4981-B61B-11E05DFE5520}" type="datetimeFigureOut">
              <a:rPr lang="en-US" smtClean="0"/>
              <a:pPr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31E98-5F75-43EB-96E5-135A445B2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A9084A7-9096-4981-B61B-11E05DFE5520}" type="datetimeFigureOut">
              <a:rPr lang="en-US" smtClean="0"/>
              <a:pPr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FA31E98-5F75-43EB-96E5-135A445B2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84A7-9096-4981-B61B-11E05DFE5520}" type="datetimeFigureOut">
              <a:rPr lang="en-US" smtClean="0"/>
              <a:pPr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A31E98-5F75-43EB-96E5-135A445B29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84A7-9096-4981-B61B-11E05DFE5520}" type="datetimeFigureOut">
              <a:rPr lang="en-US" smtClean="0"/>
              <a:pPr/>
              <a:t>11/18/13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FA31E98-5F75-43EB-96E5-135A445B29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A9084A7-9096-4981-B61B-11E05DFE5520}" type="datetimeFigureOut">
              <a:rPr lang="en-US" smtClean="0"/>
              <a:pPr/>
              <a:t>11/18/13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FA31E98-5F75-43EB-96E5-135A445B29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A9084A7-9096-4981-B61B-11E05DFE5520}" type="datetimeFigureOut">
              <a:rPr lang="en-US" smtClean="0"/>
              <a:pPr/>
              <a:t>11/18/13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FA31E98-5F75-43EB-96E5-135A445B29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84A7-9096-4981-B61B-11E05DFE5520}" type="datetimeFigureOut">
              <a:rPr lang="en-US" smtClean="0"/>
              <a:pPr/>
              <a:t>11/18/13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A31E98-5F75-43EB-96E5-135A445B2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84A7-9096-4981-B61B-11E05DFE5520}" type="datetimeFigureOut">
              <a:rPr lang="en-US" smtClean="0"/>
              <a:pPr/>
              <a:t>11/18/13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A31E98-5F75-43EB-96E5-135A445B2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084A7-9096-4981-B61B-11E05DFE5520}" type="datetimeFigureOut">
              <a:rPr lang="en-US" smtClean="0"/>
              <a:pPr/>
              <a:t>11/18/13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A31E98-5F75-43EB-96E5-135A445B29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A9084A7-9096-4981-B61B-11E05DFE5520}" type="datetimeFigureOut">
              <a:rPr lang="en-US" smtClean="0"/>
              <a:pPr/>
              <a:t>11/18/13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FA31E98-5F75-43EB-96E5-135A445B29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A9084A7-9096-4981-B61B-11E05DFE5520}" type="datetimeFigureOut">
              <a:rPr lang="en-US" smtClean="0"/>
              <a:pPr/>
              <a:t>11/18/13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FA31E98-5F75-43EB-96E5-135A445B2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438400"/>
            <a:ext cx="6477000" cy="3429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Preservation best Practices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Session 1: Fundamentals and Facilities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Benefits of Planning</a:t>
            </a:r>
          </a:p>
        </p:txBody>
      </p:sp>
      <p:sp>
        <p:nvSpPr>
          <p:cNvPr id="25603" name="Rectangle 4"/>
          <p:cNvSpPr>
            <a:spLocks noGrp="1"/>
          </p:cNvSpPr>
          <p:nvPr>
            <p:ph type="body" sz="half" idx="4294967295"/>
          </p:nvPr>
        </p:nvSpPr>
        <p:spPr>
          <a:xfrm>
            <a:off x="301625" y="1524000"/>
            <a:ext cx="4191000" cy="4598988"/>
          </a:xfrm>
        </p:spPr>
        <p:txBody>
          <a:bodyPr/>
          <a:lstStyle/>
          <a:p>
            <a:endParaRPr lang="en-US" sz="2300" dirty="0" smtClean="0"/>
          </a:p>
          <a:p>
            <a:r>
              <a:rPr lang="en-US" sz="2300" dirty="0" smtClean="0">
                <a:latin typeface="Calibri" pitchFamily="34" charset="0"/>
              </a:rPr>
              <a:t>Continues and fulfills mission</a:t>
            </a:r>
          </a:p>
          <a:p>
            <a:endParaRPr lang="en-US" sz="2300" dirty="0" smtClean="0">
              <a:latin typeface="Calibri" pitchFamily="34" charset="0"/>
            </a:endParaRPr>
          </a:p>
          <a:p>
            <a:r>
              <a:rPr lang="en-US" sz="2300" dirty="0" smtClean="0">
                <a:latin typeface="Calibri" pitchFamily="34" charset="0"/>
              </a:rPr>
              <a:t>Saves collections</a:t>
            </a:r>
          </a:p>
          <a:p>
            <a:endParaRPr lang="en-US" sz="2300" dirty="0" smtClean="0">
              <a:latin typeface="Calibri" pitchFamily="34" charset="0"/>
            </a:endParaRPr>
          </a:p>
          <a:p>
            <a:r>
              <a:rPr lang="en-US" sz="2300" dirty="0" smtClean="0">
                <a:latin typeface="Calibri" pitchFamily="34" charset="0"/>
              </a:rPr>
              <a:t>Good use of resources</a:t>
            </a:r>
          </a:p>
          <a:p>
            <a:endParaRPr lang="en-US" sz="2300" dirty="0" smtClean="0">
              <a:latin typeface="Calibri" pitchFamily="34" charset="0"/>
            </a:endParaRPr>
          </a:p>
          <a:p>
            <a:r>
              <a:rPr lang="en-US" sz="2300" dirty="0" smtClean="0">
                <a:latin typeface="Calibri" pitchFamily="34" charset="0"/>
              </a:rPr>
              <a:t>Systematic approach</a:t>
            </a:r>
          </a:p>
          <a:p>
            <a:endParaRPr lang="en-US" sz="2300" dirty="0" smtClean="0"/>
          </a:p>
        </p:txBody>
      </p:sp>
      <p:pic>
        <p:nvPicPr>
          <p:cNvPr id="25604" name="Picture 6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49875" y="2108200"/>
            <a:ext cx="2781300" cy="34290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pitchFamily="34" charset="0"/>
              </a:rPr>
              <a:t>Who is Responsible for Preservation? </a:t>
            </a:r>
          </a:p>
        </p:txBody>
      </p:sp>
      <p:sp>
        <p:nvSpPr>
          <p:cNvPr id="26627" name="Rectangle 4"/>
          <p:cNvSpPr>
            <a:spLocks noGrp="1"/>
          </p:cNvSpPr>
          <p:nvPr>
            <p:ph type="body" sz="half" idx="4294967295"/>
          </p:nvPr>
        </p:nvSpPr>
        <p:spPr>
          <a:xfrm>
            <a:off x="301625" y="1828800"/>
            <a:ext cx="4191000" cy="4724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Calibri" pitchFamily="34" charset="0"/>
              </a:rPr>
              <a:t>Director</a:t>
            </a:r>
          </a:p>
          <a:p>
            <a:r>
              <a:rPr lang="en-US" sz="2400" dirty="0" smtClean="0">
                <a:latin typeface="Calibri" pitchFamily="34" charset="0"/>
              </a:rPr>
              <a:t>Board</a:t>
            </a:r>
          </a:p>
          <a:p>
            <a:r>
              <a:rPr lang="en-US" sz="2400" dirty="0" smtClean="0">
                <a:latin typeface="Calibri" pitchFamily="34" charset="0"/>
              </a:rPr>
              <a:t>Staff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 smtClean="0">
                <a:latin typeface="Calibri" pitchFamily="34" charset="0"/>
              </a:rPr>
              <a:t>* Librarians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 smtClean="0">
                <a:latin typeface="Calibri" pitchFamily="34" charset="0"/>
              </a:rPr>
              <a:t>* Curators</a:t>
            </a:r>
          </a:p>
          <a:p>
            <a:pPr lvl="1">
              <a:buFont typeface="Wingdings" pitchFamily="2" charset="2"/>
              <a:buNone/>
            </a:pPr>
            <a:r>
              <a:rPr lang="en-US" sz="2400" dirty="0" smtClean="0">
                <a:latin typeface="Calibri" pitchFamily="34" charset="0"/>
              </a:rPr>
              <a:t>* Archivists</a:t>
            </a:r>
          </a:p>
          <a:p>
            <a:r>
              <a:rPr lang="en-US" sz="2400" dirty="0" smtClean="0">
                <a:latin typeface="Calibri" pitchFamily="34" charset="0"/>
              </a:rPr>
              <a:t>Exhibit </a:t>
            </a:r>
            <a:r>
              <a:rPr lang="en-US" sz="2400" dirty="0" err="1" smtClean="0">
                <a:latin typeface="Calibri" pitchFamily="34" charset="0"/>
              </a:rPr>
              <a:t>Preparators</a:t>
            </a:r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Facility Staff</a:t>
            </a:r>
          </a:p>
          <a:p>
            <a:r>
              <a:rPr lang="en-US" sz="2400" dirty="0" smtClean="0">
                <a:latin typeface="Calibri" pitchFamily="34" charset="0"/>
              </a:rPr>
              <a:t>Janitorial Staff</a:t>
            </a:r>
          </a:p>
          <a:p>
            <a:r>
              <a:rPr lang="en-US" sz="2400" dirty="0" smtClean="0">
                <a:latin typeface="Calibri" pitchFamily="34" charset="0"/>
              </a:rPr>
              <a:t>Security Staff</a:t>
            </a:r>
          </a:p>
          <a:p>
            <a:r>
              <a:rPr lang="en-US" sz="2400" dirty="0" smtClean="0">
                <a:latin typeface="Calibri" pitchFamily="34" charset="0"/>
              </a:rPr>
              <a:t>Patrons/Visitors</a:t>
            </a:r>
          </a:p>
        </p:txBody>
      </p:sp>
      <p:sp>
        <p:nvSpPr>
          <p:cNvPr id="26628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645025" y="1524000"/>
            <a:ext cx="4191000" cy="4598988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5" name="Picture 8" descr="Waldron boxe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905000"/>
            <a:ext cx="3449637" cy="4598988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Establishing the Benchmarks</a:t>
            </a:r>
          </a:p>
        </p:txBody>
      </p:sp>
      <p:sp>
        <p:nvSpPr>
          <p:cNvPr id="27651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Getting Started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</a:rPr>
              <a:t>The minimum level of care necessary for responsible stewardship</a:t>
            </a:r>
          </a:p>
          <a:p>
            <a:pPr eaLnBrk="1" hangingPunct="1"/>
            <a:r>
              <a:rPr lang="en-US" dirty="0" smtClean="0">
                <a:latin typeface="Calibri" pitchFamily="34" charset="0"/>
              </a:rPr>
              <a:t>Good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</a:rPr>
              <a:t>Taking actions that are above the “Getting started”, but there is still room for improvement</a:t>
            </a:r>
          </a:p>
          <a:p>
            <a:pPr eaLnBrk="1" hangingPunct="1"/>
            <a:r>
              <a:rPr lang="en-US" dirty="0" smtClean="0">
                <a:latin typeface="Calibri" pitchFamily="34" charset="0"/>
              </a:rPr>
              <a:t>Better</a:t>
            </a:r>
          </a:p>
          <a:p>
            <a:pPr lvl="1" eaLnBrk="1" hangingPunct="1"/>
            <a:r>
              <a:rPr lang="en-US" dirty="0" smtClean="0">
                <a:latin typeface="Calibri" pitchFamily="34" charset="0"/>
              </a:rPr>
              <a:t>Best possible stewardship of cultural collections based on current research and methods</a:t>
            </a:r>
          </a:p>
        </p:txBody>
      </p:sp>
      <p:pic>
        <p:nvPicPr>
          <p:cNvPr id="7" name="Content Placeholder 6" descr="steps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73650" y="1589088"/>
            <a:ext cx="3429000" cy="4572000"/>
          </a:xfrm>
        </p:spPr>
      </p:pic>
      <p:sp>
        <p:nvSpPr>
          <p:cNvPr id="8" name="TextBox 7"/>
          <p:cNvSpPr txBox="1"/>
          <p:nvPr/>
        </p:nvSpPr>
        <p:spPr>
          <a:xfrm>
            <a:off x="6858000" y="6248400"/>
            <a:ext cx="259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via Nicola Whitaker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Building and Facilities</a:t>
            </a:r>
            <a:r>
              <a:rPr lang="en-US" dirty="0" smtClean="0">
                <a:latin typeface="Calibri" pitchFamily="34" charset="0"/>
              </a:rPr>
              <a:t> </a:t>
            </a:r>
          </a:p>
        </p:txBody>
      </p:sp>
      <p:pic>
        <p:nvPicPr>
          <p:cNvPr id="38915" name="Picture 8" descr="LHFrontExi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lum bright="24000"/>
          </a:blip>
          <a:stretch>
            <a:fillRect/>
          </a:stretch>
        </p:blipFill>
        <p:spPr>
          <a:xfrm>
            <a:off x="1455737" y="1647825"/>
            <a:ext cx="6467475" cy="440055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6" name="Picture 8" descr="C:\Documents and Settings\lhortz\Local Settings\Temporary Internet Files\Content.IE5\J0454UI3\MC9002821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828800"/>
            <a:ext cx="3761994" cy="4337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pitchFamily="34" charset="0"/>
              </a:rPr>
              <a:t>Building and Facilities: Getting Started </a:t>
            </a:r>
          </a:p>
        </p:txBody>
      </p:sp>
      <p:sp>
        <p:nvSpPr>
          <p:cNvPr id="39939" name="Rectangle 3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4572000"/>
          </a:xfrm>
        </p:spPr>
        <p:txBody>
          <a:bodyPr>
            <a:normAutofit fontScale="92500" lnSpcReduction="10000"/>
          </a:bodyPr>
          <a:lstStyle/>
          <a:p>
            <a:pPr marL="0" lvl="1">
              <a:buFont typeface="Wingdings" pitchFamily="2" charset="2"/>
              <a:buChar char="ü"/>
            </a:pPr>
            <a:r>
              <a:rPr lang="en-US" sz="2800" dirty="0" smtClean="0">
                <a:latin typeface="Calibri" pitchFamily="34" charset="0"/>
              </a:rPr>
              <a:t>The building structure is sound and can support necessary weight loads for the collections</a:t>
            </a:r>
          </a:p>
          <a:p>
            <a:pPr marL="0" lvl="1"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0" lvl="1">
              <a:buFont typeface="Wingdings" pitchFamily="2" charset="2"/>
              <a:buChar char="ü"/>
            </a:pPr>
            <a:r>
              <a:rPr lang="en-US" sz="2800" dirty="0" smtClean="0">
                <a:latin typeface="Calibri" pitchFamily="34" charset="0"/>
              </a:rPr>
              <a:t>The building interior is protected from water and weather intrusions</a:t>
            </a:r>
          </a:p>
          <a:p>
            <a:pPr marL="0" lvl="1"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0" lvl="1">
              <a:buFont typeface="Wingdings" pitchFamily="2" charset="2"/>
              <a:buChar char="ü"/>
            </a:pPr>
            <a:r>
              <a:rPr lang="en-US" sz="2800" dirty="0" smtClean="0">
                <a:latin typeface="Calibri" pitchFamily="34" charset="0"/>
              </a:rPr>
              <a:t>Maintenance issues are addressed as they occur </a:t>
            </a:r>
          </a:p>
          <a:p>
            <a:pPr lvl="1"/>
            <a:endParaRPr lang="en-US" sz="2000" dirty="0" smtClean="0"/>
          </a:p>
        </p:txBody>
      </p:sp>
      <p:pic>
        <p:nvPicPr>
          <p:cNvPr id="5" name="Content Placeholder 4" descr="Carnegie_Library_Building_Belleville_Illinois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343400" y="2438400"/>
            <a:ext cx="4396776" cy="2710965"/>
          </a:xfrm>
        </p:spPr>
      </p:pic>
      <p:sp>
        <p:nvSpPr>
          <p:cNvPr id="7" name="TextBox 6"/>
          <p:cNvSpPr txBox="1"/>
          <p:nvPr/>
        </p:nvSpPr>
        <p:spPr>
          <a:xfrm>
            <a:off x="6248400" y="5410200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Image: Illinois Digital Archives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pitchFamily="34" charset="0"/>
              </a:rPr>
              <a:t>Building and Facilities: Getting Started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The building is inspected on a regular basis to ensure that changes in building condition are noted and addressed</a:t>
            </a:r>
          </a:p>
          <a:p>
            <a:pPr marL="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dirty="0" smtClean="0">
              <a:latin typeface="Calibri" pitchFamily="34" charset="0"/>
            </a:endParaRPr>
          </a:p>
          <a:p>
            <a:pPr marL="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Contractors are informed of regulations for working around collections </a:t>
            </a:r>
          </a:p>
          <a:p>
            <a:pPr marL="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000" dirty="0" smtClean="0"/>
          </a:p>
          <a:p>
            <a:endParaRPr lang="en-US" dirty="0"/>
          </a:p>
        </p:txBody>
      </p:sp>
      <p:pic>
        <p:nvPicPr>
          <p:cNvPr id="5" name="Content Placeholder 4" descr="Architecture_framework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154612" y="2417763"/>
            <a:ext cx="3267075" cy="29146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Building and Facilities: Good</a:t>
            </a:r>
          </a:p>
        </p:txBody>
      </p:sp>
      <p:sp>
        <p:nvSpPr>
          <p:cNvPr id="40963" name="Rectangle 3"/>
          <p:cNvSpPr>
            <a:spLocks noGrp="1"/>
          </p:cNvSpPr>
          <p:nvPr>
            <p:ph sz="quarter" idx="1"/>
          </p:nvPr>
        </p:nvSpPr>
        <p:spPr>
          <a:xfrm>
            <a:off x="609600" y="2666999"/>
            <a:ext cx="3886200" cy="3494567"/>
          </a:xfrm>
        </p:spPr>
        <p:txBody>
          <a:bodyPr/>
          <a:lstStyle/>
          <a:p>
            <a:pPr lvl="1"/>
            <a:endParaRPr lang="en-US" dirty="0" smtClean="0"/>
          </a:p>
          <a:p>
            <a:pPr lvl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8" name="Content Placeholder 7" descr="britishmuseumvisit166962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1143000" y="2362200"/>
            <a:ext cx="2430992" cy="3646488"/>
          </a:xfrm>
        </p:spPr>
      </p:pic>
      <p:sp>
        <p:nvSpPr>
          <p:cNvPr id="7" name="TextBox 6"/>
          <p:cNvSpPr txBox="1"/>
          <p:nvPr/>
        </p:nvSpPr>
        <p:spPr>
          <a:xfrm>
            <a:off x="762000" y="1600200"/>
            <a:ext cx="731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None/>
            </a:pPr>
            <a:r>
              <a:rPr lang="en-US" b="1" dirty="0" smtClean="0"/>
              <a:t>	</a:t>
            </a:r>
            <a:r>
              <a:rPr lang="en-US" sz="2600" dirty="0" smtClean="0">
                <a:latin typeface="Calibri" pitchFamily="34" charset="0"/>
              </a:rPr>
              <a:t>A facilities maintenance program is in place</a:t>
            </a:r>
          </a:p>
        </p:txBody>
      </p:sp>
      <p:pic>
        <p:nvPicPr>
          <p:cNvPr id="9" name="Picture 8" descr="thompson-21-368x2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971800"/>
            <a:ext cx="3505200" cy="26384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86400" y="57912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Thompson Library, OSU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6172200"/>
            <a:ext cx="1981200" cy="304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Library of George III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Building and Facilities: Good</a:t>
            </a:r>
          </a:p>
        </p:txBody>
      </p:sp>
      <p:sp>
        <p:nvSpPr>
          <p:cNvPr id="41987" name="Rectangl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>
              <a:buNone/>
            </a:pPr>
            <a:r>
              <a:rPr lang="en-US" dirty="0" smtClean="0">
                <a:latin typeface="Calibri" pitchFamily="34" charset="0"/>
              </a:rPr>
              <a:t>Facilities Maintenance Program </a:t>
            </a:r>
          </a:p>
          <a:p>
            <a:pPr marL="0">
              <a:buNone/>
            </a:pPr>
            <a:endParaRPr lang="en-US" dirty="0" smtClean="0">
              <a:latin typeface="Calibri" pitchFamily="34" charset="0"/>
            </a:endParaRPr>
          </a:p>
          <a:p>
            <a:pPr marL="0">
              <a:buNone/>
            </a:pPr>
            <a:r>
              <a:rPr lang="en-US" dirty="0" smtClean="0">
                <a:latin typeface="Calibri" pitchFamily="34" charset="0"/>
              </a:rPr>
              <a:t>Schedules and guidelines for inspection and preventative maintenance for any location where collections are stored </a:t>
            </a:r>
          </a:p>
        </p:txBody>
      </p:sp>
      <p:pic>
        <p:nvPicPr>
          <p:cNvPr id="5" name="Content Placeholder 4" descr="576px-Dead-gutter-plant-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45050" y="1851025"/>
            <a:ext cx="3886200" cy="40481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Building and Facilities: Good</a:t>
            </a:r>
          </a:p>
        </p:txBody>
      </p:sp>
      <p:sp>
        <p:nvSpPr>
          <p:cNvPr id="43011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1">
              <a:lnSpc>
                <a:spcPct val="90000"/>
              </a:lnSpc>
              <a:buNone/>
            </a:pPr>
            <a:endParaRPr lang="en-US" sz="2800" dirty="0" smtClean="0"/>
          </a:p>
          <a:p>
            <a:pPr marL="0" lvl="1">
              <a:lnSpc>
                <a:spcPct val="90000"/>
              </a:lnSpc>
              <a:buNone/>
            </a:pPr>
            <a:endParaRPr lang="en-US" sz="2800" dirty="0" smtClean="0"/>
          </a:p>
          <a:p>
            <a:pPr marL="0" lvl="1">
              <a:lnSpc>
                <a:spcPct val="90000"/>
              </a:lnSpc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0" lvl="1">
              <a:lnSpc>
                <a:spcPct val="90000"/>
              </a:lnSpc>
              <a:buNone/>
            </a:pPr>
            <a:r>
              <a:rPr lang="en-US" sz="2800" dirty="0" smtClean="0">
                <a:latin typeface="Calibri" pitchFamily="34" charset="0"/>
              </a:rPr>
              <a:t>Building vulnerabilities are known and monitored as necessary 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5" name="Content Placeholder 4" descr="450px-Roof_leak_at_Taliesin_West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29200" y="1828800"/>
            <a:ext cx="3130550" cy="417406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Topics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dirty="0" smtClean="0">
                <a:latin typeface="Calibri" pitchFamily="34" charset="0"/>
              </a:rPr>
              <a:t>Session 1: Fundamentals and Facilities</a:t>
            </a:r>
          </a:p>
          <a:p>
            <a:pPr>
              <a:buNone/>
            </a:pPr>
            <a:r>
              <a:rPr lang="en-US" sz="4000" dirty="0" smtClean="0">
                <a:solidFill>
                  <a:schemeClr val="accent3"/>
                </a:solidFill>
                <a:latin typeface="Calibri" pitchFamily="34" charset="0"/>
              </a:rPr>
              <a:t>Session 2: The Role of Environment in 		    Collections Care</a:t>
            </a:r>
          </a:p>
          <a:p>
            <a:pPr>
              <a:buNone/>
            </a:pPr>
            <a:r>
              <a:rPr lang="en-US" sz="4000" dirty="0" smtClean="0">
                <a:solidFill>
                  <a:schemeClr val="accent3"/>
                </a:solidFill>
                <a:latin typeface="Calibri" pitchFamily="34" charset="0"/>
              </a:rPr>
              <a:t>Session 3: Collection Care: Handling, 		   Access, Storage, and 			   Exhibition</a:t>
            </a:r>
          </a:p>
          <a:p>
            <a:pPr>
              <a:buNone/>
            </a:pPr>
            <a:r>
              <a:rPr lang="en-US" sz="4000" dirty="0" smtClean="0">
                <a:solidFill>
                  <a:schemeClr val="accent3"/>
                </a:solidFill>
                <a:latin typeface="Calibri" pitchFamily="34" charset="0"/>
              </a:rPr>
              <a:t>Session 4: Planning and Prioritizing</a:t>
            </a:r>
            <a:endParaRPr lang="en-US" sz="4000" dirty="0">
              <a:solidFill>
                <a:schemeClr val="accent3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Building and Facilities: Better</a:t>
            </a:r>
          </a:p>
        </p:txBody>
      </p:sp>
      <p:sp>
        <p:nvSpPr>
          <p:cNvPr id="44035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en-US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A dedicated facilities maintenance position is on staff full-time</a:t>
            </a:r>
          </a:p>
          <a:p>
            <a:pPr lvl="1"/>
            <a:endParaRPr lang="en-US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Plans for regular building upgrades are incorporated into the institutional long-range plan</a:t>
            </a:r>
          </a:p>
        </p:txBody>
      </p:sp>
      <p:pic>
        <p:nvPicPr>
          <p:cNvPr id="5" name="Content Placeholder 4" descr="West_View_in_the_Third_Floor_Corridor_of_the_White_House_during_the_Renovation-12-04-195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2438400"/>
            <a:ext cx="3841078" cy="3035364"/>
          </a:xfrm>
        </p:spPr>
      </p:pic>
      <p:sp>
        <p:nvSpPr>
          <p:cNvPr id="6" name="TextBox 5"/>
          <p:cNvSpPr txBox="1"/>
          <p:nvPr/>
        </p:nvSpPr>
        <p:spPr>
          <a:xfrm>
            <a:off x="7467600" y="56388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Image: NARA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Security</a:t>
            </a:r>
            <a:r>
              <a:rPr lang="en-US" dirty="0" smtClean="0">
                <a:latin typeface="Calibri" pitchFamily="34" charset="0"/>
              </a:rPr>
              <a:t> </a:t>
            </a:r>
          </a:p>
        </p:txBody>
      </p:sp>
      <p:pic>
        <p:nvPicPr>
          <p:cNvPr id="78851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995766" y="1600200"/>
            <a:ext cx="5387417" cy="4495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6" name="Picture 8" descr="C:\Documents and Settings\lhortz\Local Settings\Temporary Internet Files\Content.IE5\J0454UI3\MC9002821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828800"/>
            <a:ext cx="3761994" cy="4337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Security: Getting Started</a:t>
            </a:r>
          </a:p>
        </p:txBody>
      </p:sp>
      <p:sp>
        <p:nvSpPr>
          <p:cNvPr id="79875" name="Rectangle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lvl="1"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All storage rooms are kept locked when not in use</a:t>
            </a:r>
          </a:p>
          <a:p>
            <a:pPr marL="0" lvl="1">
              <a:lnSpc>
                <a:spcPct val="90000"/>
              </a:lnSpc>
            </a:pPr>
            <a:endParaRPr lang="en-US" dirty="0" smtClean="0">
              <a:latin typeface="Calibri" pitchFamily="34" charset="0"/>
            </a:endParaRPr>
          </a:p>
          <a:p>
            <a:pPr marL="0" lvl="1"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Access to collections storage spaces is limited to essential staff</a:t>
            </a:r>
          </a:p>
          <a:p>
            <a:pPr marL="0" lvl="1">
              <a:lnSpc>
                <a:spcPct val="90000"/>
              </a:lnSpc>
            </a:pPr>
            <a:endParaRPr lang="en-US" dirty="0" smtClean="0">
              <a:latin typeface="Calibri" pitchFamily="34" charset="0"/>
            </a:endParaRPr>
          </a:p>
          <a:p>
            <a:pPr marL="0" lvl="1">
              <a:lnSpc>
                <a:spcPct val="90000"/>
              </a:lnSpc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All facilities in which collections are stored are alarmed with a centrally monitored security system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 lvl="1">
              <a:lnSpc>
                <a:spcPct val="90000"/>
              </a:lnSpc>
              <a:buNone/>
            </a:pPr>
            <a:endParaRPr lang="en-US" dirty="0" smtClean="0"/>
          </a:p>
        </p:txBody>
      </p:sp>
      <p:pic>
        <p:nvPicPr>
          <p:cNvPr id="5" name="Content Placeholder 4" descr="11_nypl_lg_r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486400" y="1905000"/>
            <a:ext cx="2860675" cy="3810419"/>
          </a:xfrm>
        </p:spPr>
      </p:pic>
      <p:sp>
        <p:nvSpPr>
          <p:cNvPr id="6" name="TextBox 5"/>
          <p:cNvSpPr txBox="1"/>
          <p:nvPr/>
        </p:nvSpPr>
        <p:spPr>
          <a:xfrm>
            <a:off x="7010400" y="57912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Image: </a:t>
            </a:r>
            <a:r>
              <a:rPr lang="en-US" sz="1200" dirty="0" err="1" smtClean="0"/>
              <a:t>NewYorkology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Security: Getting Started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590800"/>
            <a:ext cx="3886200" cy="3570766"/>
          </a:xfrm>
        </p:spPr>
        <p:txBody>
          <a:bodyPr/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US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US" dirty="0" smtClean="0"/>
          </a:p>
          <a:p>
            <a:pPr marL="0" lvl="1" indent="-32004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 descr="3983648912_70129cd92c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990600" y="2743200"/>
            <a:ext cx="2663435" cy="3570288"/>
          </a:xfrm>
        </p:spPr>
      </p:pic>
      <p:sp>
        <p:nvSpPr>
          <p:cNvPr id="5" name="TextBox 4"/>
          <p:cNvSpPr txBox="1"/>
          <p:nvPr/>
        </p:nvSpPr>
        <p:spPr>
          <a:xfrm>
            <a:off x="685800" y="1752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-32004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sz="2400" dirty="0" smtClean="0">
                <a:latin typeface="Calibri" pitchFamily="34" charset="0"/>
              </a:rPr>
              <a:t>Researchers sign in and are monitored at all times while using collections materials </a:t>
            </a:r>
          </a:p>
        </p:txBody>
      </p:sp>
      <p:pic>
        <p:nvPicPr>
          <p:cNvPr id="7" name="Picture 6" descr="reading_room_from_north_balco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2895600"/>
            <a:ext cx="4793791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63963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Image: British Library of Political and Economic Science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62484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Image: Kansas Historical Society</a:t>
            </a:r>
            <a:endParaRPr lang="en-US" sz="1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Security: Good</a:t>
            </a:r>
          </a:p>
        </p:txBody>
      </p:sp>
      <p:sp>
        <p:nvSpPr>
          <p:cNvPr id="80899" name="Rectangle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lvl="1">
              <a:buFont typeface="Wingdings" pitchFamily="2" charset="2"/>
              <a:buChar char="ü"/>
            </a:pPr>
            <a:r>
              <a:rPr lang="en-US" sz="2200" dirty="0" smtClean="0">
                <a:latin typeface="Calibri" pitchFamily="34" charset="0"/>
              </a:rPr>
              <a:t>Security procedures are in place and are followed by all staff</a:t>
            </a:r>
          </a:p>
          <a:p>
            <a:pPr marL="0" lvl="1">
              <a:buFont typeface="Wingdings" pitchFamily="2" charset="2"/>
              <a:buChar char="ü"/>
            </a:pPr>
            <a:r>
              <a:rPr lang="en-US" sz="2200" dirty="0" smtClean="0">
                <a:latin typeface="Calibri" pitchFamily="34" charset="0"/>
              </a:rPr>
              <a:t>A system is in place for tracking everyone that enters a secure collections storage location</a:t>
            </a:r>
          </a:p>
          <a:p>
            <a:pPr marL="0" lvl="1">
              <a:buFont typeface="Wingdings" pitchFamily="2" charset="2"/>
              <a:buChar char="ü"/>
            </a:pPr>
            <a:r>
              <a:rPr lang="en-US" sz="2200" dirty="0" smtClean="0">
                <a:latin typeface="Calibri" pitchFamily="34" charset="0"/>
              </a:rPr>
              <a:t>Research spaces are monitored with security cameras </a:t>
            </a:r>
          </a:p>
          <a:p>
            <a:pPr marL="0" lvl="1">
              <a:buFont typeface="Wingdings" pitchFamily="2" charset="2"/>
              <a:buChar char="ü"/>
            </a:pPr>
            <a:r>
              <a:rPr lang="en-US" sz="2200" dirty="0" smtClean="0">
                <a:latin typeface="Calibri" pitchFamily="34" charset="0"/>
              </a:rPr>
              <a:t>Regular contact is maintained with local law enforcement</a:t>
            </a:r>
          </a:p>
        </p:txBody>
      </p:sp>
      <p:pic>
        <p:nvPicPr>
          <p:cNvPr id="5" name="Content Placeholder 4" descr="9524528132_ec1ea9f28c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09800"/>
            <a:ext cx="4178280" cy="2523681"/>
          </a:xfrm>
        </p:spPr>
      </p:pic>
      <p:sp>
        <p:nvSpPr>
          <p:cNvPr id="6" name="TextBox 5"/>
          <p:cNvSpPr txBox="1"/>
          <p:nvPr/>
        </p:nvSpPr>
        <p:spPr>
          <a:xfrm>
            <a:off x="6172200" y="48006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Image: State Library and Archives of Florida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Security: Better</a:t>
            </a:r>
          </a:p>
        </p:txBody>
      </p:sp>
      <p:sp>
        <p:nvSpPr>
          <p:cNvPr id="81923" name="Rectangle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lvl="1"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Security procedures are reviewed and assessed annually</a:t>
            </a:r>
          </a:p>
          <a:p>
            <a:pPr marL="0" lvl="1">
              <a:buNone/>
            </a:pPr>
            <a:endParaRPr lang="en-US" dirty="0" smtClean="0">
              <a:latin typeface="Calibri" pitchFamily="34" charset="0"/>
            </a:endParaRPr>
          </a:p>
          <a:p>
            <a:pPr marL="0" lvl="1"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A security specialist has analyzed the institution and has made recommendations for mitigating security risks</a:t>
            </a:r>
          </a:p>
          <a:p>
            <a:pPr marL="0" lvl="1">
              <a:buNone/>
            </a:pPr>
            <a:endParaRPr lang="en-US" dirty="0" smtClean="0">
              <a:latin typeface="Calibri" pitchFamily="34" charset="0"/>
            </a:endParaRPr>
          </a:p>
          <a:p>
            <a:pPr marL="0" lvl="1"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Security personnel are on staff and monitor facilities 24 hours a day</a:t>
            </a:r>
          </a:p>
        </p:txBody>
      </p:sp>
      <p:pic>
        <p:nvPicPr>
          <p:cNvPr id="5" name="Content Placeholder 4" descr="795px-Security_camera_closeup.jpe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45050" y="2408597"/>
            <a:ext cx="3886200" cy="2932981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Housekeeping</a:t>
            </a:r>
            <a:r>
              <a:rPr lang="en-US" dirty="0" smtClean="0">
                <a:latin typeface="Calibri" pitchFamily="34" charset="0"/>
              </a:rPr>
              <a:t> </a:t>
            </a:r>
          </a:p>
        </p:txBody>
      </p:sp>
      <p:pic>
        <p:nvPicPr>
          <p:cNvPr id="5" name="Content Placeholder 4" descr="4398562798_9c9ba977d9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752600" y="1752600"/>
            <a:ext cx="5946825" cy="44958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6" name="Picture 8" descr="C:\Documents and Settings\lhortz\Local Settings\Temporary Internet Files\Content.IE5\J0454UI3\MC9002821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828800"/>
            <a:ext cx="3761994" cy="4337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Housekeeping: Getting Started</a:t>
            </a:r>
          </a:p>
        </p:txBody>
      </p:sp>
      <p:sp>
        <p:nvSpPr>
          <p:cNvPr id="83971" name="Rectangle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lvl="1"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Storage and stacks areas are cleaned on a regular schedule</a:t>
            </a:r>
          </a:p>
          <a:p>
            <a:pPr marL="0" lvl="1">
              <a:buNone/>
            </a:pPr>
            <a:endParaRPr lang="en-US" dirty="0" smtClean="0">
              <a:latin typeface="Calibri" pitchFamily="34" charset="0"/>
            </a:endParaRPr>
          </a:p>
          <a:p>
            <a:pPr marL="0" lvl="1"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All garbage containing food is removed from the facility on a daily basis</a:t>
            </a:r>
          </a:p>
          <a:p>
            <a:pPr marL="0" lvl="1">
              <a:buNone/>
            </a:pPr>
            <a:endParaRPr lang="en-US" dirty="0" smtClean="0">
              <a:latin typeface="Calibri" pitchFamily="34" charset="0"/>
            </a:endParaRPr>
          </a:p>
          <a:p>
            <a:pPr marL="0" lvl="1"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Cleaning supplies and tools are kept in stock</a:t>
            </a:r>
          </a:p>
          <a:p>
            <a:pPr marL="0" lvl="1">
              <a:buNone/>
            </a:pPr>
            <a:endParaRPr lang="en-US" dirty="0" smtClean="0">
              <a:latin typeface="Calibri" pitchFamily="34" charset="0"/>
            </a:endParaRPr>
          </a:p>
          <a:p>
            <a:pPr marL="0" lvl="1"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Staff are trained in what techniques are appropriate when cleaning around collections </a:t>
            </a:r>
          </a:p>
        </p:txBody>
      </p:sp>
      <p:pic>
        <p:nvPicPr>
          <p:cNvPr id="5" name="Content Placeholder 4" descr="3109282915_af303fcfaa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45050" y="2040801"/>
            <a:ext cx="3886200" cy="3668573"/>
          </a:xfrm>
        </p:spPr>
      </p:pic>
      <p:sp>
        <p:nvSpPr>
          <p:cNvPr id="6" name="TextBox 5"/>
          <p:cNvSpPr txBox="1"/>
          <p:nvPr/>
        </p:nvSpPr>
        <p:spPr>
          <a:xfrm>
            <a:off x="7010400" y="5867400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Image: NY Public Library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Goals for the Series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dirty="0" smtClean="0">
              <a:latin typeface="Calibri" pitchFamily="34" charset="0"/>
            </a:endParaRPr>
          </a:p>
          <a:p>
            <a:pPr eaLnBrk="1" hangingPunct="1"/>
            <a:r>
              <a:rPr lang="en-US" dirty="0" smtClean="0">
                <a:latin typeface="Calibri" pitchFamily="34" charset="0"/>
              </a:rPr>
              <a:t>Establish targets for collections care in cultural institutions</a:t>
            </a:r>
          </a:p>
          <a:p>
            <a:pPr eaLnBrk="1" hangingPunct="1"/>
            <a:endParaRPr lang="en-US" dirty="0" smtClean="0">
              <a:latin typeface="Calibri" pitchFamily="34" charset="0"/>
            </a:endParaRPr>
          </a:p>
          <a:p>
            <a:pPr eaLnBrk="1" hangingPunct="1"/>
            <a:r>
              <a:rPr lang="en-US" dirty="0" smtClean="0">
                <a:latin typeface="Calibri" pitchFamily="34" charset="0"/>
              </a:rPr>
              <a:t>Understand indictors of success in each area</a:t>
            </a:r>
          </a:p>
          <a:p>
            <a:pPr eaLnBrk="1" hangingPunct="1"/>
            <a:endParaRPr lang="en-US" dirty="0" smtClean="0">
              <a:latin typeface="Calibri" pitchFamily="34" charset="0"/>
            </a:endParaRPr>
          </a:p>
          <a:p>
            <a:pPr eaLnBrk="1" hangingPunct="1"/>
            <a:r>
              <a:rPr lang="en-US" dirty="0" smtClean="0">
                <a:latin typeface="Calibri" pitchFamily="34" charset="0"/>
              </a:rPr>
              <a:t>Have the tools to evaluate the conditions in your own institutions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Housekeeping Supplies</a:t>
            </a:r>
          </a:p>
        </p:txBody>
      </p:sp>
      <p:sp>
        <p:nvSpPr>
          <p:cNvPr id="84995" name="Rectangle 5"/>
          <p:cNvSpPr>
            <a:spLocks noGrp="1"/>
          </p:cNvSpPr>
          <p:nvPr>
            <p:ph type="body" sz="half" idx="4294967295"/>
          </p:nvPr>
        </p:nvSpPr>
        <p:spPr>
          <a:xfrm>
            <a:off x="301625" y="1524000"/>
            <a:ext cx="4191000" cy="45989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18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600" dirty="0" smtClean="0">
                <a:latin typeface="Calibri" pitchFamily="34" charset="0"/>
              </a:rPr>
              <a:t>General Supplies </a:t>
            </a:r>
          </a:p>
          <a:p>
            <a:pPr>
              <a:lnSpc>
                <a:spcPct val="80000"/>
              </a:lnSpc>
            </a:pPr>
            <a:r>
              <a:rPr lang="en-US" sz="2600" dirty="0" smtClean="0">
                <a:latin typeface="Calibri" pitchFamily="34" charset="0"/>
              </a:rPr>
              <a:t>Brushes </a:t>
            </a:r>
          </a:p>
          <a:p>
            <a:pPr>
              <a:lnSpc>
                <a:spcPct val="80000"/>
              </a:lnSpc>
            </a:pPr>
            <a:r>
              <a:rPr lang="en-US" sz="2600" dirty="0" smtClean="0">
                <a:latin typeface="Calibri" pitchFamily="34" charset="0"/>
              </a:rPr>
              <a:t>Gloves</a:t>
            </a:r>
          </a:p>
          <a:p>
            <a:pPr>
              <a:lnSpc>
                <a:spcPct val="80000"/>
              </a:lnSpc>
            </a:pPr>
            <a:r>
              <a:rPr lang="en-US" sz="2600" dirty="0" smtClean="0">
                <a:latin typeface="Calibri" pitchFamily="34" charset="0"/>
              </a:rPr>
              <a:t>Muslin</a:t>
            </a:r>
          </a:p>
          <a:p>
            <a:pPr>
              <a:lnSpc>
                <a:spcPct val="80000"/>
              </a:lnSpc>
            </a:pPr>
            <a:r>
              <a:rPr lang="en-US" sz="2600" dirty="0" smtClean="0">
                <a:latin typeface="Calibri" pitchFamily="34" charset="0"/>
              </a:rPr>
              <a:t>Mylar</a:t>
            </a:r>
          </a:p>
          <a:p>
            <a:pPr>
              <a:lnSpc>
                <a:spcPct val="80000"/>
              </a:lnSpc>
            </a:pPr>
            <a:r>
              <a:rPr lang="en-US" sz="2600" dirty="0" err="1" smtClean="0">
                <a:latin typeface="Calibri" pitchFamily="34" charset="0"/>
              </a:rPr>
              <a:t>Orvus</a:t>
            </a:r>
            <a:endParaRPr lang="en-US" sz="26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2600" dirty="0" smtClean="0">
                <a:latin typeface="Calibri" pitchFamily="34" charset="0"/>
              </a:rPr>
              <a:t>Vacuum</a:t>
            </a:r>
          </a:p>
          <a:p>
            <a:pPr>
              <a:lnSpc>
                <a:spcPct val="80000"/>
              </a:lnSpc>
            </a:pPr>
            <a:r>
              <a:rPr lang="en-US" sz="2600" dirty="0" smtClean="0">
                <a:latin typeface="Calibri" pitchFamily="34" charset="0"/>
              </a:rPr>
              <a:t>Murphy’s Oil Soap</a:t>
            </a:r>
          </a:p>
          <a:p>
            <a:pPr>
              <a:lnSpc>
                <a:spcPct val="80000"/>
              </a:lnSpc>
            </a:pPr>
            <a:r>
              <a:rPr lang="en-US" sz="2600" dirty="0" smtClean="0">
                <a:latin typeface="Calibri" pitchFamily="34" charset="0"/>
              </a:rPr>
              <a:t>Renaissance Wax</a:t>
            </a:r>
          </a:p>
          <a:p>
            <a:pPr>
              <a:lnSpc>
                <a:spcPct val="80000"/>
              </a:lnSpc>
            </a:pPr>
            <a:r>
              <a:rPr lang="en-US" sz="2600" dirty="0" smtClean="0">
                <a:latin typeface="Calibri" pitchFamily="34" charset="0"/>
              </a:rPr>
              <a:t>Dust Cloths</a:t>
            </a:r>
          </a:p>
          <a:p>
            <a:pPr>
              <a:lnSpc>
                <a:spcPct val="80000"/>
              </a:lnSpc>
            </a:pPr>
            <a:r>
              <a:rPr lang="en-US" sz="2600" dirty="0" smtClean="0">
                <a:latin typeface="Calibri" pitchFamily="34" charset="0"/>
              </a:rPr>
              <a:t>Screening</a:t>
            </a:r>
          </a:p>
          <a:p>
            <a:pPr>
              <a:lnSpc>
                <a:spcPct val="80000"/>
              </a:lnSpc>
            </a:pPr>
            <a:endParaRPr lang="en-US" sz="18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latin typeface="Calibri" pitchFamily="34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1600" dirty="0" smtClean="0">
                <a:latin typeface="Calibri" pitchFamily="34" charset="0"/>
              </a:rPr>
              <a:t>	List developed by the Minnesota Historical Society.  Historic Housekeeping Handbook, 2000</a:t>
            </a:r>
          </a:p>
        </p:txBody>
      </p:sp>
      <p:sp>
        <p:nvSpPr>
          <p:cNvPr id="84996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45025" y="1524000"/>
            <a:ext cx="4191000" cy="459898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en-US" sz="2000" dirty="0" smtClean="0">
                <a:latin typeface="Calibri" pitchFamily="34" charset="0"/>
              </a:rPr>
              <a:t>Do Not Use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Lemon Oil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Turpentine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Bees Wax</a:t>
            </a:r>
          </a:p>
          <a:p>
            <a:pPr>
              <a:lnSpc>
                <a:spcPct val="80000"/>
              </a:lnSpc>
            </a:pPr>
            <a:r>
              <a:rPr lang="en-US" sz="2000" dirty="0" err="1" smtClean="0">
                <a:latin typeface="Calibri" pitchFamily="34" charset="0"/>
              </a:rPr>
              <a:t>Endust</a:t>
            </a:r>
            <a:r>
              <a:rPr lang="en-US" sz="2000" dirty="0" smtClean="0">
                <a:latin typeface="Calibri" pitchFamily="34" charset="0"/>
              </a:rPr>
              <a:t> or other dusting products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Any Aerosol products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Saddle soap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Cleansers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Plexiglas cleaner on other surfaces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Glass cleaner on Plexiglas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Bleach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Abrasive Cleaners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Feather Dusters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 pitchFamily="34" charset="0"/>
              </a:rPr>
              <a:t>Acid-based Cleaners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6019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45025" y="1524000"/>
            <a:ext cx="4191000" cy="4598988"/>
          </a:xfrm>
        </p:spPr>
        <p:txBody>
          <a:bodyPr/>
          <a:lstStyle/>
          <a:p>
            <a:endParaRPr lang="en-US" sz="2300" b="1" dirty="0" smtClean="0">
              <a:latin typeface="Calibri" pitchFamily="34" charset="0"/>
            </a:endParaRPr>
          </a:p>
          <a:p>
            <a:pPr marL="0">
              <a:buNone/>
            </a:pPr>
            <a:r>
              <a:rPr lang="en-US" sz="2300" dirty="0" smtClean="0">
                <a:latin typeface="Calibri" pitchFamily="34" charset="0"/>
              </a:rPr>
              <a:t>HEPA (High Efficiency Particulate Air) filter </a:t>
            </a:r>
          </a:p>
          <a:p>
            <a:pPr marL="0">
              <a:buNone/>
            </a:pPr>
            <a:endParaRPr lang="en-US" sz="2300" dirty="0" smtClean="0">
              <a:latin typeface="Calibri" pitchFamily="34" charset="0"/>
            </a:endParaRPr>
          </a:p>
          <a:p>
            <a:pPr marL="0">
              <a:buNone/>
            </a:pPr>
            <a:r>
              <a:rPr lang="en-US" sz="2300" dirty="0" smtClean="0">
                <a:latin typeface="Calibri" pitchFamily="34" charset="0"/>
              </a:rPr>
              <a:t>Rheostat attachment to adjust the vacuum pressure </a:t>
            </a:r>
          </a:p>
          <a:p>
            <a:endParaRPr lang="en-US" sz="2300" dirty="0" smtClean="0"/>
          </a:p>
        </p:txBody>
      </p:sp>
      <p:pic>
        <p:nvPicPr>
          <p:cNvPr id="86020" name="Picture 7" descr="Photo of Vacuuming of Book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90600" y="1600200"/>
            <a:ext cx="2708275" cy="440690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Housekeeping: Good</a:t>
            </a:r>
          </a:p>
        </p:txBody>
      </p:sp>
      <p:sp>
        <p:nvSpPr>
          <p:cNvPr id="87043" name="Rectangl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lvl="1">
              <a:buFont typeface="Wingdings" pitchFamily="2" charset="2"/>
              <a:buChar char="ü"/>
            </a:pPr>
            <a:endParaRPr lang="en-US" dirty="0" smtClean="0"/>
          </a:p>
          <a:p>
            <a:pPr marL="0" lvl="1"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A conservator has been consulted about what cleaning products are appropriate for use around collections materials</a:t>
            </a:r>
          </a:p>
          <a:p>
            <a:pPr marL="0" lvl="1">
              <a:buNone/>
            </a:pPr>
            <a:endParaRPr lang="en-US" dirty="0" smtClean="0">
              <a:latin typeface="Calibri" pitchFamily="34" charset="0"/>
            </a:endParaRPr>
          </a:p>
          <a:p>
            <a:pPr marL="0" lvl="1"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A formalized housekeeping policy and manual are established</a:t>
            </a:r>
          </a:p>
          <a:p>
            <a:pPr lvl="1"/>
            <a:endParaRPr lang="en-US" b="1" dirty="0" smtClean="0"/>
          </a:p>
        </p:txBody>
      </p:sp>
      <p:pic>
        <p:nvPicPr>
          <p:cNvPr id="1026" name="Picture 2" descr="G:\CCAHA Administration\Marketing &amp; Promotional\Images\BOOK\RH up very clos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133600"/>
            <a:ext cx="4294716" cy="3221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Housekeeping: Good</a:t>
            </a:r>
          </a:p>
        </p:txBody>
      </p:sp>
      <p:sp>
        <p:nvSpPr>
          <p:cNvPr id="890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>
              <a:buFont typeface="Wingdings" pitchFamily="2" charset="2"/>
              <a:buNone/>
            </a:pPr>
            <a:endParaRPr lang="en-US" dirty="0" smtClean="0"/>
          </a:p>
          <a:p>
            <a:pPr lvl="1">
              <a:buFont typeface="Wingdings" pitchFamily="2" charset="2"/>
              <a:buNone/>
            </a:pPr>
            <a:endParaRPr lang="en-US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latin typeface="Calibri" pitchFamily="34" charset="0"/>
              </a:rPr>
              <a:t>Staff are trained to notice 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latin typeface="Calibri" pitchFamily="34" charset="0"/>
              </a:rPr>
              <a:t>and report changes in the 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latin typeface="Calibri" pitchFamily="34" charset="0"/>
              </a:rPr>
              <a:t>collection that are observed 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latin typeface="Calibri" pitchFamily="34" charset="0"/>
              </a:rPr>
              <a:t>during cleaning (pests, missing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latin typeface="Calibri" pitchFamily="34" charset="0"/>
              </a:rPr>
              <a:t> pieces, damage)</a:t>
            </a:r>
          </a:p>
          <a:p>
            <a:endParaRPr lang="en-US" b="1" dirty="0" smtClean="0"/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4384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Housekeeping: Better</a:t>
            </a:r>
          </a:p>
        </p:txBody>
      </p:sp>
      <p:sp>
        <p:nvSpPr>
          <p:cNvPr id="90115" name="Rectangl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endParaRPr lang="en-US" dirty="0" smtClean="0">
              <a:latin typeface="Calibri" pitchFamily="34" charset="0"/>
            </a:endParaRPr>
          </a:p>
          <a:p>
            <a:pPr marL="0" lvl="1"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A system is in place for basic cleaning of stacks/boxes/artifacts</a:t>
            </a:r>
          </a:p>
          <a:p>
            <a:pPr marL="0" lvl="1">
              <a:buNone/>
            </a:pPr>
            <a:endParaRPr lang="en-US" dirty="0" smtClean="0">
              <a:latin typeface="Calibri" pitchFamily="34" charset="0"/>
            </a:endParaRPr>
          </a:p>
          <a:p>
            <a:pPr marL="0" lvl="1"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An annual training session is held for those staff members involved in housekeeping for collections areas</a:t>
            </a:r>
          </a:p>
        </p:txBody>
      </p:sp>
      <p:pic>
        <p:nvPicPr>
          <p:cNvPr id="7" name="Content Placeholder 6" descr="IMG_5182_blog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133600"/>
            <a:ext cx="4059024" cy="3047048"/>
          </a:xfrm>
        </p:spPr>
      </p:pic>
      <p:sp>
        <p:nvSpPr>
          <p:cNvPr id="8" name="TextBox 7"/>
          <p:cNvSpPr txBox="1"/>
          <p:nvPr/>
        </p:nvSpPr>
        <p:spPr>
          <a:xfrm>
            <a:off x="6629400" y="5334000"/>
            <a:ext cx="342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Image: University of Iowa Libraries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Thank you and Questions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>
              <a:buNone/>
            </a:pPr>
            <a:r>
              <a:rPr lang="en-US" dirty="0" smtClean="0"/>
              <a:t>Questions about collections care? </a:t>
            </a:r>
          </a:p>
          <a:p>
            <a:pPr marL="0">
              <a:buNone/>
            </a:pPr>
            <a:endParaRPr lang="en-US" dirty="0" smtClean="0"/>
          </a:p>
          <a:p>
            <a:pPr marL="0">
              <a:buNone/>
            </a:pPr>
            <a:r>
              <a:rPr lang="en-US" dirty="0" smtClean="0"/>
              <a:t>Contact the California Preservation Program </a:t>
            </a:r>
            <a:r>
              <a:rPr lang="en-US" sz="2800" u="sng" dirty="0" smtClean="0"/>
              <a:t>info@calpreservation.org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Documents and Settings\lhortz\Local Settings\Temporary Internet Files\Content.IE5\J0454UI3\MC90044193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28800"/>
            <a:ext cx="3884613" cy="3747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Next Session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Session 2: Environment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December 5, 2013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Temperature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Relative Humidity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Lighting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Pests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PEM_imag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845050" y="2429553"/>
            <a:ext cx="3886200" cy="289106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Areas of Discussion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sz="half" idx="4294967295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pPr eaLnBrk="1" hangingPunct="1"/>
            <a:endParaRPr lang="en-US" sz="2500" dirty="0" smtClean="0"/>
          </a:p>
          <a:p>
            <a:pPr eaLnBrk="1" hangingPunct="1"/>
            <a:r>
              <a:rPr lang="en-US" sz="2500" dirty="0" smtClean="0">
                <a:latin typeface="Calibri" pitchFamily="34" charset="0"/>
              </a:rPr>
              <a:t>Policies</a:t>
            </a:r>
          </a:p>
          <a:p>
            <a:pPr eaLnBrk="1" hangingPunct="1"/>
            <a:r>
              <a:rPr lang="en-US" sz="2500" dirty="0" smtClean="0">
                <a:latin typeface="Calibri" pitchFamily="34" charset="0"/>
              </a:rPr>
              <a:t>Facilities </a:t>
            </a:r>
          </a:p>
          <a:p>
            <a:pPr eaLnBrk="1" hangingPunct="1"/>
            <a:r>
              <a:rPr lang="en-US" sz="2500" dirty="0" smtClean="0">
                <a:latin typeface="Calibri" pitchFamily="34" charset="0"/>
              </a:rPr>
              <a:t>Environment</a:t>
            </a:r>
          </a:p>
          <a:p>
            <a:pPr eaLnBrk="1" hangingPunct="1"/>
            <a:r>
              <a:rPr lang="en-US" sz="2500" dirty="0" smtClean="0">
                <a:latin typeface="Calibri" pitchFamily="34" charset="0"/>
              </a:rPr>
              <a:t>Lighting </a:t>
            </a:r>
          </a:p>
          <a:p>
            <a:pPr eaLnBrk="1" hangingPunct="1"/>
            <a:r>
              <a:rPr lang="en-US" sz="2500" dirty="0" smtClean="0">
                <a:latin typeface="Calibri" pitchFamily="34" charset="0"/>
              </a:rPr>
              <a:t>Emergency Preparedness</a:t>
            </a:r>
          </a:p>
          <a:p>
            <a:pPr eaLnBrk="1" hangingPunct="1"/>
            <a:r>
              <a:rPr lang="en-US" sz="2500" dirty="0" smtClean="0">
                <a:latin typeface="Calibri" pitchFamily="34" charset="0"/>
              </a:rPr>
              <a:t>Security</a:t>
            </a:r>
          </a:p>
          <a:p>
            <a:pPr eaLnBrk="1" hangingPunct="1"/>
            <a:r>
              <a:rPr lang="en-US" sz="2500" dirty="0" smtClean="0">
                <a:latin typeface="Calibri" pitchFamily="34" charset="0"/>
              </a:rPr>
              <a:t>Housekeeping</a:t>
            </a:r>
          </a:p>
          <a:p>
            <a:pPr eaLnBrk="1" hangingPunct="1"/>
            <a:r>
              <a:rPr lang="en-US" sz="2500" dirty="0" smtClean="0">
                <a:latin typeface="Calibri" pitchFamily="34" charset="0"/>
              </a:rPr>
              <a:t>Pest Management</a:t>
            </a:r>
          </a:p>
          <a:p>
            <a:pPr eaLnBrk="1" hangingPunct="1"/>
            <a:endParaRPr lang="en-US" sz="2500" dirty="0" smtClean="0"/>
          </a:p>
          <a:p>
            <a:pPr eaLnBrk="1" hangingPunct="1"/>
            <a:endParaRPr lang="en-US" sz="2500" dirty="0" smtClean="0"/>
          </a:p>
        </p:txBody>
      </p:sp>
      <p:sp>
        <p:nvSpPr>
          <p:cNvPr id="28676" name="Content Placeholder 3"/>
          <p:cNvSpPr>
            <a:spLocks noGrp="1"/>
          </p:cNvSpPr>
          <p:nvPr>
            <p:ph sz="half" idx="4294967295"/>
          </p:nvPr>
        </p:nvSpPr>
        <p:spPr>
          <a:xfrm>
            <a:off x="4800600" y="1371600"/>
            <a:ext cx="4038600" cy="4681538"/>
          </a:xfrm>
        </p:spPr>
        <p:txBody>
          <a:bodyPr/>
          <a:lstStyle/>
          <a:p>
            <a:pPr eaLnBrk="1" hangingPunct="1"/>
            <a:endParaRPr lang="en-US" sz="2500" dirty="0" smtClean="0"/>
          </a:p>
          <a:p>
            <a:pPr eaLnBrk="1" hangingPunct="1"/>
            <a:r>
              <a:rPr lang="en-US" sz="2500" dirty="0" smtClean="0">
                <a:latin typeface="Calibri" pitchFamily="34" charset="0"/>
              </a:rPr>
              <a:t>Handling and Access</a:t>
            </a:r>
          </a:p>
          <a:p>
            <a:pPr eaLnBrk="1" hangingPunct="1"/>
            <a:r>
              <a:rPr lang="en-US" sz="2500" dirty="0" smtClean="0">
                <a:latin typeface="Calibri" pitchFamily="34" charset="0"/>
              </a:rPr>
              <a:t>Collections Storage</a:t>
            </a:r>
          </a:p>
          <a:p>
            <a:pPr eaLnBrk="1" hangingPunct="1"/>
            <a:r>
              <a:rPr lang="en-US" sz="2500" dirty="0" smtClean="0">
                <a:latin typeface="Calibri" pitchFamily="34" charset="0"/>
              </a:rPr>
              <a:t>Exhibition</a:t>
            </a:r>
          </a:p>
          <a:p>
            <a:pPr eaLnBrk="1" hangingPunct="1"/>
            <a:r>
              <a:rPr lang="en-US" sz="2500" dirty="0" smtClean="0">
                <a:latin typeface="Calibri" pitchFamily="34" charset="0"/>
              </a:rPr>
              <a:t>Preservation Planning</a:t>
            </a:r>
          </a:p>
          <a:p>
            <a:pPr eaLnBrk="1" hangingPunct="1"/>
            <a:r>
              <a:rPr lang="en-US" sz="2500" dirty="0" smtClean="0">
                <a:latin typeface="Calibri" pitchFamily="34" charset="0"/>
              </a:rPr>
              <a:t>Conservation</a:t>
            </a:r>
          </a:p>
          <a:p>
            <a:pPr eaLnBrk="1" hangingPunct="1"/>
            <a:r>
              <a:rPr lang="en-US" sz="2500" dirty="0" smtClean="0">
                <a:latin typeface="Calibri" pitchFamily="34" charset="0"/>
              </a:rPr>
              <a:t>Additional Considerations</a:t>
            </a:r>
          </a:p>
          <a:p>
            <a:pPr eaLnBrk="1" hangingPunct="1"/>
            <a:endParaRPr lang="en-US" sz="25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Today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Terminology</a:t>
            </a:r>
          </a:p>
          <a:p>
            <a:r>
              <a:rPr lang="en-US" dirty="0" smtClean="0">
                <a:latin typeface="Calibri" pitchFamily="34" charset="0"/>
              </a:rPr>
              <a:t>Making the case</a:t>
            </a:r>
          </a:p>
          <a:p>
            <a:r>
              <a:rPr lang="en-US" dirty="0" smtClean="0">
                <a:latin typeface="Calibri" pitchFamily="34" charset="0"/>
              </a:rPr>
              <a:t>Establishing a preservation program</a:t>
            </a:r>
          </a:p>
          <a:p>
            <a:r>
              <a:rPr lang="en-US" dirty="0" smtClean="0">
                <a:latin typeface="Calibri" pitchFamily="34" charset="0"/>
              </a:rPr>
              <a:t>Facilities</a:t>
            </a:r>
          </a:p>
          <a:p>
            <a:r>
              <a:rPr lang="en-US" dirty="0" smtClean="0">
                <a:latin typeface="Calibri" pitchFamily="34" charset="0"/>
              </a:rPr>
              <a:t>Security</a:t>
            </a:r>
          </a:p>
          <a:p>
            <a:r>
              <a:rPr lang="en-US" dirty="0" smtClean="0">
                <a:latin typeface="Calibri" pitchFamily="34" charset="0"/>
              </a:rPr>
              <a:t>Housekeeping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Documents and Settings\lhortz\Local Settings\Temporary Internet Files\Content.IE5\93GS80WY\MC90010487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57400"/>
            <a:ext cx="4329570" cy="3335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6" name="Picture 8" descr="C:\Documents and Settings\lhortz\Local Settings\Temporary Internet Files\Content.IE5\J0454UI3\MC90028217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828800"/>
            <a:ext cx="3761994" cy="4337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Terminology</a:t>
            </a:r>
          </a:p>
        </p:txBody>
      </p:sp>
      <p:sp>
        <p:nvSpPr>
          <p:cNvPr id="22531" name="Rectangle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  <a:buFontTx/>
              <a:buChar char=" "/>
            </a:pPr>
            <a:endParaRPr lang="en-US" b="1" dirty="0" smtClean="0"/>
          </a:p>
          <a:p>
            <a:pPr>
              <a:buClr>
                <a:schemeClr val="tx1"/>
              </a:buClr>
              <a:buFontTx/>
              <a:buChar char=" "/>
            </a:pPr>
            <a:r>
              <a:rPr lang="en-US" b="1" dirty="0" smtClean="0">
                <a:latin typeface="Calibri" pitchFamily="34" charset="0"/>
              </a:rPr>
              <a:t>Preservation</a:t>
            </a:r>
            <a:endParaRPr lang="en-US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latin typeface="Calibri" pitchFamily="34" charset="0"/>
              </a:rPr>
              <a:t>	- Refers to all those activities aimed at caring for your collection.</a:t>
            </a:r>
          </a:p>
          <a:p>
            <a:pPr>
              <a:buClr>
                <a:schemeClr val="tx1"/>
              </a:buClr>
              <a:buFontTx/>
              <a:buChar char=" "/>
            </a:pPr>
            <a:endParaRPr lang="en-US" b="1" dirty="0" smtClean="0">
              <a:latin typeface="Calibri" pitchFamily="34" charset="0"/>
            </a:endParaRPr>
          </a:p>
          <a:p>
            <a:pPr>
              <a:buClr>
                <a:schemeClr val="tx1"/>
              </a:buClr>
              <a:buFontTx/>
              <a:buChar char=" "/>
            </a:pPr>
            <a:r>
              <a:rPr lang="en-US" b="1" dirty="0" smtClean="0">
                <a:latin typeface="Calibri" pitchFamily="34" charset="0"/>
              </a:rPr>
              <a:t>Conservation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>
                <a:latin typeface="Calibri" pitchFamily="34" charset="0"/>
              </a:rPr>
              <a:t>	- Refers to those activities that stabilize collections chemically or strengthen them physically.</a:t>
            </a:r>
          </a:p>
        </p:txBody>
      </p:sp>
      <p:pic>
        <p:nvPicPr>
          <p:cNvPr id="5" name="Content Placeholder 4" descr="Preservation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883150" y="2370138"/>
            <a:ext cx="3810000" cy="3009900"/>
          </a:xfrm>
        </p:spPr>
      </p:pic>
      <p:sp>
        <p:nvSpPr>
          <p:cNvPr id="6" name="TextBox 5"/>
          <p:cNvSpPr txBox="1"/>
          <p:nvPr/>
        </p:nvSpPr>
        <p:spPr>
          <a:xfrm>
            <a:off x="7391400" y="55626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Image: NARA.gov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/>
          <p:cNvSpPr>
            <a:spLocks noGrp="1"/>
          </p:cNvSpPr>
          <p:nvPr>
            <p:ph sz="quarter" idx="4294967295"/>
          </p:nvPr>
        </p:nvSpPr>
        <p:spPr>
          <a:xfrm>
            <a:off x="301625" y="1524000"/>
            <a:ext cx="4191000" cy="2222500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Wingdings 2" pitchFamily="18" charset="2"/>
              <a:buNone/>
            </a:pPr>
            <a:r>
              <a:rPr lang="en-US" sz="1800" b="1" dirty="0" smtClean="0">
                <a:latin typeface="Calibri" pitchFamily="34" charset="0"/>
              </a:rPr>
              <a:t>American Library Association</a:t>
            </a:r>
          </a:p>
          <a:p>
            <a:pPr>
              <a:buClr>
                <a:schemeClr val="tx1"/>
              </a:buClr>
              <a:buFont typeface="Wingdings 2" pitchFamily="18" charset="2"/>
              <a:buNone/>
            </a:pPr>
            <a:r>
              <a:rPr lang="en-US" sz="1800" b="1" dirty="0" smtClean="0">
                <a:latin typeface="Calibri" pitchFamily="34" charset="0"/>
              </a:rPr>
              <a:t> (ALA)</a:t>
            </a:r>
          </a:p>
          <a:p>
            <a:pPr marL="0">
              <a:buClr>
                <a:schemeClr val="tx1"/>
              </a:buClr>
              <a:buFont typeface="Wingdings 2" pitchFamily="18" charset="2"/>
              <a:buNone/>
            </a:pPr>
            <a:r>
              <a:rPr lang="en-US" sz="1800" dirty="0" smtClean="0">
                <a:latin typeface="Calibri" pitchFamily="34" charset="0"/>
              </a:rPr>
              <a:t>The Association's policy on </a:t>
            </a:r>
          </a:p>
          <a:p>
            <a:pPr marL="0">
              <a:buClr>
                <a:schemeClr val="tx1"/>
              </a:buClr>
              <a:buFont typeface="Wingdings 2" pitchFamily="18" charset="2"/>
              <a:buNone/>
            </a:pPr>
            <a:r>
              <a:rPr lang="en-US" sz="1800" dirty="0" smtClean="0">
                <a:latin typeface="Calibri" pitchFamily="34" charset="0"/>
              </a:rPr>
              <a:t>preservation is based on its goal of ensuring that every person has access to information at the time needed and in a usable format</a:t>
            </a:r>
          </a:p>
        </p:txBody>
      </p:sp>
      <p:sp>
        <p:nvSpPr>
          <p:cNvPr id="23554" name="Rectangle 2"/>
          <p:cNvSpPr>
            <a:spLocks noGrp="1"/>
          </p:cNvSpPr>
          <p:nvPr>
            <p:ph type="title" sz="quarter" idx="4294967295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Professional Mandate</a:t>
            </a:r>
          </a:p>
        </p:txBody>
      </p:sp>
      <p:sp>
        <p:nvSpPr>
          <p:cNvPr id="23556" name="Rectangle 5"/>
          <p:cNvSpPr>
            <a:spLocks noGrp="1"/>
          </p:cNvSpPr>
          <p:nvPr>
            <p:ph sz="quarter" idx="4294967295"/>
          </p:nvPr>
        </p:nvSpPr>
        <p:spPr>
          <a:xfrm>
            <a:off x="4495800" y="1524000"/>
            <a:ext cx="4191000" cy="2222500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Wingdings 2" pitchFamily="18" charset="2"/>
              <a:buNone/>
            </a:pPr>
            <a:r>
              <a:rPr lang="en-US" sz="1800" b="1" dirty="0" smtClean="0">
                <a:latin typeface="Calibri" pitchFamily="34" charset="0"/>
              </a:rPr>
              <a:t>Society of American Archivists </a:t>
            </a:r>
          </a:p>
          <a:p>
            <a:pPr>
              <a:buClr>
                <a:schemeClr val="tx1"/>
              </a:buClr>
              <a:buFont typeface="Wingdings 2" pitchFamily="18" charset="2"/>
              <a:buNone/>
            </a:pPr>
            <a:r>
              <a:rPr lang="en-US" sz="1800" b="1" dirty="0" smtClean="0">
                <a:latin typeface="Calibri" pitchFamily="34" charset="0"/>
              </a:rPr>
              <a:t>(SAA)  </a:t>
            </a:r>
          </a:p>
          <a:p>
            <a:pPr marL="0">
              <a:buClr>
                <a:schemeClr val="tx1"/>
              </a:buClr>
              <a:buFont typeface="Wingdings 2" pitchFamily="18" charset="2"/>
              <a:buNone/>
            </a:pPr>
            <a:r>
              <a:rPr lang="en-US" sz="1800" dirty="0" smtClean="0">
                <a:latin typeface="Calibri" pitchFamily="34" charset="0"/>
              </a:rPr>
              <a:t>Archivists select, preserve, and </a:t>
            </a:r>
          </a:p>
          <a:p>
            <a:pPr marL="0">
              <a:buClr>
                <a:schemeClr val="tx1"/>
              </a:buClr>
              <a:buFont typeface="Wingdings 2" pitchFamily="18" charset="2"/>
              <a:buNone/>
            </a:pPr>
            <a:r>
              <a:rPr lang="en-US" sz="1800" dirty="0" smtClean="0">
                <a:latin typeface="Calibri" pitchFamily="34" charset="0"/>
              </a:rPr>
              <a:t>make available documentary </a:t>
            </a:r>
          </a:p>
          <a:p>
            <a:pPr marL="0">
              <a:buClr>
                <a:schemeClr val="tx1"/>
              </a:buClr>
              <a:buFont typeface="Wingdings 2" pitchFamily="18" charset="2"/>
              <a:buNone/>
            </a:pPr>
            <a:r>
              <a:rPr lang="en-US" sz="1800" dirty="0" smtClean="0">
                <a:latin typeface="Calibri" pitchFamily="34" charset="0"/>
              </a:rPr>
              <a:t>materials of long-term value that have lasting value to the organization or public that the archivist serves</a:t>
            </a:r>
          </a:p>
        </p:txBody>
      </p:sp>
      <p:sp>
        <p:nvSpPr>
          <p:cNvPr id="23557" name="Rectangle 6"/>
          <p:cNvSpPr>
            <a:spLocks noGrp="1"/>
          </p:cNvSpPr>
          <p:nvPr>
            <p:ph sz="quarter" idx="4294967295"/>
          </p:nvPr>
        </p:nvSpPr>
        <p:spPr>
          <a:xfrm>
            <a:off x="301625" y="3898900"/>
            <a:ext cx="4191000" cy="2224088"/>
          </a:xfrm>
        </p:spPr>
        <p:txBody>
          <a:bodyPr/>
          <a:lstStyle/>
          <a:p>
            <a:pPr>
              <a:buClr>
                <a:schemeClr val="tx1"/>
              </a:buClr>
              <a:buFont typeface="Wingdings 2" pitchFamily="18" charset="2"/>
              <a:buNone/>
            </a:pPr>
            <a:r>
              <a:rPr lang="en-US" sz="1800" b="1" dirty="0" smtClean="0">
                <a:latin typeface="Calibri" pitchFamily="34" charset="0"/>
              </a:rPr>
              <a:t>American Alliance of </a:t>
            </a:r>
          </a:p>
          <a:p>
            <a:pPr>
              <a:buClr>
                <a:schemeClr val="tx1"/>
              </a:buClr>
              <a:buFont typeface="Wingdings 2" pitchFamily="18" charset="2"/>
              <a:buNone/>
            </a:pPr>
            <a:r>
              <a:rPr lang="en-US" sz="1800" b="1" dirty="0" smtClean="0">
                <a:latin typeface="Calibri" pitchFamily="34" charset="0"/>
              </a:rPr>
              <a:t>Museums (AAM)</a:t>
            </a:r>
          </a:p>
          <a:p>
            <a:pPr marL="0">
              <a:buClr>
                <a:schemeClr val="tx1"/>
              </a:buClr>
              <a:buFont typeface="Wingdings 2" pitchFamily="18" charset="2"/>
              <a:buNone/>
            </a:pPr>
            <a:r>
              <a:rPr lang="en-US" sz="1800" dirty="0" smtClean="0">
                <a:latin typeface="Calibri" pitchFamily="34" charset="0"/>
              </a:rPr>
              <a:t>Museums make their unique contribution to the public by collecting, preserving, and interpreting the things of this world</a:t>
            </a:r>
          </a:p>
        </p:txBody>
      </p:sp>
      <p:sp>
        <p:nvSpPr>
          <p:cNvPr id="23558" name="Rectangle 7"/>
          <p:cNvSpPr>
            <a:spLocks noGrp="1"/>
          </p:cNvSpPr>
          <p:nvPr>
            <p:ph sz="quarter" idx="4294967295"/>
          </p:nvPr>
        </p:nvSpPr>
        <p:spPr>
          <a:xfrm>
            <a:off x="4495800" y="3886200"/>
            <a:ext cx="4191000" cy="2224088"/>
          </a:xfrm>
        </p:spPr>
        <p:txBody>
          <a:bodyPr>
            <a:normAutofit/>
          </a:bodyPr>
          <a:lstStyle/>
          <a:p>
            <a:pPr marL="0">
              <a:buClr>
                <a:schemeClr val="tx1"/>
              </a:buClr>
              <a:buFont typeface="Wingdings 2" pitchFamily="18" charset="2"/>
              <a:buNone/>
            </a:pPr>
            <a:r>
              <a:rPr lang="en-US" sz="1800" b="1" dirty="0" smtClean="0">
                <a:latin typeface="Calibri" pitchFamily="34" charset="0"/>
              </a:rPr>
              <a:t>American Association for State </a:t>
            </a:r>
          </a:p>
          <a:p>
            <a:pPr marL="0">
              <a:buClr>
                <a:schemeClr val="tx1"/>
              </a:buClr>
              <a:buFont typeface="Wingdings 2" pitchFamily="18" charset="2"/>
              <a:buNone/>
            </a:pPr>
            <a:r>
              <a:rPr lang="en-US" sz="1800" b="1" dirty="0" smtClean="0">
                <a:latin typeface="Calibri" pitchFamily="34" charset="0"/>
              </a:rPr>
              <a:t>and Local History (AASLH)</a:t>
            </a:r>
          </a:p>
          <a:p>
            <a:pPr marL="0">
              <a:buClr>
                <a:schemeClr val="tx1"/>
              </a:buClr>
              <a:buFont typeface="Wingdings 2" pitchFamily="18" charset="2"/>
              <a:buNone/>
            </a:pPr>
            <a:r>
              <a:rPr lang="en-US" sz="1800" dirty="0" smtClean="0">
                <a:latin typeface="Calibri" pitchFamily="34" charset="0"/>
              </a:rPr>
              <a:t>Members shall give priority to the care and management of the collections within their care and always shall act to preserve their physical and intellectual integrity</a:t>
            </a:r>
          </a:p>
        </p:txBody>
      </p:sp>
      <p:pic>
        <p:nvPicPr>
          <p:cNvPr id="7" name="Picture 6" descr="ala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1524000"/>
            <a:ext cx="1057275" cy="1081088"/>
          </a:xfrm>
          <a:prstGeom prst="rect">
            <a:avLst/>
          </a:prstGeom>
        </p:spPr>
      </p:pic>
      <p:pic>
        <p:nvPicPr>
          <p:cNvPr id="9" name="Picture 8" descr="AAM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400" y="3886200"/>
            <a:ext cx="1660585" cy="733425"/>
          </a:xfrm>
          <a:prstGeom prst="rect">
            <a:avLst/>
          </a:prstGeom>
        </p:spPr>
      </p:pic>
      <p:pic>
        <p:nvPicPr>
          <p:cNvPr id="10" name="Picture 9" descr="SAA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1600200"/>
            <a:ext cx="1219200" cy="1219200"/>
          </a:xfrm>
          <a:prstGeom prst="rect">
            <a:avLst/>
          </a:prstGeom>
        </p:spPr>
      </p:pic>
      <p:pic>
        <p:nvPicPr>
          <p:cNvPr id="11" name="Picture 10" descr="AASLH 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72400" y="3810000"/>
            <a:ext cx="933601" cy="90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Preservation Program</a:t>
            </a:r>
          </a:p>
        </p:txBody>
      </p:sp>
      <p:sp>
        <p:nvSpPr>
          <p:cNvPr id="24580" name="Rectangle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marL="0" lvl="1">
              <a:buNone/>
            </a:pPr>
            <a:r>
              <a:rPr lang="en-US" sz="2600" dirty="0" smtClean="0">
                <a:latin typeface="Calibri" pitchFamily="34" charset="0"/>
              </a:rPr>
              <a:t>A preservation plan is a document that “defines and charts a course of action to meet an institution’s overall preservation needs for its collections.”</a:t>
            </a:r>
          </a:p>
          <a:p>
            <a:pPr marL="0" lvl="1">
              <a:buNone/>
            </a:pPr>
            <a:endParaRPr lang="en-US" dirty="0" smtClean="0">
              <a:latin typeface="Calibri" pitchFamily="34" charset="0"/>
            </a:endParaRPr>
          </a:p>
          <a:p>
            <a:pPr marL="0" lvl="1">
              <a:buNone/>
            </a:pPr>
            <a:r>
              <a:rPr lang="en-US" sz="1800" i="1" dirty="0" smtClean="0">
                <a:latin typeface="Calibri" pitchFamily="34" charset="0"/>
              </a:rPr>
              <a:t>Source:  Preservation Planning: Guidelines for Writing and Long-Range Plan</a:t>
            </a: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>
              <a:buNone/>
            </a:pPr>
            <a:r>
              <a:rPr lang="en-US" dirty="0" smtClean="0">
                <a:latin typeface="Calibri" pitchFamily="34" charset="0"/>
              </a:rPr>
              <a:t>Establish preservation goals and systems.</a:t>
            </a:r>
          </a:p>
          <a:p>
            <a:pPr marL="0">
              <a:buNone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8" name="Picture 7" descr="609px-Three_paths_from_A_to_B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819400"/>
            <a:ext cx="3509962" cy="3452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1965</TotalTime>
  <Words>1424</Words>
  <Application>Microsoft Macintosh PowerPoint</Application>
  <PresentationFormat>On-screen Show (4:3)</PresentationFormat>
  <Paragraphs>299</Paragraphs>
  <Slides>36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Median</vt:lpstr>
      <vt:lpstr>Preservation best Practices  Session 1: Fundamentals and Facilities</vt:lpstr>
      <vt:lpstr>Topics</vt:lpstr>
      <vt:lpstr>Goals for the Series</vt:lpstr>
      <vt:lpstr>Areas of Discussion</vt:lpstr>
      <vt:lpstr>Today</vt:lpstr>
      <vt:lpstr>Poll</vt:lpstr>
      <vt:lpstr>Terminology</vt:lpstr>
      <vt:lpstr>Professional Mandate</vt:lpstr>
      <vt:lpstr>Preservation Program</vt:lpstr>
      <vt:lpstr>Benefits of Planning</vt:lpstr>
      <vt:lpstr>Who is Responsible for Preservation? </vt:lpstr>
      <vt:lpstr>Establishing the Benchmarks</vt:lpstr>
      <vt:lpstr>Building and Facilities </vt:lpstr>
      <vt:lpstr>Poll</vt:lpstr>
      <vt:lpstr>Building and Facilities: Getting Started </vt:lpstr>
      <vt:lpstr>Building and Facilities: Getting Started </vt:lpstr>
      <vt:lpstr>Building and Facilities: Good</vt:lpstr>
      <vt:lpstr>Building and Facilities: Good</vt:lpstr>
      <vt:lpstr>Building and Facilities: Good</vt:lpstr>
      <vt:lpstr>Building and Facilities: Better</vt:lpstr>
      <vt:lpstr>Security </vt:lpstr>
      <vt:lpstr>Poll</vt:lpstr>
      <vt:lpstr>Security: Getting Started</vt:lpstr>
      <vt:lpstr>Security: Getting Started</vt:lpstr>
      <vt:lpstr>Security: Good</vt:lpstr>
      <vt:lpstr>Security: Better</vt:lpstr>
      <vt:lpstr>Housekeeping </vt:lpstr>
      <vt:lpstr>Poll</vt:lpstr>
      <vt:lpstr>Housekeeping: Getting Started</vt:lpstr>
      <vt:lpstr>Housekeeping Supplies</vt:lpstr>
      <vt:lpstr>PowerPoint Presentation</vt:lpstr>
      <vt:lpstr>Housekeeping: Good</vt:lpstr>
      <vt:lpstr>Housekeeping: Good</vt:lpstr>
      <vt:lpstr>Housekeeping: Better</vt:lpstr>
      <vt:lpstr>Thank you and Questions</vt:lpstr>
      <vt:lpstr>Next Session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Preservation best Practices  Session 1: Fundamentals and Facilities</dc:title>
  <dc:creator>test</dc:creator>
  <cp:lastModifiedBy>Jennifer Jacobs</cp:lastModifiedBy>
  <cp:revision>204</cp:revision>
  <dcterms:created xsi:type="dcterms:W3CDTF">2013-10-25T14:52:46Z</dcterms:created>
  <dcterms:modified xsi:type="dcterms:W3CDTF">2013-11-18T17:50:26Z</dcterms:modified>
</cp:coreProperties>
</file>