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4" r:id="rId5"/>
    <p:sldMasterId id="2147483736" r:id="rId6"/>
    <p:sldMasterId id="2147483748" r:id="rId7"/>
    <p:sldMasterId id="2147483760" r:id="rId8"/>
  </p:sldMasterIdLst>
  <p:notesMasterIdLst>
    <p:notesMasterId r:id="rId54"/>
  </p:notesMasterIdLst>
  <p:handoutMasterIdLst>
    <p:handoutMasterId r:id="rId55"/>
  </p:handoutMasterIdLst>
  <p:sldIdLst>
    <p:sldId id="282" r:id="rId9"/>
    <p:sldId id="290" r:id="rId10"/>
    <p:sldId id="292" r:id="rId11"/>
    <p:sldId id="291" r:id="rId12"/>
    <p:sldId id="317" r:id="rId13"/>
    <p:sldId id="259" r:id="rId14"/>
    <p:sldId id="310" r:id="rId15"/>
    <p:sldId id="295" r:id="rId16"/>
    <p:sldId id="302" r:id="rId17"/>
    <p:sldId id="313" r:id="rId18"/>
    <p:sldId id="309" r:id="rId19"/>
    <p:sldId id="296" r:id="rId20"/>
    <p:sldId id="304" r:id="rId21"/>
    <p:sldId id="311" r:id="rId22"/>
    <p:sldId id="298" r:id="rId23"/>
    <p:sldId id="305" r:id="rId24"/>
    <p:sldId id="318" r:id="rId25"/>
    <p:sldId id="266" r:id="rId26"/>
    <p:sldId id="329" r:id="rId27"/>
    <p:sldId id="278" r:id="rId28"/>
    <p:sldId id="307" r:id="rId29"/>
    <p:sldId id="267" r:id="rId30"/>
    <p:sldId id="268" r:id="rId31"/>
    <p:sldId id="274" r:id="rId32"/>
    <p:sldId id="272" r:id="rId33"/>
    <p:sldId id="273" r:id="rId34"/>
    <p:sldId id="316" r:id="rId35"/>
    <p:sldId id="328" r:id="rId36"/>
    <p:sldId id="327" r:id="rId37"/>
    <p:sldId id="331" r:id="rId38"/>
    <p:sldId id="263" r:id="rId39"/>
    <p:sldId id="284" r:id="rId40"/>
    <p:sldId id="332" r:id="rId41"/>
    <p:sldId id="286" r:id="rId42"/>
    <p:sldId id="287" r:id="rId43"/>
    <p:sldId id="326" r:id="rId44"/>
    <p:sldId id="283" r:id="rId45"/>
    <p:sldId id="275" r:id="rId46"/>
    <p:sldId id="323" r:id="rId47"/>
    <p:sldId id="324" r:id="rId48"/>
    <p:sldId id="288" r:id="rId49"/>
    <p:sldId id="289" r:id="rId50"/>
    <p:sldId id="260" r:id="rId51"/>
    <p:sldId id="279" r:id="rId52"/>
    <p:sldId id="28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58544" autoAdjust="0"/>
  </p:normalViewPr>
  <p:slideViewPr>
    <p:cSldViewPr snapToGrid="0">
      <p:cViewPr varScale="1">
        <p:scale>
          <a:sx n="77" d="100"/>
          <a:sy n="77" d="100"/>
        </p:scale>
        <p:origin x="-1448" y="-1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3" d="100"/>
          <a:sy n="103" d="100"/>
        </p:scale>
        <p:origin x="-23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90B5E5-DC77-42F8-B4AE-596115049E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6D947092-63A8-4AAF-ABF7-5D1F9DC7742A}">
      <dgm:prSet phldrT="[Text]" custT="1"/>
      <dgm:spPr/>
      <dgm:t>
        <a:bodyPr/>
        <a:lstStyle/>
        <a:p>
          <a:r>
            <a:rPr lang="en-US" sz="3600" dirty="0" smtClean="0"/>
            <a:t>Service point</a:t>
          </a:r>
          <a:endParaRPr lang="en-US" sz="3600" dirty="0"/>
        </a:p>
      </dgm:t>
    </dgm:pt>
    <dgm:pt modelId="{FBA75F2B-D14A-4644-AC22-F06F16C23861}" type="parTrans" cxnId="{A467F4C1-E8D4-4102-9511-0772FBF9EF3A}">
      <dgm:prSet/>
      <dgm:spPr/>
      <dgm:t>
        <a:bodyPr/>
        <a:lstStyle/>
        <a:p>
          <a:endParaRPr lang="en-US"/>
        </a:p>
      </dgm:t>
    </dgm:pt>
    <dgm:pt modelId="{201C6147-1D23-4761-B249-6E78280A7740}" type="sibTrans" cxnId="{A467F4C1-E8D4-4102-9511-0772FBF9EF3A}">
      <dgm:prSet/>
      <dgm:spPr/>
      <dgm:t>
        <a:bodyPr/>
        <a:lstStyle/>
        <a:p>
          <a:endParaRPr lang="en-US"/>
        </a:p>
      </dgm:t>
    </dgm:pt>
    <dgm:pt modelId="{F90BF9C8-E168-490A-AB2B-8375A6F84096}">
      <dgm:prSet phldrT="[Text]" custT="1"/>
      <dgm:spPr/>
      <dgm:t>
        <a:bodyPr/>
        <a:lstStyle/>
        <a:p>
          <a:r>
            <a:rPr lang="en-US" sz="3600" dirty="0" smtClean="0"/>
            <a:t>Arrivals and departures</a:t>
          </a:r>
          <a:endParaRPr lang="en-US" sz="3600" dirty="0"/>
        </a:p>
      </dgm:t>
    </dgm:pt>
    <dgm:pt modelId="{BB5D2D2C-FE24-4AE7-98C8-7B1D75DF6E24}" type="parTrans" cxnId="{B52EB478-76EA-472F-8AE8-B0C694D58818}">
      <dgm:prSet/>
      <dgm:spPr/>
      <dgm:t>
        <a:bodyPr/>
        <a:lstStyle/>
        <a:p>
          <a:endParaRPr lang="en-US"/>
        </a:p>
      </dgm:t>
    </dgm:pt>
    <dgm:pt modelId="{5854029B-E548-4BD6-964D-C20859BD3578}" type="sibTrans" cxnId="{B52EB478-76EA-472F-8AE8-B0C694D58818}">
      <dgm:prSet/>
      <dgm:spPr/>
      <dgm:t>
        <a:bodyPr/>
        <a:lstStyle/>
        <a:p>
          <a:endParaRPr lang="en-US"/>
        </a:p>
      </dgm:t>
    </dgm:pt>
    <dgm:pt modelId="{297B37C2-5166-4224-B982-B0608CBC0B72}">
      <dgm:prSet phldrT="[Text]" custT="1"/>
      <dgm:spPr/>
      <dgm:t>
        <a:bodyPr/>
        <a:lstStyle/>
        <a:p>
          <a:r>
            <a:rPr lang="en-US" sz="3600" dirty="0" smtClean="0"/>
            <a:t>Collections</a:t>
          </a:r>
          <a:endParaRPr lang="en-US" sz="3600" dirty="0"/>
        </a:p>
      </dgm:t>
    </dgm:pt>
    <dgm:pt modelId="{0BA27418-4726-4C9C-BC02-1469CE97AE4A}" type="parTrans" cxnId="{A6E02DEC-883F-4629-8CDB-06237D4299D0}">
      <dgm:prSet/>
      <dgm:spPr/>
      <dgm:t>
        <a:bodyPr/>
        <a:lstStyle/>
        <a:p>
          <a:endParaRPr lang="en-US"/>
        </a:p>
      </dgm:t>
    </dgm:pt>
    <dgm:pt modelId="{12ACB0D1-FE94-400B-94DB-C1593E5B7AFD}" type="sibTrans" cxnId="{A6E02DEC-883F-4629-8CDB-06237D4299D0}">
      <dgm:prSet/>
      <dgm:spPr/>
      <dgm:t>
        <a:bodyPr/>
        <a:lstStyle/>
        <a:p>
          <a:endParaRPr lang="en-US"/>
        </a:p>
      </dgm:t>
    </dgm:pt>
    <dgm:pt modelId="{98DC7555-3C45-4C07-8F17-891F89C0BA55}">
      <dgm:prSet phldrT="[Text]" custT="1"/>
      <dgm:spPr/>
      <dgm:t>
        <a:bodyPr/>
        <a:lstStyle/>
        <a:p>
          <a:r>
            <a:rPr lang="en-US" sz="3600" dirty="0" smtClean="0"/>
            <a:t>Children</a:t>
          </a:r>
          <a:endParaRPr lang="en-US" sz="3600" dirty="0"/>
        </a:p>
      </dgm:t>
    </dgm:pt>
    <dgm:pt modelId="{550E6B54-E64D-496B-BB14-CB8B63A38F87}" type="parTrans" cxnId="{8A5B2A90-E4E9-495C-ACC2-B80AAEA6CDA4}">
      <dgm:prSet/>
      <dgm:spPr/>
      <dgm:t>
        <a:bodyPr/>
        <a:lstStyle/>
        <a:p>
          <a:endParaRPr lang="en-US"/>
        </a:p>
      </dgm:t>
    </dgm:pt>
    <dgm:pt modelId="{A94B9223-4454-420B-A0AB-945FACB523B0}" type="sibTrans" cxnId="{8A5B2A90-E4E9-495C-ACC2-B80AAEA6CDA4}">
      <dgm:prSet/>
      <dgm:spPr/>
      <dgm:t>
        <a:bodyPr/>
        <a:lstStyle/>
        <a:p>
          <a:endParaRPr lang="en-US"/>
        </a:p>
      </dgm:t>
    </dgm:pt>
    <dgm:pt modelId="{94708509-63FF-480D-80ED-386834E7A41B}">
      <dgm:prSet phldrT="[Text]" custT="1"/>
      <dgm:spPr/>
      <dgm:t>
        <a:bodyPr/>
        <a:lstStyle/>
        <a:p>
          <a:r>
            <a:rPr lang="en-US" sz="3600" dirty="0" smtClean="0"/>
            <a:t>Tech</a:t>
          </a:r>
          <a:endParaRPr lang="en-US" sz="3600" dirty="0"/>
        </a:p>
      </dgm:t>
    </dgm:pt>
    <dgm:pt modelId="{BA437E62-4B75-422A-97E1-9C06F4C09AAF}" type="parTrans" cxnId="{19838BF7-5EAC-4C31-8E1A-E90EEEA9DF8D}">
      <dgm:prSet/>
      <dgm:spPr/>
      <dgm:t>
        <a:bodyPr/>
        <a:lstStyle/>
        <a:p>
          <a:endParaRPr lang="en-US"/>
        </a:p>
      </dgm:t>
    </dgm:pt>
    <dgm:pt modelId="{2C7DFF53-0DB6-480A-9FCD-576C944B9020}" type="sibTrans" cxnId="{19838BF7-5EAC-4C31-8E1A-E90EEEA9DF8D}">
      <dgm:prSet/>
      <dgm:spPr/>
      <dgm:t>
        <a:bodyPr/>
        <a:lstStyle/>
        <a:p>
          <a:endParaRPr lang="en-US"/>
        </a:p>
      </dgm:t>
    </dgm:pt>
    <dgm:pt modelId="{5B2503E9-06FA-45CE-981D-FF7FF756928C}" type="pres">
      <dgm:prSet presAssocID="{C090B5E5-DC77-42F8-B4AE-596115049E0C}" presName="diagram" presStyleCnt="0">
        <dgm:presLayoutVars>
          <dgm:chMax val="1"/>
          <dgm:dir/>
          <dgm:animLvl val="ctr"/>
          <dgm:resizeHandles val="exact"/>
        </dgm:presLayoutVars>
      </dgm:prSet>
      <dgm:spPr/>
      <dgm:t>
        <a:bodyPr/>
        <a:lstStyle/>
        <a:p>
          <a:endParaRPr lang="en-US"/>
        </a:p>
      </dgm:t>
    </dgm:pt>
    <dgm:pt modelId="{1111C82E-4BE6-48A1-8B9C-32E50E3B8851}" type="pres">
      <dgm:prSet presAssocID="{C090B5E5-DC77-42F8-B4AE-596115049E0C}" presName="matrix" presStyleCnt="0"/>
      <dgm:spPr/>
    </dgm:pt>
    <dgm:pt modelId="{83797BD4-35A4-4389-AC02-C95D4FF44AEC}" type="pres">
      <dgm:prSet presAssocID="{C090B5E5-DC77-42F8-B4AE-596115049E0C}" presName="tile1" presStyleLbl="node1" presStyleIdx="0" presStyleCnt="4" custScaleX="97000" custScaleY="97750"/>
      <dgm:spPr/>
      <dgm:t>
        <a:bodyPr/>
        <a:lstStyle/>
        <a:p>
          <a:endParaRPr lang="en-US"/>
        </a:p>
      </dgm:t>
    </dgm:pt>
    <dgm:pt modelId="{41E46EAA-1596-4205-9738-38CD801B81A3}" type="pres">
      <dgm:prSet presAssocID="{C090B5E5-DC77-42F8-B4AE-596115049E0C}" presName="tile1text" presStyleLbl="node1" presStyleIdx="0" presStyleCnt="4">
        <dgm:presLayoutVars>
          <dgm:chMax val="0"/>
          <dgm:chPref val="0"/>
          <dgm:bulletEnabled val="1"/>
        </dgm:presLayoutVars>
      </dgm:prSet>
      <dgm:spPr/>
      <dgm:t>
        <a:bodyPr/>
        <a:lstStyle/>
        <a:p>
          <a:endParaRPr lang="en-US"/>
        </a:p>
      </dgm:t>
    </dgm:pt>
    <dgm:pt modelId="{BC4AF938-F446-4D2D-AB36-AAF48A25E498}" type="pres">
      <dgm:prSet presAssocID="{C090B5E5-DC77-42F8-B4AE-596115049E0C}" presName="tile2" presStyleLbl="node1" presStyleIdx="1" presStyleCnt="4" custLinFactNeighborY="1016"/>
      <dgm:spPr/>
      <dgm:t>
        <a:bodyPr/>
        <a:lstStyle/>
        <a:p>
          <a:endParaRPr lang="en-US"/>
        </a:p>
      </dgm:t>
    </dgm:pt>
    <dgm:pt modelId="{0A997C42-C1A8-4ABD-91EE-37F2BB42BA4E}" type="pres">
      <dgm:prSet presAssocID="{C090B5E5-DC77-42F8-B4AE-596115049E0C}" presName="tile2text" presStyleLbl="node1" presStyleIdx="1" presStyleCnt="4">
        <dgm:presLayoutVars>
          <dgm:chMax val="0"/>
          <dgm:chPref val="0"/>
          <dgm:bulletEnabled val="1"/>
        </dgm:presLayoutVars>
      </dgm:prSet>
      <dgm:spPr/>
      <dgm:t>
        <a:bodyPr/>
        <a:lstStyle/>
        <a:p>
          <a:endParaRPr lang="en-US"/>
        </a:p>
      </dgm:t>
    </dgm:pt>
    <dgm:pt modelId="{42FFF985-4EF1-45FB-86EE-0BB9C4EEAC15}" type="pres">
      <dgm:prSet presAssocID="{C090B5E5-DC77-42F8-B4AE-596115049E0C}" presName="tile3" presStyleLbl="node1" presStyleIdx="2" presStyleCnt="4"/>
      <dgm:spPr/>
      <dgm:t>
        <a:bodyPr/>
        <a:lstStyle/>
        <a:p>
          <a:endParaRPr lang="en-US"/>
        </a:p>
      </dgm:t>
    </dgm:pt>
    <dgm:pt modelId="{7785ED20-93F3-4BD9-A9AC-AB9A17E40AF2}" type="pres">
      <dgm:prSet presAssocID="{C090B5E5-DC77-42F8-B4AE-596115049E0C}" presName="tile3text" presStyleLbl="node1" presStyleIdx="2" presStyleCnt="4">
        <dgm:presLayoutVars>
          <dgm:chMax val="0"/>
          <dgm:chPref val="0"/>
          <dgm:bulletEnabled val="1"/>
        </dgm:presLayoutVars>
      </dgm:prSet>
      <dgm:spPr/>
      <dgm:t>
        <a:bodyPr/>
        <a:lstStyle/>
        <a:p>
          <a:endParaRPr lang="en-US"/>
        </a:p>
      </dgm:t>
    </dgm:pt>
    <dgm:pt modelId="{155822F1-7EDD-493C-907F-B20FAD931377}" type="pres">
      <dgm:prSet presAssocID="{C090B5E5-DC77-42F8-B4AE-596115049E0C}" presName="tile4" presStyleLbl="node1" presStyleIdx="3" presStyleCnt="4"/>
      <dgm:spPr/>
      <dgm:t>
        <a:bodyPr/>
        <a:lstStyle/>
        <a:p>
          <a:endParaRPr lang="en-US"/>
        </a:p>
      </dgm:t>
    </dgm:pt>
    <dgm:pt modelId="{28524C57-D95F-4730-BFD8-923B74845DD0}" type="pres">
      <dgm:prSet presAssocID="{C090B5E5-DC77-42F8-B4AE-596115049E0C}" presName="tile4text" presStyleLbl="node1" presStyleIdx="3" presStyleCnt="4">
        <dgm:presLayoutVars>
          <dgm:chMax val="0"/>
          <dgm:chPref val="0"/>
          <dgm:bulletEnabled val="1"/>
        </dgm:presLayoutVars>
      </dgm:prSet>
      <dgm:spPr/>
      <dgm:t>
        <a:bodyPr/>
        <a:lstStyle/>
        <a:p>
          <a:endParaRPr lang="en-US"/>
        </a:p>
      </dgm:t>
    </dgm:pt>
    <dgm:pt modelId="{49D3A888-FB64-4BCF-AE27-A58CEA587F9F}" type="pres">
      <dgm:prSet presAssocID="{C090B5E5-DC77-42F8-B4AE-596115049E0C}" presName="centerTile" presStyleLbl="fgShp" presStyleIdx="0" presStyleCnt="1">
        <dgm:presLayoutVars>
          <dgm:chMax val="0"/>
          <dgm:chPref val="0"/>
        </dgm:presLayoutVars>
      </dgm:prSet>
      <dgm:spPr/>
      <dgm:t>
        <a:bodyPr/>
        <a:lstStyle/>
        <a:p>
          <a:endParaRPr lang="en-US"/>
        </a:p>
      </dgm:t>
    </dgm:pt>
  </dgm:ptLst>
  <dgm:cxnLst>
    <dgm:cxn modelId="{FE9D3F65-61B8-4083-9BDB-5A037218286C}" type="presOf" srcId="{94708509-63FF-480D-80ED-386834E7A41B}" destId="{28524C57-D95F-4730-BFD8-923B74845DD0}" srcOrd="1" destOrd="0" presId="urn:microsoft.com/office/officeart/2005/8/layout/matrix1"/>
    <dgm:cxn modelId="{8A5B2A90-E4E9-495C-ACC2-B80AAEA6CDA4}" srcId="{6D947092-63A8-4AAF-ABF7-5D1F9DC7742A}" destId="{98DC7555-3C45-4C07-8F17-891F89C0BA55}" srcOrd="2" destOrd="0" parTransId="{550E6B54-E64D-496B-BB14-CB8B63A38F87}" sibTransId="{A94B9223-4454-420B-A0AB-945FACB523B0}"/>
    <dgm:cxn modelId="{9A49C185-465C-456B-BCA0-AE74E008270A}" type="presOf" srcId="{297B37C2-5166-4224-B982-B0608CBC0B72}" destId="{BC4AF938-F446-4D2D-AB36-AAF48A25E498}" srcOrd="0" destOrd="0" presId="urn:microsoft.com/office/officeart/2005/8/layout/matrix1"/>
    <dgm:cxn modelId="{A467F4C1-E8D4-4102-9511-0772FBF9EF3A}" srcId="{C090B5E5-DC77-42F8-B4AE-596115049E0C}" destId="{6D947092-63A8-4AAF-ABF7-5D1F9DC7742A}" srcOrd="0" destOrd="0" parTransId="{FBA75F2B-D14A-4644-AC22-F06F16C23861}" sibTransId="{201C6147-1D23-4761-B249-6E78280A7740}"/>
    <dgm:cxn modelId="{B52EB478-76EA-472F-8AE8-B0C694D58818}" srcId="{6D947092-63A8-4AAF-ABF7-5D1F9DC7742A}" destId="{F90BF9C8-E168-490A-AB2B-8375A6F84096}" srcOrd="0" destOrd="0" parTransId="{BB5D2D2C-FE24-4AE7-98C8-7B1D75DF6E24}" sibTransId="{5854029B-E548-4BD6-964D-C20859BD3578}"/>
    <dgm:cxn modelId="{FE7A261A-93A5-4AA3-BC6E-4D8D5FDC59C6}" type="presOf" srcId="{6D947092-63A8-4AAF-ABF7-5D1F9DC7742A}" destId="{49D3A888-FB64-4BCF-AE27-A58CEA587F9F}" srcOrd="0" destOrd="0" presId="urn:microsoft.com/office/officeart/2005/8/layout/matrix1"/>
    <dgm:cxn modelId="{19838BF7-5EAC-4C31-8E1A-E90EEEA9DF8D}" srcId="{6D947092-63A8-4AAF-ABF7-5D1F9DC7742A}" destId="{94708509-63FF-480D-80ED-386834E7A41B}" srcOrd="3" destOrd="0" parTransId="{BA437E62-4B75-422A-97E1-9C06F4C09AAF}" sibTransId="{2C7DFF53-0DB6-480A-9FCD-576C944B9020}"/>
    <dgm:cxn modelId="{A6B8526F-32B3-41C9-801C-3C7C7B3BE745}" type="presOf" srcId="{94708509-63FF-480D-80ED-386834E7A41B}" destId="{155822F1-7EDD-493C-907F-B20FAD931377}" srcOrd="0" destOrd="0" presId="urn:microsoft.com/office/officeart/2005/8/layout/matrix1"/>
    <dgm:cxn modelId="{E8817C1D-F7FC-49FE-9B52-AA47135F8B5F}" type="presOf" srcId="{C090B5E5-DC77-42F8-B4AE-596115049E0C}" destId="{5B2503E9-06FA-45CE-981D-FF7FF756928C}" srcOrd="0" destOrd="0" presId="urn:microsoft.com/office/officeart/2005/8/layout/matrix1"/>
    <dgm:cxn modelId="{FE654B49-2973-4D96-B851-D4B1D74B7D0E}" type="presOf" srcId="{F90BF9C8-E168-490A-AB2B-8375A6F84096}" destId="{41E46EAA-1596-4205-9738-38CD801B81A3}" srcOrd="1" destOrd="0" presId="urn:microsoft.com/office/officeart/2005/8/layout/matrix1"/>
    <dgm:cxn modelId="{AEDCF424-58CC-4F9D-8363-4067DED51B85}" type="presOf" srcId="{F90BF9C8-E168-490A-AB2B-8375A6F84096}" destId="{83797BD4-35A4-4389-AC02-C95D4FF44AEC}" srcOrd="0" destOrd="0" presId="urn:microsoft.com/office/officeart/2005/8/layout/matrix1"/>
    <dgm:cxn modelId="{782CB975-9797-4E67-B6A2-5969265C1F5F}" type="presOf" srcId="{98DC7555-3C45-4C07-8F17-891F89C0BA55}" destId="{7785ED20-93F3-4BD9-A9AC-AB9A17E40AF2}" srcOrd="1" destOrd="0" presId="urn:microsoft.com/office/officeart/2005/8/layout/matrix1"/>
    <dgm:cxn modelId="{5845B77C-8C92-4038-8781-5BED00BEB6D2}" type="presOf" srcId="{297B37C2-5166-4224-B982-B0608CBC0B72}" destId="{0A997C42-C1A8-4ABD-91EE-37F2BB42BA4E}" srcOrd="1" destOrd="0" presId="urn:microsoft.com/office/officeart/2005/8/layout/matrix1"/>
    <dgm:cxn modelId="{A6E02DEC-883F-4629-8CDB-06237D4299D0}" srcId="{6D947092-63A8-4AAF-ABF7-5D1F9DC7742A}" destId="{297B37C2-5166-4224-B982-B0608CBC0B72}" srcOrd="1" destOrd="0" parTransId="{0BA27418-4726-4C9C-BC02-1469CE97AE4A}" sibTransId="{12ACB0D1-FE94-400B-94DB-C1593E5B7AFD}"/>
    <dgm:cxn modelId="{2598D813-AFD0-4581-A3F4-37D8A89BF933}" type="presOf" srcId="{98DC7555-3C45-4C07-8F17-891F89C0BA55}" destId="{42FFF985-4EF1-45FB-86EE-0BB9C4EEAC15}" srcOrd="0" destOrd="0" presId="urn:microsoft.com/office/officeart/2005/8/layout/matrix1"/>
    <dgm:cxn modelId="{4892C18C-DA3B-45C9-B133-C661B9253E2C}" type="presParOf" srcId="{5B2503E9-06FA-45CE-981D-FF7FF756928C}" destId="{1111C82E-4BE6-48A1-8B9C-32E50E3B8851}" srcOrd="0" destOrd="0" presId="urn:microsoft.com/office/officeart/2005/8/layout/matrix1"/>
    <dgm:cxn modelId="{60E03981-7AB2-45F6-85CF-36B27AA27E79}" type="presParOf" srcId="{1111C82E-4BE6-48A1-8B9C-32E50E3B8851}" destId="{83797BD4-35A4-4389-AC02-C95D4FF44AEC}" srcOrd="0" destOrd="0" presId="urn:microsoft.com/office/officeart/2005/8/layout/matrix1"/>
    <dgm:cxn modelId="{2B3938A6-BAA0-4C89-AFB2-735CDCE4421C}" type="presParOf" srcId="{1111C82E-4BE6-48A1-8B9C-32E50E3B8851}" destId="{41E46EAA-1596-4205-9738-38CD801B81A3}" srcOrd="1" destOrd="0" presId="urn:microsoft.com/office/officeart/2005/8/layout/matrix1"/>
    <dgm:cxn modelId="{2E28A396-6141-4AB5-BF27-55FF59296FF7}" type="presParOf" srcId="{1111C82E-4BE6-48A1-8B9C-32E50E3B8851}" destId="{BC4AF938-F446-4D2D-AB36-AAF48A25E498}" srcOrd="2" destOrd="0" presId="urn:microsoft.com/office/officeart/2005/8/layout/matrix1"/>
    <dgm:cxn modelId="{E5299C50-295C-40FB-906C-4B53393DA5E1}" type="presParOf" srcId="{1111C82E-4BE6-48A1-8B9C-32E50E3B8851}" destId="{0A997C42-C1A8-4ABD-91EE-37F2BB42BA4E}" srcOrd="3" destOrd="0" presId="urn:microsoft.com/office/officeart/2005/8/layout/matrix1"/>
    <dgm:cxn modelId="{0BF59C58-EB36-4EF5-AE03-6F2309B1905D}" type="presParOf" srcId="{1111C82E-4BE6-48A1-8B9C-32E50E3B8851}" destId="{42FFF985-4EF1-45FB-86EE-0BB9C4EEAC15}" srcOrd="4" destOrd="0" presId="urn:microsoft.com/office/officeart/2005/8/layout/matrix1"/>
    <dgm:cxn modelId="{FB5B6E7E-6003-488F-906D-82F314D7DDFB}" type="presParOf" srcId="{1111C82E-4BE6-48A1-8B9C-32E50E3B8851}" destId="{7785ED20-93F3-4BD9-A9AC-AB9A17E40AF2}" srcOrd="5" destOrd="0" presId="urn:microsoft.com/office/officeart/2005/8/layout/matrix1"/>
    <dgm:cxn modelId="{80C9ADD9-D30C-4AE6-A9D8-5564D3D4DF2B}" type="presParOf" srcId="{1111C82E-4BE6-48A1-8B9C-32E50E3B8851}" destId="{155822F1-7EDD-493C-907F-B20FAD931377}" srcOrd="6" destOrd="0" presId="urn:microsoft.com/office/officeart/2005/8/layout/matrix1"/>
    <dgm:cxn modelId="{B05C0C0C-F0A7-418A-A7CB-4E121FF65214}" type="presParOf" srcId="{1111C82E-4BE6-48A1-8B9C-32E50E3B8851}" destId="{28524C57-D95F-4730-BFD8-923B74845DD0}" srcOrd="7" destOrd="0" presId="urn:microsoft.com/office/officeart/2005/8/layout/matrix1"/>
    <dgm:cxn modelId="{C699D385-D949-4D25-BF7A-5BD23AEB8FDA}" type="presParOf" srcId="{5B2503E9-06FA-45CE-981D-FF7FF756928C}" destId="{49D3A888-FB64-4BCF-AE27-A58CEA587F9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7BD4-35A4-4389-AC02-C95D4FF44AEC}">
      <dsp:nvSpPr>
        <dsp:cNvPr id="0" name=""/>
        <dsp:cNvSpPr/>
      </dsp:nvSpPr>
      <dsp:spPr>
        <a:xfrm rot="16200000">
          <a:off x="678127" y="-596474"/>
          <a:ext cx="2312774" cy="3558959"/>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Arrivals and departures</a:t>
          </a:r>
          <a:endParaRPr lang="en-US" sz="3600" kern="1200" dirty="0"/>
        </a:p>
      </dsp:txBody>
      <dsp:txXfrm rot="5400000">
        <a:off x="55035" y="26618"/>
        <a:ext cx="3558959" cy="1734581"/>
      </dsp:txXfrm>
    </dsp:sp>
    <dsp:sp modelId="{BC4AF938-F446-4D2D-AB36-AAF48A25E498}">
      <dsp:nvSpPr>
        <dsp:cNvPr id="0" name=""/>
        <dsp:cNvSpPr/>
      </dsp:nvSpPr>
      <dsp:spPr>
        <a:xfrm>
          <a:off x="3669030" y="24038"/>
          <a:ext cx="3669030" cy="236601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Collections</a:t>
          </a:r>
          <a:endParaRPr lang="en-US" sz="3600" kern="1200" dirty="0"/>
        </a:p>
      </dsp:txBody>
      <dsp:txXfrm>
        <a:off x="3669030" y="24038"/>
        <a:ext cx="3669030" cy="1774507"/>
      </dsp:txXfrm>
    </dsp:sp>
    <dsp:sp modelId="{42FFF985-4EF1-45FB-86EE-0BB9C4EEAC15}">
      <dsp:nvSpPr>
        <dsp:cNvPr id="0" name=""/>
        <dsp:cNvSpPr/>
      </dsp:nvSpPr>
      <dsp:spPr>
        <a:xfrm rot="10800000">
          <a:off x="0" y="2366010"/>
          <a:ext cx="3669030" cy="236601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Children</a:t>
          </a:r>
          <a:endParaRPr lang="en-US" sz="3600" kern="1200" dirty="0"/>
        </a:p>
      </dsp:txBody>
      <dsp:txXfrm rot="10800000">
        <a:off x="0" y="2957512"/>
        <a:ext cx="3669030" cy="1774507"/>
      </dsp:txXfrm>
    </dsp:sp>
    <dsp:sp modelId="{155822F1-7EDD-493C-907F-B20FAD931377}">
      <dsp:nvSpPr>
        <dsp:cNvPr id="0" name=""/>
        <dsp:cNvSpPr/>
      </dsp:nvSpPr>
      <dsp:spPr>
        <a:xfrm rot="5400000">
          <a:off x="4320540" y="1714499"/>
          <a:ext cx="2366010" cy="366903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Tech</a:t>
          </a:r>
          <a:endParaRPr lang="en-US" sz="3600" kern="1200" dirty="0"/>
        </a:p>
      </dsp:txBody>
      <dsp:txXfrm rot="-5400000">
        <a:off x="3669030" y="2957512"/>
        <a:ext cx="3669030" cy="1774507"/>
      </dsp:txXfrm>
    </dsp:sp>
    <dsp:sp modelId="{49D3A888-FB64-4BCF-AE27-A58CEA587F9F}">
      <dsp:nvSpPr>
        <dsp:cNvPr id="0" name=""/>
        <dsp:cNvSpPr/>
      </dsp:nvSpPr>
      <dsp:spPr>
        <a:xfrm>
          <a:off x="2568321" y="1774507"/>
          <a:ext cx="2201418" cy="1183005"/>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Service point</a:t>
          </a:r>
          <a:endParaRPr lang="en-US" sz="3600" kern="1200" dirty="0"/>
        </a:p>
      </dsp:txBody>
      <dsp:txXfrm>
        <a:off x="2626071" y="1832257"/>
        <a:ext cx="2085918" cy="106750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joan@jfwilliams.com</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0B7B5-712D-451D-A570-0F846FBC25C6}" type="slidenum">
              <a:rPr lang="en-US" smtClean="0"/>
              <a:t>‹#›</a:t>
            </a:fld>
            <a:endParaRPr lang="en-US"/>
          </a:p>
        </p:txBody>
      </p:sp>
    </p:spTree>
    <p:extLst>
      <p:ext uri="{BB962C8B-B14F-4D97-AF65-F5344CB8AC3E}">
        <p14:creationId xmlns:p14="http://schemas.microsoft.com/office/powerpoint/2010/main" val="1927435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52850" y="514350"/>
            <a:ext cx="2095500" cy="1571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333625"/>
            <a:ext cx="5486400" cy="6124575"/>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0094E-BB92-4C69-85AD-35EEF123BBAF}" type="slidenum">
              <a:rPr lang="en-US" smtClean="0"/>
              <a:t>‹#›</a:t>
            </a:fld>
            <a:endParaRPr lang="en-US"/>
          </a:p>
        </p:txBody>
      </p:sp>
    </p:spTree>
    <p:extLst>
      <p:ext uri="{BB962C8B-B14F-4D97-AF65-F5344CB8AC3E}">
        <p14:creationId xmlns:p14="http://schemas.microsoft.com/office/powerpoint/2010/main" val="22779109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08463" y="303213"/>
            <a:ext cx="2273300" cy="1706562"/>
          </a:xfrm>
          <a:ln/>
        </p:spPr>
      </p:sp>
      <p:sp>
        <p:nvSpPr>
          <p:cNvPr id="81923" name="Slide Number Placeholder 4"/>
          <p:cNvSpPr>
            <a:spLocks noGrp="1"/>
          </p:cNvSpPr>
          <p:nvPr>
            <p:ph type="sldNum" sz="quarter" idx="5"/>
          </p:nvPr>
        </p:nvSpPr>
        <p:spPr>
          <a:xfrm>
            <a:off x="3884613" y="8644502"/>
            <a:ext cx="2971800" cy="455057"/>
          </a:xfrm>
          <a:prstGeom prst="rect">
            <a:avLst/>
          </a:prstGeom>
          <a:noFill/>
        </p:spPr>
        <p:txBody>
          <a:bodyPr lIns="91188" tIns="45595" rIns="91188" bIns="45595"/>
          <a:lstStyle/>
          <a:p>
            <a:fld id="{93520D1F-2B64-48EA-9317-41C9819B35F6}" type="slidenum">
              <a:rPr lang="en-US" smtClean="0">
                <a:solidFill>
                  <a:prstClr val="black"/>
                </a:solidFill>
              </a:rPr>
              <a:pPr/>
              <a:t>1</a:t>
            </a:fld>
            <a:endParaRPr lang="en-US" smtClean="0">
              <a:solidFill>
                <a:prstClr val="black"/>
              </a:solidFill>
            </a:endParaRPr>
          </a:p>
        </p:txBody>
      </p:sp>
      <p:sp>
        <p:nvSpPr>
          <p:cNvPr id="4" name="Notes Placeholder 3"/>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6350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Bow Idea Store, UK</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10</a:t>
            </a:fld>
            <a:endParaRPr lang="en-US"/>
          </a:p>
        </p:txBody>
      </p:sp>
    </p:spTree>
    <p:extLst>
      <p:ext uri="{BB962C8B-B14F-4D97-AF65-F5344CB8AC3E}">
        <p14:creationId xmlns:p14="http://schemas.microsoft.com/office/powerpoint/2010/main" val="332730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5561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12</a:t>
            </a:fld>
            <a:endParaRPr lang="en-US"/>
          </a:p>
        </p:txBody>
      </p:sp>
    </p:spTree>
    <p:extLst>
      <p:ext uri="{BB962C8B-B14F-4D97-AF65-F5344CB8AC3E}">
        <p14:creationId xmlns:p14="http://schemas.microsoft.com/office/powerpoint/2010/main" val="381750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13</a:t>
            </a:fld>
            <a:endParaRPr lang="en-US"/>
          </a:p>
        </p:txBody>
      </p:sp>
    </p:spTree>
    <p:extLst>
      <p:ext uri="{BB962C8B-B14F-4D97-AF65-F5344CB8AC3E}">
        <p14:creationId xmlns:p14="http://schemas.microsoft.com/office/powerpoint/2010/main" val="4222100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Rapid City PL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14</a:t>
            </a:fld>
            <a:endParaRPr lang="en-US"/>
          </a:p>
        </p:txBody>
      </p:sp>
    </p:spTree>
    <p:extLst>
      <p:ext uri="{BB962C8B-B14F-4D97-AF65-F5344CB8AC3E}">
        <p14:creationId xmlns:p14="http://schemas.microsoft.com/office/powerpoint/2010/main" val="1950175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Ridley Library, PA</a:t>
            </a:r>
          </a:p>
          <a:p>
            <a:endParaRPr lang="en-US" dirty="0" smtClean="0"/>
          </a:p>
          <a:p>
            <a:r>
              <a:rPr lang="en-US" dirty="0" smtClean="0"/>
              <a:t>R: UC Santa Cruz</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15</a:t>
            </a:fld>
            <a:endParaRPr lang="en-US"/>
          </a:p>
        </p:txBody>
      </p:sp>
    </p:spTree>
    <p:extLst>
      <p:ext uri="{BB962C8B-B14F-4D97-AF65-F5344CB8AC3E}">
        <p14:creationId xmlns:p14="http://schemas.microsoft.com/office/powerpoint/2010/main" val="394408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16</a:t>
            </a:fld>
            <a:endParaRPr lang="en-US"/>
          </a:p>
        </p:txBody>
      </p:sp>
    </p:spTree>
    <p:extLst>
      <p:ext uri="{BB962C8B-B14F-4D97-AF65-F5344CB8AC3E}">
        <p14:creationId xmlns:p14="http://schemas.microsoft.com/office/powerpoint/2010/main" val="2084350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17</a:t>
            </a:fld>
            <a:endParaRPr lang="en-US"/>
          </a:p>
        </p:txBody>
      </p:sp>
    </p:spTree>
    <p:extLst>
      <p:ext uri="{BB962C8B-B14F-4D97-AF65-F5344CB8AC3E}">
        <p14:creationId xmlns:p14="http://schemas.microsoft.com/office/powerpoint/2010/main" val="3936422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62425" y="303213"/>
            <a:ext cx="1978025" cy="1485623"/>
          </a:xfrm>
        </p:spPr>
      </p:sp>
      <p:sp>
        <p:nvSpPr>
          <p:cNvPr id="3" name="Notes Placeholder 2"/>
          <p:cNvSpPr>
            <a:spLocks noGrp="1"/>
          </p:cNvSpPr>
          <p:nvPr>
            <p:ph type="body" idx="1"/>
          </p:nvPr>
        </p:nvSpPr>
        <p:spPr>
          <a:xfrm>
            <a:off x="685800" y="2000250"/>
            <a:ext cx="5486400" cy="6797518"/>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191A2A-FF31-4F84-86D7-C349BB1CB08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70963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208463" y="303213"/>
            <a:ext cx="2273300" cy="1706562"/>
          </a:xfrm>
          <a:ln/>
        </p:spPr>
      </p:sp>
      <p:sp>
        <p:nvSpPr>
          <p:cNvPr id="97283" name="Notes Placeholder 2"/>
          <p:cNvSpPr>
            <a:spLocks noGrp="1"/>
          </p:cNvSpPr>
          <p:nvPr>
            <p:ph type="body" idx="1"/>
          </p:nvPr>
        </p:nvSpPr>
        <p:spPr>
          <a:xfrm>
            <a:off x="914400" y="2389398"/>
            <a:ext cx="5181600" cy="6256685"/>
          </a:xfrm>
          <a:prstGeom prst="rect">
            <a:avLst/>
          </a:prstGeom>
          <a:noFill/>
          <a:ln w="9525"/>
        </p:spPr>
        <p:txBody>
          <a:bodyPr>
            <a:normAutofit/>
          </a:bodyPr>
          <a:lstStyle/>
          <a:p>
            <a:pPr eaLnBrk="1" hangingPunct="1">
              <a:lnSpc>
                <a:spcPct val="120000"/>
              </a:lnSpc>
              <a:spcBef>
                <a:spcPct val="0"/>
              </a:spcBef>
              <a:buFont typeface="Symbol" pitchFamily="18" charset="2"/>
              <a:buNone/>
            </a:pPr>
            <a:endParaRPr lang="en-US" dirty="0"/>
          </a:p>
        </p:txBody>
      </p:sp>
      <p:sp>
        <p:nvSpPr>
          <p:cNvPr id="97284" name="Slide Number Placeholder 3"/>
          <p:cNvSpPr>
            <a:spLocks noGrp="1"/>
          </p:cNvSpPr>
          <p:nvPr>
            <p:ph type="sldNum" sz="quarter" idx="5"/>
          </p:nvPr>
        </p:nvSpPr>
        <p:spPr>
          <a:xfrm>
            <a:off x="3884613" y="8643938"/>
            <a:ext cx="2971800" cy="455612"/>
          </a:xfrm>
          <a:prstGeom prst="rect">
            <a:avLst/>
          </a:prstGeom>
          <a:noFill/>
        </p:spPr>
        <p:txBody>
          <a:bodyPr lIns="91419" tIns="45710" rIns="91419" bIns="45710"/>
          <a:lstStyle/>
          <a:p>
            <a:fld id="{F087144A-3221-42BC-8468-D587B04FC071}"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515496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a:t>
            </a:fld>
            <a:endParaRPr lang="en-US"/>
          </a:p>
        </p:txBody>
      </p:sp>
    </p:spTree>
    <p:extLst>
      <p:ext uri="{BB962C8B-B14F-4D97-AF65-F5344CB8AC3E}">
        <p14:creationId xmlns:p14="http://schemas.microsoft.com/office/powerpoint/2010/main" val="224808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Tulsa City County Library “</a:t>
            </a:r>
            <a:r>
              <a:rPr lang="en-US" dirty="0" err="1" smtClean="0"/>
              <a:t>Librarium</a:t>
            </a:r>
            <a:r>
              <a:rPr lang="en-US" dirty="0" smtClean="0"/>
              <a:t>”</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20</a:t>
            </a:fld>
            <a:endParaRPr lang="en-US"/>
          </a:p>
        </p:txBody>
      </p:sp>
    </p:spTree>
    <p:extLst>
      <p:ext uri="{BB962C8B-B14F-4D97-AF65-F5344CB8AC3E}">
        <p14:creationId xmlns:p14="http://schemas.microsoft.com/office/powerpoint/2010/main" val="1206646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Dallas PL recommends: </a:t>
            </a:r>
            <a:r>
              <a:rPr lang="en-US" baseline="0" dirty="0" smtClean="0"/>
              <a:t> </a:t>
            </a:r>
            <a:r>
              <a:rPr lang="en-US" i="1" baseline="0" dirty="0" smtClean="0"/>
              <a:t>Black Belt Librarian</a:t>
            </a:r>
            <a:r>
              <a:rPr lang="en-US" baseline="0" dirty="0" smtClean="0"/>
              <a:t>, by Warren Graham</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21</a:t>
            </a:fld>
            <a:endParaRPr lang="en-US"/>
          </a:p>
        </p:txBody>
      </p:sp>
    </p:spTree>
    <p:extLst>
      <p:ext uri="{BB962C8B-B14F-4D97-AF65-F5344CB8AC3E}">
        <p14:creationId xmlns:p14="http://schemas.microsoft.com/office/powerpoint/2010/main" val="272203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Snell Library, Northeastern U</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22</a:t>
            </a:fld>
            <a:endParaRPr lang="en-US"/>
          </a:p>
        </p:txBody>
      </p:sp>
    </p:spTree>
    <p:extLst>
      <p:ext uri="{BB962C8B-B14F-4D97-AF65-F5344CB8AC3E}">
        <p14:creationId xmlns:p14="http://schemas.microsoft.com/office/powerpoint/2010/main" val="1175247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Library, Indiana U</a:t>
            </a:r>
          </a:p>
          <a:p>
            <a:endParaRPr lang="en-US"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23</a:t>
            </a:fld>
            <a:endParaRPr lang="en-US"/>
          </a:p>
        </p:txBody>
      </p:sp>
    </p:spTree>
    <p:extLst>
      <p:ext uri="{BB962C8B-B14F-4D97-AF65-F5344CB8AC3E}">
        <p14:creationId xmlns:p14="http://schemas.microsoft.com/office/powerpoint/2010/main" val="292745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24</a:t>
            </a:fld>
            <a:endParaRPr lang="en-US"/>
          </a:p>
        </p:txBody>
      </p:sp>
    </p:spTree>
    <p:extLst>
      <p:ext uri="{BB962C8B-B14F-4D97-AF65-F5344CB8AC3E}">
        <p14:creationId xmlns:p14="http://schemas.microsoft.com/office/powerpoint/2010/main" val="1999239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Detroit PL</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25</a:t>
            </a:fld>
            <a:endParaRPr lang="en-US"/>
          </a:p>
        </p:txBody>
      </p:sp>
    </p:spTree>
    <p:extLst>
      <p:ext uri="{BB962C8B-B14F-4D97-AF65-F5344CB8AC3E}">
        <p14:creationId xmlns:p14="http://schemas.microsoft.com/office/powerpoint/2010/main" val="91887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Oak Park, IL</a:t>
            </a:r>
          </a:p>
          <a:p>
            <a:endParaRPr lang="en-US"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26</a:t>
            </a:fld>
            <a:endParaRPr lang="en-US"/>
          </a:p>
        </p:txBody>
      </p:sp>
    </p:spTree>
    <p:extLst>
      <p:ext uri="{BB962C8B-B14F-4D97-AF65-F5344CB8AC3E}">
        <p14:creationId xmlns:p14="http://schemas.microsoft.com/office/powerpoint/2010/main" val="3769374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27</a:t>
            </a:fld>
            <a:endParaRPr lang="en-US"/>
          </a:p>
        </p:txBody>
      </p:sp>
    </p:spTree>
    <p:extLst>
      <p:ext uri="{BB962C8B-B14F-4D97-AF65-F5344CB8AC3E}">
        <p14:creationId xmlns:p14="http://schemas.microsoft.com/office/powerpoint/2010/main" val="1292859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28</a:t>
            </a:fld>
            <a:endParaRPr lang="en-US"/>
          </a:p>
        </p:txBody>
      </p:sp>
    </p:spTree>
    <p:extLst>
      <p:ext uri="{BB962C8B-B14F-4D97-AF65-F5344CB8AC3E}">
        <p14:creationId xmlns:p14="http://schemas.microsoft.com/office/powerpoint/2010/main" val="1129480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Grandville County,</a:t>
            </a:r>
            <a:r>
              <a:rPr lang="en-US" baseline="0" dirty="0" smtClean="0"/>
              <a:t> NC</a:t>
            </a:r>
          </a:p>
          <a:p>
            <a:endParaRPr lang="en-US" baseline="0"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29</a:t>
            </a:fld>
            <a:endParaRPr lang="en-US"/>
          </a:p>
        </p:txBody>
      </p:sp>
    </p:spTree>
    <p:extLst>
      <p:ext uri="{BB962C8B-B14F-4D97-AF65-F5344CB8AC3E}">
        <p14:creationId xmlns:p14="http://schemas.microsoft.com/office/powerpoint/2010/main" val="720993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3</a:t>
            </a:fld>
            <a:endParaRPr lang="en-US"/>
          </a:p>
        </p:txBody>
      </p:sp>
    </p:spTree>
    <p:extLst>
      <p:ext uri="{BB962C8B-B14F-4D97-AF65-F5344CB8AC3E}">
        <p14:creationId xmlns:p14="http://schemas.microsoft.com/office/powerpoint/2010/main" val="534005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30</a:t>
            </a:fld>
            <a:endParaRPr lang="en-US"/>
          </a:p>
        </p:txBody>
      </p:sp>
    </p:spTree>
    <p:extLst>
      <p:ext uri="{BB962C8B-B14F-4D97-AF65-F5344CB8AC3E}">
        <p14:creationId xmlns:p14="http://schemas.microsoft.com/office/powerpoint/2010/main" val="1496795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191A2A-FF31-4F84-86D7-C349BB1CB08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069738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55988" y="603250"/>
            <a:ext cx="2198688" cy="1649389"/>
          </a:xfrm>
        </p:spPr>
      </p:sp>
      <p:sp>
        <p:nvSpPr>
          <p:cNvPr id="3" name="Notes Placeholder 2"/>
          <p:cNvSpPr>
            <a:spLocks noGrp="1"/>
          </p:cNvSpPr>
          <p:nvPr>
            <p:ph type="body" idx="1"/>
          </p:nvPr>
        </p:nvSpPr>
        <p:spPr>
          <a:xfrm>
            <a:off x="685800" y="2781300"/>
            <a:ext cx="5486400" cy="5191125"/>
          </a:xfrm>
        </p:spPr>
        <p:txBody>
          <a:bodyPr/>
          <a:lstStyle/>
          <a:p>
            <a:endParaRPr lang="en-US" dirty="0" smtClean="0"/>
          </a:p>
        </p:txBody>
      </p:sp>
      <p:sp>
        <p:nvSpPr>
          <p:cNvPr id="4" name="Slide Number Placeholder 3"/>
          <p:cNvSpPr>
            <a:spLocks noGrp="1"/>
          </p:cNvSpPr>
          <p:nvPr>
            <p:ph type="sldNum" sz="quarter" idx="10"/>
          </p:nvPr>
        </p:nvSpPr>
        <p:spPr>
          <a:xfrm>
            <a:off x="3618538" y="8379134"/>
            <a:ext cx="3066413" cy="467995"/>
          </a:xfrm>
          <a:prstGeom prst="rect">
            <a:avLst/>
          </a:prstGeom>
        </p:spPr>
        <p:txBody>
          <a:bodyPr/>
          <a:lstStyle/>
          <a:p>
            <a:fld id="{6920FF4C-6F50-40B7-B5BC-1F1C77E132C4}"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017364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33</a:t>
            </a:fld>
            <a:endParaRPr lang="en-US"/>
          </a:p>
        </p:txBody>
      </p:sp>
    </p:spTree>
    <p:extLst>
      <p:ext uri="{BB962C8B-B14F-4D97-AF65-F5344CB8AC3E}">
        <p14:creationId xmlns:p14="http://schemas.microsoft.com/office/powerpoint/2010/main" val="2219226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375599-51E0-44A0-9048-3DB380505596}"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69643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C6C3EE-4504-466F-BCC2-4BAFFA38941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494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36</a:t>
            </a:fld>
            <a:endParaRPr lang="en-US"/>
          </a:p>
        </p:txBody>
      </p:sp>
    </p:spTree>
    <p:extLst>
      <p:ext uri="{BB962C8B-B14F-4D97-AF65-F5344CB8AC3E}">
        <p14:creationId xmlns:p14="http://schemas.microsoft.com/office/powerpoint/2010/main" val="3312556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8BA5F-B681-40F1-BA4B-6E9F596A78A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86374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38</a:t>
            </a:fld>
            <a:endParaRPr lang="en-US"/>
          </a:p>
        </p:txBody>
      </p:sp>
    </p:spTree>
    <p:extLst>
      <p:ext uri="{BB962C8B-B14F-4D97-AF65-F5344CB8AC3E}">
        <p14:creationId xmlns:p14="http://schemas.microsoft.com/office/powerpoint/2010/main" val="426784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39</a:t>
            </a:fld>
            <a:endParaRPr lang="en-US"/>
          </a:p>
        </p:txBody>
      </p:sp>
    </p:spTree>
    <p:extLst>
      <p:ext uri="{BB962C8B-B14F-4D97-AF65-F5344CB8AC3E}">
        <p14:creationId xmlns:p14="http://schemas.microsoft.com/office/powerpoint/2010/main" val="398482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4</a:t>
            </a:fld>
            <a:endParaRPr lang="en-US"/>
          </a:p>
        </p:txBody>
      </p:sp>
    </p:spTree>
    <p:extLst>
      <p:ext uri="{BB962C8B-B14F-4D97-AF65-F5344CB8AC3E}">
        <p14:creationId xmlns:p14="http://schemas.microsoft.com/office/powerpoint/2010/main" val="1779893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40</a:t>
            </a:fld>
            <a:endParaRPr lang="en-US"/>
          </a:p>
        </p:txBody>
      </p:sp>
    </p:spTree>
    <p:extLst>
      <p:ext uri="{BB962C8B-B14F-4D97-AF65-F5344CB8AC3E}">
        <p14:creationId xmlns:p14="http://schemas.microsoft.com/office/powerpoint/2010/main" val="61526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975B49D-8810-4237-A92D-1CFDDEFA655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030591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58BA5F-B681-40F1-BA4B-6E9F596A78A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244898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9ADC3-719E-4FA5-9164-61FCEBF5C343}" type="slidenum">
              <a:rPr lang="en-US">
                <a:solidFill>
                  <a:srgbClr val="000000"/>
                </a:solidFill>
              </a:rPr>
              <a:pPr/>
              <a:t>43</a:t>
            </a:fld>
            <a:endParaRPr lang="en-US">
              <a:solidFill>
                <a:srgbClr val="000000"/>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z="1800" dirty="0"/>
          </a:p>
        </p:txBody>
      </p:sp>
    </p:spTree>
    <p:extLst>
      <p:ext uri="{BB962C8B-B14F-4D97-AF65-F5344CB8AC3E}">
        <p14:creationId xmlns:p14="http://schemas.microsoft.com/office/powerpoint/2010/main" val="1162305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4613" y="303213"/>
            <a:ext cx="2273300" cy="1706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43938"/>
            <a:ext cx="2971800" cy="455612"/>
          </a:xfrm>
          <a:prstGeom prst="rect">
            <a:avLst/>
          </a:prstGeom>
        </p:spPr>
        <p:txBody>
          <a:bodyPr lIns="91429" tIns="45715" rIns="91429" bIns="45715"/>
          <a:lstStyle/>
          <a:p>
            <a:fld id="{B25CF121-AAEF-49C7-9D4A-14E692BBD0C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67803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45</a:t>
            </a:fld>
            <a:endParaRPr lang="en-US"/>
          </a:p>
        </p:txBody>
      </p:sp>
    </p:spTree>
    <p:extLst>
      <p:ext uri="{BB962C8B-B14F-4D97-AF65-F5344CB8AC3E}">
        <p14:creationId xmlns:p14="http://schemas.microsoft.com/office/powerpoint/2010/main" val="313547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5</a:t>
            </a:fld>
            <a:endParaRPr lang="en-US"/>
          </a:p>
        </p:txBody>
      </p:sp>
    </p:spTree>
    <p:extLst>
      <p:ext uri="{BB962C8B-B14F-4D97-AF65-F5344CB8AC3E}">
        <p14:creationId xmlns:p14="http://schemas.microsoft.com/office/powerpoint/2010/main" val="57187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6</a:t>
            </a:fld>
            <a:endParaRPr lang="en-US"/>
          </a:p>
        </p:txBody>
      </p:sp>
    </p:spTree>
    <p:extLst>
      <p:ext uri="{BB962C8B-B14F-4D97-AF65-F5344CB8AC3E}">
        <p14:creationId xmlns:p14="http://schemas.microsoft.com/office/powerpoint/2010/main" val="282880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7</a:t>
            </a:fld>
            <a:endParaRPr lang="en-US"/>
          </a:p>
        </p:txBody>
      </p:sp>
    </p:spTree>
    <p:extLst>
      <p:ext uri="{BB962C8B-B14F-4D97-AF65-F5344CB8AC3E}">
        <p14:creationId xmlns:p14="http://schemas.microsoft.com/office/powerpoint/2010/main" val="114300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County,</a:t>
            </a:r>
            <a:r>
              <a:rPr lang="en-US" baseline="0" dirty="0" smtClean="0"/>
              <a:t> MD</a:t>
            </a:r>
          </a:p>
          <a:p>
            <a:endParaRPr lang="en-US" baseline="0"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8</a:t>
            </a:fld>
            <a:endParaRPr lang="en-US"/>
          </a:p>
        </p:txBody>
      </p:sp>
    </p:spTree>
    <p:extLst>
      <p:ext uri="{BB962C8B-B14F-4D97-AF65-F5344CB8AC3E}">
        <p14:creationId xmlns:p14="http://schemas.microsoft.com/office/powerpoint/2010/main" val="373744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9</a:t>
            </a:fld>
            <a:endParaRPr lang="en-US"/>
          </a:p>
        </p:txBody>
      </p:sp>
    </p:spTree>
    <p:extLst>
      <p:ext uri="{BB962C8B-B14F-4D97-AF65-F5344CB8AC3E}">
        <p14:creationId xmlns:p14="http://schemas.microsoft.com/office/powerpoint/2010/main" val="80982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F4ADBA-E159-446E-A1EE-2AEDCF2E7F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9070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6B8080-B902-48E8-A654-FED77B668D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55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09600"/>
            <a:ext cx="21336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6096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0E65FA-364C-4F48-8833-D804AAD7B1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63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FA94D67-977F-4770-9FEE-A3D23774B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56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330B05F-0AE4-4611-876C-F2B2A38DC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39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941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383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1244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5420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1061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17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B0C5F2-8F29-4434-8227-00E31CAB74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4074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0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8493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3893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0276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E78A1C-5959-4AA7-99D5-35BBBCF608F7}" type="datetimeFigureOut">
              <a:rPr lang="en-US" smtClean="0">
                <a:solidFill>
                  <a:prstClr val="black">
                    <a:tint val="75000"/>
                  </a:prstClr>
                </a:solidFill>
              </a:rPr>
              <a:pPr/>
              <a:t>12/2/13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9F851-D15E-4522-95CD-2A389983CE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2035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DE9EC7-C9F4-48E5-9874-F233FD15134C}" type="slidenum">
              <a:rPr lang="en-US"/>
              <a:pPr>
                <a:defRPr/>
              </a:pPr>
              <a:t>‹#›</a:t>
            </a:fld>
            <a:endParaRPr lang="en-US" dirty="0"/>
          </a:p>
        </p:txBody>
      </p:sp>
    </p:spTree>
    <p:extLst>
      <p:ext uri="{BB962C8B-B14F-4D97-AF65-F5344CB8AC3E}">
        <p14:creationId xmlns:p14="http://schemas.microsoft.com/office/powerpoint/2010/main" val="885557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53D08C-C26F-40E8-AA78-05FAF248D9AA}" type="slidenum">
              <a:rPr lang="en-US"/>
              <a:pPr>
                <a:defRPr/>
              </a:pPr>
              <a:t>‹#›</a:t>
            </a:fld>
            <a:endParaRPr lang="en-US" dirty="0"/>
          </a:p>
        </p:txBody>
      </p:sp>
    </p:spTree>
    <p:extLst>
      <p:ext uri="{BB962C8B-B14F-4D97-AF65-F5344CB8AC3E}">
        <p14:creationId xmlns:p14="http://schemas.microsoft.com/office/powerpoint/2010/main" val="149624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02901-E8B2-45C1-8C64-BE3CCE75D7C7}" type="slidenum">
              <a:rPr lang="en-US"/>
              <a:pPr>
                <a:defRPr/>
              </a:pPr>
              <a:t>‹#›</a:t>
            </a:fld>
            <a:endParaRPr lang="en-US" dirty="0"/>
          </a:p>
        </p:txBody>
      </p:sp>
    </p:spTree>
    <p:extLst>
      <p:ext uri="{BB962C8B-B14F-4D97-AF65-F5344CB8AC3E}">
        <p14:creationId xmlns:p14="http://schemas.microsoft.com/office/powerpoint/2010/main" val="1901570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7CD374-982E-43EB-A6D0-E92E19AFEA9C}" type="slidenum">
              <a:rPr lang="en-US"/>
              <a:pPr>
                <a:defRPr/>
              </a:pPr>
              <a:t>‹#›</a:t>
            </a:fld>
            <a:endParaRPr lang="en-US" dirty="0"/>
          </a:p>
        </p:txBody>
      </p:sp>
    </p:spTree>
    <p:extLst>
      <p:ext uri="{BB962C8B-B14F-4D97-AF65-F5344CB8AC3E}">
        <p14:creationId xmlns:p14="http://schemas.microsoft.com/office/powerpoint/2010/main" val="132547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2CFC60-FAB7-433D-BFA4-8FC16511F0A0}" type="slidenum">
              <a:rPr lang="en-US"/>
              <a:pPr>
                <a:defRPr/>
              </a:pPr>
              <a:t>‹#›</a:t>
            </a:fld>
            <a:endParaRPr lang="en-US" dirty="0"/>
          </a:p>
        </p:txBody>
      </p:sp>
    </p:spTree>
    <p:extLst>
      <p:ext uri="{BB962C8B-B14F-4D97-AF65-F5344CB8AC3E}">
        <p14:creationId xmlns:p14="http://schemas.microsoft.com/office/powerpoint/2010/main" val="360916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AA4137-69C2-408B-BB4A-89221FBE2D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6202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985CD5-2129-4BB0-9DBE-2F4666B248A7}" type="slidenum">
              <a:rPr lang="en-US"/>
              <a:pPr>
                <a:defRPr/>
              </a:pPr>
              <a:t>‹#›</a:t>
            </a:fld>
            <a:endParaRPr lang="en-US" dirty="0"/>
          </a:p>
        </p:txBody>
      </p:sp>
    </p:spTree>
    <p:extLst>
      <p:ext uri="{BB962C8B-B14F-4D97-AF65-F5344CB8AC3E}">
        <p14:creationId xmlns:p14="http://schemas.microsoft.com/office/powerpoint/2010/main" val="4187076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461703-E70B-4426-BCEF-23D703FEC008}" type="slidenum">
              <a:rPr lang="en-US"/>
              <a:pPr>
                <a:defRPr/>
              </a:pPr>
              <a:t>‹#›</a:t>
            </a:fld>
            <a:endParaRPr lang="en-US" dirty="0"/>
          </a:p>
        </p:txBody>
      </p:sp>
    </p:spTree>
    <p:extLst>
      <p:ext uri="{BB962C8B-B14F-4D97-AF65-F5344CB8AC3E}">
        <p14:creationId xmlns:p14="http://schemas.microsoft.com/office/powerpoint/2010/main" val="1299534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D83566-3AC7-45F4-A56E-6A50AF6F0F1A}" type="slidenum">
              <a:rPr lang="en-US"/>
              <a:pPr>
                <a:defRPr/>
              </a:pPr>
              <a:t>‹#›</a:t>
            </a:fld>
            <a:endParaRPr lang="en-US" dirty="0"/>
          </a:p>
        </p:txBody>
      </p:sp>
    </p:spTree>
    <p:extLst>
      <p:ext uri="{BB962C8B-B14F-4D97-AF65-F5344CB8AC3E}">
        <p14:creationId xmlns:p14="http://schemas.microsoft.com/office/powerpoint/2010/main" val="843537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47FC12-A0B0-4AFE-8E82-2C3FA20D8BA6}" type="slidenum">
              <a:rPr lang="en-US"/>
              <a:pPr>
                <a:defRPr/>
              </a:pPr>
              <a:t>‹#›</a:t>
            </a:fld>
            <a:endParaRPr lang="en-US" dirty="0"/>
          </a:p>
        </p:txBody>
      </p:sp>
    </p:spTree>
    <p:extLst>
      <p:ext uri="{BB962C8B-B14F-4D97-AF65-F5344CB8AC3E}">
        <p14:creationId xmlns:p14="http://schemas.microsoft.com/office/powerpoint/2010/main" val="710161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161662-78DA-43E7-8C0D-5DDCFB705A8B}" type="slidenum">
              <a:rPr lang="en-US"/>
              <a:pPr>
                <a:defRPr/>
              </a:pPr>
              <a:t>‹#›</a:t>
            </a:fld>
            <a:endParaRPr lang="en-US" dirty="0"/>
          </a:p>
        </p:txBody>
      </p:sp>
    </p:spTree>
    <p:extLst>
      <p:ext uri="{BB962C8B-B14F-4D97-AF65-F5344CB8AC3E}">
        <p14:creationId xmlns:p14="http://schemas.microsoft.com/office/powerpoint/2010/main" val="407773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12/2/13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F22B13-62DD-48C6-A202-DA95843333E3}" type="slidenum">
              <a:rPr lang="en-US"/>
              <a:pPr>
                <a:defRPr/>
              </a:pPr>
              <a:t>‹#›</a:t>
            </a:fld>
            <a:endParaRPr lang="en-US" dirty="0"/>
          </a:p>
        </p:txBody>
      </p:sp>
    </p:spTree>
    <p:extLst>
      <p:ext uri="{BB962C8B-B14F-4D97-AF65-F5344CB8AC3E}">
        <p14:creationId xmlns:p14="http://schemas.microsoft.com/office/powerpoint/2010/main" val="111667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grpSp>
      <p:sp>
        <p:nvSpPr>
          <p:cNvPr id="101070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010708"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fld id="{176AB12E-FA3D-47D6-99CA-7EBDFCDCA4C1}" type="datetime1">
              <a:rPr lang="en-US">
                <a:solidFill>
                  <a:srgbClr val="000000"/>
                </a:solidFill>
              </a:rPr>
              <a:pPr/>
              <a:t>12/2/13</a:t>
            </a:fld>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fld id="{AFAF50B4-1E49-4553-9429-AC3C095B5D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459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5C08BF9-0A32-4AC9-96F3-27757CA891E5}"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0CCA97D-29DD-4347-B0AC-FD4D769E821E}"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3294577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1B1F5055-993E-401B-AEBE-8D7BFB731AD4}"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C20B8BCB-C501-4671-9AE6-7483BB06D6CE}"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249468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16A66505-CDEA-49ED-9E76-0BDA49263DA7}"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C17FE4A1-5DB4-4DC5-A3A5-9F62D022AE56}"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99712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2C2FAE-8D0F-49F9-BBD9-9589CB7AF7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770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9BB5ADDC-1BA1-4367-B116-8BE0647E9166}" type="slidenum">
              <a:rPr lang="en-US">
                <a:solidFill>
                  <a:srgbClr val="000000"/>
                </a:solidFill>
              </a: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CB720D9E-8FE1-4D17-AF62-4FA44C00E291}"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2025361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11B68EBF-286F-42FC-99B4-A40A528D4B3D}" type="slidenum">
              <a:rPr lang="en-US">
                <a:solidFill>
                  <a:srgbClr val="000000"/>
                </a:solidFill>
              </a: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AE1FF785-1F71-43D4-9C41-D4188468E3AD}"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3120722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6CEBB188-3AD5-4EC3-A77E-9F608268DF83}" type="slidenum">
              <a:rPr lang="en-US">
                <a:solidFill>
                  <a:srgbClr val="000000"/>
                </a:solidFill>
              </a: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E4563840-5323-4D13-B8C1-78299FD0939D}"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1228865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083D1F7D-6E2E-4F4A-A485-8CF0DDD56D40}"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B317CF96-5C6C-4553-9A4B-C373B2A4931A}"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200144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DC3F3832-FD6E-48DD-87E8-9209B5BD23FF}"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336ECB4-2ADB-442B-B5FB-0530850C9A45}"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2342331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A79FB43B-4710-4F44-8B76-F066B8985A7F}"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B627CA8-2950-476D-AC53-EACBA35D3E3C}"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1468619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13069CB-4B8D-4096-A445-299EE2FE7CD3}"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89E55A8B-D97A-44D4-BB0A-5113512FFD53}"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3699809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pPr lvl="0"/>
            <a:endParaRPr lang="en-U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2AED0488-7559-4B2B-8641-218BFACA468E}"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6C8D9412-47FC-428F-9AF4-4EF7FB3912D4}" type="datetime1">
              <a:rPr lang="en-US">
                <a:solidFill>
                  <a:srgbClr val="000000"/>
                </a:solidFill>
              </a:rPr>
              <a:pPr/>
              <a:t>12/2/13</a:t>
            </a:fld>
            <a:endParaRPr lang="en-US">
              <a:solidFill>
                <a:srgbClr val="000000"/>
              </a:solidFill>
            </a:endParaRPr>
          </a:p>
        </p:txBody>
      </p:sp>
    </p:spTree>
    <p:extLst>
      <p:ext uri="{BB962C8B-B14F-4D97-AF65-F5344CB8AC3E}">
        <p14:creationId xmlns:p14="http://schemas.microsoft.com/office/powerpoint/2010/main" val="2110748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E8CAAF08-9635-4940-BB60-6DB742521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25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97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70CC9D2-B617-4717-9020-850E8760AA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341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228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692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11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231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049768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7304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375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8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7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51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2E5201D-88D6-492A-B4C1-5FF78FF42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627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791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988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415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4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798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430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422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109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6498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68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6F48D6-C982-482D-BEC5-F2AE0AC40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357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993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249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600"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24836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8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755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626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687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773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460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80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BA4CFC-9C78-4690-ABAA-71E877276F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70980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008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6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993285"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993286"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fld id="{C6E8E255-35E4-4AD7-BA7E-184FB095BF8A}" type="datetime1">
              <a:rPr lang="en-US">
                <a:solidFill>
                  <a:srgbClr val="000000"/>
                </a:solidFill>
              </a:rPr>
              <a:pPr>
                <a:defRPr/>
              </a:pPr>
              <a:t>12/2/13</a:t>
            </a:fld>
            <a:endParaRPr lang="en-US">
              <a:solidFill>
                <a:srgbClr val="000000"/>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p:txBody>
          <a:bodyPr/>
          <a:lstStyle>
            <a:lvl1pPr>
              <a:defRPr/>
            </a:lvl1pPr>
          </a:lstStyle>
          <a:p>
            <a:pPr>
              <a:defRPr/>
            </a:pPr>
            <a:fld id="{8037BBFA-471F-459A-B405-6E6F787B5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090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4D2829F8-FA42-40A3-A6BB-939DE0C1EEE5}" type="datetime1">
              <a:rPr lang="en-US">
                <a:solidFill>
                  <a:srgbClr val="000000"/>
                </a:solidFill>
              </a:rPr>
              <a:pPr>
                <a:defRPr/>
              </a:pPr>
              <a:t>12/2/13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0DF4FC0-A468-425C-B95A-01F3257874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811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F32A0D60-DF44-4C10-9229-CFD0B994502C}" type="datetime1">
              <a:rPr lang="en-US">
                <a:solidFill>
                  <a:srgbClr val="000000"/>
                </a:solidFill>
              </a:rPr>
              <a:pPr>
                <a:defRPr/>
              </a:pPr>
              <a:t>12/2/13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11C177D-DDEC-4D0A-8841-F981CEAF54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0137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97FACDE7-261E-4397-AB42-374FF46EDB94}" type="datetime1">
              <a:rPr lang="en-US">
                <a:solidFill>
                  <a:srgbClr val="000000"/>
                </a:solidFill>
              </a:rPr>
              <a:pPr>
                <a:defRPr/>
              </a:pPr>
              <a:t>12/2/13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9AFE882-A0EA-4195-8CC9-008138B05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6915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042F4EB2-9D95-49C8-8A3F-A4AA56A1BB0F}" type="datetime1">
              <a:rPr lang="en-US">
                <a:solidFill>
                  <a:srgbClr val="000000"/>
                </a:solidFill>
              </a:rPr>
              <a:pPr>
                <a:defRPr/>
              </a:pPr>
              <a:t>12/2/13</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28472A20-901A-4185-B7CB-FDD350644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28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67851B28-801B-4FF3-9D2D-EF49ADEB3334}" type="datetime1">
              <a:rPr lang="en-US">
                <a:solidFill>
                  <a:srgbClr val="000000"/>
                </a:solidFill>
              </a:rPr>
              <a:pPr>
                <a:defRPr/>
              </a:pPr>
              <a:t>12/2/13</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0A093197-6F09-499A-BC49-2CE127FD7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570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D0790BED-31A4-4F7E-97E1-999F13A4B7F7}" type="datetime1">
              <a:rPr lang="en-US">
                <a:solidFill>
                  <a:srgbClr val="000000"/>
                </a:solidFill>
              </a:rPr>
              <a:pPr>
                <a:defRPr/>
              </a:pPr>
              <a:t>12/2/13</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37C4FF9-42EA-4AC3-938E-F6A3C7498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95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A431FA59-79BE-4A5D-B70C-28523A5F1F74}" type="datetime1">
              <a:rPr lang="en-US">
                <a:solidFill>
                  <a:srgbClr val="000000"/>
                </a:solidFill>
              </a:rPr>
              <a:pPr>
                <a:defRPr/>
              </a:pPr>
              <a:t>12/2/13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B795C66-9FF3-4726-A180-717AEB392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25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B9D9360-7E6E-4716-B45E-18FF4D1D0D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870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6A90921B-6FC8-49D3-B291-2A7FAD9FFD85}" type="datetime1">
              <a:rPr lang="en-US">
                <a:solidFill>
                  <a:srgbClr val="000000"/>
                </a:solidFill>
              </a:rPr>
              <a:pPr>
                <a:defRPr/>
              </a:pPr>
              <a:t>12/2/13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D5F33DD-35EB-44CB-AA66-2B3DDFDB08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1416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D8B11485-39EF-4BC3-928D-21357E7140B8}" type="datetime1">
              <a:rPr lang="en-US">
                <a:solidFill>
                  <a:srgbClr val="000000"/>
                </a:solidFill>
              </a:rPr>
              <a:pPr>
                <a:defRPr/>
              </a:pPr>
              <a:t>12/2/13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3969440-4576-4C7F-B63A-35BF8140E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8572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11B77366-1DFB-40A0-8469-B07ED9CE05BF}" type="datetime1">
              <a:rPr lang="en-US">
                <a:solidFill>
                  <a:srgbClr val="000000"/>
                </a:solidFill>
              </a:rPr>
              <a:pPr>
                <a:defRPr/>
              </a:pPr>
              <a:t>12/2/13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8F338B-31AC-46C8-A79B-B8792B68B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874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dt" sz="half" idx="10"/>
          </p:nvPr>
        </p:nvSpPr>
        <p:spPr>
          <a:ln/>
        </p:spPr>
        <p:txBody>
          <a:bodyPr/>
          <a:lstStyle>
            <a:lvl1pPr>
              <a:defRPr/>
            </a:lvl1pPr>
          </a:lstStyle>
          <a:p>
            <a:pPr>
              <a:defRPr/>
            </a:pPr>
            <a:fld id="{7944A023-A126-441C-A1EB-D9B7199B0002}" type="datetime1">
              <a:rPr lang="en-US">
                <a:solidFill>
                  <a:srgbClr val="000000"/>
                </a:solidFill>
              </a:rPr>
              <a:pPr>
                <a:defRPr/>
              </a:pPr>
              <a:t>12/2/13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DAD28F7-79D3-41F3-83A3-91B6ECFA6A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337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D50E4D2D-FA83-40F9-B599-735083C213AB}" type="datetime1">
              <a:rPr lang="en-US">
                <a:solidFill>
                  <a:srgbClr val="000000"/>
                </a:solidFill>
              </a:rPr>
              <a:pPr>
                <a:defRPr/>
              </a:pPr>
              <a:t>12/2/13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EE079E2-F3CB-448E-ADC7-28F82CE0E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3508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609600"/>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25ED102-9E07-4BF5-B3C2-568CB96C3C0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99935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b="1" kern="12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fontAlgn="base">
        <a:spcBef>
          <a:spcPct val="20000"/>
        </a:spcBef>
        <a:spcAft>
          <a:spcPct val="0"/>
        </a:spcAft>
        <a:buChar char="•"/>
        <a:defRPr sz="36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30730459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prstClr val="black">
                    <a:tint val="75000"/>
                  </a:prstClr>
                </a:solidFill>
                <a:latin typeface="Calibri"/>
                <a:cs typeface="+mn-cs"/>
              </a:defRPr>
            </a:lvl1pPr>
          </a:lstStyle>
          <a:p>
            <a:pPr fontAlgn="base">
              <a:spcBef>
                <a:spcPct val="0"/>
              </a:spcBef>
              <a:spcAft>
                <a:spcPct val="0"/>
              </a:spcAft>
              <a:defRPr/>
            </a:pPr>
            <a:fld id="{19504EEB-FC40-42CC-BFE5-0EA14826A3F1}" type="datetimeFigureOut">
              <a:rPr lang="en-US"/>
              <a:pPr fontAlgn="base">
                <a:spcBef>
                  <a:spcPct val="0"/>
                </a:spcBef>
                <a:spcAft>
                  <a:spcPct val="0"/>
                </a:spcAft>
                <a:defRPr/>
              </a:pPr>
              <a:t>12/2/13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latin typeface="Calibri"/>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prstClr val="black">
                    <a:tint val="75000"/>
                  </a:prstClr>
                </a:solidFill>
                <a:latin typeface="Calibri"/>
                <a:cs typeface="+mn-cs"/>
              </a:defRPr>
            </a:lvl1pPr>
          </a:lstStyle>
          <a:p>
            <a:pPr fontAlgn="base">
              <a:spcBef>
                <a:spcPct val="0"/>
              </a:spcBef>
              <a:spcAft>
                <a:spcPct val="0"/>
              </a:spcAft>
              <a:defRPr/>
            </a:pPr>
            <a:fld id="{E408ECA5-75D5-49BA-8D73-98D5C2673A5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0996096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966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ＭＳ Ｐゴシック" pitchFamily="96" charset="-128"/>
                <a:cs typeface="+mn-cs"/>
              </a:defRPr>
            </a:lvl1pPr>
          </a:lstStyle>
          <a:p>
            <a:pPr fontAlgn="base">
              <a:spcBef>
                <a:spcPct val="0"/>
              </a:spcBef>
              <a:spcAft>
                <a:spcPct val="0"/>
              </a:spcAft>
              <a:defRPr/>
            </a:pPr>
            <a:endParaRPr lang="en-US" altLang="en-US">
              <a:solidFill>
                <a:srgbClr val="000000"/>
              </a:solidFill>
            </a:endParaRPr>
          </a:p>
        </p:txBody>
      </p:sp>
      <p:sp>
        <p:nvSpPr>
          <p:cNvPr id="100966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fontAlgn="base">
              <a:spcBef>
                <a:spcPct val="0"/>
              </a:spcBef>
              <a:spcAft>
                <a:spcPct val="0"/>
              </a:spcAft>
            </a:pPr>
            <a:fld id="{21C495CD-CE39-4289-8882-CC0041D128EC}"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grpSp>
        <p:nvGrpSpPr>
          <p:cNvPr id="1028" name="Group 4"/>
          <p:cNvGrpSpPr>
            <a:grpSpLocks/>
          </p:cNvGrpSpPr>
          <p:nvPr/>
        </p:nvGrpSpPr>
        <p:grpSpPr bwMode="auto">
          <a:xfrm>
            <a:off x="0" y="0"/>
            <a:ext cx="9144000" cy="546100"/>
            <a:chOff x="0" y="0"/>
            <a:chExt cx="5760" cy="344"/>
          </a:xfrm>
        </p:grpSpPr>
        <p:sp>
          <p:nvSpPr>
            <p:cNvPr id="100966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100967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968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fld id="{E34D2C6F-9419-4889-8978-E0FF0D05A314}" type="datetime1">
              <a:rPr lang="en-US" smtClean="0">
                <a:solidFill>
                  <a:srgbClr val="000000"/>
                </a:solidFill>
                <a:ea typeface="MS PGothic" panose="020B0600070205080204" pitchFamily="34" charset="-128"/>
              </a:rPr>
              <a:pPr fontAlgn="base">
                <a:spcBef>
                  <a:spcPct val="0"/>
                </a:spcBef>
                <a:spcAft>
                  <a:spcPct val="0"/>
                </a:spcAft>
              </a:pPr>
              <a:t>12/2/13</a:t>
            </a:fld>
            <a:endParaRPr 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6476247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D2D90-1209-4E89-86C8-3EA2564147E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6894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AB295-C3D9-423A-97C5-3E1CE9D47131}"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FEA42-3314-490B-B0D1-830C3DB318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8441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04978-FAD3-496D-8BF2-7BB4B1B71042}" type="datetimeFigureOut">
              <a:rPr lang="en-US" smtClean="0">
                <a:solidFill>
                  <a:prstClr val="black">
                    <a:tint val="75000"/>
                  </a:prstClr>
                </a:solidFill>
              </a:rPr>
              <a:pPr/>
              <a:t>12/2/13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A3CAC-726A-4783-95D2-FE902A8D5A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47139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88"/>
            <a:ext cx="9132888" cy="6845300"/>
            <a:chOff x="0" y="1"/>
            <a:chExt cx="5753" cy="4312"/>
          </a:xfrm>
        </p:grpSpPr>
        <p:sp>
          <p:nvSpPr>
            <p:cNvPr id="99225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92260"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99226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9226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lvl1pPr>
          </a:lstStyle>
          <a:p>
            <a:pPr fontAlgn="base">
              <a:spcBef>
                <a:spcPct val="0"/>
              </a:spcBef>
              <a:spcAft>
                <a:spcPct val="0"/>
              </a:spcAft>
              <a:defRPr/>
            </a:pPr>
            <a:fld id="{F1EFD6FF-B654-4EB3-88FF-46994073ECEE}" type="datetime1">
              <a:rPr lang="en-US">
                <a:solidFill>
                  <a:srgbClr val="000000"/>
                </a:solidFill>
                <a:latin typeface="Times New Roman" pitchFamily="18" charset="0"/>
              </a:rPr>
              <a:pPr fontAlgn="base">
                <a:spcBef>
                  <a:spcPct val="0"/>
                </a:spcBef>
                <a:spcAft>
                  <a:spcPct val="0"/>
                </a:spcAft>
                <a:defRPr/>
              </a:pPr>
              <a:t>12/2/13</a:t>
            </a:fld>
            <a:endParaRPr lang="en-US">
              <a:solidFill>
                <a:srgbClr val="000000"/>
              </a:solidFill>
              <a:latin typeface="Times New Roman" pitchFamily="18" charset="0"/>
            </a:endParaRPr>
          </a:p>
        </p:txBody>
      </p:sp>
      <p:sp>
        <p:nvSpPr>
          <p:cNvPr id="99226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latin typeface="Times New Roman" pitchFamily="18" charset="0"/>
            </a:endParaRPr>
          </a:p>
        </p:txBody>
      </p:sp>
      <p:sp>
        <p:nvSpPr>
          <p:cNvPr id="992264"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defRPr/>
            </a:pPr>
            <a:fld id="{6F0FDB07-BAD7-4796-8A0A-2EB7135F8D5B}"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
        <p:nvSpPr>
          <p:cNvPr id="2055"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5270754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4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1.wdp"/><Relationship Id="rId1" Type="http://schemas.openxmlformats.org/officeDocument/2006/relationships/slideLayout" Target="../slideLayouts/slideLayout6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4.xml"/><Relationship Id="rId3"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emf"/><Relationship Id="rId1" Type="http://schemas.openxmlformats.org/officeDocument/2006/relationships/slideLayout" Target="../slideLayouts/slideLayout48.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94"/>
            <a:ext cx="9144000" cy="6858594"/>
          </a:xfrm>
          <a:prstGeom prst="rect">
            <a:avLst/>
          </a:prstGeom>
        </p:spPr>
      </p:pic>
      <p:sp>
        <p:nvSpPr>
          <p:cNvPr id="2" name="Title 1"/>
          <p:cNvSpPr>
            <a:spLocks noGrp="1"/>
          </p:cNvSpPr>
          <p:nvPr>
            <p:ph type="ctrTitle" sz="quarter"/>
          </p:nvPr>
        </p:nvSpPr>
        <p:spPr>
          <a:xfrm>
            <a:off x="152400" y="457200"/>
            <a:ext cx="8763000" cy="3143251"/>
          </a:xfrm>
        </p:spPr>
        <p:txBody>
          <a:bodyPr>
            <a:normAutofit/>
          </a:bodyPr>
          <a:lstStyle/>
          <a:p>
            <a:r>
              <a:rPr lang="en-US" sz="6000" b="1" i="1" dirty="0" smtClean="0"/>
              <a:t>Life After Desk:</a:t>
            </a:r>
            <a:br>
              <a:rPr lang="en-US" sz="6000" b="1" i="1" dirty="0" smtClean="0"/>
            </a:br>
            <a:r>
              <a:rPr lang="en-US" sz="6000" b="1" i="1" dirty="0" smtClean="0"/>
              <a:t>Implementing </a:t>
            </a:r>
            <a:br>
              <a:rPr lang="en-US" sz="6000" b="1" i="1" dirty="0" smtClean="0"/>
            </a:br>
            <a:r>
              <a:rPr lang="en-US" sz="6000" b="1" i="1" dirty="0" smtClean="0"/>
              <a:t>the New Service Models</a:t>
            </a:r>
          </a:p>
        </p:txBody>
      </p:sp>
      <p:sp>
        <p:nvSpPr>
          <p:cNvPr id="4" name="Subtitle 3"/>
          <p:cNvSpPr>
            <a:spLocks noGrp="1"/>
          </p:cNvSpPr>
          <p:nvPr>
            <p:ph type="subTitle" sz="quarter" idx="1"/>
          </p:nvPr>
        </p:nvSpPr>
        <p:spPr>
          <a:xfrm>
            <a:off x="609600" y="3886200"/>
            <a:ext cx="7924800" cy="1752600"/>
          </a:xfrm>
        </p:spPr>
        <p:txBody>
          <a:bodyPr>
            <a:normAutofit/>
          </a:bodyPr>
          <a:lstStyle/>
          <a:p>
            <a:pPr>
              <a:spcBef>
                <a:spcPts val="0"/>
              </a:spcBef>
            </a:pPr>
            <a:r>
              <a:rPr lang="en-US" b="1" dirty="0" smtClean="0">
                <a:solidFill>
                  <a:schemeClr val="tx1"/>
                </a:solidFill>
              </a:rPr>
              <a:t>Presented by</a:t>
            </a:r>
          </a:p>
          <a:p>
            <a:pPr>
              <a:spcBef>
                <a:spcPts val="0"/>
              </a:spcBef>
            </a:pPr>
            <a:r>
              <a:rPr lang="en-US" b="1" dirty="0" smtClean="0">
                <a:solidFill>
                  <a:schemeClr val="tx1"/>
                </a:solidFill>
              </a:rPr>
              <a:t>Joan Frye Williams </a:t>
            </a:r>
            <a:br>
              <a:rPr lang="en-US" b="1" dirty="0" smtClean="0">
                <a:solidFill>
                  <a:schemeClr val="tx1"/>
                </a:solidFill>
              </a:rPr>
            </a:br>
            <a:r>
              <a:rPr lang="en-US" b="1" dirty="0" smtClean="0">
                <a:solidFill>
                  <a:schemeClr val="tx1"/>
                </a:solidFill>
              </a:rPr>
              <a:t>Wednesday, December </a:t>
            </a:r>
            <a:r>
              <a:rPr lang="en-US" b="1" dirty="0" smtClean="0">
                <a:solidFill>
                  <a:schemeClr val="tx1"/>
                </a:solidFill>
              </a:rPr>
              <a:t>4, 2013</a:t>
            </a:r>
          </a:p>
        </p:txBody>
      </p:sp>
      <p:pic>
        <p:nvPicPr>
          <p:cNvPr id="5" name="Picture 9"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867400"/>
            <a:ext cx="4505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8027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57200" y="84138"/>
            <a:ext cx="8229600" cy="1143000"/>
          </a:xfrm>
        </p:spPr>
        <p:txBody>
          <a:bodyPr/>
          <a:lstStyle/>
          <a:p>
            <a:r>
              <a:rPr lang="en-US" dirty="0" smtClean="0"/>
              <a:t>Consolidated service desk</a:t>
            </a:r>
            <a:endParaRPr lang="en-US" dirty="0"/>
          </a:p>
        </p:txBody>
      </p:sp>
    </p:spTree>
    <p:extLst>
      <p:ext uri="{BB962C8B-B14F-4D97-AF65-F5344CB8AC3E}">
        <p14:creationId xmlns:p14="http://schemas.microsoft.com/office/powerpoint/2010/main" val="14944444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144780"/>
            <a:ext cx="9144000" cy="1272858"/>
          </a:xfrm>
        </p:spPr>
        <p:txBody>
          <a:bodyPr>
            <a:normAutofit/>
          </a:bodyPr>
          <a:lstStyle/>
          <a:p>
            <a:r>
              <a:rPr lang="en-US" b="1" dirty="0" smtClean="0"/>
              <a:t>Consolidated service desks so far</a:t>
            </a:r>
            <a:endParaRPr lang="en-US" b="1" dirty="0"/>
          </a:p>
        </p:txBody>
      </p:sp>
      <p:sp>
        <p:nvSpPr>
          <p:cNvPr id="13" name="Content Placeholder 12"/>
          <p:cNvSpPr>
            <a:spLocks noGrp="1"/>
          </p:cNvSpPr>
          <p:nvPr>
            <p:ph sz="half" idx="1"/>
          </p:nvPr>
        </p:nvSpPr>
        <p:spPr>
          <a:xfrm>
            <a:off x="457200" y="1600200"/>
            <a:ext cx="4038600" cy="4770120"/>
          </a:xfrm>
        </p:spPr>
        <p:txBody>
          <a:bodyPr>
            <a:normAutofit fontScale="92500" lnSpcReduction="20000"/>
          </a:bodyPr>
          <a:lstStyle/>
          <a:p>
            <a:endParaRPr lang="en-US" dirty="0" smtClean="0"/>
          </a:p>
          <a:p>
            <a:endParaRPr lang="en-US" dirty="0"/>
          </a:p>
          <a:p>
            <a:r>
              <a:rPr lang="en-US" sz="3000" dirty="0" smtClean="0"/>
              <a:t>No guesswork about where to go or which staff member to ask for service</a:t>
            </a:r>
          </a:p>
          <a:p>
            <a:r>
              <a:rPr lang="en-US" sz="3000" dirty="0" smtClean="0"/>
              <a:t>One stop shopping for a variety of services</a:t>
            </a:r>
          </a:p>
          <a:p>
            <a:r>
              <a:rPr lang="en-US" sz="3000" dirty="0" smtClean="0"/>
              <a:t>If librarians work “on call,” they can focus more intently on other tasks</a:t>
            </a:r>
          </a:p>
        </p:txBody>
      </p:sp>
      <p:sp>
        <p:nvSpPr>
          <p:cNvPr id="14" name="Content Placeholder 13"/>
          <p:cNvSpPr>
            <a:spLocks noGrp="1"/>
          </p:cNvSpPr>
          <p:nvPr>
            <p:ph sz="half" idx="2"/>
          </p:nvPr>
        </p:nvSpPr>
        <p:spPr>
          <a:xfrm>
            <a:off x="4648200" y="1600200"/>
            <a:ext cx="4038600" cy="4770120"/>
          </a:xfrm>
        </p:spPr>
        <p:txBody>
          <a:bodyPr>
            <a:normAutofit fontScale="92500" lnSpcReduction="20000"/>
          </a:bodyPr>
          <a:lstStyle/>
          <a:p>
            <a:endParaRPr lang="en-US" dirty="0" smtClean="0"/>
          </a:p>
          <a:p>
            <a:endParaRPr lang="en-US" dirty="0"/>
          </a:p>
          <a:p>
            <a:r>
              <a:rPr lang="en-US" sz="3000" dirty="0" smtClean="0"/>
              <a:t>Service not at point of need</a:t>
            </a:r>
          </a:p>
          <a:p>
            <a:r>
              <a:rPr lang="en-US" sz="3000" dirty="0" smtClean="0"/>
              <a:t>If professional staff work on desk rather than on call, they spend considerable time on tasks that do not require their level of training</a:t>
            </a:r>
          </a:p>
          <a:p>
            <a:endParaRPr lang="en-US" sz="3000" dirty="0" smtClean="0"/>
          </a:p>
          <a:p>
            <a:endParaRPr lang="en-US" dirty="0" smtClean="0"/>
          </a:p>
          <a:p>
            <a:endParaRPr lang="en-US" dirty="0" smtClean="0"/>
          </a:p>
          <a:p>
            <a:endParaRPr lang="en-US" dirty="0" smtClean="0"/>
          </a:p>
          <a:p>
            <a:endParaRPr lang="en-US" dirty="0"/>
          </a:p>
        </p:txBody>
      </p:sp>
      <p:pic>
        <p:nvPicPr>
          <p:cNvPr id="16" name="Content Placeholder 7"/>
          <p:cNvPicPr>
            <a:picLocks noChangeAspect="1"/>
          </p:cNvPicPr>
          <p:nvPr/>
        </p:nvPicPr>
        <p:blipFill rotWithShape="1">
          <a:blip r:embed="rId3"/>
          <a:srcRect t="12944" b="54698"/>
          <a:stretch/>
        </p:blipFill>
        <p:spPr>
          <a:xfrm>
            <a:off x="1577181" y="1463040"/>
            <a:ext cx="1800225" cy="822960"/>
          </a:xfrm>
          <a:prstGeom prst="rect">
            <a:avLst/>
          </a:prstGeom>
        </p:spPr>
      </p:pic>
      <p:pic>
        <p:nvPicPr>
          <p:cNvPr id="18" name="Content Placeholder 8"/>
          <p:cNvPicPr>
            <a:picLocks noChangeAspect="1"/>
          </p:cNvPicPr>
          <p:nvPr/>
        </p:nvPicPr>
        <p:blipFill rotWithShape="1">
          <a:blip r:embed="rId3"/>
          <a:srcRect t="54598" b="13043"/>
          <a:stretch/>
        </p:blipFill>
        <p:spPr>
          <a:xfrm>
            <a:off x="5765799" y="1463040"/>
            <a:ext cx="1800225" cy="822960"/>
          </a:xfrm>
          <a:prstGeom prst="rect">
            <a:avLst/>
          </a:prstGeom>
        </p:spPr>
      </p:pic>
    </p:spTree>
    <p:extLst>
      <p:ext uri="{BB962C8B-B14F-4D97-AF65-F5344CB8AC3E}">
        <p14:creationId xmlns:p14="http://schemas.microsoft.com/office/powerpoint/2010/main" val="19899457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1858" y="274638"/>
            <a:ext cx="2962142" cy="5851842"/>
          </a:xfrm>
        </p:spPr>
        <p:txBody>
          <a:bodyPr/>
          <a:lstStyle/>
          <a:p>
            <a:r>
              <a:rPr lang="en-US" dirty="0" smtClean="0"/>
              <a:t>Distributed service kiosks</a:t>
            </a:r>
            <a:endParaRPr lang="en-US" dirty="0"/>
          </a:p>
        </p:txBody>
      </p:sp>
      <p:pic>
        <p:nvPicPr>
          <p:cNvPr id="3" name="Picture 2"/>
          <p:cNvPicPr>
            <a:picLocks noChangeAspect="1"/>
          </p:cNvPicPr>
          <p:nvPr/>
        </p:nvPicPr>
        <p:blipFill>
          <a:blip r:embed="rId3"/>
          <a:stretch>
            <a:fillRect/>
          </a:stretch>
        </p:blipFill>
        <p:spPr>
          <a:xfrm>
            <a:off x="-1" y="1"/>
            <a:ext cx="6181859" cy="6858000"/>
          </a:xfrm>
          <a:prstGeom prst="rect">
            <a:avLst/>
          </a:prstGeom>
        </p:spPr>
      </p:pic>
    </p:spTree>
    <p:extLst>
      <p:ext uri="{BB962C8B-B14F-4D97-AF65-F5344CB8AC3E}">
        <p14:creationId xmlns:p14="http://schemas.microsoft.com/office/powerpoint/2010/main" val="13687075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Distributed service kiosks so far</a:t>
            </a:r>
            <a:endParaRPr lang="en-US" b="1" dirty="0"/>
          </a:p>
        </p:txBody>
      </p:sp>
      <p:sp>
        <p:nvSpPr>
          <p:cNvPr id="13" name="Content Placeholder 12"/>
          <p:cNvSpPr>
            <a:spLocks noGrp="1"/>
          </p:cNvSpPr>
          <p:nvPr>
            <p:ph sz="half" idx="1"/>
          </p:nvPr>
        </p:nvSpPr>
        <p:spPr/>
        <p:txBody>
          <a:bodyPr/>
          <a:lstStyle/>
          <a:p>
            <a:endParaRPr lang="en-US" dirty="0" smtClean="0"/>
          </a:p>
          <a:p>
            <a:endParaRPr lang="en-US" dirty="0"/>
          </a:p>
          <a:p>
            <a:r>
              <a:rPr lang="en-US" dirty="0" smtClean="0"/>
              <a:t>Closer to point of need</a:t>
            </a:r>
          </a:p>
          <a:p>
            <a:r>
              <a:rPr lang="en-US" dirty="0" smtClean="0"/>
              <a:t>May function as landing place for roving service</a:t>
            </a:r>
            <a:endParaRPr lang="en-US" dirty="0"/>
          </a:p>
        </p:txBody>
      </p:sp>
      <p:sp>
        <p:nvSpPr>
          <p:cNvPr id="14" name="Content Placeholder 13"/>
          <p:cNvSpPr>
            <a:spLocks noGrp="1"/>
          </p:cNvSpPr>
          <p:nvPr>
            <p:ph sz="half" idx="2"/>
          </p:nvPr>
        </p:nvSpPr>
        <p:spPr>
          <a:xfrm>
            <a:off x="4648200" y="1600200"/>
            <a:ext cx="4038600" cy="4770120"/>
          </a:xfrm>
        </p:spPr>
        <p:txBody>
          <a:bodyPr/>
          <a:lstStyle/>
          <a:p>
            <a:endParaRPr lang="en-US" dirty="0" smtClean="0"/>
          </a:p>
          <a:p>
            <a:endParaRPr lang="en-US" dirty="0"/>
          </a:p>
          <a:p>
            <a:r>
              <a:rPr lang="en-US" dirty="0" smtClean="0"/>
              <a:t>Frequently unstaffed – worse than no desk from the user’s standpoint</a:t>
            </a:r>
          </a:p>
          <a:p>
            <a:r>
              <a:rPr lang="en-US" dirty="0" smtClean="0"/>
              <a:t>Not clear who is entitled to use equipment</a:t>
            </a:r>
            <a:endParaRPr lang="en-US" dirty="0"/>
          </a:p>
        </p:txBody>
      </p:sp>
      <p:pic>
        <p:nvPicPr>
          <p:cNvPr id="16" name="Content Placeholder 7"/>
          <p:cNvPicPr>
            <a:picLocks noChangeAspect="1"/>
          </p:cNvPicPr>
          <p:nvPr/>
        </p:nvPicPr>
        <p:blipFill rotWithShape="1">
          <a:blip r:embed="rId3"/>
          <a:srcRect t="12944" b="54698"/>
          <a:stretch/>
        </p:blipFill>
        <p:spPr>
          <a:xfrm>
            <a:off x="1577181" y="1463040"/>
            <a:ext cx="1800225" cy="822960"/>
          </a:xfrm>
          <a:prstGeom prst="rect">
            <a:avLst/>
          </a:prstGeom>
        </p:spPr>
      </p:pic>
      <p:pic>
        <p:nvPicPr>
          <p:cNvPr id="18" name="Content Placeholder 8"/>
          <p:cNvPicPr>
            <a:picLocks noChangeAspect="1"/>
          </p:cNvPicPr>
          <p:nvPr/>
        </p:nvPicPr>
        <p:blipFill rotWithShape="1">
          <a:blip r:embed="rId3"/>
          <a:srcRect t="54598" b="13043"/>
          <a:stretch/>
        </p:blipFill>
        <p:spPr>
          <a:xfrm>
            <a:off x="5765799" y="1463040"/>
            <a:ext cx="1800225" cy="822960"/>
          </a:xfrm>
          <a:prstGeom prst="rect">
            <a:avLst/>
          </a:prstGeom>
        </p:spPr>
      </p:pic>
    </p:spTree>
    <p:extLst>
      <p:ext uri="{BB962C8B-B14F-4D97-AF65-F5344CB8AC3E}">
        <p14:creationId xmlns:p14="http://schemas.microsoft.com/office/powerpoint/2010/main" val="31627812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7997" r="21001"/>
          <a:stretch/>
        </p:blipFill>
        <p:spPr>
          <a:xfrm>
            <a:off x="0" y="0"/>
            <a:ext cx="5577840" cy="6858000"/>
          </a:xfrm>
          <a:prstGeom prst="rect">
            <a:avLst/>
          </a:prstGeom>
        </p:spPr>
      </p:pic>
      <p:sp>
        <p:nvSpPr>
          <p:cNvPr id="5" name="Title 4"/>
          <p:cNvSpPr>
            <a:spLocks noGrp="1"/>
          </p:cNvSpPr>
          <p:nvPr>
            <p:ph type="title"/>
          </p:nvPr>
        </p:nvSpPr>
        <p:spPr>
          <a:xfrm>
            <a:off x="5789482" y="1088702"/>
            <a:ext cx="3117413" cy="2936198"/>
          </a:xfrm>
        </p:spPr>
        <p:txBody>
          <a:bodyPr/>
          <a:lstStyle/>
          <a:p>
            <a:r>
              <a:rPr lang="en-US" dirty="0" smtClean="0"/>
              <a:t>Flexible alternative:</a:t>
            </a:r>
            <a:br>
              <a:rPr lang="en-US" dirty="0" smtClean="0"/>
            </a:br>
            <a:r>
              <a:rPr lang="en-US" dirty="0"/>
              <a:t>m</a:t>
            </a:r>
            <a:r>
              <a:rPr lang="en-US" dirty="0" smtClean="0"/>
              <a:t>obile desk</a:t>
            </a:r>
            <a:endParaRPr lang="en-US" dirty="0"/>
          </a:p>
        </p:txBody>
      </p:sp>
    </p:spTree>
    <p:extLst>
      <p:ext uri="{BB962C8B-B14F-4D97-AF65-F5344CB8AC3E}">
        <p14:creationId xmlns:p14="http://schemas.microsoft.com/office/powerpoint/2010/main" val="3124186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1143000"/>
          </a:xfrm>
        </p:spPr>
        <p:txBody>
          <a:bodyPr/>
          <a:lstStyle/>
          <a:p>
            <a:r>
              <a:rPr lang="en-US" dirty="0" smtClean="0"/>
              <a:t>Roving reference</a:t>
            </a:r>
            <a:endParaRPr lang="en-US" dirty="0"/>
          </a:p>
        </p:txBody>
      </p:sp>
      <p:pic>
        <p:nvPicPr>
          <p:cNvPr id="3" name="Picture 2"/>
          <p:cNvPicPr>
            <a:picLocks noChangeAspect="1"/>
          </p:cNvPicPr>
          <p:nvPr/>
        </p:nvPicPr>
        <p:blipFill rotWithShape="1">
          <a:blip r:embed="rId3"/>
          <a:srcRect l="14172" t="16499" r="15832" b="22004"/>
          <a:stretch/>
        </p:blipFill>
        <p:spPr>
          <a:xfrm>
            <a:off x="201274" y="1430811"/>
            <a:ext cx="4370726" cy="5119992"/>
          </a:xfrm>
          <a:prstGeom prst="rect">
            <a:avLst/>
          </a:prstGeom>
        </p:spPr>
      </p:pic>
      <p:pic>
        <p:nvPicPr>
          <p:cNvPr id="4" name="Picture 3"/>
          <p:cNvPicPr>
            <a:picLocks noChangeAspect="1"/>
          </p:cNvPicPr>
          <p:nvPr/>
        </p:nvPicPr>
        <p:blipFill>
          <a:blip r:embed="rId4"/>
          <a:stretch>
            <a:fillRect/>
          </a:stretch>
        </p:blipFill>
        <p:spPr>
          <a:xfrm>
            <a:off x="4701354" y="1430811"/>
            <a:ext cx="4298053" cy="5169856"/>
          </a:xfrm>
          <a:prstGeom prst="rect">
            <a:avLst/>
          </a:prstGeom>
        </p:spPr>
      </p:pic>
    </p:spTree>
    <p:extLst>
      <p:ext uri="{BB962C8B-B14F-4D97-AF65-F5344CB8AC3E}">
        <p14:creationId xmlns:p14="http://schemas.microsoft.com/office/powerpoint/2010/main" val="26844659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Roving reference so far</a:t>
            </a:r>
            <a:endParaRPr lang="en-US" b="1" dirty="0"/>
          </a:p>
        </p:txBody>
      </p:sp>
      <p:sp>
        <p:nvSpPr>
          <p:cNvPr id="13" name="Content Placeholder 12"/>
          <p:cNvSpPr>
            <a:spLocks noGrp="1"/>
          </p:cNvSpPr>
          <p:nvPr>
            <p:ph sz="half" idx="1"/>
          </p:nvPr>
        </p:nvSpPr>
        <p:spPr>
          <a:xfrm>
            <a:off x="457200" y="1600200"/>
            <a:ext cx="4038600" cy="4968240"/>
          </a:xfrm>
        </p:spPr>
        <p:txBody>
          <a:bodyPr>
            <a:normAutofit fontScale="92500" lnSpcReduction="10000"/>
          </a:bodyPr>
          <a:lstStyle/>
          <a:p>
            <a:endParaRPr lang="en-US" dirty="0" smtClean="0"/>
          </a:p>
          <a:p>
            <a:endParaRPr lang="en-US" dirty="0"/>
          </a:p>
          <a:p>
            <a:r>
              <a:rPr lang="en-US" dirty="0" smtClean="0"/>
              <a:t>Service delivered at the point of need</a:t>
            </a:r>
          </a:p>
          <a:p>
            <a:r>
              <a:rPr lang="en-US" dirty="0" smtClean="0"/>
              <a:t>Users less reluctant to approach staff</a:t>
            </a:r>
          </a:p>
          <a:p>
            <a:r>
              <a:rPr lang="en-US" dirty="0" smtClean="0"/>
              <a:t>No line – can work to completion</a:t>
            </a:r>
          </a:p>
          <a:p>
            <a:r>
              <a:rPr lang="en-US" dirty="0" smtClean="0"/>
              <a:t>Good way to learn exactly where users get stuck</a:t>
            </a:r>
          </a:p>
          <a:p>
            <a:r>
              <a:rPr lang="en-US" dirty="0" smtClean="0"/>
              <a:t>Especially useful for tech assistance</a:t>
            </a:r>
          </a:p>
        </p:txBody>
      </p:sp>
      <p:sp>
        <p:nvSpPr>
          <p:cNvPr id="14" name="Content Placeholder 13"/>
          <p:cNvSpPr>
            <a:spLocks noGrp="1"/>
          </p:cNvSpPr>
          <p:nvPr>
            <p:ph sz="half" idx="2"/>
          </p:nvPr>
        </p:nvSpPr>
        <p:spPr/>
        <p:txBody>
          <a:bodyPr>
            <a:normAutofit fontScale="92500" lnSpcReduction="10000"/>
          </a:bodyPr>
          <a:lstStyle/>
          <a:p>
            <a:endParaRPr lang="en-US" dirty="0" smtClean="0"/>
          </a:p>
          <a:p>
            <a:endParaRPr lang="en-US" dirty="0"/>
          </a:p>
          <a:p>
            <a:r>
              <a:rPr lang="en-US" dirty="0" smtClean="0"/>
              <a:t>Rovers not always clearly identifiable as library staff</a:t>
            </a:r>
          </a:p>
          <a:p>
            <a:r>
              <a:rPr lang="en-US" dirty="0" smtClean="0"/>
              <a:t>Can </a:t>
            </a:r>
            <a:r>
              <a:rPr lang="en-US" dirty="0"/>
              <a:t>be seen as </a:t>
            </a:r>
            <a:r>
              <a:rPr lang="en-US" dirty="0" smtClean="0"/>
              <a:t>intrusive</a:t>
            </a:r>
          </a:p>
          <a:p>
            <a:r>
              <a:rPr lang="en-US" dirty="0" smtClean="0"/>
              <a:t>Some staff have trouble adjusting to proactive role</a:t>
            </a:r>
          </a:p>
          <a:p>
            <a:endParaRPr lang="en-US" dirty="0"/>
          </a:p>
          <a:p>
            <a:endParaRPr lang="en-US" dirty="0"/>
          </a:p>
        </p:txBody>
      </p:sp>
      <p:pic>
        <p:nvPicPr>
          <p:cNvPr id="16" name="Content Placeholder 7"/>
          <p:cNvPicPr>
            <a:picLocks noChangeAspect="1"/>
          </p:cNvPicPr>
          <p:nvPr/>
        </p:nvPicPr>
        <p:blipFill rotWithShape="1">
          <a:blip r:embed="rId3"/>
          <a:srcRect t="12944" b="54698"/>
          <a:stretch/>
        </p:blipFill>
        <p:spPr>
          <a:xfrm>
            <a:off x="1577181" y="1463040"/>
            <a:ext cx="1800225" cy="822960"/>
          </a:xfrm>
          <a:prstGeom prst="rect">
            <a:avLst/>
          </a:prstGeom>
        </p:spPr>
      </p:pic>
      <p:pic>
        <p:nvPicPr>
          <p:cNvPr id="18" name="Content Placeholder 8"/>
          <p:cNvPicPr>
            <a:picLocks noChangeAspect="1"/>
          </p:cNvPicPr>
          <p:nvPr/>
        </p:nvPicPr>
        <p:blipFill rotWithShape="1">
          <a:blip r:embed="rId3"/>
          <a:srcRect t="54598" b="13043"/>
          <a:stretch/>
        </p:blipFill>
        <p:spPr>
          <a:xfrm>
            <a:off x="5765799" y="1463040"/>
            <a:ext cx="1800225" cy="822960"/>
          </a:xfrm>
          <a:prstGeom prst="rect">
            <a:avLst/>
          </a:prstGeom>
        </p:spPr>
      </p:pic>
    </p:spTree>
    <p:extLst>
      <p:ext uri="{BB962C8B-B14F-4D97-AF65-F5344CB8AC3E}">
        <p14:creationId xmlns:p14="http://schemas.microsoft.com/office/powerpoint/2010/main" val="8864471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99882"/>
          </a:xfrm>
        </p:spPr>
        <p:txBody>
          <a:bodyPr>
            <a:normAutofit/>
          </a:bodyPr>
          <a:lstStyle/>
          <a:p>
            <a:r>
              <a:rPr lang="en-US" b="1" dirty="0" smtClean="0"/>
              <a:t>Examples of pre-loaded apps/links</a:t>
            </a:r>
            <a:br>
              <a:rPr lang="en-US" b="1" dirty="0" smtClean="0"/>
            </a:br>
            <a:r>
              <a:rPr lang="en-US" b="1" dirty="0" smtClean="0"/>
              <a:t>on public library rovers’ tablets</a:t>
            </a:r>
            <a:endParaRPr lang="en-US" b="1" dirty="0"/>
          </a:p>
        </p:txBody>
      </p:sp>
      <p:sp>
        <p:nvSpPr>
          <p:cNvPr id="3" name="Content Placeholder 2"/>
          <p:cNvSpPr>
            <a:spLocks noGrp="1"/>
          </p:cNvSpPr>
          <p:nvPr>
            <p:ph sz="half" idx="1"/>
          </p:nvPr>
        </p:nvSpPr>
        <p:spPr>
          <a:xfrm>
            <a:off x="457200" y="2125980"/>
            <a:ext cx="4038600" cy="4525963"/>
          </a:xfrm>
        </p:spPr>
        <p:txBody>
          <a:bodyPr/>
          <a:lstStyle/>
          <a:p>
            <a:r>
              <a:rPr lang="en-US" dirty="0" smtClean="0"/>
              <a:t>OPAC</a:t>
            </a:r>
          </a:p>
          <a:p>
            <a:r>
              <a:rPr lang="en-US" dirty="0" smtClean="0"/>
              <a:t>Overdrive </a:t>
            </a:r>
          </a:p>
          <a:p>
            <a:r>
              <a:rPr lang="en-US" dirty="0" smtClean="0"/>
              <a:t>Google search</a:t>
            </a:r>
          </a:p>
          <a:p>
            <a:r>
              <a:rPr lang="en-US" dirty="0" smtClean="0"/>
              <a:t>Google maps</a:t>
            </a:r>
          </a:p>
          <a:p>
            <a:r>
              <a:rPr lang="en-US" dirty="0"/>
              <a:t>City/county web page</a:t>
            </a:r>
          </a:p>
          <a:p>
            <a:r>
              <a:rPr lang="en-US" dirty="0" smtClean="0"/>
              <a:t>Transit information</a:t>
            </a:r>
          </a:p>
          <a:p>
            <a:r>
              <a:rPr lang="en-US" dirty="0"/>
              <a:t>Wikipedia</a:t>
            </a:r>
          </a:p>
          <a:p>
            <a:r>
              <a:rPr lang="en-US" dirty="0" err="1" smtClean="0"/>
              <a:t>FindLaw</a:t>
            </a:r>
            <a:endParaRPr lang="en-US" dirty="0" smtClean="0"/>
          </a:p>
          <a:p>
            <a:endParaRPr lang="en-US" dirty="0" smtClean="0"/>
          </a:p>
          <a:p>
            <a:endParaRPr lang="en-US" dirty="0"/>
          </a:p>
        </p:txBody>
      </p:sp>
      <p:sp>
        <p:nvSpPr>
          <p:cNvPr id="4" name="Content Placeholder 3"/>
          <p:cNvSpPr>
            <a:spLocks noGrp="1"/>
          </p:cNvSpPr>
          <p:nvPr>
            <p:ph sz="half" idx="2"/>
          </p:nvPr>
        </p:nvSpPr>
        <p:spPr>
          <a:xfrm>
            <a:off x="5044439" y="2125979"/>
            <a:ext cx="3924299" cy="4525963"/>
          </a:xfrm>
        </p:spPr>
        <p:txBody>
          <a:bodyPr/>
          <a:lstStyle/>
          <a:p>
            <a:r>
              <a:rPr lang="en-US" dirty="0" err="1" smtClean="0"/>
              <a:t>Goodreads</a:t>
            </a:r>
            <a:r>
              <a:rPr lang="en-US" dirty="0" smtClean="0"/>
              <a:t> </a:t>
            </a:r>
          </a:p>
          <a:p>
            <a:r>
              <a:rPr lang="en-US" dirty="0" err="1" smtClean="0"/>
              <a:t>FictFact</a:t>
            </a:r>
            <a:endParaRPr lang="en-US" dirty="0" smtClean="0"/>
          </a:p>
          <a:p>
            <a:r>
              <a:rPr lang="en-US" dirty="0" smtClean="0"/>
              <a:t>Fantastic Fiction</a:t>
            </a:r>
          </a:p>
          <a:p>
            <a:r>
              <a:rPr lang="en-US" dirty="0" err="1" smtClean="0"/>
              <a:t>BiblioTravel</a:t>
            </a:r>
            <a:endParaRPr lang="en-US" dirty="0" smtClean="0"/>
          </a:p>
          <a:p>
            <a:r>
              <a:rPr lang="en-US" dirty="0" smtClean="0"/>
              <a:t>Series and Sequels</a:t>
            </a:r>
          </a:p>
          <a:p>
            <a:r>
              <a:rPr lang="en-US" dirty="0" smtClean="0"/>
              <a:t>Juvenile Series and Sequels</a:t>
            </a:r>
          </a:p>
          <a:p>
            <a:r>
              <a:rPr lang="en-US" dirty="0" smtClean="0"/>
              <a:t>Common Sense Media</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3564254" y="2255520"/>
            <a:ext cx="1274445" cy="1699260"/>
          </a:xfrm>
          <a:prstGeom prst="rect">
            <a:avLst/>
          </a:prstGeom>
        </p:spPr>
      </p:pic>
    </p:spTree>
    <p:extLst>
      <p:ext uri="{BB962C8B-B14F-4D97-AF65-F5344CB8AC3E}">
        <p14:creationId xmlns:p14="http://schemas.microsoft.com/office/powerpoint/2010/main" val="4297266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92140" y="1121437"/>
            <a:ext cx="3089387" cy="2939350"/>
          </a:xfrm>
          <a:prstGeom prst="rect">
            <a:avLst/>
          </a:prstGeom>
        </p:spPr>
      </p:pic>
      <p:sp>
        <p:nvSpPr>
          <p:cNvPr id="2" name="Title 1"/>
          <p:cNvSpPr>
            <a:spLocks noGrp="1"/>
          </p:cNvSpPr>
          <p:nvPr>
            <p:ph type="title"/>
          </p:nvPr>
        </p:nvSpPr>
        <p:spPr/>
        <p:txBody>
          <a:bodyPr/>
          <a:lstStyle/>
          <a:p>
            <a:r>
              <a:rPr lang="en-US" dirty="0" smtClean="0"/>
              <a:t>When staff won’t rove</a:t>
            </a:r>
            <a:endParaRPr lang="en-US" dirty="0"/>
          </a:p>
        </p:txBody>
      </p:sp>
      <p:sp>
        <p:nvSpPr>
          <p:cNvPr id="3" name="Content Placeholder 2"/>
          <p:cNvSpPr>
            <a:spLocks noGrp="1"/>
          </p:cNvSpPr>
          <p:nvPr>
            <p:ph idx="1"/>
          </p:nvPr>
        </p:nvSpPr>
        <p:spPr>
          <a:xfrm>
            <a:off x="457200" y="1600200"/>
            <a:ext cx="8023860" cy="4792980"/>
          </a:xfrm>
        </p:spPr>
        <p:txBody>
          <a:bodyPr>
            <a:noAutofit/>
          </a:bodyPr>
          <a:lstStyle/>
          <a:p>
            <a:r>
              <a:rPr lang="en-US" sz="3000" dirty="0"/>
              <a:t>Listen to </a:t>
            </a:r>
            <a:r>
              <a:rPr lang="en-US" sz="3000" dirty="0" smtClean="0"/>
              <a:t>their concerns</a:t>
            </a:r>
            <a:endParaRPr lang="en-US" sz="3000" dirty="0"/>
          </a:p>
          <a:p>
            <a:r>
              <a:rPr lang="en-US" sz="3000" dirty="0" smtClean="0"/>
              <a:t>Support them with training,</a:t>
            </a:r>
          </a:p>
          <a:p>
            <a:pPr marL="0" indent="0">
              <a:buNone/>
            </a:pPr>
            <a:r>
              <a:rPr lang="en-US" sz="3000" dirty="0"/>
              <a:t> </a:t>
            </a:r>
            <a:r>
              <a:rPr lang="en-US" sz="3000" dirty="0" smtClean="0"/>
              <a:t>   tools, and content</a:t>
            </a:r>
          </a:p>
          <a:p>
            <a:r>
              <a:rPr lang="en-US" sz="3000" dirty="0"/>
              <a:t>Link roving to user outcomes</a:t>
            </a:r>
          </a:p>
          <a:p>
            <a:r>
              <a:rPr lang="en-US" sz="3000" dirty="0" smtClean="0"/>
              <a:t>Schedule in 1-hour increments</a:t>
            </a:r>
          </a:p>
          <a:p>
            <a:r>
              <a:rPr lang="en-US" sz="3000" dirty="0" smtClean="0"/>
              <a:t>Be open to adjustments based on actual results</a:t>
            </a:r>
          </a:p>
          <a:p>
            <a:r>
              <a:rPr lang="en-US" sz="3000" dirty="0" smtClean="0"/>
              <a:t>Resist attempts to go back to “normal”</a:t>
            </a:r>
          </a:p>
          <a:p>
            <a:r>
              <a:rPr lang="en-US" sz="3000" dirty="0" smtClean="0"/>
              <a:t>Reconfigure the furniture</a:t>
            </a:r>
          </a:p>
          <a:p>
            <a:r>
              <a:rPr lang="en-US" sz="3000" dirty="0" smtClean="0"/>
              <a:t>As a last resort, reassign them</a:t>
            </a:r>
          </a:p>
        </p:txBody>
      </p:sp>
    </p:spTree>
    <p:extLst>
      <p:ext uri="{BB962C8B-B14F-4D97-AF65-F5344CB8AC3E}">
        <p14:creationId xmlns:p14="http://schemas.microsoft.com/office/powerpoint/2010/main" val="2221583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3000"/>
          </a:srgbClr>
        </a:solidFill>
        <a:effectLst/>
      </p:bgPr>
    </p:bg>
    <p:spTree>
      <p:nvGrpSpPr>
        <p:cNvPr id="1" name=""/>
        <p:cNvGrpSpPr/>
        <p:nvPr/>
      </p:nvGrpSpPr>
      <p:grpSpPr>
        <a:xfrm>
          <a:off x="0" y="0"/>
          <a:ext cx="0" cy="0"/>
          <a:chOff x="0" y="0"/>
          <a:chExt cx="0" cy="0"/>
        </a:xfrm>
      </p:grpSpPr>
      <p:sp>
        <p:nvSpPr>
          <p:cNvPr id="31747" name="Title 2"/>
          <p:cNvSpPr>
            <a:spLocks noGrp="1"/>
          </p:cNvSpPr>
          <p:nvPr>
            <p:ph type="title"/>
          </p:nvPr>
        </p:nvSpPr>
        <p:spPr>
          <a:xfrm>
            <a:off x="4754318" y="533400"/>
            <a:ext cx="4389682" cy="4724400"/>
          </a:xfrm>
        </p:spPr>
        <p:txBody>
          <a:bodyPr/>
          <a:lstStyle/>
          <a:p>
            <a:pPr eaLnBrk="1" hangingPunct="1"/>
            <a:r>
              <a:rPr lang="en-US" b="1" dirty="0" smtClean="0">
                <a:solidFill>
                  <a:schemeClr val="tx1"/>
                </a:solidFill>
                <a:effectLst/>
              </a:rPr>
              <a:t>Flexible alternative:</a:t>
            </a:r>
            <a:br>
              <a:rPr lang="en-US" b="1" dirty="0" smtClean="0">
                <a:solidFill>
                  <a:schemeClr val="tx1"/>
                </a:solidFill>
                <a:effectLst/>
              </a:rPr>
            </a:br>
            <a:r>
              <a:rPr lang="en-US" b="1" dirty="0" smtClean="0">
                <a:solidFill>
                  <a:schemeClr val="tx1"/>
                </a:solidFill>
                <a:effectLst/>
              </a:rPr>
              <a:t>prepare </a:t>
            </a:r>
            <a:br>
              <a:rPr lang="en-US" b="1" dirty="0" smtClean="0">
                <a:solidFill>
                  <a:schemeClr val="tx1"/>
                </a:solidFill>
                <a:effectLst/>
              </a:rPr>
            </a:br>
            <a:r>
              <a:rPr lang="en-US" b="1" dirty="0" smtClean="0">
                <a:solidFill>
                  <a:schemeClr val="tx1"/>
                </a:solidFill>
                <a:effectLst/>
              </a:rPr>
              <a:t>everyone </a:t>
            </a:r>
            <a:br>
              <a:rPr lang="en-US" b="1" dirty="0" smtClean="0">
                <a:solidFill>
                  <a:schemeClr val="tx1"/>
                </a:solidFill>
                <a:effectLst/>
              </a:rPr>
            </a:br>
            <a:r>
              <a:rPr lang="en-US" b="1" dirty="0" smtClean="0">
                <a:solidFill>
                  <a:schemeClr val="tx1"/>
                </a:solidFill>
                <a:effectLst/>
              </a:rPr>
              <a:t>to be a </a:t>
            </a:r>
            <a:br>
              <a:rPr lang="en-US" b="1" dirty="0" smtClean="0">
                <a:solidFill>
                  <a:schemeClr val="tx1"/>
                </a:solidFill>
                <a:effectLst/>
              </a:rPr>
            </a:br>
            <a:r>
              <a:rPr lang="en-US" b="1" dirty="0" smtClean="0">
                <a:solidFill>
                  <a:schemeClr val="tx1"/>
                </a:solidFill>
                <a:effectLst/>
              </a:rPr>
              <a:t>first responder</a:t>
            </a:r>
            <a:endParaRPr lang="en-US" b="1" i="1" dirty="0" smtClean="0">
              <a:solidFill>
                <a:schemeClr val="tx1"/>
              </a:solidFill>
              <a:effectLs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543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9137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826"/>
            <a:ext cx="9144000" cy="6849174"/>
          </a:xfrm>
          <a:prstGeom prst="rect">
            <a:avLst/>
          </a:prstGeom>
        </p:spPr>
      </p:pic>
      <p:sp>
        <p:nvSpPr>
          <p:cNvPr id="4" name="Title 3"/>
          <p:cNvSpPr>
            <a:spLocks noGrp="1"/>
          </p:cNvSpPr>
          <p:nvPr>
            <p:ph type="title"/>
          </p:nvPr>
        </p:nvSpPr>
        <p:spPr>
          <a:xfrm>
            <a:off x="6027420" y="3429000"/>
            <a:ext cx="2956560" cy="3246120"/>
          </a:xfrm>
        </p:spPr>
        <p:txBody>
          <a:bodyPr/>
          <a:lstStyle/>
          <a:p>
            <a:r>
              <a:rPr lang="en-US" dirty="0" smtClean="0">
                <a:solidFill>
                  <a:schemeClr val="bg1"/>
                </a:solidFill>
              </a:rPr>
              <a:t>I do this so you don’t have to</a:t>
            </a:r>
            <a:endParaRPr lang="en-US" dirty="0">
              <a:solidFill>
                <a:schemeClr val="bg1"/>
              </a:solidFill>
            </a:endParaRPr>
          </a:p>
        </p:txBody>
      </p:sp>
    </p:spTree>
    <p:extLst>
      <p:ext uri="{BB962C8B-B14F-4D97-AF65-F5344CB8AC3E}">
        <p14:creationId xmlns:p14="http://schemas.microsoft.com/office/powerpoint/2010/main" val="31876057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staffing</a:t>
            </a:r>
            <a:endParaRPr lang="en-US" dirty="0"/>
          </a:p>
        </p:txBody>
      </p:sp>
      <p:graphicFrame>
        <p:nvGraphicFramePr>
          <p:cNvPr id="3" name="Diagram 2"/>
          <p:cNvGraphicFramePr/>
          <p:nvPr>
            <p:extLst>
              <p:ext uri="{D42A27DB-BD31-4B8C-83A1-F6EECF244321}">
                <p14:modId xmlns:p14="http://schemas.microsoft.com/office/powerpoint/2010/main" val="4168520122"/>
              </p:ext>
            </p:extLst>
          </p:nvPr>
        </p:nvGraphicFramePr>
        <p:xfrm>
          <a:off x="1005840" y="1623060"/>
          <a:ext cx="7338060" cy="4732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33283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Zone staffing so far</a:t>
            </a:r>
            <a:endParaRPr lang="en-US" b="1" dirty="0"/>
          </a:p>
        </p:txBody>
      </p:sp>
      <p:sp>
        <p:nvSpPr>
          <p:cNvPr id="13" name="Content Placeholder 12"/>
          <p:cNvSpPr>
            <a:spLocks noGrp="1"/>
          </p:cNvSpPr>
          <p:nvPr>
            <p:ph sz="half" idx="1"/>
          </p:nvPr>
        </p:nvSpPr>
        <p:spPr>
          <a:xfrm>
            <a:off x="350520" y="1600200"/>
            <a:ext cx="4183380" cy="5105400"/>
          </a:xfrm>
        </p:spPr>
        <p:txBody>
          <a:bodyPr>
            <a:normAutofit fontScale="92500" lnSpcReduction="10000"/>
          </a:bodyPr>
          <a:lstStyle/>
          <a:p>
            <a:endParaRPr lang="en-US" dirty="0" smtClean="0"/>
          </a:p>
          <a:p>
            <a:endParaRPr lang="en-US" dirty="0"/>
          </a:p>
          <a:p>
            <a:r>
              <a:rPr lang="en-US" dirty="0" smtClean="0"/>
              <a:t>Integrates all types of service, not just reference</a:t>
            </a:r>
          </a:p>
          <a:p>
            <a:r>
              <a:rPr lang="en-US" dirty="0" smtClean="0"/>
              <a:t>Holistic – staff are responsible for all that happens in their zone</a:t>
            </a:r>
          </a:p>
          <a:p>
            <a:r>
              <a:rPr lang="en-US" dirty="0" smtClean="0"/>
              <a:t>Easy to combine or divide zones to adjust to fluctuations in demand</a:t>
            </a:r>
          </a:p>
          <a:p>
            <a:r>
              <a:rPr lang="en-US" dirty="0" smtClean="0"/>
              <a:t>Opportunities for spontaneous programming</a:t>
            </a:r>
            <a:endParaRPr lang="en-US" dirty="0"/>
          </a:p>
        </p:txBody>
      </p:sp>
      <p:sp>
        <p:nvSpPr>
          <p:cNvPr id="14" name="Content Placeholder 13"/>
          <p:cNvSpPr>
            <a:spLocks noGrp="1"/>
          </p:cNvSpPr>
          <p:nvPr>
            <p:ph sz="half" idx="2"/>
          </p:nvPr>
        </p:nvSpPr>
        <p:spPr/>
        <p:txBody>
          <a:bodyPr>
            <a:normAutofit fontScale="92500" lnSpcReduction="10000"/>
          </a:bodyPr>
          <a:lstStyle/>
          <a:p>
            <a:endParaRPr lang="en-US" dirty="0" smtClean="0"/>
          </a:p>
          <a:p>
            <a:endParaRPr lang="en-US" dirty="0"/>
          </a:p>
          <a:p>
            <a:r>
              <a:rPr lang="en-US" dirty="0" smtClean="0"/>
              <a:t>Most work performed standing up </a:t>
            </a:r>
          </a:p>
          <a:p>
            <a:r>
              <a:rPr lang="en-US" dirty="0" smtClean="0"/>
              <a:t>Some staff have trouble adjusting to security/ behavioral responsibilities</a:t>
            </a:r>
            <a:endParaRPr lang="en-US" dirty="0"/>
          </a:p>
        </p:txBody>
      </p:sp>
      <p:pic>
        <p:nvPicPr>
          <p:cNvPr id="16" name="Content Placeholder 7"/>
          <p:cNvPicPr>
            <a:picLocks noChangeAspect="1"/>
          </p:cNvPicPr>
          <p:nvPr/>
        </p:nvPicPr>
        <p:blipFill rotWithShape="1">
          <a:blip r:embed="rId3"/>
          <a:srcRect t="12944" b="54698"/>
          <a:stretch/>
        </p:blipFill>
        <p:spPr>
          <a:xfrm>
            <a:off x="1577181" y="1463040"/>
            <a:ext cx="1800225" cy="822960"/>
          </a:xfrm>
          <a:prstGeom prst="rect">
            <a:avLst/>
          </a:prstGeom>
        </p:spPr>
      </p:pic>
      <p:pic>
        <p:nvPicPr>
          <p:cNvPr id="18" name="Content Placeholder 8"/>
          <p:cNvPicPr>
            <a:picLocks noChangeAspect="1"/>
          </p:cNvPicPr>
          <p:nvPr/>
        </p:nvPicPr>
        <p:blipFill rotWithShape="1">
          <a:blip r:embed="rId3"/>
          <a:srcRect t="54598" b="13043"/>
          <a:stretch/>
        </p:blipFill>
        <p:spPr>
          <a:xfrm>
            <a:off x="5765799" y="1463040"/>
            <a:ext cx="1800225" cy="822960"/>
          </a:xfrm>
          <a:prstGeom prst="rect">
            <a:avLst/>
          </a:prstGeom>
        </p:spPr>
      </p:pic>
    </p:spTree>
    <p:extLst>
      <p:ext uri="{BB962C8B-B14F-4D97-AF65-F5344CB8AC3E}">
        <p14:creationId xmlns:p14="http://schemas.microsoft.com/office/powerpoint/2010/main" val="678888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9841" b="-3"/>
          <a:stretch/>
        </p:blipFill>
        <p:spPr>
          <a:xfrm>
            <a:off x="0" y="1463040"/>
            <a:ext cx="9144000" cy="5486400"/>
          </a:xfrm>
          <a:prstGeom prst="rect">
            <a:avLst/>
          </a:prstGeom>
        </p:spPr>
      </p:pic>
      <p:sp>
        <p:nvSpPr>
          <p:cNvPr id="4" name="Title 3"/>
          <p:cNvSpPr>
            <a:spLocks noGrp="1"/>
          </p:cNvSpPr>
          <p:nvPr>
            <p:ph type="title"/>
          </p:nvPr>
        </p:nvSpPr>
        <p:spPr>
          <a:xfrm>
            <a:off x="579120" y="206058"/>
            <a:ext cx="8229600" cy="1143000"/>
          </a:xfrm>
        </p:spPr>
        <p:txBody>
          <a:bodyPr>
            <a:normAutofit/>
          </a:bodyPr>
          <a:lstStyle/>
          <a:p>
            <a:r>
              <a:rPr lang="en-US" dirty="0" smtClean="0"/>
              <a:t>Trendy learning commons</a:t>
            </a:r>
            <a:endParaRPr lang="en-US" dirty="0"/>
          </a:p>
        </p:txBody>
      </p:sp>
    </p:spTree>
    <p:extLst>
      <p:ext uri="{BB962C8B-B14F-4D97-AF65-F5344CB8AC3E}">
        <p14:creationId xmlns:p14="http://schemas.microsoft.com/office/powerpoint/2010/main" val="24110785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629" y="129858"/>
            <a:ext cx="8229600" cy="1143000"/>
          </a:xfrm>
        </p:spPr>
        <p:txBody>
          <a:bodyPr/>
          <a:lstStyle/>
          <a:p>
            <a:r>
              <a:rPr lang="en-US" dirty="0" smtClean="0"/>
              <a:t>Effective learning commons</a:t>
            </a:r>
            <a:endParaRPr lang="en-US" dirty="0"/>
          </a:p>
        </p:txBody>
      </p:sp>
      <p:pic>
        <p:nvPicPr>
          <p:cNvPr id="3" name="Picture 2"/>
          <p:cNvPicPr>
            <a:picLocks noChangeAspect="1"/>
          </p:cNvPicPr>
          <p:nvPr/>
        </p:nvPicPr>
        <p:blipFill rotWithShape="1">
          <a:blip r:embed="rId3"/>
          <a:srcRect t="2224" b="-585"/>
          <a:stretch/>
        </p:blipFill>
        <p:spPr>
          <a:xfrm>
            <a:off x="1036319" y="1371600"/>
            <a:ext cx="7094221" cy="5486400"/>
          </a:xfrm>
          <a:prstGeom prst="rect">
            <a:avLst/>
          </a:prstGeom>
        </p:spPr>
      </p:pic>
    </p:spTree>
    <p:extLst>
      <p:ext uri="{BB962C8B-B14F-4D97-AF65-F5344CB8AC3E}">
        <p14:creationId xmlns:p14="http://schemas.microsoft.com/office/powerpoint/2010/main" val="1621575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225" b="1374"/>
          <a:stretch/>
        </p:blipFill>
        <p:spPr>
          <a:xfrm>
            <a:off x="762000" y="1265238"/>
            <a:ext cx="7703820" cy="5454305"/>
          </a:xfrm>
          <a:prstGeom prst="rect">
            <a:avLst/>
          </a:prstGeom>
        </p:spPr>
      </p:pic>
      <p:sp>
        <p:nvSpPr>
          <p:cNvPr id="2" name="Title 1"/>
          <p:cNvSpPr>
            <a:spLocks noGrp="1"/>
          </p:cNvSpPr>
          <p:nvPr>
            <p:ph type="title"/>
          </p:nvPr>
        </p:nvSpPr>
        <p:spPr>
          <a:xfrm>
            <a:off x="499110" y="122238"/>
            <a:ext cx="8229600" cy="1143000"/>
          </a:xfrm>
        </p:spPr>
        <p:txBody>
          <a:bodyPr>
            <a:normAutofit/>
          </a:bodyPr>
          <a:lstStyle/>
          <a:p>
            <a:r>
              <a:rPr lang="en-US" dirty="0" smtClean="0"/>
              <a:t>Trendy maker space</a:t>
            </a:r>
            <a:endParaRPr lang="en-US" dirty="0"/>
          </a:p>
        </p:txBody>
      </p:sp>
    </p:spTree>
    <p:extLst>
      <p:ext uri="{BB962C8B-B14F-4D97-AF65-F5344CB8AC3E}">
        <p14:creationId xmlns:p14="http://schemas.microsoft.com/office/powerpoint/2010/main" val="26971362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68580"/>
            <a:ext cx="8229600" cy="1143000"/>
          </a:xfrm>
        </p:spPr>
        <p:txBody>
          <a:bodyPr/>
          <a:lstStyle/>
          <a:p>
            <a:r>
              <a:rPr lang="en-US" dirty="0" smtClean="0"/>
              <a:t>Effective maker space</a:t>
            </a:r>
            <a:endParaRPr lang="en-US" dirty="0"/>
          </a:p>
        </p:txBody>
      </p:sp>
      <p:pic>
        <p:nvPicPr>
          <p:cNvPr id="3" name="Picture 2"/>
          <p:cNvPicPr>
            <a:picLocks noChangeAspect="1"/>
          </p:cNvPicPr>
          <p:nvPr/>
        </p:nvPicPr>
        <p:blipFill>
          <a:blip r:embed="rId3"/>
          <a:stretch>
            <a:fillRect/>
          </a:stretch>
        </p:blipFill>
        <p:spPr>
          <a:xfrm>
            <a:off x="923290" y="1272540"/>
            <a:ext cx="7297419" cy="5473065"/>
          </a:xfrm>
          <a:prstGeom prst="rect">
            <a:avLst/>
          </a:prstGeom>
        </p:spPr>
      </p:pic>
    </p:spTree>
    <p:extLst>
      <p:ext uri="{BB962C8B-B14F-4D97-AF65-F5344CB8AC3E}">
        <p14:creationId xmlns:p14="http://schemas.microsoft.com/office/powerpoint/2010/main" val="39360398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340" y="91121"/>
            <a:ext cx="8229600" cy="1143000"/>
          </a:xfrm>
        </p:spPr>
        <p:txBody>
          <a:bodyPr/>
          <a:lstStyle/>
          <a:p>
            <a:r>
              <a:rPr lang="en-US" dirty="0" smtClean="0"/>
              <a:t>Another effective maker space</a:t>
            </a:r>
            <a:endParaRPr lang="en-US" dirty="0"/>
          </a:p>
        </p:txBody>
      </p:sp>
      <p:pic>
        <p:nvPicPr>
          <p:cNvPr id="4" name="Picture 3"/>
          <p:cNvPicPr>
            <a:picLocks noChangeAspect="1"/>
          </p:cNvPicPr>
          <p:nvPr/>
        </p:nvPicPr>
        <p:blipFill rotWithShape="1">
          <a:blip r:embed="rId3"/>
          <a:srcRect l="-1" b="16391"/>
          <a:stretch/>
        </p:blipFill>
        <p:spPr>
          <a:xfrm>
            <a:off x="0" y="1491100"/>
            <a:ext cx="9144000" cy="5366900"/>
          </a:xfrm>
          <a:prstGeom prst="rect">
            <a:avLst/>
          </a:prstGeom>
        </p:spPr>
      </p:pic>
    </p:spTree>
    <p:extLst>
      <p:ext uri="{BB962C8B-B14F-4D97-AF65-F5344CB8AC3E}">
        <p14:creationId xmlns:p14="http://schemas.microsoft.com/office/powerpoint/2010/main" val="18710290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1380000">
            <a:off x="7249946" y="313576"/>
            <a:ext cx="1309303" cy="1309303"/>
          </a:xfrm>
          <a:prstGeom prst="rect">
            <a:avLst/>
          </a:prstGeom>
        </p:spPr>
      </p:pic>
      <p:sp>
        <p:nvSpPr>
          <p:cNvPr id="5" name="Title 4"/>
          <p:cNvSpPr>
            <a:spLocks noGrp="1"/>
          </p:cNvSpPr>
          <p:nvPr>
            <p:ph type="title"/>
          </p:nvPr>
        </p:nvSpPr>
        <p:spPr>
          <a:xfrm>
            <a:off x="533400" y="123656"/>
            <a:ext cx="6397582" cy="1637982"/>
          </a:xfrm>
        </p:spPr>
        <p:txBody>
          <a:bodyPr>
            <a:normAutofit/>
          </a:bodyPr>
          <a:lstStyle/>
          <a:p>
            <a:pPr algn="l"/>
            <a:r>
              <a:rPr lang="en-US" b="1" dirty="0" smtClean="0"/>
              <a:t>All of these service models </a:t>
            </a:r>
            <a:br>
              <a:rPr lang="en-US" b="1" dirty="0" smtClean="0"/>
            </a:br>
            <a:r>
              <a:rPr lang="en-US" b="1" dirty="0" smtClean="0"/>
              <a:t>work best when</a:t>
            </a:r>
            <a:endParaRPr lang="en-US" b="1" dirty="0"/>
          </a:p>
        </p:txBody>
      </p:sp>
      <p:sp>
        <p:nvSpPr>
          <p:cNvPr id="6" name="Content Placeholder 5"/>
          <p:cNvSpPr>
            <a:spLocks noGrp="1"/>
          </p:cNvSpPr>
          <p:nvPr>
            <p:ph idx="1"/>
          </p:nvPr>
        </p:nvSpPr>
        <p:spPr>
          <a:xfrm>
            <a:off x="533400" y="1889760"/>
            <a:ext cx="8229600" cy="4617403"/>
          </a:xfrm>
        </p:spPr>
        <p:txBody>
          <a:bodyPr>
            <a:normAutofit lnSpcReduction="10000"/>
          </a:bodyPr>
          <a:lstStyle/>
          <a:p>
            <a:r>
              <a:rPr lang="en-US" dirty="0" smtClean="0"/>
              <a:t>The </a:t>
            </a:r>
            <a:r>
              <a:rPr lang="en-US" dirty="0"/>
              <a:t>service </a:t>
            </a:r>
            <a:r>
              <a:rPr lang="en-US" dirty="0" smtClean="0"/>
              <a:t>desk faces into the library, not out the door</a:t>
            </a:r>
          </a:p>
          <a:p>
            <a:r>
              <a:rPr lang="en-US" dirty="0" smtClean="0"/>
              <a:t>Engagement with users is at eye level</a:t>
            </a:r>
          </a:p>
          <a:p>
            <a:r>
              <a:rPr lang="en-US" dirty="0" smtClean="0"/>
              <a:t>Self check is the main form of checkout</a:t>
            </a:r>
          </a:p>
          <a:p>
            <a:r>
              <a:rPr lang="en-US" dirty="0" smtClean="0"/>
              <a:t>Collections are merchandised and well signed</a:t>
            </a:r>
          </a:p>
          <a:p>
            <a:r>
              <a:rPr lang="en-US" dirty="0" smtClean="0"/>
              <a:t>Phone calls and email requests are handled away from the desk</a:t>
            </a:r>
          </a:p>
          <a:p>
            <a:r>
              <a:rPr lang="en-US" dirty="0" smtClean="0"/>
              <a:t>Staff are trained well enough for the first response to add value</a:t>
            </a:r>
          </a:p>
        </p:txBody>
      </p:sp>
    </p:spTree>
    <p:extLst>
      <p:ext uri="{BB962C8B-B14F-4D97-AF65-F5344CB8AC3E}">
        <p14:creationId xmlns:p14="http://schemas.microsoft.com/office/powerpoint/2010/main" val="39505667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240" y="998538"/>
            <a:ext cx="4869180" cy="3337242"/>
          </a:xfrm>
        </p:spPr>
        <p:txBody>
          <a:bodyPr>
            <a:normAutofit/>
          </a:bodyPr>
          <a:lstStyle/>
          <a:p>
            <a:r>
              <a:rPr lang="en-US" dirty="0" smtClean="0"/>
              <a:t>If staff are </a:t>
            </a:r>
            <a:br>
              <a:rPr lang="en-US" dirty="0" smtClean="0"/>
            </a:br>
            <a:r>
              <a:rPr lang="en-US" dirty="0" smtClean="0"/>
              <a:t>no longer on desk, make sure they’re visible elsewhere</a:t>
            </a:r>
            <a:endParaRPr lang="en-US" dirty="0"/>
          </a:p>
        </p:txBody>
      </p:sp>
      <p:pic>
        <p:nvPicPr>
          <p:cNvPr id="6" name="Picture 5"/>
          <p:cNvPicPr>
            <a:picLocks noChangeAspect="1"/>
          </p:cNvPicPr>
          <p:nvPr/>
        </p:nvPicPr>
        <p:blipFill>
          <a:blip r:embed="rId3"/>
          <a:stretch>
            <a:fillRect/>
          </a:stretch>
        </p:blipFill>
        <p:spPr>
          <a:xfrm>
            <a:off x="290936" y="202663"/>
            <a:ext cx="3366664" cy="6636446"/>
          </a:xfrm>
          <a:prstGeom prst="rect">
            <a:avLst/>
          </a:prstGeom>
        </p:spPr>
      </p:pic>
    </p:spTree>
    <p:extLst>
      <p:ext uri="{BB962C8B-B14F-4D97-AF65-F5344CB8AC3E}">
        <p14:creationId xmlns:p14="http://schemas.microsoft.com/office/powerpoint/2010/main" val="1284863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1"/>
          </a:xfrm>
          <a:prstGeom prst="rect">
            <a:avLst/>
          </a:prstGeom>
        </p:spPr>
      </p:pic>
      <p:sp>
        <p:nvSpPr>
          <p:cNvPr id="2" name="Title 1"/>
          <p:cNvSpPr>
            <a:spLocks noGrp="1"/>
          </p:cNvSpPr>
          <p:nvPr>
            <p:ph type="title"/>
          </p:nvPr>
        </p:nvSpPr>
        <p:spPr>
          <a:xfrm>
            <a:off x="457200" y="5715000"/>
            <a:ext cx="8229600" cy="1143000"/>
          </a:xfrm>
        </p:spPr>
        <p:txBody>
          <a:bodyPr>
            <a:normAutofit/>
          </a:bodyPr>
          <a:lstStyle/>
          <a:p>
            <a:r>
              <a:rPr lang="en-US" b="1" dirty="0" smtClean="0"/>
              <a:t>After-hours circulation</a:t>
            </a:r>
            <a:endParaRPr lang="en-US" b="1" dirty="0"/>
          </a:p>
        </p:txBody>
      </p:sp>
    </p:spTree>
    <p:extLst>
      <p:ext uri="{BB962C8B-B14F-4D97-AF65-F5344CB8AC3E}">
        <p14:creationId xmlns:p14="http://schemas.microsoft.com/office/powerpoint/2010/main" val="3421899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3000"/>
          </a:srgb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45098"/>
            <a:ext cx="8229600" cy="1622742"/>
          </a:xfrm>
        </p:spPr>
        <p:txBody>
          <a:bodyPr/>
          <a:lstStyle/>
          <a:p>
            <a:r>
              <a:rPr lang="en-US" b="1" dirty="0" smtClean="0"/>
              <a:t>My observations of </a:t>
            </a:r>
            <a:br>
              <a:rPr lang="en-US" b="1" dirty="0" smtClean="0"/>
            </a:br>
            <a:r>
              <a:rPr lang="en-US" b="1" dirty="0" smtClean="0"/>
              <a:t>new service models in action</a:t>
            </a:r>
            <a:endParaRPr lang="en-US" b="1" dirty="0"/>
          </a:p>
        </p:txBody>
      </p:sp>
      <p:sp>
        <p:nvSpPr>
          <p:cNvPr id="4" name="Content Placeholder 3"/>
          <p:cNvSpPr>
            <a:spLocks noGrp="1"/>
          </p:cNvSpPr>
          <p:nvPr>
            <p:ph idx="1"/>
          </p:nvPr>
        </p:nvSpPr>
        <p:spPr>
          <a:xfrm>
            <a:off x="4831080" y="2674620"/>
            <a:ext cx="3992880" cy="3832860"/>
          </a:xfrm>
        </p:spPr>
        <p:txBody>
          <a:bodyPr>
            <a:normAutofit/>
          </a:bodyPr>
          <a:lstStyle/>
          <a:p>
            <a:pPr>
              <a:spcBef>
                <a:spcPts val="0"/>
              </a:spcBef>
            </a:pPr>
            <a:r>
              <a:rPr lang="en-US" dirty="0" smtClean="0"/>
              <a:t>What’s working well</a:t>
            </a:r>
          </a:p>
          <a:p>
            <a:pPr>
              <a:spcBef>
                <a:spcPts val="0"/>
              </a:spcBef>
            </a:pPr>
            <a:r>
              <a:rPr lang="en-US" dirty="0" smtClean="0"/>
              <a:t>What may need some rethinking</a:t>
            </a:r>
          </a:p>
          <a:p>
            <a:pPr>
              <a:spcBef>
                <a:spcPts val="0"/>
              </a:spcBef>
            </a:pPr>
            <a:r>
              <a:rPr lang="en-US" dirty="0" smtClean="0"/>
              <a:t>How successful libraries manage implementation</a:t>
            </a:r>
            <a:endParaRPr lang="en-US" dirty="0"/>
          </a:p>
        </p:txBody>
      </p:sp>
      <p:pic>
        <p:nvPicPr>
          <p:cNvPr id="5" name="Picture 4"/>
          <p:cNvPicPr>
            <a:picLocks noChangeAspect="1"/>
          </p:cNvPicPr>
          <p:nvPr/>
        </p:nvPicPr>
        <p:blipFill rotWithShape="1">
          <a:blip r:embed="rId3"/>
          <a:srcRect l="1" r="40739"/>
          <a:stretch/>
        </p:blipFill>
        <p:spPr>
          <a:xfrm>
            <a:off x="638951" y="2034540"/>
            <a:ext cx="3933049" cy="4655820"/>
          </a:xfrm>
          <a:prstGeom prst="rect">
            <a:avLst/>
          </a:prstGeom>
        </p:spPr>
      </p:pic>
    </p:spTree>
    <p:extLst>
      <p:ext uri="{BB962C8B-B14F-4D97-AF65-F5344CB8AC3E}">
        <p14:creationId xmlns:p14="http://schemas.microsoft.com/office/powerpoint/2010/main" val="2260446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6850380" cy="1143000"/>
          </a:xfrm>
        </p:spPr>
        <p:txBody>
          <a:bodyPr/>
          <a:lstStyle/>
          <a:p>
            <a:pPr algn="l"/>
            <a:r>
              <a:rPr lang="en-US" b="1" dirty="0" smtClean="0"/>
              <a:t>After-hours circulation so far</a:t>
            </a:r>
            <a:endParaRPr lang="en-US" b="1" dirty="0"/>
          </a:p>
        </p:txBody>
      </p:sp>
      <p:sp>
        <p:nvSpPr>
          <p:cNvPr id="6" name="Content Placeholder 5"/>
          <p:cNvSpPr>
            <a:spLocks noGrp="1"/>
          </p:cNvSpPr>
          <p:nvPr>
            <p:ph idx="1"/>
          </p:nvPr>
        </p:nvSpPr>
        <p:spPr>
          <a:xfrm>
            <a:off x="457200" y="1600200"/>
            <a:ext cx="8229600" cy="5067300"/>
          </a:xfrm>
        </p:spPr>
        <p:txBody>
          <a:bodyPr>
            <a:normAutofit fontScale="92500" lnSpcReduction="20000"/>
          </a:bodyPr>
          <a:lstStyle/>
          <a:p>
            <a:r>
              <a:rPr lang="en-US" dirty="0" smtClean="0"/>
              <a:t>Lockers seem most successful as “express library” in an area not otherwise served - 24/7 </a:t>
            </a:r>
            <a:r>
              <a:rPr lang="en-US" dirty="0"/>
              <a:t>alternative to bookmobile stop</a:t>
            </a:r>
          </a:p>
          <a:p>
            <a:r>
              <a:rPr lang="en-US" dirty="0" smtClean="0"/>
              <a:t>Dispensers seem better suited to areas with high foot traffic or long waits</a:t>
            </a:r>
          </a:p>
          <a:p>
            <a:r>
              <a:rPr lang="en-US" dirty="0" smtClean="0"/>
              <a:t>Interest from hospitals, corporate campuses</a:t>
            </a:r>
          </a:p>
          <a:p>
            <a:r>
              <a:rPr lang="en-US" dirty="0" smtClean="0"/>
              <a:t>Weather </a:t>
            </a:r>
            <a:r>
              <a:rPr lang="en-US" dirty="0"/>
              <a:t>sensitive</a:t>
            </a:r>
          </a:p>
          <a:p>
            <a:r>
              <a:rPr lang="en-US" dirty="0" smtClean="0"/>
              <a:t>Best to combine with catalog/holds function and book return</a:t>
            </a:r>
          </a:p>
          <a:p>
            <a:r>
              <a:rPr lang="en-US" dirty="0" smtClean="0"/>
              <a:t>Lockers much less temperamental – and less interesting to new users – than dispensers</a:t>
            </a:r>
          </a:p>
          <a:p>
            <a:r>
              <a:rPr lang="en-US" dirty="0" smtClean="0"/>
              <a:t>More activity during morning hours</a:t>
            </a:r>
          </a:p>
          <a:p>
            <a:endParaRPr lang="en-US" dirty="0"/>
          </a:p>
        </p:txBody>
      </p:sp>
      <p:pic>
        <p:nvPicPr>
          <p:cNvPr id="7" name="Picture 6"/>
          <p:cNvPicPr>
            <a:picLocks noChangeAspect="1"/>
          </p:cNvPicPr>
          <p:nvPr/>
        </p:nvPicPr>
        <p:blipFill rotWithShape="1">
          <a:blip r:embed="rId3"/>
          <a:srcRect l="23688" t="6407" r="9867"/>
          <a:stretch/>
        </p:blipFill>
        <p:spPr>
          <a:xfrm>
            <a:off x="7392520" y="274638"/>
            <a:ext cx="1599079" cy="1249680"/>
          </a:xfrm>
          <a:prstGeom prst="rect">
            <a:avLst/>
          </a:prstGeom>
        </p:spPr>
      </p:pic>
    </p:spTree>
    <p:extLst>
      <p:ext uri="{BB962C8B-B14F-4D97-AF65-F5344CB8AC3E}">
        <p14:creationId xmlns:p14="http://schemas.microsoft.com/office/powerpoint/2010/main" val="22099223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ceowomensclub.com/custom/success%20or%20failure.JPG"/>
          <p:cNvPicPr>
            <a:picLocks noChangeAspect="1" noChangeArrowheads="1"/>
          </p:cNvPicPr>
          <p:nvPr/>
        </p:nvPicPr>
        <p:blipFill>
          <a:blip r:embed="rId3" cstate="print"/>
          <a:srcRect l="4653" t="1188"/>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0451673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1.bp.blogspot.com/_BF8cC5mvxOw/TLO61twLVhI/AAAAAAAAAA4/QUzLzrN5QHI/s1600/large_leath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1893"/>
          <a:stretch/>
        </p:blipFill>
        <p:spPr bwMode="auto">
          <a:xfrm>
            <a:off x="-15240" y="-15139"/>
            <a:ext cx="9159240" cy="68731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305800" cy="1584960"/>
          </a:xfrm>
        </p:spPr>
        <p:txBody>
          <a:bodyPr anchor="t">
            <a:normAutofit/>
          </a:bodyPr>
          <a:lstStyle/>
          <a:p>
            <a:r>
              <a:rPr lang="en-US" b="1" dirty="0" smtClean="0">
                <a:solidFill>
                  <a:schemeClr val="tx1"/>
                </a:solidFill>
              </a:rPr>
              <a:t>Consult with </a:t>
            </a:r>
            <a:br>
              <a:rPr lang="en-US" b="1" dirty="0" smtClean="0">
                <a:solidFill>
                  <a:schemeClr val="tx1"/>
                </a:solidFill>
              </a:rPr>
            </a:br>
            <a:r>
              <a:rPr lang="en-US" b="1" dirty="0" smtClean="0">
                <a:solidFill>
                  <a:schemeClr val="tx1"/>
                </a:solidFill>
              </a:rPr>
              <a:t>front line staff</a:t>
            </a:r>
            <a:endParaRPr lang="en-US" b="1" dirty="0">
              <a:solidFill>
                <a:schemeClr val="tx1"/>
              </a:solidFill>
            </a:endParaRPr>
          </a:p>
        </p:txBody>
      </p:sp>
    </p:spTree>
    <p:extLst>
      <p:ext uri="{BB962C8B-B14F-4D97-AF65-F5344CB8AC3E}">
        <p14:creationId xmlns:p14="http://schemas.microsoft.com/office/powerpoint/2010/main" val="31235986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39833"/>
            <a:ext cx="9144000" cy="6118167"/>
          </a:xfrm>
          <a:prstGeom prst="rect">
            <a:avLst/>
          </a:prstGeom>
        </p:spPr>
      </p:pic>
      <p:sp>
        <p:nvSpPr>
          <p:cNvPr id="2" name="Title 1"/>
          <p:cNvSpPr>
            <a:spLocks noGrp="1"/>
          </p:cNvSpPr>
          <p:nvPr>
            <p:ph type="title"/>
          </p:nvPr>
        </p:nvSpPr>
        <p:spPr>
          <a:xfrm>
            <a:off x="457200" y="274638"/>
            <a:ext cx="8229600" cy="1566688"/>
          </a:xfrm>
        </p:spPr>
        <p:txBody>
          <a:bodyPr>
            <a:normAutofit/>
          </a:bodyPr>
          <a:lstStyle/>
          <a:p>
            <a:r>
              <a:rPr lang="en-US" b="1" dirty="0" smtClean="0"/>
              <a:t>Be forthright about why </a:t>
            </a:r>
            <a:br>
              <a:rPr lang="en-US" b="1" dirty="0" smtClean="0"/>
            </a:br>
            <a:r>
              <a:rPr lang="en-US" b="1" dirty="0" smtClean="0"/>
              <a:t>you want to do this</a:t>
            </a:r>
            <a:endParaRPr lang="en-US" b="1" dirty="0"/>
          </a:p>
        </p:txBody>
      </p:sp>
    </p:spTree>
    <p:extLst>
      <p:ext uri="{BB962C8B-B14F-4D97-AF65-F5344CB8AC3E}">
        <p14:creationId xmlns:p14="http://schemas.microsoft.com/office/powerpoint/2010/main" val="3029681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20000"/>
          </a:schemeClr>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86" r="17714"/>
          <a:stretch/>
        </p:blipFill>
        <p:spPr bwMode="auto">
          <a:xfrm>
            <a:off x="3132" y="0"/>
            <a:ext cx="57607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763852" y="274638"/>
            <a:ext cx="3075348" cy="6126162"/>
          </a:xfrm>
        </p:spPr>
        <p:txBody>
          <a:bodyPr/>
          <a:lstStyle/>
          <a:p>
            <a:r>
              <a:rPr lang="en-US" b="1" dirty="0" smtClean="0"/>
              <a:t>Be specific about what you know will change</a:t>
            </a:r>
            <a:endParaRPr lang="en-US" b="1" dirty="0"/>
          </a:p>
        </p:txBody>
      </p:sp>
    </p:spTree>
    <p:extLst>
      <p:ext uri="{BB962C8B-B14F-4D97-AF65-F5344CB8AC3E}">
        <p14:creationId xmlns:p14="http://schemas.microsoft.com/office/powerpoint/2010/main" val="39693210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22400"/>
            <a:ext cx="7438571" cy="5310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274638"/>
            <a:ext cx="8839200" cy="1554162"/>
          </a:xfrm>
        </p:spPr>
        <p:txBody>
          <a:bodyPr>
            <a:normAutofit/>
          </a:bodyPr>
          <a:lstStyle/>
          <a:p>
            <a:r>
              <a:rPr lang="en-US" b="1" dirty="0" smtClean="0">
                <a:solidFill>
                  <a:schemeClr val="bg1"/>
                </a:solidFill>
              </a:rPr>
              <a:t>Acknowledge </a:t>
            </a:r>
            <a:br>
              <a:rPr lang="en-US" b="1" dirty="0" smtClean="0">
                <a:solidFill>
                  <a:schemeClr val="bg1"/>
                </a:solidFill>
              </a:rPr>
            </a:br>
            <a:r>
              <a:rPr lang="en-US" b="1" dirty="0" smtClean="0">
                <a:solidFill>
                  <a:schemeClr val="bg1"/>
                </a:solidFill>
              </a:rPr>
              <a:t>what remains uncertain</a:t>
            </a:r>
            <a:endParaRPr lang="en-US" b="1" dirty="0">
              <a:solidFill>
                <a:schemeClr val="bg1"/>
              </a:solidFill>
            </a:endParaRPr>
          </a:p>
        </p:txBody>
      </p:sp>
    </p:spTree>
    <p:extLst>
      <p:ext uri="{BB962C8B-B14F-4D97-AF65-F5344CB8AC3E}">
        <p14:creationId xmlns:p14="http://schemas.microsoft.com/office/powerpoint/2010/main" val="42905056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90" y="99378"/>
            <a:ext cx="8229600" cy="1729422"/>
          </a:xfrm>
        </p:spPr>
        <p:txBody>
          <a:bodyPr>
            <a:normAutofit/>
          </a:bodyPr>
          <a:lstStyle/>
          <a:p>
            <a:r>
              <a:rPr lang="en-US" b="1" dirty="0" smtClean="0">
                <a:solidFill>
                  <a:schemeClr val="bg1"/>
                </a:solidFill>
              </a:rPr>
              <a:t>Anticipate new situations </a:t>
            </a:r>
            <a:br>
              <a:rPr lang="en-US" b="1" dirty="0" smtClean="0">
                <a:solidFill>
                  <a:schemeClr val="bg1"/>
                </a:solidFill>
              </a:rPr>
            </a:br>
            <a:r>
              <a:rPr lang="en-US" b="1" dirty="0" smtClean="0">
                <a:solidFill>
                  <a:schemeClr val="bg1"/>
                </a:solidFill>
              </a:rPr>
              <a:t>and develop tools to match them</a:t>
            </a:r>
            <a:endParaRPr lang="en-US" b="1" dirty="0">
              <a:solidFill>
                <a:schemeClr val="bg1"/>
              </a:solidFill>
            </a:endParaRPr>
          </a:p>
        </p:txBody>
      </p:sp>
      <p:pic>
        <p:nvPicPr>
          <p:cNvPr id="4" name="Picture 3"/>
          <p:cNvPicPr>
            <a:picLocks noChangeAspect="1"/>
          </p:cNvPicPr>
          <p:nvPr/>
        </p:nvPicPr>
        <p:blipFill>
          <a:blip r:embed="rId3"/>
          <a:stretch>
            <a:fillRect/>
          </a:stretch>
        </p:blipFill>
        <p:spPr>
          <a:xfrm>
            <a:off x="1318260" y="1912620"/>
            <a:ext cx="6480260" cy="4853940"/>
          </a:xfrm>
          <a:prstGeom prst="rect">
            <a:avLst/>
          </a:prstGeom>
        </p:spPr>
      </p:pic>
    </p:spTree>
    <p:extLst>
      <p:ext uri="{BB962C8B-B14F-4D97-AF65-F5344CB8AC3E}">
        <p14:creationId xmlns:p14="http://schemas.microsoft.com/office/powerpoint/2010/main" val="1640039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615122"/>
          </a:xfrm>
        </p:spPr>
        <p:txBody>
          <a:bodyPr>
            <a:normAutofit/>
          </a:bodyPr>
          <a:lstStyle/>
          <a:p>
            <a:r>
              <a:rPr lang="en-US" b="1" dirty="0" smtClean="0"/>
              <a:t>Prototype with volunteer staff, then have them train others</a:t>
            </a:r>
            <a:endParaRPr lang="en-US" b="1" dirty="0"/>
          </a:p>
        </p:txBody>
      </p:sp>
    </p:spTree>
    <p:extLst>
      <p:ext uri="{BB962C8B-B14F-4D97-AF65-F5344CB8AC3E}">
        <p14:creationId xmlns:p14="http://schemas.microsoft.com/office/powerpoint/2010/main" val="32816307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5758" r="166" b="14040"/>
          <a:stretch/>
        </p:blipFill>
        <p:spPr>
          <a:xfrm>
            <a:off x="0" y="1386840"/>
            <a:ext cx="9128760" cy="5455920"/>
          </a:xfrm>
          <a:prstGeom prst="rect">
            <a:avLst/>
          </a:prstGeom>
        </p:spPr>
      </p:pic>
      <p:sp>
        <p:nvSpPr>
          <p:cNvPr id="2" name="Title 1"/>
          <p:cNvSpPr>
            <a:spLocks noGrp="1"/>
          </p:cNvSpPr>
          <p:nvPr>
            <p:ph type="title"/>
          </p:nvPr>
        </p:nvSpPr>
        <p:spPr>
          <a:xfrm>
            <a:off x="457200" y="91758"/>
            <a:ext cx="8229600" cy="1143000"/>
          </a:xfrm>
        </p:spPr>
        <p:txBody>
          <a:bodyPr/>
          <a:lstStyle/>
          <a:p>
            <a:r>
              <a:rPr lang="en-US" dirty="0" smtClean="0"/>
              <a:t>Set clear behavioral expectations</a:t>
            </a:r>
            <a:endParaRPr lang="en-US" dirty="0"/>
          </a:p>
        </p:txBody>
      </p:sp>
    </p:spTree>
    <p:extLst>
      <p:ext uri="{BB962C8B-B14F-4D97-AF65-F5344CB8AC3E}">
        <p14:creationId xmlns:p14="http://schemas.microsoft.com/office/powerpoint/2010/main" val="18788027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Hold everyone accountable</a:t>
            </a:r>
            <a:endParaRPr lang="en-US" b="1" dirty="0"/>
          </a:p>
        </p:txBody>
      </p:sp>
      <p:pic>
        <p:nvPicPr>
          <p:cNvPr id="3" name="Picture 2"/>
          <p:cNvPicPr>
            <a:picLocks noChangeAspect="1"/>
          </p:cNvPicPr>
          <p:nvPr/>
        </p:nvPicPr>
        <p:blipFill>
          <a:blip r:embed="rId3"/>
          <a:stretch>
            <a:fillRect/>
          </a:stretch>
        </p:blipFill>
        <p:spPr>
          <a:xfrm>
            <a:off x="2084070" y="1577340"/>
            <a:ext cx="4975860" cy="4975860"/>
          </a:xfrm>
          <a:prstGeom prst="rect">
            <a:avLst/>
          </a:prstGeom>
        </p:spPr>
      </p:pic>
    </p:spTree>
    <p:extLst>
      <p:ext uri="{BB962C8B-B14F-4D97-AF65-F5344CB8AC3E}">
        <p14:creationId xmlns:p14="http://schemas.microsoft.com/office/powerpoint/2010/main" val="17089565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1600" y="122464"/>
            <a:ext cx="6492240" cy="6521223"/>
          </a:xfrm>
          <a:prstGeom prst="rect">
            <a:avLst/>
          </a:prstGeom>
        </p:spPr>
      </p:pic>
    </p:spTree>
    <p:extLst>
      <p:ext uri="{BB962C8B-B14F-4D97-AF65-F5344CB8AC3E}">
        <p14:creationId xmlns:p14="http://schemas.microsoft.com/office/powerpoint/2010/main" val="37906207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85582"/>
          </a:xfrm>
        </p:spPr>
        <p:txBody>
          <a:bodyPr>
            <a:normAutofit/>
          </a:bodyPr>
          <a:lstStyle/>
          <a:p>
            <a:r>
              <a:rPr lang="en-US" b="1" dirty="0" smtClean="0"/>
              <a:t>Report progress </a:t>
            </a:r>
            <a:br>
              <a:rPr lang="en-US" b="1" dirty="0" smtClean="0"/>
            </a:br>
            <a:r>
              <a:rPr lang="en-US" b="1" dirty="0" smtClean="0"/>
              <a:t>from the user’s perspective</a:t>
            </a:r>
            <a:endParaRPr lang="en-US" b="1" dirty="0"/>
          </a:p>
        </p:txBody>
      </p:sp>
      <p:pic>
        <p:nvPicPr>
          <p:cNvPr id="4" name="Picture 3"/>
          <p:cNvPicPr>
            <a:picLocks noChangeAspect="1"/>
          </p:cNvPicPr>
          <p:nvPr/>
        </p:nvPicPr>
        <p:blipFill>
          <a:blip r:embed="rId3"/>
          <a:stretch>
            <a:fillRect/>
          </a:stretch>
        </p:blipFill>
        <p:spPr>
          <a:xfrm>
            <a:off x="1927860" y="1828800"/>
            <a:ext cx="4937760" cy="4937760"/>
          </a:xfrm>
          <a:prstGeom prst="rect">
            <a:avLst/>
          </a:prstGeom>
        </p:spPr>
      </p:pic>
    </p:spTree>
    <p:extLst>
      <p:ext uri="{BB962C8B-B14F-4D97-AF65-F5344CB8AC3E}">
        <p14:creationId xmlns:p14="http://schemas.microsoft.com/office/powerpoint/2010/main" val="38938783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29858"/>
            <a:ext cx="8229600" cy="2049462"/>
          </a:xfrm>
        </p:spPr>
        <p:txBody>
          <a:bodyPr>
            <a:noAutofit/>
          </a:bodyPr>
          <a:lstStyle/>
          <a:p>
            <a:r>
              <a:rPr lang="en-US" b="1" dirty="0" smtClean="0"/>
              <a:t>Expect an iterative, </a:t>
            </a:r>
            <a:br>
              <a:rPr lang="en-US" b="1" dirty="0" smtClean="0"/>
            </a:br>
            <a:r>
              <a:rPr lang="en-US" b="1" dirty="0" smtClean="0"/>
              <a:t>non-linear process, </a:t>
            </a:r>
            <a:br>
              <a:rPr lang="en-US" b="1" dirty="0" smtClean="0"/>
            </a:br>
            <a:r>
              <a:rPr lang="en-US" b="1" dirty="0" smtClean="0"/>
              <a:t>with plenty of adjustments</a:t>
            </a:r>
            <a:endParaRPr lang="en-US" b="1" dirty="0"/>
          </a:p>
        </p:txBody>
      </p:sp>
    </p:spTree>
    <p:extLst>
      <p:ext uri="{BB962C8B-B14F-4D97-AF65-F5344CB8AC3E}">
        <p14:creationId xmlns:p14="http://schemas.microsoft.com/office/powerpoint/2010/main" val="24175361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486400"/>
            <a:ext cx="7467600" cy="1143000"/>
          </a:xfrm>
        </p:spPr>
        <p:txBody>
          <a:bodyPr/>
          <a:lstStyle/>
          <a:p>
            <a:pPr algn="r"/>
            <a:r>
              <a:rPr lang="en-US" b="1" dirty="0" smtClean="0">
                <a:solidFill>
                  <a:schemeClr val="bg1"/>
                </a:solidFill>
              </a:rPr>
              <a:t>Keep moving forward</a:t>
            </a:r>
            <a:endParaRPr lang="en-US" b="1" dirty="0">
              <a:solidFill>
                <a:schemeClr val="bg1"/>
              </a:solidFill>
            </a:endParaRPr>
          </a:p>
        </p:txBody>
      </p:sp>
    </p:spTree>
    <p:extLst>
      <p:ext uri="{BB962C8B-B14F-4D97-AF65-F5344CB8AC3E}">
        <p14:creationId xmlns:p14="http://schemas.microsoft.com/office/powerpoint/2010/main" val="37460686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967740"/>
            <a:ext cx="9144000" cy="1143000"/>
          </a:xfrm>
        </p:spPr>
        <p:txBody>
          <a:bodyPr/>
          <a:lstStyle/>
          <a:p>
            <a:r>
              <a:rPr lang="en-US" dirty="0">
                <a:effectLst/>
                <a:latin typeface="Calibri" panose="020F0502020204030204" pitchFamily="34" charset="0"/>
              </a:rPr>
              <a:t>What c</a:t>
            </a:r>
            <a:r>
              <a:rPr lang="en-US" dirty="0" smtClean="0">
                <a:effectLst/>
                <a:latin typeface="Calibri" panose="020F0502020204030204" pitchFamily="34" charset="0"/>
              </a:rPr>
              <a:t>ould we </a:t>
            </a:r>
            <a:r>
              <a:rPr lang="en-US" dirty="0">
                <a:effectLst/>
                <a:latin typeface="Calibri" panose="020F0502020204030204" pitchFamily="34" charset="0"/>
              </a:rPr>
              <a:t>a</a:t>
            </a:r>
            <a:r>
              <a:rPr lang="en-US" dirty="0" smtClean="0">
                <a:effectLst/>
                <a:latin typeface="Calibri" panose="020F0502020204030204" pitchFamily="34" charset="0"/>
              </a:rPr>
              <a:t>ccomplish </a:t>
            </a:r>
            <a:br>
              <a:rPr lang="en-US" dirty="0" smtClean="0">
                <a:effectLst/>
                <a:latin typeface="Calibri" panose="020F0502020204030204" pitchFamily="34" charset="0"/>
              </a:rPr>
            </a:br>
            <a:r>
              <a:rPr lang="en-US" dirty="0" smtClean="0">
                <a:effectLst/>
                <a:latin typeface="Calibri" panose="020F0502020204030204" pitchFamily="34" charset="0"/>
              </a:rPr>
              <a:t>if we </a:t>
            </a:r>
            <a:r>
              <a:rPr lang="en-US" dirty="0">
                <a:effectLst/>
                <a:latin typeface="Calibri" panose="020F0502020204030204" pitchFamily="34" charset="0"/>
              </a:rPr>
              <a:t>d</a:t>
            </a:r>
            <a:r>
              <a:rPr lang="en-US" dirty="0" smtClean="0">
                <a:effectLst/>
                <a:latin typeface="Calibri" panose="020F0502020204030204" pitchFamily="34" charset="0"/>
              </a:rPr>
              <a:t>idn’t </a:t>
            </a:r>
            <a:r>
              <a:rPr lang="en-US" dirty="0">
                <a:effectLst/>
                <a:latin typeface="Calibri" panose="020F0502020204030204" pitchFamily="34" charset="0"/>
              </a:rPr>
              <a:t>s</a:t>
            </a:r>
            <a:r>
              <a:rPr lang="en-US" dirty="0" smtClean="0">
                <a:effectLst/>
                <a:latin typeface="Calibri" panose="020F0502020204030204" pitchFamily="34" charset="0"/>
              </a:rPr>
              <a:t>pend </a:t>
            </a:r>
            <a:r>
              <a:rPr lang="en-US" dirty="0">
                <a:effectLst/>
                <a:latin typeface="Calibri" panose="020F0502020204030204" pitchFamily="34" charset="0"/>
              </a:rPr>
              <a:t>s</a:t>
            </a:r>
            <a:r>
              <a:rPr lang="en-US" dirty="0" smtClean="0">
                <a:effectLst/>
                <a:latin typeface="Calibri" panose="020F0502020204030204" pitchFamily="34" charset="0"/>
              </a:rPr>
              <a:t>o </a:t>
            </a:r>
            <a:r>
              <a:rPr lang="en-US" dirty="0">
                <a:effectLst/>
                <a:latin typeface="Calibri" panose="020F0502020204030204" pitchFamily="34" charset="0"/>
              </a:rPr>
              <a:t>m</a:t>
            </a:r>
            <a:r>
              <a:rPr lang="en-US" dirty="0" smtClean="0">
                <a:effectLst/>
                <a:latin typeface="Calibri" panose="020F0502020204030204" pitchFamily="34" charset="0"/>
              </a:rPr>
              <a:t>uch </a:t>
            </a:r>
            <a:r>
              <a:rPr lang="en-US" dirty="0">
                <a:effectLst/>
                <a:latin typeface="Calibri" panose="020F0502020204030204" pitchFamily="34" charset="0"/>
              </a:rPr>
              <a:t>t</a:t>
            </a:r>
            <a:r>
              <a:rPr lang="en-US" dirty="0" smtClean="0">
                <a:effectLst/>
                <a:latin typeface="Calibri" panose="020F0502020204030204" pitchFamily="34" charset="0"/>
              </a:rPr>
              <a:t>ime covering all those desks? </a:t>
            </a:r>
            <a:endParaRPr lang="en-US" dirty="0">
              <a:effectLst/>
              <a:latin typeface="Calibri" panose="020F0502020204030204" pitchFamily="34" charset="0"/>
            </a:endParaRPr>
          </a:p>
        </p:txBody>
      </p:sp>
      <p:pic>
        <p:nvPicPr>
          <p:cNvPr id="40964" name="Picture 4" descr="http://i229.photobucket.com/albums/ee204/crankygamersuk/question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24152"/>
            <a:ext cx="3756660" cy="395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951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chemeClr val="bg1"/>
                </a:solidFill>
              </a:rPr>
              <a:t>joan@jfwilliams.com</a:t>
            </a:r>
            <a:endParaRPr lang="en-US" b="1" i="1" dirty="0">
              <a:solidFill>
                <a:schemeClr val="bg1"/>
              </a:solidFill>
            </a:endParaRPr>
          </a:p>
        </p:txBody>
      </p:sp>
      <p:sp>
        <p:nvSpPr>
          <p:cNvPr id="4" name="Content Placeholder 3"/>
          <p:cNvSpPr>
            <a:spLocks noGrp="1"/>
          </p:cNvSpPr>
          <p:nvPr>
            <p:ph idx="1"/>
          </p:nvPr>
        </p:nvSpPr>
        <p:spPr>
          <a:xfrm>
            <a:off x="4648200" y="2895600"/>
            <a:ext cx="4191000" cy="3230563"/>
          </a:xfrm>
        </p:spPr>
        <p:txBody>
          <a:bodyPr>
            <a:normAutofit/>
          </a:bodyPr>
          <a:lstStyle/>
          <a:p>
            <a:pPr algn="ctr">
              <a:buNone/>
            </a:pPr>
            <a:r>
              <a:rPr lang="en-US" sz="4400" dirty="0" smtClean="0">
                <a:solidFill>
                  <a:schemeClr val="bg1"/>
                </a:solidFill>
              </a:rPr>
              <a:t>   </a:t>
            </a:r>
            <a:r>
              <a:rPr lang="en-US" sz="4400" b="1" dirty="0" smtClean="0">
                <a:solidFill>
                  <a:schemeClr val="bg1"/>
                </a:solidFill>
                <a:latin typeface="+mj-lt"/>
              </a:rPr>
              <a:t>Let’s continue the conversation…</a:t>
            </a:r>
            <a:endParaRPr lang="en-US" sz="4400" b="1" dirty="0">
              <a:solidFill>
                <a:schemeClr val="bg1"/>
              </a:solidFill>
              <a:latin typeface="+mj-lt"/>
            </a:endParaRPr>
          </a:p>
        </p:txBody>
      </p:sp>
      <p:sp>
        <p:nvSpPr>
          <p:cNvPr id="5" name="TextBox 4"/>
          <p:cNvSpPr txBox="1"/>
          <p:nvPr/>
        </p:nvSpPr>
        <p:spPr>
          <a:xfrm>
            <a:off x="2667000" y="6306188"/>
            <a:ext cx="2528641" cy="369332"/>
          </a:xfrm>
          <a:prstGeom prst="rect">
            <a:avLst/>
          </a:prstGeom>
          <a:noFill/>
        </p:spPr>
        <p:txBody>
          <a:bodyPr wrap="none" rtlCol="0">
            <a:spAutoFit/>
          </a:bodyPr>
          <a:lstStyle/>
          <a:p>
            <a:r>
              <a:rPr lang="en-US" dirty="0" smtClean="0">
                <a:solidFill>
                  <a:prstClr val="white"/>
                </a:solidFill>
              </a:rPr>
              <a:t>Photo by  Martin Helmke</a:t>
            </a:r>
            <a:endParaRPr lang="en-US" dirty="0">
              <a:solidFill>
                <a:prstClr val="white"/>
              </a:solidFill>
            </a:endParaRPr>
          </a:p>
        </p:txBody>
      </p:sp>
      <p:pic>
        <p:nvPicPr>
          <p:cNvPr id="3074" name="Picture 2" descr="C:\Users\Joan\Pictures\JFW\JFW head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3962400" cy="428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315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7"/>
            <a:ext cx="9144000" cy="6858667"/>
          </a:xfrm>
          <a:prstGeom prst="rect">
            <a:avLst/>
          </a:prstGeom>
        </p:spPr>
      </p:pic>
      <p:sp>
        <p:nvSpPr>
          <p:cNvPr id="114689" name="Content Placeholder 2"/>
          <p:cNvSpPr>
            <a:spLocks noGrp="1"/>
          </p:cNvSpPr>
          <p:nvPr>
            <p:ph idx="1"/>
          </p:nvPr>
        </p:nvSpPr>
        <p:spPr>
          <a:xfrm>
            <a:off x="1447800" y="4419600"/>
            <a:ext cx="6324600" cy="1866900"/>
          </a:xfrm>
        </p:spPr>
        <p:txBody>
          <a:bodyPr/>
          <a:lstStyle/>
          <a:p>
            <a:pPr marL="0" indent="0" algn="ctr">
              <a:buFontTx/>
              <a:buNone/>
            </a:pPr>
            <a:r>
              <a:rPr lang="en-US" sz="1400" smtClean="0"/>
              <a:t>Infopeople webinars are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smtClean="0"/>
          </a:p>
        </p:txBody>
      </p:sp>
      <p:pic>
        <p:nvPicPr>
          <p:cNvPr id="114690" name="Picture 1"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2154238"/>
            <a:ext cx="7366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372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rot="-840000">
            <a:off x="3395285" y="4503060"/>
            <a:ext cx="1969862" cy="1969862"/>
          </a:xfrm>
          <a:prstGeom prst="rect">
            <a:avLst/>
          </a:prstGeom>
        </p:spPr>
      </p:pic>
      <p:sp>
        <p:nvSpPr>
          <p:cNvPr id="4" name="Title 3"/>
          <p:cNvSpPr>
            <a:spLocks noGrp="1"/>
          </p:cNvSpPr>
          <p:nvPr>
            <p:ph type="title"/>
          </p:nvPr>
        </p:nvSpPr>
        <p:spPr/>
        <p:txBody>
          <a:bodyPr/>
          <a:lstStyle/>
          <a:p>
            <a:r>
              <a:rPr lang="en-US" b="1" dirty="0" smtClean="0"/>
              <a:t>Reference desk trends</a:t>
            </a:r>
            <a:endParaRPr lang="en-US" b="1" dirty="0"/>
          </a:p>
        </p:txBody>
      </p:sp>
      <p:sp>
        <p:nvSpPr>
          <p:cNvPr id="5" name="Text Placeholder 4"/>
          <p:cNvSpPr>
            <a:spLocks noGrp="1"/>
          </p:cNvSpPr>
          <p:nvPr>
            <p:ph type="body" idx="1"/>
          </p:nvPr>
        </p:nvSpPr>
        <p:spPr/>
        <p:txBody>
          <a:bodyPr>
            <a:normAutofit/>
          </a:bodyPr>
          <a:lstStyle/>
          <a:p>
            <a:r>
              <a:rPr lang="en-US" sz="3200" dirty="0" smtClean="0"/>
              <a:t>Public libraries:</a:t>
            </a:r>
            <a:endParaRPr lang="en-US" sz="3200" dirty="0"/>
          </a:p>
        </p:txBody>
      </p:sp>
      <p:sp>
        <p:nvSpPr>
          <p:cNvPr id="6" name="Content Placeholder 5"/>
          <p:cNvSpPr>
            <a:spLocks noGrp="1"/>
          </p:cNvSpPr>
          <p:nvPr>
            <p:ph sz="half" idx="2"/>
          </p:nvPr>
        </p:nvSpPr>
        <p:spPr/>
        <p:txBody>
          <a:bodyPr>
            <a:normAutofit/>
          </a:bodyPr>
          <a:lstStyle/>
          <a:p>
            <a:r>
              <a:rPr lang="en-US" sz="2800" dirty="0" smtClean="0"/>
              <a:t>25-35% “real” reference</a:t>
            </a:r>
          </a:p>
          <a:p>
            <a:r>
              <a:rPr lang="en-US" sz="2800" dirty="0" smtClean="0"/>
              <a:t>15-20% basic catalog lookup and/or holds </a:t>
            </a:r>
          </a:p>
          <a:p>
            <a:r>
              <a:rPr lang="en-US" sz="2800" dirty="0" smtClean="0"/>
              <a:t>30-35% technology</a:t>
            </a:r>
          </a:p>
          <a:p>
            <a:r>
              <a:rPr lang="en-US" sz="2800" dirty="0" smtClean="0"/>
              <a:t>10-30% directional</a:t>
            </a:r>
            <a:endParaRPr lang="en-US" sz="2800" dirty="0"/>
          </a:p>
        </p:txBody>
      </p:sp>
      <p:sp>
        <p:nvSpPr>
          <p:cNvPr id="7" name="Text Placeholder 6"/>
          <p:cNvSpPr>
            <a:spLocks noGrp="1"/>
          </p:cNvSpPr>
          <p:nvPr>
            <p:ph type="body" sz="quarter" idx="3"/>
          </p:nvPr>
        </p:nvSpPr>
        <p:spPr>
          <a:xfrm>
            <a:off x="4875945" y="1518618"/>
            <a:ext cx="4041775" cy="639762"/>
          </a:xfrm>
        </p:spPr>
        <p:txBody>
          <a:bodyPr>
            <a:normAutofit/>
          </a:bodyPr>
          <a:lstStyle/>
          <a:p>
            <a:r>
              <a:rPr lang="en-US" sz="3200" dirty="0" smtClean="0"/>
              <a:t>Academic libraries:</a:t>
            </a:r>
            <a:endParaRPr lang="en-US" sz="3200" dirty="0"/>
          </a:p>
        </p:txBody>
      </p:sp>
      <p:sp>
        <p:nvSpPr>
          <p:cNvPr id="8" name="Content Placeholder 7"/>
          <p:cNvSpPr>
            <a:spLocks noGrp="1"/>
          </p:cNvSpPr>
          <p:nvPr>
            <p:ph sz="quarter" idx="4"/>
          </p:nvPr>
        </p:nvSpPr>
        <p:spPr>
          <a:xfrm>
            <a:off x="4875945" y="2158380"/>
            <a:ext cx="4041775" cy="3951288"/>
          </a:xfrm>
        </p:spPr>
        <p:txBody>
          <a:bodyPr>
            <a:normAutofit/>
          </a:bodyPr>
          <a:lstStyle/>
          <a:p>
            <a:r>
              <a:rPr lang="en-US" sz="2800" dirty="0" smtClean="0"/>
              <a:t>40-50% “real” reference</a:t>
            </a:r>
          </a:p>
          <a:p>
            <a:r>
              <a:rPr lang="en-US" sz="2800" dirty="0" smtClean="0"/>
              <a:t>20-25% printing and copying</a:t>
            </a:r>
          </a:p>
          <a:p>
            <a:r>
              <a:rPr lang="en-US" sz="2800" dirty="0" smtClean="0"/>
              <a:t>10-15% other technology</a:t>
            </a:r>
          </a:p>
          <a:p>
            <a:r>
              <a:rPr lang="en-US" sz="2800" dirty="0" smtClean="0"/>
              <a:t>10-30% directional</a:t>
            </a:r>
          </a:p>
          <a:p>
            <a:endParaRPr lang="en-US" sz="2800" dirty="0"/>
          </a:p>
        </p:txBody>
      </p:sp>
    </p:spTree>
    <p:extLst>
      <p:ext uri="{BB962C8B-B14F-4D97-AF65-F5344CB8AC3E}">
        <p14:creationId xmlns:p14="http://schemas.microsoft.com/office/powerpoint/2010/main" val="2344696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Image Placeholder 2"/>
          <p:cNvPicPr>
            <a:picLocks noGrp="1" noChangeAspect="1"/>
          </p:cNvPicPr>
          <p:nvPr>
            <p:ph type="clipArt" sz="half" idx="1"/>
          </p:nvPr>
        </p:nvPicPr>
        <p:blipFill>
          <a:blip r:embed="rId3"/>
          <a:stretch>
            <a:fillRect/>
          </a:stretch>
        </p:blipFill>
        <p:spPr>
          <a:xfrm>
            <a:off x="198120" y="1714501"/>
            <a:ext cx="5587845" cy="4190884"/>
          </a:xfrm>
          <a:prstGeom prst="rect">
            <a:avLst/>
          </a:prstGeom>
        </p:spPr>
      </p:pic>
      <p:sp>
        <p:nvSpPr>
          <p:cNvPr id="16386" name="Rectangle 1026"/>
          <p:cNvSpPr>
            <a:spLocks noGrp="1" noChangeArrowheads="1"/>
          </p:cNvSpPr>
          <p:nvPr>
            <p:ph type="title"/>
          </p:nvPr>
        </p:nvSpPr>
        <p:spPr>
          <a:xfrm>
            <a:off x="312420" y="373380"/>
            <a:ext cx="8534400" cy="1143000"/>
          </a:xfrm>
        </p:spPr>
        <p:txBody>
          <a:bodyPr/>
          <a:lstStyle/>
          <a:p>
            <a:r>
              <a:rPr lang="en-US" dirty="0" smtClean="0">
                <a:effectLst/>
                <a:latin typeface="Calibri" panose="020F0502020204030204" pitchFamily="34" charset="0"/>
              </a:rPr>
              <a:t>Changing responsibility for</a:t>
            </a:r>
            <a:endParaRPr lang="en-US" dirty="0">
              <a:effectLst/>
              <a:latin typeface="Calibri" panose="020F0502020204030204" pitchFamily="34" charset="0"/>
            </a:endParaRPr>
          </a:p>
        </p:txBody>
      </p:sp>
      <p:sp>
        <p:nvSpPr>
          <p:cNvPr id="16387" name="Rectangle 1027"/>
          <p:cNvSpPr>
            <a:spLocks noGrp="1" noChangeArrowheads="1"/>
          </p:cNvSpPr>
          <p:nvPr>
            <p:ph type="body" sz="half" idx="2"/>
          </p:nvPr>
        </p:nvSpPr>
        <p:spPr>
          <a:xfrm>
            <a:off x="6096000" y="2103121"/>
            <a:ext cx="2857500" cy="4114800"/>
          </a:xfrm>
        </p:spPr>
        <p:txBody>
          <a:bodyPr/>
          <a:lstStyle/>
          <a:p>
            <a:r>
              <a:rPr lang="en-US" sz="3200" dirty="0">
                <a:latin typeface="Calibri" panose="020F0502020204030204" pitchFamily="34" charset="0"/>
              </a:rPr>
              <a:t>Intercept</a:t>
            </a:r>
          </a:p>
          <a:p>
            <a:r>
              <a:rPr lang="en-US" sz="3200" dirty="0">
                <a:latin typeface="Calibri" panose="020F0502020204030204" pitchFamily="34" charset="0"/>
              </a:rPr>
              <a:t>Triage</a:t>
            </a:r>
          </a:p>
          <a:p>
            <a:r>
              <a:rPr lang="en-US" sz="3200" dirty="0">
                <a:latin typeface="Calibri" panose="020F0502020204030204" pitchFamily="34" charset="0"/>
              </a:rPr>
              <a:t>Response</a:t>
            </a:r>
          </a:p>
          <a:p>
            <a:r>
              <a:rPr lang="en-US" sz="3200" dirty="0">
                <a:latin typeface="Calibri" panose="020F0502020204030204" pitchFamily="34" charset="0"/>
              </a:rPr>
              <a:t>Follow-up</a:t>
            </a:r>
          </a:p>
        </p:txBody>
      </p:sp>
    </p:spTree>
    <p:extLst>
      <p:ext uri="{BB962C8B-B14F-4D97-AF65-F5344CB8AC3E}">
        <p14:creationId xmlns:p14="http://schemas.microsoft.com/office/powerpoint/2010/main" val="23531560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7340" y="3315710"/>
            <a:ext cx="3186113" cy="2993015"/>
          </a:xfrm>
          <a:prstGeom prst="rect">
            <a:avLst/>
          </a:prstGeom>
        </p:spPr>
      </p:pic>
      <p:sp>
        <p:nvSpPr>
          <p:cNvPr id="2" name="Title 1"/>
          <p:cNvSpPr>
            <a:spLocks noGrp="1"/>
          </p:cNvSpPr>
          <p:nvPr>
            <p:ph type="title"/>
          </p:nvPr>
        </p:nvSpPr>
        <p:spPr/>
        <p:txBody>
          <a:bodyPr/>
          <a:lstStyle/>
          <a:p>
            <a:r>
              <a:rPr lang="en-US" b="1" dirty="0" smtClean="0"/>
              <a:t>Key concepts</a:t>
            </a:r>
            <a:endParaRPr lang="en-US" b="1" dirty="0"/>
          </a:p>
        </p:txBody>
      </p:sp>
      <p:sp>
        <p:nvSpPr>
          <p:cNvPr id="3" name="Content Placeholder 2"/>
          <p:cNvSpPr>
            <a:spLocks noGrp="1"/>
          </p:cNvSpPr>
          <p:nvPr>
            <p:ph idx="1"/>
          </p:nvPr>
        </p:nvSpPr>
        <p:spPr/>
        <p:txBody>
          <a:bodyPr/>
          <a:lstStyle/>
          <a:p>
            <a:r>
              <a:rPr lang="en-US" dirty="0" smtClean="0"/>
              <a:t>Excellence defined by the user experience</a:t>
            </a:r>
          </a:p>
          <a:p>
            <a:r>
              <a:rPr lang="en-US" dirty="0" smtClean="0"/>
              <a:t>Service delivery at the point of need </a:t>
            </a:r>
            <a:endParaRPr lang="en-US" dirty="0"/>
          </a:p>
          <a:p>
            <a:r>
              <a:rPr lang="en-US" dirty="0" smtClean="0"/>
              <a:t>Right </a:t>
            </a:r>
            <a:r>
              <a:rPr lang="en-US" dirty="0"/>
              <a:t>person, right task</a:t>
            </a:r>
          </a:p>
          <a:p>
            <a:r>
              <a:rPr lang="en-US" dirty="0" smtClean="0"/>
              <a:t>Cross-functional teamwork</a:t>
            </a:r>
          </a:p>
          <a:p>
            <a:r>
              <a:rPr lang="en-US" dirty="0" smtClean="0"/>
              <a:t>Improved efficiency</a:t>
            </a:r>
          </a:p>
          <a:p>
            <a:r>
              <a:rPr lang="en-US" dirty="0" smtClean="0"/>
              <a:t>Change, not loss</a:t>
            </a:r>
          </a:p>
          <a:p>
            <a:pPr marL="0" indent="0">
              <a:buNone/>
            </a:pPr>
            <a:endParaRPr lang="en-US" dirty="0" smtClean="0"/>
          </a:p>
        </p:txBody>
      </p:sp>
    </p:spTree>
    <p:extLst>
      <p:ext uri="{BB962C8B-B14F-4D97-AF65-F5344CB8AC3E}">
        <p14:creationId xmlns:p14="http://schemas.microsoft.com/office/powerpoint/2010/main" val="577956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Co-located service desks</a:t>
            </a:r>
            <a:endParaRPr lang="en-US" dirty="0">
              <a:solidFill>
                <a:schemeClr val="bg1"/>
              </a:solidFill>
            </a:endParaRPr>
          </a:p>
        </p:txBody>
      </p:sp>
      <p:pic>
        <p:nvPicPr>
          <p:cNvPr id="4" name="Picture 3"/>
          <p:cNvPicPr>
            <a:picLocks noChangeAspect="1"/>
          </p:cNvPicPr>
          <p:nvPr/>
        </p:nvPicPr>
        <p:blipFill rotWithShape="1">
          <a:blip r:embed="rId3"/>
          <a:srcRect l="2593" t="2000" r="2206" b="1"/>
          <a:stretch/>
        </p:blipFill>
        <p:spPr>
          <a:xfrm>
            <a:off x="530416" y="1592996"/>
            <a:ext cx="8083168" cy="5024634"/>
          </a:xfrm>
          <a:prstGeom prst="rect">
            <a:avLst/>
          </a:prstGeom>
        </p:spPr>
      </p:pic>
    </p:spTree>
    <p:extLst>
      <p:ext uri="{BB962C8B-B14F-4D97-AF65-F5344CB8AC3E}">
        <p14:creationId xmlns:p14="http://schemas.microsoft.com/office/powerpoint/2010/main" val="1570302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274638"/>
            <a:ext cx="9144000" cy="1143000"/>
          </a:xfrm>
        </p:spPr>
        <p:txBody>
          <a:bodyPr>
            <a:normAutofit/>
          </a:bodyPr>
          <a:lstStyle/>
          <a:p>
            <a:r>
              <a:rPr lang="en-US" b="1" dirty="0" smtClean="0"/>
              <a:t>Co-located service desks so far</a:t>
            </a:r>
            <a:endParaRPr lang="en-US" b="1" dirty="0"/>
          </a:p>
        </p:txBody>
      </p:sp>
      <p:sp>
        <p:nvSpPr>
          <p:cNvPr id="13" name="Content Placeholder 12"/>
          <p:cNvSpPr>
            <a:spLocks noGrp="1"/>
          </p:cNvSpPr>
          <p:nvPr>
            <p:ph sz="half" idx="1"/>
          </p:nvPr>
        </p:nvSpPr>
        <p:spPr>
          <a:xfrm>
            <a:off x="457200" y="1600200"/>
            <a:ext cx="4038600" cy="4770120"/>
          </a:xfrm>
        </p:spPr>
        <p:txBody>
          <a:bodyPr>
            <a:normAutofit/>
          </a:bodyPr>
          <a:lstStyle/>
          <a:p>
            <a:endParaRPr lang="en-US" dirty="0" smtClean="0"/>
          </a:p>
          <a:p>
            <a:endParaRPr lang="en-US" dirty="0"/>
          </a:p>
          <a:p>
            <a:pPr>
              <a:spcBef>
                <a:spcPts val="0"/>
              </a:spcBef>
            </a:pPr>
            <a:r>
              <a:rPr lang="en-US" dirty="0" smtClean="0"/>
              <a:t>No guesswork about where to go for service</a:t>
            </a:r>
          </a:p>
          <a:p>
            <a:pPr>
              <a:spcBef>
                <a:spcPts val="0"/>
              </a:spcBef>
            </a:pPr>
            <a:r>
              <a:rPr lang="en-US" dirty="0" smtClean="0"/>
              <a:t>Right person always available</a:t>
            </a:r>
          </a:p>
          <a:p>
            <a:pPr>
              <a:spcBef>
                <a:spcPts val="0"/>
              </a:spcBef>
            </a:pPr>
            <a:r>
              <a:rPr lang="en-US" dirty="0" smtClean="0"/>
              <a:t>Minimal adjustment for staff</a:t>
            </a:r>
          </a:p>
        </p:txBody>
      </p:sp>
      <p:sp>
        <p:nvSpPr>
          <p:cNvPr id="14" name="Content Placeholder 13"/>
          <p:cNvSpPr>
            <a:spLocks noGrp="1"/>
          </p:cNvSpPr>
          <p:nvPr>
            <p:ph sz="half" idx="2"/>
          </p:nvPr>
        </p:nvSpPr>
        <p:spPr>
          <a:xfrm>
            <a:off x="4648200" y="1600200"/>
            <a:ext cx="4038600" cy="4968240"/>
          </a:xfrm>
        </p:spPr>
        <p:txBody>
          <a:bodyPr>
            <a:normAutofit/>
          </a:bodyPr>
          <a:lstStyle/>
          <a:p>
            <a:endParaRPr lang="en-US" dirty="0" smtClean="0"/>
          </a:p>
          <a:p>
            <a:endParaRPr lang="en-US" dirty="0"/>
          </a:p>
          <a:p>
            <a:pPr>
              <a:spcBef>
                <a:spcPts val="0"/>
              </a:spcBef>
            </a:pPr>
            <a:r>
              <a:rPr lang="en-US" dirty="0" smtClean="0"/>
              <a:t>Not clear which staff member to ask for assistance</a:t>
            </a:r>
          </a:p>
          <a:p>
            <a:pPr>
              <a:spcBef>
                <a:spcPts val="0"/>
              </a:spcBef>
            </a:pPr>
            <a:r>
              <a:rPr lang="en-US" dirty="0" smtClean="0"/>
              <a:t>Not clear where line is </a:t>
            </a:r>
          </a:p>
          <a:p>
            <a:pPr>
              <a:spcBef>
                <a:spcPts val="0"/>
              </a:spcBef>
            </a:pPr>
            <a:r>
              <a:rPr lang="en-US" dirty="0" smtClean="0"/>
              <a:t>Requires at least 2 on desk “just in case”</a:t>
            </a:r>
          </a:p>
          <a:p>
            <a:pPr>
              <a:spcBef>
                <a:spcPts val="0"/>
              </a:spcBef>
            </a:pPr>
            <a:r>
              <a:rPr lang="en-US" dirty="0" smtClean="0"/>
              <a:t>Service not at point of need</a:t>
            </a:r>
          </a:p>
          <a:p>
            <a:endParaRPr lang="en-US" sz="3000" dirty="0" smtClean="0"/>
          </a:p>
          <a:p>
            <a:endParaRPr lang="en-US" dirty="0" smtClean="0"/>
          </a:p>
          <a:p>
            <a:endParaRPr lang="en-US" dirty="0" smtClean="0"/>
          </a:p>
          <a:p>
            <a:endParaRPr lang="en-US" dirty="0" smtClean="0"/>
          </a:p>
          <a:p>
            <a:endParaRPr lang="en-US" dirty="0"/>
          </a:p>
        </p:txBody>
      </p:sp>
      <p:pic>
        <p:nvPicPr>
          <p:cNvPr id="16" name="Content Placeholder 7"/>
          <p:cNvPicPr>
            <a:picLocks noChangeAspect="1"/>
          </p:cNvPicPr>
          <p:nvPr/>
        </p:nvPicPr>
        <p:blipFill rotWithShape="1">
          <a:blip r:embed="rId3"/>
          <a:srcRect t="12944" b="54698"/>
          <a:stretch/>
        </p:blipFill>
        <p:spPr>
          <a:xfrm>
            <a:off x="1577181" y="1463040"/>
            <a:ext cx="1800225" cy="822960"/>
          </a:xfrm>
          <a:prstGeom prst="rect">
            <a:avLst/>
          </a:prstGeom>
        </p:spPr>
      </p:pic>
      <p:pic>
        <p:nvPicPr>
          <p:cNvPr id="18" name="Content Placeholder 8"/>
          <p:cNvPicPr>
            <a:picLocks noChangeAspect="1"/>
          </p:cNvPicPr>
          <p:nvPr/>
        </p:nvPicPr>
        <p:blipFill rotWithShape="1">
          <a:blip r:embed="rId3"/>
          <a:srcRect t="54598" b="13043"/>
          <a:stretch/>
        </p:blipFill>
        <p:spPr>
          <a:xfrm>
            <a:off x="5765799" y="1463040"/>
            <a:ext cx="1800225" cy="822960"/>
          </a:xfrm>
          <a:prstGeom prst="rect">
            <a:avLst/>
          </a:prstGeom>
        </p:spPr>
      </p:pic>
    </p:spTree>
    <p:extLst>
      <p:ext uri="{BB962C8B-B14F-4D97-AF65-F5344CB8AC3E}">
        <p14:creationId xmlns:p14="http://schemas.microsoft.com/office/powerpoint/2010/main" val="21691903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oaring">
  <a:themeElements>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649</TotalTime>
  <Words>933</Words>
  <Application>Microsoft Macintosh PowerPoint</Application>
  <PresentationFormat>On-screen Show (4:3)</PresentationFormat>
  <Paragraphs>226</Paragraphs>
  <Slides>45</Slides>
  <Notes>45</Notes>
  <HiddenSlides>0</HiddenSlides>
  <MMClips>0</MMClips>
  <ScaleCrop>false</ScaleCrop>
  <HeadingPairs>
    <vt:vector size="4" baseType="variant">
      <vt:variant>
        <vt:lpstr>Theme</vt:lpstr>
      </vt:variant>
      <vt:variant>
        <vt:i4>8</vt:i4>
      </vt:variant>
      <vt:variant>
        <vt:lpstr>Slide Titles</vt:lpstr>
      </vt:variant>
      <vt:variant>
        <vt:i4>45</vt:i4>
      </vt:variant>
    </vt:vector>
  </HeadingPairs>
  <TitlesOfParts>
    <vt:vector size="53" baseType="lpstr">
      <vt:lpstr>Default Design</vt:lpstr>
      <vt:lpstr>1_Office Theme</vt:lpstr>
      <vt:lpstr>2_Office Theme</vt:lpstr>
      <vt:lpstr>Pixel</vt:lpstr>
      <vt:lpstr>3_Office Theme</vt:lpstr>
      <vt:lpstr>Office Theme</vt:lpstr>
      <vt:lpstr>6_Office Theme</vt:lpstr>
      <vt:lpstr>1_Soaring</vt:lpstr>
      <vt:lpstr>Life After Desk: Implementing  the New Service Models</vt:lpstr>
      <vt:lpstr>I do this so you don’t have to</vt:lpstr>
      <vt:lpstr>My observations of  new service models in action</vt:lpstr>
      <vt:lpstr>PowerPoint Presentation</vt:lpstr>
      <vt:lpstr>Reference desk trends</vt:lpstr>
      <vt:lpstr>Changing responsibility for</vt:lpstr>
      <vt:lpstr>Key concepts</vt:lpstr>
      <vt:lpstr>Co-located service desks</vt:lpstr>
      <vt:lpstr>Co-located service desks so far</vt:lpstr>
      <vt:lpstr>Consolidated service desk</vt:lpstr>
      <vt:lpstr>Consolidated service desks so far</vt:lpstr>
      <vt:lpstr>Distributed service kiosks</vt:lpstr>
      <vt:lpstr>Distributed service kiosks so far</vt:lpstr>
      <vt:lpstr>Flexible alternative: mobile desk</vt:lpstr>
      <vt:lpstr>Roving reference</vt:lpstr>
      <vt:lpstr>Roving reference so far</vt:lpstr>
      <vt:lpstr>Examples of pre-loaded apps/links on public library rovers’ tablets</vt:lpstr>
      <vt:lpstr>When staff won’t rove</vt:lpstr>
      <vt:lpstr>Flexible alternative: prepare  everyone  to be a  first responder</vt:lpstr>
      <vt:lpstr>Zone staffing</vt:lpstr>
      <vt:lpstr>Zone staffing so far</vt:lpstr>
      <vt:lpstr>Trendy learning commons</vt:lpstr>
      <vt:lpstr>Effective learning commons</vt:lpstr>
      <vt:lpstr>Trendy maker space</vt:lpstr>
      <vt:lpstr>Effective maker space</vt:lpstr>
      <vt:lpstr>Another effective maker space</vt:lpstr>
      <vt:lpstr>All of these service models  work best when</vt:lpstr>
      <vt:lpstr>If staff are  no longer on desk, make sure they’re visible elsewhere</vt:lpstr>
      <vt:lpstr>After-hours circulation</vt:lpstr>
      <vt:lpstr>After-hours circulation so far</vt:lpstr>
      <vt:lpstr>PowerPoint Presentation</vt:lpstr>
      <vt:lpstr>Consult with  front line staff</vt:lpstr>
      <vt:lpstr>Be forthright about why  you want to do this</vt:lpstr>
      <vt:lpstr>Be specific about what you know will change</vt:lpstr>
      <vt:lpstr>Acknowledge  what remains uncertain</vt:lpstr>
      <vt:lpstr>Anticipate new situations  and develop tools to match them</vt:lpstr>
      <vt:lpstr>Prototype with volunteer staff, then have them train others</vt:lpstr>
      <vt:lpstr>Set clear behavioral expectations</vt:lpstr>
      <vt:lpstr>Hold everyone accountable</vt:lpstr>
      <vt:lpstr>Report progress  from the user’s perspective</vt:lpstr>
      <vt:lpstr>Expect an iterative,  non-linear process,  with plenty of adjustments</vt:lpstr>
      <vt:lpstr>Keep moving forward</vt:lpstr>
      <vt:lpstr>What could we accomplish  if we didn’t spend so much time covering all those desks? </vt:lpstr>
      <vt:lpstr>joan@jfwilliams.com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After Desk</dc:title>
  <dc:creator>Joan</dc:creator>
  <cp:lastModifiedBy>Stanley Strauss</cp:lastModifiedBy>
  <cp:revision>81</cp:revision>
  <dcterms:created xsi:type="dcterms:W3CDTF">2013-11-27T23:25:56Z</dcterms:created>
  <dcterms:modified xsi:type="dcterms:W3CDTF">2013-12-02T17:16:43Z</dcterms:modified>
</cp:coreProperties>
</file>