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embeddings/oleObject2.bin" ContentType="application/vnd.openxmlformats-officedocument.oleObject"/>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handoutMasterIdLst>
    <p:handoutMasterId r:id="rId46"/>
  </p:handoutMasterIdLst>
  <p:sldIdLst>
    <p:sldId id="256" r:id="rId2"/>
    <p:sldId id="296" r:id="rId3"/>
    <p:sldId id="257" r:id="rId4"/>
    <p:sldId id="258" r:id="rId5"/>
    <p:sldId id="259" r:id="rId6"/>
    <p:sldId id="260" r:id="rId7"/>
    <p:sldId id="299" r:id="rId8"/>
    <p:sldId id="261" r:id="rId9"/>
    <p:sldId id="297" r:id="rId10"/>
    <p:sldId id="298" r:id="rId11"/>
    <p:sldId id="263" r:id="rId12"/>
    <p:sldId id="264" r:id="rId13"/>
    <p:sldId id="265" r:id="rId14"/>
    <p:sldId id="266" r:id="rId15"/>
    <p:sldId id="267" r:id="rId16"/>
    <p:sldId id="268" r:id="rId17"/>
    <p:sldId id="269" r:id="rId18"/>
    <p:sldId id="270" r:id="rId19"/>
    <p:sldId id="272" r:id="rId20"/>
    <p:sldId id="274" r:id="rId21"/>
    <p:sldId id="300" r:id="rId22"/>
    <p:sldId id="275" r:id="rId23"/>
    <p:sldId id="276" r:id="rId24"/>
    <p:sldId id="277" r:id="rId25"/>
    <p:sldId id="278" r:id="rId26"/>
    <p:sldId id="279" r:id="rId27"/>
    <p:sldId id="280" r:id="rId28"/>
    <p:sldId id="281" r:id="rId29"/>
    <p:sldId id="282" r:id="rId30"/>
    <p:sldId id="283" r:id="rId31"/>
    <p:sldId id="284" r:id="rId32"/>
    <p:sldId id="301" r:id="rId33"/>
    <p:sldId id="285" r:id="rId34"/>
    <p:sldId id="286" r:id="rId35"/>
    <p:sldId id="287" r:id="rId36"/>
    <p:sldId id="288" r:id="rId37"/>
    <p:sldId id="289" r:id="rId38"/>
    <p:sldId id="290" r:id="rId39"/>
    <p:sldId id="291" r:id="rId40"/>
    <p:sldId id="292" r:id="rId41"/>
    <p:sldId id="293" r:id="rId42"/>
    <p:sldId id="294" r:id="rId43"/>
    <p:sldId id="29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014" autoAdjust="0"/>
  </p:normalViewPr>
  <p:slideViewPr>
    <p:cSldViewPr>
      <p:cViewPr varScale="1">
        <p:scale>
          <a:sx n="92" d="100"/>
          <a:sy n="92" d="100"/>
        </p:scale>
        <p:origin x="-214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14400" y="0"/>
            <a:ext cx="4953000" cy="838200"/>
          </a:xfrm>
          <a:prstGeom prst="rect">
            <a:avLst/>
          </a:prstGeom>
        </p:spPr>
        <p:txBody>
          <a:bodyPr vert="horz" lIns="91440" tIns="45720" rIns="91440" bIns="45720" rtlCol="0" anchor="ctr"/>
          <a:lstStyle>
            <a:lvl1pPr algn="l">
              <a:defRPr sz="1200"/>
            </a:lvl1pPr>
          </a:lstStyle>
          <a:p>
            <a:pPr algn="ctr"/>
            <a:r>
              <a:rPr lang="en-US" sz="1600" dirty="0" smtClean="0"/>
              <a:t>California Preservation Program – Part 2 – The Role of Environment in </a:t>
            </a:r>
            <a:r>
              <a:rPr lang="en-US" sz="1600" dirty="0" err="1" smtClean="0"/>
              <a:t>Colections</a:t>
            </a:r>
            <a:r>
              <a:rPr lang="en-US" sz="1600" dirty="0" smtClean="0"/>
              <a:t> Care: Temperature and RH, Lighting, and Pest </a:t>
            </a:r>
            <a:r>
              <a:rPr lang="en-US" sz="1600" dirty="0" err="1" smtClean="0"/>
              <a:t>Managemet</a:t>
            </a:r>
            <a:endParaRPr lang="en-US" sz="1600" dirty="0"/>
          </a:p>
        </p:txBody>
      </p:sp>
      <p:sp>
        <p:nvSpPr>
          <p:cNvPr id="3" name="Date Placeholder 2"/>
          <p:cNvSpPr>
            <a:spLocks noGrp="1"/>
          </p:cNvSpPr>
          <p:nvPr>
            <p:ph type="dt" sz="quarter" idx="1"/>
          </p:nvPr>
        </p:nvSpPr>
        <p:spPr>
          <a:xfrm>
            <a:off x="5867401" y="0"/>
            <a:ext cx="989012" cy="457200"/>
          </a:xfrm>
          <a:prstGeom prst="rect">
            <a:avLst/>
          </a:prstGeom>
        </p:spPr>
        <p:txBody>
          <a:bodyPr vert="horz" lIns="91440" tIns="45720" rIns="91440" bIns="45720" rtlCol="0" anchor="ctr"/>
          <a:lstStyle>
            <a:lvl1pPr algn="r">
              <a:defRPr sz="1200"/>
            </a:lvl1pPr>
          </a:lstStyle>
          <a:p>
            <a:pPr algn="dist"/>
            <a:r>
              <a:rPr lang="en-US" dirty="0" smtClean="0"/>
              <a:t>12/05/2013</a:t>
            </a:r>
            <a:endParaRPr lang="en-US" dirty="0"/>
          </a:p>
        </p:txBody>
      </p:sp>
      <p:sp>
        <p:nvSpPr>
          <p:cNvPr id="4" name="Footer Placeholder 3"/>
          <p:cNvSpPr>
            <a:spLocks noGrp="1"/>
          </p:cNvSpPr>
          <p:nvPr>
            <p:ph type="ftr" sz="quarter" idx="2"/>
          </p:nvPr>
        </p:nvSpPr>
        <p:spPr>
          <a:xfrm>
            <a:off x="914400" y="8382000"/>
            <a:ext cx="4953000" cy="760413"/>
          </a:xfrm>
          <a:prstGeom prst="rect">
            <a:avLst/>
          </a:prstGeom>
        </p:spPr>
        <p:txBody>
          <a:bodyPr vert="horz" lIns="91440" tIns="45720" rIns="91440" bIns="45720" rtlCol="0" anchor="ctr"/>
          <a:lstStyle>
            <a:lvl1pPr algn="l">
              <a:defRPr sz="1200"/>
            </a:lvl1pPr>
          </a:lstStyle>
          <a:p>
            <a:pPr algn="just"/>
            <a:r>
              <a:rPr lang="en-US" sz="900" dirty="0"/>
              <a:t>This material has been created for the </a:t>
            </a:r>
            <a:r>
              <a:rPr lang="en-US" sz="900" dirty="0" err="1"/>
              <a:t>Infopeople</a:t>
            </a:r>
            <a:r>
              <a:rPr lang="en-US" sz="900" dirty="0"/>
              <a:t> Project [</a:t>
            </a:r>
            <a:r>
              <a:rPr lang="en-US" sz="900" dirty="0" err="1"/>
              <a:t>infopeople.org</a:t>
            </a:r>
            <a:r>
              <a:rPr lang="en-US" sz="900" dirty="0"/>
              <a:t>], and has been supported in part by 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p>
          <a:p>
            <a:endParaRPr lang="en-US" dirty="0"/>
          </a:p>
        </p:txBody>
      </p:sp>
      <p:sp>
        <p:nvSpPr>
          <p:cNvPr id="5" name="Slide Number Placeholder 4"/>
          <p:cNvSpPr>
            <a:spLocks noGrp="1"/>
          </p:cNvSpPr>
          <p:nvPr>
            <p:ph type="sldNum" sz="quarter" idx="3"/>
          </p:nvPr>
        </p:nvSpPr>
        <p:spPr>
          <a:xfrm>
            <a:off x="5867399" y="8685213"/>
            <a:ext cx="989013" cy="457200"/>
          </a:xfrm>
          <a:prstGeom prst="rect">
            <a:avLst/>
          </a:prstGeom>
        </p:spPr>
        <p:txBody>
          <a:bodyPr vert="horz" lIns="91440" tIns="45720" rIns="91440" bIns="45720" rtlCol="0" anchor="b"/>
          <a:lstStyle>
            <a:lvl1pPr algn="r">
              <a:defRPr sz="1200"/>
            </a:lvl1pPr>
          </a:lstStyle>
          <a:p>
            <a:fld id="{C22AA8A1-1B80-C44D-BFB8-8AF4964B625B}" type="slidenum">
              <a:rPr lang="en-US" smtClean="0"/>
              <a:t>‹#›</a:t>
            </a:fld>
            <a:endParaRPr lang="en-US"/>
          </a:p>
        </p:txBody>
      </p:sp>
    </p:spTree>
    <p:extLst>
      <p:ext uri="{BB962C8B-B14F-4D97-AF65-F5344CB8AC3E}">
        <p14:creationId xmlns:p14="http://schemas.microsoft.com/office/powerpoint/2010/main" val="292508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FBD70C-E06C-4D95-B35A-369E0DEFC833}" type="datetimeFigureOut">
              <a:rPr lang="en-US" smtClean="0"/>
              <a:pPr/>
              <a:t>11/23/13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09274C-4FCB-4584-BE6E-7E64F14BA793}" type="slidenum">
              <a:rPr lang="en-US" smtClean="0"/>
              <a:pPr/>
              <a:t>‹#›</a:t>
            </a:fld>
            <a:endParaRPr lang="en-US"/>
          </a:p>
        </p:txBody>
      </p:sp>
    </p:spTree>
    <p:extLst>
      <p:ext uri="{BB962C8B-B14F-4D97-AF65-F5344CB8AC3E}">
        <p14:creationId xmlns:p14="http://schemas.microsoft.com/office/powerpoint/2010/main" val="750465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C33E8B-2083-4B75-AF00-E0F7C34AA34D}"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TextEdit="1"/>
          </p:cNvSpPr>
          <p:nvPr>
            <p:ph type="sldImg"/>
          </p:nvPr>
        </p:nvSpPr>
        <p:spPr bwMode="auto">
          <a:noFill/>
          <a:ln>
            <a:solidFill>
              <a:srgbClr val="000000"/>
            </a:solidFill>
            <a:miter lim="800000"/>
            <a:headEnd/>
            <a:tailEnd/>
          </a:ln>
        </p:spPr>
      </p:sp>
      <p:sp>
        <p:nvSpPr>
          <p:cNvPr id="16896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TextEdit="1"/>
          </p:cNvSpPr>
          <p:nvPr>
            <p:ph type="sldImg"/>
          </p:nvPr>
        </p:nvSpPr>
        <p:spPr bwMode="auto">
          <a:noFill/>
          <a:ln>
            <a:solidFill>
              <a:srgbClr val="000000"/>
            </a:solidFill>
            <a:miter lim="800000"/>
            <a:headEnd/>
            <a:tailEnd/>
          </a:ln>
        </p:spPr>
      </p:sp>
      <p:sp>
        <p:nvSpPr>
          <p:cNvPr id="169987"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UC Santa Cruz</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TextEdit="1"/>
          </p:cNvSpPr>
          <p:nvPr>
            <p:ph type="sldImg"/>
          </p:nvPr>
        </p:nvSpPr>
        <p:spPr bwMode="auto">
          <a:noFill/>
          <a:ln>
            <a:solidFill>
              <a:srgbClr val="000000"/>
            </a:solidFill>
            <a:miter lim="800000"/>
            <a:headEnd/>
            <a:tailEnd/>
          </a:ln>
        </p:spPr>
      </p:sp>
      <p:sp>
        <p:nvSpPr>
          <p:cNvPr id="171011"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TextEdit="1"/>
          </p:cNvSpPr>
          <p:nvPr>
            <p:ph type="sldImg"/>
          </p:nvPr>
        </p:nvSpPr>
        <p:spPr bwMode="auto">
          <a:noFill/>
          <a:ln>
            <a:solidFill>
              <a:srgbClr val="000000"/>
            </a:solidFill>
            <a:miter lim="800000"/>
            <a:headEnd/>
            <a:tailEnd/>
          </a:ln>
        </p:spPr>
      </p:sp>
      <p:sp>
        <p:nvSpPr>
          <p:cNvPr id="17203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TextEdit="1"/>
          </p:cNvSpPr>
          <p:nvPr>
            <p:ph type="sldImg"/>
          </p:nvPr>
        </p:nvSpPr>
        <p:spPr bwMode="auto">
          <a:noFill/>
          <a:ln>
            <a:solidFill>
              <a:srgbClr val="000000"/>
            </a:solidFill>
            <a:miter lim="800000"/>
            <a:headEnd/>
            <a:tailEnd/>
          </a:ln>
        </p:spPr>
      </p:sp>
      <p:sp>
        <p:nvSpPr>
          <p:cNvPr id="17305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TextEdit="1"/>
          </p:cNvSpPr>
          <p:nvPr>
            <p:ph type="sldImg"/>
          </p:nvPr>
        </p:nvSpPr>
        <p:spPr bwMode="auto">
          <a:noFill/>
          <a:ln>
            <a:solidFill>
              <a:srgbClr val="000000"/>
            </a:solidFill>
            <a:miter lim="800000"/>
            <a:headEnd/>
            <a:tailEnd/>
          </a:ln>
        </p:spPr>
      </p:sp>
      <p:sp>
        <p:nvSpPr>
          <p:cNvPr id="175107"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Ayala Triangle</a:t>
            </a:r>
            <a:r>
              <a:rPr lang="en-US" baseline="0" dirty="0" smtClean="0"/>
              <a:t> gardens</a:t>
            </a: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special collections/archives storage</a:t>
            </a:r>
            <a:r>
              <a:rPr lang="en-US" baseline="0" dirty="0" smtClean="0"/>
              <a:t> is</a:t>
            </a:r>
            <a:r>
              <a:rPr lang="en-US" dirty="0" smtClean="0"/>
              <a:t>:</a:t>
            </a:r>
          </a:p>
          <a:p>
            <a:endParaRPr lang="en-US" dirty="0" smtClean="0"/>
          </a:p>
          <a:p>
            <a:r>
              <a:rPr lang="en-US" dirty="0" smtClean="0"/>
              <a:t>Wonderfully airy and light</a:t>
            </a:r>
          </a:p>
          <a:p>
            <a:r>
              <a:rPr lang="en-US" dirty="0" smtClean="0"/>
              <a:t>Usually as dark as a cave</a:t>
            </a:r>
          </a:p>
          <a:p>
            <a:endParaRPr lang="en-US" baseline="0" dirty="0" smtClean="0"/>
          </a:p>
          <a:p>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5AC33E8B-2083-4B75-AF00-E0F7C34AA34D}"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TextEdit="1"/>
          </p:cNvSpPr>
          <p:nvPr>
            <p:ph type="sldImg"/>
          </p:nvPr>
        </p:nvSpPr>
        <p:spPr bwMode="auto">
          <a:noFill/>
          <a:ln>
            <a:solidFill>
              <a:srgbClr val="000000"/>
            </a:solidFill>
            <a:miter lim="800000"/>
            <a:headEnd/>
            <a:tailEnd/>
          </a:ln>
        </p:spPr>
      </p:sp>
      <p:sp>
        <p:nvSpPr>
          <p:cNvPr id="17613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TextEdit="1"/>
          </p:cNvSpPr>
          <p:nvPr>
            <p:ph type="sldImg"/>
          </p:nvPr>
        </p:nvSpPr>
        <p:spPr bwMode="auto">
          <a:noFill/>
          <a:ln>
            <a:solidFill>
              <a:srgbClr val="000000"/>
            </a:solidFill>
            <a:miter lim="800000"/>
            <a:headEnd/>
            <a:tailEnd/>
          </a:ln>
        </p:spPr>
      </p:sp>
      <p:sp>
        <p:nvSpPr>
          <p:cNvPr id="17715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TextEdit="1"/>
          </p:cNvSpPr>
          <p:nvPr>
            <p:ph type="sldImg"/>
          </p:nvPr>
        </p:nvSpPr>
        <p:spPr bwMode="auto">
          <a:noFill/>
          <a:ln>
            <a:solidFill>
              <a:srgbClr val="000000"/>
            </a:solidFill>
            <a:miter lim="800000"/>
            <a:headEnd/>
            <a:tailEnd/>
          </a:ln>
        </p:spPr>
      </p:sp>
      <p:sp>
        <p:nvSpPr>
          <p:cNvPr id="178179"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Seattle Public Library Reading Room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TextEdit="1"/>
          </p:cNvSpPr>
          <p:nvPr>
            <p:ph type="sldImg"/>
          </p:nvPr>
        </p:nvSpPr>
        <p:spPr bwMode="auto">
          <a:noFill/>
          <a:ln>
            <a:solidFill>
              <a:srgbClr val="000000"/>
            </a:solidFill>
            <a:miter lim="800000"/>
            <a:headEnd/>
            <a:tailEnd/>
          </a:ln>
        </p:spPr>
      </p:sp>
      <p:sp>
        <p:nvSpPr>
          <p:cNvPr id="161795"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Stabilizing Environment is probably the largest factor in preservation of collections.</a:t>
            </a:r>
          </a:p>
          <a:p>
            <a:endParaRPr lang="en-US" dirty="0" smtClean="0"/>
          </a:p>
          <a:p>
            <a:r>
              <a:rPr lang="en-US" dirty="0" smtClean="0"/>
              <a:t>Temperature, relative humidity, and fluctuations in those cause chemical reactions and speed deterioration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TextEdit="1"/>
          </p:cNvSpPr>
          <p:nvPr>
            <p:ph type="sldImg"/>
          </p:nvPr>
        </p:nvSpPr>
        <p:spPr bwMode="auto">
          <a:noFill/>
          <a:ln>
            <a:solidFill>
              <a:srgbClr val="000000"/>
            </a:solidFill>
            <a:miter lim="800000"/>
            <a:headEnd/>
            <a:tailEnd/>
          </a:ln>
        </p:spPr>
      </p:sp>
      <p:sp>
        <p:nvSpPr>
          <p:cNvPr id="17920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TextEdit="1"/>
          </p:cNvSpPr>
          <p:nvPr>
            <p:ph type="sldImg"/>
          </p:nvPr>
        </p:nvSpPr>
        <p:spPr bwMode="auto">
          <a:noFill/>
          <a:ln>
            <a:solidFill>
              <a:srgbClr val="000000"/>
            </a:solidFill>
            <a:miter lim="800000"/>
            <a:headEnd/>
            <a:tailEnd/>
          </a:ln>
        </p:spPr>
      </p:sp>
      <p:sp>
        <p:nvSpPr>
          <p:cNvPr id="18022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TextEdit="1"/>
          </p:cNvSpPr>
          <p:nvPr>
            <p:ph type="sldImg"/>
          </p:nvPr>
        </p:nvSpPr>
        <p:spPr bwMode="auto">
          <a:noFill/>
          <a:ln>
            <a:solidFill>
              <a:srgbClr val="000000"/>
            </a:solidFill>
            <a:miter lim="800000"/>
            <a:headEnd/>
            <a:tailEnd/>
          </a:ln>
        </p:spPr>
      </p:sp>
      <p:sp>
        <p:nvSpPr>
          <p:cNvPr id="18125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TextEdit="1"/>
          </p:cNvSpPr>
          <p:nvPr>
            <p:ph type="sldImg"/>
          </p:nvPr>
        </p:nvSpPr>
        <p:spPr bwMode="auto">
          <a:noFill/>
          <a:ln>
            <a:solidFill>
              <a:srgbClr val="000000"/>
            </a:solidFill>
            <a:miter lim="800000"/>
            <a:headEnd/>
            <a:tailEnd/>
          </a:ln>
        </p:spPr>
      </p:sp>
      <p:sp>
        <p:nvSpPr>
          <p:cNvPr id="18227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TextEdit="1"/>
          </p:cNvSpPr>
          <p:nvPr>
            <p:ph type="sldImg"/>
          </p:nvPr>
        </p:nvSpPr>
        <p:spPr bwMode="auto">
          <a:noFill/>
          <a:ln>
            <a:solidFill>
              <a:srgbClr val="000000"/>
            </a:solidFill>
            <a:miter lim="800000"/>
            <a:headEnd/>
            <a:tailEnd/>
          </a:ln>
        </p:spPr>
      </p:sp>
      <p:sp>
        <p:nvSpPr>
          <p:cNvPr id="18329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TextEdit="1"/>
          </p:cNvSpPr>
          <p:nvPr>
            <p:ph type="sldImg"/>
          </p:nvPr>
        </p:nvSpPr>
        <p:spPr bwMode="auto">
          <a:noFill/>
          <a:ln>
            <a:solidFill>
              <a:srgbClr val="000000"/>
            </a:solidFill>
            <a:miter lim="800000"/>
            <a:headEnd/>
            <a:tailEnd/>
          </a:ln>
        </p:spPr>
      </p:sp>
      <p:sp>
        <p:nvSpPr>
          <p:cNvPr id="18432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TextEdit="1"/>
          </p:cNvSpPr>
          <p:nvPr>
            <p:ph type="sldImg"/>
          </p:nvPr>
        </p:nvSpPr>
        <p:spPr bwMode="auto">
          <a:noFill/>
          <a:ln>
            <a:solidFill>
              <a:srgbClr val="000000"/>
            </a:solidFill>
            <a:miter lim="800000"/>
            <a:headEnd/>
            <a:tailEnd/>
          </a:ln>
        </p:spPr>
      </p:sp>
      <p:sp>
        <p:nvSpPr>
          <p:cNvPr id="20787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a:t>
            </a:r>
            <a:r>
              <a:rPr lang="en-US" baseline="0" dirty="0" smtClean="0"/>
              <a:t> there a regular pest management program for your building:</a:t>
            </a:r>
          </a:p>
          <a:p>
            <a:endParaRPr lang="en-US" baseline="0" dirty="0" smtClean="0"/>
          </a:p>
          <a:p>
            <a:r>
              <a:rPr lang="en-US" baseline="0" dirty="0" smtClean="0"/>
              <a:t>Yes</a:t>
            </a:r>
          </a:p>
          <a:p>
            <a:r>
              <a:rPr lang="en-US" baseline="0" dirty="0" smtClean="0"/>
              <a:t>No</a:t>
            </a:r>
          </a:p>
          <a:p>
            <a:r>
              <a:rPr lang="en-US" baseline="0" dirty="0" smtClean="0"/>
              <a:t>No, but I don’t mind sharing my office with critters</a:t>
            </a:r>
            <a:endParaRPr lang="en-US" dirty="0" smtClean="0"/>
          </a:p>
          <a:p>
            <a:endParaRPr lang="en-US" baseline="0" dirty="0" smtClean="0"/>
          </a:p>
          <a:p>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5AC33E8B-2083-4B75-AF00-E0F7C34AA34D}" type="slidenum">
              <a:rPr lang="en-US" smtClean="0"/>
              <a:pPr/>
              <a:t>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TextEdit="1"/>
          </p:cNvSpPr>
          <p:nvPr>
            <p:ph type="sldImg"/>
          </p:nvPr>
        </p:nvSpPr>
        <p:spPr bwMode="auto">
          <a:noFill/>
          <a:ln>
            <a:solidFill>
              <a:srgbClr val="000000"/>
            </a:solidFill>
            <a:miter lim="800000"/>
            <a:headEnd/>
            <a:tailEnd/>
          </a:ln>
        </p:spPr>
      </p:sp>
      <p:sp>
        <p:nvSpPr>
          <p:cNvPr id="20889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TextEdit="1"/>
          </p:cNvSpPr>
          <p:nvPr>
            <p:ph type="sldImg"/>
          </p:nvPr>
        </p:nvSpPr>
        <p:spPr bwMode="auto">
          <a:noFill/>
          <a:ln>
            <a:solidFill>
              <a:srgbClr val="000000"/>
            </a:solidFill>
            <a:miter lim="800000"/>
            <a:headEnd/>
            <a:tailEnd/>
          </a:ln>
        </p:spPr>
      </p:sp>
      <p:sp>
        <p:nvSpPr>
          <p:cNvPr id="20992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TextEdit="1"/>
          </p:cNvSpPr>
          <p:nvPr>
            <p:ph type="sldImg"/>
          </p:nvPr>
        </p:nvSpPr>
        <p:spPr bwMode="auto">
          <a:noFill/>
          <a:ln>
            <a:solidFill>
              <a:srgbClr val="000000"/>
            </a:solidFill>
            <a:miter lim="800000"/>
            <a:headEnd/>
            <a:tailEnd/>
          </a:ln>
        </p:spPr>
      </p:sp>
      <p:sp>
        <p:nvSpPr>
          <p:cNvPr id="16281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TextEdit="1"/>
          </p:cNvSpPr>
          <p:nvPr>
            <p:ph type="sldImg"/>
          </p:nvPr>
        </p:nvSpPr>
        <p:spPr bwMode="auto">
          <a:noFill/>
          <a:ln>
            <a:solidFill>
              <a:srgbClr val="000000"/>
            </a:solidFill>
            <a:miter lim="800000"/>
            <a:headEnd/>
            <a:tailEnd/>
          </a:ln>
        </p:spPr>
      </p:sp>
      <p:sp>
        <p:nvSpPr>
          <p:cNvPr id="21094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TextEdit="1"/>
          </p:cNvSpPr>
          <p:nvPr>
            <p:ph type="sldImg"/>
          </p:nvPr>
        </p:nvSpPr>
        <p:spPr bwMode="auto">
          <a:noFill/>
          <a:ln>
            <a:solidFill>
              <a:srgbClr val="000000"/>
            </a:solidFill>
            <a:miter lim="800000"/>
            <a:headEnd/>
            <a:tailEnd/>
          </a:ln>
        </p:spPr>
      </p:sp>
      <p:sp>
        <p:nvSpPr>
          <p:cNvPr id="21197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TextEdit="1"/>
          </p:cNvSpPr>
          <p:nvPr>
            <p:ph type="sldImg"/>
          </p:nvPr>
        </p:nvSpPr>
        <p:spPr bwMode="auto">
          <a:noFill/>
          <a:ln>
            <a:solidFill>
              <a:srgbClr val="000000"/>
            </a:solidFill>
            <a:miter lim="800000"/>
            <a:headEnd/>
            <a:tailEnd/>
          </a:ln>
        </p:spPr>
      </p:sp>
      <p:sp>
        <p:nvSpPr>
          <p:cNvPr id="21299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TextEdit="1"/>
          </p:cNvSpPr>
          <p:nvPr>
            <p:ph type="sldImg"/>
          </p:nvPr>
        </p:nvSpPr>
        <p:spPr bwMode="auto">
          <a:noFill/>
          <a:ln>
            <a:solidFill>
              <a:srgbClr val="000000"/>
            </a:solidFill>
            <a:miter lim="800000"/>
            <a:headEnd/>
            <a:tailEnd/>
          </a:ln>
        </p:spPr>
      </p:sp>
      <p:sp>
        <p:nvSpPr>
          <p:cNvPr id="21401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TextEdit="1"/>
          </p:cNvSpPr>
          <p:nvPr>
            <p:ph type="sldImg"/>
          </p:nvPr>
        </p:nvSpPr>
        <p:spPr bwMode="auto">
          <a:noFill/>
          <a:ln>
            <a:solidFill>
              <a:srgbClr val="000000"/>
            </a:solidFill>
            <a:miter lim="800000"/>
            <a:headEnd/>
            <a:tailEnd/>
          </a:ln>
        </p:spPr>
      </p:sp>
      <p:sp>
        <p:nvSpPr>
          <p:cNvPr id="21504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TextEdit="1"/>
          </p:cNvSpPr>
          <p:nvPr>
            <p:ph type="sldImg"/>
          </p:nvPr>
        </p:nvSpPr>
        <p:spPr bwMode="auto">
          <a:noFill/>
          <a:ln>
            <a:solidFill>
              <a:srgbClr val="000000"/>
            </a:solidFill>
            <a:miter lim="800000"/>
            <a:headEnd/>
            <a:tailEnd/>
          </a:ln>
        </p:spPr>
      </p:sp>
      <p:sp>
        <p:nvSpPr>
          <p:cNvPr id="21606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TextEdit="1"/>
          </p:cNvSpPr>
          <p:nvPr>
            <p:ph type="sldImg"/>
          </p:nvPr>
        </p:nvSpPr>
        <p:spPr bwMode="auto">
          <a:noFill/>
          <a:ln>
            <a:solidFill>
              <a:srgbClr val="000000"/>
            </a:solidFill>
            <a:miter lim="800000"/>
            <a:headEnd/>
            <a:tailEnd/>
          </a:ln>
        </p:spPr>
      </p:sp>
      <p:sp>
        <p:nvSpPr>
          <p:cNvPr id="21709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C33E8B-2083-4B75-AF00-E0F7C34AA34D}" type="slidenum">
              <a:rPr lang="en-US" smtClean="0"/>
              <a:pPr/>
              <a:t>42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TextEdit="1"/>
          </p:cNvSpPr>
          <p:nvPr>
            <p:ph type="sldImg"/>
          </p:nvPr>
        </p:nvSpPr>
        <p:spPr bwMode="auto">
          <a:noFill/>
          <a:ln>
            <a:solidFill>
              <a:srgbClr val="000000"/>
            </a:solidFill>
            <a:miter lim="800000"/>
            <a:headEnd/>
            <a:tailEnd/>
          </a:ln>
        </p:spPr>
      </p:sp>
      <p:sp>
        <p:nvSpPr>
          <p:cNvPr id="163843"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High Humidity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TextEdit="1"/>
          </p:cNvSpPr>
          <p:nvPr>
            <p:ph type="sldImg"/>
          </p:nvPr>
        </p:nvSpPr>
        <p:spPr bwMode="auto">
          <a:noFill/>
          <a:ln>
            <a:solidFill>
              <a:srgbClr val="000000"/>
            </a:solidFill>
            <a:miter lim="800000"/>
            <a:headEnd/>
            <a:tailEnd/>
          </a:ln>
        </p:spPr>
      </p:sp>
      <p:sp>
        <p:nvSpPr>
          <p:cNvPr id="16486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Would you say the environment in</a:t>
            </a:r>
            <a:r>
              <a:rPr lang="en-US" baseline="0" dirty="0" smtClean="0"/>
              <a:t> your building is:</a:t>
            </a:r>
          </a:p>
          <a:p>
            <a:endParaRPr lang="en-US" baseline="0" dirty="0" smtClean="0"/>
          </a:p>
          <a:p>
            <a:r>
              <a:rPr lang="en-US" baseline="0" dirty="0" smtClean="0"/>
              <a:t>Stable</a:t>
            </a:r>
          </a:p>
          <a:p>
            <a:r>
              <a:rPr lang="en-US" baseline="0" dirty="0" smtClean="0"/>
              <a:t>Always too hot</a:t>
            </a:r>
          </a:p>
          <a:p>
            <a:r>
              <a:rPr lang="en-US" baseline="0" dirty="0" smtClean="0"/>
              <a:t>Always too cold</a:t>
            </a:r>
          </a:p>
          <a:p>
            <a:r>
              <a:rPr lang="en-US" baseline="0" dirty="0" smtClean="0"/>
              <a:t>I never know until I get there</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5AC33E8B-2083-4B75-AF00-E0F7C34AA34D}"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TextEdit="1"/>
          </p:cNvSpPr>
          <p:nvPr>
            <p:ph type="sldImg"/>
          </p:nvPr>
        </p:nvSpPr>
        <p:spPr bwMode="auto">
          <a:noFill/>
          <a:ln>
            <a:solidFill>
              <a:srgbClr val="000000"/>
            </a:solidFill>
            <a:miter lim="800000"/>
            <a:headEnd/>
            <a:tailEnd/>
          </a:ln>
        </p:spPr>
      </p:sp>
      <p:sp>
        <p:nvSpPr>
          <p:cNvPr id="16589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how standards are changing.  Don’t get hung up on these numbers.</a:t>
            </a:r>
          </a:p>
          <a:p>
            <a:endParaRPr lang="en-US" dirty="0" smtClean="0"/>
          </a:p>
          <a:p>
            <a:pPr lvl="1"/>
            <a:r>
              <a:rPr lang="en-US" dirty="0" smtClean="0">
                <a:latin typeface="Calibri" pitchFamily="34" charset="0"/>
              </a:rPr>
              <a:t>HVAC system ideal, but sometimes impractical</a:t>
            </a:r>
          </a:p>
          <a:p>
            <a:pPr lvl="1"/>
            <a:r>
              <a:rPr lang="en-US" dirty="0" smtClean="0">
                <a:latin typeface="Calibri" pitchFamily="34" charset="0"/>
              </a:rPr>
              <a:t>Low-cost improvements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A09274C-4FCB-4584-BE6E-7E64F14BA793}"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TextEdit="1"/>
          </p:cNvSpPr>
          <p:nvPr>
            <p:ph type="sldImg"/>
          </p:nvPr>
        </p:nvSpPr>
        <p:spPr bwMode="auto">
          <a:noFill/>
          <a:ln>
            <a:solidFill>
              <a:srgbClr val="000000"/>
            </a:solidFill>
            <a:miter lim="800000"/>
            <a:headEnd/>
            <a:tailEnd/>
          </a:ln>
        </p:spPr>
      </p:sp>
      <p:sp>
        <p:nvSpPr>
          <p:cNvPr id="16793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0BA1C13-3820-4032-BF63-BA7C6C09478D}" type="datetimeFigureOut">
              <a:rPr lang="en-US" smtClean="0"/>
              <a:pPr/>
              <a:t>11/23/13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0DB6F49-F8CA-4B1A-B84C-36DDFB64475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BA1C13-3820-4032-BF63-BA7C6C09478D}" type="datetimeFigureOut">
              <a:rPr lang="en-US" smtClean="0"/>
              <a:pPr/>
              <a:t>11/23/13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B6F49-F8CA-4B1A-B84C-36DDFB6447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80BA1C13-3820-4032-BF63-BA7C6C09478D}" type="datetimeFigureOut">
              <a:rPr lang="en-US" smtClean="0"/>
              <a:pPr/>
              <a:t>11/23/13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60DB6F49-F8CA-4B1A-B84C-36DDFB64475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1625" y="228600"/>
            <a:ext cx="8534400" cy="5894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p:cNvSpPr>
            <a:spLocks noGrp="1"/>
          </p:cNvSpPr>
          <p:nvPr>
            <p:ph type="dt" sz="half" idx="10"/>
          </p:nvPr>
        </p:nvSpPr>
        <p:spPr/>
        <p:txBody>
          <a:bodyPr/>
          <a:lstStyle>
            <a:lvl1pPr>
              <a:defRPr/>
            </a:lvl1pPr>
          </a:lstStyle>
          <a:p>
            <a:pPr>
              <a:defRPr/>
            </a:pPr>
            <a:fld id="{85566AFF-7400-4BB4-9F00-AC4052BB4F9C}" type="datetimeFigureOut">
              <a:rPr lang="en-US"/>
              <a:pPr>
                <a:defRPr/>
              </a:pPr>
              <a:t>11/23/13</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1E8481A5-06BC-4318-9599-2FEB7E6B43B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0BA1C13-3820-4032-BF63-BA7C6C09478D}" type="datetimeFigureOut">
              <a:rPr lang="en-US" smtClean="0"/>
              <a:pPr/>
              <a:t>11/23/13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0DB6F49-F8CA-4B1A-B84C-36DDFB64475F}"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0BA1C13-3820-4032-BF63-BA7C6C09478D}" type="datetimeFigureOut">
              <a:rPr lang="en-US" smtClean="0"/>
              <a:pPr/>
              <a:t>11/23/13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0DB6F49-F8CA-4B1A-B84C-36DDFB64475F}"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80BA1C13-3820-4032-BF63-BA7C6C09478D}" type="datetimeFigureOut">
              <a:rPr lang="en-US" smtClean="0"/>
              <a:pPr/>
              <a:t>11/23/13</a:t>
            </a:fld>
            <a:endParaRPr lang="en-US"/>
          </a:p>
        </p:txBody>
      </p:sp>
      <p:sp>
        <p:nvSpPr>
          <p:cNvPr id="10" name="Slide Number Placeholder 9"/>
          <p:cNvSpPr>
            <a:spLocks noGrp="1"/>
          </p:cNvSpPr>
          <p:nvPr>
            <p:ph type="sldNum" sz="quarter" idx="16"/>
          </p:nvPr>
        </p:nvSpPr>
        <p:spPr/>
        <p:txBody>
          <a:bodyPr rtlCol="0"/>
          <a:lstStyle/>
          <a:p>
            <a:fld id="{60DB6F49-F8CA-4B1A-B84C-36DDFB64475F}"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80BA1C13-3820-4032-BF63-BA7C6C09478D}" type="datetimeFigureOut">
              <a:rPr lang="en-US" smtClean="0"/>
              <a:pPr/>
              <a:t>11/23/13</a:t>
            </a:fld>
            <a:endParaRPr lang="en-US"/>
          </a:p>
        </p:txBody>
      </p:sp>
      <p:sp>
        <p:nvSpPr>
          <p:cNvPr id="12" name="Slide Number Placeholder 11"/>
          <p:cNvSpPr>
            <a:spLocks noGrp="1"/>
          </p:cNvSpPr>
          <p:nvPr>
            <p:ph type="sldNum" sz="quarter" idx="16"/>
          </p:nvPr>
        </p:nvSpPr>
        <p:spPr/>
        <p:txBody>
          <a:bodyPr rtlCol="0"/>
          <a:lstStyle/>
          <a:p>
            <a:fld id="{60DB6F49-F8CA-4B1A-B84C-36DDFB64475F}"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0BA1C13-3820-4032-BF63-BA7C6C09478D}" type="datetimeFigureOut">
              <a:rPr lang="en-US" smtClean="0"/>
              <a:pPr/>
              <a:t>11/23/13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60DB6F49-F8CA-4B1A-B84C-36DDFB6447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BA1C13-3820-4032-BF63-BA7C6C09478D}" type="datetimeFigureOut">
              <a:rPr lang="en-US" smtClean="0"/>
              <a:pPr/>
              <a:t>11/23/13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60DB6F49-F8CA-4B1A-B84C-36DDFB6447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0BA1C13-3820-4032-BF63-BA7C6C09478D}" type="datetimeFigureOut">
              <a:rPr lang="en-US" smtClean="0"/>
              <a:pPr/>
              <a:t>11/23/13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60DB6F49-F8CA-4B1A-B84C-36DDFB64475F}"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80BA1C13-3820-4032-BF63-BA7C6C09478D}" type="datetimeFigureOut">
              <a:rPr lang="en-US" smtClean="0"/>
              <a:pPr/>
              <a:t>11/23/13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60DB6F49-F8CA-4B1A-B84C-36DDFB64475F}"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0BA1C13-3820-4032-BF63-BA7C6C09478D}" type="datetimeFigureOut">
              <a:rPr lang="en-US" smtClean="0"/>
              <a:pPr/>
              <a:t>11/23/13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60DB6F49-F8CA-4B1A-B84C-36DDFB64475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jpeg"/><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3.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w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2.bin"/><Relationship Id="rId5" Type="http://schemas.openxmlformats.org/officeDocument/2006/relationships/image" Target="../media/image26.wmf"/><Relationship Id="rId1" Type="http://schemas.openxmlformats.org/officeDocument/2006/relationships/vmlDrawing" Target="../drawings/vmlDrawing2.vml"/><Relationship Id="rId2"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3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image" Target="../media/image3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3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image" Target="../media/image3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jpeg"/><Relationship Id="rId1" Type="http://schemas.openxmlformats.org/officeDocument/2006/relationships/slideLayout" Target="../slideLayouts/slideLayout10.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9.wmf"/></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jpeg"/><Relationship Id="rId5" Type="http://schemas.openxmlformats.org/officeDocument/2006/relationships/image" Target="../media/image41.jpeg"/><Relationship Id="rId6" Type="http://schemas.openxmlformats.org/officeDocument/2006/relationships/image" Target="../media/image42.jpeg"/><Relationship Id="rId1" Type="http://schemas.openxmlformats.org/officeDocument/2006/relationships/slideLayout" Target="../slideLayouts/slideLayout10.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1" Type="http://schemas.openxmlformats.org/officeDocument/2006/relationships/slideLayout" Target="../slideLayouts/slideLayout10.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 Id="rId3" Type="http://schemas.openxmlformats.org/officeDocument/2006/relationships/image" Target="../media/image45.jpeg"/></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slideLayout" Target="../slideLayouts/slideLayout10.xml"/><Relationship Id="rId2"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2.xml"/><Relationship Id="rId3" Type="http://schemas.openxmlformats.org/officeDocument/2006/relationships/image" Target="../media/image4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3.xml"/><Relationship Id="rId3" Type="http://schemas.openxmlformats.org/officeDocument/2006/relationships/image" Target="../media/image49.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4.png"/><Relationship Id="rId6" Type="http://schemas.openxmlformats.org/officeDocument/2006/relationships/image" Target="../media/image5.jpeg"/><Relationship Id="rId1" Type="http://schemas.openxmlformats.org/officeDocument/2006/relationships/vmlDrawing" Target="../drawings/vmlDrawing1.vml"/><Relationship Id="rId2"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5.xml"/><Relationship Id="rId3" Type="http://schemas.openxmlformats.org/officeDocument/2006/relationships/image" Target="../media/image5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51.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2.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dirty="0" smtClean="0"/>
              <a:t>Preservation Best Practices</a:t>
            </a:r>
            <a:br>
              <a:rPr lang="en-US" sz="3600" dirty="0" smtClean="0"/>
            </a:br>
            <a:r>
              <a:rPr lang="en-US" sz="3600" dirty="0" smtClean="0"/>
              <a:t/>
            </a:r>
            <a:br>
              <a:rPr lang="en-US" sz="3600" dirty="0" smtClean="0"/>
            </a:br>
            <a:r>
              <a:rPr lang="en-US" sz="3600" dirty="0" smtClean="0"/>
              <a:t>Session 2</a:t>
            </a:r>
            <a:br>
              <a:rPr lang="en-US" sz="3600" dirty="0" smtClean="0"/>
            </a:br>
            <a:r>
              <a:rPr lang="en-US" sz="3600" dirty="0" smtClean="0"/>
              <a:t>The Role of environment in Collections Care: Temperature &amp; </a:t>
            </a:r>
            <a:r>
              <a:rPr lang="en-US" sz="3600" dirty="0" err="1" smtClean="0"/>
              <a:t>Rh</a:t>
            </a:r>
            <a:r>
              <a:rPr lang="en-US" sz="3600" dirty="0" smtClean="0"/>
              <a:t>, Lighting and Pest management</a:t>
            </a:r>
            <a:endParaRPr 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Ideal Environmental Standards </a:t>
            </a:r>
            <a:endParaRPr lang="en-US" dirty="0"/>
          </a:p>
        </p:txBody>
      </p:sp>
      <p:sp>
        <p:nvSpPr>
          <p:cNvPr id="3" name="Content Placeholder 2"/>
          <p:cNvSpPr>
            <a:spLocks noGrp="1"/>
          </p:cNvSpPr>
          <p:nvPr>
            <p:ph sz="quarter" idx="1"/>
          </p:nvPr>
        </p:nvSpPr>
        <p:spPr>
          <a:xfrm>
            <a:off x="609600" y="1589567"/>
            <a:ext cx="3886200" cy="2677633"/>
          </a:xfrm>
        </p:spPr>
        <p:txBody>
          <a:bodyPr>
            <a:normAutofit fontScale="92500" lnSpcReduction="10000"/>
          </a:bodyPr>
          <a:lstStyle/>
          <a:p>
            <a:r>
              <a:rPr lang="en-US" dirty="0" smtClean="0">
                <a:latin typeface="Calibri" pitchFamily="34" charset="0"/>
              </a:rPr>
              <a:t>Control temperature and relative humidity</a:t>
            </a:r>
          </a:p>
          <a:p>
            <a:pPr lvl="1"/>
            <a:r>
              <a:rPr lang="en-US" dirty="0" smtClean="0">
                <a:latin typeface="Calibri" pitchFamily="34" charset="0"/>
              </a:rPr>
              <a:t>NISO TR01-1995- Environmental Guidelines for the Storage of Paper Records</a:t>
            </a:r>
          </a:p>
          <a:p>
            <a:endParaRPr lang="en-US" dirty="0"/>
          </a:p>
        </p:txBody>
      </p:sp>
      <p:sp>
        <p:nvSpPr>
          <p:cNvPr id="4" name="Content Placeholder 3"/>
          <p:cNvSpPr>
            <a:spLocks noGrp="1"/>
          </p:cNvSpPr>
          <p:nvPr>
            <p:ph sz="quarter" idx="2"/>
          </p:nvPr>
        </p:nvSpPr>
        <p:spPr/>
        <p:txBody>
          <a:bodyPr>
            <a:normAutofit fontScale="92500" lnSpcReduction="10000"/>
          </a:bodyPr>
          <a:lstStyle/>
          <a:p>
            <a:r>
              <a:rPr lang="en-US" dirty="0" smtClean="0">
                <a:latin typeface="Calibri" pitchFamily="34" charset="0"/>
              </a:rPr>
              <a:t>Combined Stack and User Areas: </a:t>
            </a:r>
          </a:p>
          <a:p>
            <a:pPr>
              <a:buNone/>
            </a:pPr>
            <a:r>
              <a:rPr lang="en-US" dirty="0" smtClean="0">
                <a:latin typeface="Calibri" pitchFamily="34" charset="0"/>
              </a:rPr>
              <a:t>	70˚max  30-50% RH</a:t>
            </a:r>
          </a:p>
          <a:p>
            <a:pPr>
              <a:buNone/>
            </a:pPr>
            <a:endParaRPr lang="en-US" dirty="0" smtClean="0">
              <a:latin typeface="Calibri" pitchFamily="34" charset="0"/>
            </a:endParaRPr>
          </a:p>
          <a:p>
            <a:r>
              <a:rPr lang="en-US" dirty="0" smtClean="0">
                <a:latin typeface="Calibri" pitchFamily="34" charset="0"/>
              </a:rPr>
              <a:t>Closed Stacks:</a:t>
            </a:r>
          </a:p>
          <a:p>
            <a:pPr lvl="1">
              <a:buNone/>
            </a:pPr>
            <a:r>
              <a:rPr lang="en-US" sz="2900" dirty="0" smtClean="0">
                <a:latin typeface="Calibri" pitchFamily="34" charset="0"/>
              </a:rPr>
              <a:t>65˚max  30-50% RH</a:t>
            </a:r>
          </a:p>
          <a:p>
            <a:endParaRPr lang="en-US" dirty="0" smtClean="0">
              <a:latin typeface="Calibri" pitchFamily="34" charset="0"/>
            </a:endParaRPr>
          </a:p>
          <a:p>
            <a:r>
              <a:rPr lang="en-US" dirty="0" smtClean="0">
                <a:latin typeface="Calibri" pitchFamily="34" charset="0"/>
              </a:rPr>
              <a:t>Preservation Stacks:</a:t>
            </a:r>
          </a:p>
          <a:p>
            <a:pPr lvl="1">
              <a:buNone/>
            </a:pPr>
            <a:r>
              <a:rPr lang="en-US" sz="2900" dirty="0" smtClean="0">
                <a:latin typeface="Calibri" pitchFamily="34" charset="0"/>
              </a:rPr>
              <a:t>30˚ -65˚  30-50% RH</a:t>
            </a:r>
          </a:p>
          <a:p>
            <a:pPr lvl="1">
              <a:buNone/>
            </a:pPr>
            <a:endParaRPr lang="en-US" dirty="0" smtClean="0"/>
          </a:p>
          <a:p>
            <a:pPr lvl="1">
              <a:buNone/>
            </a:pPr>
            <a:endParaRPr lang="en-US" dirty="0" smtClean="0"/>
          </a:p>
        </p:txBody>
      </p:sp>
      <p:pic>
        <p:nvPicPr>
          <p:cNvPr id="8" name="Content Placeholder 4" descr="niso.png"/>
          <p:cNvPicPr>
            <a:picLocks noChangeAspect="1"/>
          </p:cNvPicPr>
          <p:nvPr/>
        </p:nvPicPr>
        <p:blipFill>
          <a:blip r:embed="rId3" cstate="print"/>
          <a:stretch>
            <a:fillRect/>
          </a:stretch>
        </p:blipFill>
        <p:spPr>
          <a:xfrm>
            <a:off x="533400" y="4572000"/>
            <a:ext cx="3075960" cy="13430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apture1.PNG"/>
          <p:cNvPicPr>
            <a:picLocks noChangeAspect="1"/>
          </p:cNvPicPr>
          <p:nvPr/>
        </p:nvPicPr>
        <p:blipFill>
          <a:blip r:embed="rId2" cstate="print"/>
          <a:stretch>
            <a:fillRect/>
          </a:stretch>
        </p:blipFill>
        <p:spPr>
          <a:xfrm>
            <a:off x="1828800" y="228600"/>
            <a:ext cx="5668166" cy="6249273"/>
          </a:xfrm>
          <a:prstGeom prst="rect">
            <a:avLst/>
          </a:prstGeom>
        </p:spPr>
      </p:pic>
      <p:sp>
        <p:nvSpPr>
          <p:cNvPr id="6" name="TextBox 5"/>
          <p:cNvSpPr txBox="1"/>
          <p:nvPr/>
        </p:nvSpPr>
        <p:spPr>
          <a:xfrm>
            <a:off x="6553200" y="6477000"/>
            <a:ext cx="2590800" cy="381000"/>
          </a:xfrm>
          <a:prstGeom prst="rect">
            <a:avLst/>
          </a:prstGeom>
          <a:noFill/>
        </p:spPr>
        <p:txBody>
          <a:bodyPr wrap="square" rtlCol="0">
            <a:spAutoFit/>
          </a:bodyPr>
          <a:lstStyle/>
          <a:p>
            <a:r>
              <a:rPr lang="en-US" dirty="0" smtClean="0"/>
              <a:t>http://www.dpcalc.org/</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apture.PNG"/>
          <p:cNvPicPr>
            <a:picLocks noChangeAspect="1"/>
          </p:cNvPicPr>
          <p:nvPr/>
        </p:nvPicPr>
        <p:blipFill>
          <a:blip r:embed="rId2" cstate="print"/>
          <a:stretch>
            <a:fillRect/>
          </a:stretch>
        </p:blipFill>
        <p:spPr>
          <a:xfrm>
            <a:off x="1828800" y="228600"/>
            <a:ext cx="5696745" cy="6268325"/>
          </a:xfrm>
          <a:prstGeom prst="rect">
            <a:avLst/>
          </a:prstGeom>
        </p:spPr>
      </p:pic>
      <p:sp>
        <p:nvSpPr>
          <p:cNvPr id="4" name="TextBox 3"/>
          <p:cNvSpPr txBox="1"/>
          <p:nvPr/>
        </p:nvSpPr>
        <p:spPr>
          <a:xfrm>
            <a:off x="6553200" y="6477000"/>
            <a:ext cx="2590800" cy="381000"/>
          </a:xfrm>
          <a:prstGeom prst="rect">
            <a:avLst/>
          </a:prstGeom>
          <a:noFill/>
        </p:spPr>
        <p:txBody>
          <a:bodyPr wrap="square" rtlCol="0">
            <a:spAutoFit/>
          </a:bodyPr>
          <a:lstStyle/>
          <a:p>
            <a:r>
              <a:rPr lang="en-US" dirty="0" smtClean="0"/>
              <a:t>http://www.dpcalc.org/</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apture2.PNG"/>
          <p:cNvPicPr>
            <a:picLocks noChangeAspect="1"/>
          </p:cNvPicPr>
          <p:nvPr/>
        </p:nvPicPr>
        <p:blipFill>
          <a:blip r:embed="rId2" cstate="print"/>
          <a:stretch>
            <a:fillRect/>
          </a:stretch>
        </p:blipFill>
        <p:spPr>
          <a:xfrm>
            <a:off x="1828800" y="228600"/>
            <a:ext cx="5649114" cy="6287378"/>
          </a:xfrm>
          <a:prstGeom prst="rect">
            <a:avLst/>
          </a:prstGeom>
        </p:spPr>
      </p:pic>
      <p:sp>
        <p:nvSpPr>
          <p:cNvPr id="4" name="TextBox 3"/>
          <p:cNvSpPr txBox="1"/>
          <p:nvPr/>
        </p:nvSpPr>
        <p:spPr>
          <a:xfrm>
            <a:off x="6553200" y="6477000"/>
            <a:ext cx="2590800" cy="381000"/>
          </a:xfrm>
          <a:prstGeom prst="rect">
            <a:avLst/>
          </a:prstGeom>
          <a:noFill/>
        </p:spPr>
        <p:txBody>
          <a:bodyPr wrap="square" rtlCol="0">
            <a:spAutoFit/>
          </a:bodyPr>
          <a:lstStyle/>
          <a:p>
            <a:r>
              <a:rPr lang="en-US" dirty="0" smtClean="0"/>
              <a:t>http://www.dpcalc.org/</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p:txBody>
          <a:bodyPr/>
          <a:lstStyle/>
          <a:p>
            <a:r>
              <a:rPr lang="en-US" sz="2900" dirty="0" smtClean="0">
                <a:latin typeface="Calibri" pitchFamily="34" charset="0"/>
              </a:rPr>
              <a:t>Environment and Environmental Monitoring: Good</a:t>
            </a:r>
          </a:p>
        </p:txBody>
      </p:sp>
      <p:sp>
        <p:nvSpPr>
          <p:cNvPr id="53251" name="Rectangle 3"/>
          <p:cNvSpPr>
            <a:spLocks noGrp="1"/>
          </p:cNvSpPr>
          <p:nvPr>
            <p:ph sz="quarter" idx="1"/>
          </p:nvPr>
        </p:nvSpPr>
        <p:spPr/>
        <p:txBody>
          <a:bodyPr/>
          <a:lstStyle/>
          <a:p>
            <a:pPr lvl="1">
              <a:lnSpc>
                <a:spcPct val="90000"/>
              </a:lnSpc>
            </a:pPr>
            <a:endParaRPr lang="en-US" b="1" dirty="0" smtClean="0"/>
          </a:p>
          <a:p>
            <a:pPr lvl="1">
              <a:lnSpc>
                <a:spcPct val="90000"/>
              </a:lnSpc>
              <a:buFont typeface="Wingdings" pitchFamily="2" charset="2"/>
              <a:buNone/>
            </a:pPr>
            <a:r>
              <a:rPr lang="en-US" b="1" dirty="0" smtClean="0"/>
              <a:t>	</a:t>
            </a:r>
            <a:r>
              <a:rPr lang="en-US" dirty="0" smtClean="0">
                <a:latin typeface="Calibri" pitchFamily="34" charset="0"/>
              </a:rPr>
              <a:t>A systematic program to measure humidity and temperature is in place with </a:t>
            </a:r>
            <a:r>
              <a:rPr lang="en-US" dirty="0" err="1" smtClean="0">
                <a:latin typeface="Calibri" pitchFamily="34" charset="0"/>
              </a:rPr>
              <a:t>hygrothermographs</a:t>
            </a:r>
            <a:r>
              <a:rPr lang="en-US" dirty="0" smtClean="0">
                <a:latin typeface="Calibri" pitchFamily="34" charset="0"/>
              </a:rPr>
              <a:t> or </a:t>
            </a:r>
            <a:r>
              <a:rPr lang="en-US" dirty="0" err="1" smtClean="0">
                <a:latin typeface="Calibri" pitchFamily="34" charset="0"/>
              </a:rPr>
              <a:t>dataloggers</a:t>
            </a:r>
            <a:r>
              <a:rPr lang="en-US" dirty="0" smtClean="0">
                <a:latin typeface="Calibri" pitchFamily="34" charset="0"/>
              </a:rPr>
              <a:t>.  The system is based on defined monitoring objectives</a:t>
            </a:r>
          </a:p>
        </p:txBody>
      </p:sp>
      <p:pic>
        <p:nvPicPr>
          <p:cNvPr id="5" name="Content Placeholder 4" descr="big11_books.jpg"/>
          <p:cNvPicPr>
            <a:picLocks noGrp="1" noChangeAspect="1"/>
          </p:cNvPicPr>
          <p:nvPr>
            <p:ph sz="quarter" idx="2"/>
          </p:nvPr>
        </p:nvPicPr>
        <p:blipFill>
          <a:blip r:embed="rId3" cstate="print"/>
          <a:stretch>
            <a:fillRect/>
          </a:stretch>
        </p:blipFill>
        <p:spPr>
          <a:xfrm>
            <a:off x="4770966" y="2362200"/>
            <a:ext cx="3731684" cy="2798763"/>
          </a:xfr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79" name="Picture 11" descr="PEM2"/>
          <p:cNvPicPr>
            <a:picLocks noChangeAspect="1" noChangeArrowheads="1"/>
          </p:cNvPicPr>
          <p:nvPr/>
        </p:nvPicPr>
        <p:blipFill>
          <a:blip r:embed="rId3" cstate="print"/>
          <a:srcRect/>
          <a:stretch>
            <a:fillRect/>
          </a:stretch>
        </p:blipFill>
        <p:spPr bwMode="auto">
          <a:xfrm>
            <a:off x="1143000" y="3581400"/>
            <a:ext cx="2400300" cy="2179638"/>
          </a:xfrm>
          <a:prstGeom prst="rect">
            <a:avLst/>
          </a:prstGeom>
          <a:noFill/>
          <a:ln w="9525">
            <a:noFill/>
            <a:miter lim="800000"/>
            <a:headEnd/>
            <a:tailEnd/>
          </a:ln>
        </p:spPr>
      </p:pic>
      <p:pic>
        <p:nvPicPr>
          <p:cNvPr id="54280" name="Picture 13" descr="U12-012"/>
          <p:cNvPicPr>
            <a:picLocks noChangeAspect="1" noChangeArrowheads="1"/>
          </p:cNvPicPr>
          <p:nvPr/>
        </p:nvPicPr>
        <p:blipFill>
          <a:blip r:embed="rId4" cstate="print"/>
          <a:srcRect/>
          <a:stretch>
            <a:fillRect/>
          </a:stretch>
        </p:blipFill>
        <p:spPr bwMode="auto">
          <a:xfrm>
            <a:off x="5562600" y="3581400"/>
            <a:ext cx="2209800" cy="2209800"/>
          </a:xfrm>
          <a:prstGeom prst="rect">
            <a:avLst/>
          </a:prstGeom>
          <a:noFill/>
          <a:ln w="9525">
            <a:noFill/>
            <a:miter lim="800000"/>
            <a:headEnd/>
            <a:tailEnd/>
          </a:ln>
        </p:spPr>
      </p:pic>
      <p:sp>
        <p:nvSpPr>
          <p:cNvPr id="9" name="TextBox 8"/>
          <p:cNvSpPr txBox="1"/>
          <p:nvPr/>
        </p:nvSpPr>
        <p:spPr>
          <a:xfrm>
            <a:off x="914400" y="5791200"/>
            <a:ext cx="2895600" cy="457200"/>
          </a:xfrm>
          <a:prstGeom prst="rect">
            <a:avLst/>
          </a:prstGeom>
          <a:noFill/>
        </p:spPr>
        <p:txBody>
          <a:bodyPr wrap="square" rtlCol="0">
            <a:spAutoFit/>
          </a:bodyPr>
          <a:lstStyle/>
          <a:p>
            <a:r>
              <a:rPr lang="en-US" sz="1200" dirty="0" smtClean="0"/>
              <a:t>https://www.imagepermanenceinstitute.org/environmental/pem2-datalogger</a:t>
            </a:r>
            <a:endParaRPr lang="en-US" sz="1200" dirty="0"/>
          </a:p>
        </p:txBody>
      </p:sp>
      <p:sp>
        <p:nvSpPr>
          <p:cNvPr id="10" name="TextBox 9"/>
          <p:cNvSpPr txBox="1"/>
          <p:nvPr/>
        </p:nvSpPr>
        <p:spPr>
          <a:xfrm>
            <a:off x="5334000" y="5791200"/>
            <a:ext cx="2743200" cy="276999"/>
          </a:xfrm>
          <a:prstGeom prst="rect">
            <a:avLst/>
          </a:prstGeom>
          <a:noFill/>
        </p:spPr>
        <p:txBody>
          <a:bodyPr wrap="square" rtlCol="0">
            <a:spAutoFit/>
          </a:bodyPr>
          <a:lstStyle/>
          <a:p>
            <a:r>
              <a:rPr lang="en-US" sz="1200" dirty="0" smtClean="0"/>
              <a:t>http://www.microdaq.com/occ/hobo.php</a:t>
            </a:r>
            <a:endParaRPr lang="en-US" sz="1200" dirty="0"/>
          </a:p>
        </p:txBody>
      </p:sp>
      <p:pic>
        <p:nvPicPr>
          <p:cNvPr id="11" name="Picture 10" descr="ga1731_fa_l__15101.jpg"/>
          <p:cNvPicPr>
            <a:picLocks noChangeAspect="1"/>
          </p:cNvPicPr>
          <p:nvPr/>
        </p:nvPicPr>
        <p:blipFill>
          <a:blip r:embed="rId5" cstate="print"/>
          <a:stretch>
            <a:fillRect/>
          </a:stretch>
        </p:blipFill>
        <p:spPr>
          <a:xfrm>
            <a:off x="3124200" y="609600"/>
            <a:ext cx="2893637" cy="2133600"/>
          </a:xfrm>
          <a:prstGeom prst="rect">
            <a:avLst/>
          </a:prstGeom>
        </p:spPr>
      </p:pic>
      <p:sp>
        <p:nvSpPr>
          <p:cNvPr id="12" name="TextBox 11"/>
          <p:cNvSpPr txBox="1"/>
          <p:nvPr/>
        </p:nvSpPr>
        <p:spPr>
          <a:xfrm>
            <a:off x="3124200" y="2743200"/>
            <a:ext cx="2743200" cy="461665"/>
          </a:xfrm>
          <a:prstGeom prst="rect">
            <a:avLst/>
          </a:prstGeom>
          <a:noFill/>
        </p:spPr>
        <p:txBody>
          <a:bodyPr wrap="square" rtlCol="0">
            <a:spAutoFit/>
          </a:bodyPr>
          <a:lstStyle/>
          <a:p>
            <a:r>
              <a:rPr lang="en-US" sz="1200" dirty="0" smtClean="0"/>
              <a:t>http://www.familyarchives.com/products/Hygrothermograph.html</a:t>
            </a:r>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p:txBody>
          <a:bodyPr/>
          <a:lstStyle/>
          <a:p>
            <a:r>
              <a:rPr lang="en-US" sz="2900" dirty="0" smtClean="0">
                <a:latin typeface="Calibri" pitchFamily="34" charset="0"/>
              </a:rPr>
              <a:t>Environment and Environmental Monitoring: Good</a:t>
            </a:r>
          </a:p>
        </p:txBody>
      </p:sp>
      <p:sp>
        <p:nvSpPr>
          <p:cNvPr id="55299" name="Rectangle 3"/>
          <p:cNvSpPr>
            <a:spLocks noGrp="1"/>
          </p:cNvSpPr>
          <p:nvPr>
            <p:ph sz="quarter" idx="1"/>
          </p:nvPr>
        </p:nvSpPr>
        <p:spPr>
          <a:xfrm>
            <a:off x="609600" y="1589566"/>
            <a:ext cx="3886200" cy="4887433"/>
          </a:xfrm>
        </p:spPr>
        <p:txBody>
          <a:bodyPr>
            <a:normAutofit fontScale="47500" lnSpcReduction="20000"/>
          </a:bodyPr>
          <a:lstStyle/>
          <a:p>
            <a:pPr marL="182880" lvl="1" indent="0">
              <a:buFont typeface="Wingdings" pitchFamily="2" charset="2"/>
              <a:buChar char="q"/>
            </a:pPr>
            <a:r>
              <a:rPr lang="en-US" sz="4200" dirty="0" smtClean="0">
                <a:latin typeface="Calibri" pitchFamily="34" charset="0"/>
              </a:rPr>
              <a:t>Staff is trained in use of monitoring equipment</a:t>
            </a:r>
          </a:p>
          <a:p>
            <a:pPr marL="182880" lvl="1" indent="0">
              <a:buFont typeface="Wingdings" pitchFamily="2" charset="2"/>
              <a:buChar char="q"/>
            </a:pPr>
            <a:endParaRPr lang="en-US" sz="4200" dirty="0" smtClean="0">
              <a:latin typeface="Calibri" pitchFamily="34" charset="0"/>
            </a:endParaRPr>
          </a:p>
          <a:p>
            <a:pPr marL="182880" lvl="1" indent="0">
              <a:buFont typeface="Wingdings" pitchFamily="2" charset="2"/>
              <a:buChar char="q"/>
            </a:pPr>
            <a:r>
              <a:rPr lang="en-US" sz="4200" dirty="0" smtClean="0">
                <a:latin typeface="Calibri" pitchFamily="34" charset="0"/>
              </a:rPr>
              <a:t>Monitoring equipment is recalibrated as recommended by the manufacturer</a:t>
            </a:r>
          </a:p>
          <a:p>
            <a:pPr marL="182880" lvl="1" indent="0">
              <a:buFont typeface="Wingdings" pitchFamily="2" charset="2"/>
              <a:buChar char="q"/>
            </a:pPr>
            <a:endParaRPr lang="en-US" sz="4200" dirty="0" smtClean="0">
              <a:latin typeface="Calibri" pitchFamily="34" charset="0"/>
            </a:endParaRPr>
          </a:p>
          <a:p>
            <a:pPr marL="182880" lvl="1" indent="0">
              <a:buFont typeface="Wingdings" pitchFamily="2" charset="2"/>
              <a:buChar char="q"/>
            </a:pPr>
            <a:r>
              <a:rPr lang="en-US" sz="4200" dirty="0" smtClean="0">
                <a:latin typeface="Calibri" pitchFamily="34" charset="0"/>
              </a:rPr>
              <a:t>A record is kept of events that might affect environmental conditions, such as receptions, leaks, systems failures, outside weather conditions etc.</a:t>
            </a:r>
          </a:p>
          <a:p>
            <a:pPr marL="182880" lvl="1" indent="0">
              <a:buFont typeface="Wingdings" pitchFamily="2" charset="2"/>
              <a:buChar char="q"/>
            </a:pPr>
            <a:endParaRPr lang="en-US" sz="4200" dirty="0" smtClean="0">
              <a:latin typeface="Calibri" pitchFamily="34" charset="0"/>
            </a:endParaRPr>
          </a:p>
          <a:p>
            <a:pPr marL="182880" lvl="1" indent="0">
              <a:buFont typeface="Wingdings" pitchFamily="2" charset="2"/>
              <a:buChar char="q"/>
            </a:pPr>
            <a:r>
              <a:rPr lang="en-US" sz="4200" dirty="0" smtClean="0">
                <a:latin typeface="Calibri" pitchFamily="34" charset="0"/>
              </a:rPr>
              <a:t>Desired set points are established that are achievable for the storage and exhibition areas </a:t>
            </a:r>
          </a:p>
          <a:p>
            <a:endParaRPr lang="en-US" b="1" dirty="0" smtClean="0"/>
          </a:p>
        </p:txBody>
      </p:sp>
      <p:pic>
        <p:nvPicPr>
          <p:cNvPr id="5" name="Content Placeholder 4" descr="UCSC.jpg"/>
          <p:cNvPicPr>
            <a:picLocks noGrp="1" noChangeAspect="1"/>
          </p:cNvPicPr>
          <p:nvPr>
            <p:ph sz="quarter" idx="2"/>
          </p:nvPr>
        </p:nvPicPr>
        <p:blipFill>
          <a:blip r:embed="rId3" cstate="print"/>
          <a:stretch>
            <a:fillRect/>
          </a:stretch>
        </p:blipFill>
        <p:spPr>
          <a:xfrm>
            <a:off x="4876800" y="2286000"/>
            <a:ext cx="3886200" cy="2594039"/>
          </a:xfr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p:txBody>
          <a:bodyPr/>
          <a:lstStyle/>
          <a:p>
            <a:r>
              <a:rPr lang="en-US" sz="2900" dirty="0" smtClean="0">
                <a:latin typeface="Calibri" pitchFamily="34" charset="0"/>
              </a:rPr>
              <a:t>Environment and Environmental Monitoring: Better</a:t>
            </a:r>
          </a:p>
        </p:txBody>
      </p:sp>
      <p:sp>
        <p:nvSpPr>
          <p:cNvPr id="56323" name="Rectangle 3"/>
          <p:cNvSpPr>
            <a:spLocks noGrp="1"/>
          </p:cNvSpPr>
          <p:nvPr>
            <p:ph sz="quarter" idx="1"/>
          </p:nvPr>
        </p:nvSpPr>
        <p:spPr/>
        <p:txBody>
          <a:bodyPr/>
          <a:lstStyle/>
          <a:p>
            <a:pPr lvl="1">
              <a:lnSpc>
                <a:spcPct val="90000"/>
              </a:lnSpc>
            </a:pPr>
            <a:endParaRPr lang="en-US" sz="1800" b="1" dirty="0" smtClean="0"/>
          </a:p>
          <a:p>
            <a:pPr lvl="1">
              <a:lnSpc>
                <a:spcPct val="90000"/>
              </a:lnSpc>
              <a:buFont typeface="Wingdings" pitchFamily="2" charset="2"/>
              <a:buNone/>
            </a:pPr>
            <a:r>
              <a:rPr lang="en-US" sz="1800" b="1" dirty="0" smtClean="0"/>
              <a:t>	</a:t>
            </a:r>
          </a:p>
          <a:p>
            <a:pPr lvl="1">
              <a:lnSpc>
                <a:spcPct val="90000"/>
              </a:lnSpc>
              <a:buFont typeface="Wingdings" pitchFamily="2" charset="2"/>
              <a:buNone/>
            </a:pPr>
            <a:endParaRPr lang="en-US" sz="2800" dirty="0" smtClean="0">
              <a:latin typeface="Calibri" pitchFamily="34" charset="0"/>
            </a:endParaRPr>
          </a:p>
          <a:p>
            <a:pPr marL="365760" lvl="1" indent="0">
              <a:lnSpc>
                <a:spcPct val="90000"/>
              </a:lnSpc>
              <a:buFont typeface="Wingdings" pitchFamily="2" charset="2"/>
              <a:buNone/>
            </a:pPr>
            <a:r>
              <a:rPr lang="en-US" sz="2800" dirty="0" smtClean="0">
                <a:latin typeface="Calibri" pitchFamily="34" charset="0"/>
              </a:rPr>
              <a:t>Qualified staff members or</a:t>
            </a:r>
          </a:p>
          <a:p>
            <a:pPr marL="365760" lvl="1" indent="0">
              <a:lnSpc>
                <a:spcPct val="90000"/>
              </a:lnSpc>
              <a:buFont typeface="Wingdings" pitchFamily="2" charset="2"/>
              <a:buNone/>
            </a:pPr>
            <a:r>
              <a:rPr lang="en-US" sz="2800" dirty="0" smtClean="0">
                <a:latin typeface="Calibri" pitchFamily="34" charset="0"/>
              </a:rPr>
              <a:t>consultant analyzes and prepares a summary of </a:t>
            </a:r>
          </a:p>
          <a:p>
            <a:pPr marL="365760" lvl="1" indent="0">
              <a:lnSpc>
                <a:spcPct val="90000"/>
              </a:lnSpc>
              <a:buFont typeface="Wingdings" pitchFamily="2" charset="2"/>
              <a:buNone/>
            </a:pPr>
            <a:r>
              <a:rPr lang="en-US" sz="2800" dirty="0" smtClean="0">
                <a:latin typeface="Calibri" pitchFamily="34" charset="0"/>
              </a:rPr>
              <a:t>environmental data </a:t>
            </a:r>
          </a:p>
          <a:p>
            <a:pPr lvl="1">
              <a:lnSpc>
                <a:spcPct val="90000"/>
              </a:lnSpc>
              <a:buFont typeface="Wingdings" pitchFamily="2" charset="2"/>
              <a:buNone/>
            </a:pPr>
            <a:endParaRPr lang="en-US" sz="1800" dirty="0" smtClean="0"/>
          </a:p>
        </p:txBody>
      </p:sp>
      <p:sp>
        <p:nvSpPr>
          <p:cNvPr id="6" name="Content Placeholder 5"/>
          <p:cNvSpPr>
            <a:spLocks noGrp="1"/>
          </p:cNvSpPr>
          <p:nvPr>
            <p:ph sz="quarter" idx="2"/>
          </p:nvPr>
        </p:nvSpPr>
        <p:spPr/>
        <p:txBody>
          <a:bodyPr/>
          <a:lstStyle/>
          <a:p>
            <a:endParaRPr lang="en-US"/>
          </a:p>
        </p:txBody>
      </p:sp>
      <p:pic>
        <p:nvPicPr>
          <p:cNvPr id="56324" name="Picture 4"/>
          <p:cNvPicPr>
            <a:picLocks noChangeAspect="1" noChangeArrowheads="1"/>
          </p:cNvPicPr>
          <p:nvPr/>
        </p:nvPicPr>
        <p:blipFill>
          <a:blip r:embed="rId3" cstate="print"/>
          <a:srcRect/>
          <a:stretch>
            <a:fillRect/>
          </a:stretch>
        </p:blipFill>
        <p:spPr bwMode="auto">
          <a:xfrm>
            <a:off x="5029200" y="2362200"/>
            <a:ext cx="3810000" cy="2916238"/>
          </a:xfrm>
          <a:prstGeom prst="rect">
            <a:avLst/>
          </a:prstGeom>
          <a:noFill/>
          <a:ln w="9525">
            <a:noFill/>
            <a:miter lim="800000"/>
            <a:headEnd/>
            <a:tailEnd/>
          </a:ln>
        </p:spPr>
      </p:pic>
      <p:sp>
        <p:nvSpPr>
          <p:cNvPr id="5" name="TextBox 4"/>
          <p:cNvSpPr txBox="1"/>
          <p:nvPr/>
        </p:nvSpPr>
        <p:spPr>
          <a:xfrm>
            <a:off x="4648200" y="5334000"/>
            <a:ext cx="4495800" cy="246221"/>
          </a:xfrm>
          <a:prstGeom prst="rect">
            <a:avLst/>
          </a:prstGeom>
          <a:noFill/>
        </p:spPr>
        <p:txBody>
          <a:bodyPr wrap="square" rtlCol="0">
            <a:spAutoFit/>
          </a:bodyPr>
          <a:lstStyle/>
          <a:p>
            <a:r>
              <a:rPr lang="en-US" sz="1000" dirty="0" smtClean="0"/>
              <a:t>http://www.semwisdom.com/blog/wp-content/uploads/data-analysis-cartoon-1.gif</a:t>
            </a:r>
            <a:endParaRPr lang="en-US" sz="1000"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idx="4294967295"/>
          </p:nvPr>
        </p:nvSpPr>
        <p:spPr/>
        <p:txBody>
          <a:bodyPr/>
          <a:lstStyle/>
          <a:p>
            <a:r>
              <a:rPr lang="en-US" sz="2900" dirty="0" smtClean="0">
                <a:latin typeface="Calibri" pitchFamily="34" charset="0"/>
              </a:rPr>
              <a:t>Environment and Environmental Monitoring</a:t>
            </a:r>
          </a:p>
        </p:txBody>
      </p:sp>
      <p:sp>
        <p:nvSpPr>
          <p:cNvPr id="57349" name="Rectangle 3"/>
          <p:cNvSpPr>
            <a:spLocks noGrp="1"/>
          </p:cNvSpPr>
          <p:nvPr>
            <p:ph type="body" sz="half" idx="4294967295"/>
          </p:nvPr>
        </p:nvSpPr>
        <p:spPr>
          <a:xfrm>
            <a:off x="0" y="1828800"/>
            <a:ext cx="4191000" cy="4598988"/>
          </a:xfrm>
        </p:spPr>
        <p:txBody>
          <a:bodyPr/>
          <a:lstStyle/>
          <a:p>
            <a:pPr lvl="1"/>
            <a:r>
              <a:rPr lang="en-US" sz="2000" dirty="0" smtClean="0"/>
              <a:t>Environmental Analysis</a:t>
            </a:r>
          </a:p>
        </p:txBody>
      </p:sp>
      <p:pic>
        <p:nvPicPr>
          <p:cNvPr id="8" name="Picture 7" descr="ecn.PNG"/>
          <p:cNvPicPr>
            <a:picLocks noChangeAspect="1"/>
          </p:cNvPicPr>
          <p:nvPr/>
        </p:nvPicPr>
        <p:blipFill>
          <a:blip r:embed="rId3" cstate="print"/>
          <a:stretch>
            <a:fillRect/>
          </a:stretch>
        </p:blipFill>
        <p:spPr>
          <a:xfrm>
            <a:off x="3733800" y="1676399"/>
            <a:ext cx="5204834" cy="4245039"/>
          </a:xfrm>
          <a:prstGeom prst="rect">
            <a:avLst/>
          </a:prstGeom>
        </p:spPr>
      </p:pic>
      <p:sp>
        <p:nvSpPr>
          <p:cNvPr id="9" name="TextBox 8"/>
          <p:cNvSpPr txBox="1"/>
          <p:nvPr/>
        </p:nvSpPr>
        <p:spPr>
          <a:xfrm>
            <a:off x="5867400" y="5867400"/>
            <a:ext cx="3124200" cy="276999"/>
          </a:xfrm>
          <a:prstGeom prst="rect">
            <a:avLst/>
          </a:prstGeom>
          <a:noFill/>
        </p:spPr>
        <p:txBody>
          <a:bodyPr wrap="square" rtlCol="0">
            <a:spAutoFit/>
          </a:bodyPr>
          <a:lstStyle/>
          <a:p>
            <a:r>
              <a:rPr lang="en-US" sz="1200" dirty="0" smtClean="0"/>
              <a:t>https://www.eclimatenotebook.com/graphs.php</a:t>
            </a:r>
            <a:endParaRPr lang="en-US" sz="1200" dirty="0"/>
          </a:p>
        </p:txBody>
      </p:sp>
      <p:pic>
        <p:nvPicPr>
          <p:cNvPr id="11" name="Picture 10" descr="CN_v17_specialoffer.jpg"/>
          <p:cNvPicPr>
            <a:picLocks noChangeAspect="1"/>
          </p:cNvPicPr>
          <p:nvPr/>
        </p:nvPicPr>
        <p:blipFill>
          <a:blip r:embed="rId4" cstate="print"/>
          <a:stretch>
            <a:fillRect/>
          </a:stretch>
        </p:blipFill>
        <p:spPr>
          <a:xfrm>
            <a:off x="457200" y="2590800"/>
            <a:ext cx="3124200" cy="335706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p:nvPr>
        </p:nvSpPr>
        <p:spPr/>
        <p:txBody>
          <a:bodyPr/>
          <a:lstStyle/>
          <a:p>
            <a:r>
              <a:rPr lang="en-US" sz="2900" dirty="0" smtClean="0">
                <a:latin typeface="Calibri" pitchFamily="34" charset="0"/>
              </a:rPr>
              <a:t>Environment and Environmental Monitoring: Better</a:t>
            </a:r>
          </a:p>
        </p:txBody>
      </p:sp>
      <p:sp>
        <p:nvSpPr>
          <p:cNvPr id="59395" name="Rectangle 3"/>
          <p:cNvSpPr>
            <a:spLocks noGrp="1"/>
          </p:cNvSpPr>
          <p:nvPr>
            <p:ph sz="quarter" idx="1"/>
          </p:nvPr>
        </p:nvSpPr>
        <p:spPr>
          <a:xfrm>
            <a:off x="609600" y="1589566"/>
            <a:ext cx="3886200" cy="4963633"/>
          </a:xfrm>
        </p:spPr>
        <p:txBody>
          <a:bodyPr>
            <a:normAutofit fontScale="85000" lnSpcReduction="20000"/>
          </a:bodyPr>
          <a:lstStyle/>
          <a:p>
            <a:pPr lvl="1">
              <a:lnSpc>
                <a:spcPct val="90000"/>
              </a:lnSpc>
              <a:buFont typeface="Wingdings" pitchFamily="2" charset="2"/>
              <a:buNone/>
            </a:pPr>
            <a:endParaRPr lang="en-US" sz="2200" dirty="0" smtClean="0">
              <a:latin typeface="Calibri" pitchFamily="34" charset="0"/>
            </a:endParaRPr>
          </a:p>
          <a:p>
            <a:pPr lvl="1">
              <a:lnSpc>
                <a:spcPct val="90000"/>
              </a:lnSpc>
            </a:pPr>
            <a:r>
              <a:rPr lang="en-US" sz="2200" dirty="0" smtClean="0">
                <a:latin typeface="Calibri" pitchFamily="34" charset="0"/>
              </a:rPr>
              <a:t>Environmental monitoring data is used to adjust environmental control systems and procedures</a:t>
            </a:r>
          </a:p>
          <a:p>
            <a:pPr lvl="1">
              <a:lnSpc>
                <a:spcPct val="90000"/>
              </a:lnSpc>
            </a:pPr>
            <a:endParaRPr lang="en-US" sz="2200" dirty="0" smtClean="0">
              <a:latin typeface="Calibri" pitchFamily="34" charset="0"/>
            </a:endParaRPr>
          </a:p>
          <a:p>
            <a:pPr lvl="1">
              <a:lnSpc>
                <a:spcPct val="90000"/>
              </a:lnSpc>
            </a:pPr>
            <a:r>
              <a:rPr lang="en-US" sz="2200" dirty="0" smtClean="0">
                <a:latin typeface="Calibri" pitchFamily="34" charset="0"/>
              </a:rPr>
              <a:t>The monitoring program is reviewed at regular intervals</a:t>
            </a:r>
          </a:p>
          <a:p>
            <a:pPr lvl="1">
              <a:lnSpc>
                <a:spcPct val="90000"/>
              </a:lnSpc>
            </a:pPr>
            <a:endParaRPr lang="en-US" sz="2200" dirty="0" smtClean="0">
              <a:latin typeface="Calibri" pitchFamily="34" charset="0"/>
            </a:endParaRPr>
          </a:p>
          <a:p>
            <a:pPr lvl="1">
              <a:lnSpc>
                <a:spcPct val="90000"/>
              </a:lnSpc>
            </a:pPr>
            <a:r>
              <a:rPr lang="en-US" sz="2200" dirty="0" smtClean="0">
                <a:latin typeface="Calibri" pitchFamily="34" charset="0"/>
              </a:rPr>
              <a:t>An environmental engineer is hired on an annual basis to ensure systems are working at their highest efficiency </a:t>
            </a:r>
          </a:p>
          <a:p>
            <a:pPr lvl="1">
              <a:lnSpc>
                <a:spcPct val="90000"/>
              </a:lnSpc>
            </a:pPr>
            <a:endParaRPr lang="en-US" sz="2200" dirty="0" smtClean="0">
              <a:latin typeface="Calibri" pitchFamily="34" charset="0"/>
            </a:endParaRPr>
          </a:p>
          <a:p>
            <a:pPr lvl="1">
              <a:lnSpc>
                <a:spcPct val="90000"/>
              </a:lnSpc>
            </a:pPr>
            <a:r>
              <a:rPr lang="en-US" sz="2200" dirty="0" smtClean="0">
                <a:latin typeface="Calibri" pitchFamily="34" charset="0"/>
              </a:rPr>
              <a:t>Specialized environments are established for sensitive collections materials</a:t>
            </a:r>
          </a:p>
          <a:p>
            <a:pPr lvl="1">
              <a:lnSpc>
                <a:spcPct val="90000"/>
              </a:lnSpc>
            </a:pPr>
            <a:endParaRPr lang="en-US" sz="2200" dirty="0" smtClean="0">
              <a:latin typeface="Calibri" pitchFamily="34" charset="0"/>
            </a:endParaRPr>
          </a:p>
          <a:p>
            <a:pPr lvl="1">
              <a:lnSpc>
                <a:spcPct val="90000"/>
              </a:lnSpc>
            </a:pPr>
            <a:r>
              <a:rPr lang="en-US" sz="2200" dirty="0" smtClean="0">
                <a:latin typeface="Calibri" pitchFamily="34" charset="0"/>
              </a:rPr>
              <a:t>Monitoring is done for levels of air pollutants</a:t>
            </a:r>
          </a:p>
          <a:p>
            <a:pPr>
              <a:lnSpc>
                <a:spcPct val="90000"/>
              </a:lnSpc>
            </a:pPr>
            <a:endParaRPr lang="en-US" sz="2000" dirty="0" smtClean="0"/>
          </a:p>
        </p:txBody>
      </p:sp>
      <p:pic>
        <p:nvPicPr>
          <p:cNvPr id="5" name="Content Placeholder 4" descr="HVAC.jpg"/>
          <p:cNvPicPr>
            <a:picLocks noGrp="1" noChangeAspect="1"/>
          </p:cNvPicPr>
          <p:nvPr>
            <p:ph sz="quarter" idx="2"/>
          </p:nvPr>
        </p:nvPicPr>
        <p:blipFill>
          <a:blip r:embed="rId3" cstate="print"/>
          <a:stretch>
            <a:fillRect/>
          </a:stretch>
        </p:blipFill>
        <p:spPr>
          <a:xfrm>
            <a:off x="5133086" y="2418937"/>
            <a:ext cx="3310128" cy="2912301"/>
          </a:xfr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Today</a:t>
            </a:r>
            <a:endParaRPr lang="en-US" dirty="0">
              <a:latin typeface="Calibri" pitchFamily="34" charset="0"/>
            </a:endParaRPr>
          </a:p>
        </p:txBody>
      </p:sp>
      <p:sp>
        <p:nvSpPr>
          <p:cNvPr id="4" name="Content Placeholder 3"/>
          <p:cNvSpPr>
            <a:spLocks noGrp="1"/>
          </p:cNvSpPr>
          <p:nvPr>
            <p:ph sz="quarter" idx="1"/>
          </p:nvPr>
        </p:nvSpPr>
        <p:spPr/>
        <p:txBody>
          <a:bodyPr/>
          <a:lstStyle/>
          <a:p>
            <a:endParaRPr lang="en-US" dirty="0" smtClean="0">
              <a:latin typeface="Calibri" pitchFamily="34" charset="0"/>
            </a:endParaRPr>
          </a:p>
          <a:p>
            <a:r>
              <a:rPr lang="en-US" dirty="0" smtClean="0">
                <a:latin typeface="Calibri" pitchFamily="34" charset="0"/>
              </a:rPr>
              <a:t>Environment and Environmental Monitoring</a:t>
            </a:r>
          </a:p>
          <a:p>
            <a:endParaRPr lang="en-US" dirty="0" smtClean="0">
              <a:latin typeface="Calibri" pitchFamily="34" charset="0"/>
            </a:endParaRPr>
          </a:p>
          <a:p>
            <a:r>
              <a:rPr lang="en-US" dirty="0" smtClean="0">
                <a:latin typeface="Calibri" pitchFamily="34" charset="0"/>
              </a:rPr>
              <a:t>Lighting</a:t>
            </a:r>
          </a:p>
          <a:p>
            <a:endParaRPr lang="en-US" dirty="0" smtClean="0">
              <a:latin typeface="Calibri" pitchFamily="34" charset="0"/>
            </a:endParaRPr>
          </a:p>
          <a:p>
            <a:r>
              <a:rPr lang="en-US" dirty="0" smtClean="0">
                <a:latin typeface="Calibri" pitchFamily="34" charset="0"/>
              </a:rPr>
              <a:t>Pest Management</a:t>
            </a:r>
          </a:p>
          <a:p>
            <a:endParaRPr lang="en-US" dirty="0">
              <a:latin typeface="Calibri" pitchFamily="34" charset="0"/>
            </a:endParaRPr>
          </a:p>
        </p:txBody>
      </p:sp>
      <p:pic>
        <p:nvPicPr>
          <p:cNvPr id="1027" name="Picture 3" descr="C:\Documents and Settings\lhortz\Local Settings\Temporary Internet Files\Content.IE5\93GS80WY\MC900104872[1].wmf"/>
          <p:cNvPicPr>
            <a:picLocks noChangeAspect="1" noChangeArrowheads="1"/>
          </p:cNvPicPr>
          <p:nvPr/>
        </p:nvPicPr>
        <p:blipFill>
          <a:blip r:embed="rId3" cstate="print"/>
          <a:srcRect/>
          <a:stretch>
            <a:fillRect/>
          </a:stretch>
        </p:blipFill>
        <p:spPr bwMode="auto">
          <a:xfrm>
            <a:off x="4648200" y="2057400"/>
            <a:ext cx="4329570" cy="333573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p:cNvSpPr>
          <p:nvPr>
            <p:ph type="title"/>
          </p:nvPr>
        </p:nvSpPr>
        <p:spPr/>
        <p:txBody>
          <a:bodyPr/>
          <a:lstStyle/>
          <a:p>
            <a:pPr algn="ctr"/>
            <a:r>
              <a:rPr lang="en-US" dirty="0" smtClean="0">
                <a:solidFill>
                  <a:schemeClr val="tx1"/>
                </a:solidFill>
                <a:latin typeface="Calibri" pitchFamily="34" charset="0"/>
              </a:rPr>
              <a:t> Lighting</a:t>
            </a:r>
          </a:p>
        </p:txBody>
      </p:sp>
      <p:pic>
        <p:nvPicPr>
          <p:cNvPr id="4" name="Content Placeholder 3" descr="800px-Ayala_Triangle_Light_Show.jpg"/>
          <p:cNvPicPr>
            <a:picLocks noGrp="1" noChangeAspect="1"/>
          </p:cNvPicPr>
          <p:nvPr>
            <p:ph sz="quarter" idx="1"/>
          </p:nvPr>
        </p:nvPicPr>
        <p:blipFill>
          <a:blip r:embed="rId3" cstate="print"/>
          <a:stretch>
            <a:fillRect/>
          </a:stretch>
        </p:blipFill>
        <p:spPr>
          <a:xfrm>
            <a:off x="950764" y="1600200"/>
            <a:ext cx="7477422" cy="4495800"/>
          </a:xfr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latin typeface="Calibri" pitchFamily="34" charset="0"/>
              </a:rPr>
              <a:t>Poll</a:t>
            </a:r>
            <a:endParaRPr lang="en-US" dirty="0">
              <a:latin typeface="Calibri" pitchFamily="34" charset="0"/>
            </a:endParaRPr>
          </a:p>
        </p:txBody>
      </p:sp>
      <p:sp>
        <p:nvSpPr>
          <p:cNvPr id="6" name="Content Placeholder 5"/>
          <p:cNvSpPr>
            <a:spLocks noGrp="1"/>
          </p:cNvSpPr>
          <p:nvPr>
            <p:ph sz="quarter" idx="1"/>
          </p:nvPr>
        </p:nvSpPr>
        <p:spPr/>
        <p:txBody>
          <a:bodyPr/>
          <a:lstStyle/>
          <a:p>
            <a:endParaRPr lang="en-US"/>
          </a:p>
        </p:txBody>
      </p:sp>
      <p:pic>
        <p:nvPicPr>
          <p:cNvPr id="2056" name="Picture 8" descr="C:\Documents and Settings\lhortz\Local Settings\Temporary Internet Files\Content.IE5\J0454UI3\MC900282178[1].wmf"/>
          <p:cNvPicPr>
            <a:picLocks noChangeAspect="1" noChangeArrowheads="1"/>
          </p:cNvPicPr>
          <p:nvPr/>
        </p:nvPicPr>
        <p:blipFill>
          <a:blip r:embed="rId3" cstate="print"/>
          <a:srcRect/>
          <a:stretch>
            <a:fillRect/>
          </a:stretch>
        </p:blipFill>
        <p:spPr bwMode="auto">
          <a:xfrm>
            <a:off x="2590800" y="1828800"/>
            <a:ext cx="3761994" cy="4337853"/>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Grp="1"/>
          </p:cNvSpPr>
          <p:nvPr>
            <p:ph type="title" idx="4294967295"/>
          </p:nvPr>
        </p:nvSpPr>
        <p:spPr/>
        <p:txBody>
          <a:bodyPr/>
          <a:lstStyle/>
          <a:p>
            <a:r>
              <a:rPr lang="en-US" dirty="0" smtClean="0">
                <a:latin typeface="Calibri" pitchFamily="34" charset="0"/>
              </a:rPr>
              <a:t>Light Damage</a:t>
            </a:r>
          </a:p>
        </p:txBody>
      </p:sp>
      <p:sp>
        <p:nvSpPr>
          <p:cNvPr id="3076" name="Rectangle 5"/>
          <p:cNvSpPr>
            <a:spLocks noGrp="1"/>
          </p:cNvSpPr>
          <p:nvPr>
            <p:ph sz="half" idx="4294967295"/>
          </p:nvPr>
        </p:nvSpPr>
        <p:spPr>
          <a:xfrm>
            <a:off x="301625" y="1524000"/>
            <a:ext cx="4191000" cy="4598988"/>
          </a:xfrm>
        </p:spPr>
        <p:txBody>
          <a:bodyPr>
            <a:normAutofit lnSpcReduction="10000"/>
          </a:bodyPr>
          <a:lstStyle/>
          <a:p>
            <a:r>
              <a:rPr lang="en-US" sz="2800" dirty="0" smtClean="0">
                <a:latin typeface="Calibri" pitchFamily="34" charset="0"/>
              </a:rPr>
              <a:t>Cumulative</a:t>
            </a:r>
          </a:p>
          <a:p>
            <a:pPr>
              <a:buFont typeface="Wingdings 2" pitchFamily="18" charset="2"/>
              <a:buNone/>
            </a:pPr>
            <a:endParaRPr lang="en-US" sz="2800" dirty="0" smtClean="0">
              <a:latin typeface="Calibri" pitchFamily="34" charset="0"/>
            </a:endParaRPr>
          </a:p>
          <a:p>
            <a:r>
              <a:rPr lang="en-US" sz="2800" dirty="0" smtClean="0">
                <a:latin typeface="Calibri" pitchFamily="34" charset="0"/>
              </a:rPr>
              <a:t>Irreversible</a:t>
            </a:r>
          </a:p>
          <a:p>
            <a:endParaRPr lang="en-US" sz="2800" dirty="0" smtClean="0">
              <a:latin typeface="Calibri" pitchFamily="34" charset="0"/>
            </a:endParaRPr>
          </a:p>
          <a:p>
            <a:r>
              <a:rPr lang="en-US" sz="2800" dirty="0" smtClean="0">
                <a:latin typeface="Calibri" pitchFamily="34" charset="0"/>
              </a:rPr>
              <a:t>Fading</a:t>
            </a:r>
          </a:p>
          <a:p>
            <a:endParaRPr lang="en-US" sz="2800" dirty="0" smtClean="0">
              <a:latin typeface="Calibri" pitchFamily="34" charset="0"/>
            </a:endParaRPr>
          </a:p>
          <a:p>
            <a:r>
              <a:rPr lang="en-US" sz="2800" dirty="0" smtClean="0">
                <a:latin typeface="Calibri" pitchFamily="34" charset="0"/>
              </a:rPr>
              <a:t>Color change</a:t>
            </a:r>
          </a:p>
          <a:p>
            <a:endParaRPr lang="en-US" sz="2800" dirty="0" smtClean="0">
              <a:latin typeface="Calibri" pitchFamily="34" charset="0"/>
            </a:endParaRPr>
          </a:p>
          <a:p>
            <a:r>
              <a:rPr lang="en-US" sz="2800" dirty="0" smtClean="0">
                <a:latin typeface="Calibri" pitchFamily="34" charset="0"/>
              </a:rPr>
              <a:t>Brittle</a:t>
            </a:r>
          </a:p>
          <a:p>
            <a:endParaRPr lang="en-US" sz="2800" dirty="0" smtClean="0"/>
          </a:p>
        </p:txBody>
      </p:sp>
      <p:graphicFrame>
        <p:nvGraphicFramePr>
          <p:cNvPr id="156679" name="Object 7"/>
          <p:cNvGraphicFramePr>
            <a:graphicFrameLocks noGrp="1"/>
          </p:cNvGraphicFramePr>
          <p:nvPr>
            <p:ph sz="half" idx="4294967295"/>
          </p:nvPr>
        </p:nvGraphicFramePr>
        <p:xfrm>
          <a:off x="5595938" y="1763713"/>
          <a:ext cx="2289175" cy="4117975"/>
        </p:xfrm>
        <a:graphic>
          <a:graphicData uri="http://schemas.openxmlformats.org/presentationml/2006/ole">
            <mc:AlternateContent xmlns:mc="http://schemas.openxmlformats.org/markup-compatibility/2006">
              <mc:Choice xmlns:v="urn:schemas-microsoft-com:vml" Requires="v">
                <p:oleObj spid="_x0000_s3078" name="Clip" r:id="rId4" imgW="2288880" imgH="4117680" progId="">
                  <p:embed/>
                </p:oleObj>
              </mc:Choice>
              <mc:Fallback>
                <p:oleObj name="Clip" r:id="rId4" imgW="2288880" imgH="4117680" progId="">
                  <p:embed/>
                  <p:pic>
                    <p:nvPicPr>
                      <p:cNvPr id="0" name="Object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5938" y="1763713"/>
                        <a:ext cx="2289175" cy="41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56679"/>
                                        </p:tgtEl>
                                        <p:attrNameLst>
                                          <p:attrName>style.visibility</p:attrName>
                                        </p:attrNameLst>
                                      </p:cBhvr>
                                      <p:to>
                                        <p:strVal val="visible"/>
                                      </p:to>
                                    </p:set>
                                    <p:anim calcmode="lin" valueType="num">
                                      <p:cBhvr>
                                        <p:cTn id="7" dur="500" fill="hold"/>
                                        <p:tgtEl>
                                          <p:spTgt spid="156679"/>
                                        </p:tgtEl>
                                        <p:attrNameLst>
                                          <p:attrName>ppt_w</p:attrName>
                                        </p:attrNameLst>
                                      </p:cBhvr>
                                      <p:tavLst>
                                        <p:tav tm="0">
                                          <p:val>
                                            <p:fltVal val="0"/>
                                          </p:val>
                                        </p:tav>
                                        <p:tav tm="100000">
                                          <p:val>
                                            <p:strVal val="#ppt_w"/>
                                          </p:val>
                                        </p:tav>
                                      </p:tavLst>
                                    </p:anim>
                                    <p:anim calcmode="lin" valueType="num">
                                      <p:cBhvr>
                                        <p:cTn id="8" dur="500" fill="hold"/>
                                        <p:tgtEl>
                                          <p:spTgt spid="15667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42" name="Picture 5" descr="DSCN0386"/>
          <p:cNvPicPr>
            <a:picLocks noGrp="1" noChangeAspect="1" noChangeArrowheads="1"/>
          </p:cNvPicPr>
          <p:nvPr>
            <p:ph/>
          </p:nvPr>
        </p:nvPicPr>
        <p:blipFill>
          <a:blip r:embed="rId3" cstate="print"/>
          <a:srcRect/>
          <a:stretch>
            <a:fillRect/>
          </a:stretch>
        </p:blipFill>
        <p:spPr>
          <a:xfrm>
            <a:off x="609600" y="381000"/>
            <a:ext cx="8077200" cy="6061075"/>
          </a:xfr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469" name="Picture 12" descr="Koolhaas Seattle Public Library  Reading Room"/>
          <p:cNvPicPr>
            <a:picLocks noChangeAspect="1" noChangeArrowheads="1"/>
          </p:cNvPicPr>
          <p:nvPr/>
        </p:nvPicPr>
        <p:blipFill>
          <a:blip r:embed="rId3" cstate="print"/>
          <a:srcRect/>
          <a:stretch>
            <a:fillRect/>
          </a:stretch>
        </p:blipFill>
        <p:spPr bwMode="auto">
          <a:xfrm>
            <a:off x="609600" y="3124200"/>
            <a:ext cx="4419600" cy="3314700"/>
          </a:xfrm>
          <a:prstGeom prst="rect">
            <a:avLst/>
          </a:prstGeom>
          <a:noFill/>
          <a:ln w="9525">
            <a:noFill/>
            <a:miter lim="800000"/>
            <a:headEnd/>
            <a:tailEnd/>
          </a:ln>
        </p:spPr>
      </p:pic>
      <p:pic>
        <p:nvPicPr>
          <p:cNvPr id="62470" name="Picture 14" descr="Seattle Public Library Reading Room"/>
          <p:cNvPicPr>
            <a:picLocks noChangeAspect="1" noChangeArrowheads="1"/>
          </p:cNvPicPr>
          <p:nvPr/>
        </p:nvPicPr>
        <p:blipFill>
          <a:blip r:embed="rId4" cstate="print"/>
          <a:srcRect/>
          <a:stretch>
            <a:fillRect/>
          </a:stretch>
        </p:blipFill>
        <p:spPr bwMode="auto">
          <a:xfrm>
            <a:off x="4191000" y="533400"/>
            <a:ext cx="4381500" cy="3286125"/>
          </a:xfrm>
          <a:prstGeom prst="rect">
            <a:avLst/>
          </a:prstGeom>
          <a:noFill/>
          <a:ln w="9525">
            <a:noFill/>
            <a:miter lim="800000"/>
            <a:headEnd/>
            <a:tailEnd/>
          </a:ln>
        </p:spPr>
      </p:pic>
      <p:sp>
        <p:nvSpPr>
          <p:cNvPr id="7" name="TextBox 6"/>
          <p:cNvSpPr txBox="1"/>
          <p:nvPr/>
        </p:nvSpPr>
        <p:spPr>
          <a:xfrm>
            <a:off x="3733800" y="6477000"/>
            <a:ext cx="5410200" cy="381000"/>
          </a:xfrm>
          <a:prstGeom prst="rect">
            <a:avLst/>
          </a:prstGeom>
          <a:noFill/>
        </p:spPr>
        <p:txBody>
          <a:bodyPr wrap="square" rtlCol="0">
            <a:spAutoFit/>
          </a:bodyPr>
          <a:lstStyle/>
          <a:p>
            <a:r>
              <a:rPr lang="en-US" dirty="0" smtClean="0"/>
              <a:t>http://www.lynnbecker.com/repeat/seattle/seattlepl.htm</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idx="4294967295"/>
          </p:nvPr>
        </p:nvSpPr>
        <p:spPr/>
        <p:txBody>
          <a:bodyPr/>
          <a:lstStyle/>
          <a:p>
            <a:r>
              <a:rPr lang="en-US" dirty="0" smtClean="0">
                <a:latin typeface="Calibri" pitchFamily="34" charset="0"/>
              </a:rPr>
              <a:t>Recommended Light Levels</a:t>
            </a:r>
          </a:p>
        </p:txBody>
      </p:sp>
      <p:sp>
        <p:nvSpPr>
          <p:cNvPr id="63491" name="Rectangle 3"/>
          <p:cNvSpPr>
            <a:spLocks noGrp="1"/>
          </p:cNvSpPr>
          <p:nvPr>
            <p:ph type="body" idx="4294967295"/>
          </p:nvPr>
        </p:nvSpPr>
        <p:spPr>
          <a:xfrm>
            <a:off x="381000" y="1600200"/>
            <a:ext cx="4343400" cy="4876800"/>
          </a:xfrm>
        </p:spPr>
        <p:txBody>
          <a:bodyPr>
            <a:normAutofit fontScale="92500" lnSpcReduction="10000"/>
          </a:bodyPr>
          <a:lstStyle/>
          <a:p>
            <a:pPr algn="just"/>
            <a:r>
              <a:rPr lang="en-US" dirty="0" smtClean="0">
                <a:latin typeface="Calibri" pitchFamily="34" charset="0"/>
                <a:cs typeface="Times New Roman" pitchFamily="18" charset="0"/>
              </a:rPr>
              <a:t>Storage</a:t>
            </a:r>
          </a:p>
          <a:p>
            <a:pPr lvl="2" algn="just"/>
            <a:r>
              <a:rPr lang="en-US" dirty="0" smtClean="0">
                <a:latin typeface="Calibri" pitchFamily="34" charset="0"/>
                <a:cs typeface="Times New Roman" pitchFamily="18" charset="0"/>
              </a:rPr>
              <a:t>0-5 </a:t>
            </a:r>
            <a:r>
              <a:rPr lang="en-US" dirty="0" err="1" smtClean="0">
                <a:latin typeface="Calibri" pitchFamily="34" charset="0"/>
                <a:cs typeface="Times New Roman" pitchFamily="18" charset="0"/>
              </a:rPr>
              <a:t>Footcandles</a:t>
            </a:r>
            <a:r>
              <a:rPr lang="en-US" dirty="0" smtClean="0">
                <a:latin typeface="Calibri" pitchFamily="34" charset="0"/>
                <a:cs typeface="Times New Roman" pitchFamily="18" charset="0"/>
              </a:rPr>
              <a:t>; </a:t>
            </a:r>
          </a:p>
          <a:p>
            <a:pPr lvl="2" algn="just">
              <a:buNone/>
            </a:pPr>
            <a:r>
              <a:rPr lang="en-US" dirty="0" smtClean="0">
                <a:latin typeface="Calibri" pitchFamily="34" charset="0"/>
                <a:cs typeface="Times New Roman" pitchFamily="18" charset="0"/>
              </a:rPr>
              <a:t>   0-55 </a:t>
            </a:r>
            <a:r>
              <a:rPr lang="en-US" dirty="0" err="1" smtClean="0">
                <a:latin typeface="Calibri" pitchFamily="34" charset="0"/>
                <a:cs typeface="Times New Roman" pitchFamily="18" charset="0"/>
              </a:rPr>
              <a:t>Lux</a:t>
            </a:r>
            <a:endParaRPr lang="en-US" dirty="0" smtClean="0">
              <a:latin typeface="Calibri" pitchFamily="34" charset="0"/>
              <a:cs typeface="Times New Roman" pitchFamily="18" charset="0"/>
            </a:endParaRPr>
          </a:p>
          <a:p>
            <a:pPr algn="just"/>
            <a:r>
              <a:rPr lang="en-US" dirty="0" smtClean="0">
                <a:latin typeface="Calibri" pitchFamily="34" charset="0"/>
                <a:cs typeface="Times New Roman" pitchFamily="18" charset="0"/>
              </a:rPr>
              <a:t>Display/Exhibitions</a:t>
            </a:r>
          </a:p>
          <a:p>
            <a:pPr lvl="2" algn="just"/>
            <a:r>
              <a:rPr lang="en-US" dirty="0" smtClean="0">
                <a:latin typeface="Calibri" pitchFamily="34" charset="0"/>
                <a:cs typeface="Times New Roman" pitchFamily="18" charset="0"/>
              </a:rPr>
              <a:t>5-15 </a:t>
            </a:r>
            <a:r>
              <a:rPr lang="en-US" dirty="0" err="1" smtClean="0">
                <a:latin typeface="Calibri" pitchFamily="34" charset="0"/>
                <a:cs typeface="Times New Roman" pitchFamily="18" charset="0"/>
              </a:rPr>
              <a:t>Footcandles</a:t>
            </a:r>
            <a:r>
              <a:rPr lang="en-US" dirty="0" smtClean="0">
                <a:latin typeface="Calibri" pitchFamily="34" charset="0"/>
                <a:cs typeface="Times New Roman" pitchFamily="18" charset="0"/>
              </a:rPr>
              <a:t>; </a:t>
            </a:r>
          </a:p>
          <a:p>
            <a:pPr lvl="2" algn="just">
              <a:buNone/>
            </a:pPr>
            <a:r>
              <a:rPr lang="en-US" dirty="0" smtClean="0">
                <a:latin typeface="Calibri" pitchFamily="34" charset="0"/>
                <a:cs typeface="Times New Roman" pitchFamily="18" charset="0"/>
              </a:rPr>
              <a:t>   5-165 </a:t>
            </a:r>
            <a:r>
              <a:rPr lang="en-US" dirty="0" err="1" smtClean="0">
                <a:latin typeface="Calibri" pitchFamily="34" charset="0"/>
                <a:cs typeface="Times New Roman" pitchFamily="18" charset="0"/>
              </a:rPr>
              <a:t>Lux</a:t>
            </a:r>
            <a:endParaRPr lang="en-US" dirty="0" smtClean="0">
              <a:latin typeface="Calibri" pitchFamily="34" charset="0"/>
              <a:cs typeface="Times New Roman" pitchFamily="18" charset="0"/>
            </a:endParaRPr>
          </a:p>
          <a:p>
            <a:pPr algn="just"/>
            <a:r>
              <a:rPr lang="en-US" dirty="0" smtClean="0">
                <a:latin typeface="Calibri" pitchFamily="34" charset="0"/>
                <a:cs typeface="Times New Roman" pitchFamily="18" charset="0"/>
              </a:rPr>
              <a:t>Reading/Work   </a:t>
            </a:r>
          </a:p>
          <a:p>
            <a:pPr lvl="2" algn="just"/>
            <a:r>
              <a:rPr lang="en-US" dirty="0" smtClean="0">
                <a:latin typeface="Calibri" pitchFamily="34" charset="0"/>
                <a:cs typeface="Times New Roman" pitchFamily="18" charset="0"/>
              </a:rPr>
              <a:t>30-60 </a:t>
            </a:r>
            <a:r>
              <a:rPr lang="en-US" dirty="0" err="1" smtClean="0">
                <a:latin typeface="Calibri" pitchFamily="34" charset="0"/>
                <a:cs typeface="Times New Roman" pitchFamily="18" charset="0"/>
              </a:rPr>
              <a:t>Footcandles</a:t>
            </a:r>
            <a:r>
              <a:rPr lang="en-US" dirty="0" smtClean="0">
                <a:latin typeface="Calibri" pitchFamily="34" charset="0"/>
                <a:cs typeface="Times New Roman" pitchFamily="18" charset="0"/>
              </a:rPr>
              <a:t>;  </a:t>
            </a:r>
          </a:p>
          <a:p>
            <a:pPr lvl="2" algn="just">
              <a:buNone/>
            </a:pPr>
            <a:r>
              <a:rPr lang="en-US" dirty="0" smtClean="0">
                <a:latin typeface="Calibri" pitchFamily="34" charset="0"/>
                <a:cs typeface="Times New Roman" pitchFamily="18" charset="0"/>
              </a:rPr>
              <a:t>   330-660 </a:t>
            </a:r>
            <a:r>
              <a:rPr lang="en-US" dirty="0" err="1" smtClean="0">
                <a:latin typeface="Calibri" pitchFamily="34" charset="0"/>
                <a:cs typeface="Times New Roman" pitchFamily="18" charset="0"/>
              </a:rPr>
              <a:t>Lux</a:t>
            </a:r>
            <a:endParaRPr lang="en-US" dirty="0" smtClean="0">
              <a:latin typeface="Calibri" pitchFamily="34" charset="0"/>
              <a:cs typeface="Times New Roman" pitchFamily="18" charset="0"/>
            </a:endParaRPr>
          </a:p>
          <a:p>
            <a:r>
              <a:rPr lang="en-US" dirty="0" smtClean="0">
                <a:latin typeface="Calibri" pitchFamily="34" charset="0"/>
                <a:cs typeface="Times New Roman" pitchFamily="18" charset="0"/>
              </a:rPr>
              <a:t>Ultraviolet Content </a:t>
            </a:r>
          </a:p>
          <a:p>
            <a:pPr lvl="2"/>
            <a:r>
              <a:rPr lang="en-US" dirty="0" smtClean="0">
                <a:latin typeface="Calibri" pitchFamily="34" charset="0"/>
                <a:cs typeface="Times New Roman" pitchFamily="18" charset="0"/>
              </a:rPr>
              <a:t>&lt; 50 microwatts per lumen;  </a:t>
            </a:r>
          </a:p>
          <a:p>
            <a:pPr lvl="2">
              <a:buNone/>
            </a:pPr>
            <a:r>
              <a:rPr lang="en-US" dirty="0" smtClean="0">
                <a:latin typeface="Calibri" pitchFamily="34" charset="0"/>
                <a:cs typeface="Times New Roman" pitchFamily="18" charset="0"/>
              </a:rPr>
              <a:t>    &lt; 2-4% UV</a:t>
            </a:r>
            <a:r>
              <a:rPr lang="en-US" dirty="0" smtClean="0">
                <a:latin typeface="Calibri" pitchFamily="34" charset="0"/>
              </a:rPr>
              <a:t> </a:t>
            </a:r>
          </a:p>
          <a:p>
            <a:endParaRPr lang="en-US" dirty="0" smtClean="0"/>
          </a:p>
        </p:txBody>
      </p:sp>
      <p:pic>
        <p:nvPicPr>
          <p:cNvPr id="4" name="Picture 3" descr="9280261014_8e794f2a23.jpg"/>
          <p:cNvPicPr>
            <a:picLocks noChangeAspect="1"/>
          </p:cNvPicPr>
          <p:nvPr/>
        </p:nvPicPr>
        <p:blipFill>
          <a:blip r:embed="rId3" cstate="print"/>
          <a:stretch>
            <a:fillRect/>
          </a:stretch>
        </p:blipFill>
        <p:spPr>
          <a:xfrm>
            <a:off x="4038600" y="2209800"/>
            <a:ext cx="4762500" cy="3171825"/>
          </a:xfrm>
          <a:prstGeom prst="rect">
            <a:avLst/>
          </a:prstGeom>
        </p:spPr>
      </p:pic>
      <p:sp>
        <p:nvSpPr>
          <p:cNvPr id="5" name="TextBox 4"/>
          <p:cNvSpPr txBox="1"/>
          <p:nvPr/>
        </p:nvSpPr>
        <p:spPr>
          <a:xfrm>
            <a:off x="5181600" y="5334001"/>
            <a:ext cx="3733800" cy="307777"/>
          </a:xfrm>
          <a:prstGeom prst="rect">
            <a:avLst/>
          </a:prstGeom>
          <a:noFill/>
        </p:spPr>
        <p:txBody>
          <a:bodyPr wrap="square" rtlCol="0">
            <a:spAutoFit/>
          </a:bodyPr>
          <a:lstStyle/>
          <a:p>
            <a:r>
              <a:rPr lang="en-US" sz="1400" dirty="0" smtClean="0"/>
              <a:t>“In the Library” By Yuri </a:t>
            </a:r>
            <a:r>
              <a:rPr lang="en-US" sz="1400" dirty="0" err="1" smtClean="0"/>
              <a:t>Levchenko</a:t>
            </a:r>
            <a:r>
              <a:rPr lang="en-US" sz="1400" dirty="0" smtClean="0"/>
              <a:t>, www.flickr.com</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p:nvPr>
        </p:nvSpPr>
        <p:spPr/>
        <p:txBody>
          <a:bodyPr/>
          <a:lstStyle/>
          <a:p>
            <a:pPr>
              <a:defRPr/>
            </a:pPr>
            <a:r>
              <a:rPr lang="en-US" dirty="0" smtClean="0">
                <a:solidFill>
                  <a:schemeClr val="tx1"/>
                </a:solidFill>
                <a:latin typeface="Calibri" pitchFamily="34" charset="0"/>
              </a:rPr>
              <a:t>Lighting: Getting Started</a:t>
            </a:r>
          </a:p>
        </p:txBody>
      </p:sp>
      <p:sp>
        <p:nvSpPr>
          <p:cNvPr id="64515" name="Rectangle 3"/>
          <p:cNvSpPr>
            <a:spLocks noGrp="1"/>
          </p:cNvSpPr>
          <p:nvPr>
            <p:ph sz="quarter" idx="1"/>
          </p:nvPr>
        </p:nvSpPr>
        <p:spPr>
          <a:xfrm>
            <a:off x="609600" y="1589566"/>
            <a:ext cx="3886200" cy="4963633"/>
          </a:xfrm>
        </p:spPr>
        <p:txBody>
          <a:bodyPr>
            <a:normAutofit fontScale="55000" lnSpcReduction="20000"/>
          </a:bodyPr>
          <a:lstStyle/>
          <a:p>
            <a:pPr algn="ctr">
              <a:buFont typeface="Wingdings 2" pitchFamily="18" charset="2"/>
              <a:buNone/>
            </a:pPr>
            <a:endParaRPr lang="en-US" dirty="0" smtClean="0"/>
          </a:p>
          <a:p>
            <a:pPr lvl="1"/>
            <a:r>
              <a:rPr lang="en-US" sz="3800" dirty="0" smtClean="0">
                <a:latin typeface="Calibri" pitchFamily="34" charset="0"/>
              </a:rPr>
              <a:t>All windows in storage and exhibition areas are covered</a:t>
            </a:r>
          </a:p>
          <a:p>
            <a:pPr lvl="1"/>
            <a:endParaRPr lang="en-US" sz="3800" dirty="0" smtClean="0">
              <a:latin typeface="Calibri" pitchFamily="34" charset="0"/>
            </a:endParaRPr>
          </a:p>
          <a:p>
            <a:pPr lvl="1"/>
            <a:r>
              <a:rPr lang="en-US" sz="3800" dirty="0" smtClean="0">
                <a:latin typeface="Calibri" pitchFamily="34" charset="0"/>
              </a:rPr>
              <a:t>Light sources are not placed directly over collections materials</a:t>
            </a:r>
          </a:p>
          <a:p>
            <a:pPr lvl="1"/>
            <a:endParaRPr lang="en-US" sz="3800" dirty="0" smtClean="0">
              <a:latin typeface="Calibri" pitchFamily="34" charset="0"/>
            </a:endParaRPr>
          </a:p>
          <a:p>
            <a:pPr lvl="1"/>
            <a:r>
              <a:rPr lang="en-US" sz="3800" dirty="0" smtClean="0">
                <a:latin typeface="Calibri" pitchFamily="34" charset="0"/>
              </a:rPr>
              <a:t>Lights are turned on in storage areas only when materials are being retrieved</a:t>
            </a:r>
          </a:p>
          <a:p>
            <a:pPr lvl="1"/>
            <a:endParaRPr lang="en-US" sz="3800" dirty="0" smtClean="0">
              <a:latin typeface="Calibri" pitchFamily="34" charset="0"/>
            </a:endParaRPr>
          </a:p>
          <a:p>
            <a:pPr lvl="1"/>
            <a:r>
              <a:rPr lang="en-US" sz="3800" dirty="0" smtClean="0">
                <a:latin typeface="Calibri" pitchFamily="34" charset="0"/>
              </a:rPr>
              <a:t>Fluorescent lights are covered using ultraviolet filtering films </a:t>
            </a:r>
          </a:p>
        </p:txBody>
      </p:sp>
      <p:pic>
        <p:nvPicPr>
          <p:cNvPr id="5" name="Content Placeholder 4" descr="800px-Roll-down_curtain_2.JPG"/>
          <p:cNvPicPr>
            <a:picLocks noGrp="1" noChangeAspect="1"/>
          </p:cNvPicPr>
          <p:nvPr>
            <p:ph sz="quarter" idx="2"/>
          </p:nvPr>
        </p:nvPicPr>
        <p:blipFill>
          <a:blip r:embed="rId3" cstate="print"/>
          <a:stretch>
            <a:fillRect/>
          </a:stretch>
        </p:blipFill>
        <p:spPr>
          <a:xfrm>
            <a:off x="4845050" y="2417763"/>
            <a:ext cx="3886200" cy="2914650"/>
          </a:xfr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000622_0.jpg"/>
          <p:cNvPicPr>
            <a:picLocks noChangeAspect="1"/>
          </p:cNvPicPr>
          <p:nvPr/>
        </p:nvPicPr>
        <p:blipFill>
          <a:blip r:embed="rId3" cstate="print"/>
          <a:stretch>
            <a:fillRect/>
          </a:stretch>
        </p:blipFill>
        <p:spPr>
          <a:xfrm>
            <a:off x="2514600" y="1066800"/>
            <a:ext cx="4191000" cy="4191000"/>
          </a:xfrm>
          <a:prstGeom prst="rect">
            <a:avLst/>
          </a:prstGeom>
        </p:spPr>
      </p:pic>
      <p:sp>
        <p:nvSpPr>
          <p:cNvPr id="5" name="TextBox 4"/>
          <p:cNvSpPr txBox="1"/>
          <p:nvPr/>
        </p:nvSpPr>
        <p:spPr>
          <a:xfrm>
            <a:off x="0" y="6400800"/>
            <a:ext cx="9144000" cy="307777"/>
          </a:xfrm>
          <a:prstGeom prst="rect">
            <a:avLst/>
          </a:prstGeom>
          <a:noFill/>
        </p:spPr>
        <p:txBody>
          <a:bodyPr wrap="square" rtlCol="0">
            <a:spAutoFit/>
          </a:bodyPr>
          <a:lstStyle/>
          <a:p>
            <a:pPr algn="ctr"/>
            <a:r>
              <a:rPr lang="en-US" sz="1400" dirty="0" smtClean="0"/>
              <a:t>https://www.preservationequipment.com/Store/Products/Equipment-$4-Tools/Lighting/UV-Fluorescent-Light-Filters</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p:txBody>
          <a:bodyPr/>
          <a:lstStyle/>
          <a:p>
            <a:pPr>
              <a:defRPr/>
            </a:pPr>
            <a:r>
              <a:rPr lang="en-US" dirty="0" smtClean="0">
                <a:solidFill>
                  <a:schemeClr val="tx1"/>
                </a:solidFill>
                <a:latin typeface="Calibri" pitchFamily="34" charset="0"/>
              </a:rPr>
              <a:t>Lighting: Good</a:t>
            </a:r>
          </a:p>
        </p:txBody>
      </p:sp>
      <p:sp>
        <p:nvSpPr>
          <p:cNvPr id="65539" name="Rectangle 3"/>
          <p:cNvSpPr>
            <a:spLocks noGrp="1"/>
          </p:cNvSpPr>
          <p:nvPr>
            <p:ph sz="quarter" idx="1"/>
          </p:nvPr>
        </p:nvSpPr>
        <p:spPr>
          <a:xfrm>
            <a:off x="609600" y="1589566"/>
            <a:ext cx="3886200" cy="4887433"/>
          </a:xfrm>
        </p:spPr>
        <p:txBody>
          <a:bodyPr>
            <a:normAutofit fontScale="85000" lnSpcReduction="20000"/>
          </a:bodyPr>
          <a:lstStyle/>
          <a:p>
            <a:pPr lvl="1"/>
            <a:r>
              <a:rPr lang="en-US" dirty="0" smtClean="0">
                <a:latin typeface="Calibri" pitchFamily="34" charset="0"/>
              </a:rPr>
              <a:t>Light sensitive materials on exhibit are regularly rotated</a:t>
            </a:r>
          </a:p>
          <a:p>
            <a:pPr lvl="1"/>
            <a:endParaRPr lang="en-US" dirty="0" smtClean="0">
              <a:latin typeface="Calibri" pitchFamily="34" charset="0"/>
            </a:endParaRPr>
          </a:p>
          <a:p>
            <a:pPr lvl="1"/>
            <a:r>
              <a:rPr lang="en-US" dirty="0" smtClean="0">
                <a:latin typeface="Calibri" pitchFamily="34" charset="0"/>
              </a:rPr>
              <a:t>Records are kept on light exposure for materials placed on exhibition</a:t>
            </a:r>
          </a:p>
          <a:p>
            <a:pPr lvl="1"/>
            <a:endParaRPr lang="en-US" dirty="0" smtClean="0">
              <a:latin typeface="Calibri" pitchFamily="34" charset="0"/>
            </a:endParaRPr>
          </a:p>
          <a:p>
            <a:pPr lvl="1"/>
            <a:r>
              <a:rPr lang="en-US" dirty="0" smtClean="0">
                <a:latin typeface="Calibri" pitchFamily="34" charset="0"/>
              </a:rPr>
              <a:t>A schedule is in place for testing and replacement of ultraviolet filtering film</a:t>
            </a:r>
          </a:p>
          <a:p>
            <a:pPr lvl="1"/>
            <a:endParaRPr lang="en-US" dirty="0" smtClean="0">
              <a:latin typeface="Calibri" pitchFamily="34" charset="0"/>
            </a:endParaRPr>
          </a:p>
          <a:p>
            <a:pPr lvl="1"/>
            <a:r>
              <a:rPr lang="en-US" dirty="0" smtClean="0">
                <a:latin typeface="Calibri" pitchFamily="34" charset="0"/>
              </a:rPr>
              <a:t>Light sensitive materials are not left out in work areas for extended periods of time </a:t>
            </a:r>
          </a:p>
        </p:txBody>
      </p:sp>
      <p:pic>
        <p:nvPicPr>
          <p:cNvPr id="5" name="Content Placeholder 4" descr="266px-Fading.jpg"/>
          <p:cNvPicPr>
            <a:picLocks noGrp="1" noChangeAspect="1"/>
          </p:cNvPicPr>
          <p:nvPr>
            <p:ph sz="quarter" idx="2"/>
          </p:nvPr>
        </p:nvPicPr>
        <p:blipFill>
          <a:blip r:embed="rId3" cstate="print"/>
          <a:stretch>
            <a:fillRect/>
          </a:stretch>
        </p:blipFill>
        <p:spPr>
          <a:xfrm>
            <a:off x="5772998" y="1589088"/>
            <a:ext cx="2030304" cy="4572000"/>
          </a:xfrm>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idx="4294967295"/>
          </p:nvPr>
        </p:nvSpPr>
        <p:spPr/>
        <p:txBody>
          <a:bodyPr/>
          <a:lstStyle/>
          <a:p>
            <a:pPr>
              <a:defRPr/>
            </a:pPr>
            <a:r>
              <a:rPr lang="en-US" dirty="0" smtClean="0">
                <a:solidFill>
                  <a:schemeClr val="tx1"/>
                </a:solidFill>
                <a:latin typeface="Calibri" pitchFamily="34" charset="0"/>
              </a:rPr>
              <a:t>Lighting: Better</a:t>
            </a:r>
          </a:p>
        </p:txBody>
      </p:sp>
      <p:sp>
        <p:nvSpPr>
          <p:cNvPr id="66563" name="Rectangle 3"/>
          <p:cNvSpPr>
            <a:spLocks noGrp="1"/>
          </p:cNvSpPr>
          <p:nvPr>
            <p:ph type="body" idx="4294967295"/>
          </p:nvPr>
        </p:nvSpPr>
        <p:spPr>
          <a:xfrm>
            <a:off x="609600" y="1143000"/>
            <a:ext cx="7921752" cy="1371600"/>
          </a:xfrm>
        </p:spPr>
        <p:txBody>
          <a:bodyPr/>
          <a:lstStyle/>
          <a:p>
            <a:pPr lvl="1"/>
            <a:endParaRPr lang="en-US" dirty="0" smtClean="0"/>
          </a:p>
          <a:p>
            <a:pPr lvl="1"/>
            <a:r>
              <a:rPr lang="en-US" dirty="0" smtClean="0">
                <a:latin typeface="Calibri" pitchFamily="34" charset="0"/>
              </a:rPr>
              <a:t>Light meters are owned by the institution and light levels are checked regularly</a:t>
            </a:r>
          </a:p>
        </p:txBody>
      </p:sp>
      <p:pic>
        <p:nvPicPr>
          <p:cNvPr id="4" name="Picture 3" descr="6469529_eaeca4d2a9_z.jpg"/>
          <p:cNvPicPr>
            <a:picLocks noChangeAspect="1"/>
          </p:cNvPicPr>
          <p:nvPr/>
        </p:nvPicPr>
        <p:blipFill>
          <a:blip r:embed="rId3" cstate="print"/>
          <a:stretch>
            <a:fillRect/>
          </a:stretch>
        </p:blipFill>
        <p:spPr>
          <a:xfrm>
            <a:off x="2057400" y="2590800"/>
            <a:ext cx="4978400" cy="3733800"/>
          </a:xfrm>
          <a:prstGeom prst="rect">
            <a:avLst/>
          </a:prstGeom>
        </p:spPr>
      </p:pic>
      <p:sp>
        <p:nvSpPr>
          <p:cNvPr id="5" name="TextBox 4"/>
          <p:cNvSpPr txBox="1"/>
          <p:nvPr/>
        </p:nvSpPr>
        <p:spPr>
          <a:xfrm>
            <a:off x="3505200" y="6324600"/>
            <a:ext cx="3733800" cy="307777"/>
          </a:xfrm>
          <a:prstGeom prst="rect">
            <a:avLst/>
          </a:prstGeom>
          <a:noFill/>
        </p:spPr>
        <p:txBody>
          <a:bodyPr wrap="square" rtlCol="0">
            <a:spAutoFit/>
          </a:bodyPr>
          <a:lstStyle/>
          <a:p>
            <a:pPr algn="ctr"/>
            <a:r>
              <a:rPr lang="en-US" sz="1400" dirty="0" smtClean="0"/>
              <a:t>“Metered Light” By Chad Miller, www.flickr.com</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p:cNvSpPr>
          <p:nvPr>
            <p:ph type="ctrTitle" idx="4294967295"/>
          </p:nvPr>
        </p:nvSpPr>
        <p:spPr>
          <a:xfrm>
            <a:off x="685800" y="2130425"/>
            <a:ext cx="7772400" cy="1470025"/>
          </a:xfrm>
        </p:spPr>
        <p:txBody>
          <a:bodyPr/>
          <a:lstStyle/>
          <a:p>
            <a:pPr algn="ctr"/>
            <a:r>
              <a:rPr lang="en-US" dirty="0" smtClean="0">
                <a:solidFill>
                  <a:schemeClr val="tx1"/>
                </a:solidFill>
                <a:latin typeface="Calibri" pitchFamily="34" charset="0"/>
              </a:rPr>
              <a:t>Environment and Environmental Monitoring</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p:cNvSpPr>
          <p:nvPr>
            <p:ph type="title" idx="4294967295"/>
          </p:nvPr>
        </p:nvSpPr>
        <p:spPr/>
        <p:txBody>
          <a:bodyPr/>
          <a:lstStyle/>
          <a:p>
            <a:r>
              <a:rPr lang="en-US" dirty="0" smtClean="0">
                <a:latin typeface="Calibri" pitchFamily="34" charset="0"/>
              </a:rPr>
              <a:t>Light Meters</a:t>
            </a:r>
          </a:p>
        </p:txBody>
      </p:sp>
      <p:pic>
        <p:nvPicPr>
          <p:cNvPr id="67590" name="Picture 11" descr="764 Monitor"/>
          <p:cNvPicPr>
            <a:picLocks noChangeAspect="1" noChangeArrowheads="1"/>
          </p:cNvPicPr>
          <p:nvPr/>
        </p:nvPicPr>
        <p:blipFill>
          <a:blip r:embed="rId3" cstate="print"/>
          <a:srcRect/>
          <a:stretch>
            <a:fillRect/>
          </a:stretch>
        </p:blipFill>
        <p:spPr bwMode="auto">
          <a:xfrm>
            <a:off x="1066800" y="1524000"/>
            <a:ext cx="2049463" cy="4800600"/>
          </a:xfrm>
          <a:prstGeom prst="rect">
            <a:avLst/>
          </a:prstGeom>
          <a:noFill/>
          <a:ln w="9525">
            <a:noFill/>
            <a:miter lim="800000"/>
            <a:headEnd/>
            <a:tailEnd/>
          </a:ln>
        </p:spPr>
      </p:pic>
      <p:pic>
        <p:nvPicPr>
          <p:cNvPr id="7" name="Picture 6" descr="ADB157.JPG"/>
          <p:cNvPicPr>
            <a:picLocks noChangeAspect="1"/>
          </p:cNvPicPr>
          <p:nvPr/>
        </p:nvPicPr>
        <p:blipFill>
          <a:blip r:embed="rId4" cstate="print"/>
          <a:stretch>
            <a:fillRect/>
          </a:stretch>
        </p:blipFill>
        <p:spPr>
          <a:xfrm>
            <a:off x="5029200" y="3733800"/>
            <a:ext cx="1938528" cy="2286000"/>
          </a:xfrm>
          <a:prstGeom prst="rect">
            <a:avLst/>
          </a:prstGeom>
        </p:spPr>
      </p:pic>
      <p:sp>
        <p:nvSpPr>
          <p:cNvPr id="8" name="TextBox 7"/>
          <p:cNvSpPr txBox="1"/>
          <p:nvPr/>
        </p:nvSpPr>
        <p:spPr>
          <a:xfrm>
            <a:off x="4953000" y="5943600"/>
            <a:ext cx="3276600" cy="276999"/>
          </a:xfrm>
          <a:prstGeom prst="rect">
            <a:avLst/>
          </a:prstGeom>
          <a:noFill/>
        </p:spPr>
        <p:txBody>
          <a:bodyPr wrap="square" rtlCol="0">
            <a:spAutoFit/>
          </a:bodyPr>
          <a:lstStyle/>
          <a:p>
            <a:r>
              <a:rPr lang="en-US" sz="1200" dirty="0" smtClean="0"/>
              <a:t>http://www.gaylord.com/adblock.asp?abid=157</a:t>
            </a:r>
            <a:endParaRPr lang="en-US" sz="1200" dirty="0"/>
          </a:p>
        </p:txBody>
      </p:sp>
      <p:sp>
        <p:nvSpPr>
          <p:cNvPr id="9" name="TextBox 8"/>
          <p:cNvSpPr txBox="1"/>
          <p:nvPr/>
        </p:nvSpPr>
        <p:spPr>
          <a:xfrm>
            <a:off x="228600" y="6400800"/>
            <a:ext cx="4191000" cy="276999"/>
          </a:xfrm>
          <a:prstGeom prst="rect">
            <a:avLst/>
          </a:prstGeom>
          <a:noFill/>
        </p:spPr>
        <p:txBody>
          <a:bodyPr wrap="square" rtlCol="0">
            <a:spAutoFit/>
          </a:bodyPr>
          <a:lstStyle/>
          <a:p>
            <a:r>
              <a:rPr lang="en-US" sz="1200" dirty="0" smtClean="0"/>
              <a:t>http://www.scottech.net/pages/littlemore_scientific_engineerin/</a:t>
            </a:r>
            <a:endParaRPr lang="en-US" sz="1200" dirty="0"/>
          </a:p>
        </p:txBody>
      </p:sp>
      <p:pic>
        <p:nvPicPr>
          <p:cNvPr id="10" name="Picture 9" descr="blue wool.jpg"/>
          <p:cNvPicPr>
            <a:picLocks noChangeAspect="1"/>
          </p:cNvPicPr>
          <p:nvPr/>
        </p:nvPicPr>
        <p:blipFill>
          <a:blip r:embed="rId5" cstate="print"/>
          <a:stretch>
            <a:fillRect/>
          </a:stretch>
        </p:blipFill>
        <p:spPr>
          <a:xfrm>
            <a:off x="5029200" y="304800"/>
            <a:ext cx="2695575" cy="2695575"/>
          </a:xfrm>
          <a:prstGeom prst="rect">
            <a:avLst/>
          </a:prstGeom>
        </p:spPr>
      </p:pic>
      <p:sp>
        <p:nvSpPr>
          <p:cNvPr id="11" name="TextBox 10"/>
          <p:cNvSpPr txBox="1"/>
          <p:nvPr/>
        </p:nvSpPr>
        <p:spPr>
          <a:xfrm>
            <a:off x="4953000" y="2971800"/>
            <a:ext cx="4191000" cy="461665"/>
          </a:xfrm>
          <a:prstGeom prst="rect">
            <a:avLst/>
          </a:prstGeom>
          <a:noFill/>
        </p:spPr>
        <p:txBody>
          <a:bodyPr wrap="square" rtlCol="0">
            <a:spAutoFit/>
          </a:bodyPr>
          <a:lstStyle/>
          <a:p>
            <a:r>
              <a:rPr lang="en-US" sz="1200" dirty="0" smtClean="0"/>
              <a:t>http://www.conservation-resources.co.uk/index.php?main_page=index&amp;cPath=44</a:t>
            </a:r>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4"/>
          <p:cNvSpPr>
            <a:spLocks noGrp="1"/>
          </p:cNvSpPr>
          <p:nvPr>
            <p:ph type="title"/>
          </p:nvPr>
        </p:nvSpPr>
        <p:spPr/>
        <p:txBody>
          <a:bodyPr>
            <a:normAutofit/>
          </a:bodyPr>
          <a:lstStyle/>
          <a:p>
            <a:pPr algn="ctr"/>
            <a:r>
              <a:rPr lang="en-US" dirty="0" smtClean="0">
                <a:solidFill>
                  <a:schemeClr val="tx1"/>
                </a:solidFill>
              </a:rPr>
              <a:t> </a:t>
            </a:r>
            <a:r>
              <a:rPr lang="en-US" dirty="0" smtClean="0">
                <a:solidFill>
                  <a:schemeClr val="tx1"/>
                </a:solidFill>
                <a:latin typeface="Calibri" pitchFamily="34" charset="0"/>
              </a:rPr>
              <a:t>Pest Management</a:t>
            </a:r>
          </a:p>
        </p:txBody>
      </p:sp>
      <p:pic>
        <p:nvPicPr>
          <p:cNvPr id="91139" name="Picture 6" descr="Ellie2"/>
          <p:cNvPicPr>
            <a:picLocks noGrp="1" noChangeAspect="1" noChangeArrowheads="1"/>
          </p:cNvPicPr>
          <p:nvPr>
            <p:ph sz="quarter" idx="1"/>
          </p:nvPr>
        </p:nvPicPr>
        <p:blipFill>
          <a:blip r:embed="rId3" cstate="print"/>
          <a:stretch>
            <a:fillRect/>
          </a:stretch>
        </p:blipFill>
        <p:spPr>
          <a:xfrm>
            <a:off x="2514600" y="1981200"/>
            <a:ext cx="4733925" cy="3550444"/>
          </a:xfr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latin typeface="Calibri" pitchFamily="34" charset="0"/>
              </a:rPr>
              <a:t>Poll</a:t>
            </a:r>
            <a:endParaRPr lang="en-US" dirty="0">
              <a:latin typeface="Calibri" pitchFamily="34" charset="0"/>
            </a:endParaRPr>
          </a:p>
        </p:txBody>
      </p:sp>
      <p:sp>
        <p:nvSpPr>
          <p:cNvPr id="6" name="Content Placeholder 5"/>
          <p:cNvSpPr>
            <a:spLocks noGrp="1"/>
          </p:cNvSpPr>
          <p:nvPr>
            <p:ph sz="quarter" idx="1"/>
          </p:nvPr>
        </p:nvSpPr>
        <p:spPr/>
        <p:txBody>
          <a:bodyPr/>
          <a:lstStyle/>
          <a:p>
            <a:endParaRPr lang="en-US"/>
          </a:p>
        </p:txBody>
      </p:sp>
      <p:pic>
        <p:nvPicPr>
          <p:cNvPr id="2056" name="Picture 8" descr="C:\Documents and Settings\lhortz\Local Settings\Temporary Internet Files\Content.IE5\J0454UI3\MC900282178[1].wmf"/>
          <p:cNvPicPr>
            <a:picLocks noChangeAspect="1" noChangeArrowheads="1"/>
          </p:cNvPicPr>
          <p:nvPr/>
        </p:nvPicPr>
        <p:blipFill>
          <a:blip r:embed="rId3" cstate="print"/>
          <a:srcRect/>
          <a:stretch>
            <a:fillRect/>
          </a:stretch>
        </p:blipFill>
        <p:spPr bwMode="auto">
          <a:xfrm>
            <a:off x="2590800" y="1828800"/>
            <a:ext cx="3761994" cy="4337853"/>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63" name="Picture 9" descr="Mouse Damage, ECPA"/>
          <p:cNvPicPr>
            <a:picLocks noGrp="1" noChangeAspect="1" noChangeArrowheads="1"/>
          </p:cNvPicPr>
          <p:nvPr>
            <p:ph sz="quarter" idx="4294967295"/>
          </p:nvPr>
        </p:nvPicPr>
        <p:blipFill>
          <a:blip r:embed="rId3" cstate="print">
            <a:extLst>
              <a:ext uri="{28A0092B-C50C-407E-A947-70E740481C1C}">
                <a14:useLocalDpi xmlns:a14="http://schemas.microsoft.com/office/drawing/2010/main"/>
              </a:ext>
            </a:extLst>
          </a:blip>
          <a:srcRect/>
          <a:stretch>
            <a:fillRect/>
          </a:stretch>
        </p:blipFill>
        <p:spPr>
          <a:xfrm>
            <a:off x="457200" y="533400"/>
            <a:ext cx="1616075" cy="2222500"/>
          </a:xfrm>
        </p:spPr>
      </p:pic>
      <p:sp>
        <p:nvSpPr>
          <p:cNvPr id="92164" name="Text Box 10"/>
          <p:cNvSpPr txBox="1">
            <a:spLocks noChangeArrowheads="1"/>
          </p:cNvSpPr>
          <p:nvPr/>
        </p:nvSpPr>
        <p:spPr bwMode="auto">
          <a:xfrm>
            <a:off x="2133600" y="1219200"/>
            <a:ext cx="1676400" cy="1015663"/>
          </a:xfrm>
          <a:prstGeom prst="rect">
            <a:avLst/>
          </a:prstGeom>
          <a:noFill/>
          <a:ln w="9525">
            <a:noFill/>
            <a:miter lim="800000"/>
            <a:headEnd/>
            <a:tailEnd/>
          </a:ln>
        </p:spPr>
        <p:txBody>
          <a:bodyPr>
            <a:spAutoFit/>
          </a:bodyPr>
          <a:lstStyle/>
          <a:p>
            <a:pPr>
              <a:spcBef>
                <a:spcPct val="50000"/>
              </a:spcBef>
            </a:pPr>
            <a:r>
              <a:rPr lang="en-US" dirty="0">
                <a:latin typeface="Calibri" pitchFamily="34" charset="0"/>
              </a:rPr>
              <a:t>Mouse Damage</a:t>
            </a:r>
          </a:p>
          <a:p>
            <a:pPr>
              <a:spcBef>
                <a:spcPct val="50000"/>
              </a:spcBef>
            </a:pPr>
            <a:r>
              <a:rPr lang="en-US" sz="1400" dirty="0">
                <a:latin typeface="Calibri" pitchFamily="34" charset="0"/>
              </a:rPr>
              <a:t>Insectimages.org</a:t>
            </a:r>
          </a:p>
          <a:p>
            <a:pPr>
              <a:spcBef>
                <a:spcPct val="50000"/>
              </a:spcBef>
            </a:pPr>
            <a:endParaRPr lang="en-US" sz="1400" dirty="0"/>
          </a:p>
        </p:txBody>
      </p:sp>
      <p:pic>
        <p:nvPicPr>
          <p:cNvPr id="92165" name="Picture 11" descr="silverfish damage 2"/>
          <p:cNvPicPr>
            <a:picLocks noGrp="1" noChangeAspect="1" noChangeArrowheads="1"/>
          </p:cNvPicPr>
          <p:nvPr>
            <p:ph sz="quarter" idx="4294967295"/>
          </p:nvPr>
        </p:nvPicPr>
        <p:blipFill>
          <a:blip r:embed="rId4" cstate="print"/>
          <a:srcRect/>
          <a:stretch>
            <a:fillRect/>
          </a:stretch>
        </p:blipFill>
        <p:spPr>
          <a:xfrm>
            <a:off x="4267200" y="609600"/>
            <a:ext cx="3200400" cy="2027238"/>
          </a:xfrm>
        </p:spPr>
      </p:pic>
      <p:sp>
        <p:nvSpPr>
          <p:cNvPr id="92166" name="Text Box 12"/>
          <p:cNvSpPr txBox="1">
            <a:spLocks noChangeArrowheads="1"/>
          </p:cNvSpPr>
          <p:nvPr/>
        </p:nvSpPr>
        <p:spPr bwMode="auto">
          <a:xfrm>
            <a:off x="7620000" y="914400"/>
            <a:ext cx="1295400" cy="641350"/>
          </a:xfrm>
          <a:prstGeom prst="rect">
            <a:avLst/>
          </a:prstGeom>
          <a:noFill/>
          <a:ln w="9525">
            <a:noFill/>
            <a:miter lim="800000"/>
            <a:headEnd/>
            <a:tailEnd/>
          </a:ln>
        </p:spPr>
        <p:txBody>
          <a:bodyPr>
            <a:spAutoFit/>
          </a:bodyPr>
          <a:lstStyle/>
          <a:p>
            <a:pPr>
              <a:spcBef>
                <a:spcPct val="50000"/>
              </a:spcBef>
            </a:pPr>
            <a:r>
              <a:rPr lang="en-US" dirty="0"/>
              <a:t>Silverfish Damage</a:t>
            </a:r>
          </a:p>
        </p:txBody>
      </p:sp>
      <p:sp>
        <p:nvSpPr>
          <p:cNvPr id="92167" name="Text Box 13"/>
          <p:cNvSpPr txBox="1">
            <a:spLocks noChangeArrowheads="1"/>
          </p:cNvSpPr>
          <p:nvPr/>
        </p:nvSpPr>
        <p:spPr bwMode="auto">
          <a:xfrm>
            <a:off x="7620000" y="1600200"/>
            <a:ext cx="1371600" cy="274637"/>
          </a:xfrm>
          <a:prstGeom prst="rect">
            <a:avLst/>
          </a:prstGeom>
          <a:noFill/>
          <a:ln w="9525">
            <a:noFill/>
            <a:miter lim="800000"/>
            <a:headEnd/>
            <a:tailEnd/>
          </a:ln>
        </p:spPr>
        <p:txBody>
          <a:bodyPr>
            <a:spAutoFit/>
          </a:bodyPr>
          <a:lstStyle/>
          <a:p>
            <a:pPr>
              <a:spcBef>
                <a:spcPct val="50000"/>
              </a:spcBef>
            </a:pPr>
            <a:r>
              <a:rPr lang="en-US" sz="1200" dirty="0"/>
              <a:t>Library.nyu.edu</a:t>
            </a:r>
          </a:p>
        </p:txBody>
      </p:sp>
      <p:pic>
        <p:nvPicPr>
          <p:cNvPr id="92168" name="Picture 14" descr="cockroach damage"/>
          <p:cNvPicPr>
            <a:picLocks noGrp="1" noChangeAspect="1" noChangeArrowheads="1"/>
          </p:cNvPicPr>
          <p:nvPr>
            <p:ph sz="quarter" idx="4294967295"/>
          </p:nvPr>
        </p:nvPicPr>
        <p:blipFill>
          <a:blip r:embed="rId5" cstate="print"/>
          <a:srcRect/>
          <a:stretch>
            <a:fillRect/>
          </a:stretch>
        </p:blipFill>
        <p:spPr>
          <a:xfrm>
            <a:off x="609600" y="3429000"/>
            <a:ext cx="2679700" cy="1655763"/>
          </a:xfrm>
        </p:spPr>
      </p:pic>
      <p:sp>
        <p:nvSpPr>
          <p:cNvPr id="92169" name="Text Box 15"/>
          <p:cNvSpPr txBox="1">
            <a:spLocks noChangeArrowheads="1"/>
          </p:cNvSpPr>
          <p:nvPr/>
        </p:nvSpPr>
        <p:spPr bwMode="auto">
          <a:xfrm>
            <a:off x="609600" y="5257800"/>
            <a:ext cx="3657600" cy="685800"/>
          </a:xfrm>
          <a:prstGeom prst="rect">
            <a:avLst/>
          </a:prstGeom>
          <a:noFill/>
          <a:ln w="9525">
            <a:noFill/>
            <a:miter lim="800000"/>
            <a:headEnd/>
            <a:tailEnd/>
          </a:ln>
        </p:spPr>
        <p:txBody>
          <a:bodyPr>
            <a:spAutoFit/>
          </a:bodyPr>
          <a:lstStyle/>
          <a:p>
            <a:pPr>
              <a:spcBef>
                <a:spcPct val="50000"/>
              </a:spcBef>
            </a:pPr>
            <a:r>
              <a:rPr lang="en-US" dirty="0">
                <a:latin typeface="Calibri" pitchFamily="34" charset="0"/>
              </a:rPr>
              <a:t>Cockroach Damage</a:t>
            </a:r>
          </a:p>
          <a:p>
            <a:pPr>
              <a:spcBef>
                <a:spcPct val="50000"/>
              </a:spcBef>
            </a:pPr>
            <a:r>
              <a:rPr lang="en-US" sz="1400" dirty="0">
                <a:latin typeface="Calibri" pitchFamily="34" charset="0"/>
              </a:rPr>
              <a:t>archives.gov.on.ca</a:t>
            </a:r>
          </a:p>
        </p:txBody>
      </p:sp>
      <p:pic>
        <p:nvPicPr>
          <p:cNvPr id="92170" name="Picture 16" descr="Furniture Beetle Damage"/>
          <p:cNvPicPr>
            <a:picLocks noGrp="1" noChangeAspect="1" noChangeArrowheads="1"/>
          </p:cNvPicPr>
          <p:nvPr>
            <p:ph sz="quarter" idx="4294967295"/>
          </p:nvPr>
        </p:nvPicPr>
        <p:blipFill>
          <a:blip r:embed="rId6" cstate="print"/>
          <a:srcRect/>
          <a:stretch>
            <a:fillRect/>
          </a:stretch>
        </p:blipFill>
        <p:spPr>
          <a:xfrm>
            <a:off x="6934200" y="3352800"/>
            <a:ext cx="1616075" cy="2424113"/>
          </a:xfrm>
        </p:spPr>
      </p:pic>
      <p:sp>
        <p:nvSpPr>
          <p:cNvPr id="92171" name="Text Box 17"/>
          <p:cNvSpPr txBox="1">
            <a:spLocks noChangeArrowheads="1"/>
          </p:cNvSpPr>
          <p:nvPr/>
        </p:nvSpPr>
        <p:spPr bwMode="auto">
          <a:xfrm>
            <a:off x="4343400" y="3810000"/>
            <a:ext cx="2438400" cy="1098550"/>
          </a:xfrm>
          <a:prstGeom prst="rect">
            <a:avLst/>
          </a:prstGeom>
          <a:noFill/>
          <a:ln w="9525">
            <a:noFill/>
            <a:miter lim="800000"/>
            <a:headEnd/>
            <a:tailEnd/>
          </a:ln>
        </p:spPr>
        <p:txBody>
          <a:bodyPr>
            <a:spAutoFit/>
          </a:bodyPr>
          <a:lstStyle/>
          <a:p>
            <a:pPr algn="r">
              <a:spcBef>
                <a:spcPct val="50000"/>
              </a:spcBef>
            </a:pPr>
            <a:r>
              <a:rPr lang="en-US" dirty="0"/>
              <a:t>Powder Post Beetle</a:t>
            </a:r>
          </a:p>
          <a:p>
            <a:pPr algn="r">
              <a:spcBef>
                <a:spcPct val="50000"/>
              </a:spcBef>
            </a:pPr>
            <a:r>
              <a:rPr lang="en-US" dirty="0"/>
              <a:t>Damage</a:t>
            </a:r>
          </a:p>
          <a:p>
            <a:pPr algn="r">
              <a:spcBef>
                <a:spcPct val="50000"/>
              </a:spcBef>
            </a:pPr>
            <a:r>
              <a:rPr lang="en-US" sz="1400" dirty="0"/>
              <a:t>Insectimages.org</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p:cNvSpPr>
          <p:nvPr>
            <p:ph type="title" idx="4294967295"/>
          </p:nvPr>
        </p:nvSpPr>
        <p:spPr/>
        <p:txBody>
          <a:bodyPr/>
          <a:lstStyle/>
          <a:p>
            <a:r>
              <a:rPr lang="en-US" dirty="0" smtClean="0">
                <a:latin typeface="Calibri" pitchFamily="34" charset="0"/>
              </a:rPr>
              <a:t>Pest Management: Getting Started</a:t>
            </a:r>
          </a:p>
        </p:txBody>
      </p:sp>
      <p:sp>
        <p:nvSpPr>
          <p:cNvPr id="93187" name="Rectangle 3"/>
          <p:cNvSpPr>
            <a:spLocks noGrp="1"/>
          </p:cNvSpPr>
          <p:nvPr>
            <p:ph type="body" idx="4294967295"/>
          </p:nvPr>
        </p:nvSpPr>
        <p:spPr>
          <a:xfrm>
            <a:off x="0" y="1600200"/>
            <a:ext cx="4568952" cy="4602480"/>
          </a:xfrm>
        </p:spPr>
        <p:txBody>
          <a:bodyPr>
            <a:normAutofit fontScale="92500"/>
          </a:bodyPr>
          <a:lstStyle/>
          <a:p>
            <a:pPr lvl="1">
              <a:buNone/>
            </a:pPr>
            <a:endParaRPr lang="en-US" dirty="0" smtClean="0"/>
          </a:p>
          <a:p>
            <a:pPr lvl="1"/>
            <a:r>
              <a:rPr lang="en-US" dirty="0" smtClean="0">
                <a:latin typeface="Calibri" pitchFamily="34" charset="0"/>
              </a:rPr>
              <a:t>Storage areas and furniture are cleaned on a regular basis</a:t>
            </a:r>
          </a:p>
          <a:p>
            <a:pPr lvl="1"/>
            <a:endParaRPr lang="en-US" dirty="0" smtClean="0">
              <a:latin typeface="Calibri" pitchFamily="34" charset="0"/>
            </a:endParaRPr>
          </a:p>
          <a:p>
            <a:pPr lvl="1"/>
            <a:r>
              <a:rPr lang="en-US" dirty="0" smtClean="0">
                <a:latin typeface="Calibri" pitchFamily="34" charset="0"/>
              </a:rPr>
              <a:t>All trash containing food is removed from the building on a daily basis</a:t>
            </a:r>
          </a:p>
          <a:p>
            <a:pPr lvl="1"/>
            <a:endParaRPr lang="en-US" dirty="0" smtClean="0">
              <a:latin typeface="Calibri" pitchFamily="34" charset="0"/>
            </a:endParaRPr>
          </a:p>
          <a:p>
            <a:pPr lvl="1"/>
            <a:r>
              <a:rPr lang="en-US" dirty="0" smtClean="0">
                <a:latin typeface="Calibri" pitchFamily="34" charset="0"/>
              </a:rPr>
              <a:t>Staff keeps food in airtight containers and cleans all eating areas daily</a:t>
            </a:r>
          </a:p>
        </p:txBody>
      </p:sp>
      <p:pic>
        <p:nvPicPr>
          <p:cNvPr id="4" name="Picture 3" descr="oxo-pop-containers.jpg"/>
          <p:cNvPicPr>
            <a:picLocks noChangeAspect="1"/>
          </p:cNvPicPr>
          <p:nvPr/>
        </p:nvPicPr>
        <p:blipFill>
          <a:blip r:embed="rId3" cstate="print"/>
          <a:stretch>
            <a:fillRect/>
          </a:stretch>
        </p:blipFill>
        <p:spPr>
          <a:xfrm>
            <a:off x="5105400" y="4267200"/>
            <a:ext cx="3172098" cy="2362200"/>
          </a:xfrm>
          <a:prstGeom prst="rect">
            <a:avLst/>
          </a:prstGeom>
        </p:spPr>
      </p:pic>
      <p:pic>
        <p:nvPicPr>
          <p:cNvPr id="5" name="Picture 4" descr="800px-Waste_Watcher_Recycling_Station.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105400" y="1600200"/>
            <a:ext cx="3202801" cy="2286000"/>
          </a:xfrm>
          <a:prstGeom prst="rect">
            <a:avLst/>
          </a:prstGeom>
        </p:spPr>
      </p:pic>
      <p:sp>
        <p:nvSpPr>
          <p:cNvPr id="6" name="TextBox 5"/>
          <p:cNvSpPr txBox="1"/>
          <p:nvPr/>
        </p:nvSpPr>
        <p:spPr>
          <a:xfrm>
            <a:off x="5105400" y="6581001"/>
            <a:ext cx="3048000" cy="276999"/>
          </a:xfrm>
          <a:prstGeom prst="rect">
            <a:avLst/>
          </a:prstGeom>
          <a:noFill/>
        </p:spPr>
        <p:txBody>
          <a:bodyPr wrap="square" rtlCol="0">
            <a:spAutoFit/>
          </a:bodyPr>
          <a:lstStyle/>
          <a:p>
            <a:r>
              <a:rPr lang="en-US" sz="1200" dirty="0" smtClean="0"/>
              <a:t>http://uncrate.com/stuff/oxo-pop-containers/</a:t>
            </a:r>
            <a:endParaRPr lang="en-US" sz="1200" dirty="0"/>
          </a:p>
        </p:txBody>
      </p:sp>
      <p:sp>
        <p:nvSpPr>
          <p:cNvPr id="7" name="TextBox 6"/>
          <p:cNvSpPr txBox="1"/>
          <p:nvPr/>
        </p:nvSpPr>
        <p:spPr>
          <a:xfrm>
            <a:off x="5105400" y="3886200"/>
            <a:ext cx="4038600" cy="400110"/>
          </a:xfrm>
          <a:prstGeom prst="rect">
            <a:avLst/>
          </a:prstGeom>
          <a:noFill/>
        </p:spPr>
        <p:txBody>
          <a:bodyPr wrap="square" rtlCol="0">
            <a:spAutoFit/>
          </a:bodyPr>
          <a:lstStyle/>
          <a:p>
            <a:r>
              <a:rPr lang="en-US" sz="1000" dirty="0" smtClean="0"/>
              <a:t>“Waste Watcher Recycling Bin” By Busch Systems, http://en.wikipedia.org/wiki/File:Waste_Watcher_Recycling_Station.jpg</a:t>
            </a:r>
            <a:endParaRPr lang="en-US" sz="1000"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p:cNvSpPr>
          <p:nvPr>
            <p:ph type="title" idx="4294967295"/>
          </p:nvPr>
        </p:nvSpPr>
        <p:spPr/>
        <p:txBody>
          <a:bodyPr/>
          <a:lstStyle/>
          <a:p>
            <a:r>
              <a:rPr lang="en-US" dirty="0" smtClean="0">
                <a:latin typeface="Calibri" pitchFamily="34" charset="0"/>
              </a:rPr>
              <a:t>Pest Management: Getting Started</a:t>
            </a:r>
          </a:p>
        </p:txBody>
      </p:sp>
      <p:sp>
        <p:nvSpPr>
          <p:cNvPr id="94211" name="Rectangle 3"/>
          <p:cNvSpPr>
            <a:spLocks noGrp="1"/>
          </p:cNvSpPr>
          <p:nvPr>
            <p:ph type="body" idx="4294967295"/>
          </p:nvPr>
        </p:nvSpPr>
        <p:spPr>
          <a:xfrm>
            <a:off x="0" y="1524000"/>
            <a:ext cx="8991600" cy="1905000"/>
          </a:xfrm>
        </p:spPr>
        <p:txBody>
          <a:bodyPr>
            <a:normAutofit lnSpcReduction="10000"/>
          </a:bodyPr>
          <a:lstStyle/>
          <a:p>
            <a:pPr lvl="1"/>
            <a:r>
              <a:rPr lang="en-US" sz="2400" dirty="0" smtClean="0">
                <a:latin typeface="Calibri" pitchFamily="34" charset="0"/>
              </a:rPr>
              <a:t>All incoming items are examined for pest and mold infestations.  Remedial action is taken to prevent the spread to the rest of the collection.</a:t>
            </a:r>
          </a:p>
          <a:p>
            <a:pPr lvl="1"/>
            <a:r>
              <a:rPr lang="en-US" sz="2400" dirty="0" smtClean="0">
                <a:latin typeface="Calibri" pitchFamily="34" charset="0"/>
              </a:rPr>
              <a:t>Any items exhibiting signs of pests are isolated from the rest of the collection until treated </a:t>
            </a:r>
          </a:p>
        </p:txBody>
      </p:sp>
      <p:pic>
        <p:nvPicPr>
          <p:cNvPr id="4" name="Picture 3" descr="800px-Bookworm_damage_on_Errata_page.jpg"/>
          <p:cNvPicPr>
            <a:picLocks noChangeAspect="1"/>
          </p:cNvPicPr>
          <p:nvPr/>
        </p:nvPicPr>
        <p:blipFill>
          <a:blip r:embed="rId3" cstate="print"/>
          <a:stretch>
            <a:fillRect/>
          </a:stretch>
        </p:blipFill>
        <p:spPr>
          <a:xfrm>
            <a:off x="1676400" y="3505200"/>
            <a:ext cx="5387161" cy="2895600"/>
          </a:xfrm>
          <a:prstGeom prst="rect">
            <a:avLst/>
          </a:prstGeom>
        </p:spPr>
      </p:pic>
      <p:sp>
        <p:nvSpPr>
          <p:cNvPr id="5" name="TextBox 4"/>
          <p:cNvSpPr txBox="1"/>
          <p:nvPr/>
        </p:nvSpPr>
        <p:spPr>
          <a:xfrm>
            <a:off x="1676400" y="6396335"/>
            <a:ext cx="4800600" cy="461665"/>
          </a:xfrm>
          <a:prstGeom prst="rect">
            <a:avLst/>
          </a:prstGeom>
          <a:noFill/>
        </p:spPr>
        <p:txBody>
          <a:bodyPr wrap="square" rtlCol="0">
            <a:spAutoFit/>
          </a:bodyPr>
          <a:lstStyle/>
          <a:p>
            <a:r>
              <a:rPr lang="en-US" sz="1200" dirty="0" smtClean="0"/>
              <a:t>“Bookworm Damage on Errata Page”  Bu </a:t>
            </a:r>
            <a:r>
              <a:rPr lang="en-US" sz="1200" dirty="0" err="1" smtClean="0"/>
              <a:t>Ragesoss</a:t>
            </a:r>
            <a:r>
              <a:rPr lang="en-US" sz="1200" dirty="0" smtClean="0"/>
              <a:t>, http://en.wikipedia.org/wiki/File:Bookworm_damage_on_Errata_page.jpg</a:t>
            </a:r>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p:cNvSpPr>
          <p:nvPr>
            <p:ph type="title" idx="4294967295"/>
          </p:nvPr>
        </p:nvSpPr>
        <p:spPr/>
        <p:txBody>
          <a:bodyPr/>
          <a:lstStyle/>
          <a:p>
            <a:r>
              <a:rPr lang="en-US" dirty="0" smtClean="0">
                <a:latin typeface="Calibri" pitchFamily="34" charset="0"/>
              </a:rPr>
              <a:t>Pest Management: Good</a:t>
            </a:r>
          </a:p>
        </p:txBody>
      </p:sp>
      <p:sp>
        <p:nvSpPr>
          <p:cNvPr id="95235" name="Rectangle 3"/>
          <p:cNvSpPr>
            <a:spLocks noGrp="1"/>
          </p:cNvSpPr>
          <p:nvPr>
            <p:ph type="body" idx="4294967295"/>
          </p:nvPr>
        </p:nvSpPr>
        <p:spPr/>
        <p:txBody>
          <a:bodyPr/>
          <a:lstStyle/>
          <a:p>
            <a:pPr algn="ctr">
              <a:lnSpc>
                <a:spcPct val="80000"/>
              </a:lnSpc>
              <a:buFont typeface="Wingdings 2" pitchFamily="18" charset="2"/>
              <a:buNone/>
            </a:pPr>
            <a:endParaRPr lang="en-US" sz="2300" dirty="0" smtClean="0">
              <a:latin typeface="Calibri" pitchFamily="34" charset="0"/>
            </a:endParaRPr>
          </a:p>
          <a:p>
            <a:pPr lvl="1">
              <a:lnSpc>
                <a:spcPct val="80000"/>
              </a:lnSpc>
            </a:pPr>
            <a:r>
              <a:rPr lang="en-US" sz="2000" dirty="0" smtClean="0">
                <a:latin typeface="Calibri" pitchFamily="34" charset="0"/>
              </a:rPr>
              <a:t>Vulnerabilities for an infestation are mitigated, such as sealing possible infiltration areas, use of outside lighting, correction of draining problems, sweeping gasket on exterior doors, and use of screens</a:t>
            </a:r>
          </a:p>
          <a:p>
            <a:pPr lvl="1">
              <a:lnSpc>
                <a:spcPct val="80000"/>
              </a:lnSpc>
            </a:pPr>
            <a:endParaRPr lang="en-US" sz="2000" dirty="0" smtClean="0">
              <a:latin typeface="Calibri" pitchFamily="34" charset="0"/>
            </a:endParaRPr>
          </a:p>
          <a:p>
            <a:pPr lvl="1">
              <a:lnSpc>
                <a:spcPct val="80000"/>
              </a:lnSpc>
            </a:pPr>
            <a:r>
              <a:rPr lang="en-US" sz="2000" dirty="0" smtClean="0">
                <a:latin typeface="Calibri" pitchFamily="34" charset="0"/>
              </a:rPr>
              <a:t>Storage and exhibition areas are monitored for the presence of pests with glue boards</a:t>
            </a:r>
          </a:p>
        </p:txBody>
      </p:sp>
      <p:pic>
        <p:nvPicPr>
          <p:cNvPr id="95236" name="Picture 4"/>
          <p:cNvPicPr>
            <a:picLocks noChangeAspect="1" noChangeArrowheads="1"/>
          </p:cNvPicPr>
          <p:nvPr/>
        </p:nvPicPr>
        <p:blipFill>
          <a:blip r:embed="rId3" cstate="print"/>
          <a:srcRect/>
          <a:stretch>
            <a:fillRect/>
          </a:stretch>
        </p:blipFill>
        <p:spPr bwMode="auto">
          <a:xfrm>
            <a:off x="762000" y="4038600"/>
            <a:ext cx="2895600" cy="2171700"/>
          </a:xfrm>
          <a:prstGeom prst="rect">
            <a:avLst/>
          </a:prstGeom>
          <a:noFill/>
          <a:ln w="9525">
            <a:noFill/>
            <a:miter lim="800000"/>
            <a:headEnd/>
            <a:tailEnd/>
          </a:ln>
        </p:spPr>
      </p:pic>
      <p:pic>
        <p:nvPicPr>
          <p:cNvPr id="95237" name="Picture 5"/>
          <p:cNvPicPr>
            <a:picLocks noChangeAspect="1" noChangeArrowheads="1"/>
          </p:cNvPicPr>
          <p:nvPr/>
        </p:nvPicPr>
        <p:blipFill>
          <a:blip r:embed="rId4" cstate="print"/>
          <a:srcRect/>
          <a:stretch>
            <a:fillRect/>
          </a:stretch>
        </p:blipFill>
        <p:spPr bwMode="auto">
          <a:xfrm>
            <a:off x="5181600" y="4038600"/>
            <a:ext cx="2930525" cy="2225675"/>
          </a:xfrm>
          <a:prstGeom prst="rect">
            <a:avLst/>
          </a:prstGeom>
          <a:noFill/>
          <a:ln w="9525">
            <a:noFill/>
            <a:miter lim="800000"/>
            <a:headEnd/>
            <a:tailEnd/>
          </a:ln>
        </p:spPr>
      </p:pic>
      <p:sp>
        <p:nvSpPr>
          <p:cNvPr id="6" name="TextBox 5"/>
          <p:cNvSpPr txBox="1"/>
          <p:nvPr/>
        </p:nvSpPr>
        <p:spPr>
          <a:xfrm>
            <a:off x="5257800" y="6248400"/>
            <a:ext cx="2971800" cy="307777"/>
          </a:xfrm>
          <a:prstGeom prst="rect">
            <a:avLst/>
          </a:prstGeom>
          <a:noFill/>
        </p:spPr>
        <p:txBody>
          <a:bodyPr wrap="square" rtlCol="0">
            <a:spAutoFit/>
          </a:bodyPr>
          <a:lstStyle/>
          <a:p>
            <a:r>
              <a:rPr lang="en-US" sz="1400" dirty="0" smtClean="0"/>
              <a:t>http://www.stonybrook.edu/ehs/pest/</a:t>
            </a:r>
            <a:endParaRPr lang="en-US" sz="1400" dirty="0"/>
          </a:p>
        </p:txBody>
      </p:sp>
      <p:sp>
        <p:nvSpPr>
          <p:cNvPr id="7" name="TextBox 6"/>
          <p:cNvSpPr txBox="1"/>
          <p:nvPr/>
        </p:nvSpPr>
        <p:spPr>
          <a:xfrm>
            <a:off x="0" y="6248400"/>
            <a:ext cx="4648200" cy="307777"/>
          </a:xfrm>
          <a:prstGeom prst="rect">
            <a:avLst/>
          </a:prstGeom>
          <a:noFill/>
        </p:spPr>
        <p:txBody>
          <a:bodyPr wrap="square" rtlCol="0">
            <a:spAutoFit/>
          </a:bodyPr>
          <a:lstStyle/>
          <a:p>
            <a:r>
              <a:rPr lang="en-US" sz="1400" dirty="0" smtClean="0"/>
              <a:t>http://www.thefind.com/garden/info-catchmaster-glue-boards</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p:cNvSpPr>
          <p:nvPr>
            <p:ph type="title" idx="4294967295"/>
          </p:nvPr>
        </p:nvSpPr>
        <p:spPr/>
        <p:txBody>
          <a:bodyPr/>
          <a:lstStyle/>
          <a:p>
            <a:r>
              <a:rPr lang="en-US" dirty="0" smtClean="0">
                <a:latin typeface="Calibri" pitchFamily="34" charset="0"/>
              </a:rPr>
              <a:t>Pest Management: Good</a:t>
            </a:r>
          </a:p>
        </p:txBody>
      </p:sp>
      <p:sp>
        <p:nvSpPr>
          <p:cNvPr id="96259" name="Rectangle 3"/>
          <p:cNvSpPr>
            <a:spLocks noGrp="1"/>
          </p:cNvSpPr>
          <p:nvPr>
            <p:ph type="body" idx="4294967295"/>
          </p:nvPr>
        </p:nvSpPr>
        <p:spPr>
          <a:xfrm>
            <a:off x="-152400" y="1524000"/>
            <a:ext cx="5105400" cy="5105400"/>
          </a:xfrm>
        </p:spPr>
        <p:txBody>
          <a:bodyPr/>
          <a:lstStyle/>
          <a:p>
            <a:pPr algn="ctr">
              <a:lnSpc>
                <a:spcPct val="80000"/>
              </a:lnSpc>
              <a:buFont typeface="Wingdings 2" pitchFamily="18" charset="2"/>
              <a:buNone/>
            </a:pPr>
            <a:endParaRPr lang="en-US" sz="2300" dirty="0" smtClean="0">
              <a:latin typeface="Calibri" pitchFamily="34" charset="0"/>
            </a:endParaRPr>
          </a:p>
          <a:p>
            <a:pPr lvl="1">
              <a:lnSpc>
                <a:spcPct val="80000"/>
              </a:lnSpc>
            </a:pPr>
            <a:r>
              <a:rPr lang="en-US" sz="2000" dirty="0" smtClean="0">
                <a:latin typeface="Calibri" pitchFamily="34" charset="0"/>
              </a:rPr>
              <a:t>All pests are identified and records are kept about location, number found, as well as records of special events that might affect environmental conditions, such as receptions, leaks, systems failures etc.</a:t>
            </a:r>
          </a:p>
          <a:p>
            <a:pPr lvl="1">
              <a:lnSpc>
                <a:spcPct val="80000"/>
              </a:lnSpc>
            </a:pPr>
            <a:endParaRPr lang="en-US" sz="2000" dirty="0" smtClean="0">
              <a:latin typeface="Calibri" pitchFamily="34" charset="0"/>
            </a:endParaRPr>
          </a:p>
          <a:p>
            <a:pPr lvl="1">
              <a:lnSpc>
                <a:spcPct val="80000"/>
              </a:lnSpc>
            </a:pPr>
            <a:r>
              <a:rPr lang="en-US" sz="2000" dirty="0" smtClean="0">
                <a:latin typeface="Calibri" pitchFamily="34" charset="0"/>
              </a:rPr>
              <a:t>The institution’s selected pest management company understands the specific pest control needs for safety of staff, visitors, and the collection.  No insecticides are used consistently as a pest deterrent</a:t>
            </a:r>
          </a:p>
          <a:p>
            <a:pPr lvl="1">
              <a:lnSpc>
                <a:spcPct val="80000"/>
              </a:lnSpc>
            </a:pPr>
            <a:endParaRPr lang="en-US" sz="2000" dirty="0" smtClean="0">
              <a:latin typeface="Calibri" pitchFamily="34" charset="0"/>
            </a:endParaRPr>
          </a:p>
          <a:p>
            <a:pPr lvl="1">
              <a:lnSpc>
                <a:spcPct val="80000"/>
              </a:lnSpc>
            </a:pPr>
            <a:r>
              <a:rPr lang="en-US" sz="2000" dirty="0" smtClean="0">
                <a:latin typeface="Calibri" pitchFamily="34" charset="0"/>
              </a:rPr>
              <a:t>Advice is sought from a conservator before treating any affected materials  </a:t>
            </a:r>
          </a:p>
        </p:txBody>
      </p:sp>
      <p:pic>
        <p:nvPicPr>
          <p:cNvPr id="4" name="Picture 3" descr="bug-clock.jpg"/>
          <p:cNvPicPr>
            <a:picLocks noChangeAspect="1"/>
          </p:cNvPicPr>
          <p:nvPr/>
        </p:nvPicPr>
        <p:blipFill>
          <a:blip r:embed="rId3" cstate="print"/>
          <a:stretch>
            <a:fillRect/>
          </a:stretch>
        </p:blipFill>
        <p:spPr>
          <a:xfrm>
            <a:off x="5029200" y="2362200"/>
            <a:ext cx="3860800" cy="2895600"/>
          </a:xfrm>
          <a:prstGeom prst="rect">
            <a:avLst/>
          </a:prstGeom>
        </p:spPr>
      </p:pic>
      <p:sp>
        <p:nvSpPr>
          <p:cNvPr id="5" name="TextBox 4"/>
          <p:cNvSpPr txBox="1"/>
          <p:nvPr/>
        </p:nvSpPr>
        <p:spPr>
          <a:xfrm>
            <a:off x="5029200" y="5181600"/>
            <a:ext cx="3886200" cy="461665"/>
          </a:xfrm>
          <a:prstGeom prst="rect">
            <a:avLst/>
          </a:prstGeom>
          <a:noFill/>
        </p:spPr>
        <p:txBody>
          <a:bodyPr wrap="square" rtlCol="0">
            <a:spAutoFit/>
          </a:bodyPr>
          <a:lstStyle/>
          <a:p>
            <a:r>
              <a:rPr lang="en-US" sz="1200" dirty="0" smtClean="0"/>
              <a:t>http://ellencarrlee.wordpress.com/2009/03/19/integrated-pest-management-made-easy/</a:t>
            </a:r>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p:cNvSpPr>
          <p:nvPr>
            <p:ph type="title" idx="4294967295"/>
          </p:nvPr>
        </p:nvSpPr>
        <p:spPr/>
        <p:txBody>
          <a:bodyPr/>
          <a:lstStyle/>
          <a:p>
            <a:r>
              <a:rPr lang="en-US" dirty="0" smtClean="0">
                <a:latin typeface="Calibri" pitchFamily="34" charset="0"/>
              </a:rPr>
              <a:t>Pest Management: Better</a:t>
            </a:r>
          </a:p>
        </p:txBody>
      </p:sp>
      <p:sp>
        <p:nvSpPr>
          <p:cNvPr id="97283" name="Rectangle 3"/>
          <p:cNvSpPr>
            <a:spLocks noGrp="1"/>
          </p:cNvSpPr>
          <p:nvPr>
            <p:ph type="body" idx="4294967295"/>
          </p:nvPr>
        </p:nvSpPr>
        <p:spPr>
          <a:xfrm>
            <a:off x="612648" y="1600200"/>
            <a:ext cx="8153400" cy="2209800"/>
          </a:xfrm>
        </p:spPr>
        <p:txBody>
          <a:bodyPr>
            <a:normAutofit lnSpcReduction="10000"/>
          </a:bodyPr>
          <a:lstStyle/>
          <a:p>
            <a:pPr lvl="1">
              <a:lnSpc>
                <a:spcPct val="90000"/>
              </a:lnSpc>
            </a:pPr>
            <a:endParaRPr lang="en-US" dirty="0" smtClean="0"/>
          </a:p>
          <a:p>
            <a:pPr lvl="1">
              <a:lnSpc>
                <a:spcPct val="90000"/>
              </a:lnSpc>
            </a:pPr>
            <a:r>
              <a:rPr lang="en-US" dirty="0" smtClean="0">
                <a:latin typeface="Calibri" pitchFamily="34" charset="0"/>
              </a:rPr>
              <a:t>Instructions for cleaning storage and exhibition areas are written and followed</a:t>
            </a:r>
          </a:p>
          <a:p>
            <a:pPr lvl="1">
              <a:lnSpc>
                <a:spcPct val="90000"/>
              </a:lnSpc>
            </a:pPr>
            <a:r>
              <a:rPr lang="en-US" dirty="0" smtClean="0">
                <a:latin typeface="Calibri" pitchFamily="34" charset="0"/>
              </a:rPr>
              <a:t>An formalized integrated pest management program is in place for monitoring and responding to an infestation</a:t>
            </a:r>
          </a:p>
          <a:p>
            <a:pPr lvl="1">
              <a:lnSpc>
                <a:spcPct val="90000"/>
              </a:lnSpc>
            </a:pPr>
            <a:endParaRPr lang="en-US" dirty="0" smtClean="0"/>
          </a:p>
        </p:txBody>
      </p:sp>
      <p:pic>
        <p:nvPicPr>
          <p:cNvPr id="4" name="Picture 3" descr="featured-pests.gif"/>
          <p:cNvPicPr>
            <a:picLocks noChangeAspect="1"/>
          </p:cNvPicPr>
          <p:nvPr/>
        </p:nvPicPr>
        <p:blipFill>
          <a:blip r:embed="rId3" cstate="print"/>
          <a:stretch>
            <a:fillRect/>
          </a:stretch>
        </p:blipFill>
        <p:spPr>
          <a:xfrm>
            <a:off x="1905000" y="3962400"/>
            <a:ext cx="5629275" cy="2419350"/>
          </a:xfrm>
          <a:prstGeom prst="rect">
            <a:avLst/>
          </a:prstGeom>
        </p:spPr>
      </p:pic>
      <p:sp>
        <p:nvSpPr>
          <p:cNvPr id="5" name="TextBox 4"/>
          <p:cNvSpPr txBox="1"/>
          <p:nvPr/>
        </p:nvSpPr>
        <p:spPr>
          <a:xfrm>
            <a:off x="4572000" y="6400800"/>
            <a:ext cx="2971800" cy="307777"/>
          </a:xfrm>
          <a:prstGeom prst="rect">
            <a:avLst/>
          </a:prstGeom>
          <a:noFill/>
        </p:spPr>
        <p:txBody>
          <a:bodyPr wrap="square" rtlCol="0">
            <a:spAutoFit/>
          </a:bodyPr>
          <a:lstStyle/>
          <a:p>
            <a:r>
              <a:rPr lang="en-US" sz="1400" dirty="0" smtClean="0"/>
              <a:t>http://www.propacificpestcontrol.com/</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title" idx="4294967295"/>
          </p:nvPr>
        </p:nvSpPr>
        <p:spPr/>
        <p:txBody>
          <a:bodyPr/>
          <a:lstStyle/>
          <a:p>
            <a:r>
              <a:rPr lang="en-US" dirty="0" smtClean="0">
                <a:latin typeface="Calibri" pitchFamily="34" charset="0"/>
              </a:rPr>
              <a:t>IPM</a:t>
            </a:r>
          </a:p>
        </p:txBody>
      </p:sp>
      <p:sp>
        <p:nvSpPr>
          <p:cNvPr id="98307" name="Rectangle 3"/>
          <p:cNvSpPr>
            <a:spLocks noGrp="1"/>
          </p:cNvSpPr>
          <p:nvPr>
            <p:ph type="body" idx="4294967295"/>
          </p:nvPr>
        </p:nvSpPr>
        <p:spPr/>
        <p:txBody>
          <a:bodyPr>
            <a:normAutofit lnSpcReduction="10000"/>
          </a:bodyPr>
          <a:lstStyle/>
          <a:p>
            <a:pPr>
              <a:lnSpc>
                <a:spcPct val="90000"/>
              </a:lnSpc>
              <a:buFont typeface="Wingdings 2" pitchFamily="18" charset="2"/>
              <a:buNone/>
            </a:pPr>
            <a:endParaRPr lang="en-US" dirty="0" smtClean="0">
              <a:latin typeface="Calibri" pitchFamily="34" charset="0"/>
            </a:endParaRPr>
          </a:p>
          <a:p>
            <a:pPr>
              <a:lnSpc>
                <a:spcPct val="90000"/>
              </a:lnSpc>
              <a:buFont typeface="Wingdings 2" pitchFamily="18" charset="2"/>
              <a:buNone/>
            </a:pPr>
            <a:r>
              <a:rPr lang="en-US" dirty="0" smtClean="0">
                <a:latin typeface="Calibri" pitchFamily="34" charset="0"/>
              </a:rPr>
              <a:t>“Preservation professionals increasingly recommend a strategy called </a:t>
            </a:r>
            <a:r>
              <a:rPr lang="en-US" i="1" dirty="0" smtClean="0">
                <a:latin typeface="Calibri" pitchFamily="34" charset="0"/>
              </a:rPr>
              <a:t>integrated pest management </a:t>
            </a:r>
            <a:r>
              <a:rPr lang="en-US" dirty="0" smtClean="0">
                <a:latin typeface="Calibri" pitchFamily="34" charset="0"/>
              </a:rPr>
              <a:t>(IMP).  </a:t>
            </a:r>
            <a:r>
              <a:rPr lang="en-US" b="1" dirty="0" smtClean="0">
                <a:latin typeface="Calibri" pitchFamily="34" charset="0"/>
              </a:rPr>
              <a:t>This approach relies primarily on non-chemical means (such as controlling climate, food sources, and building entry points) to prevent and manage pest infestation.</a:t>
            </a:r>
            <a:r>
              <a:rPr lang="en-US" dirty="0" smtClean="0">
                <a:latin typeface="Calibri" pitchFamily="34" charset="0"/>
              </a:rPr>
              <a:t>  Chemical treatments are used only in a crisis situation threatening rapid losses or when pests fail to succumb to more conservative methods.”  </a:t>
            </a:r>
          </a:p>
          <a:p>
            <a:pPr>
              <a:lnSpc>
                <a:spcPct val="90000"/>
              </a:lnSpc>
              <a:buFont typeface="Wingdings 2" pitchFamily="18" charset="2"/>
              <a:buNone/>
            </a:pPr>
            <a:r>
              <a:rPr lang="en-US" dirty="0" smtClean="0">
                <a:latin typeface="Calibri" pitchFamily="34" charset="0"/>
              </a:rPr>
              <a:t>					- Beth </a:t>
            </a:r>
            <a:r>
              <a:rPr lang="en-US" dirty="0" err="1" smtClean="0">
                <a:latin typeface="Calibri" pitchFamily="34" charset="0"/>
              </a:rPr>
              <a:t>Lindblom</a:t>
            </a:r>
            <a:r>
              <a:rPr lang="en-US" dirty="0" smtClean="0">
                <a:latin typeface="Calibri" pitchFamily="34" charset="0"/>
              </a:rPr>
              <a:t> </a:t>
            </a:r>
            <a:r>
              <a:rPr lang="en-US" dirty="0" err="1" smtClean="0">
                <a:latin typeface="Calibri" pitchFamily="34" charset="0"/>
              </a:rPr>
              <a:t>Patkus</a:t>
            </a:r>
            <a:r>
              <a:rPr lang="en-US" dirty="0" smtClean="0">
                <a:latin typeface="Calibri" pitchFamily="34" charset="0"/>
              </a:rPr>
              <a:t> </a:t>
            </a:r>
          </a:p>
          <a:p>
            <a:pPr>
              <a:lnSpc>
                <a:spcPct val="90000"/>
              </a:lnSpc>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26" name="Object 7"/>
          <p:cNvGraphicFramePr>
            <a:graphicFrameLocks noGrp="1" noChangeAspect="1"/>
          </p:cNvGraphicFramePr>
          <p:nvPr>
            <p:ph sz="half" idx="4294967295"/>
          </p:nvPr>
        </p:nvGraphicFramePr>
        <p:xfrm>
          <a:off x="304800" y="2057400"/>
          <a:ext cx="4191000" cy="2713038"/>
        </p:xfrm>
        <a:graphic>
          <a:graphicData uri="http://schemas.openxmlformats.org/presentationml/2006/ole">
            <mc:AlternateContent xmlns:mc="http://schemas.openxmlformats.org/markup-compatibility/2006">
              <mc:Choice xmlns:v="urn:schemas-microsoft-com:vml" Requires="v">
                <p:oleObj spid="_x0000_s1030" name="Photo Editor Photo" r:id="rId4" imgW="5885714" imgH="3809524" progId="">
                  <p:embed/>
                </p:oleObj>
              </mc:Choice>
              <mc:Fallback>
                <p:oleObj name="Photo Editor Photo" r:id="rId4" imgW="5885714" imgH="3809524"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057400"/>
                        <a:ext cx="4191000" cy="271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28" name="Picture 8" descr="Scan10"/>
          <p:cNvPicPr>
            <a:picLocks noGrp="1" noChangeAspect="1" noChangeArrowheads="1"/>
          </p:cNvPicPr>
          <p:nvPr>
            <p:ph sz="half" idx="4294967295"/>
          </p:nvPr>
        </p:nvPicPr>
        <p:blipFill>
          <a:blip r:embed="rId6" cstate="print"/>
          <a:srcRect/>
          <a:stretch>
            <a:fillRect/>
          </a:stretch>
        </p:blipFill>
        <p:spPr>
          <a:xfrm>
            <a:off x="4800600" y="2057400"/>
            <a:ext cx="4114800" cy="2741613"/>
          </a:xfrm>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p:cNvSpPr>
          <p:nvPr>
            <p:ph type="title" idx="4294967295"/>
          </p:nvPr>
        </p:nvSpPr>
        <p:spPr/>
        <p:txBody>
          <a:bodyPr/>
          <a:lstStyle/>
          <a:p>
            <a:r>
              <a:rPr lang="en-US" dirty="0" smtClean="0">
                <a:latin typeface="Calibri" pitchFamily="34" charset="0"/>
              </a:rPr>
              <a:t>Principles of IPM</a:t>
            </a:r>
          </a:p>
        </p:txBody>
      </p:sp>
      <p:sp>
        <p:nvSpPr>
          <p:cNvPr id="99331" name="Rectangle 3"/>
          <p:cNvSpPr>
            <a:spLocks noGrp="1"/>
          </p:cNvSpPr>
          <p:nvPr>
            <p:ph type="body" sz="half" idx="4294967295"/>
          </p:nvPr>
        </p:nvSpPr>
        <p:spPr>
          <a:xfrm>
            <a:off x="301625" y="1524000"/>
            <a:ext cx="4191000" cy="4598988"/>
          </a:xfrm>
        </p:spPr>
        <p:txBody>
          <a:bodyPr>
            <a:normAutofit/>
          </a:bodyPr>
          <a:lstStyle/>
          <a:p>
            <a:r>
              <a:rPr lang="en-US" sz="2300" dirty="0" smtClean="0">
                <a:latin typeface="Calibri" pitchFamily="34" charset="0"/>
              </a:rPr>
              <a:t>Prevention</a:t>
            </a:r>
          </a:p>
          <a:p>
            <a:pPr lvl="1"/>
            <a:r>
              <a:rPr lang="en-US" sz="2000" dirty="0" smtClean="0">
                <a:latin typeface="Calibri" pitchFamily="34" charset="0"/>
              </a:rPr>
              <a:t>Take necessary measures to prevent the need to use chemical extermination</a:t>
            </a:r>
          </a:p>
          <a:p>
            <a:pPr lvl="2"/>
            <a:r>
              <a:rPr lang="en-US" sz="1800" dirty="0" smtClean="0">
                <a:latin typeface="Calibri" pitchFamily="34" charset="0"/>
              </a:rPr>
              <a:t>Facilities, Environment, Housekeeping</a:t>
            </a:r>
          </a:p>
          <a:p>
            <a:r>
              <a:rPr lang="en-US" sz="2300" dirty="0" smtClean="0">
                <a:latin typeface="Calibri" pitchFamily="34" charset="0"/>
              </a:rPr>
              <a:t>Early Detection</a:t>
            </a:r>
          </a:p>
          <a:p>
            <a:pPr lvl="1"/>
            <a:r>
              <a:rPr lang="en-US" sz="2000" dirty="0" smtClean="0">
                <a:latin typeface="Calibri" pitchFamily="34" charset="0"/>
              </a:rPr>
              <a:t>Consistent monitoring and inspection</a:t>
            </a:r>
          </a:p>
          <a:p>
            <a:r>
              <a:rPr lang="en-US" sz="2300" dirty="0" smtClean="0">
                <a:latin typeface="Calibri" pitchFamily="34" charset="0"/>
              </a:rPr>
              <a:t>Elimination</a:t>
            </a:r>
          </a:p>
          <a:p>
            <a:pPr lvl="1"/>
            <a:r>
              <a:rPr lang="en-US" sz="2000" dirty="0" smtClean="0">
                <a:latin typeface="Calibri" pitchFamily="34" charset="0"/>
              </a:rPr>
              <a:t>Take necessary actions to eliminate pests, preferably through non-chemical means</a:t>
            </a:r>
          </a:p>
          <a:p>
            <a:endParaRPr lang="en-US" sz="2300" dirty="0" smtClean="0"/>
          </a:p>
        </p:txBody>
      </p:sp>
      <p:pic>
        <p:nvPicPr>
          <p:cNvPr id="99332" name="Picture 7" descr="Silverfish3"/>
          <p:cNvPicPr>
            <a:picLocks noGrp="1" noChangeAspect="1" noChangeArrowheads="1"/>
          </p:cNvPicPr>
          <p:nvPr>
            <p:ph sz="half" idx="4294967295"/>
          </p:nvPr>
        </p:nvPicPr>
        <p:blipFill>
          <a:blip r:embed="rId3" cstate="print"/>
          <a:srcRect/>
          <a:stretch>
            <a:fillRect/>
          </a:stretch>
        </p:blipFill>
        <p:spPr>
          <a:xfrm>
            <a:off x="4911725" y="1993900"/>
            <a:ext cx="3657600" cy="3657600"/>
          </a:xfrm>
        </p:spPr>
      </p:pic>
      <p:sp>
        <p:nvSpPr>
          <p:cNvPr id="5" name="TextBox 4"/>
          <p:cNvSpPr txBox="1"/>
          <p:nvPr/>
        </p:nvSpPr>
        <p:spPr>
          <a:xfrm>
            <a:off x="5105400" y="5638800"/>
            <a:ext cx="3505200" cy="307777"/>
          </a:xfrm>
          <a:prstGeom prst="rect">
            <a:avLst/>
          </a:prstGeom>
          <a:noFill/>
        </p:spPr>
        <p:txBody>
          <a:bodyPr wrap="square" rtlCol="0">
            <a:spAutoFit/>
          </a:bodyPr>
          <a:lstStyle/>
          <a:p>
            <a:r>
              <a:rPr lang="en-US" sz="1400" dirty="0" smtClean="0"/>
              <a:t>http://nature.berkeley.edu/upmc/insectlist.php</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p:cNvSpPr>
          <p:nvPr>
            <p:ph type="title" idx="4294967295"/>
          </p:nvPr>
        </p:nvSpPr>
        <p:spPr/>
        <p:txBody>
          <a:bodyPr/>
          <a:lstStyle/>
          <a:p>
            <a:r>
              <a:rPr lang="en-US" dirty="0" smtClean="0">
                <a:latin typeface="Calibri" pitchFamily="34" charset="0"/>
              </a:rPr>
              <a:t>Pest Management: Better</a:t>
            </a:r>
          </a:p>
        </p:txBody>
      </p:sp>
      <p:sp>
        <p:nvSpPr>
          <p:cNvPr id="100355" name="Rectangle 3"/>
          <p:cNvSpPr>
            <a:spLocks noGrp="1"/>
          </p:cNvSpPr>
          <p:nvPr>
            <p:ph type="body" idx="4294967295"/>
          </p:nvPr>
        </p:nvSpPr>
        <p:spPr/>
        <p:txBody>
          <a:bodyPr>
            <a:normAutofit/>
          </a:bodyPr>
          <a:lstStyle/>
          <a:p>
            <a:pPr lvl="1">
              <a:lnSpc>
                <a:spcPct val="90000"/>
              </a:lnSpc>
            </a:pPr>
            <a:endParaRPr lang="en-US" dirty="0" smtClean="0"/>
          </a:p>
          <a:p>
            <a:pPr lvl="1">
              <a:lnSpc>
                <a:spcPct val="90000"/>
              </a:lnSpc>
            </a:pPr>
            <a:r>
              <a:rPr lang="en-US" dirty="0" smtClean="0">
                <a:latin typeface="Calibri" pitchFamily="34" charset="0"/>
              </a:rPr>
              <a:t>Selection of pest infestation treatments, traps, and bailing are appropriate for the safety of collections and people</a:t>
            </a:r>
          </a:p>
          <a:p>
            <a:pPr lvl="1">
              <a:lnSpc>
                <a:spcPct val="90000"/>
              </a:lnSpc>
            </a:pPr>
            <a:endParaRPr lang="en-US" dirty="0" smtClean="0">
              <a:latin typeface="Calibri" pitchFamily="34" charset="0"/>
            </a:endParaRPr>
          </a:p>
          <a:p>
            <a:pPr lvl="1">
              <a:lnSpc>
                <a:spcPct val="90000"/>
              </a:lnSpc>
            </a:pPr>
            <a:r>
              <a:rPr lang="en-US" dirty="0" smtClean="0">
                <a:latin typeface="Calibri" pitchFamily="34" charset="0"/>
              </a:rPr>
              <a:t>A specialist in integrated pest management programs for cultural institutions review the IPM program at regular intervals</a:t>
            </a:r>
          </a:p>
          <a:p>
            <a:pPr lvl="1">
              <a:lnSpc>
                <a:spcPct val="90000"/>
              </a:lnSpc>
            </a:pPr>
            <a:endParaRPr lang="en-US" dirty="0" smtClean="0">
              <a:latin typeface="Calibri" pitchFamily="34" charset="0"/>
            </a:endParaRPr>
          </a:p>
          <a:p>
            <a:pPr lvl="1">
              <a:lnSpc>
                <a:spcPct val="90000"/>
              </a:lnSpc>
            </a:pPr>
            <a:r>
              <a:rPr lang="en-US" dirty="0" smtClean="0">
                <a:latin typeface="Calibri" pitchFamily="34" charset="0"/>
              </a:rPr>
              <a:t>A separate space is available for segregation of infested materials or those suspected of infestation </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pitchFamily="34" charset="0"/>
              </a:rPr>
              <a:t>Thank you and Questions</a:t>
            </a:r>
            <a:endParaRPr lang="en-US" dirty="0">
              <a:latin typeface="Calibri" pitchFamily="34" charset="0"/>
            </a:endParaRPr>
          </a:p>
        </p:txBody>
      </p:sp>
      <p:sp>
        <p:nvSpPr>
          <p:cNvPr id="6" name="Content Placeholder 5"/>
          <p:cNvSpPr>
            <a:spLocks noGrp="1"/>
          </p:cNvSpPr>
          <p:nvPr>
            <p:ph sz="quarter" idx="1"/>
          </p:nvPr>
        </p:nvSpPr>
        <p:spPr/>
        <p:txBody>
          <a:bodyPr/>
          <a:lstStyle/>
          <a:p>
            <a:pPr marL="0">
              <a:buNone/>
            </a:pPr>
            <a:r>
              <a:rPr lang="en-US" dirty="0" smtClean="0">
                <a:latin typeface="Calibri" pitchFamily="34" charset="0"/>
              </a:rPr>
              <a:t>Questions about collections care? </a:t>
            </a:r>
          </a:p>
          <a:p>
            <a:pPr marL="0">
              <a:buNone/>
            </a:pPr>
            <a:endParaRPr lang="en-US" dirty="0" smtClean="0">
              <a:latin typeface="Calibri" pitchFamily="34" charset="0"/>
            </a:endParaRPr>
          </a:p>
          <a:p>
            <a:pPr marL="0">
              <a:buNone/>
            </a:pPr>
            <a:r>
              <a:rPr lang="en-US" dirty="0" smtClean="0">
                <a:latin typeface="Calibri" pitchFamily="34" charset="0"/>
              </a:rPr>
              <a:t>Contact the California Preservation Program </a:t>
            </a:r>
            <a:r>
              <a:rPr lang="en-US" sz="2800" u="sng" dirty="0" smtClean="0">
                <a:latin typeface="Calibri" pitchFamily="34" charset="0"/>
              </a:rPr>
              <a:t>info@calpreservation.org</a:t>
            </a:r>
            <a:endParaRPr lang="en-US" sz="2800" dirty="0" smtClean="0">
              <a:latin typeface="Calibri" pitchFamily="34" charset="0"/>
            </a:endParaRPr>
          </a:p>
          <a:p>
            <a:endParaRPr lang="en-US" dirty="0"/>
          </a:p>
        </p:txBody>
      </p:sp>
      <p:sp>
        <p:nvSpPr>
          <p:cNvPr id="7" name="Content Placeholder 6"/>
          <p:cNvSpPr>
            <a:spLocks noGrp="1"/>
          </p:cNvSpPr>
          <p:nvPr>
            <p:ph sz="quarter" idx="2"/>
          </p:nvPr>
        </p:nvSpPr>
        <p:spPr/>
        <p:txBody>
          <a:bodyPr/>
          <a:lstStyle/>
          <a:p>
            <a:endParaRPr lang="en-US"/>
          </a:p>
        </p:txBody>
      </p:sp>
      <p:pic>
        <p:nvPicPr>
          <p:cNvPr id="2051" name="Picture 3" descr="C:\Documents and Settings\lhortz\Local Settings\Temporary Internet Files\Content.IE5\J0454UI3\MC900441930[1].wmf"/>
          <p:cNvPicPr>
            <a:picLocks noChangeAspect="1" noChangeArrowheads="1"/>
          </p:cNvPicPr>
          <p:nvPr/>
        </p:nvPicPr>
        <p:blipFill>
          <a:blip r:embed="rId3" cstate="print"/>
          <a:srcRect/>
          <a:stretch>
            <a:fillRect/>
          </a:stretch>
        </p:blipFill>
        <p:spPr bwMode="auto">
          <a:xfrm>
            <a:off x="4648200" y="1828800"/>
            <a:ext cx="3884613" cy="3747436"/>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Next Session</a:t>
            </a:r>
            <a:endParaRPr lang="en-US" dirty="0">
              <a:latin typeface="Calibri" pitchFamily="34" charset="0"/>
            </a:endParaRPr>
          </a:p>
        </p:txBody>
      </p:sp>
      <p:sp>
        <p:nvSpPr>
          <p:cNvPr id="3" name="Content Placeholder 2"/>
          <p:cNvSpPr>
            <a:spLocks noGrp="1"/>
          </p:cNvSpPr>
          <p:nvPr>
            <p:ph sz="quarter" idx="1"/>
          </p:nvPr>
        </p:nvSpPr>
        <p:spPr/>
        <p:txBody>
          <a:bodyPr>
            <a:normAutofit/>
          </a:bodyPr>
          <a:lstStyle/>
          <a:p>
            <a:pPr>
              <a:buNone/>
            </a:pPr>
            <a:endParaRPr lang="en-US" dirty="0" smtClean="0"/>
          </a:p>
          <a:p>
            <a:pPr>
              <a:buNone/>
            </a:pPr>
            <a:endParaRPr lang="en-US" dirty="0" smtClean="0">
              <a:latin typeface="Calibri" pitchFamily="34" charset="0"/>
            </a:endParaRPr>
          </a:p>
          <a:p>
            <a:pPr>
              <a:buNone/>
            </a:pPr>
            <a:r>
              <a:rPr lang="en-US" dirty="0" smtClean="0">
                <a:latin typeface="Calibri" pitchFamily="34" charset="0"/>
              </a:rPr>
              <a:t>Session 3: Handling, Access, Storage, and Exhibition</a:t>
            </a:r>
          </a:p>
          <a:p>
            <a:pPr>
              <a:buNone/>
            </a:pPr>
            <a:r>
              <a:rPr lang="en-US" dirty="0" smtClean="0">
                <a:latin typeface="Calibri" pitchFamily="34" charset="0"/>
              </a:rPr>
              <a:t>December 12, 2013</a:t>
            </a:r>
          </a:p>
          <a:p>
            <a:pPr>
              <a:buNone/>
            </a:pPr>
            <a:endParaRPr lang="en-US" dirty="0" smtClean="0">
              <a:latin typeface="Calibri" pitchFamily="34" charset="0"/>
            </a:endParaRPr>
          </a:p>
          <a:p>
            <a:pPr>
              <a:buNone/>
            </a:pPr>
            <a:endParaRPr lang="en-US" dirty="0" smtClean="0">
              <a:latin typeface="Calibri" pitchFamily="34" charset="0"/>
            </a:endParaRPr>
          </a:p>
          <a:p>
            <a:pPr>
              <a:buNone/>
            </a:pPr>
            <a:endParaRPr lang="en-US" dirty="0"/>
          </a:p>
        </p:txBody>
      </p:sp>
      <p:pic>
        <p:nvPicPr>
          <p:cNvPr id="5" name="Content Placeholder 4" descr="AAA.jpg"/>
          <p:cNvPicPr>
            <a:picLocks noGrp="1" noChangeAspect="1"/>
          </p:cNvPicPr>
          <p:nvPr>
            <p:ph sz="quarter" idx="2"/>
          </p:nvPr>
        </p:nvPicPr>
        <p:blipFill>
          <a:blip r:embed="rId2" cstate="print"/>
          <a:stretch>
            <a:fillRect/>
          </a:stretch>
        </p:blipFill>
        <p:spPr>
          <a:xfrm>
            <a:off x="5416550" y="1817688"/>
            <a:ext cx="2743200" cy="4114800"/>
          </a:xfrm>
        </p:spPr>
      </p:pic>
      <p:sp>
        <p:nvSpPr>
          <p:cNvPr id="6" name="TextBox 5"/>
          <p:cNvSpPr txBox="1"/>
          <p:nvPr/>
        </p:nvSpPr>
        <p:spPr>
          <a:xfrm>
            <a:off x="5867400" y="6324600"/>
            <a:ext cx="2743200" cy="381000"/>
          </a:xfrm>
          <a:prstGeom prst="rect">
            <a:avLst/>
          </a:prstGeom>
          <a:noFill/>
        </p:spPr>
        <p:txBody>
          <a:bodyPr wrap="square" rtlCol="0">
            <a:spAutoFit/>
          </a:bodyPr>
          <a:lstStyle/>
          <a:p>
            <a:r>
              <a:rPr lang="en-US" dirty="0" smtClean="0"/>
              <a:t>Archives of American Art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3" name="Picture 7" descr="94"/>
          <p:cNvPicPr>
            <a:picLocks noGrp="1" noChangeAspect="1" noChangeArrowheads="1"/>
          </p:cNvPicPr>
          <p:nvPr>
            <p:ph sz="half" idx="4294967295"/>
          </p:nvPr>
        </p:nvPicPr>
        <p:blipFill>
          <a:blip r:embed="rId3" cstate="print"/>
          <a:srcRect/>
          <a:stretch>
            <a:fillRect/>
          </a:stretch>
        </p:blipFill>
        <p:spPr>
          <a:xfrm>
            <a:off x="838200" y="1219200"/>
            <a:ext cx="3194050" cy="4598988"/>
          </a:xfrm>
        </p:spPr>
      </p:pic>
      <p:pic>
        <p:nvPicPr>
          <p:cNvPr id="46084" name="Picture 8" descr="65"/>
          <p:cNvPicPr>
            <a:picLocks noGrp="1" noChangeAspect="1" noChangeArrowheads="1"/>
          </p:cNvPicPr>
          <p:nvPr>
            <p:ph sz="half" idx="4294967295"/>
          </p:nvPr>
        </p:nvPicPr>
        <p:blipFill>
          <a:blip r:embed="rId4" cstate="print">
            <a:lum bright="6000"/>
            <a:extLst>
              <a:ext uri="{28A0092B-C50C-407E-A947-70E740481C1C}">
                <a14:useLocalDpi xmlns:a14="http://schemas.microsoft.com/office/drawing/2010/main"/>
              </a:ext>
            </a:extLst>
          </a:blip>
          <a:srcRect/>
          <a:stretch>
            <a:fillRect/>
          </a:stretch>
        </p:blipFill>
        <p:spPr>
          <a:xfrm>
            <a:off x="5029200" y="1219200"/>
            <a:ext cx="3457575" cy="4598988"/>
          </a:xfr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07" name="Picture 4" descr="101_0181"/>
          <p:cNvPicPr>
            <a:picLocks noGrp="1" noChangeAspect="1" noChangeArrowheads="1"/>
          </p:cNvPicPr>
          <p:nvPr>
            <p:ph type="body" idx="4294967295"/>
          </p:nvPr>
        </p:nvPicPr>
        <p:blipFill>
          <a:blip r:embed="rId3" cstate="print">
            <a:extLst>
              <a:ext uri="{28A0092B-C50C-407E-A947-70E740481C1C}">
                <a14:useLocalDpi xmlns:a14="http://schemas.microsoft.com/office/drawing/2010/main"/>
              </a:ext>
            </a:extLst>
          </a:blip>
          <a:srcRect l="-2654"/>
          <a:stretch>
            <a:fillRect/>
          </a:stretch>
        </p:blipFill>
        <p:spPr>
          <a:xfrm>
            <a:off x="1524000" y="1143000"/>
            <a:ext cx="6132513" cy="4598988"/>
          </a:xfr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latin typeface="Calibri" pitchFamily="34" charset="0"/>
              </a:rPr>
              <a:t>Poll</a:t>
            </a:r>
            <a:endParaRPr lang="en-US" dirty="0">
              <a:latin typeface="Calibri" pitchFamily="34" charset="0"/>
            </a:endParaRPr>
          </a:p>
        </p:txBody>
      </p:sp>
      <p:sp>
        <p:nvSpPr>
          <p:cNvPr id="6" name="Content Placeholder 5"/>
          <p:cNvSpPr>
            <a:spLocks noGrp="1"/>
          </p:cNvSpPr>
          <p:nvPr>
            <p:ph sz="quarter" idx="1"/>
          </p:nvPr>
        </p:nvSpPr>
        <p:spPr/>
        <p:txBody>
          <a:bodyPr/>
          <a:lstStyle/>
          <a:p>
            <a:endParaRPr lang="en-US"/>
          </a:p>
        </p:txBody>
      </p:sp>
      <p:pic>
        <p:nvPicPr>
          <p:cNvPr id="2056" name="Picture 8" descr="C:\Documents and Settings\lhortz\Local Settings\Temporary Internet Files\Content.IE5\J0454UI3\MC900282178[1].wmf"/>
          <p:cNvPicPr>
            <a:picLocks noChangeAspect="1" noChangeArrowheads="1"/>
          </p:cNvPicPr>
          <p:nvPr/>
        </p:nvPicPr>
        <p:blipFill>
          <a:blip r:embed="rId3" cstate="print"/>
          <a:srcRect/>
          <a:stretch>
            <a:fillRect/>
          </a:stretch>
        </p:blipFill>
        <p:spPr bwMode="auto">
          <a:xfrm>
            <a:off x="2590800" y="1828800"/>
            <a:ext cx="3761994" cy="433785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idx="4294967295"/>
          </p:nvPr>
        </p:nvSpPr>
        <p:spPr/>
        <p:txBody>
          <a:bodyPr/>
          <a:lstStyle/>
          <a:p>
            <a:r>
              <a:rPr lang="en-US" sz="2900" dirty="0" smtClean="0">
                <a:latin typeface="Calibri" pitchFamily="34" charset="0"/>
              </a:rPr>
              <a:t>Environment and Environmental Monitoring: Getting Started</a:t>
            </a:r>
          </a:p>
        </p:txBody>
      </p:sp>
      <p:sp>
        <p:nvSpPr>
          <p:cNvPr id="48131" name="Rectangle 3"/>
          <p:cNvSpPr>
            <a:spLocks noGrp="1"/>
          </p:cNvSpPr>
          <p:nvPr>
            <p:ph type="body" idx="4294967295"/>
          </p:nvPr>
        </p:nvSpPr>
        <p:spPr>
          <a:xfrm>
            <a:off x="228600" y="1600200"/>
            <a:ext cx="4568952" cy="5029200"/>
          </a:xfrm>
        </p:spPr>
        <p:txBody>
          <a:bodyPr>
            <a:normAutofit fontScale="85000" lnSpcReduction="20000"/>
          </a:bodyPr>
          <a:lstStyle/>
          <a:p>
            <a:pPr lvl="1"/>
            <a:endParaRPr lang="en-US" sz="1800" dirty="0" smtClean="0"/>
          </a:p>
          <a:p>
            <a:pPr lvl="1"/>
            <a:endParaRPr lang="en-US" sz="1800" dirty="0" smtClean="0"/>
          </a:p>
          <a:p>
            <a:pPr lvl="1"/>
            <a:r>
              <a:rPr lang="en-US" dirty="0" smtClean="0">
                <a:latin typeface="Calibri" pitchFamily="34" charset="0"/>
              </a:rPr>
              <a:t>Simple measures to improve environmental conditions are in place, such as closing doors, using fans etc.</a:t>
            </a:r>
          </a:p>
          <a:p>
            <a:pPr lvl="1"/>
            <a:endParaRPr lang="en-US" dirty="0" smtClean="0">
              <a:latin typeface="Calibri" pitchFamily="34" charset="0"/>
            </a:endParaRPr>
          </a:p>
          <a:p>
            <a:pPr lvl="1"/>
            <a:r>
              <a:rPr lang="en-US" dirty="0" smtClean="0">
                <a:latin typeface="Calibri" pitchFamily="34" charset="0"/>
              </a:rPr>
              <a:t>Collections are housed in a manner that protects materials from extremes in environmental fluctuations</a:t>
            </a:r>
          </a:p>
          <a:p>
            <a:pPr lvl="1"/>
            <a:endParaRPr lang="en-US" dirty="0" smtClean="0">
              <a:latin typeface="Calibri" pitchFamily="34" charset="0"/>
            </a:endParaRPr>
          </a:p>
          <a:p>
            <a:pPr lvl="1"/>
            <a:r>
              <a:rPr lang="en-US" dirty="0" smtClean="0">
                <a:latin typeface="Calibri" pitchFamily="34" charset="0"/>
              </a:rPr>
              <a:t>Collections are stored and exhibited in spaces that are capable of maintaining stable environmental conditions </a:t>
            </a:r>
          </a:p>
          <a:p>
            <a:pPr lvl="1"/>
            <a:endParaRPr lang="en-US" sz="1800" dirty="0" smtClean="0"/>
          </a:p>
        </p:txBody>
      </p:sp>
      <p:pic>
        <p:nvPicPr>
          <p:cNvPr id="4" name="Picture 3" descr="360px-Beinecke_Library_interior.JPG"/>
          <p:cNvPicPr>
            <a:picLocks noChangeAspect="1"/>
          </p:cNvPicPr>
          <p:nvPr/>
        </p:nvPicPr>
        <p:blipFill>
          <a:blip r:embed="rId3" cstate="print"/>
          <a:stretch>
            <a:fillRect/>
          </a:stretch>
        </p:blipFill>
        <p:spPr>
          <a:xfrm>
            <a:off x="5105400" y="1828800"/>
            <a:ext cx="3524250" cy="469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00" dirty="0" smtClean="0">
                <a:latin typeface="Calibri" pitchFamily="34" charset="0"/>
              </a:rPr>
              <a:t>Environment and Environmental Monitoring: Getting Started</a:t>
            </a:r>
            <a:endParaRPr lang="en-US" sz="2900" dirty="0">
              <a:latin typeface="Calibri" pitchFamily="34" charset="0"/>
            </a:endParaRPr>
          </a:p>
        </p:txBody>
      </p:sp>
      <p:sp>
        <p:nvSpPr>
          <p:cNvPr id="3" name="Vertical Text Placeholder 2"/>
          <p:cNvSpPr>
            <a:spLocks noGrp="1"/>
          </p:cNvSpPr>
          <p:nvPr>
            <p:ph sz="quarter" idx="1"/>
          </p:nvPr>
        </p:nvSpPr>
        <p:spPr/>
        <p:txBody>
          <a:bodyPr vert="horz">
            <a:normAutofit lnSpcReduction="10000"/>
          </a:bodyPr>
          <a:lstStyle/>
          <a:p>
            <a:pPr lvl="1">
              <a:buNone/>
            </a:pPr>
            <a:endParaRPr lang="en-US" sz="2800" dirty="0" smtClean="0"/>
          </a:p>
          <a:p>
            <a:pPr lvl="1"/>
            <a:r>
              <a:rPr lang="en-US" sz="2800" dirty="0" smtClean="0">
                <a:latin typeface="Calibri" pitchFamily="34" charset="0"/>
              </a:rPr>
              <a:t>Monitoring equipment is available to spot check temperature and relative humidity levels</a:t>
            </a:r>
          </a:p>
          <a:p>
            <a:pPr lvl="1"/>
            <a:endParaRPr lang="en-US" sz="2800" dirty="0" smtClean="0">
              <a:latin typeface="Calibri" pitchFamily="34" charset="0"/>
            </a:endParaRPr>
          </a:p>
          <a:p>
            <a:pPr lvl="1"/>
            <a:r>
              <a:rPr lang="en-US" sz="2800" dirty="0" smtClean="0">
                <a:latin typeface="Calibri" pitchFamily="34" charset="0"/>
              </a:rPr>
              <a:t>Environmental data is regularly collected and retained</a:t>
            </a:r>
          </a:p>
        </p:txBody>
      </p:sp>
      <p:pic>
        <p:nvPicPr>
          <p:cNvPr id="7" name="Content Placeholder 6" descr="humidity-meter.jpg"/>
          <p:cNvPicPr>
            <a:picLocks noGrp="1" noChangeAspect="1"/>
          </p:cNvPicPr>
          <p:nvPr>
            <p:ph sz="quarter" idx="2"/>
          </p:nvPr>
        </p:nvPicPr>
        <p:blipFill>
          <a:blip r:embed="rId2" cstate="print"/>
          <a:stretch>
            <a:fillRect/>
          </a:stretch>
        </p:blipFill>
        <p:spPr>
          <a:xfrm>
            <a:off x="4925762" y="2057401"/>
            <a:ext cx="3826041" cy="403860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emplate>
  <TotalTime>627</TotalTime>
  <Words>1339</Words>
  <Application>Microsoft Macintosh PowerPoint</Application>
  <PresentationFormat>On-screen Show (4:3)</PresentationFormat>
  <Paragraphs>237</Paragraphs>
  <Slides>43</Slides>
  <Notes>37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46" baseType="lpstr">
      <vt:lpstr>Median</vt:lpstr>
      <vt:lpstr>Photo Editor Photo</vt:lpstr>
      <vt:lpstr>Clip</vt:lpstr>
      <vt:lpstr>Preservation Best Practices  Session 2 The Role of environment in Collections Care: Temperature &amp; Rh, Lighting and Pest management</vt:lpstr>
      <vt:lpstr>Today</vt:lpstr>
      <vt:lpstr>Environment and Environmental Monitoring</vt:lpstr>
      <vt:lpstr>PowerPoint Presentation</vt:lpstr>
      <vt:lpstr>PowerPoint Presentation</vt:lpstr>
      <vt:lpstr>PowerPoint Presentation</vt:lpstr>
      <vt:lpstr>Poll</vt:lpstr>
      <vt:lpstr>Environment and Environmental Monitoring: Getting Started</vt:lpstr>
      <vt:lpstr>Environment and Environmental Monitoring: Getting Started</vt:lpstr>
      <vt:lpstr>Ideal Environmental Standards </vt:lpstr>
      <vt:lpstr>PowerPoint Presentation</vt:lpstr>
      <vt:lpstr>PowerPoint Presentation</vt:lpstr>
      <vt:lpstr>PowerPoint Presentation</vt:lpstr>
      <vt:lpstr>Environment and Environmental Monitoring: Good</vt:lpstr>
      <vt:lpstr>PowerPoint Presentation</vt:lpstr>
      <vt:lpstr>Environment and Environmental Monitoring: Good</vt:lpstr>
      <vt:lpstr>Environment and Environmental Monitoring: Better</vt:lpstr>
      <vt:lpstr>Environment and Environmental Monitoring</vt:lpstr>
      <vt:lpstr>Environment and Environmental Monitoring: Better</vt:lpstr>
      <vt:lpstr> Lighting</vt:lpstr>
      <vt:lpstr>Poll</vt:lpstr>
      <vt:lpstr>Light Damage</vt:lpstr>
      <vt:lpstr>PowerPoint Presentation</vt:lpstr>
      <vt:lpstr>PowerPoint Presentation</vt:lpstr>
      <vt:lpstr>Recommended Light Levels</vt:lpstr>
      <vt:lpstr>Lighting: Getting Started</vt:lpstr>
      <vt:lpstr>PowerPoint Presentation</vt:lpstr>
      <vt:lpstr>Lighting: Good</vt:lpstr>
      <vt:lpstr>Lighting: Better</vt:lpstr>
      <vt:lpstr>Light Meters</vt:lpstr>
      <vt:lpstr> Pest Management</vt:lpstr>
      <vt:lpstr>Poll</vt:lpstr>
      <vt:lpstr>PowerPoint Presentation</vt:lpstr>
      <vt:lpstr>Pest Management: Getting Started</vt:lpstr>
      <vt:lpstr>Pest Management: Getting Started</vt:lpstr>
      <vt:lpstr>Pest Management: Good</vt:lpstr>
      <vt:lpstr>Pest Management: Good</vt:lpstr>
      <vt:lpstr>Pest Management: Better</vt:lpstr>
      <vt:lpstr>IPM</vt:lpstr>
      <vt:lpstr>Principles of IPM</vt:lpstr>
      <vt:lpstr>Pest Management: Better</vt:lpstr>
      <vt:lpstr>Thank you and Questions</vt:lpstr>
      <vt:lpstr>Next Session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Preservation best Practices  Session 2 The Role of environment in Collections Care: Temperature &amp; Rh, Lighting and Pest management</dc:title>
  <dc:creator>test</dc:creator>
  <cp:lastModifiedBy>Jennifer Jacobs</cp:lastModifiedBy>
  <cp:revision>62</cp:revision>
  <cp:lastPrinted>2013-11-23T18:31:59Z</cp:lastPrinted>
  <dcterms:created xsi:type="dcterms:W3CDTF">2013-11-15T21:36:59Z</dcterms:created>
  <dcterms:modified xsi:type="dcterms:W3CDTF">2013-11-23T18:32:04Z</dcterms:modified>
</cp:coreProperties>
</file>