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3.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96" r:id="rId3"/>
    <p:sldId id="311" r:id="rId4"/>
    <p:sldId id="333" r:id="rId5"/>
    <p:sldId id="302" r:id="rId6"/>
    <p:sldId id="303" r:id="rId7"/>
    <p:sldId id="304" r:id="rId8"/>
    <p:sldId id="336" r:id="rId9"/>
    <p:sldId id="335" r:id="rId10"/>
    <p:sldId id="305" r:id="rId11"/>
    <p:sldId id="334" r:id="rId12"/>
    <p:sldId id="306" r:id="rId13"/>
    <p:sldId id="307" r:id="rId14"/>
    <p:sldId id="308" r:id="rId15"/>
    <p:sldId id="309" r:id="rId16"/>
    <p:sldId id="329" r:id="rId17"/>
    <p:sldId id="332" r:id="rId18"/>
    <p:sldId id="312" r:id="rId19"/>
    <p:sldId id="313" r:id="rId20"/>
    <p:sldId id="314" r:id="rId21"/>
    <p:sldId id="337" r:id="rId22"/>
    <p:sldId id="341" r:id="rId23"/>
    <p:sldId id="317" r:id="rId24"/>
    <p:sldId id="318" r:id="rId25"/>
    <p:sldId id="338" r:id="rId26"/>
    <p:sldId id="342" r:id="rId27"/>
    <p:sldId id="320" r:id="rId28"/>
    <p:sldId id="321" r:id="rId29"/>
    <p:sldId id="343" r:id="rId30"/>
    <p:sldId id="330" r:id="rId31"/>
    <p:sldId id="331" r:id="rId32"/>
    <p:sldId id="323" r:id="rId33"/>
    <p:sldId id="339" r:id="rId34"/>
    <p:sldId id="324" r:id="rId35"/>
    <p:sldId id="340" r:id="rId36"/>
    <p:sldId id="326" r:id="rId37"/>
    <p:sldId id="327" r:id="rId38"/>
    <p:sldId id="328" r:id="rId39"/>
    <p:sldId id="294" r:id="rId40"/>
    <p:sldId id="295" r:id="rId41"/>
    <p:sldId id="344"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14" autoAdjust="0"/>
  </p:normalViewPr>
  <p:slideViewPr>
    <p:cSldViewPr>
      <p:cViewPr varScale="1">
        <p:scale>
          <a:sx n="77" d="100"/>
          <a:sy n="77" d="100"/>
        </p:scale>
        <p:origin x="-12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FBD70C-E06C-4D95-B35A-369E0DEFC833}" type="datetimeFigureOut">
              <a:rPr lang="en-US" smtClean="0"/>
              <a:pPr/>
              <a:t>12/4/13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09274C-4FCB-4584-BE6E-7E64F14BA793}" type="slidenum">
              <a:rPr lang="en-US" smtClean="0"/>
              <a:pPr/>
              <a:t>‹#›</a:t>
            </a:fld>
            <a:endParaRPr lang="en-US"/>
          </a:p>
        </p:txBody>
      </p:sp>
    </p:spTree>
    <p:extLst>
      <p:ext uri="{BB962C8B-B14F-4D97-AF65-F5344CB8AC3E}">
        <p14:creationId xmlns:p14="http://schemas.microsoft.com/office/powerpoint/2010/main" val="3460973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33E8B-2083-4B75-AF00-E0F7C34AA34D}"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p:spPr>
      </p:sp>
      <p:sp>
        <p:nvSpPr>
          <p:cNvPr id="22528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Rot="1" noChangeAspect="1" noTextEdit="1"/>
          </p:cNvSpPr>
          <p:nvPr>
            <p:ph type="sldImg"/>
          </p:nvPr>
        </p:nvSpPr>
        <p:spPr bwMode="auto">
          <a:noFill/>
          <a:ln>
            <a:solidFill>
              <a:srgbClr val="000000"/>
            </a:solidFill>
            <a:miter lim="800000"/>
            <a:headEnd/>
            <a:tailEnd/>
          </a:ln>
        </p:spPr>
      </p:sp>
      <p:sp>
        <p:nvSpPr>
          <p:cNvPr id="22630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TextEdit="1"/>
          </p:cNvSpPr>
          <p:nvPr>
            <p:ph type="sldImg"/>
          </p:nvPr>
        </p:nvSpPr>
        <p:spPr bwMode="auto">
          <a:noFill/>
          <a:ln>
            <a:solidFill>
              <a:srgbClr val="000000"/>
            </a:solidFill>
            <a:miter lim="800000"/>
            <a:headEnd/>
            <a:tailEnd/>
          </a:ln>
        </p:spPr>
      </p:sp>
      <p:sp>
        <p:nvSpPr>
          <p:cNvPr id="22733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r>
              <a:rPr lang="en-US" sz="1200" kern="1200" dirty="0" smtClean="0">
                <a:solidFill>
                  <a:schemeClr val="tx1"/>
                </a:solidFill>
                <a:latin typeface="+mn-lt"/>
                <a:ea typeface="+mn-ea"/>
                <a:cs typeface="+mn-cs"/>
              </a:rPr>
              <a:t>Poll 2: </a:t>
            </a:r>
          </a:p>
          <a:p>
            <a:r>
              <a:rPr lang="en-US" sz="1200" kern="1200" dirty="0" smtClean="0">
                <a:solidFill>
                  <a:schemeClr val="tx1"/>
                </a:solidFill>
                <a:latin typeface="+mn-lt"/>
                <a:ea typeface="+mn-ea"/>
                <a:cs typeface="+mn-cs"/>
              </a:rPr>
              <a:t>How are your collections stored?</a:t>
            </a:r>
          </a:p>
          <a:p>
            <a:pPr lvl="0"/>
            <a:r>
              <a:rPr lang="en-US" sz="1200" kern="1200" dirty="0" smtClean="0">
                <a:solidFill>
                  <a:schemeClr val="tx1"/>
                </a:solidFill>
                <a:latin typeface="+mn-lt"/>
                <a:ea typeface="+mn-ea"/>
                <a:cs typeface="+mn-cs"/>
              </a:rPr>
              <a:t>I’m happy with how my collections are stored.  </a:t>
            </a:r>
          </a:p>
          <a:p>
            <a:pPr lvl="0"/>
            <a:r>
              <a:rPr lang="en-US" sz="1200" kern="1200" dirty="0" smtClean="0">
                <a:solidFill>
                  <a:schemeClr val="tx1"/>
                </a:solidFill>
                <a:latin typeface="+mn-lt"/>
                <a:ea typeface="+mn-ea"/>
                <a:cs typeface="+mn-cs"/>
              </a:rPr>
              <a:t>Things are ok, but there are improvements to be made.</a:t>
            </a:r>
          </a:p>
          <a:p>
            <a:r>
              <a:rPr lang="en-US" sz="1200" kern="1200" dirty="0" smtClean="0">
                <a:solidFill>
                  <a:schemeClr val="tx1"/>
                </a:solidFill>
                <a:latin typeface="+mn-lt"/>
                <a:ea typeface="+mn-ea"/>
                <a:cs typeface="+mn-cs"/>
              </a:rPr>
              <a:t>My collections storage is abysmal.  Help</a:t>
            </a:r>
            <a:endParaRPr lang="en-US" baseline="0"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Rot="1" noChangeAspect="1" noTextEdit="1"/>
          </p:cNvSpPr>
          <p:nvPr>
            <p:ph type="sldImg"/>
          </p:nvPr>
        </p:nvSpPr>
        <p:spPr bwMode="auto">
          <a:noFill/>
          <a:ln>
            <a:solidFill>
              <a:srgbClr val="000000"/>
            </a:solidFill>
            <a:miter lim="800000"/>
            <a:headEnd/>
            <a:tailEnd/>
          </a:ln>
        </p:spPr>
      </p:sp>
      <p:sp>
        <p:nvSpPr>
          <p:cNvPr id="22937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Rot="1" noChangeAspect="1" noTextEdit="1"/>
          </p:cNvSpPr>
          <p:nvPr>
            <p:ph type="sldImg"/>
          </p:nvPr>
        </p:nvSpPr>
        <p:spPr bwMode="auto">
          <a:noFill/>
          <a:ln>
            <a:solidFill>
              <a:srgbClr val="000000"/>
            </a:solidFill>
            <a:miter lim="800000"/>
            <a:headEnd/>
            <a:tailEnd/>
          </a:ln>
        </p:spPr>
      </p:sp>
      <p:sp>
        <p:nvSpPr>
          <p:cNvPr id="23040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TextEdit="1"/>
          </p:cNvSpPr>
          <p:nvPr>
            <p:ph type="sldImg"/>
          </p:nvPr>
        </p:nvSpPr>
        <p:spPr bwMode="auto">
          <a:noFill/>
          <a:ln>
            <a:solidFill>
              <a:srgbClr val="000000"/>
            </a:solidFill>
            <a:miter lim="800000"/>
            <a:headEnd/>
            <a:tailEnd/>
          </a:ln>
        </p:spPr>
      </p:sp>
      <p:sp>
        <p:nvSpPr>
          <p:cNvPr id="231427"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Almost everyone needs to take a close look at their collections- make hard decisions about scope</a:t>
            </a:r>
          </a:p>
          <a:p>
            <a:endParaRPr lang="en-US" dirty="0" smtClean="0"/>
          </a:p>
          <a:p>
            <a:r>
              <a:rPr lang="en-US" dirty="0" smtClean="0"/>
              <a:t>In appropriate enclosures, fasteners, and adhesives can cause greater deterioration of collections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Just because an item is in an “archival” catalog does not mean that it is appropriate to use – “Archival” has gained such a broad definition that the term is nearly meaningless. Instead, look for products labeled “acid-free,” “lignin-free,” and “buffered.”</a:t>
            </a:r>
          </a:p>
          <a:p>
            <a:endParaRPr lang="en-US" dirty="0" smtClean="0"/>
          </a:p>
          <a:p>
            <a:r>
              <a:rPr lang="en-US" dirty="0" smtClean="0"/>
              <a:t>Buffered means calcium carbonate reserve.  PH- </a:t>
            </a:r>
            <a:r>
              <a:rPr lang="en-US" dirty="0" err="1" smtClean="0"/>
              <a:t>Alkiline</a:t>
            </a:r>
            <a:r>
              <a:rPr lang="en-US" dirty="0" smtClean="0"/>
              <a:t>.  </a:t>
            </a:r>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TextEdit="1"/>
          </p:cNvSpPr>
          <p:nvPr>
            <p:ph type="sldImg"/>
          </p:nvPr>
        </p:nvSpPr>
        <p:spPr bwMode="auto">
          <a:noFill/>
          <a:ln>
            <a:solidFill>
              <a:srgbClr val="000000"/>
            </a:solidFill>
            <a:miter lim="800000"/>
            <a:headEnd/>
            <a:tailEnd/>
          </a:ln>
        </p:spPr>
      </p:sp>
      <p:sp>
        <p:nvSpPr>
          <p:cNvPr id="234499"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Almost everyone needs to take a close look at their collections- make hard decisions about scope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TextEdit="1"/>
          </p:cNvSpPr>
          <p:nvPr>
            <p:ph type="sldImg"/>
          </p:nvPr>
        </p:nvSpPr>
        <p:spPr bwMode="auto">
          <a:noFill/>
          <a:ln>
            <a:solidFill>
              <a:srgbClr val="000000"/>
            </a:solidFill>
            <a:miter lim="800000"/>
            <a:headEnd/>
            <a:tailEnd/>
          </a:ln>
        </p:spPr>
      </p:sp>
      <p:sp>
        <p:nvSpPr>
          <p:cNvPr id="23552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lnSpc>
                <a:spcPct val="90000"/>
              </a:lnSpc>
            </a:pPr>
            <a:r>
              <a:rPr lang="en-US" sz="2000" dirty="0" smtClean="0">
                <a:latin typeface="Calibri" pitchFamily="34" charset="0"/>
              </a:rPr>
              <a:t>Collections materials are stored by format</a:t>
            </a:r>
          </a:p>
        </p:txBody>
      </p:sp>
      <p:sp>
        <p:nvSpPr>
          <p:cNvPr id="4" name="Slide Number Placeholder 3"/>
          <p:cNvSpPr>
            <a:spLocks noGrp="1"/>
          </p:cNvSpPr>
          <p:nvPr>
            <p:ph type="sldNum" sz="quarter" idx="10"/>
          </p:nvPr>
        </p:nvSpPr>
        <p:spPr/>
        <p:txBody>
          <a:bodyPr/>
          <a:lstStyle/>
          <a:p>
            <a:fld id="{DA09274C-4FCB-4584-BE6E-7E64F14BA793}"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Rot="1" noChangeAspect="1" noTextEdit="1"/>
          </p:cNvSpPr>
          <p:nvPr>
            <p:ph type="sldImg"/>
          </p:nvPr>
        </p:nvSpPr>
        <p:spPr bwMode="auto">
          <a:noFill/>
          <a:ln>
            <a:solidFill>
              <a:srgbClr val="000000"/>
            </a:solidFill>
            <a:miter lim="800000"/>
            <a:headEnd/>
            <a:tailEnd/>
          </a:ln>
        </p:spPr>
      </p:sp>
      <p:sp>
        <p:nvSpPr>
          <p:cNvPr id="23757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Rot="1" noChangeAspect="1" noTextEdit="1"/>
          </p:cNvSpPr>
          <p:nvPr>
            <p:ph type="sldImg"/>
          </p:nvPr>
        </p:nvSpPr>
        <p:spPr bwMode="auto">
          <a:noFill/>
          <a:ln>
            <a:solidFill>
              <a:srgbClr val="000000"/>
            </a:solidFill>
            <a:miter lim="800000"/>
            <a:headEnd/>
            <a:tailEnd/>
          </a:ln>
        </p:spPr>
      </p:sp>
      <p:sp>
        <p:nvSpPr>
          <p:cNvPr id="23859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Floor</a:t>
            </a:r>
            <a:r>
              <a:rPr lang="en-US" baseline="0" dirty="0" smtClean="0"/>
              <a:t> Plan BPL</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Specialized environments: Zones areas.  Cold Storage</a:t>
            </a:r>
          </a:p>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TextEdit="1"/>
          </p:cNvSpPr>
          <p:nvPr>
            <p:ph type="sldImg"/>
          </p:nvPr>
        </p:nvSpPr>
        <p:spPr bwMode="auto">
          <a:noFill/>
          <a:ln>
            <a:solidFill>
              <a:srgbClr val="000000"/>
            </a:solidFill>
            <a:miter lim="800000"/>
            <a:headEnd/>
            <a:tailEnd/>
          </a:ln>
        </p:spPr>
      </p:sp>
      <p:sp>
        <p:nvSpPr>
          <p:cNvPr id="1617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How often does your institution exhibit its collections?</a:t>
            </a:r>
          </a:p>
          <a:p>
            <a:endParaRPr lang="en-US" baseline="0" dirty="0" smtClean="0"/>
          </a:p>
          <a:p>
            <a:r>
              <a:rPr lang="en-US" baseline="0" dirty="0" smtClean="0"/>
              <a:t>Never</a:t>
            </a:r>
          </a:p>
          <a:p>
            <a:r>
              <a:rPr lang="en-US" baseline="0" dirty="0" smtClean="0"/>
              <a:t>On rotation</a:t>
            </a:r>
          </a:p>
          <a:p>
            <a:r>
              <a:rPr lang="en-US" baseline="0" dirty="0" smtClean="0"/>
              <a:t>We’ve kept the same exhibit for the past decade</a:t>
            </a:r>
          </a:p>
          <a:p>
            <a:endParaRPr lang="en-US" baseline="0" dirty="0" smtClean="0"/>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TextEdit="1"/>
          </p:cNvSpPr>
          <p:nvPr>
            <p:ph type="sldImg"/>
          </p:nvPr>
        </p:nvSpPr>
        <p:spPr bwMode="auto">
          <a:noFill/>
          <a:ln>
            <a:solidFill>
              <a:srgbClr val="000000"/>
            </a:solidFill>
            <a:miter lim="800000"/>
            <a:headEnd/>
            <a:tailEnd/>
          </a:ln>
        </p:spPr>
      </p:sp>
      <p:sp>
        <p:nvSpPr>
          <p:cNvPr id="24064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 gala at the Met 1872</a:t>
            </a:r>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a:p>
            <a:endParaRPr lang="en-US" baseline="0" dirty="0" smtClean="0"/>
          </a:p>
          <a:p>
            <a:r>
              <a:rPr lang="en-US" sz="1200" kern="1200" dirty="0" smtClean="0">
                <a:solidFill>
                  <a:schemeClr val="tx1"/>
                </a:solidFill>
                <a:latin typeface="+mn-lt"/>
                <a:ea typeface="+mn-ea"/>
                <a:cs typeface="+mn-cs"/>
              </a:rPr>
              <a:t>Poll 1:</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How confident are you that you are appropriately handling the items in your collections:</a:t>
            </a:r>
          </a:p>
          <a:p>
            <a:r>
              <a:rPr lang="en-US" sz="1200" kern="1200" dirty="0" smtClean="0">
                <a:solidFill>
                  <a:schemeClr val="tx1"/>
                </a:solidFill>
                <a:latin typeface="+mn-lt"/>
                <a:ea typeface="+mn-ea"/>
                <a:cs typeface="+mn-cs"/>
              </a:rPr>
              <a:t> </a:t>
            </a:r>
          </a:p>
          <a:p>
            <a:pPr lvl="0"/>
            <a:r>
              <a:rPr lang="en-US" sz="1200" kern="1200" dirty="0" smtClean="0">
                <a:solidFill>
                  <a:schemeClr val="tx1"/>
                </a:solidFill>
                <a:latin typeface="+mn-lt"/>
                <a:ea typeface="+mn-ea"/>
                <a:cs typeface="+mn-cs"/>
              </a:rPr>
              <a:t>I’m an expert!</a:t>
            </a:r>
          </a:p>
          <a:p>
            <a:pPr lvl="0"/>
            <a:r>
              <a:rPr lang="en-US" sz="1200" kern="1200" dirty="0" smtClean="0">
                <a:solidFill>
                  <a:schemeClr val="tx1"/>
                </a:solidFill>
                <a:latin typeface="+mn-lt"/>
                <a:ea typeface="+mn-ea"/>
                <a:cs typeface="+mn-cs"/>
              </a:rPr>
              <a:t>I’m pretty sure I’m doing an OK job.</a:t>
            </a:r>
          </a:p>
          <a:p>
            <a:pPr lvl="0"/>
            <a:r>
              <a:rPr lang="en-US" sz="1200" kern="1200" dirty="0" smtClean="0">
                <a:solidFill>
                  <a:schemeClr val="tx1"/>
                </a:solidFill>
                <a:latin typeface="+mn-lt"/>
                <a:ea typeface="+mn-ea"/>
                <a:cs typeface="+mn-cs"/>
              </a:rPr>
              <a:t>I know I haven’t damaged anything….yet.</a:t>
            </a:r>
          </a:p>
          <a:p>
            <a:pPr lvl="0"/>
            <a:r>
              <a:rPr lang="en-US" sz="1200" kern="1200" dirty="0" smtClean="0">
                <a:solidFill>
                  <a:schemeClr val="tx1"/>
                </a:solidFill>
                <a:latin typeface="+mn-lt"/>
                <a:ea typeface="+mn-ea"/>
                <a:cs typeface="+mn-cs"/>
              </a:rPr>
              <a:t>I have no idea what I’m doing.</a:t>
            </a:r>
          </a:p>
          <a:p>
            <a:r>
              <a:rPr lang="en-US" sz="1200" kern="1200" dirty="0" smtClean="0">
                <a:solidFill>
                  <a:schemeClr val="tx1"/>
                </a:solidFill>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5AC33E8B-2083-4B75-AF00-E0F7C34AA34D}"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TextEdit="1"/>
          </p:cNvSpPr>
          <p:nvPr>
            <p:ph type="sldImg"/>
          </p:nvPr>
        </p:nvSpPr>
        <p:spPr bwMode="auto">
          <a:noFill/>
          <a:ln>
            <a:solidFill>
              <a:srgbClr val="000000"/>
            </a:solidFill>
            <a:miter lim="800000"/>
            <a:headEnd/>
            <a:tailEnd/>
          </a:ln>
        </p:spPr>
      </p:sp>
      <p:sp>
        <p:nvSpPr>
          <p:cNvPr id="24166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TextEdit="1"/>
          </p:cNvSpPr>
          <p:nvPr>
            <p:ph type="sldImg"/>
          </p:nvPr>
        </p:nvSpPr>
        <p:spPr bwMode="auto">
          <a:noFill/>
          <a:ln>
            <a:solidFill>
              <a:srgbClr val="000000"/>
            </a:solidFill>
            <a:miter lim="800000"/>
            <a:headEnd/>
            <a:tailEnd/>
          </a:ln>
        </p:spPr>
      </p:sp>
      <p:sp>
        <p:nvSpPr>
          <p:cNvPr id="243715"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Image Clinton Presidential</a:t>
            </a:r>
            <a:r>
              <a:rPr lang="en-US" baseline="0" dirty="0" smtClean="0"/>
              <a:t> Library- no I’m not making any political statement.</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Rot="1" noChangeAspect="1" noTextEdit="1"/>
          </p:cNvSpPr>
          <p:nvPr>
            <p:ph type="sldImg"/>
          </p:nvPr>
        </p:nvSpPr>
        <p:spPr bwMode="auto">
          <a:noFill/>
          <a:ln>
            <a:solidFill>
              <a:srgbClr val="000000"/>
            </a:solidFill>
            <a:miter lim="800000"/>
            <a:headEnd/>
            <a:tailEnd/>
          </a:ln>
        </p:spPr>
      </p:sp>
      <p:sp>
        <p:nvSpPr>
          <p:cNvPr id="244739"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TextEdit="1"/>
          </p:cNvSpPr>
          <p:nvPr>
            <p:ph type="sldImg"/>
          </p:nvPr>
        </p:nvSpPr>
        <p:spPr bwMode="auto">
          <a:noFill/>
          <a:ln>
            <a:solidFill>
              <a:srgbClr val="000000"/>
            </a:solidFill>
            <a:miter lim="800000"/>
            <a:headEnd/>
            <a:tailEnd/>
          </a:ln>
        </p:spPr>
      </p:sp>
      <p:sp>
        <p:nvSpPr>
          <p:cNvPr id="245763"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C33E8B-2083-4B75-AF00-E0F7C34AA34D}" type="slidenum">
              <a:rPr lang="en-US" smtClean="0"/>
              <a:pPr/>
              <a:t>39</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40</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41</a:t>
            </a:fld>
            <a:endParaRPr lang="en-US"/>
          </a:p>
        </p:txBody>
      </p:sp>
    </p:spTree>
    <p:extLst>
      <p:ext uri="{BB962C8B-B14F-4D97-AF65-F5344CB8AC3E}">
        <p14:creationId xmlns:p14="http://schemas.microsoft.com/office/powerpoint/2010/main" val="2039967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p:spPr>
      </p:sp>
      <p:sp>
        <p:nvSpPr>
          <p:cNvPr id="220163"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p:spPr>
      </p:sp>
      <p:sp>
        <p:nvSpPr>
          <p:cNvPr id="22221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Cotton gloves should only be used for handling photographs, gilded frames, metal objects, or moisture sensitive organic objects such as bone or ivory.  </a:t>
            </a:r>
          </a:p>
          <a:p>
            <a:endParaRPr lang="en-US" dirty="0"/>
          </a:p>
        </p:txBody>
      </p:sp>
      <p:sp>
        <p:nvSpPr>
          <p:cNvPr id="4" name="Slide Number Placeholder 3"/>
          <p:cNvSpPr>
            <a:spLocks noGrp="1"/>
          </p:cNvSpPr>
          <p:nvPr>
            <p:ph type="sldNum" sz="quarter" idx="10"/>
          </p:nvPr>
        </p:nvSpPr>
        <p:spPr/>
        <p:txBody>
          <a:bodyPr/>
          <a:lstStyle/>
          <a:p>
            <a:fld id="{DA09274C-4FCB-4584-BE6E-7E64F14BA793}"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p:spPr>
      </p:sp>
      <p:sp>
        <p:nvSpPr>
          <p:cNvPr id="223235"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p:spPr>
      </p:sp>
      <p:sp>
        <p:nvSpPr>
          <p:cNvPr id="224259" name="Rectangle 3"/>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For moving an object from one clean landing space to the next, lift the object at opposite corners using a light grasp between two fingers and a slight bow at the center.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flipping an object, grasp at adjacent corners, lift off and clear the table to turn over while avoiding slack. Alternatively, use two boards to flip an object. </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80BA1C13-3820-4032-BF63-BA7C6C09478D}" type="datetimeFigureOut">
              <a:rPr lang="en-US" smtClean="0"/>
              <a:pPr/>
              <a:t>12/4/13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0DB6F49-F8CA-4B1A-B84C-36DDFB64475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0BA1C13-3820-4032-BF63-BA7C6C09478D}" type="datetimeFigureOut">
              <a:rPr lang="en-US" smtClean="0"/>
              <a:pPr/>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DB6F49-F8CA-4B1A-B84C-36DDFB6447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80BA1C13-3820-4032-BF63-BA7C6C09478D}" type="datetimeFigureOut">
              <a:rPr lang="en-US" smtClean="0"/>
              <a:pPr/>
              <a:t>12/4/13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0DB6F49-F8CA-4B1A-B84C-36DDFB6447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0BA1C13-3820-4032-BF63-BA7C6C09478D}" type="datetimeFigureOut">
              <a:rPr lang="en-US" smtClean="0"/>
              <a:pPr/>
              <a:t>12/4/13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0DB6F49-F8CA-4B1A-B84C-36DDFB64475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0BA1C13-3820-4032-BF63-BA7C6C09478D}" type="datetimeFigureOut">
              <a:rPr lang="en-US" smtClean="0"/>
              <a:pPr/>
              <a:t>12/4/13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0DB6F49-F8CA-4B1A-B84C-36DDFB64475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80BA1C13-3820-4032-BF63-BA7C6C09478D}" type="datetimeFigureOut">
              <a:rPr lang="en-US" smtClean="0"/>
              <a:pPr/>
              <a:t>12/4/13</a:t>
            </a:fld>
            <a:endParaRPr lang="en-US"/>
          </a:p>
        </p:txBody>
      </p:sp>
      <p:sp>
        <p:nvSpPr>
          <p:cNvPr id="10" name="Slide Number Placeholder 9"/>
          <p:cNvSpPr>
            <a:spLocks noGrp="1"/>
          </p:cNvSpPr>
          <p:nvPr>
            <p:ph type="sldNum" sz="quarter" idx="16"/>
          </p:nvPr>
        </p:nvSpPr>
        <p:spPr/>
        <p:txBody>
          <a:bodyPr rtlCol="0"/>
          <a:lstStyle/>
          <a:p>
            <a:fld id="{60DB6F49-F8CA-4B1A-B84C-36DDFB64475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80BA1C13-3820-4032-BF63-BA7C6C09478D}" type="datetimeFigureOut">
              <a:rPr lang="en-US" smtClean="0"/>
              <a:pPr/>
              <a:t>12/4/13</a:t>
            </a:fld>
            <a:endParaRPr lang="en-US"/>
          </a:p>
        </p:txBody>
      </p:sp>
      <p:sp>
        <p:nvSpPr>
          <p:cNvPr id="12" name="Slide Number Placeholder 11"/>
          <p:cNvSpPr>
            <a:spLocks noGrp="1"/>
          </p:cNvSpPr>
          <p:nvPr>
            <p:ph type="sldNum" sz="quarter" idx="16"/>
          </p:nvPr>
        </p:nvSpPr>
        <p:spPr/>
        <p:txBody>
          <a:bodyPr rtlCol="0"/>
          <a:lstStyle/>
          <a:p>
            <a:fld id="{60DB6F49-F8CA-4B1A-B84C-36DDFB64475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0BA1C13-3820-4032-BF63-BA7C6C09478D}" type="datetimeFigureOut">
              <a:rPr lang="en-US" smtClean="0"/>
              <a:pPr/>
              <a:t>12/4/13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0DB6F49-F8CA-4B1A-B84C-36DDFB6447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1C13-3820-4032-BF63-BA7C6C09478D}" type="datetimeFigureOut">
              <a:rPr lang="en-US" smtClean="0"/>
              <a:pPr/>
              <a:t>12/4/13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0DB6F49-F8CA-4B1A-B84C-36DDFB6447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BA1C13-3820-4032-BF63-BA7C6C09478D}" type="datetimeFigureOut">
              <a:rPr lang="en-US" smtClean="0"/>
              <a:pPr/>
              <a:t>12/4/13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0DB6F49-F8CA-4B1A-B84C-36DDFB64475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80BA1C13-3820-4032-BF63-BA7C6C09478D}" type="datetimeFigureOut">
              <a:rPr lang="en-US" smtClean="0"/>
              <a:pPr/>
              <a:t>12/4/13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0DB6F49-F8CA-4B1A-B84C-36DDFB64475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80BA1C13-3820-4032-BF63-BA7C6C09478D}" type="datetimeFigureOut">
              <a:rPr lang="en-US" smtClean="0"/>
              <a:pPr/>
              <a:t>12/4/13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0DB6F49-F8CA-4B1A-B84C-36DDFB6447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5.xml"/><Relationship Id="rId3"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0.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3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3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8.xml"/><Relationship Id="rId3"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0.xml"/><Relationship Id="rId3"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image" Target="../media/image4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3.xml"/><Relationship Id="rId3" Type="http://schemas.openxmlformats.org/officeDocument/2006/relationships/image" Target="../media/image4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4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5.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4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7.png"/><Relationship Id="rId6" Type="http://schemas.openxmlformats.org/officeDocument/2006/relationships/oleObject" Target="../embeddings/oleObject2.bin"/><Relationship Id="rId7" Type="http://schemas.openxmlformats.org/officeDocument/2006/relationships/image" Target="../media/image8.png"/><Relationship Id="rId1" Type="http://schemas.openxmlformats.org/officeDocument/2006/relationships/vmlDrawing" Target="../drawings/vmlDrawing1.vml"/><Relationship Id="rId2"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Preservation Best Practices</a:t>
            </a:r>
            <a:br>
              <a:rPr lang="en-US" sz="3600" dirty="0" smtClean="0"/>
            </a:br>
            <a:r>
              <a:rPr lang="en-US" sz="3600" dirty="0" smtClean="0"/>
              <a:t/>
            </a:r>
            <a:br>
              <a:rPr lang="en-US" sz="3600" dirty="0" smtClean="0"/>
            </a:br>
            <a:r>
              <a:rPr lang="en-US" sz="3600" dirty="0" smtClean="0"/>
              <a:t>Session 3:</a:t>
            </a:r>
            <a:br>
              <a:rPr lang="en-US" sz="3600" dirty="0" smtClean="0"/>
            </a:br>
            <a:r>
              <a:rPr lang="en-US" sz="3600" dirty="0" smtClean="0"/>
              <a:t>Collections Care: handling, Access, Storage, and Exhibition</a:t>
            </a:r>
            <a:endParaRPr lang="en-US" sz="3600" dirty="0"/>
          </a:p>
        </p:txBody>
      </p:sp>
      <p:sp>
        <p:nvSpPr>
          <p:cNvPr id="3" name="TextBox 2"/>
          <p:cNvSpPr txBox="1"/>
          <p:nvPr/>
        </p:nvSpPr>
        <p:spPr>
          <a:xfrm>
            <a:off x="2362200" y="381000"/>
            <a:ext cx="3962400" cy="646331"/>
          </a:xfrm>
          <a:prstGeom prst="rect">
            <a:avLst/>
          </a:prstGeom>
          <a:noFill/>
        </p:spPr>
        <p:txBody>
          <a:bodyPr wrap="square" rtlCol="0">
            <a:spAutoFit/>
          </a:bodyPr>
          <a:lstStyle/>
          <a:p>
            <a:r>
              <a:rPr lang="en-US" dirty="0" smtClean="0"/>
              <a:t>The California Preservation Program Presents</a:t>
            </a:r>
            <a:endParaRPr lang="en-US" dirty="0"/>
          </a:p>
        </p:txBody>
      </p:sp>
      <p:sp>
        <p:nvSpPr>
          <p:cNvPr id="4" name="Subtitle 2"/>
          <p:cNvSpPr>
            <a:spLocks noGrp="1"/>
          </p:cNvSpPr>
          <p:nvPr>
            <p:ph type="subTitle" idx="1"/>
          </p:nvPr>
        </p:nvSpPr>
        <p:spPr>
          <a:xfrm>
            <a:off x="2438400" y="1371600"/>
            <a:ext cx="6705600" cy="685800"/>
          </a:xfrm>
        </p:spPr>
        <p:txBody>
          <a:bodyPr/>
          <a:lstStyle/>
          <a:p>
            <a:r>
              <a:rPr lang="en-US" dirty="0" smtClean="0"/>
              <a:t>Laura </a:t>
            </a:r>
            <a:r>
              <a:rPr lang="en-US" dirty="0" err="1" smtClean="0"/>
              <a:t>Hortz</a:t>
            </a:r>
            <a:r>
              <a:rPr lang="en-US" dirty="0" smtClean="0"/>
              <a:t> Stanton</a:t>
            </a:r>
            <a:endParaRPr lang="en-US" dirty="0"/>
          </a:p>
        </p:txBody>
      </p:sp>
      <p:sp>
        <p:nvSpPr>
          <p:cNvPr id="5" name="TextBox 4"/>
          <p:cNvSpPr txBox="1"/>
          <p:nvPr/>
        </p:nvSpPr>
        <p:spPr>
          <a:xfrm>
            <a:off x="2438400" y="6172200"/>
            <a:ext cx="6400800" cy="369332"/>
          </a:xfrm>
          <a:prstGeom prst="rect">
            <a:avLst/>
          </a:prstGeom>
          <a:noFill/>
        </p:spPr>
        <p:txBody>
          <a:bodyPr wrap="square" rtlCol="0">
            <a:spAutoFit/>
          </a:bodyPr>
          <a:lstStyle/>
          <a:p>
            <a:r>
              <a:rPr lang="en-US" dirty="0" smtClean="0"/>
              <a:t>Thursday, December 12, 2013</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idx="4294967295"/>
          </p:nvPr>
        </p:nvSpPr>
        <p:spPr/>
        <p:txBody>
          <a:bodyPr>
            <a:normAutofit fontScale="90000"/>
          </a:bodyPr>
          <a:lstStyle/>
          <a:p>
            <a:r>
              <a:rPr lang="en-US" dirty="0" smtClean="0">
                <a:latin typeface="Calibri" pitchFamily="34" charset="0"/>
              </a:rPr>
              <a:t>Handling and Access: Getting Started</a:t>
            </a:r>
          </a:p>
        </p:txBody>
      </p:sp>
      <p:sp>
        <p:nvSpPr>
          <p:cNvPr id="105475" name="Rectangle 3"/>
          <p:cNvSpPr>
            <a:spLocks noGrp="1"/>
          </p:cNvSpPr>
          <p:nvPr>
            <p:ph type="body" idx="4294967295"/>
          </p:nvPr>
        </p:nvSpPr>
        <p:spPr>
          <a:xfrm>
            <a:off x="152400" y="1600200"/>
            <a:ext cx="8763000" cy="762000"/>
          </a:xfrm>
        </p:spPr>
        <p:txBody>
          <a:bodyPr>
            <a:normAutofit/>
          </a:bodyPr>
          <a:lstStyle/>
          <a:p>
            <a:pPr lvl="1">
              <a:buFont typeface="Wingdings" pitchFamily="2" charset="2"/>
              <a:buNone/>
            </a:pPr>
            <a:r>
              <a:rPr lang="en-US" sz="2400" dirty="0" smtClean="0">
                <a:latin typeface="Calibri" pitchFamily="34" charset="0"/>
              </a:rPr>
              <a:t>Carts are available to move collections throughout the building</a:t>
            </a:r>
          </a:p>
          <a:p>
            <a:pPr lvl="1"/>
            <a:endParaRPr lang="en-US" sz="2000" dirty="0" smtClean="0"/>
          </a:p>
          <a:p>
            <a:endParaRPr lang="en-US" sz="2300" dirty="0" smtClean="0"/>
          </a:p>
        </p:txBody>
      </p:sp>
      <p:pic>
        <p:nvPicPr>
          <p:cNvPr id="105476" name="Picture 7" descr="Corin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97108" y="2514600"/>
            <a:ext cx="3380926" cy="3657600"/>
          </a:xfrm>
          <a:prstGeom prst="rect">
            <a:avLst/>
          </a:prstGeom>
          <a:noFill/>
          <a:ln w="9525">
            <a:noFill/>
            <a:miter lim="800000"/>
            <a:headEnd/>
            <a:tailEnd/>
          </a:ln>
        </p:spPr>
      </p:pic>
      <p:pic>
        <p:nvPicPr>
          <p:cNvPr id="105477" name="Picture 8" descr="Scan19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62600" y="2507776"/>
            <a:ext cx="2514600" cy="3659306"/>
          </a:xfrm>
          <a:prstGeom prst="rect">
            <a:avLst/>
          </a:prstGeom>
          <a:noFill/>
          <a:ln w="9525">
            <a:noFill/>
            <a:miter lim="800000"/>
            <a:headEnd/>
            <a:tailEnd/>
          </a:ln>
        </p:spPr>
      </p:pic>
      <p:sp>
        <p:nvSpPr>
          <p:cNvPr id="105478" name="Rectangle 5"/>
          <p:cNvSpPr>
            <a:spLocks noChangeArrowheads="1"/>
          </p:cNvSpPr>
          <p:nvPr/>
        </p:nvSpPr>
        <p:spPr bwMode="auto">
          <a:xfrm>
            <a:off x="5867400" y="6172200"/>
            <a:ext cx="2474913" cy="261938"/>
          </a:xfrm>
          <a:prstGeom prst="rect">
            <a:avLst/>
          </a:prstGeom>
          <a:noFill/>
          <a:ln w="9525">
            <a:noFill/>
            <a:miter lim="800000"/>
            <a:headEnd/>
            <a:tailEnd/>
          </a:ln>
        </p:spPr>
        <p:txBody>
          <a:bodyPr wrap="none">
            <a:spAutoFit/>
          </a:bodyPr>
          <a:lstStyle/>
          <a:p>
            <a:pPr>
              <a:spcBef>
                <a:spcPct val="50000"/>
              </a:spcBef>
            </a:pPr>
            <a:r>
              <a:rPr lang="en-US" sz="1100" dirty="0"/>
              <a:t>Courtesy Athenaeum of Philadelphia</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p:cNvSpPr>
          <p:nvPr/>
        </p:nvSpPr>
        <p:spPr>
          <a:xfrm>
            <a:off x="609600" y="228600"/>
            <a:ext cx="8153400" cy="990600"/>
          </a:xfrm>
          <a:prstGeom prst="rect">
            <a:avLst/>
          </a:prstGeom>
        </p:spPr>
        <p:txBody>
          <a:bodyPr vert="horz"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Calibri" pitchFamily="34" charset="0"/>
                <a:ea typeface="+mj-ea"/>
                <a:cs typeface="+mj-cs"/>
              </a:rPr>
              <a:t>Handling and Access:</a:t>
            </a:r>
            <a:r>
              <a:rPr kumimoji="0" lang="en-US" sz="4400" b="0" i="0" u="none" strike="noStrike" kern="1200" cap="none" spc="0" normalizeH="0" noProof="0" dirty="0" smtClean="0">
                <a:ln>
                  <a:noFill/>
                </a:ln>
                <a:solidFill>
                  <a:schemeClr val="tx2"/>
                </a:solidFill>
                <a:effectLst/>
                <a:uLnTx/>
                <a:uFillTx/>
                <a:latin typeface="Calibri" pitchFamily="34" charset="0"/>
                <a:ea typeface="+mj-ea"/>
                <a:cs typeface="+mj-cs"/>
              </a:rPr>
              <a:t> </a:t>
            </a:r>
            <a:r>
              <a:rPr kumimoji="0" lang="en-US" sz="4400" b="0" i="0" u="none" strike="noStrike" kern="1200" cap="none" spc="0" normalizeH="0" baseline="0" noProof="0" dirty="0" smtClean="0">
                <a:ln>
                  <a:noFill/>
                </a:ln>
                <a:solidFill>
                  <a:schemeClr val="tx2"/>
                </a:solidFill>
                <a:effectLst/>
                <a:uLnTx/>
                <a:uFillTx/>
                <a:latin typeface="Calibri" pitchFamily="34" charset="0"/>
                <a:ea typeface="+mj-ea"/>
                <a:cs typeface="+mj-cs"/>
              </a:rPr>
              <a:t>Getting Started</a:t>
            </a:r>
          </a:p>
        </p:txBody>
      </p:sp>
      <p:sp>
        <p:nvSpPr>
          <p:cNvPr id="3" name="TextBox 2"/>
          <p:cNvSpPr txBox="1"/>
          <p:nvPr/>
        </p:nvSpPr>
        <p:spPr>
          <a:xfrm>
            <a:off x="685800" y="5334000"/>
            <a:ext cx="7772400" cy="1107996"/>
          </a:xfrm>
          <a:prstGeom prst="rect">
            <a:avLst/>
          </a:prstGeom>
          <a:noFill/>
        </p:spPr>
        <p:txBody>
          <a:bodyPr wrap="square" rtlCol="0">
            <a:spAutoFit/>
          </a:bodyPr>
          <a:lstStyle/>
          <a:p>
            <a:pPr marL="0" lvl="1" algn="ctr"/>
            <a:r>
              <a:rPr lang="en-US" sz="2400" dirty="0" smtClean="0">
                <a:latin typeface="Calibri" pitchFamily="34" charset="0"/>
              </a:rPr>
              <a:t>Landing spaces are available in collections storage spaces to aid in retrieval and return to storage</a:t>
            </a:r>
          </a:p>
          <a:p>
            <a:endParaRPr lang="en-US" dirty="0"/>
          </a:p>
        </p:txBody>
      </p:sp>
      <p:pic>
        <p:nvPicPr>
          <p:cNvPr id="4" name="Picture 4" descr="IMG_3002"/>
          <p:cNvPicPr>
            <a:picLocks noChangeAspect="1" noChangeArrowheads="1"/>
          </p:cNvPicPr>
          <p:nvPr/>
        </p:nvPicPr>
        <p:blipFill>
          <a:blip r:embed="rId2" cstate="print"/>
          <a:srcRect/>
          <a:stretch>
            <a:fillRect/>
          </a:stretch>
        </p:blipFill>
        <p:spPr bwMode="auto">
          <a:xfrm>
            <a:off x="1676400" y="1752600"/>
            <a:ext cx="5867400" cy="3431259"/>
          </a:xfrm>
          <a:prstGeom prst="rect">
            <a:avLst/>
          </a:prstGeom>
          <a:noFill/>
          <a:ln w="19050">
            <a:solidFill>
              <a:srgbClr val="000000"/>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p:cNvSpPr>
          <p:nvPr>
            <p:ph type="title" idx="4294967295"/>
          </p:nvPr>
        </p:nvSpPr>
        <p:spPr/>
        <p:txBody>
          <a:bodyPr>
            <a:normAutofit fontScale="90000"/>
          </a:bodyPr>
          <a:lstStyle/>
          <a:p>
            <a:r>
              <a:rPr lang="en-US" dirty="0" smtClean="0"/>
              <a:t>Handling and Access: Getting Started</a:t>
            </a:r>
          </a:p>
        </p:txBody>
      </p:sp>
      <p:sp>
        <p:nvSpPr>
          <p:cNvPr id="106499" name="Rectangle 3"/>
          <p:cNvSpPr>
            <a:spLocks noGrp="1"/>
          </p:cNvSpPr>
          <p:nvPr>
            <p:ph type="body" idx="4294967295"/>
          </p:nvPr>
        </p:nvSpPr>
        <p:spPr>
          <a:xfrm>
            <a:off x="609600" y="1600200"/>
            <a:ext cx="8156448" cy="685800"/>
          </a:xfrm>
        </p:spPr>
        <p:txBody>
          <a:bodyPr>
            <a:normAutofit fontScale="92500"/>
          </a:bodyPr>
          <a:lstStyle/>
          <a:p>
            <a:pPr lvl="1" algn="ctr">
              <a:buNone/>
            </a:pPr>
            <a:r>
              <a:rPr lang="en-US" sz="2400" dirty="0" smtClean="0">
                <a:latin typeface="Calibri" pitchFamily="34" charset="0"/>
              </a:rPr>
              <a:t>Staff members are trained in appropriate handling techniques</a:t>
            </a:r>
          </a:p>
          <a:p>
            <a:pPr lvl="1">
              <a:buNone/>
            </a:pPr>
            <a:endParaRPr lang="en-US" sz="2000" dirty="0" smtClean="0"/>
          </a:p>
          <a:p>
            <a:endParaRPr lang="en-US" sz="2300" dirty="0" smtClean="0"/>
          </a:p>
        </p:txBody>
      </p:sp>
      <p:pic>
        <p:nvPicPr>
          <p:cNvPr id="4" name="Picture 5" descr="IMG_2991"/>
          <p:cNvPicPr>
            <a:picLocks noChangeAspect="1" noChangeArrowheads="1"/>
          </p:cNvPicPr>
          <p:nvPr/>
        </p:nvPicPr>
        <p:blipFill>
          <a:blip r:embed="rId3" cstate="print">
            <a:lum bright="20000" contrast="-4000"/>
            <a:extLst>
              <a:ext uri="{28A0092B-C50C-407E-A947-70E740481C1C}">
                <a14:useLocalDpi xmlns:a14="http://schemas.microsoft.com/office/drawing/2010/main"/>
              </a:ext>
            </a:extLst>
          </a:blip>
          <a:srcRect/>
          <a:stretch>
            <a:fillRect/>
          </a:stretch>
        </p:blipFill>
        <p:spPr bwMode="auto">
          <a:xfrm>
            <a:off x="228600" y="2667000"/>
            <a:ext cx="4063040" cy="3048000"/>
          </a:xfrm>
          <a:prstGeom prst="rect">
            <a:avLst/>
          </a:prstGeom>
          <a:noFill/>
          <a:ln w="19050">
            <a:solidFill>
              <a:srgbClr val="000000"/>
            </a:solidFill>
            <a:miter lim="800000"/>
            <a:headEnd/>
            <a:tailEnd/>
          </a:ln>
        </p:spPr>
      </p:pic>
      <p:pic>
        <p:nvPicPr>
          <p:cNvPr id="7" name="Picture 11" descr="IMG_2994"/>
          <p:cNvPicPr>
            <a:picLocks noChangeAspect="1" noChangeArrowheads="1"/>
          </p:cNvPicPr>
          <p:nvPr/>
        </p:nvPicPr>
        <p:blipFill>
          <a:blip r:embed="rId4" cstate="print">
            <a:lum bright="7000"/>
            <a:extLst>
              <a:ext uri="{28A0092B-C50C-407E-A947-70E740481C1C}">
                <a14:useLocalDpi xmlns:a14="http://schemas.microsoft.com/office/drawing/2010/main"/>
              </a:ext>
            </a:extLst>
          </a:blip>
          <a:srcRect/>
          <a:stretch>
            <a:fillRect/>
          </a:stretch>
        </p:blipFill>
        <p:spPr bwMode="auto">
          <a:xfrm>
            <a:off x="4953000" y="2667000"/>
            <a:ext cx="3544765" cy="3021768"/>
          </a:xfrm>
          <a:prstGeom prst="rect">
            <a:avLst/>
          </a:prstGeom>
          <a:noFill/>
          <a:ln w="19050">
            <a:solidFill>
              <a:srgbClr val="000000"/>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idx="4294967295"/>
          </p:nvPr>
        </p:nvSpPr>
        <p:spPr/>
        <p:txBody>
          <a:bodyPr/>
          <a:lstStyle/>
          <a:p>
            <a:r>
              <a:rPr lang="en-US" dirty="0" smtClean="0">
                <a:latin typeface="Calibri" pitchFamily="34" charset="0"/>
              </a:rPr>
              <a:t>Handling and Access: Good</a:t>
            </a:r>
          </a:p>
        </p:txBody>
      </p:sp>
      <p:sp>
        <p:nvSpPr>
          <p:cNvPr id="107523" name="Rectangle 3"/>
          <p:cNvSpPr>
            <a:spLocks noGrp="1"/>
          </p:cNvSpPr>
          <p:nvPr>
            <p:ph type="body" idx="4294967295"/>
          </p:nvPr>
        </p:nvSpPr>
        <p:spPr>
          <a:xfrm>
            <a:off x="228600" y="1905000"/>
            <a:ext cx="8305800" cy="914400"/>
          </a:xfrm>
        </p:spPr>
        <p:txBody>
          <a:bodyPr/>
          <a:lstStyle/>
          <a:p>
            <a:pPr lvl="1" algn="ctr">
              <a:lnSpc>
                <a:spcPct val="90000"/>
              </a:lnSpc>
              <a:buFont typeface="Wingdings" pitchFamily="2" charset="2"/>
              <a:buNone/>
            </a:pPr>
            <a:r>
              <a:rPr lang="en-US" sz="2400" dirty="0" smtClean="0">
                <a:latin typeface="Calibri" pitchFamily="34" charset="0"/>
              </a:rPr>
              <a:t>Mounts and supports are available to staff and researchers using the collections</a:t>
            </a:r>
          </a:p>
          <a:p>
            <a:pPr lvl="1">
              <a:lnSpc>
                <a:spcPct val="90000"/>
              </a:lnSpc>
            </a:pPr>
            <a:endParaRPr lang="en-US" sz="2000" b="1" dirty="0" smtClean="0"/>
          </a:p>
        </p:txBody>
      </p:sp>
      <p:pic>
        <p:nvPicPr>
          <p:cNvPr id="107524" name="Picture 7" descr="foamcradle"/>
          <p:cNvPicPr>
            <a:picLocks noChangeAspect="1" noChangeArrowheads="1"/>
          </p:cNvPicPr>
          <p:nvPr/>
        </p:nvPicPr>
        <p:blipFill>
          <a:blip r:embed="rId3" cstate="print">
            <a:lum bright="12000"/>
            <a:extLst>
              <a:ext uri="{28A0092B-C50C-407E-A947-70E740481C1C}">
                <a14:useLocalDpi xmlns:a14="http://schemas.microsoft.com/office/drawing/2010/main"/>
              </a:ext>
            </a:extLst>
          </a:blip>
          <a:srcRect/>
          <a:stretch>
            <a:fillRect/>
          </a:stretch>
        </p:blipFill>
        <p:spPr bwMode="auto">
          <a:xfrm>
            <a:off x="304800" y="3124200"/>
            <a:ext cx="4191000" cy="3143250"/>
          </a:xfrm>
          <a:prstGeom prst="rect">
            <a:avLst/>
          </a:prstGeom>
          <a:noFill/>
          <a:ln w="9525">
            <a:noFill/>
            <a:miter lim="800000"/>
            <a:headEnd/>
            <a:tailEnd/>
          </a:ln>
        </p:spPr>
      </p:pic>
      <p:pic>
        <p:nvPicPr>
          <p:cNvPr id="107525" name="Picture 8" descr="100_0008_2"/>
          <p:cNvPicPr>
            <a:picLocks noChangeAspect="1" noChangeArrowheads="1"/>
          </p:cNvPicPr>
          <p:nvPr/>
        </p:nvPicPr>
        <p:blipFill>
          <a:blip r:embed="rId4" cstate="print">
            <a:lum bright="6000" contrast="6000"/>
          </a:blip>
          <a:srcRect/>
          <a:stretch>
            <a:fillRect/>
          </a:stretch>
        </p:blipFill>
        <p:spPr bwMode="auto">
          <a:xfrm>
            <a:off x="4648200" y="3124200"/>
            <a:ext cx="4191000" cy="314325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p:cNvSpPr>
          <p:nvPr>
            <p:ph type="title"/>
          </p:nvPr>
        </p:nvSpPr>
        <p:spPr/>
        <p:txBody>
          <a:bodyPr/>
          <a:lstStyle/>
          <a:p>
            <a:r>
              <a:rPr lang="en-US" dirty="0" smtClean="0">
                <a:latin typeface="Calibri" pitchFamily="34" charset="0"/>
              </a:rPr>
              <a:t>Handling and Access: Good</a:t>
            </a:r>
          </a:p>
        </p:txBody>
      </p:sp>
      <p:sp>
        <p:nvSpPr>
          <p:cNvPr id="108547" name="Rectangle 3"/>
          <p:cNvSpPr>
            <a:spLocks noGrp="1"/>
          </p:cNvSpPr>
          <p:nvPr>
            <p:ph sz="quarter" idx="1"/>
          </p:nvPr>
        </p:nvSpPr>
        <p:spPr>
          <a:xfrm>
            <a:off x="609600" y="1589566"/>
            <a:ext cx="3886200" cy="5268433"/>
          </a:xfrm>
        </p:spPr>
        <p:txBody>
          <a:bodyPr>
            <a:normAutofit fontScale="92500" lnSpcReduction="10000"/>
          </a:bodyPr>
          <a:lstStyle/>
          <a:p>
            <a:pPr lvl="1">
              <a:lnSpc>
                <a:spcPct val="90000"/>
              </a:lnSpc>
            </a:pPr>
            <a:endParaRPr lang="en-US" sz="2000" dirty="0" smtClean="0"/>
          </a:p>
          <a:p>
            <a:pPr lvl="1">
              <a:lnSpc>
                <a:spcPct val="90000"/>
              </a:lnSpc>
            </a:pPr>
            <a:r>
              <a:rPr lang="en-US" sz="2000" dirty="0" smtClean="0">
                <a:latin typeface="Calibri" pitchFamily="34" charset="0"/>
              </a:rPr>
              <a:t>A system is in place for reporting and recording damage to collections materials</a:t>
            </a:r>
          </a:p>
          <a:p>
            <a:pPr lvl="1">
              <a:lnSpc>
                <a:spcPct val="90000"/>
              </a:lnSpc>
            </a:pPr>
            <a:endParaRPr lang="en-US" sz="2000" dirty="0" smtClean="0">
              <a:latin typeface="Calibri" pitchFamily="34" charset="0"/>
            </a:endParaRPr>
          </a:p>
          <a:p>
            <a:pPr lvl="1">
              <a:lnSpc>
                <a:spcPct val="90000"/>
              </a:lnSpc>
            </a:pPr>
            <a:r>
              <a:rPr lang="en-US" sz="2000" dirty="0" smtClean="0">
                <a:latin typeface="Calibri" pitchFamily="34" charset="0"/>
              </a:rPr>
              <a:t>Enclosures are marked for collections that are fragile and/or require special handling instructions</a:t>
            </a:r>
          </a:p>
          <a:p>
            <a:pPr lvl="1">
              <a:lnSpc>
                <a:spcPct val="90000"/>
              </a:lnSpc>
            </a:pPr>
            <a:endParaRPr lang="en-US" sz="2000" dirty="0" smtClean="0">
              <a:latin typeface="Calibri" pitchFamily="34" charset="0"/>
            </a:endParaRPr>
          </a:p>
          <a:p>
            <a:pPr lvl="1">
              <a:lnSpc>
                <a:spcPct val="90000"/>
              </a:lnSpc>
            </a:pPr>
            <a:r>
              <a:rPr lang="en-US" sz="2000" dirty="0" smtClean="0">
                <a:latin typeface="Calibri" pitchFamily="34" charset="0"/>
              </a:rPr>
              <a:t>Only specially trained staff move collections materials</a:t>
            </a:r>
          </a:p>
          <a:p>
            <a:pPr lvl="1">
              <a:lnSpc>
                <a:spcPct val="90000"/>
              </a:lnSpc>
            </a:pPr>
            <a:endParaRPr lang="en-US" sz="2000" dirty="0" smtClean="0">
              <a:latin typeface="Calibri" pitchFamily="34" charset="0"/>
            </a:endParaRPr>
          </a:p>
          <a:p>
            <a:pPr lvl="1">
              <a:lnSpc>
                <a:spcPct val="90000"/>
              </a:lnSpc>
            </a:pPr>
            <a:r>
              <a:rPr lang="en-US" sz="2000" dirty="0" smtClean="0">
                <a:latin typeface="Calibri" pitchFamily="34" charset="0"/>
              </a:rPr>
              <a:t>Access to fragile materials is limited until </a:t>
            </a:r>
            <a:r>
              <a:rPr lang="en-US" sz="2000" dirty="0" err="1" smtClean="0">
                <a:latin typeface="Calibri" pitchFamily="34" charset="0"/>
              </a:rPr>
              <a:t>rehousing</a:t>
            </a:r>
            <a:r>
              <a:rPr lang="en-US" sz="2000" dirty="0" smtClean="0">
                <a:latin typeface="Calibri" pitchFamily="34" charset="0"/>
              </a:rPr>
              <a:t> or conservation treatment can be completed</a:t>
            </a:r>
          </a:p>
          <a:p>
            <a:pPr>
              <a:lnSpc>
                <a:spcPct val="90000"/>
              </a:lnSpc>
            </a:pPr>
            <a:endParaRPr lang="en-US" sz="2300" dirty="0" smtClean="0"/>
          </a:p>
        </p:txBody>
      </p:sp>
      <p:pic>
        <p:nvPicPr>
          <p:cNvPr id="7" name="Content Placeholder 6" descr="491px-Brooklyn_Museum_-_Spanish_Sketches_Mounted_in_Scrap_Book_-_Edward_Penfield.jpg"/>
          <p:cNvPicPr>
            <a:picLocks noGrp="1" noChangeAspect="1"/>
          </p:cNvPicPr>
          <p:nvPr>
            <p:ph sz="quarter" idx="2"/>
          </p:nvPr>
        </p:nvPicPr>
        <p:blipFill>
          <a:blip r:embed="rId3" cstate="print"/>
          <a:stretch>
            <a:fillRect/>
          </a:stretch>
        </p:blipFill>
        <p:spPr>
          <a:xfrm>
            <a:off x="4917440" y="1589088"/>
            <a:ext cx="3741420" cy="4572000"/>
          </a:xfrm>
        </p:spPr>
      </p:pic>
      <p:sp>
        <p:nvSpPr>
          <p:cNvPr id="8" name="TextBox 7"/>
          <p:cNvSpPr txBox="1"/>
          <p:nvPr/>
        </p:nvSpPr>
        <p:spPr>
          <a:xfrm>
            <a:off x="5105400" y="6324600"/>
            <a:ext cx="3352800" cy="381000"/>
          </a:xfrm>
          <a:prstGeom prst="rect">
            <a:avLst/>
          </a:prstGeom>
          <a:noFill/>
        </p:spPr>
        <p:txBody>
          <a:bodyPr wrap="square" rtlCol="0">
            <a:spAutoFit/>
          </a:bodyPr>
          <a:lstStyle/>
          <a:p>
            <a:r>
              <a:rPr lang="en-US" dirty="0" smtClean="0"/>
              <a:t>Image via the Brooklyn Museum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p:txBody>
          <a:bodyPr/>
          <a:lstStyle/>
          <a:p>
            <a:r>
              <a:rPr lang="en-US" dirty="0" smtClean="0">
                <a:latin typeface="Calibri" pitchFamily="34" charset="0"/>
              </a:rPr>
              <a:t>Handling and Access: Better</a:t>
            </a:r>
          </a:p>
        </p:txBody>
      </p:sp>
      <p:sp>
        <p:nvSpPr>
          <p:cNvPr id="109571" name="Rectangle 3"/>
          <p:cNvSpPr>
            <a:spLocks noGrp="1"/>
          </p:cNvSpPr>
          <p:nvPr>
            <p:ph type="body" idx="4294967295"/>
          </p:nvPr>
        </p:nvSpPr>
        <p:spPr>
          <a:xfrm>
            <a:off x="0" y="1600200"/>
            <a:ext cx="4568952" cy="4572000"/>
          </a:xfrm>
        </p:spPr>
        <p:txBody>
          <a:bodyPr>
            <a:normAutofit lnSpcReduction="10000"/>
          </a:bodyPr>
          <a:lstStyle/>
          <a:p>
            <a:endParaRPr lang="en-US" dirty="0" smtClean="0">
              <a:latin typeface="Calibri" pitchFamily="34" charset="0"/>
            </a:endParaRPr>
          </a:p>
          <a:p>
            <a:pPr lvl="1"/>
            <a:r>
              <a:rPr lang="en-US" dirty="0" smtClean="0">
                <a:latin typeface="Calibri" pitchFamily="34" charset="0"/>
              </a:rPr>
              <a:t>Collections materials are in protective enclosures for transportation, handling, and research</a:t>
            </a:r>
          </a:p>
          <a:p>
            <a:pPr lvl="1"/>
            <a:endParaRPr lang="en-US" dirty="0" smtClean="0">
              <a:latin typeface="Calibri" pitchFamily="34" charset="0"/>
            </a:endParaRPr>
          </a:p>
          <a:p>
            <a:pPr lvl="1"/>
            <a:r>
              <a:rPr lang="en-US" dirty="0" smtClean="0">
                <a:latin typeface="Calibri" pitchFamily="34" charset="0"/>
              </a:rPr>
              <a:t>Conservators and art handlers are consulted and retained for moving large, awkward, or particularly fragile materials </a:t>
            </a:r>
          </a:p>
        </p:txBody>
      </p:sp>
      <p:pic>
        <p:nvPicPr>
          <p:cNvPr id="5" name="Picture 4" descr="category_929_m_951.jpg"/>
          <p:cNvPicPr>
            <a:picLocks noChangeAspect="1"/>
          </p:cNvPicPr>
          <p:nvPr/>
        </p:nvPicPr>
        <p:blipFill>
          <a:blip r:embed="rId3" cstate="print"/>
          <a:stretch>
            <a:fillRect/>
          </a:stretch>
        </p:blipFill>
        <p:spPr>
          <a:xfrm>
            <a:off x="4724400" y="1752600"/>
            <a:ext cx="4191000" cy="4419600"/>
          </a:xfrm>
          <a:prstGeom prst="rect">
            <a:avLst/>
          </a:prstGeom>
        </p:spPr>
      </p:pic>
      <p:sp>
        <p:nvSpPr>
          <p:cNvPr id="6" name="TextBox 5"/>
          <p:cNvSpPr txBox="1"/>
          <p:nvPr/>
        </p:nvSpPr>
        <p:spPr>
          <a:xfrm>
            <a:off x="4724400" y="6148626"/>
            <a:ext cx="3733800" cy="861774"/>
          </a:xfrm>
          <a:prstGeom prst="rect">
            <a:avLst/>
          </a:prstGeom>
          <a:noFill/>
        </p:spPr>
        <p:txBody>
          <a:bodyPr wrap="square" rtlCol="0">
            <a:spAutoFit/>
          </a:bodyPr>
          <a:lstStyle/>
          <a:p>
            <a:r>
              <a:rPr lang="en-US" sz="1600" dirty="0" smtClean="0"/>
              <a:t>Archival Polyester L-</a:t>
            </a:r>
            <a:r>
              <a:rPr lang="en-US" sz="1600" dirty="0" err="1" smtClean="0"/>
              <a:t>Velopes</a:t>
            </a:r>
            <a:r>
              <a:rPr lang="en-US" sz="1600" dirty="0" smtClean="0"/>
              <a:t>, </a:t>
            </a:r>
          </a:p>
          <a:p>
            <a:r>
              <a:rPr lang="en-US" sz="1600" dirty="0" smtClean="0"/>
              <a:t>http://www.universityproducts.com</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a:xfrm>
            <a:off x="609600" y="2209800"/>
            <a:ext cx="7772400" cy="1470025"/>
          </a:xfrm>
        </p:spPr>
        <p:txBody>
          <a:bodyPr/>
          <a:lstStyle/>
          <a:p>
            <a:pPr algn="ctr"/>
            <a:r>
              <a:rPr lang="en-US" dirty="0" smtClean="0">
                <a:solidFill>
                  <a:schemeClr val="tx1"/>
                </a:solidFill>
                <a:latin typeface="Calibri" pitchFamily="34" charset="0"/>
              </a:rPr>
              <a:t>Collections Storage</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title" idx="4294967295"/>
          </p:nvPr>
        </p:nvSpPr>
        <p:spPr/>
        <p:txBody>
          <a:bodyPr>
            <a:normAutofit fontScale="90000"/>
          </a:bodyPr>
          <a:lstStyle/>
          <a:p>
            <a:r>
              <a:rPr lang="en-US" dirty="0" smtClean="0">
                <a:latin typeface="Calibri" pitchFamily="34" charset="0"/>
              </a:rPr>
              <a:t>Collections Storage: Getting Started</a:t>
            </a:r>
          </a:p>
        </p:txBody>
      </p:sp>
      <p:pic>
        <p:nvPicPr>
          <p:cNvPr id="5" name="Picture 4" descr="7041004727_79c0e038f4_c.jpg"/>
          <p:cNvPicPr>
            <a:picLocks noChangeAspect="1"/>
          </p:cNvPicPr>
          <p:nvPr/>
        </p:nvPicPr>
        <p:blipFill>
          <a:blip r:embed="rId3" cstate="print"/>
          <a:stretch>
            <a:fillRect/>
          </a:stretch>
        </p:blipFill>
        <p:spPr>
          <a:xfrm>
            <a:off x="228600" y="1676400"/>
            <a:ext cx="4876800" cy="4876800"/>
          </a:xfrm>
          <a:prstGeom prst="rect">
            <a:avLst/>
          </a:prstGeom>
        </p:spPr>
      </p:pic>
      <p:sp>
        <p:nvSpPr>
          <p:cNvPr id="6" name="TextBox 5"/>
          <p:cNvSpPr txBox="1"/>
          <p:nvPr/>
        </p:nvSpPr>
        <p:spPr>
          <a:xfrm>
            <a:off x="5334000" y="2590800"/>
            <a:ext cx="3505200" cy="2523768"/>
          </a:xfrm>
          <a:prstGeom prst="rect">
            <a:avLst/>
          </a:prstGeom>
          <a:noFill/>
        </p:spPr>
        <p:txBody>
          <a:bodyPr wrap="square" rtlCol="0">
            <a:spAutoFit/>
          </a:bodyPr>
          <a:lstStyle/>
          <a:p>
            <a:pPr marL="0" lvl="1" algn="ctr"/>
            <a:r>
              <a:rPr lang="en-US" sz="2800" dirty="0" smtClean="0">
                <a:latin typeface="Calibri" pitchFamily="34" charset="0"/>
              </a:rPr>
              <a:t>There is sufficient space to store all collections materials according to established standards</a:t>
            </a:r>
          </a:p>
          <a:p>
            <a:endParaRPr lang="en-US" dirty="0"/>
          </a:p>
        </p:txBody>
      </p:sp>
      <p:sp>
        <p:nvSpPr>
          <p:cNvPr id="7" name="TextBox 6"/>
          <p:cNvSpPr txBox="1"/>
          <p:nvPr/>
        </p:nvSpPr>
        <p:spPr>
          <a:xfrm>
            <a:off x="2362200" y="6550223"/>
            <a:ext cx="2819400" cy="307777"/>
          </a:xfrm>
          <a:prstGeom prst="rect">
            <a:avLst/>
          </a:prstGeom>
          <a:noFill/>
        </p:spPr>
        <p:txBody>
          <a:bodyPr wrap="square" rtlCol="0">
            <a:spAutoFit/>
          </a:bodyPr>
          <a:lstStyle/>
          <a:p>
            <a:pPr algn="r"/>
            <a:r>
              <a:rPr lang="en-US" sz="1400" dirty="0" smtClean="0"/>
              <a:t>Image by </a:t>
            </a:r>
            <a:r>
              <a:rPr lang="en-US" sz="1400" dirty="0" err="1" smtClean="0"/>
              <a:t>keightdee</a:t>
            </a:r>
            <a:r>
              <a:rPr lang="en-US" sz="1400" dirty="0" smtClean="0"/>
              <a:t>, www.flickr.com</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43" name="Picture 8"/>
          <p:cNvPicPr>
            <a:picLocks noGrp="1" noChangeAspect="1" noChangeArrowheads="1"/>
          </p:cNvPicPr>
          <p:nvPr>
            <p:ph sz="half" idx="4294967295"/>
          </p:nvPr>
        </p:nvPicPr>
        <p:blipFill>
          <a:blip r:embed="rId3" cstate="print"/>
          <a:srcRect/>
          <a:stretch>
            <a:fillRect/>
          </a:stretch>
        </p:blipFill>
        <p:spPr>
          <a:xfrm>
            <a:off x="4685814" y="609600"/>
            <a:ext cx="4229586" cy="5638800"/>
          </a:xfrm>
        </p:spPr>
      </p:pic>
      <p:pic>
        <p:nvPicPr>
          <p:cNvPr id="112644" name="Picture 10" descr="Newspapers B level"/>
          <p:cNvPicPr>
            <a:picLocks noGrp="1" noChangeAspect="1" noChangeArrowheads="1"/>
          </p:cNvPicPr>
          <p:nvPr>
            <p:ph sz="half" idx="4294967295"/>
          </p:nvPr>
        </p:nvPicPr>
        <p:blipFill>
          <a:blip r:embed="rId4" cstate="print">
            <a:extLst>
              <a:ext uri="{28A0092B-C50C-407E-A947-70E740481C1C}">
                <a14:useLocalDpi xmlns:a14="http://schemas.microsoft.com/office/drawing/2010/main"/>
              </a:ext>
            </a:extLst>
          </a:blip>
          <a:srcRect/>
          <a:stretch>
            <a:fillRect/>
          </a:stretch>
        </p:blipFill>
        <p:spPr>
          <a:xfrm>
            <a:off x="152400" y="1828800"/>
            <a:ext cx="4368800" cy="3276600"/>
          </a:xfr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Today</a:t>
            </a:r>
            <a:endParaRPr lang="en-US" dirty="0">
              <a:latin typeface="Calibri" pitchFamily="34" charset="0"/>
            </a:endParaRPr>
          </a:p>
        </p:txBody>
      </p:sp>
      <p:sp>
        <p:nvSpPr>
          <p:cNvPr id="4" name="Content Placeholder 3"/>
          <p:cNvSpPr>
            <a:spLocks noGrp="1"/>
          </p:cNvSpPr>
          <p:nvPr>
            <p:ph sz="quarter" idx="1"/>
          </p:nvPr>
        </p:nvSpPr>
        <p:spPr/>
        <p:txBody>
          <a:bodyPr/>
          <a:lstStyle/>
          <a:p>
            <a:endParaRPr lang="en-US" dirty="0" smtClean="0">
              <a:latin typeface="Calibri" pitchFamily="34" charset="0"/>
            </a:endParaRPr>
          </a:p>
          <a:p>
            <a:r>
              <a:rPr lang="en-US" dirty="0" smtClean="0">
                <a:latin typeface="Calibri" pitchFamily="34" charset="0"/>
              </a:rPr>
              <a:t>Handling</a:t>
            </a:r>
          </a:p>
          <a:p>
            <a:endParaRPr lang="en-US" dirty="0" smtClean="0">
              <a:latin typeface="Calibri" pitchFamily="34" charset="0"/>
            </a:endParaRPr>
          </a:p>
          <a:p>
            <a:r>
              <a:rPr lang="en-US" dirty="0" smtClean="0">
                <a:latin typeface="Calibri" pitchFamily="34" charset="0"/>
              </a:rPr>
              <a:t>Access</a:t>
            </a:r>
          </a:p>
          <a:p>
            <a:endParaRPr lang="en-US" dirty="0" smtClean="0">
              <a:latin typeface="Calibri" pitchFamily="34" charset="0"/>
            </a:endParaRPr>
          </a:p>
          <a:p>
            <a:r>
              <a:rPr lang="en-US" dirty="0" smtClean="0">
                <a:latin typeface="Calibri" pitchFamily="34" charset="0"/>
              </a:rPr>
              <a:t>Storage</a:t>
            </a:r>
          </a:p>
          <a:p>
            <a:endParaRPr lang="en-US" dirty="0" smtClean="0">
              <a:latin typeface="Calibri" pitchFamily="34" charset="0"/>
            </a:endParaRPr>
          </a:p>
          <a:p>
            <a:r>
              <a:rPr lang="en-US" dirty="0" smtClean="0">
                <a:latin typeface="Calibri" pitchFamily="34" charset="0"/>
              </a:rPr>
              <a:t>Exhibition</a:t>
            </a:r>
          </a:p>
        </p:txBody>
      </p:sp>
      <p:pic>
        <p:nvPicPr>
          <p:cNvPr id="1027" name="Picture 3" descr="C:\Documents and Settings\lhortz\Local Settings\Temporary Internet Files\Content.IE5\93GS80WY\MC900104872[1].wmf"/>
          <p:cNvPicPr>
            <a:picLocks noChangeAspect="1" noChangeArrowheads="1"/>
          </p:cNvPicPr>
          <p:nvPr/>
        </p:nvPicPr>
        <p:blipFill>
          <a:blip r:embed="rId3" cstate="print"/>
          <a:srcRect/>
          <a:stretch>
            <a:fillRect/>
          </a:stretch>
        </p:blipFill>
        <p:spPr bwMode="auto">
          <a:xfrm>
            <a:off x="4648200" y="2057400"/>
            <a:ext cx="4329570" cy="333573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p:cNvSpPr>
          <p:nvPr>
            <p:ph type="title" idx="4294967295"/>
          </p:nvPr>
        </p:nvSpPr>
        <p:spPr/>
        <p:txBody>
          <a:bodyPr>
            <a:normAutofit fontScale="90000"/>
          </a:bodyPr>
          <a:lstStyle/>
          <a:p>
            <a:r>
              <a:rPr lang="en-US" dirty="0" smtClean="0">
                <a:latin typeface="Calibri" pitchFamily="34" charset="0"/>
              </a:rPr>
              <a:t>Collections Storage: Getting Started</a:t>
            </a:r>
          </a:p>
        </p:txBody>
      </p:sp>
      <p:sp>
        <p:nvSpPr>
          <p:cNvPr id="113667" name="Rectangle 3"/>
          <p:cNvSpPr>
            <a:spLocks noGrp="1"/>
          </p:cNvSpPr>
          <p:nvPr>
            <p:ph type="body" idx="4294967295"/>
          </p:nvPr>
        </p:nvSpPr>
        <p:spPr>
          <a:xfrm>
            <a:off x="228600" y="1828800"/>
            <a:ext cx="3962400" cy="4297680"/>
          </a:xfrm>
        </p:spPr>
        <p:txBody>
          <a:bodyPr>
            <a:normAutofit/>
          </a:bodyPr>
          <a:lstStyle/>
          <a:p>
            <a:pPr lvl="1">
              <a:lnSpc>
                <a:spcPct val="90000"/>
              </a:lnSpc>
            </a:pPr>
            <a:endParaRPr lang="en-US" dirty="0" smtClean="0"/>
          </a:p>
          <a:p>
            <a:pPr lvl="1">
              <a:lnSpc>
                <a:spcPct val="90000"/>
              </a:lnSpc>
            </a:pPr>
            <a:r>
              <a:rPr lang="en-US" dirty="0" smtClean="0">
                <a:latin typeface="Calibri" pitchFamily="34" charset="0"/>
              </a:rPr>
              <a:t>Shelving is in place and all collections are stored at least 3 inches off the floor</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Non-collections materials are not stored with collections materials</a:t>
            </a:r>
          </a:p>
          <a:p>
            <a:pPr lvl="1">
              <a:lnSpc>
                <a:spcPct val="90000"/>
              </a:lnSpc>
            </a:pPr>
            <a:endParaRPr lang="en-US" b="1" dirty="0" smtClean="0"/>
          </a:p>
        </p:txBody>
      </p:sp>
      <p:pic>
        <p:nvPicPr>
          <p:cNvPr id="5" name="Picture 4" descr="SteacieLibrary.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43400" y="2514600"/>
            <a:ext cx="4430440" cy="33799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rPr>
              <a:t>Collections Storage: Getting Started</a:t>
            </a:r>
            <a:endParaRPr lang="en-US" dirty="0">
              <a:latin typeface="Calibri" pitchFamily="34" charset="0"/>
            </a:endParaRPr>
          </a:p>
        </p:txBody>
      </p:sp>
      <p:sp>
        <p:nvSpPr>
          <p:cNvPr id="3" name="Vertical Text Placeholder 2"/>
          <p:cNvSpPr>
            <a:spLocks noGrp="1"/>
          </p:cNvSpPr>
          <p:nvPr>
            <p:ph sz="quarter" idx="1"/>
          </p:nvPr>
        </p:nvSpPr>
        <p:spPr/>
        <p:txBody>
          <a:bodyPr vert="horz">
            <a:noAutofit/>
          </a:bodyPr>
          <a:lstStyle/>
          <a:p>
            <a:pPr marL="0" lvl="1" indent="-320040">
              <a:spcBef>
                <a:spcPts val="0"/>
              </a:spcBef>
              <a:buClr>
                <a:schemeClr val="accent2"/>
              </a:buClr>
              <a:buSzPct val="60000"/>
              <a:buNone/>
            </a:pPr>
            <a:r>
              <a:rPr lang="en-US" sz="2800" dirty="0" smtClean="0">
                <a:latin typeface="Calibri" pitchFamily="34" charset="0"/>
              </a:rPr>
              <a:t>Collections are housed using conservation-grade materials</a:t>
            </a:r>
          </a:p>
          <a:p>
            <a:pPr marL="0" lvl="1" indent="-320040">
              <a:spcBef>
                <a:spcPts val="0"/>
              </a:spcBef>
              <a:buClr>
                <a:schemeClr val="accent2"/>
              </a:buClr>
              <a:buSzPct val="60000"/>
              <a:buNone/>
            </a:pPr>
            <a:endParaRPr lang="en-US" sz="2800" dirty="0" smtClean="0">
              <a:latin typeface="Calibri" pitchFamily="34" charset="0"/>
            </a:endParaRPr>
          </a:p>
          <a:p>
            <a:pPr marL="0" lvl="1" indent="-320040">
              <a:spcBef>
                <a:spcPts val="0"/>
              </a:spcBef>
              <a:buClr>
                <a:schemeClr val="accent2"/>
              </a:buClr>
              <a:buSzPct val="60000"/>
              <a:buNone/>
            </a:pPr>
            <a:r>
              <a:rPr lang="en-US" sz="2800" dirty="0" smtClean="0">
                <a:latin typeface="Calibri" pitchFamily="34" charset="0"/>
              </a:rPr>
              <a:t>What does “archival” really mean? </a:t>
            </a:r>
          </a:p>
          <a:p>
            <a:r>
              <a:rPr lang="en-US" sz="2600" dirty="0" smtClean="0">
                <a:latin typeface="Calibri" pitchFamily="34" charset="0"/>
              </a:rPr>
              <a:t>Buzz words to look for:</a:t>
            </a:r>
          </a:p>
          <a:p>
            <a:pPr>
              <a:buFont typeface="Arial" pitchFamily="34" charset="0"/>
              <a:buChar char="•"/>
            </a:pPr>
            <a:r>
              <a:rPr lang="en-US" sz="2600" dirty="0" smtClean="0">
                <a:latin typeface="Calibri" pitchFamily="34" charset="0"/>
              </a:rPr>
              <a:t>Acid-free</a:t>
            </a:r>
          </a:p>
          <a:p>
            <a:pPr>
              <a:buFont typeface="Arial" pitchFamily="34" charset="0"/>
              <a:buChar char="•"/>
            </a:pPr>
            <a:r>
              <a:rPr lang="en-US" sz="2600" dirty="0" smtClean="0">
                <a:latin typeface="Calibri" pitchFamily="34" charset="0"/>
              </a:rPr>
              <a:t>Lignin-fee</a:t>
            </a:r>
          </a:p>
          <a:p>
            <a:pPr>
              <a:buFont typeface="Arial" pitchFamily="34" charset="0"/>
              <a:buChar char="•"/>
            </a:pPr>
            <a:r>
              <a:rPr lang="en-US" sz="2600" dirty="0" smtClean="0">
                <a:latin typeface="Calibri" pitchFamily="34" charset="0"/>
              </a:rPr>
              <a:t>Buffered</a:t>
            </a:r>
          </a:p>
          <a:p>
            <a:pPr marL="0" lvl="1" indent="-320040">
              <a:spcBef>
                <a:spcPts val="0"/>
              </a:spcBef>
              <a:buClr>
                <a:schemeClr val="accent2"/>
              </a:buClr>
              <a:buSzPct val="60000"/>
              <a:buNone/>
            </a:pPr>
            <a:endParaRPr lang="en-US" sz="2800" dirty="0" smtClean="0">
              <a:latin typeface="Calibri" pitchFamily="34" charset="0"/>
            </a:endParaRPr>
          </a:p>
        </p:txBody>
      </p:sp>
      <p:sp>
        <p:nvSpPr>
          <p:cNvPr id="13" name="Content Placeholder 12"/>
          <p:cNvSpPr>
            <a:spLocks noGrp="1"/>
          </p:cNvSpPr>
          <p:nvPr>
            <p:ph sz="quarter" idx="2"/>
          </p:nvPr>
        </p:nvSpPr>
        <p:spPr/>
        <p:txBody>
          <a:bodyPr/>
          <a:lstStyle/>
          <a:p>
            <a:endParaRPr lang="en-US"/>
          </a:p>
        </p:txBody>
      </p:sp>
      <p:sp>
        <p:nvSpPr>
          <p:cNvPr id="4" name="Vertical Text Placeholder 2"/>
          <p:cNvSpPr txBox="1">
            <a:spLocks/>
          </p:cNvSpPr>
          <p:nvPr/>
        </p:nvSpPr>
        <p:spPr>
          <a:xfrm>
            <a:off x="0" y="2057400"/>
            <a:ext cx="5257800" cy="3810000"/>
          </a:xfrm>
          <a:prstGeom prst="rect">
            <a:avLst/>
          </a:prstGeom>
        </p:spPr>
        <p:txBody>
          <a:bodyPr vert="horz">
            <a:normAutofit/>
          </a:bodyPr>
          <a:lstStyle/>
          <a:p>
            <a:pPr marL="640080" marR="0" lvl="1" indent="-274320" algn="l" defTabSz="914400" rtl="0" eaLnBrk="1" fontAlgn="auto" latinLnBrk="0" hangingPunct="1">
              <a:lnSpc>
                <a:spcPct val="100000"/>
              </a:lnSpc>
              <a:spcBef>
                <a:spcPts val="550"/>
              </a:spcBef>
              <a:spcAft>
                <a:spcPts val="0"/>
              </a:spcAft>
              <a:buClr>
                <a:schemeClr val="accent1"/>
              </a:buClr>
              <a:buSzPct val="70000"/>
              <a:buFont typeface="Wingdings 2"/>
              <a:buChar char=""/>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8" descr="Waldron boxes"/>
          <p:cNvPicPr>
            <a:picLocks noChangeAspect="1" noChangeArrowheads="1"/>
          </p:cNvPicPr>
          <p:nvPr/>
        </p:nvPicPr>
        <p:blipFill>
          <a:blip r:embed="rId3" cstate="print"/>
          <a:srcRect/>
          <a:stretch>
            <a:fillRect/>
          </a:stretch>
        </p:blipFill>
        <p:spPr>
          <a:xfrm>
            <a:off x="5181600" y="1752600"/>
            <a:ext cx="3449690" cy="4599058"/>
          </a:xfrm>
          <a:prstGeom prst="rect">
            <a:avLst/>
          </a:prstGeom>
        </p:spPr>
      </p:pic>
      <p:sp>
        <p:nvSpPr>
          <p:cNvPr id="15" name="Rectangle 14"/>
          <p:cNvSpPr/>
          <p:nvPr/>
        </p:nvSpPr>
        <p:spPr>
          <a:xfrm>
            <a:off x="4343400" y="6451315"/>
            <a:ext cx="4580293" cy="369332"/>
          </a:xfrm>
          <a:prstGeom prst="rect">
            <a:avLst/>
          </a:prstGeom>
        </p:spPr>
        <p:txBody>
          <a:bodyPr wrap="none">
            <a:spAutoFit/>
          </a:bodyPr>
          <a:lstStyle/>
          <a:p>
            <a:r>
              <a:rPr lang="en-US" dirty="0" smtClean="0"/>
              <a:t>Photograph courtesy of Joan Irving, Winterthur</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latin typeface="Calibri" pitchFamily="34" charset="0"/>
              </a:rPr>
              <a:t>Collections Storage: Getting Started</a:t>
            </a:r>
            <a:endParaRPr lang="en-US" dirty="0"/>
          </a:p>
        </p:txBody>
      </p:sp>
      <p:sp>
        <p:nvSpPr>
          <p:cNvPr id="6" name="Content Placeholder 5"/>
          <p:cNvSpPr>
            <a:spLocks noGrp="1"/>
          </p:cNvSpPr>
          <p:nvPr>
            <p:ph sz="quarter" idx="1"/>
          </p:nvPr>
        </p:nvSpPr>
        <p:spPr>
          <a:xfrm>
            <a:off x="609600" y="1589567"/>
            <a:ext cx="3886200" cy="1001233"/>
          </a:xfrm>
        </p:spPr>
        <p:txBody>
          <a:bodyPr/>
          <a:lstStyle/>
          <a:p>
            <a:pPr marL="0">
              <a:buNone/>
            </a:pPr>
            <a:r>
              <a:rPr lang="en-US" dirty="0" smtClean="0"/>
              <a:t>Avoid inappropriate fasteners and adhesives</a:t>
            </a:r>
            <a:endParaRPr lang="en-US" dirty="0"/>
          </a:p>
        </p:txBody>
      </p:sp>
      <p:graphicFrame>
        <p:nvGraphicFramePr>
          <p:cNvPr id="106498" name="Object 7"/>
          <p:cNvGraphicFramePr>
            <a:graphicFrameLocks noChangeAspect="1"/>
          </p:cNvGraphicFramePr>
          <p:nvPr/>
        </p:nvGraphicFramePr>
        <p:xfrm>
          <a:off x="609600" y="3352800"/>
          <a:ext cx="3886200" cy="3041650"/>
        </p:xfrm>
        <a:graphic>
          <a:graphicData uri="http://schemas.openxmlformats.org/presentationml/2006/ole">
            <mc:AlternateContent xmlns:mc="http://schemas.openxmlformats.org/markup-compatibility/2006">
              <mc:Choice xmlns:v="urn:schemas-microsoft-com:vml" Requires="v">
                <p:oleObj spid="_x0000_s106507" name="Photo Editor Photo" r:id="rId3" imgW="4866667" imgH="3809524" progId="">
                  <p:embed/>
                </p:oleObj>
              </mc:Choice>
              <mc:Fallback>
                <p:oleObj name="Photo Editor Photo" r:id="rId3" imgW="4866667" imgH="3809524" progId="">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352800"/>
                        <a:ext cx="3886200" cy="304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Content Placeholder 8"/>
          <p:cNvPicPr>
            <a:picLocks noGrp="1" noChangeAspect="1" noChangeArrowheads="1"/>
          </p:cNvPicPr>
          <p:nvPr>
            <p:ph sz="quarter" idx="2"/>
          </p:nvPr>
        </p:nvPicPr>
        <p:blipFill>
          <a:blip r:embed="rId5" cstate="print"/>
          <a:stretch>
            <a:fillRect/>
          </a:stretch>
        </p:blipFill>
        <p:spPr>
          <a:xfrm>
            <a:off x="4648200" y="1905000"/>
            <a:ext cx="4157482" cy="2779574"/>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p:cNvSpPr>
          <p:nvPr>
            <p:ph type="title" idx="4294967295"/>
          </p:nvPr>
        </p:nvSpPr>
        <p:spPr/>
        <p:txBody>
          <a:bodyPr>
            <a:normAutofit fontScale="90000"/>
          </a:bodyPr>
          <a:lstStyle/>
          <a:p>
            <a:r>
              <a:rPr lang="en-US" dirty="0" smtClean="0">
                <a:latin typeface="Calibri" pitchFamily="34" charset="0"/>
              </a:rPr>
              <a:t>Collections Storage: Getting Started</a:t>
            </a:r>
          </a:p>
        </p:txBody>
      </p:sp>
      <p:sp>
        <p:nvSpPr>
          <p:cNvPr id="115715" name="Rectangle 3"/>
          <p:cNvSpPr>
            <a:spLocks noGrp="1"/>
          </p:cNvSpPr>
          <p:nvPr>
            <p:ph type="body" idx="4294967295"/>
          </p:nvPr>
        </p:nvSpPr>
        <p:spPr>
          <a:xfrm>
            <a:off x="4953000" y="1600200"/>
            <a:ext cx="3736848" cy="4526280"/>
          </a:xfrm>
        </p:spPr>
        <p:txBody>
          <a:bodyPr>
            <a:normAutofit lnSpcReduction="10000"/>
          </a:bodyPr>
          <a:lstStyle/>
          <a:p>
            <a:pPr marL="365760" lvl="1" indent="0">
              <a:lnSpc>
                <a:spcPct val="90000"/>
              </a:lnSpc>
              <a:buNone/>
            </a:pPr>
            <a:endParaRPr lang="en-US" dirty="0" smtClean="0"/>
          </a:p>
          <a:p>
            <a:pPr lvl="1">
              <a:lnSpc>
                <a:spcPct val="90000"/>
              </a:lnSpc>
            </a:pPr>
            <a:r>
              <a:rPr lang="en-US" dirty="0" smtClean="0">
                <a:latin typeface="Calibri" pitchFamily="34" charset="0"/>
              </a:rPr>
              <a:t>Aisles are of sufficient width and are clear of collections materials</a:t>
            </a:r>
          </a:p>
          <a:p>
            <a:pPr lvl="1">
              <a:lnSpc>
                <a:spcPct val="90000"/>
              </a:lnSpc>
            </a:pPr>
            <a:endParaRPr lang="en-US" dirty="0" smtClean="0">
              <a:latin typeface="Calibri" pitchFamily="34" charset="0"/>
            </a:endParaRPr>
          </a:p>
          <a:p>
            <a:pPr lvl="1">
              <a:lnSpc>
                <a:spcPct val="90000"/>
              </a:lnSpc>
            </a:pPr>
            <a:r>
              <a:rPr lang="en-US" dirty="0" smtClean="0">
                <a:latin typeface="Calibri" pitchFamily="34" charset="0"/>
              </a:rPr>
              <a:t>Materials can easily be retrieved from shelving and necessary step stools and ladders are available </a:t>
            </a:r>
          </a:p>
        </p:txBody>
      </p:sp>
      <p:pic>
        <p:nvPicPr>
          <p:cNvPr id="5" name="Picture 4" descr="boxed-records.jpg"/>
          <p:cNvPicPr>
            <a:picLocks noChangeAspect="1"/>
          </p:cNvPicPr>
          <p:nvPr/>
        </p:nvPicPr>
        <p:blipFill>
          <a:blip r:embed="rId3" cstate="print"/>
          <a:stretch>
            <a:fillRect/>
          </a:stretch>
        </p:blipFill>
        <p:spPr>
          <a:xfrm>
            <a:off x="685800" y="1627479"/>
            <a:ext cx="4038600" cy="5078121"/>
          </a:xfrm>
          <a:prstGeom prst="rect">
            <a:avLst/>
          </a:prstGeom>
        </p:spPr>
      </p:pic>
      <p:sp>
        <p:nvSpPr>
          <p:cNvPr id="6" name="TextBox 5"/>
          <p:cNvSpPr txBox="1"/>
          <p:nvPr/>
        </p:nvSpPr>
        <p:spPr>
          <a:xfrm>
            <a:off x="4800600" y="6172200"/>
            <a:ext cx="4343400" cy="461665"/>
          </a:xfrm>
          <a:prstGeom prst="rect">
            <a:avLst/>
          </a:prstGeom>
          <a:noFill/>
        </p:spPr>
        <p:txBody>
          <a:bodyPr wrap="square" rtlCol="0">
            <a:spAutoFit/>
          </a:bodyPr>
          <a:lstStyle/>
          <a:p>
            <a:r>
              <a:rPr lang="en-US" sz="1200" dirty="0" smtClean="0"/>
              <a:t>http://www.archives.gov/preservation/storage/underground-facilities.html</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p:cNvSpPr>
          <p:nvPr>
            <p:ph type="title" idx="4294967295"/>
          </p:nvPr>
        </p:nvSpPr>
        <p:spPr/>
        <p:txBody>
          <a:bodyPr/>
          <a:lstStyle/>
          <a:p>
            <a:r>
              <a:rPr lang="en-US" dirty="0" smtClean="0"/>
              <a:t>Collections Storage: Good</a:t>
            </a:r>
          </a:p>
        </p:txBody>
      </p:sp>
      <p:sp>
        <p:nvSpPr>
          <p:cNvPr id="116739" name="Rectangle 3"/>
          <p:cNvSpPr>
            <a:spLocks noGrp="1"/>
          </p:cNvSpPr>
          <p:nvPr>
            <p:ph type="body" idx="4294967295"/>
          </p:nvPr>
        </p:nvSpPr>
        <p:spPr>
          <a:xfrm>
            <a:off x="0" y="1676400"/>
            <a:ext cx="3810000" cy="3733800"/>
          </a:xfrm>
        </p:spPr>
        <p:txBody>
          <a:bodyPr>
            <a:normAutofit/>
          </a:bodyPr>
          <a:lstStyle/>
          <a:p>
            <a:pPr lvl="1">
              <a:lnSpc>
                <a:spcPct val="90000"/>
              </a:lnSpc>
            </a:pPr>
            <a:r>
              <a:rPr lang="en-US" sz="2400" dirty="0" smtClean="0">
                <a:latin typeface="Calibri" pitchFamily="34" charset="0"/>
              </a:rPr>
              <a:t>Storage furniture is made from powder coated steel and accommodates collections of various sizes and shapes (rolled, oversized)</a:t>
            </a:r>
          </a:p>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There is room for collections growth</a:t>
            </a:r>
          </a:p>
          <a:p>
            <a:pPr lvl="1">
              <a:lnSpc>
                <a:spcPct val="90000"/>
              </a:lnSpc>
            </a:pPr>
            <a:endParaRPr lang="en-US" sz="2400" dirty="0" smtClean="0"/>
          </a:p>
          <a:p>
            <a:pPr lvl="1">
              <a:lnSpc>
                <a:spcPct val="90000"/>
              </a:lnSpc>
            </a:pPr>
            <a:endParaRPr lang="en-US" sz="2000" dirty="0" smtClean="0"/>
          </a:p>
        </p:txBody>
      </p:sp>
      <p:pic>
        <p:nvPicPr>
          <p:cNvPr id="5" name="Picture 4" descr="archive_03.jpg"/>
          <p:cNvPicPr>
            <a:picLocks noChangeAspect="1"/>
          </p:cNvPicPr>
          <p:nvPr/>
        </p:nvPicPr>
        <p:blipFill>
          <a:blip r:embed="rId3" cstate="print"/>
          <a:stretch>
            <a:fillRect/>
          </a:stretch>
        </p:blipFill>
        <p:spPr>
          <a:xfrm>
            <a:off x="3810000" y="2819400"/>
            <a:ext cx="3390900" cy="2752035"/>
          </a:xfrm>
          <a:prstGeom prst="rect">
            <a:avLst/>
          </a:prstGeom>
        </p:spPr>
      </p:pic>
      <p:pic>
        <p:nvPicPr>
          <p:cNvPr id="6" name="Picture 5" descr="archive_01.jpg"/>
          <p:cNvPicPr>
            <a:picLocks noChangeAspect="1"/>
          </p:cNvPicPr>
          <p:nvPr/>
        </p:nvPicPr>
        <p:blipFill>
          <a:blip r:embed="rId4" cstate="print"/>
          <a:stretch>
            <a:fillRect/>
          </a:stretch>
        </p:blipFill>
        <p:spPr>
          <a:xfrm>
            <a:off x="6400800" y="1752600"/>
            <a:ext cx="2514600" cy="3034594"/>
          </a:xfrm>
          <a:prstGeom prst="rect">
            <a:avLst/>
          </a:prstGeom>
        </p:spPr>
      </p:pic>
      <p:sp>
        <p:nvSpPr>
          <p:cNvPr id="7" name="Rectangle 3"/>
          <p:cNvSpPr txBox="1">
            <a:spLocks/>
          </p:cNvSpPr>
          <p:nvPr/>
        </p:nvSpPr>
        <p:spPr>
          <a:xfrm>
            <a:off x="0" y="5638800"/>
            <a:ext cx="9144000" cy="1066800"/>
          </a:xfrm>
          <a:prstGeom prst="rect">
            <a:avLst/>
          </a:prstGeom>
        </p:spPr>
        <p:txBody>
          <a:bodyPr vert="horz">
            <a:normAutofit lnSpcReduction="10000"/>
          </a:bodyPr>
          <a:lstStyle/>
          <a:p>
            <a:pPr marL="640080" marR="0" lvl="1" indent="-274320" algn="l" defTabSz="914400" rtl="0" eaLnBrk="1" fontAlgn="auto" latinLnBrk="0" hangingPunct="1">
              <a:lnSpc>
                <a:spcPct val="90000"/>
              </a:lnSpc>
              <a:spcBef>
                <a:spcPts val="550"/>
              </a:spcBef>
              <a:spcAft>
                <a:spcPts val="0"/>
              </a:spcAft>
              <a:buClr>
                <a:schemeClr val="accent1"/>
              </a:buClr>
              <a:buSzPct val="70000"/>
              <a:tabLst/>
              <a:defRPr/>
            </a:pPr>
            <a:endParaRPr kumimoji="0" lang="en-US" sz="2400" b="0" i="0" u="none" strike="noStrike" kern="1200" cap="none" spc="0" normalizeH="0" baseline="0" noProof="0" dirty="0" smtClean="0">
              <a:ln>
                <a:noFill/>
              </a:ln>
              <a:solidFill>
                <a:schemeClr val="tx1"/>
              </a:solidFill>
              <a:effectLst/>
              <a:uLnTx/>
              <a:uFillTx/>
              <a:latin typeface="Calibri" pitchFamily="34" charset="0"/>
            </a:endParaRPr>
          </a:p>
          <a:p>
            <a:pPr marL="640080" marR="0" lvl="1" indent="-274320" algn="l" defTabSz="914400" rtl="0" eaLnBrk="1" fontAlgn="auto" latinLnBrk="0" hangingPunct="1">
              <a:lnSpc>
                <a:spcPct val="90000"/>
              </a:lnSpc>
              <a:spcBef>
                <a:spcPts val="55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Calibri" pitchFamily="34" charset="0"/>
              </a:rPr>
              <a:t>Subject specialists and conservators are consulted regarding optimal storage for collections materials</a:t>
            </a:r>
          </a:p>
          <a:p>
            <a:pPr marL="640080" marR="0" lvl="1" indent="-274320" algn="l" defTabSz="914400" rtl="0" eaLnBrk="1" fontAlgn="auto" latinLnBrk="0" hangingPunct="1">
              <a:lnSpc>
                <a:spcPct val="90000"/>
              </a:lnSpc>
              <a:spcBef>
                <a:spcPts val="550"/>
              </a:spcBef>
              <a:spcAft>
                <a:spcPts val="0"/>
              </a:spcAft>
              <a:buClr>
                <a:schemeClr val="accent1"/>
              </a:buClr>
              <a:buSzPct val="70000"/>
              <a:buFont typeface="Wingdings 2"/>
              <a:buChar char=""/>
              <a:tabLst/>
              <a:defRPr/>
            </a:pP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extBox 7"/>
          <p:cNvSpPr txBox="1"/>
          <p:nvPr/>
        </p:nvSpPr>
        <p:spPr>
          <a:xfrm>
            <a:off x="6248400" y="4724400"/>
            <a:ext cx="2895600" cy="381000"/>
          </a:xfrm>
          <a:prstGeom prst="rect">
            <a:avLst/>
          </a:prstGeom>
          <a:noFill/>
        </p:spPr>
        <p:txBody>
          <a:bodyPr wrap="square" rtlCol="0">
            <a:spAutoFit/>
          </a:bodyPr>
          <a:lstStyle/>
          <a:p>
            <a:r>
              <a:rPr lang="en-US" dirty="0" smtClean="0"/>
              <a:t>www.museum.spacesaver.com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Storage: Good</a:t>
            </a:r>
            <a:endParaRPr lang="en-US" dirty="0"/>
          </a:p>
        </p:txBody>
      </p:sp>
      <p:sp>
        <p:nvSpPr>
          <p:cNvPr id="3" name="Vertical Text Placeholder 2"/>
          <p:cNvSpPr>
            <a:spLocks noGrp="1"/>
          </p:cNvSpPr>
          <p:nvPr>
            <p:ph type="body" orient="vert" idx="1"/>
          </p:nvPr>
        </p:nvSpPr>
        <p:spPr>
          <a:xfrm>
            <a:off x="4648200" y="3352800"/>
            <a:ext cx="4117848" cy="2773680"/>
          </a:xfrm>
        </p:spPr>
        <p:txBody>
          <a:bodyPr vert="horz"/>
          <a:lstStyle/>
          <a:p>
            <a:pPr lvl="1">
              <a:lnSpc>
                <a:spcPct val="90000"/>
              </a:lnSpc>
            </a:pPr>
            <a:endParaRPr lang="en-US" sz="2000" dirty="0" smtClean="0">
              <a:latin typeface="Calibri" pitchFamily="34" charset="0"/>
            </a:endParaRPr>
          </a:p>
          <a:p>
            <a:endParaRPr lang="en-US" dirty="0"/>
          </a:p>
        </p:txBody>
      </p:sp>
      <p:pic>
        <p:nvPicPr>
          <p:cNvPr id="4" name="Picture 3" descr="6393007611_88b3c470cd_z.jpg"/>
          <p:cNvPicPr>
            <a:picLocks noChangeAspect="1"/>
          </p:cNvPicPr>
          <p:nvPr/>
        </p:nvPicPr>
        <p:blipFill>
          <a:blip r:embed="rId3" cstate="print"/>
          <a:stretch>
            <a:fillRect/>
          </a:stretch>
        </p:blipFill>
        <p:spPr>
          <a:xfrm>
            <a:off x="4648200" y="3200400"/>
            <a:ext cx="3962400" cy="2643664"/>
          </a:xfrm>
          <a:prstGeom prst="rect">
            <a:avLst/>
          </a:prstGeom>
        </p:spPr>
      </p:pic>
      <p:pic>
        <p:nvPicPr>
          <p:cNvPr id="5" name="Picture 4" descr="6392996927_db0a0beb12_z.jpg"/>
          <p:cNvPicPr>
            <a:picLocks noChangeAspect="1"/>
          </p:cNvPicPr>
          <p:nvPr/>
        </p:nvPicPr>
        <p:blipFill>
          <a:blip r:embed="rId4" cstate="print"/>
          <a:stretch>
            <a:fillRect/>
          </a:stretch>
        </p:blipFill>
        <p:spPr>
          <a:xfrm>
            <a:off x="304800" y="3124200"/>
            <a:ext cx="3759200" cy="2819400"/>
          </a:xfrm>
          <a:prstGeom prst="rect">
            <a:avLst/>
          </a:prstGeom>
        </p:spPr>
      </p:pic>
      <p:sp>
        <p:nvSpPr>
          <p:cNvPr id="8" name="TextBox 7"/>
          <p:cNvSpPr txBox="1"/>
          <p:nvPr/>
        </p:nvSpPr>
        <p:spPr>
          <a:xfrm>
            <a:off x="1676400" y="6172200"/>
            <a:ext cx="6324600" cy="369332"/>
          </a:xfrm>
          <a:prstGeom prst="rect">
            <a:avLst/>
          </a:prstGeom>
          <a:noFill/>
        </p:spPr>
        <p:txBody>
          <a:bodyPr wrap="square" rtlCol="0">
            <a:spAutoFit/>
          </a:bodyPr>
          <a:lstStyle/>
          <a:p>
            <a:r>
              <a:rPr lang="en-US" dirty="0" smtClean="0"/>
              <a:t>Images from the National Film and Sound Archive, Australia</a:t>
            </a:r>
            <a:endParaRPr lang="en-US" dirty="0"/>
          </a:p>
        </p:txBody>
      </p:sp>
      <p:sp>
        <p:nvSpPr>
          <p:cNvPr id="10" name="TextBox 9"/>
          <p:cNvSpPr txBox="1"/>
          <p:nvPr/>
        </p:nvSpPr>
        <p:spPr>
          <a:xfrm>
            <a:off x="685800" y="1905000"/>
            <a:ext cx="7696200" cy="800219"/>
          </a:xfrm>
          <a:prstGeom prst="rect">
            <a:avLst/>
          </a:prstGeom>
          <a:noFill/>
        </p:spPr>
        <p:txBody>
          <a:bodyPr wrap="square" rtlCol="0">
            <a:spAutoFit/>
          </a:bodyPr>
          <a:lstStyle/>
          <a:p>
            <a:pPr marL="0" lvl="1" algn="ctr"/>
            <a:r>
              <a:rPr lang="en-US" sz="2800" dirty="0" smtClean="0">
                <a:latin typeface="Calibri" pitchFamily="34" charset="0"/>
              </a:rPr>
              <a:t>Collections materials are stored by format</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Collections Storage: Good</a:t>
            </a:r>
            <a:endParaRPr lang="en-US" dirty="0"/>
          </a:p>
        </p:txBody>
      </p:sp>
      <p:pic>
        <p:nvPicPr>
          <p:cNvPr id="7" name="Picture 7" descr="Scan721"/>
          <p:cNvPicPr>
            <a:picLocks noGrp="1" noChangeAspect="1" noChangeArrowheads="1"/>
          </p:cNvPicPr>
          <p:nvPr>
            <p:ph sz="quarter" idx="2"/>
          </p:nvPr>
        </p:nvPicPr>
        <p:blipFill>
          <a:blip r:embed="rId3" cstate="print"/>
          <a:srcRect/>
          <a:stretch>
            <a:fillRect/>
          </a:stretch>
        </p:blipFill>
        <p:spPr>
          <a:xfrm>
            <a:off x="4989528" y="3276600"/>
            <a:ext cx="4154472" cy="2768138"/>
          </a:xfrm>
        </p:spPr>
      </p:pic>
      <p:pic>
        <p:nvPicPr>
          <p:cNvPr id="8" name="Picture 8" descr="DSCN0022"/>
          <p:cNvPicPr>
            <a:picLocks noChangeAspect="1" noChangeArrowheads="1"/>
          </p:cNvPicPr>
          <p:nvPr/>
        </p:nvPicPr>
        <p:blipFill>
          <a:blip r:embed="rId4" cstate="print"/>
          <a:srcRect/>
          <a:stretch>
            <a:fillRect/>
          </a:stretch>
        </p:blipFill>
        <p:spPr>
          <a:xfrm>
            <a:off x="609600" y="3124200"/>
            <a:ext cx="4057650" cy="3043238"/>
          </a:xfrm>
          <a:prstGeom prst="rect">
            <a:avLst/>
          </a:prstGeom>
        </p:spPr>
      </p:pic>
      <p:sp>
        <p:nvSpPr>
          <p:cNvPr id="9" name="TextBox 8"/>
          <p:cNvSpPr txBox="1"/>
          <p:nvPr/>
        </p:nvSpPr>
        <p:spPr>
          <a:xfrm>
            <a:off x="685800" y="1752600"/>
            <a:ext cx="7696200" cy="954107"/>
          </a:xfrm>
          <a:prstGeom prst="rect">
            <a:avLst/>
          </a:prstGeom>
          <a:noFill/>
        </p:spPr>
        <p:txBody>
          <a:bodyPr wrap="square" rtlCol="0">
            <a:spAutoFit/>
          </a:bodyPr>
          <a:lstStyle/>
          <a:p>
            <a:pPr marL="320040" lvl="1" indent="-320040" algn="ctr">
              <a:spcBef>
                <a:spcPts val="700"/>
              </a:spcBef>
              <a:buClr>
                <a:schemeClr val="accent2"/>
              </a:buClr>
              <a:buSzPct val="60000"/>
            </a:pPr>
            <a:r>
              <a:rPr lang="en-US" sz="2000" dirty="0" smtClean="0">
                <a:latin typeface="Calibri" pitchFamily="34" charset="0"/>
              </a:rPr>
              <a:t>	</a:t>
            </a:r>
            <a:r>
              <a:rPr lang="en-US" sz="2800" dirty="0" smtClean="0">
                <a:latin typeface="Calibri" pitchFamily="34" charset="0"/>
              </a:rPr>
              <a:t>Collections housing is refined and all materials are secure within boxes/enclosures </a:t>
            </a:r>
          </a:p>
        </p:txBody>
      </p:sp>
      <p:sp>
        <p:nvSpPr>
          <p:cNvPr id="10" name="TextBox 9"/>
          <p:cNvSpPr txBox="1"/>
          <p:nvPr/>
        </p:nvSpPr>
        <p:spPr>
          <a:xfrm>
            <a:off x="4953000" y="6211669"/>
            <a:ext cx="4191000" cy="615553"/>
          </a:xfrm>
          <a:prstGeom prst="rect">
            <a:avLst/>
          </a:prstGeom>
          <a:noFill/>
        </p:spPr>
        <p:txBody>
          <a:bodyPr wrap="square" rtlCol="0">
            <a:spAutoFit/>
          </a:bodyPr>
          <a:lstStyle/>
          <a:p>
            <a:pPr algn="ctr"/>
            <a:r>
              <a:rPr lang="en-US" dirty="0" smtClean="0"/>
              <a:t>Single Roll Storage Boxes, </a:t>
            </a:r>
            <a:r>
              <a:rPr lang="en-US" sz="1600" dirty="0" smtClean="0"/>
              <a:t>www.hollingermetaledge.com</a:t>
            </a:r>
          </a:p>
        </p:txBody>
      </p:sp>
      <p:sp>
        <p:nvSpPr>
          <p:cNvPr id="11" name="TextBox 10"/>
          <p:cNvSpPr txBox="1"/>
          <p:nvPr/>
        </p:nvSpPr>
        <p:spPr>
          <a:xfrm>
            <a:off x="990600" y="6172200"/>
            <a:ext cx="3657600" cy="861774"/>
          </a:xfrm>
          <a:prstGeom prst="rect">
            <a:avLst/>
          </a:prstGeom>
          <a:noFill/>
        </p:spPr>
        <p:txBody>
          <a:bodyPr wrap="square" rtlCol="0">
            <a:spAutoFit/>
          </a:bodyPr>
          <a:lstStyle/>
          <a:p>
            <a:pPr algn="ctr"/>
            <a:r>
              <a:rPr lang="en-US" sz="1600" dirty="0" smtClean="0">
                <a:solidFill>
                  <a:srgbClr val="000000"/>
                </a:solidFill>
              </a:rPr>
              <a:t>University Museum of </a:t>
            </a:r>
          </a:p>
          <a:p>
            <a:pPr algn="ctr"/>
            <a:r>
              <a:rPr lang="en-US" sz="1600" dirty="0" smtClean="0">
                <a:solidFill>
                  <a:srgbClr val="000000"/>
                </a:solidFill>
              </a:rPr>
              <a:t>Archeology and Anthropology</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8787" name="Picture 7"/>
          <p:cNvPicPr>
            <a:picLocks noGrp="1" noChangeAspect="1" noChangeArrowheads="1"/>
          </p:cNvPicPr>
          <p:nvPr>
            <p:ph sz="half" idx="4294967295"/>
          </p:nvPr>
        </p:nvPicPr>
        <p:blipFill>
          <a:blip r:embed="rId3" cstate="print"/>
          <a:srcRect/>
          <a:stretch>
            <a:fillRect/>
          </a:stretch>
        </p:blipFill>
        <p:spPr>
          <a:xfrm>
            <a:off x="304800" y="1752600"/>
            <a:ext cx="4191000" cy="3143250"/>
          </a:xfrm>
        </p:spPr>
      </p:pic>
      <p:pic>
        <p:nvPicPr>
          <p:cNvPr id="118788" name="Picture 8"/>
          <p:cNvPicPr>
            <a:picLocks noGrp="1" noChangeAspect="1" noChangeArrowheads="1"/>
          </p:cNvPicPr>
          <p:nvPr>
            <p:ph sz="half" idx="4294967295"/>
          </p:nvPr>
        </p:nvPicPr>
        <p:blipFill>
          <a:blip r:embed="rId4" cstate="print"/>
          <a:srcRect/>
          <a:stretch>
            <a:fillRect/>
          </a:stretch>
        </p:blipFill>
        <p:spPr>
          <a:xfrm>
            <a:off x="4648200" y="1752600"/>
            <a:ext cx="4191000" cy="3143250"/>
          </a:xfrm>
        </p:spPr>
      </p:pic>
      <p:sp>
        <p:nvSpPr>
          <p:cNvPr id="5" name="TextBox 4"/>
          <p:cNvSpPr txBox="1"/>
          <p:nvPr/>
        </p:nvSpPr>
        <p:spPr>
          <a:xfrm>
            <a:off x="4495800" y="6324600"/>
            <a:ext cx="4648200" cy="369332"/>
          </a:xfrm>
          <a:prstGeom prst="rect">
            <a:avLst/>
          </a:prstGeom>
          <a:noFill/>
        </p:spPr>
        <p:txBody>
          <a:bodyPr wrap="square" rtlCol="0">
            <a:spAutoFit/>
          </a:bodyPr>
          <a:lstStyle/>
          <a:p>
            <a:r>
              <a:rPr lang="en-US" dirty="0" smtClean="0"/>
              <a:t>Photographs courtesy of Joan Irving, Winterthur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p:cNvSpPr>
          <p:nvPr>
            <p:ph type="title"/>
          </p:nvPr>
        </p:nvSpPr>
        <p:spPr/>
        <p:txBody>
          <a:bodyPr/>
          <a:lstStyle/>
          <a:p>
            <a:r>
              <a:rPr lang="en-US" dirty="0" smtClean="0">
                <a:latin typeface="Calibri" pitchFamily="34" charset="0"/>
              </a:rPr>
              <a:t>Collections Storage: Better</a:t>
            </a:r>
          </a:p>
        </p:txBody>
      </p:sp>
      <p:sp>
        <p:nvSpPr>
          <p:cNvPr id="119811" name="Rectangle 3"/>
          <p:cNvSpPr>
            <a:spLocks noGrp="1"/>
          </p:cNvSpPr>
          <p:nvPr>
            <p:ph sz="quarter" idx="1"/>
          </p:nvPr>
        </p:nvSpPr>
        <p:spPr/>
        <p:txBody>
          <a:bodyPr>
            <a:noAutofit/>
          </a:bodyPr>
          <a:lstStyle/>
          <a:p>
            <a:pPr lvl="1">
              <a:lnSpc>
                <a:spcPct val="90000"/>
              </a:lnSpc>
            </a:pPr>
            <a:r>
              <a:rPr lang="en-US" sz="2400" dirty="0" smtClean="0">
                <a:latin typeface="Calibri" pitchFamily="34" charset="0"/>
              </a:rPr>
              <a:t>Collections pieces are stored on or with specialized mounts that can be used for access and/or exhibition</a:t>
            </a:r>
          </a:p>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A space plan has been conducted to ensure that the space is being used at its maximum capacity</a:t>
            </a:r>
          </a:p>
          <a:p>
            <a:pPr lvl="1">
              <a:lnSpc>
                <a:spcPct val="90000"/>
              </a:lnSpc>
            </a:pPr>
            <a:endParaRPr lang="en-US" sz="2000" dirty="0" smtClean="0"/>
          </a:p>
        </p:txBody>
      </p:sp>
      <p:pic>
        <p:nvPicPr>
          <p:cNvPr id="5" name="Content Placeholder 4" descr="577px-Boston_Public_Library_Plan.jpg"/>
          <p:cNvPicPr>
            <a:picLocks noGrp="1" noChangeAspect="1"/>
          </p:cNvPicPr>
          <p:nvPr>
            <p:ph sz="quarter" idx="2"/>
          </p:nvPr>
        </p:nvPicPr>
        <p:blipFill>
          <a:blip r:embed="rId3" cstate="print"/>
          <a:stretch>
            <a:fillRect/>
          </a:stretch>
        </p:blipFill>
        <p:spPr>
          <a:xfrm>
            <a:off x="4956175" y="1973263"/>
            <a:ext cx="3663950" cy="3803650"/>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Collections Storage: Better</a:t>
            </a:r>
            <a:endParaRPr lang="en-US" dirty="0"/>
          </a:p>
        </p:txBody>
      </p:sp>
      <p:sp>
        <p:nvSpPr>
          <p:cNvPr id="3" name="Content Placeholder 2"/>
          <p:cNvSpPr>
            <a:spLocks noGrp="1"/>
          </p:cNvSpPr>
          <p:nvPr>
            <p:ph sz="quarter" idx="1"/>
          </p:nvPr>
        </p:nvSpPr>
        <p:spPr/>
        <p:txBody>
          <a:bodyPr/>
          <a:lstStyle/>
          <a:p>
            <a:pPr lvl="1">
              <a:lnSpc>
                <a:spcPct val="90000"/>
              </a:lnSpc>
            </a:pPr>
            <a:r>
              <a:rPr lang="en-US" sz="2400" dirty="0" smtClean="0">
                <a:latin typeface="Calibri" pitchFamily="34" charset="0"/>
              </a:rPr>
              <a:t>Specialized storage environments are in place for collections materials with specialized needs</a:t>
            </a:r>
          </a:p>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Storage enclosures are regularly inspected to ensure they are still meeting the needs of the collections</a:t>
            </a:r>
          </a:p>
          <a:p>
            <a:endParaRPr lang="en-US" dirty="0"/>
          </a:p>
        </p:txBody>
      </p:sp>
      <p:pic>
        <p:nvPicPr>
          <p:cNvPr id="5" name="Content Placeholder 4" descr="5.2_image2.jpg"/>
          <p:cNvPicPr>
            <a:picLocks noGrp="1" noChangeAspect="1"/>
          </p:cNvPicPr>
          <p:nvPr>
            <p:ph sz="quarter" idx="2"/>
          </p:nvPr>
        </p:nvPicPr>
        <p:blipFill>
          <a:blip r:embed="rId3" cstate="print"/>
          <a:stretch>
            <a:fillRect/>
          </a:stretch>
        </p:blipFill>
        <p:spPr>
          <a:xfrm>
            <a:off x="5359400" y="1731963"/>
            <a:ext cx="2857500" cy="4286250"/>
          </a:xfrm>
        </p:spPr>
      </p:pic>
      <p:sp>
        <p:nvSpPr>
          <p:cNvPr id="6" name="TextBox 5"/>
          <p:cNvSpPr txBox="1"/>
          <p:nvPr/>
        </p:nvSpPr>
        <p:spPr>
          <a:xfrm>
            <a:off x="5384800" y="6248400"/>
            <a:ext cx="3733800" cy="369332"/>
          </a:xfrm>
          <a:prstGeom prst="rect">
            <a:avLst/>
          </a:prstGeom>
          <a:noFill/>
        </p:spPr>
        <p:txBody>
          <a:bodyPr wrap="square" rtlCol="0">
            <a:spAutoFit/>
          </a:bodyPr>
          <a:lstStyle/>
          <a:p>
            <a:r>
              <a:rPr lang="en-US" dirty="0" smtClean="0"/>
              <a:t>Image via the National Park Service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a:xfrm>
            <a:off x="685800" y="2130425"/>
            <a:ext cx="7772400" cy="1470025"/>
          </a:xfrm>
        </p:spPr>
        <p:txBody>
          <a:bodyPr/>
          <a:lstStyle/>
          <a:p>
            <a:pPr algn="ctr"/>
            <a:r>
              <a:rPr lang="en-US" dirty="0" smtClean="0">
                <a:solidFill>
                  <a:schemeClr val="tx1"/>
                </a:solidFill>
                <a:latin typeface="Calibri" pitchFamily="34" charset="0"/>
              </a:rPr>
              <a:t>Handling and Access</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a:xfrm>
            <a:off x="685800" y="2819400"/>
            <a:ext cx="7772400" cy="1470025"/>
          </a:xfrm>
        </p:spPr>
        <p:txBody>
          <a:bodyPr/>
          <a:lstStyle/>
          <a:p>
            <a:pPr algn="ctr"/>
            <a:r>
              <a:rPr lang="en-US" dirty="0" smtClean="0">
                <a:solidFill>
                  <a:schemeClr val="tx1"/>
                </a:solidFill>
                <a:latin typeface="Calibri" pitchFamily="34" charset="0"/>
              </a:rPr>
              <a:t>Exhibition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p:cNvSpPr>
          <p:nvPr>
            <p:ph type="title" idx="4294967295"/>
          </p:nvPr>
        </p:nvSpPr>
        <p:spPr/>
        <p:txBody>
          <a:bodyPr/>
          <a:lstStyle/>
          <a:p>
            <a:r>
              <a:rPr lang="en-US" dirty="0" smtClean="0">
                <a:latin typeface="Calibri" pitchFamily="34" charset="0"/>
              </a:rPr>
              <a:t>Exhibition: Getting Started</a:t>
            </a:r>
          </a:p>
        </p:txBody>
      </p:sp>
      <p:sp>
        <p:nvSpPr>
          <p:cNvPr id="121859" name="Rectangle 3"/>
          <p:cNvSpPr>
            <a:spLocks noGrp="1"/>
          </p:cNvSpPr>
          <p:nvPr>
            <p:ph type="body" idx="4294967295"/>
          </p:nvPr>
        </p:nvSpPr>
        <p:spPr>
          <a:xfrm>
            <a:off x="4876800" y="2362200"/>
            <a:ext cx="4114800" cy="3505200"/>
          </a:xfrm>
        </p:spPr>
        <p:txBody>
          <a:bodyPr>
            <a:normAutofit lnSpcReduction="10000"/>
          </a:bodyPr>
          <a:lstStyle/>
          <a:p>
            <a:pPr lvl="1"/>
            <a:r>
              <a:rPr lang="en-US" sz="2400" dirty="0" smtClean="0">
                <a:latin typeface="Calibri" pitchFamily="34" charset="0"/>
              </a:rPr>
              <a:t>Materials that are fragile or in poor condition are not placed on exhibition</a:t>
            </a:r>
          </a:p>
          <a:p>
            <a:pPr lvl="1"/>
            <a:endParaRPr lang="en-US" sz="2400" dirty="0" smtClean="0">
              <a:latin typeface="Calibri" pitchFamily="34" charset="0"/>
            </a:endParaRPr>
          </a:p>
          <a:p>
            <a:pPr lvl="1"/>
            <a:r>
              <a:rPr lang="en-US" sz="2400" dirty="0" smtClean="0">
                <a:latin typeface="Calibri" pitchFamily="34" charset="0"/>
              </a:rPr>
              <a:t>Only conservation-grade materials are used for exhibit mounts and mounts fully support the object on exhibit</a:t>
            </a:r>
          </a:p>
          <a:p>
            <a:pPr lvl="1"/>
            <a:endParaRPr lang="en-US" sz="2000" dirty="0" smtClean="0"/>
          </a:p>
        </p:txBody>
      </p:sp>
      <p:pic>
        <p:nvPicPr>
          <p:cNvPr id="5" name="Picture 4" descr="img.jpg"/>
          <p:cNvPicPr>
            <a:picLocks noChangeAspect="1"/>
          </p:cNvPicPr>
          <p:nvPr/>
        </p:nvPicPr>
        <p:blipFill>
          <a:blip r:embed="rId3" cstate="print"/>
          <a:stretch>
            <a:fillRect/>
          </a:stretch>
        </p:blipFill>
        <p:spPr>
          <a:xfrm>
            <a:off x="304800" y="2133600"/>
            <a:ext cx="4267200" cy="3543300"/>
          </a:xfrm>
          <a:prstGeom prst="rect">
            <a:avLst/>
          </a:prstGeom>
        </p:spPr>
      </p:pic>
      <p:sp>
        <p:nvSpPr>
          <p:cNvPr id="6" name="TextBox 5"/>
          <p:cNvSpPr txBox="1"/>
          <p:nvPr/>
        </p:nvSpPr>
        <p:spPr>
          <a:xfrm>
            <a:off x="228600" y="5638800"/>
            <a:ext cx="4495800" cy="338554"/>
          </a:xfrm>
          <a:prstGeom prst="rect">
            <a:avLst/>
          </a:prstGeom>
          <a:noFill/>
        </p:spPr>
        <p:txBody>
          <a:bodyPr wrap="square" rtlCol="0">
            <a:spAutoFit/>
          </a:bodyPr>
          <a:lstStyle/>
          <a:p>
            <a:r>
              <a:rPr lang="en-US" sz="1600" dirty="0" smtClean="0"/>
              <a:t>rowanwilliams.archbishopofcanterbury.org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Exhibition: Getting Started</a:t>
            </a:r>
            <a:endParaRPr lang="en-US" dirty="0">
              <a:latin typeface="Calibri" pitchFamily="34" charset="0"/>
            </a:endParaRPr>
          </a:p>
        </p:txBody>
      </p:sp>
      <p:sp>
        <p:nvSpPr>
          <p:cNvPr id="3" name="Vertical Text Placeholder 2"/>
          <p:cNvSpPr>
            <a:spLocks noGrp="1"/>
          </p:cNvSpPr>
          <p:nvPr>
            <p:ph sz="quarter" idx="1"/>
          </p:nvPr>
        </p:nvSpPr>
        <p:spPr>
          <a:xfrm>
            <a:off x="304800" y="1676400"/>
            <a:ext cx="3886200" cy="4572000"/>
          </a:xfrm>
        </p:spPr>
        <p:txBody>
          <a:bodyPr vert="horz">
            <a:normAutofit fontScale="92500" lnSpcReduction="10000"/>
          </a:bodyPr>
          <a:lstStyle/>
          <a:p>
            <a:pPr lvl="1"/>
            <a:r>
              <a:rPr lang="en-US" sz="2400" dirty="0" smtClean="0">
                <a:latin typeface="Calibri" pitchFamily="34" charset="0"/>
              </a:rPr>
              <a:t>Food and drink are not permitted in exhibition areas and galleries are not used as special events spaces</a:t>
            </a:r>
          </a:p>
          <a:p>
            <a:pPr lvl="1"/>
            <a:endParaRPr lang="en-US" sz="2400" dirty="0" smtClean="0">
              <a:latin typeface="Calibri" pitchFamily="34" charset="0"/>
            </a:endParaRPr>
          </a:p>
          <a:p>
            <a:pPr lvl="1"/>
            <a:r>
              <a:rPr lang="en-US" sz="2400" dirty="0" smtClean="0">
                <a:latin typeface="Calibri" pitchFamily="34" charset="0"/>
              </a:rPr>
              <a:t>Exhibit cases are secure and are not harmful to collections materials</a:t>
            </a:r>
          </a:p>
          <a:p>
            <a:pPr lvl="1"/>
            <a:endParaRPr lang="en-US" sz="2400" dirty="0" smtClean="0">
              <a:latin typeface="Calibri" pitchFamily="34" charset="0"/>
            </a:endParaRPr>
          </a:p>
          <a:p>
            <a:pPr lvl="1"/>
            <a:r>
              <a:rPr lang="en-US" sz="2400" dirty="0" smtClean="0">
                <a:latin typeface="Calibri" pitchFamily="34" charset="0"/>
              </a:rPr>
              <a:t>Sensitive materials on exhibition are regularly rotated </a:t>
            </a:r>
          </a:p>
          <a:p>
            <a:endParaRPr lang="en-US" dirty="0"/>
          </a:p>
        </p:txBody>
      </p:sp>
      <p:pic>
        <p:nvPicPr>
          <p:cNvPr id="9" name="Content Placeholder 8" descr="767px-Metropolitan_opening_reception.jpg"/>
          <p:cNvPicPr>
            <a:picLocks noGrp="1" noChangeAspect="1"/>
          </p:cNvPicPr>
          <p:nvPr>
            <p:ph sz="quarter" idx="2"/>
          </p:nvPr>
        </p:nvPicPr>
        <p:blipFill>
          <a:blip r:embed="rId3" cstate="print"/>
          <a:stretch>
            <a:fillRect/>
          </a:stretch>
        </p:blipFill>
        <p:spPr>
          <a:xfrm>
            <a:off x="4419600" y="2057400"/>
            <a:ext cx="4531038" cy="3657600"/>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p:cNvSpPr>
          <p:nvPr>
            <p:ph type="title" idx="4294967295"/>
          </p:nvPr>
        </p:nvSpPr>
        <p:spPr/>
        <p:txBody>
          <a:bodyPr/>
          <a:lstStyle/>
          <a:p>
            <a:r>
              <a:rPr lang="en-US" dirty="0" smtClean="0">
                <a:latin typeface="Calibri" pitchFamily="34" charset="0"/>
              </a:rPr>
              <a:t>Exhibition: Good</a:t>
            </a:r>
          </a:p>
        </p:txBody>
      </p:sp>
      <p:sp>
        <p:nvSpPr>
          <p:cNvPr id="122883" name="Rectangle 3"/>
          <p:cNvSpPr>
            <a:spLocks noGrp="1"/>
          </p:cNvSpPr>
          <p:nvPr>
            <p:ph type="body" idx="4294967295"/>
          </p:nvPr>
        </p:nvSpPr>
        <p:spPr>
          <a:xfrm>
            <a:off x="4345186" y="1905000"/>
            <a:ext cx="4570214" cy="4648200"/>
          </a:xfrm>
        </p:spPr>
        <p:txBody>
          <a:bodyPr>
            <a:normAutofit lnSpcReduction="10000"/>
          </a:bodyPr>
          <a:lstStyle/>
          <a:p>
            <a:pPr lvl="1">
              <a:lnSpc>
                <a:spcPct val="90000"/>
              </a:lnSpc>
            </a:pPr>
            <a:r>
              <a:rPr lang="en-US" sz="2400" dirty="0" smtClean="0">
                <a:latin typeface="Calibri" pitchFamily="34" charset="0"/>
              </a:rPr>
              <a:t>Materials on exhibit are regularly checked for condition during the exhibition period</a:t>
            </a:r>
          </a:p>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Advice regarding mounts and appropriate exhibition methods is sought from qualified specialists </a:t>
            </a:r>
          </a:p>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Lighting levels can be, and are, adjusted to meet the needs of specific materials</a:t>
            </a:r>
          </a:p>
          <a:p>
            <a:pPr lvl="1">
              <a:lnSpc>
                <a:spcPct val="90000"/>
              </a:lnSpc>
            </a:pPr>
            <a:endParaRPr lang="en-US" sz="2000" dirty="0" smtClean="0"/>
          </a:p>
        </p:txBody>
      </p:sp>
      <p:pic>
        <p:nvPicPr>
          <p:cNvPr id="7" name="Picture 6" descr="5691167165_1531b094f3_z.jpg"/>
          <p:cNvPicPr>
            <a:picLocks noChangeAspect="1"/>
          </p:cNvPicPr>
          <p:nvPr/>
        </p:nvPicPr>
        <p:blipFill>
          <a:blip r:embed="rId3" cstate="print"/>
          <a:stretch>
            <a:fillRect/>
          </a:stretch>
        </p:blipFill>
        <p:spPr>
          <a:xfrm>
            <a:off x="838200" y="1752600"/>
            <a:ext cx="3125986" cy="4685318"/>
          </a:xfrm>
          <a:prstGeom prst="rect">
            <a:avLst/>
          </a:prstGeom>
        </p:spPr>
      </p:pic>
      <p:sp>
        <p:nvSpPr>
          <p:cNvPr id="8" name="TextBox 7"/>
          <p:cNvSpPr txBox="1"/>
          <p:nvPr/>
        </p:nvSpPr>
        <p:spPr>
          <a:xfrm>
            <a:off x="762000" y="6419553"/>
            <a:ext cx="3962400" cy="323165"/>
          </a:xfrm>
          <a:prstGeom prst="rect">
            <a:avLst/>
          </a:prstGeom>
          <a:noFill/>
        </p:spPr>
        <p:txBody>
          <a:bodyPr wrap="square" rtlCol="0">
            <a:spAutoFit/>
          </a:bodyPr>
          <a:lstStyle/>
          <a:p>
            <a:r>
              <a:rPr lang="en-US" sz="1500" dirty="0" smtClean="0"/>
              <a:t>Gleeson Library at USF, www.flickr.com</a:t>
            </a:r>
            <a:endParaRPr lang="en-US" sz="15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Exhibition: Good</a:t>
            </a:r>
            <a:endParaRPr lang="en-US" dirty="0">
              <a:latin typeface="Calibri" pitchFamily="34" charset="0"/>
            </a:endParaRPr>
          </a:p>
        </p:txBody>
      </p:sp>
      <p:sp>
        <p:nvSpPr>
          <p:cNvPr id="3" name="Vertical Text Placeholder 2"/>
          <p:cNvSpPr>
            <a:spLocks noGrp="1"/>
          </p:cNvSpPr>
          <p:nvPr>
            <p:ph type="body" orient="vert" idx="1"/>
          </p:nvPr>
        </p:nvSpPr>
        <p:spPr>
          <a:xfrm>
            <a:off x="304800" y="2209800"/>
            <a:ext cx="4114800" cy="4114800"/>
          </a:xfrm>
        </p:spPr>
        <p:txBody>
          <a:bodyPr vert="horz"/>
          <a:lstStyle/>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Cases are designed to maintain specific environments for the collections</a:t>
            </a:r>
          </a:p>
          <a:p>
            <a:pPr lvl="1">
              <a:lnSpc>
                <a:spcPct val="90000"/>
              </a:lnSpc>
            </a:pPr>
            <a:endParaRPr lang="en-US" sz="2400" dirty="0" smtClean="0">
              <a:latin typeface="Calibri" pitchFamily="34" charset="0"/>
            </a:endParaRPr>
          </a:p>
          <a:p>
            <a:pPr lvl="1">
              <a:lnSpc>
                <a:spcPct val="90000"/>
              </a:lnSpc>
            </a:pPr>
            <a:r>
              <a:rPr lang="en-US" sz="2400" dirty="0" smtClean="0">
                <a:latin typeface="Calibri" pitchFamily="34" charset="0"/>
              </a:rPr>
              <a:t>Condition reports are completed for materials before and after exhibition</a:t>
            </a:r>
          </a:p>
          <a:p>
            <a:endParaRPr lang="en-US" dirty="0"/>
          </a:p>
        </p:txBody>
      </p:sp>
      <p:pic>
        <p:nvPicPr>
          <p:cNvPr id="6" name="Picture 5" descr="SmallCorp-sealed-Library-Case-Hinged-cover.jpg"/>
          <p:cNvPicPr>
            <a:picLocks noChangeAspect="1"/>
          </p:cNvPicPr>
          <p:nvPr/>
        </p:nvPicPr>
        <p:blipFill>
          <a:blip r:embed="rId3" cstate="print"/>
          <a:stretch>
            <a:fillRect/>
          </a:stretch>
        </p:blipFill>
        <p:spPr>
          <a:xfrm>
            <a:off x="4495800" y="2133600"/>
            <a:ext cx="4472577" cy="3657600"/>
          </a:xfrm>
          <a:prstGeom prst="rect">
            <a:avLst/>
          </a:prstGeom>
        </p:spPr>
      </p:pic>
      <p:sp>
        <p:nvSpPr>
          <p:cNvPr id="7" name="TextBox 6"/>
          <p:cNvSpPr txBox="1"/>
          <p:nvPr/>
        </p:nvSpPr>
        <p:spPr>
          <a:xfrm>
            <a:off x="4495800" y="5947275"/>
            <a:ext cx="3733800" cy="523220"/>
          </a:xfrm>
          <a:prstGeom prst="rect">
            <a:avLst/>
          </a:prstGeom>
          <a:noFill/>
        </p:spPr>
        <p:txBody>
          <a:bodyPr wrap="square" rtlCol="0">
            <a:spAutoFit/>
          </a:bodyPr>
          <a:lstStyle/>
          <a:p>
            <a:r>
              <a:rPr lang="en-US" sz="1400" dirty="0" smtClean="0"/>
              <a:t>L Style Standard Case with Rolling Deck</a:t>
            </a:r>
          </a:p>
          <a:p>
            <a:r>
              <a:rPr lang="en-US" sz="1400" dirty="0" smtClean="0"/>
              <a:t>www.smallcorp.com</a:t>
            </a:r>
            <a:endParaRPr lang="en-US"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p:cNvSpPr>
          <p:nvPr>
            <p:ph type="title"/>
          </p:nvPr>
        </p:nvSpPr>
        <p:spPr/>
        <p:txBody>
          <a:bodyPr/>
          <a:lstStyle/>
          <a:p>
            <a:r>
              <a:rPr lang="en-US" dirty="0" smtClean="0">
                <a:latin typeface="Calibri" pitchFamily="34" charset="0"/>
              </a:rPr>
              <a:t>Exhibition: Better</a:t>
            </a:r>
          </a:p>
        </p:txBody>
      </p:sp>
      <p:sp>
        <p:nvSpPr>
          <p:cNvPr id="124931" name="Rectangle 3"/>
          <p:cNvSpPr>
            <a:spLocks noGrp="1"/>
          </p:cNvSpPr>
          <p:nvPr>
            <p:ph sz="quarter" idx="1"/>
          </p:nvPr>
        </p:nvSpPr>
        <p:spPr>
          <a:xfrm>
            <a:off x="457200" y="1589567"/>
            <a:ext cx="3810000" cy="4572000"/>
          </a:xfrm>
        </p:spPr>
        <p:txBody>
          <a:bodyPr/>
          <a:lstStyle/>
          <a:p>
            <a:pPr lvl="1">
              <a:buFont typeface="Wingdings" pitchFamily="2" charset="2"/>
              <a:buNone/>
            </a:pPr>
            <a:r>
              <a:rPr lang="en-US" b="1" dirty="0" smtClean="0"/>
              <a:t>	</a:t>
            </a:r>
          </a:p>
          <a:p>
            <a:pPr lvl="1">
              <a:buFont typeface="Wingdings" pitchFamily="2" charset="2"/>
              <a:buNone/>
            </a:pPr>
            <a:endParaRPr lang="en-US" dirty="0" smtClean="0">
              <a:latin typeface="Calibri" pitchFamily="34" charset="0"/>
            </a:endParaRPr>
          </a:p>
          <a:p>
            <a:pPr lvl="1">
              <a:buFont typeface="Wingdings" pitchFamily="2" charset="2"/>
              <a:buNone/>
            </a:pPr>
            <a:r>
              <a:rPr lang="en-US" dirty="0" smtClean="0">
                <a:latin typeface="Calibri" pitchFamily="34" charset="0"/>
              </a:rPr>
              <a:t>An exhibition policy is </a:t>
            </a:r>
          </a:p>
          <a:p>
            <a:pPr lvl="1">
              <a:buFont typeface="Wingdings" pitchFamily="2" charset="2"/>
              <a:buNone/>
            </a:pPr>
            <a:r>
              <a:rPr lang="en-US" dirty="0" smtClean="0">
                <a:latin typeface="Calibri" pitchFamily="34" charset="0"/>
              </a:rPr>
              <a:t>in place that outlines </a:t>
            </a:r>
          </a:p>
          <a:p>
            <a:pPr lvl="1">
              <a:buFont typeface="Wingdings" pitchFamily="2" charset="2"/>
              <a:buNone/>
            </a:pPr>
            <a:r>
              <a:rPr lang="en-US" dirty="0" smtClean="0">
                <a:latin typeface="Calibri" pitchFamily="34" charset="0"/>
              </a:rPr>
              <a:t>guidelines for length of </a:t>
            </a:r>
          </a:p>
          <a:p>
            <a:pPr lvl="1">
              <a:buFont typeface="Wingdings" pitchFamily="2" charset="2"/>
              <a:buNone/>
            </a:pPr>
            <a:r>
              <a:rPr lang="en-US" dirty="0" smtClean="0">
                <a:latin typeface="Calibri" pitchFamily="34" charset="0"/>
              </a:rPr>
              <a:t>exhibition, lighting, and </a:t>
            </a:r>
          </a:p>
          <a:p>
            <a:pPr lvl="1">
              <a:buFont typeface="Wingdings" pitchFamily="2" charset="2"/>
              <a:buNone/>
            </a:pPr>
            <a:r>
              <a:rPr lang="en-US" dirty="0" smtClean="0">
                <a:latin typeface="Calibri" pitchFamily="34" charset="0"/>
              </a:rPr>
              <a:t>mounts</a:t>
            </a:r>
          </a:p>
        </p:txBody>
      </p:sp>
      <p:pic>
        <p:nvPicPr>
          <p:cNvPr id="6" name="Content Placeholder 5" descr="800px-Clinton_exhibit_Presidential_Library_Little_Rock_AR_2013-06-07_008.jpg"/>
          <p:cNvPicPr>
            <a:picLocks noGrp="1" noChangeAspect="1"/>
          </p:cNvPicPr>
          <p:nvPr>
            <p:ph sz="quarter" idx="2"/>
          </p:nvPr>
        </p:nvPicPr>
        <p:blipFill>
          <a:blip r:embed="rId3" cstate="print"/>
          <a:stretch>
            <a:fillRect/>
          </a:stretch>
        </p:blipFill>
        <p:spPr>
          <a:xfrm>
            <a:off x="4343400" y="2057400"/>
            <a:ext cx="4599516" cy="3449637"/>
          </a:xfr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p:cNvSpPr>
          <p:nvPr>
            <p:ph type="title" idx="4294967295"/>
          </p:nvPr>
        </p:nvSpPr>
        <p:spPr/>
        <p:txBody>
          <a:bodyPr/>
          <a:lstStyle/>
          <a:p>
            <a:r>
              <a:rPr lang="en-US" dirty="0" smtClean="0">
                <a:latin typeface="Calibri" pitchFamily="34" charset="0"/>
              </a:rPr>
              <a:t>Exhibition Policy</a:t>
            </a:r>
          </a:p>
        </p:txBody>
      </p:sp>
      <p:sp>
        <p:nvSpPr>
          <p:cNvPr id="125955" name="Rectangle 3"/>
          <p:cNvSpPr>
            <a:spLocks noGrp="1"/>
          </p:cNvSpPr>
          <p:nvPr>
            <p:ph type="body" idx="4294967295"/>
          </p:nvPr>
        </p:nvSpPr>
        <p:spPr>
          <a:xfrm>
            <a:off x="1143000" y="1676400"/>
            <a:ext cx="7467600" cy="2286000"/>
          </a:xfrm>
        </p:spPr>
        <p:txBody>
          <a:bodyPr numCol="2">
            <a:normAutofit lnSpcReduction="10000"/>
          </a:bodyPr>
          <a:lstStyle/>
          <a:p>
            <a:pPr>
              <a:lnSpc>
                <a:spcPct val="90000"/>
              </a:lnSpc>
            </a:pPr>
            <a:r>
              <a:rPr lang="en-US" sz="2300" dirty="0" smtClean="0">
                <a:latin typeface="Calibri" pitchFamily="34" charset="0"/>
              </a:rPr>
              <a:t>Selection</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Length of time on display</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Light</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Support</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Security</a:t>
            </a:r>
          </a:p>
          <a:p>
            <a:pPr>
              <a:lnSpc>
                <a:spcPct val="90000"/>
              </a:lnSpc>
            </a:pPr>
            <a:endParaRPr lang="en-US" sz="2300" dirty="0" smtClean="0">
              <a:latin typeface="Calibri" pitchFamily="34" charset="0"/>
            </a:endParaRPr>
          </a:p>
          <a:p>
            <a:pPr>
              <a:lnSpc>
                <a:spcPct val="90000"/>
              </a:lnSpc>
            </a:pPr>
            <a:r>
              <a:rPr lang="en-US" sz="2300" dirty="0" smtClean="0">
                <a:latin typeface="Calibri" pitchFamily="34" charset="0"/>
              </a:rPr>
              <a:t>Housekeeping</a:t>
            </a:r>
          </a:p>
          <a:p>
            <a:pPr>
              <a:lnSpc>
                <a:spcPct val="90000"/>
              </a:lnSpc>
            </a:pPr>
            <a:endParaRPr lang="en-US" sz="2300" dirty="0" smtClean="0"/>
          </a:p>
        </p:txBody>
      </p:sp>
      <p:pic>
        <p:nvPicPr>
          <p:cNvPr id="4" name="Picture 3" descr="8650103132_d778921d7e_c.jpg"/>
          <p:cNvPicPr>
            <a:picLocks noChangeAspect="1"/>
          </p:cNvPicPr>
          <p:nvPr/>
        </p:nvPicPr>
        <p:blipFill>
          <a:blip r:embed="rId3" cstate="print"/>
          <a:stretch>
            <a:fillRect/>
          </a:stretch>
        </p:blipFill>
        <p:spPr>
          <a:xfrm>
            <a:off x="2209800" y="4038600"/>
            <a:ext cx="4495800" cy="2442037"/>
          </a:xfrm>
          <a:prstGeom prst="rect">
            <a:avLst/>
          </a:prstGeom>
        </p:spPr>
      </p:pic>
      <p:sp>
        <p:nvSpPr>
          <p:cNvPr id="5" name="TextBox 4"/>
          <p:cNvSpPr txBox="1"/>
          <p:nvPr/>
        </p:nvSpPr>
        <p:spPr>
          <a:xfrm>
            <a:off x="2057400" y="6400800"/>
            <a:ext cx="5181600" cy="369332"/>
          </a:xfrm>
          <a:prstGeom prst="rect">
            <a:avLst/>
          </a:prstGeom>
          <a:noFill/>
        </p:spPr>
        <p:txBody>
          <a:bodyPr wrap="square" rtlCol="0">
            <a:spAutoFit/>
          </a:bodyPr>
          <a:lstStyle/>
          <a:p>
            <a:r>
              <a:rPr lang="en-US" dirty="0" smtClean="0"/>
              <a:t>Seattle University Law Library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p:cNvSpPr>
          <p:nvPr>
            <p:ph type="title"/>
          </p:nvPr>
        </p:nvSpPr>
        <p:spPr/>
        <p:txBody>
          <a:bodyPr/>
          <a:lstStyle/>
          <a:p>
            <a:r>
              <a:rPr lang="en-US" dirty="0" smtClean="0">
                <a:latin typeface="Calibri" pitchFamily="34" charset="0"/>
              </a:rPr>
              <a:t>Exhibition: Better </a:t>
            </a:r>
          </a:p>
        </p:txBody>
      </p:sp>
      <p:sp>
        <p:nvSpPr>
          <p:cNvPr id="126979" name="Rectangle 3"/>
          <p:cNvSpPr>
            <a:spLocks noGrp="1"/>
          </p:cNvSpPr>
          <p:nvPr>
            <p:ph sz="quarter" idx="1"/>
          </p:nvPr>
        </p:nvSpPr>
        <p:spPr>
          <a:xfrm>
            <a:off x="228600" y="1600200"/>
            <a:ext cx="3657600" cy="5257800"/>
          </a:xfrm>
        </p:spPr>
        <p:txBody>
          <a:bodyPr>
            <a:normAutofit fontScale="62500" lnSpcReduction="20000"/>
          </a:bodyPr>
          <a:lstStyle/>
          <a:p>
            <a:pPr lvl="1"/>
            <a:endParaRPr lang="en-US" b="1" dirty="0" smtClean="0"/>
          </a:p>
          <a:p>
            <a:pPr lvl="1"/>
            <a:r>
              <a:rPr lang="en-US" sz="3200" dirty="0" smtClean="0">
                <a:latin typeface="Calibri" pitchFamily="34" charset="0"/>
              </a:rPr>
              <a:t>Records are kept for length of time and light levels for each collections piece placed on exhibition</a:t>
            </a:r>
          </a:p>
          <a:p>
            <a:pPr lvl="1"/>
            <a:endParaRPr lang="en-US" sz="3200" dirty="0" smtClean="0">
              <a:latin typeface="Calibri" pitchFamily="34" charset="0"/>
            </a:endParaRPr>
          </a:p>
          <a:p>
            <a:pPr lvl="1"/>
            <a:r>
              <a:rPr lang="en-US" sz="3200" dirty="0" smtClean="0">
                <a:latin typeface="Calibri" pitchFamily="34" charset="0"/>
              </a:rPr>
              <a:t>All collections materials to be exhibited are examined, treated (if needed) and mounted by a conservator who is part of the exhibition team</a:t>
            </a:r>
          </a:p>
          <a:p>
            <a:pPr lvl="1"/>
            <a:endParaRPr lang="en-US" sz="3200" dirty="0" smtClean="0">
              <a:latin typeface="Calibri" pitchFamily="34" charset="0"/>
            </a:endParaRPr>
          </a:p>
          <a:p>
            <a:pPr lvl="1"/>
            <a:r>
              <a:rPr lang="en-US" sz="3200" dirty="0" smtClean="0">
                <a:latin typeface="Calibri" pitchFamily="34" charset="0"/>
              </a:rPr>
              <a:t>Plans for what materials will be exhibited are made at least one year in advance so mounts and conservation treatment can be planned </a:t>
            </a:r>
          </a:p>
          <a:p>
            <a:endParaRPr lang="en-US" b="1" dirty="0" smtClean="0"/>
          </a:p>
        </p:txBody>
      </p:sp>
      <p:pic>
        <p:nvPicPr>
          <p:cNvPr id="5" name="Content Placeholder 4" descr="Elkskin_w_mount.jpg"/>
          <p:cNvPicPr>
            <a:picLocks noGrp="1" noChangeAspect="1"/>
          </p:cNvPicPr>
          <p:nvPr>
            <p:ph sz="quarter" idx="2"/>
          </p:nvPr>
        </p:nvPicPr>
        <p:blipFill>
          <a:blip r:embed="rId3" cstate="print"/>
          <a:stretch>
            <a:fillRect/>
          </a:stretch>
        </p:blipFill>
        <p:spPr>
          <a:xfrm>
            <a:off x="4114800" y="2819400"/>
            <a:ext cx="4854530" cy="2117789"/>
          </a:xfrm>
        </p:spPr>
      </p:pic>
      <p:sp>
        <p:nvSpPr>
          <p:cNvPr id="6" name="TextBox 5"/>
          <p:cNvSpPr txBox="1"/>
          <p:nvPr/>
        </p:nvSpPr>
        <p:spPr>
          <a:xfrm>
            <a:off x="6096000" y="5029200"/>
            <a:ext cx="3048000" cy="307777"/>
          </a:xfrm>
          <a:prstGeom prst="rect">
            <a:avLst/>
          </a:prstGeom>
          <a:noFill/>
        </p:spPr>
        <p:txBody>
          <a:bodyPr wrap="square" rtlCol="0">
            <a:spAutoFit/>
          </a:bodyPr>
          <a:lstStyle/>
          <a:p>
            <a:r>
              <a:rPr lang="en-US" sz="1400" dirty="0" smtClean="0"/>
              <a:t>Image via Artifact Advocate</a:t>
            </a:r>
            <a:endParaRPr lang="en-US" sz="1400"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Calibri" pitchFamily="34" charset="0"/>
              </a:rPr>
              <a:t>Thank you and Questions</a:t>
            </a:r>
            <a:endParaRPr lang="en-US" dirty="0">
              <a:latin typeface="Calibri" pitchFamily="34" charset="0"/>
            </a:endParaRPr>
          </a:p>
        </p:txBody>
      </p:sp>
      <p:sp>
        <p:nvSpPr>
          <p:cNvPr id="6" name="Content Placeholder 5"/>
          <p:cNvSpPr>
            <a:spLocks noGrp="1"/>
          </p:cNvSpPr>
          <p:nvPr>
            <p:ph sz="quarter" idx="1"/>
          </p:nvPr>
        </p:nvSpPr>
        <p:spPr/>
        <p:txBody>
          <a:bodyPr/>
          <a:lstStyle/>
          <a:p>
            <a:pPr marL="0">
              <a:buNone/>
            </a:pPr>
            <a:r>
              <a:rPr lang="en-US" dirty="0" smtClean="0">
                <a:latin typeface="Calibri" pitchFamily="34" charset="0"/>
              </a:rPr>
              <a:t>Questions about collections care? </a:t>
            </a:r>
          </a:p>
          <a:p>
            <a:pPr marL="0">
              <a:buNone/>
            </a:pPr>
            <a:endParaRPr lang="en-US" dirty="0" smtClean="0">
              <a:latin typeface="Calibri" pitchFamily="34" charset="0"/>
            </a:endParaRPr>
          </a:p>
          <a:p>
            <a:pPr marL="0">
              <a:buNone/>
            </a:pPr>
            <a:r>
              <a:rPr lang="en-US" dirty="0" smtClean="0">
                <a:latin typeface="Calibri" pitchFamily="34" charset="0"/>
              </a:rPr>
              <a:t>Contact the California Preservation Program </a:t>
            </a:r>
            <a:r>
              <a:rPr lang="en-US" sz="2800" u="sng" dirty="0" smtClean="0">
                <a:latin typeface="Calibri" pitchFamily="34" charset="0"/>
              </a:rPr>
              <a:t>info@calpreservation.org</a:t>
            </a:r>
            <a:endParaRPr lang="en-US" sz="2800" dirty="0" smtClean="0">
              <a:latin typeface="Calibri" pitchFamily="34" charset="0"/>
            </a:endParaRPr>
          </a:p>
          <a:p>
            <a:endParaRPr lang="en-US" dirty="0"/>
          </a:p>
        </p:txBody>
      </p:sp>
      <p:pic>
        <p:nvPicPr>
          <p:cNvPr id="2051" name="Picture 3" descr="C:\Documents and Settings\lhortz\Local Settings\Temporary Internet Files\Content.IE5\J0454UI3\MC900441930[1].wmf"/>
          <p:cNvPicPr>
            <a:picLocks noChangeAspect="1" noChangeArrowheads="1"/>
          </p:cNvPicPr>
          <p:nvPr/>
        </p:nvPicPr>
        <p:blipFill>
          <a:blip r:embed="rId3" cstate="print"/>
          <a:srcRect/>
          <a:stretch>
            <a:fillRect/>
          </a:stretch>
        </p:blipFill>
        <p:spPr bwMode="auto">
          <a:xfrm>
            <a:off x="4648200" y="1828800"/>
            <a:ext cx="3884613" cy="374743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latin typeface="Calibri" pitchFamily="34" charset="0"/>
              </a:rPr>
              <a:t>Poll</a:t>
            </a:r>
            <a:endParaRPr lang="en-US" dirty="0">
              <a:latin typeface="Calibri" pitchFamily="34" charset="0"/>
            </a:endParaRPr>
          </a:p>
        </p:txBody>
      </p:sp>
      <p:pic>
        <p:nvPicPr>
          <p:cNvPr id="2056" name="Picture 8" descr="C:\Documents and Settings\lhortz\Local Settings\Temporary Internet Files\Content.IE5\J0454UI3\MC900282178[1].wmf"/>
          <p:cNvPicPr>
            <a:picLocks noChangeAspect="1" noChangeArrowheads="1"/>
          </p:cNvPicPr>
          <p:nvPr/>
        </p:nvPicPr>
        <p:blipFill>
          <a:blip r:embed="rId3" cstate="print"/>
          <a:srcRect/>
          <a:stretch>
            <a:fillRect/>
          </a:stretch>
        </p:blipFill>
        <p:spPr bwMode="auto">
          <a:xfrm>
            <a:off x="2590800" y="1828800"/>
            <a:ext cx="3761994" cy="433785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rPr>
              <a:t>Next Session</a:t>
            </a:r>
            <a:endParaRPr lang="en-US" dirty="0">
              <a:latin typeface="Calibri" pitchFamily="34" charset="0"/>
            </a:endParaRPr>
          </a:p>
        </p:txBody>
      </p:sp>
      <p:sp>
        <p:nvSpPr>
          <p:cNvPr id="3" name="Content Placeholder 2"/>
          <p:cNvSpPr>
            <a:spLocks noGrp="1"/>
          </p:cNvSpPr>
          <p:nvPr>
            <p:ph sz="quarter" idx="1"/>
          </p:nvPr>
        </p:nvSpPr>
        <p:spPr/>
        <p:txBody>
          <a:bodyPr>
            <a:normAutofit/>
          </a:bodyPr>
          <a:lstStyle/>
          <a:p>
            <a:pPr>
              <a:buNone/>
            </a:pPr>
            <a:endParaRPr lang="en-US" dirty="0" smtClean="0"/>
          </a:p>
          <a:p>
            <a:pPr>
              <a:buNone/>
            </a:pPr>
            <a:endParaRPr lang="en-US" dirty="0" smtClean="0">
              <a:latin typeface="Calibri" pitchFamily="34" charset="0"/>
            </a:endParaRPr>
          </a:p>
          <a:p>
            <a:pPr>
              <a:buNone/>
            </a:pPr>
            <a:r>
              <a:rPr lang="en-US" dirty="0" smtClean="0">
                <a:latin typeface="Calibri" pitchFamily="34" charset="0"/>
              </a:rPr>
              <a:t>Session 4: Planning and Prioritizing</a:t>
            </a:r>
          </a:p>
          <a:p>
            <a:pPr>
              <a:buNone/>
            </a:pPr>
            <a:r>
              <a:rPr lang="en-US" dirty="0" smtClean="0">
                <a:latin typeface="Calibri" pitchFamily="34" charset="0"/>
              </a:rPr>
              <a:t>December 19, 2013</a:t>
            </a:r>
          </a:p>
          <a:p>
            <a:pPr>
              <a:buNone/>
            </a:pPr>
            <a:endParaRPr lang="en-US" dirty="0" smtClean="0">
              <a:latin typeface="Calibri" pitchFamily="34" charset="0"/>
            </a:endParaRPr>
          </a:p>
          <a:p>
            <a:pPr>
              <a:buNone/>
            </a:pPr>
            <a:endParaRPr lang="en-US" dirty="0" smtClean="0">
              <a:latin typeface="Calibri" pitchFamily="34" charset="0"/>
            </a:endParaRPr>
          </a:p>
          <a:p>
            <a:pPr>
              <a:buNone/>
            </a:pPr>
            <a:endParaRPr lang="en-US" dirty="0"/>
          </a:p>
        </p:txBody>
      </p:sp>
      <p:sp>
        <p:nvSpPr>
          <p:cNvPr id="6" name="TextBox 5"/>
          <p:cNvSpPr txBox="1"/>
          <p:nvPr/>
        </p:nvSpPr>
        <p:spPr>
          <a:xfrm>
            <a:off x="5867400" y="6324600"/>
            <a:ext cx="2743200" cy="381000"/>
          </a:xfrm>
          <a:prstGeom prst="rect">
            <a:avLst/>
          </a:prstGeom>
          <a:noFill/>
        </p:spPr>
        <p:txBody>
          <a:bodyPr wrap="square" rtlCol="0">
            <a:spAutoFit/>
          </a:bodyPr>
          <a:lstStyle/>
          <a:p>
            <a:endParaRPr lang="en-US" dirty="0"/>
          </a:p>
        </p:txBody>
      </p:sp>
      <p:pic>
        <p:nvPicPr>
          <p:cNvPr id="8" name="Picture 4"/>
          <p:cNvPicPr>
            <a:picLocks noChangeAspect="1" noChangeArrowheads="1"/>
          </p:cNvPicPr>
          <p:nvPr/>
        </p:nvPicPr>
        <p:blipFill>
          <a:blip r:embed="rId3" cstate="print"/>
          <a:srcRect/>
          <a:stretch>
            <a:fillRect/>
          </a:stretch>
        </p:blipFill>
        <p:spPr bwMode="auto">
          <a:xfrm>
            <a:off x="4724400" y="1918175"/>
            <a:ext cx="4114800" cy="3433445"/>
          </a:xfrm>
          <a:prstGeom prst="rect">
            <a:avLst/>
          </a:prstGeom>
          <a:noFill/>
          <a:ln w="9525">
            <a:noFill/>
            <a:miter lim="800000"/>
            <a:headEnd/>
            <a:tailEnd/>
          </a:ln>
        </p:spPr>
      </p:pic>
      <p:sp>
        <p:nvSpPr>
          <p:cNvPr id="9" name="TextBox 8"/>
          <p:cNvSpPr txBox="1"/>
          <p:nvPr/>
        </p:nvSpPr>
        <p:spPr>
          <a:xfrm>
            <a:off x="4648200" y="5105400"/>
            <a:ext cx="4495800" cy="246221"/>
          </a:xfrm>
          <a:prstGeom prst="rect">
            <a:avLst/>
          </a:prstGeom>
          <a:noFill/>
        </p:spPr>
        <p:txBody>
          <a:bodyPr wrap="square" rtlCol="0">
            <a:spAutoFit/>
          </a:bodyPr>
          <a:lstStyle/>
          <a:p>
            <a:r>
              <a:rPr lang="en-US" sz="1000" dirty="0" smtClean="0"/>
              <a:t>http://www.semwisdom.com/blog/wp-content/uploads/data-analysis-cartoon-1.gif</a:t>
            </a:r>
            <a:endParaRPr lang="en-US" sz="1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533400"/>
            <a:ext cx="7924800" cy="584776"/>
          </a:xfrm>
          <a:prstGeom prst="rect">
            <a:avLst/>
          </a:prstGeom>
          <a:noFill/>
        </p:spPr>
        <p:txBody>
          <a:bodyPr wrap="square" rtlCol="0">
            <a:spAutoFit/>
          </a:bodyPr>
          <a:lstStyle/>
          <a:p>
            <a:pPr algn="ctr"/>
            <a:r>
              <a:rPr lang="en-US" sz="3200" dirty="0"/>
              <a:t>California Preservation Program</a:t>
            </a:r>
          </a:p>
        </p:txBody>
      </p:sp>
      <p:sp>
        <p:nvSpPr>
          <p:cNvPr id="6" name="Content Placeholder 2"/>
          <p:cNvSpPr>
            <a:spLocks noGrp="1"/>
          </p:cNvSpPr>
          <p:nvPr>
            <p:ph sz="quarter" idx="1"/>
          </p:nvPr>
        </p:nvSpPr>
        <p:spPr>
          <a:xfrm>
            <a:off x="1295400" y="1904999"/>
            <a:ext cx="6553200" cy="4256567"/>
          </a:xfrm>
        </p:spPr>
        <p:txBody>
          <a:bodyPr>
            <a:normAutofit lnSpcReduction="10000"/>
          </a:bodyPr>
          <a:lstStyle/>
          <a:p>
            <a:pPr marL="0" indent="0" algn="ctr">
              <a:buNone/>
            </a:pPr>
            <a:endParaRPr lang="en-US" sz="2400" dirty="0" smtClean="0"/>
          </a:p>
          <a:p>
            <a:pPr marL="0" indent="0" algn="ctr">
              <a:buNone/>
            </a:pPr>
            <a:r>
              <a:rPr lang="en-US" sz="2400" dirty="0" smtClean="0"/>
              <a:t>This </a:t>
            </a:r>
            <a:r>
              <a:rPr lang="en-US" sz="2400" dirty="0"/>
              <a:t>series is sponsored by the California Preservation Program, a project of the California State Library, supported in part by the U.S. Institute of Museum and Library Services under the provisions of the Library Services and Technology Act, administered in California by the State Librarian.</a:t>
            </a:r>
          </a:p>
          <a:p>
            <a:pPr marL="0" indent="0">
              <a:buNone/>
            </a:pPr>
            <a:endParaRPr lang="en-US" dirty="0" smtClean="0"/>
          </a:p>
          <a:p>
            <a:pPr marL="0" indent="0">
              <a:spcBef>
                <a:spcPts val="0"/>
              </a:spcBef>
              <a:buNone/>
            </a:pPr>
            <a:endParaRPr lang="en-US" sz="2400" dirty="0" smtClean="0"/>
          </a:p>
          <a:p>
            <a:pPr marL="0" indent="0">
              <a:spcBef>
                <a:spcPts val="0"/>
              </a:spcBef>
              <a:buNone/>
            </a:pPr>
            <a:r>
              <a:rPr lang="en-US" sz="3200" dirty="0" err="1"/>
              <a:t>CalPreservation.org</a:t>
            </a:r>
            <a:endParaRPr lang="en-US" sz="3200" dirty="0"/>
          </a:p>
          <a:p>
            <a:pPr marL="0" indent="0">
              <a:spcBef>
                <a:spcPts val="0"/>
              </a:spcBef>
              <a:buNone/>
            </a:pPr>
            <a:r>
              <a:rPr lang="en-US" sz="1800" i="1" dirty="0"/>
              <a:t>Helping preserve heritage collections</a:t>
            </a:r>
          </a:p>
        </p:txBody>
      </p:sp>
    </p:spTree>
    <p:extLst>
      <p:ext uri="{BB962C8B-B14F-4D97-AF65-F5344CB8AC3E}">
        <p14:creationId xmlns:p14="http://schemas.microsoft.com/office/powerpoint/2010/main" val="4224783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p:cNvSpPr>
          <p:nvPr>
            <p:ph type="title" idx="4294967295"/>
          </p:nvPr>
        </p:nvSpPr>
        <p:spPr/>
        <p:txBody>
          <a:bodyPr>
            <a:normAutofit fontScale="90000"/>
          </a:bodyPr>
          <a:lstStyle/>
          <a:p>
            <a:pPr algn="ctr"/>
            <a:r>
              <a:rPr lang="en-US" dirty="0" smtClean="0">
                <a:latin typeface="Calibri" pitchFamily="34" charset="0"/>
              </a:rPr>
              <a:t>Handling and Access: Getting Started</a:t>
            </a:r>
          </a:p>
        </p:txBody>
      </p:sp>
      <p:sp>
        <p:nvSpPr>
          <p:cNvPr id="103427" name="Rectangle 3"/>
          <p:cNvSpPr>
            <a:spLocks noGrp="1"/>
          </p:cNvSpPr>
          <p:nvPr>
            <p:ph type="body" idx="4294967295"/>
          </p:nvPr>
        </p:nvSpPr>
        <p:spPr>
          <a:xfrm>
            <a:off x="612648" y="1600200"/>
            <a:ext cx="8153400" cy="1295400"/>
          </a:xfrm>
        </p:spPr>
        <p:txBody>
          <a:bodyPr/>
          <a:lstStyle/>
          <a:p>
            <a:pPr lvl="1">
              <a:lnSpc>
                <a:spcPct val="90000"/>
              </a:lnSpc>
            </a:pPr>
            <a:endParaRPr lang="en-US" b="1" dirty="0" smtClean="0"/>
          </a:p>
          <a:p>
            <a:pPr lvl="1">
              <a:lnSpc>
                <a:spcPct val="90000"/>
              </a:lnSpc>
              <a:buNone/>
            </a:pPr>
            <a:r>
              <a:rPr lang="en-US" dirty="0" smtClean="0">
                <a:latin typeface="Calibri" pitchFamily="34" charset="0"/>
              </a:rPr>
              <a:t>	There are written handling guidelines for both staff and researchers</a:t>
            </a:r>
          </a:p>
          <a:p>
            <a:pPr lvl="1">
              <a:lnSpc>
                <a:spcPct val="90000"/>
              </a:lnSpc>
            </a:pPr>
            <a:endParaRPr lang="en-US" b="1" dirty="0" smtClean="0"/>
          </a:p>
        </p:txBody>
      </p:sp>
      <p:pic>
        <p:nvPicPr>
          <p:cNvPr id="103428" name="Picture 4"/>
          <p:cNvPicPr>
            <a:picLocks noChangeAspect="1" noChangeArrowheads="1"/>
          </p:cNvPicPr>
          <p:nvPr/>
        </p:nvPicPr>
        <p:blipFill>
          <a:blip r:embed="rId3" cstate="print"/>
          <a:srcRect/>
          <a:stretch>
            <a:fillRect/>
          </a:stretch>
        </p:blipFill>
        <p:spPr bwMode="auto">
          <a:xfrm>
            <a:off x="1752600" y="3505200"/>
            <a:ext cx="5375275" cy="1981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p:cNvSpPr>
          <p:nvPr>
            <p:ph type="title" idx="4294967295"/>
          </p:nvPr>
        </p:nvSpPr>
        <p:spPr/>
        <p:txBody>
          <a:bodyPr/>
          <a:lstStyle/>
          <a:p>
            <a:r>
              <a:rPr lang="en-US" dirty="0" smtClean="0">
                <a:latin typeface="Calibri" pitchFamily="34" charset="0"/>
              </a:rPr>
              <a:t>Handling Procedures </a:t>
            </a:r>
          </a:p>
        </p:txBody>
      </p:sp>
      <p:sp>
        <p:nvSpPr>
          <p:cNvPr id="104451" name="Rectangle 4"/>
          <p:cNvSpPr>
            <a:spLocks noGrp="1"/>
          </p:cNvSpPr>
          <p:nvPr>
            <p:ph type="body" sz="half" idx="4294967295"/>
          </p:nvPr>
        </p:nvSpPr>
        <p:spPr>
          <a:xfrm>
            <a:off x="301625" y="1524000"/>
            <a:ext cx="4191000" cy="2514600"/>
          </a:xfrm>
        </p:spPr>
        <p:txBody>
          <a:bodyPr/>
          <a:lstStyle/>
          <a:p>
            <a:endParaRPr lang="en-US" sz="2300" dirty="0" smtClean="0"/>
          </a:p>
          <a:p>
            <a:r>
              <a:rPr lang="en-US" sz="2300" dirty="0" smtClean="0">
                <a:latin typeface="Calibri" pitchFamily="34" charset="0"/>
              </a:rPr>
              <a:t>Staff</a:t>
            </a:r>
          </a:p>
          <a:p>
            <a:pPr lvl="1"/>
            <a:r>
              <a:rPr lang="en-US" sz="2000" dirty="0" smtClean="0">
                <a:latin typeface="Calibri" pitchFamily="34" charset="0"/>
              </a:rPr>
              <a:t>Handling</a:t>
            </a:r>
          </a:p>
          <a:p>
            <a:pPr lvl="1"/>
            <a:r>
              <a:rPr lang="en-US" sz="2000" dirty="0" smtClean="0">
                <a:latin typeface="Calibri" pitchFamily="34" charset="0"/>
              </a:rPr>
              <a:t>Moving</a:t>
            </a:r>
          </a:p>
          <a:p>
            <a:pPr lvl="1"/>
            <a:r>
              <a:rPr lang="en-US" sz="2000" dirty="0" smtClean="0">
                <a:latin typeface="Calibri" pitchFamily="34" charset="0"/>
              </a:rPr>
              <a:t>Carts</a:t>
            </a:r>
          </a:p>
          <a:p>
            <a:pPr lvl="1"/>
            <a:r>
              <a:rPr lang="en-US" sz="2000" dirty="0" smtClean="0">
                <a:latin typeface="Calibri" pitchFamily="34" charset="0"/>
              </a:rPr>
              <a:t>Transportation</a:t>
            </a:r>
          </a:p>
          <a:p>
            <a:pPr lvl="1"/>
            <a:endParaRPr lang="en-US" sz="2000" dirty="0" smtClean="0"/>
          </a:p>
          <a:p>
            <a:pPr lvl="1"/>
            <a:endParaRPr lang="en-US" sz="2000" dirty="0" smtClean="0"/>
          </a:p>
        </p:txBody>
      </p:sp>
      <p:sp>
        <p:nvSpPr>
          <p:cNvPr id="104452" name="Rectangle 5"/>
          <p:cNvSpPr>
            <a:spLocks noGrp="1"/>
          </p:cNvSpPr>
          <p:nvPr>
            <p:ph type="body" sz="half" idx="4294967295"/>
          </p:nvPr>
        </p:nvSpPr>
        <p:spPr>
          <a:xfrm>
            <a:off x="304800" y="3657600"/>
            <a:ext cx="4191000" cy="2971800"/>
          </a:xfrm>
        </p:spPr>
        <p:txBody>
          <a:bodyPr/>
          <a:lstStyle/>
          <a:p>
            <a:endParaRPr lang="en-US" sz="2300" dirty="0" smtClean="0">
              <a:latin typeface="Calibri" pitchFamily="34" charset="0"/>
            </a:endParaRPr>
          </a:p>
          <a:p>
            <a:r>
              <a:rPr lang="en-US" sz="2300" dirty="0" smtClean="0">
                <a:latin typeface="Calibri" pitchFamily="34" charset="0"/>
              </a:rPr>
              <a:t>Researchers</a:t>
            </a:r>
          </a:p>
          <a:p>
            <a:pPr lvl="1"/>
            <a:r>
              <a:rPr lang="en-US" sz="2000" dirty="0" smtClean="0">
                <a:latin typeface="Calibri" pitchFamily="34" charset="0"/>
              </a:rPr>
              <a:t>pencils</a:t>
            </a:r>
          </a:p>
          <a:p>
            <a:pPr lvl="1"/>
            <a:r>
              <a:rPr lang="en-US" sz="2000" dirty="0" smtClean="0">
                <a:latin typeface="Calibri" pitchFamily="34" charset="0"/>
              </a:rPr>
              <a:t>limit # items</a:t>
            </a:r>
          </a:p>
          <a:p>
            <a:pPr lvl="1"/>
            <a:r>
              <a:rPr lang="en-US" sz="2000" dirty="0" smtClean="0">
                <a:latin typeface="Calibri" pitchFamily="34" charset="0"/>
              </a:rPr>
              <a:t>gloves with photographs</a:t>
            </a:r>
          </a:p>
          <a:p>
            <a:pPr lvl="1"/>
            <a:r>
              <a:rPr lang="en-US" sz="2000" dirty="0" smtClean="0">
                <a:latin typeface="Calibri" pitchFamily="34" charset="0"/>
              </a:rPr>
              <a:t>lockers</a:t>
            </a:r>
          </a:p>
          <a:p>
            <a:pPr lvl="1"/>
            <a:r>
              <a:rPr lang="en-US" sz="2000" dirty="0" smtClean="0">
                <a:latin typeface="Calibri" pitchFamily="34" charset="0"/>
              </a:rPr>
              <a:t>monitor</a:t>
            </a:r>
          </a:p>
          <a:p>
            <a:pPr>
              <a:buFont typeface="Wingdings 2" pitchFamily="18" charset="2"/>
              <a:buNone/>
            </a:pPr>
            <a:endParaRPr lang="en-US" sz="2300" dirty="0" smtClean="0"/>
          </a:p>
        </p:txBody>
      </p:sp>
      <p:pic>
        <p:nvPicPr>
          <p:cNvPr id="5" name="Picture 4" descr="DSC_1958.jpg"/>
          <p:cNvPicPr>
            <a:picLocks noChangeAspect="1"/>
          </p:cNvPicPr>
          <p:nvPr/>
        </p:nvPicPr>
        <p:blipFill>
          <a:blip r:embed="rId3" cstate="print"/>
          <a:stretch>
            <a:fillRect/>
          </a:stretch>
        </p:blipFill>
        <p:spPr>
          <a:xfrm>
            <a:off x="4648200" y="2286000"/>
            <a:ext cx="3790950" cy="3810000"/>
          </a:xfrm>
          <a:prstGeom prst="rect">
            <a:avLst/>
          </a:prstGeom>
        </p:spPr>
      </p:pic>
      <p:sp>
        <p:nvSpPr>
          <p:cNvPr id="6" name="TextBox 5"/>
          <p:cNvSpPr txBox="1"/>
          <p:nvPr/>
        </p:nvSpPr>
        <p:spPr>
          <a:xfrm>
            <a:off x="5791200" y="6019800"/>
            <a:ext cx="2743200" cy="381000"/>
          </a:xfrm>
          <a:prstGeom prst="rect">
            <a:avLst/>
          </a:prstGeom>
          <a:noFill/>
        </p:spPr>
        <p:txBody>
          <a:bodyPr wrap="square" rtlCol="0">
            <a:spAutoFit/>
          </a:bodyPr>
          <a:lstStyle/>
          <a:p>
            <a:pPr algn="r"/>
            <a:r>
              <a:rPr lang="en-US" dirty="0" smtClean="0"/>
              <a:t>sherwords.blogspot.com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p:cNvSpPr>
          <p:nvPr>
            <p:ph type="title" idx="4294967295"/>
          </p:nvPr>
        </p:nvSpPr>
        <p:spPr/>
        <p:txBody>
          <a:bodyPr/>
          <a:lstStyle/>
          <a:p>
            <a:r>
              <a:rPr lang="en-US" dirty="0" smtClean="0">
                <a:latin typeface="Calibri" pitchFamily="34" charset="0"/>
              </a:rPr>
              <a:t>Mishandling</a:t>
            </a:r>
          </a:p>
        </p:txBody>
      </p:sp>
      <p:graphicFrame>
        <p:nvGraphicFramePr>
          <p:cNvPr id="6146" name="Object 7"/>
          <p:cNvGraphicFramePr>
            <a:graphicFrameLocks noGrp="1" noChangeAspect="1"/>
          </p:cNvGraphicFramePr>
          <p:nvPr>
            <p:ph sz="half" idx="4294967295"/>
          </p:nvPr>
        </p:nvGraphicFramePr>
        <p:xfrm>
          <a:off x="492125" y="1722438"/>
          <a:ext cx="3810000" cy="4200525"/>
        </p:xfrm>
        <a:graphic>
          <a:graphicData uri="http://schemas.openxmlformats.org/presentationml/2006/ole">
            <mc:AlternateContent xmlns:mc="http://schemas.openxmlformats.org/markup-compatibility/2006">
              <mc:Choice xmlns:v="urn:schemas-microsoft-com:vml" Requires="v">
                <p:oleObj spid="_x0000_s54290" name="Photo Editor Photo" r:id="rId4" imgW="3809524" imgH="4200000" progId="">
                  <p:embed/>
                </p:oleObj>
              </mc:Choice>
              <mc:Fallback>
                <p:oleObj name="Photo Editor Photo" r:id="rId4" imgW="3809524" imgH="420000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125" y="1722438"/>
                        <a:ext cx="3810000" cy="420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8"/>
          <p:cNvGraphicFramePr>
            <a:graphicFrameLocks noGrp="1" noChangeAspect="1"/>
          </p:cNvGraphicFramePr>
          <p:nvPr>
            <p:ph sz="half" idx="4294967295"/>
          </p:nvPr>
        </p:nvGraphicFramePr>
        <p:xfrm>
          <a:off x="4645025" y="2419350"/>
          <a:ext cx="4191000" cy="2806700"/>
        </p:xfrm>
        <a:graphic>
          <a:graphicData uri="http://schemas.openxmlformats.org/presentationml/2006/ole">
            <mc:AlternateContent xmlns:mc="http://schemas.openxmlformats.org/markup-compatibility/2006">
              <mc:Choice xmlns:v="urn:schemas-microsoft-com:vml" Requires="v">
                <p:oleObj spid="_x0000_s54291" name="Photo Editor Photo" r:id="rId6" imgW="5687219" imgH="3809524" progId="">
                  <p:embed/>
                </p:oleObj>
              </mc:Choice>
              <mc:Fallback>
                <p:oleObj name="Photo Editor Photo" r:id="rId6" imgW="5687219" imgH="3809524"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025" y="2419350"/>
                        <a:ext cx="4191000" cy="280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200" y="1905000"/>
            <a:ext cx="3806952" cy="3962400"/>
          </a:xfrm>
        </p:spPr>
        <p:txBody>
          <a:bodyPr vert="horz">
            <a:normAutofit fontScale="77500" lnSpcReduction="20000"/>
          </a:bodyPr>
          <a:lstStyle/>
          <a:p>
            <a:pPr algn="ctr">
              <a:buNone/>
            </a:pPr>
            <a:endParaRPr lang="en-US" dirty="0" smtClean="0">
              <a:latin typeface="Calibri" pitchFamily="34" charset="0"/>
            </a:endParaRPr>
          </a:p>
          <a:p>
            <a:r>
              <a:rPr lang="en-US" sz="3200" dirty="0" smtClean="0">
                <a:latin typeface="Calibri" pitchFamily="34" charset="0"/>
              </a:rPr>
              <a:t>Wash hands and dry thoroughly </a:t>
            </a:r>
          </a:p>
          <a:p>
            <a:endParaRPr lang="en-US" sz="3200" dirty="0" smtClean="0">
              <a:latin typeface="Calibri" pitchFamily="34" charset="0"/>
            </a:endParaRPr>
          </a:p>
          <a:p>
            <a:r>
              <a:rPr lang="en-US" sz="3200" dirty="0" smtClean="0">
                <a:latin typeface="Calibri" pitchFamily="34" charset="0"/>
              </a:rPr>
              <a:t>Remove jewelry (bracelets, rings, large belt buckles, etc.) and name badges. </a:t>
            </a:r>
          </a:p>
          <a:p>
            <a:endParaRPr lang="en-US" sz="3200" dirty="0" smtClean="0">
              <a:latin typeface="Calibri" pitchFamily="34" charset="0"/>
            </a:endParaRPr>
          </a:p>
          <a:p>
            <a:r>
              <a:rPr lang="en-US" sz="3200" dirty="0" smtClean="0">
                <a:latin typeface="Calibri" pitchFamily="34" charset="0"/>
              </a:rPr>
              <a:t>Remove items from top pockets</a:t>
            </a:r>
          </a:p>
          <a:p>
            <a:pPr algn="ctr">
              <a:buNone/>
            </a:pPr>
            <a:endParaRPr lang="en-US" dirty="0"/>
          </a:p>
        </p:txBody>
      </p:sp>
      <p:sp>
        <p:nvSpPr>
          <p:cNvPr id="4" name="Rectangle 2"/>
          <p:cNvSpPr>
            <a:spLocks noGrp="1"/>
          </p:cNvSpPr>
          <p:nvPr>
            <p:ph type="title" idx="4294967295"/>
          </p:nvPr>
        </p:nvSpPr>
        <p:spPr>
          <a:xfrm>
            <a:off x="609600" y="228600"/>
            <a:ext cx="8153400" cy="990600"/>
          </a:xfrm>
        </p:spPr>
        <p:txBody>
          <a:bodyPr>
            <a:normAutofit fontScale="90000"/>
          </a:bodyPr>
          <a:lstStyle/>
          <a:p>
            <a:r>
              <a:rPr lang="en-US" dirty="0" smtClean="0">
                <a:latin typeface="Calibri" pitchFamily="34" charset="0"/>
              </a:rPr>
              <a:t>Handling and Access: Getting Started</a:t>
            </a:r>
          </a:p>
        </p:txBody>
      </p:sp>
      <p:sp>
        <p:nvSpPr>
          <p:cNvPr id="6" name="TextBox 5"/>
          <p:cNvSpPr txBox="1"/>
          <p:nvPr/>
        </p:nvSpPr>
        <p:spPr>
          <a:xfrm>
            <a:off x="533400" y="1524000"/>
            <a:ext cx="8229600" cy="800219"/>
          </a:xfrm>
          <a:prstGeom prst="rect">
            <a:avLst/>
          </a:prstGeom>
          <a:noFill/>
        </p:spPr>
        <p:txBody>
          <a:bodyPr wrap="square" rtlCol="0">
            <a:spAutoFit/>
          </a:bodyPr>
          <a:lstStyle/>
          <a:p>
            <a:pPr algn="ctr"/>
            <a:r>
              <a:rPr lang="en-US" sz="2800" dirty="0" smtClean="0"/>
              <a:t>Preparation for Handling Objects</a:t>
            </a:r>
          </a:p>
          <a:p>
            <a:endParaRPr lang="en-US" dirty="0"/>
          </a:p>
        </p:txBody>
      </p:sp>
      <p:pic>
        <p:nvPicPr>
          <p:cNvPr id="7" name="Picture 5" descr="IMG_2985"/>
          <p:cNvPicPr>
            <a:picLocks noChangeAspect="1" noChangeArrowheads="1"/>
          </p:cNvPicPr>
          <p:nvPr/>
        </p:nvPicPr>
        <p:blipFill>
          <a:blip r:embed="rId2" cstate="print"/>
          <a:srcRect/>
          <a:stretch>
            <a:fillRect/>
          </a:stretch>
        </p:blipFill>
        <p:spPr bwMode="auto">
          <a:xfrm>
            <a:off x="4343400" y="2590800"/>
            <a:ext cx="4175125" cy="3131986"/>
          </a:xfrm>
          <a:prstGeom prst="rect">
            <a:avLst/>
          </a:prstGeom>
          <a:noFill/>
          <a:ln w="19050">
            <a:solidFill>
              <a:srgbClr val="000000"/>
            </a:solid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12648" y="1600200"/>
            <a:ext cx="8153400" cy="609600"/>
          </a:xfrm>
        </p:spPr>
        <p:txBody>
          <a:bodyPr vert="horz"/>
          <a:lstStyle/>
          <a:p>
            <a:pPr marL="320040" lvl="1" indent="-320040" algn="ctr">
              <a:spcBef>
                <a:spcPts val="700"/>
              </a:spcBef>
              <a:buClr>
                <a:schemeClr val="accent2"/>
              </a:buClr>
              <a:buSzPct val="60000"/>
              <a:buNone/>
            </a:pPr>
            <a:r>
              <a:rPr lang="en-US" sz="2400" dirty="0" smtClean="0">
                <a:latin typeface="Calibri" pitchFamily="34" charset="0"/>
              </a:rPr>
              <a:t>Gloves are available for use as necessary</a:t>
            </a:r>
          </a:p>
          <a:p>
            <a:endParaRPr lang="en-US" dirty="0"/>
          </a:p>
        </p:txBody>
      </p:sp>
      <p:sp>
        <p:nvSpPr>
          <p:cNvPr id="4" name="Rectangle 2"/>
          <p:cNvSpPr>
            <a:spLocks noGrp="1"/>
          </p:cNvSpPr>
          <p:nvPr>
            <p:ph type="title" idx="4294967295"/>
          </p:nvPr>
        </p:nvSpPr>
        <p:spPr>
          <a:xfrm>
            <a:off x="609600" y="228600"/>
            <a:ext cx="8153400" cy="990600"/>
          </a:xfrm>
        </p:spPr>
        <p:txBody>
          <a:bodyPr>
            <a:normAutofit fontScale="90000"/>
          </a:bodyPr>
          <a:lstStyle/>
          <a:p>
            <a:r>
              <a:rPr lang="en-US" dirty="0" smtClean="0">
                <a:latin typeface="Calibri" pitchFamily="34" charset="0"/>
              </a:rPr>
              <a:t>Handling and Access: Getting Started</a:t>
            </a:r>
          </a:p>
        </p:txBody>
      </p:sp>
      <p:pic>
        <p:nvPicPr>
          <p:cNvPr id="7" name="Picture 6" descr="Cotton Gloves.jpg"/>
          <p:cNvPicPr>
            <a:picLocks noChangeAspect="1"/>
          </p:cNvPicPr>
          <p:nvPr/>
        </p:nvPicPr>
        <p:blipFill>
          <a:blip r:embed="rId3" cstate="print"/>
          <a:stretch>
            <a:fillRect/>
          </a:stretch>
        </p:blipFill>
        <p:spPr>
          <a:xfrm>
            <a:off x="2895600" y="2514600"/>
            <a:ext cx="3429000" cy="3429000"/>
          </a:xfrm>
          <a:prstGeom prst="rect">
            <a:avLst/>
          </a:prstGeom>
        </p:spPr>
      </p:pic>
      <p:sp>
        <p:nvSpPr>
          <p:cNvPr id="8" name="TextBox 7"/>
          <p:cNvSpPr txBox="1"/>
          <p:nvPr/>
        </p:nvSpPr>
        <p:spPr>
          <a:xfrm>
            <a:off x="3276600" y="5867400"/>
            <a:ext cx="3124200" cy="307777"/>
          </a:xfrm>
          <a:prstGeom prst="rect">
            <a:avLst/>
          </a:prstGeom>
          <a:noFill/>
        </p:spPr>
        <p:txBody>
          <a:bodyPr wrap="square" rtlCol="0">
            <a:spAutoFit/>
          </a:bodyPr>
          <a:lstStyle/>
          <a:p>
            <a:pPr algn="r"/>
            <a:r>
              <a:rPr lang="en-US" sz="1400" dirty="0" smtClean="0"/>
              <a:t>http://www.sharifphotographic.co.uk</a:t>
            </a:r>
            <a:endParaRPr lang="en-US"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1256</TotalTime>
  <Words>1286</Words>
  <Application>Microsoft Macintosh PowerPoint</Application>
  <PresentationFormat>On-screen Show (4:3)</PresentationFormat>
  <Paragraphs>254</Paragraphs>
  <Slides>41</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Median</vt:lpstr>
      <vt:lpstr>Photo Editor Photo</vt:lpstr>
      <vt:lpstr>Preservation Best Practices  Session 3: Collections Care: handling, Access, Storage, and Exhibition</vt:lpstr>
      <vt:lpstr>Today</vt:lpstr>
      <vt:lpstr>Handling and Access</vt:lpstr>
      <vt:lpstr>Poll</vt:lpstr>
      <vt:lpstr>Handling and Access: Getting Started</vt:lpstr>
      <vt:lpstr>Handling Procedures </vt:lpstr>
      <vt:lpstr>Mishandling</vt:lpstr>
      <vt:lpstr>Handling and Access: Getting Started</vt:lpstr>
      <vt:lpstr>Handling and Access: Getting Started</vt:lpstr>
      <vt:lpstr>Handling and Access: Getting Started</vt:lpstr>
      <vt:lpstr>PowerPoint Presentation</vt:lpstr>
      <vt:lpstr>Handling and Access: Getting Started</vt:lpstr>
      <vt:lpstr>Handling and Access: Good</vt:lpstr>
      <vt:lpstr>Handling and Access: Good</vt:lpstr>
      <vt:lpstr>Handling and Access: Better</vt:lpstr>
      <vt:lpstr>Collections Storage</vt:lpstr>
      <vt:lpstr>Poll</vt:lpstr>
      <vt:lpstr>Collections Storage: Getting Started</vt:lpstr>
      <vt:lpstr>PowerPoint Presentation</vt:lpstr>
      <vt:lpstr>Collections Storage: Getting Started</vt:lpstr>
      <vt:lpstr>Collections Storage: Getting Started</vt:lpstr>
      <vt:lpstr>Collections Storage: Getting Started</vt:lpstr>
      <vt:lpstr>Collections Storage: Getting Started</vt:lpstr>
      <vt:lpstr>Collections Storage: Good</vt:lpstr>
      <vt:lpstr>Collections Storage: Good</vt:lpstr>
      <vt:lpstr>Collections Storage: Good</vt:lpstr>
      <vt:lpstr>PowerPoint Presentation</vt:lpstr>
      <vt:lpstr>Collections Storage: Better</vt:lpstr>
      <vt:lpstr>Collections Storage: Better</vt:lpstr>
      <vt:lpstr>Exhibition</vt:lpstr>
      <vt:lpstr>Poll</vt:lpstr>
      <vt:lpstr>Exhibition: Getting Started</vt:lpstr>
      <vt:lpstr>Exhibition: Getting Started</vt:lpstr>
      <vt:lpstr>Exhibition: Good</vt:lpstr>
      <vt:lpstr>Exhibition: Good</vt:lpstr>
      <vt:lpstr>Exhibition: Better</vt:lpstr>
      <vt:lpstr>Exhibition Policy</vt:lpstr>
      <vt:lpstr>Exhibition: Better </vt:lpstr>
      <vt:lpstr>Thank you and Questions</vt:lpstr>
      <vt:lpstr>Next Session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Preservation best Practices  Session 2 The Role of environment in Collections Care: Temperature &amp; Rh, Lighting and Pest management</dc:title>
  <dc:creator>test</dc:creator>
  <cp:lastModifiedBy>Jennifer Jacobs</cp:lastModifiedBy>
  <cp:revision>131</cp:revision>
  <cp:lastPrinted>2013-12-04T18:31:08Z</cp:lastPrinted>
  <dcterms:created xsi:type="dcterms:W3CDTF">2013-11-15T21:36:59Z</dcterms:created>
  <dcterms:modified xsi:type="dcterms:W3CDTF">2013-12-04T18:24:22Z</dcterms:modified>
</cp:coreProperties>
</file>