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78" r:id="rId2"/>
    <p:sldId id="279" r:id="rId3"/>
    <p:sldId id="280" r:id="rId4"/>
    <p:sldId id="289" r:id="rId5"/>
    <p:sldId id="281" r:id="rId6"/>
    <p:sldId id="282" r:id="rId7"/>
    <p:sldId id="283" r:id="rId8"/>
    <p:sldId id="284" r:id="rId9"/>
    <p:sldId id="285" r:id="rId10"/>
    <p:sldId id="286" r:id="rId11"/>
    <p:sldId id="308" r:id="rId12"/>
    <p:sldId id="287" r:id="rId13"/>
    <p:sldId id="288" r:id="rId14"/>
    <p:sldId id="310" r:id="rId15"/>
    <p:sldId id="290" r:id="rId16"/>
    <p:sldId id="303" r:id="rId17"/>
    <p:sldId id="263" r:id="rId18"/>
    <p:sldId id="258" r:id="rId19"/>
    <p:sldId id="266" r:id="rId20"/>
    <p:sldId id="292" r:id="rId21"/>
    <p:sldId id="293" r:id="rId22"/>
    <p:sldId id="294" r:id="rId23"/>
    <p:sldId id="295" r:id="rId24"/>
    <p:sldId id="304" r:id="rId25"/>
    <p:sldId id="296" r:id="rId26"/>
    <p:sldId id="297" r:id="rId27"/>
    <p:sldId id="305" r:id="rId28"/>
    <p:sldId id="298" r:id="rId29"/>
    <p:sldId id="306" r:id="rId30"/>
    <p:sldId id="300" r:id="rId31"/>
    <p:sldId id="307" r:id="rId32"/>
    <p:sldId id="301" r:id="rId33"/>
    <p:sldId id="302" r:id="rId34"/>
    <p:sldId id="268" r:id="rId35"/>
    <p:sldId id="273" r:id="rId36"/>
    <p:sldId id="274" r:id="rId37"/>
    <p:sldId id="269" r:id="rId38"/>
    <p:sldId id="270" r:id="rId39"/>
    <p:sldId id="275" r:id="rId40"/>
    <p:sldId id="309" r:id="rId41"/>
    <p:sldId id="291" r:id="rId42"/>
    <p:sldId id="31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89" autoAdjust="0"/>
  </p:normalViewPr>
  <p:slideViewPr>
    <p:cSldViewPr>
      <p:cViewPr varScale="1">
        <p:scale>
          <a:sx n="136" d="100"/>
          <a:sy n="136" d="100"/>
        </p:scale>
        <p:origin x="-12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D422F-406B-431A-892C-1AE4CF136CCF}" type="datetimeFigureOut">
              <a:rPr lang="en-US" smtClean="0"/>
              <a:pPr/>
              <a:t>12/12/13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33C4BD-95EE-4250-B1A6-C4832B0ABDBA}" type="slidenum">
              <a:rPr lang="en-US" smtClean="0"/>
              <a:pPr/>
              <a:t>‹#›</a:t>
            </a:fld>
            <a:endParaRPr lang="en-US"/>
          </a:p>
        </p:txBody>
      </p:sp>
    </p:spTree>
    <p:extLst>
      <p:ext uri="{BB962C8B-B14F-4D97-AF65-F5344CB8AC3E}">
        <p14:creationId xmlns:p14="http://schemas.microsoft.com/office/powerpoint/2010/main" val="179729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1</a:t>
            </a:fld>
            <a:endParaRPr lang="en-US"/>
          </a:p>
        </p:txBody>
      </p:sp>
    </p:spTree>
    <p:extLst>
      <p:ext uri="{BB962C8B-B14F-4D97-AF65-F5344CB8AC3E}">
        <p14:creationId xmlns:p14="http://schemas.microsoft.com/office/powerpoint/2010/main" val="2019890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p:spPr>
      </p:sp>
      <p:sp>
        <p:nvSpPr>
          <p:cNvPr id="1525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p:spPr>
      </p:sp>
      <p:sp>
        <p:nvSpPr>
          <p:cNvPr id="1536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p:spPr>
      </p:sp>
      <p:sp>
        <p:nvSpPr>
          <p:cNvPr id="15462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Talking</a:t>
            </a:r>
            <a:r>
              <a:rPr lang="en-US" baseline="0" dirty="0" smtClean="0"/>
              <a:t> about big ideas here and smaller ideas too.</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Which best describes how you feel about tackling preservation of your collections:</a:t>
            </a:r>
          </a:p>
          <a:p>
            <a:endParaRPr lang="en-US" baseline="0" dirty="0" smtClean="0"/>
          </a:p>
          <a:p>
            <a:r>
              <a:rPr lang="en-US" baseline="0" dirty="0" smtClean="0"/>
              <a:t>I’ve got this!</a:t>
            </a:r>
          </a:p>
          <a:p>
            <a:r>
              <a:rPr lang="en-US" baseline="0" dirty="0" smtClean="0"/>
              <a:t>I kind of know what I need to do first</a:t>
            </a:r>
          </a:p>
          <a:p>
            <a:r>
              <a:rPr lang="en-US" baseline="0" dirty="0" smtClean="0"/>
              <a:t>There’s so much to do and I have no idea where to start</a:t>
            </a:r>
          </a:p>
          <a:p>
            <a:endParaRPr lang="en-US" baseline="0" dirty="0" smtClean="0"/>
          </a:p>
          <a:p>
            <a:r>
              <a:rPr lang="en-US" sz="1200" kern="1200" dirty="0" smtClean="0">
                <a:solidFill>
                  <a:schemeClr val="tx1"/>
                </a:solidFill>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5AC33E8B-2083-4B75-AF00-E0F7C34AA34D}"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have to be an advocate for your collections and have a list of priorities and a plan.  </a:t>
            </a:r>
          </a:p>
          <a:p>
            <a:endParaRPr lang="en-US" dirty="0" smtClean="0"/>
          </a:p>
          <a:p>
            <a:r>
              <a:rPr lang="en-US" dirty="0" smtClean="0"/>
              <a:t>Do you know how you want to get from point A to point B.  If you don’t know, how can you explain</a:t>
            </a:r>
            <a:r>
              <a:rPr lang="en-US" baseline="0" dirty="0" smtClean="0"/>
              <a:t> it to others?  I make no assertions that this is an easy task, it’s much like this Dilbert cartoon.</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Preservation needs to be in your strategic plan.  I can tell</a:t>
            </a:r>
            <a:r>
              <a:rPr lang="en-US" baseline="0" dirty="0" smtClean="0"/>
              <a:t> you how many plans that I read that talk about exhibitions, education programming, increased accessibility, and digitization (all laudable goals) but in those plans I rarely see preservation listed as a priority.  But none of those other things can happen without a collection in good condition.  </a:t>
            </a:r>
          </a:p>
          <a:p>
            <a:endParaRPr lang="en-US" baseline="0" dirty="0" smtClean="0"/>
          </a:p>
          <a:p>
            <a:r>
              <a:rPr lang="en-US" baseline="0" dirty="0" smtClean="0"/>
              <a:t>Who looks at strategic plans anyway, you might be asking?  And what I want to tell you is that the people that hold the purse strings look at strategic plans – Boards, foundations, funders.  </a:t>
            </a:r>
          </a:p>
          <a:p>
            <a:endParaRPr lang="en-US" baseline="0" dirty="0" smtClean="0"/>
          </a:p>
          <a:p>
            <a:r>
              <a:rPr lang="en-US" baseline="0" dirty="0" smtClean="0"/>
              <a:t>What I have here in this slide is information on strategic planning from the University of Illinois.  The first point and the last point are important, but what I want you to look at here are the two middle points that discuss future opportunities and financial/human resources.  If you don’t have preservation in this document, it’s not going to be part of your institution's director and you aren’t going to get your fair share of the financial and human resources.    </a:t>
            </a:r>
          </a:p>
          <a:p>
            <a:endParaRPr lang="en-US" baseline="0" dirty="0" smtClean="0"/>
          </a:p>
          <a:p>
            <a:r>
              <a:rPr lang="en-US" baseline="0" dirty="0" smtClean="0"/>
              <a:t>But my colleague Lee Price, CCAHA’s Director of Development, and I have put together a little diagram that gives you a preservation roadmap to help guide you.  This roadmap was developed based on 2 things.  1)We’ve seen institutions that use the path I’m about to tell you about and be successful and 2) It’s the path that funders want to see you following and what they expect.  </a:t>
            </a:r>
          </a:p>
          <a:p>
            <a:endParaRPr lang="en-US" baseline="0" dirty="0" smtClean="0"/>
          </a:p>
          <a:p>
            <a:r>
              <a:rPr lang="en-US" baseline="0" dirty="0" smtClean="0"/>
              <a:t>If you remember nothing else from my talk today – remember this next slide</a:t>
            </a:r>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roadmap and I’m going to talk you through it now.  (Go through the list)</a:t>
            </a:r>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roadmap and I’m going to talk you through it now.  (Go through the list)</a:t>
            </a:r>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C33E8B-2083-4B75-AF00-E0F7C34AA34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going to come back to this one in a moment</a:t>
            </a:r>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Emergency planning and risk assessment are essential to a good preservation program.  </a:t>
            </a:r>
            <a:r>
              <a:rPr lang="en-US" baseline="0" dirty="0" smtClean="0"/>
              <a:t>I didn’t cover them because there are already a ton of great web resources.</a:t>
            </a:r>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includes cataloging, photography, </a:t>
            </a:r>
            <a:r>
              <a:rPr lang="en-US" dirty="0" err="1" smtClean="0"/>
              <a:t>rehousing</a:t>
            </a:r>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roadmap and I’m going to talk you through it now.  (Go through the list)</a:t>
            </a:r>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31</a:t>
            </a:fld>
            <a:endParaRPr lang="en-US"/>
          </a:p>
        </p:txBody>
      </p:sp>
    </p:spTree>
    <p:extLst>
      <p:ext uri="{BB962C8B-B14F-4D97-AF65-F5344CB8AC3E}">
        <p14:creationId xmlns:p14="http://schemas.microsoft.com/office/powerpoint/2010/main" val="2437396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TextEdit="1"/>
          </p:cNvSpPr>
          <p:nvPr>
            <p:ph type="sldImg"/>
          </p:nvPr>
        </p:nvSpPr>
        <p:spPr bwMode="auto">
          <a:noFill/>
          <a:ln>
            <a:solidFill>
              <a:srgbClr val="000000"/>
            </a:solidFill>
            <a:miter lim="800000"/>
            <a:headEnd/>
            <a:tailEnd/>
          </a:ln>
        </p:spPr>
      </p:sp>
      <p:sp>
        <p:nvSpPr>
          <p:cNvPr id="2478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help you with your advocacy, develop a preservation plan.  A preservation plan is basically a strategic plan for preservation and conservation.  It needs to align with your larger institutional goals and should have specific timelines and benchmarks.  It should also be (not last</a:t>
            </a:r>
            <a:r>
              <a:rPr lang="en-US" baseline="0" dirty="0" smtClean="0"/>
              <a:t> 4 bullets)</a:t>
            </a:r>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Your</a:t>
            </a:r>
            <a:r>
              <a:rPr lang="en-US" baseline="0" dirty="0" smtClean="0"/>
              <a:t> preservation plan should touch on all of these areas.  Does this look familiar?  You saw this slide earlier too!</a:t>
            </a:r>
            <a:endParaRPr lang="en-US"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3AA0CA-25B4-4D56-9A25-657ACA680A25}" type="slidenum">
              <a:rPr lang="en-US"/>
              <a:pPr fontAlgn="base">
                <a:spcBef>
                  <a:spcPct val="0"/>
                </a:spcBef>
                <a:spcAft>
                  <a:spcPct val="0"/>
                </a:spcAft>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sample page from a preservation plan</a:t>
            </a:r>
            <a:r>
              <a:rPr lang="en-US" baseline="0" dirty="0" smtClean="0"/>
              <a:t> that CCAHA worked on for an organization.  (Point out how it’s structured and explain)</a:t>
            </a:r>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go with your preservation plan, create a funding plan.  Figure out how you’re going to pay for all the great ideas you outlined in the plan.  </a:t>
            </a:r>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you’re still overwhelmed, you can use a simple matrix to help you make decisions and prioritize  </a:t>
            </a:r>
            <a:endParaRPr lang="en-US" dirty="0"/>
          </a:p>
        </p:txBody>
      </p:sp>
      <p:sp>
        <p:nvSpPr>
          <p:cNvPr id="4" name="Slide Number Placeholder 3"/>
          <p:cNvSpPr>
            <a:spLocks noGrp="1"/>
          </p:cNvSpPr>
          <p:nvPr>
            <p:ph type="sldNum" sz="quarter" idx="10"/>
          </p:nvPr>
        </p:nvSpPr>
        <p:spPr/>
        <p:txBody>
          <a:bodyPr/>
          <a:lstStyle/>
          <a:p>
            <a:fld id="{E633C4BD-95EE-4250-B1A6-C4832B0ABDBA}"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TextEdit="1"/>
          </p:cNvSpPr>
          <p:nvPr>
            <p:ph type="sldImg"/>
          </p:nvPr>
        </p:nvSpPr>
        <p:spPr bwMode="auto">
          <a:noFill/>
          <a:ln>
            <a:solidFill>
              <a:srgbClr val="000000"/>
            </a:solidFill>
            <a:miter lim="800000"/>
            <a:headEnd/>
            <a:tailEnd/>
          </a:ln>
        </p:spPr>
      </p:sp>
      <p:sp>
        <p:nvSpPr>
          <p:cNvPr id="24883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Here’s a sample matrix that measuring feasibility</a:t>
            </a:r>
            <a:r>
              <a:rPr lang="en-US" baseline="0" dirty="0" smtClean="0"/>
              <a:t> and impact of a project. (explain how matrix works and give a few concrete examples)</a:t>
            </a:r>
          </a:p>
          <a:p>
            <a:endParaRPr lang="en-US" baseline="0" dirty="0" smtClean="0"/>
          </a:p>
          <a:p>
            <a:r>
              <a:rPr lang="en-US" baseline="0" dirty="0" smtClean="0"/>
              <a:t>This puts some good solid numbers next to things to help with decision making.  </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C33E8B-2083-4B75-AF00-E0F7C34AA34D}"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Which best describes your institution:</a:t>
            </a:r>
          </a:p>
          <a:p>
            <a:endParaRPr lang="en-US" baseline="0" dirty="0" smtClean="0"/>
          </a:p>
          <a:p>
            <a:r>
              <a:rPr lang="en-US" baseline="0" dirty="0" smtClean="0"/>
              <a:t>We have a complete set of fully updated policies</a:t>
            </a:r>
          </a:p>
          <a:p>
            <a:r>
              <a:rPr lang="en-US" baseline="0" dirty="0" smtClean="0"/>
              <a:t>We have policies, but they haven’t been updated since 1989</a:t>
            </a:r>
          </a:p>
          <a:p>
            <a:r>
              <a:rPr lang="en-US" baseline="0" dirty="0" smtClean="0"/>
              <a:t>We don’t have policies, we prefer to wing it</a:t>
            </a:r>
          </a:p>
          <a:p>
            <a:endParaRPr lang="en-US" baseline="0" dirty="0" smtClean="0"/>
          </a:p>
          <a:p>
            <a:endParaRPr lang="en-US" baseline="0" dirty="0" smtClean="0"/>
          </a:p>
          <a:p>
            <a:r>
              <a:rPr lang="en-US" sz="1200" kern="1200" dirty="0" smtClean="0">
                <a:solidFill>
                  <a:schemeClr val="tx1"/>
                </a:solidFill>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5AC33E8B-2083-4B75-AF00-E0F7C34AA34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noFill/>
          <a:ln>
            <a:solidFill>
              <a:srgbClr val="000000"/>
            </a:solidFill>
            <a:miter lim="800000"/>
            <a:headEnd/>
            <a:tailEnd/>
          </a:ln>
        </p:spPr>
      </p:sp>
      <p:sp>
        <p:nvSpPr>
          <p:cNvPr id="14950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In just a few sentences a mission statement needs to communicate the essence of your organization to your stakeholders and to the public – From Alliance for Nonprofit Mgmt.  </a:t>
            </a:r>
          </a:p>
          <a:p>
            <a:endParaRPr lang="en-US" smtClean="0"/>
          </a:p>
          <a:p>
            <a:r>
              <a:rPr lang="en-US" smtClean="0"/>
              <a:t>If you don’t have a good mission</a:t>
            </a:r>
          </a:p>
          <a:p>
            <a:r>
              <a:rPr lang="en-US" b="1" smtClean="0"/>
              <a:t>organization members can waste time "barking up the wrong tree"</a:t>
            </a:r>
            <a:br>
              <a:rPr lang="en-US" b="1" smtClean="0"/>
            </a:br>
            <a:endParaRPr lang="en-US" b="1" smtClean="0"/>
          </a:p>
          <a:p>
            <a:r>
              <a:rPr lang="en-US" b="1" smtClean="0"/>
              <a:t>the organization may not think broadly enough about different possibilities if its mission statement is unclear or overly narrow</a:t>
            </a:r>
            <a:br>
              <a:rPr lang="en-US" b="1" smtClean="0"/>
            </a:br>
            <a:endParaRPr lang="en-US" b="1" smtClean="0"/>
          </a:p>
          <a:p>
            <a:endParaRPr lang="en-US" b="1" smtClean="0"/>
          </a:p>
          <a:p>
            <a:r>
              <a:rPr lang="en-US" smtClean="0"/>
              <a:t>􀂋 A mission statement describes the purpose of a museum—its reason for</a:t>
            </a:r>
          </a:p>
          <a:p>
            <a:r>
              <a:rPr lang="en-US" smtClean="0"/>
              <a:t>existence. It defines the museum’s unique identity and purpose, and provides a</a:t>
            </a:r>
          </a:p>
          <a:p>
            <a:r>
              <a:rPr lang="en-US" smtClean="0"/>
              <a:t>distinct focus for the institution.</a:t>
            </a:r>
          </a:p>
          <a:p>
            <a:r>
              <a:rPr lang="en-US" smtClean="0"/>
              <a:t>􀂋 A mission statement articulates the museum’s understanding of its role and</a:t>
            </a:r>
          </a:p>
          <a:p>
            <a:r>
              <a:rPr lang="en-US" smtClean="0"/>
              <a:t>responsibility to the public and its collections, and reflects the environment in</a:t>
            </a:r>
          </a:p>
          <a:p>
            <a:r>
              <a:rPr lang="en-US" smtClean="0"/>
              <a:t>which it exists.</a:t>
            </a:r>
          </a:p>
          <a:p>
            <a:r>
              <a:rPr lang="en-US" smtClean="0"/>
              <a:t>􀂋 Activities of the museum should support, directly or indirectly, the mission.</a:t>
            </a:r>
          </a:p>
          <a:p>
            <a:endParaRPr lang="en-US" smtClean="0"/>
          </a:p>
          <a:p>
            <a:endParaRPr lang="en-US" smtClean="0"/>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p:spPr>
      </p:sp>
      <p:sp>
        <p:nvSpPr>
          <p:cNvPr id="1505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p:spPr>
      </p:sp>
      <p:sp>
        <p:nvSpPr>
          <p:cNvPr id="1515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17351DC-5A2E-4832-8CE2-EC32FBADF8D3}" type="datetimeFigureOut">
              <a:rPr lang="en-US" smtClean="0"/>
              <a:pPr/>
              <a:t>12/12/13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EC53F7B-8C12-478F-B483-4589F148279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351DC-5A2E-4832-8CE2-EC32FBADF8D3}" type="datetimeFigureOut">
              <a:rPr lang="en-US" smtClean="0"/>
              <a:pPr/>
              <a:t>12/12/13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53F7B-8C12-478F-B483-4589F14827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17351DC-5A2E-4832-8CE2-EC32FBADF8D3}" type="datetimeFigureOut">
              <a:rPr lang="en-US" smtClean="0"/>
              <a:pPr/>
              <a:t>12/12/13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EC53F7B-8C12-478F-B483-4589F148279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17351DC-5A2E-4832-8CE2-EC32FBADF8D3}" type="datetimeFigureOut">
              <a:rPr lang="en-US" smtClean="0"/>
              <a:pPr/>
              <a:t>12/12/13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EC53F7B-8C12-478F-B483-4589F148279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17351DC-5A2E-4832-8CE2-EC32FBADF8D3}" type="datetimeFigureOut">
              <a:rPr lang="en-US" smtClean="0"/>
              <a:pPr/>
              <a:t>12/12/13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EC53F7B-8C12-478F-B483-4589F148279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17351DC-5A2E-4832-8CE2-EC32FBADF8D3}" type="datetimeFigureOut">
              <a:rPr lang="en-US" smtClean="0"/>
              <a:pPr/>
              <a:t>12/12/13</a:t>
            </a:fld>
            <a:endParaRPr lang="en-US"/>
          </a:p>
        </p:txBody>
      </p:sp>
      <p:sp>
        <p:nvSpPr>
          <p:cNvPr id="10" name="Slide Number Placeholder 9"/>
          <p:cNvSpPr>
            <a:spLocks noGrp="1"/>
          </p:cNvSpPr>
          <p:nvPr>
            <p:ph type="sldNum" sz="quarter" idx="16"/>
          </p:nvPr>
        </p:nvSpPr>
        <p:spPr/>
        <p:txBody>
          <a:bodyPr rtlCol="0"/>
          <a:lstStyle/>
          <a:p>
            <a:fld id="{8EC53F7B-8C12-478F-B483-4589F148279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17351DC-5A2E-4832-8CE2-EC32FBADF8D3}" type="datetimeFigureOut">
              <a:rPr lang="en-US" smtClean="0"/>
              <a:pPr/>
              <a:t>12/12/13</a:t>
            </a:fld>
            <a:endParaRPr lang="en-US"/>
          </a:p>
        </p:txBody>
      </p:sp>
      <p:sp>
        <p:nvSpPr>
          <p:cNvPr id="12" name="Slide Number Placeholder 11"/>
          <p:cNvSpPr>
            <a:spLocks noGrp="1"/>
          </p:cNvSpPr>
          <p:nvPr>
            <p:ph type="sldNum" sz="quarter" idx="16"/>
          </p:nvPr>
        </p:nvSpPr>
        <p:spPr/>
        <p:txBody>
          <a:bodyPr rtlCol="0"/>
          <a:lstStyle/>
          <a:p>
            <a:fld id="{8EC53F7B-8C12-478F-B483-4589F148279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7351DC-5A2E-4832-8CE2-EC32FBADF8D3}" type="datetimeFigureOut">
              <a:rPr lang="en-US" smtClean="0"/>
              <a:pPr/>
              <a:t>12/12/13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EC53F7B-8C12-478F-B483-4589F14827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351DC-5A2E-4832-8CE2-EC32FBADF8D3}" type="datetimeFigureOut">
              <a:rPr lang="en-US" smtClean="0"/>
              <a:pPr/>
              <a:t>12/12/13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EC53F7B-8C12-478F-B483-4589F14827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17351DC-5A2E-4832-8CE2-EC32FBADF8D3}" type="datetimeFigureOut">
              <a:rPr lang="en-US" smtClean="0"/>
              <a:pPr/>
              <a:t>12/12/13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EC53F7B-8C12-478F-B483-4589F148279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17351DC-5A2E-4832-8CE2-EC32FBADF8D3}" type="datetimeFigureOut">
              <a:rPr lang="en-US" smtClean="0"/>
              <a:pPr/>
              <a:t>12/12/13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EC53F7B-8C12-478F-B483-4589F148279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17351DC-5A2E-4832-8CE2-EC32FBADF8D3}" type="datetimeFigureOut">
              <a:rPr lang="en-US" smtClean="0"/>
              <a:pPr/>
              <a:t>12/12/13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EC53F7B-8C12-478F-B483-4589F14827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1.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Preservation Best Practices</a:t>
            </a:r>
            <a:br>
              <a:rPr lang="en-US" sz="3600" dirty="0" smtClean="0"/>
            </a:br>
            <a:r>
              <a:rPr lang="en-US" sz="3600" dirty="0" smtClean="0"/>
              <a:t/>
            </a:r>
            <a:br>
              <a:rPr lang="en-US" sz="3600" dirty="0" smtClean="0"/>
            </a:br>
            <a:r>
              <a:rPr lang="en-US" sz="3600" dirty="0" smtClean="0"/>
              <a:t>Session 4:</a:t>
            </a:r>
            <a:br>
              <a:rPr lang="en-US" sz="3600" dirty="0" smtClean="0"/>
            </a:br>
            <a:r>
              <a:rPr lang="en-US" sz="3600" dirty="0" smtClean="0"/>
              <a:t>Planning and Prioritizing: Tools for Success</a:t>
            </a:r>
            <a:endParaRPr lang="en-US" sz="3600" dirty="0"/>
          </a:p>
        </p:txBody>
      </p:sp>
      <p:sp>
        <p:nvSpPr>
          <p:cNvPr id="3" name="TextBox 2"/>
          <p:cNvSpPr txBox="1"/>
          <p:nvPr/>
        </p:nvSpPr>
        <p:spPr>
          <a:xfrm>
            <a:off x="2438400" y="457200"/>
            <a:ext cx="3657600" cy="923330"/>
          </a:xfrm>
          <a:prstGeom prst="rect">
            <a:avLst/>
          </a:prstGeom>
          <a:noFill/>
        </p:spPr>
        <p:txBody>
          <a:bodyPr wrap="square" rtlCol="0">
            <a:spAutoFit/>
          </a:bodyPr>
          <a:lstStyle/>
          <a:p>
            <a:r>
              <a:rPr lang="en-US" dirty="0"/>
              <a:t>The California Preservation Program Presents</a:t>
            </a:r>
          </a:p>
          <a:p>
            <a:endParaRPr lang="en-US" dirty="0"/>
          </a:p>
        </p:txBody>
      </p:sp>
      <p:sp>
        <p:nvSpPr>
          <p:cNvPr id="4" name="TextBox 3"/>
          <p:cNvSpPr txBox="1"/>
          <p:nvPr/>
        </p:nvSpPr>
        <p:spPr>
          <a:xfrm>
            <a:off x="2438400" y="6215686"/>
            <a:ext cx="3154844" cy="646331"/>
          </a:xfrm>
          <a:prstGeom prst="rect">
            <a:avLst/>
          </a:prstGeom>
          <a:noFill/>
        </p:spPr>
        <p:txBody>
          <a:bodyPr wrap="square" rtlCol="0">
            <a:spAutoFit/>
          </a:bodyPr>
          <a:lstStyle/>
          <a:p>
            <a:r>
              <a:rPr lang="en-US" dirty="0"/>
              <a:t>Thursday, </a:t>
            </a:r>
            <a:r>
              <a:rPr lang="en-US" dirty="0" smtClean="0"/>
              <a:t>December 19, </a:t>
            </a:r>
            <a:r>
              <a:rPr lang="en-US" dirty="0"/>
              <a:t>2013</a:t>
            </a:r>
          </a:p>
          <a:p>
            <a:endParaRPr lang="en-US" dirty="0"/>
          </a:p>
        </p:txBody>
      </p:sp>
      <p:sp>
        <p:nvSpPr>
          <p:cNvPr id="5" name="Subtitle 2"/>
          <p:cNvSpPr>
            <a:spLocks noGrp="1"/>
          </p:cNvSpPr>
          <p:nvPr>
            <p:ph type="subTitle" idx="1"/>
          </p:nvPr>
        </p:nvSpPr>
        <p:spPr>
          <a:xfrm>
            <a:off x="2438400" y="1905000"/>
            <a:ext cx="6553200" cy="685800"/>
          </a:xfrm>
        </p:spPr>
        <p:txBody>
          <a:bodyPr/>
          <a:lstStyle/>
          <a:p>
            <a:r>
              <a:rPr lang="en-US" dirty="0" smtClean="0"/>
              <a:t>Laura </a:t>
            </a:r>
            <a:r>
              <a:rPr lang="en-US" dirty="0" err="1" smtClean="0"/>
              <a:t>Hortz</a:t>
            </a:r>
            <a:r>
              <a:rPr lang="en-US" dirty="0" smtClean="0"/>
              <a:t> Stanton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normAutofit fontScale="90000"/>
          </a:bodyPr>
          <a:lstStyle/>
          <a:p>
            <a:r>
              <a:rPr lang="en-US" dirty="0" smtClean="0">
                <a:latin typeface="Calibri" pitchFamily="34" charset="0"/>
              </a:rPr>
              <a:t>Policies and Intellectual Control: Good</a:t>
            </a:r>
          </a:p>
        </p:txBody>
      </p:sp>
      <p:sp>
        <p:nvSpPr>
          <p:cNvPr id="35843" name="Rectangle 3"/>
          <p:cNvSpPr>
            <a:spLocks noGrp="1"/>
          </p:cNvSpPr>
          <p:nvPr>
            <p:ph type="body" idx="4294967295"/>
          </p:nvPr>
        </p:nvSpPr>
        <p:spPr/>
        <p:txBody>
          <a:bodyPr>
            <a:normAutofit lnSpcReduction="10000"/>
          </a:bodyPr>
          <a:lstStyle/>
          <a:p>
            <a:r>
              <a:rPr lang="en-US" dirty="0" smtClean="0">
                <a:latin typeface="Calibri" pitchFamily="34" charset="0"/>
              </a:rPr>
              <a:t>Collections Management Policy</a:t>
            </a:r>
          </a:p>
          <a:p>
            <a:pPr lvl="1"/>
            <a:r>
              <a:rPr lang="en-US" dirty="0" smtClean="0">
                <a:latin typeface="Calibri" pitchFamily="34" charset="0"/>
              </a:rPr>
              <a:t>a document that establishes policy regarding:</a:t>
            </a:r>
          </a:p>
          <a:p>
            <a:pPr lvl="2"/>
            <a:r>
              <a:rPr lang="en-US" dirty="0" smtClean="0">
                <a:latin typeface="Calibri" pitchFamily="34" charset="0"/>
              </a:rPr>
              <a:t> accessioning</a:t>
            </a:r>
          </a:p>
          <a:p>
            <a:pPr lvl="2"/>
            <a:r>
              <a:rPr lang="en-US" dirty="0" smtClean="0">
                <a:latin typeface="Calibri" pitchFamily="34" charset="0"/>
              </a:rPr>
              <a:t> deaccessioning</a:t>
            </a:r>
          </a:p>
          <a:p>
            <a:pPr lvl="2"/>
            <a:r>
              <a:rPr lang="en-US" dirty="0" smtClean="0">
                <a:latin typeface="Calibri" pitchFamily="34" charset="0"/>
              </a:rPr>
              <a:t> collections authority</a:t>
            </a:r>
          </a:p>
          <a:p>
            <a:pPr lvl="2"/>
            <a:r>
              <a:rPr lang="en-US" dirty="0" smtClean="0">
                <a:latin typeface="Calibri" pitchFamily="34" charset="0"/>
              </a:rPr>
              <a:t> collections access</a:t>
            </a:r>
          </a:p>
          <a:p>
            <a:pPr lvl="2"/>
            <a:r>
              <a:rPr lang="en-US" dirty="0" smtClean="0">
                <a:latin typeface="Calibri" pitchFamily="34" charset="0"/>
              </a:rPr>
              <a:t> staffing</a:t>
            </a:r>
          </a:p>
          <a:p>
            <a:pPr lvl="2"/>
            <a:r>
              <a:rPr lang="en-US" dirty="0" smtClean="0">
                <a:latin typeface="Calibri" pitchFamily="34" charset="0"/>
              </a:rPr>
              <a:t> materials placed in institutional custody</a:t>
            </a:r>
          </a:p>
          <a:p>
            <a:pPr lvl="2"/>
            <a:r>
              <a:rPr lang="en-US" dirty="0" smtClean="0">
                <a:latin typeface="Calibri" pitchFamily="34" charset="0"/>
              </a:rPr>
              <a:t> the level of necessary care</a:t>
            </a:r>
          </a:p>
          <a:p>
            <a:pPr lvl="2"/>
            <a:r>
              <a:rPr lang="en-US" dirty="0" smtClean="0">
                <a:latin typeface="Calibri" pitchFamily="34" charset="0"/>
              </a:rPr>
              <a:t> record keeping and documentation</a:t>
            </a:r>
          </a:p>
          <a:p>
            <a:pPr lvl="2"/>
            <a:r>
              <a:rPr lang="en-US" dirty="0" smtClean="0">
                <a:latin typeface="Calibri" pitchFamily="34" charset="0"/>
              </a:rPr>
              <a:t> insurance coverage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a:t>
            </a:r>
            <a:endParaRPr lang="en-US" dirty="0"/>
          </a:p>
        </p:txBody>
      </p:sp>
      <p:sp>
        <p:nvSpPr>
          <p:cNvPr id="4" name="Content Placeholder 3"/>
          <p:cNvSpPr>
            <a:spLocks noGrp="1"/>
          </p:cNvSpPr>
          <p:nvPr>
            <p:ph sz="quarter" idx="1"/>
          </p:nvPr>
        </p:nvSpPr>
        <p:spPr/>
        <p:txBody>
          <a:bodyPr/>
          <a:lstStyle/>
          <a:p>
            <a:pPr>
              <a:buNone/>
            </a:pPr>
            <a:endParaRPr lang="en-US" dirty="0" smtClean="0"/>
          </a:p>
          <a:p>
            <a:pPr marL="0" indent="0">
              <a:buNone/>
            </a:pPr>
            <a:r>
              <a:rPr lang="en-US" dirty="0" smtClean="0"/>
              <a:t>Things Great and Small by John Simmons</a:t>
            </a:r>
          </a:p>
          <a:p>
            <a:pPr marL="0" indent="0">
              <a:buNone/>
            </a:pPr>
            <a:endParaRPr lang="en-US" dirty="0" smtClean="0"/>
          </a:p>
          <a:p>
            <a:pPr marL="0" indent="0">
              <a:buNone/>
            </a:pPr>
            <a:r>
              <a:rPr lang="en-US" dirty="0" smtClean="0"/>
              <a:t>American Association of Museums, 2006</a:t>
            </a:r>
            <a:endParaRPr lang="en-US" dirty="0"/>
          </a:p>
        </p:txBody>
      </p:sp>
      <p:pic>
        <p:nvPicPr>
          <p:cNvPr id="5" name="Picture 4" descr="tgascmp_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209800"/>
            <a:ext cx="2823297" cy="36796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normAutofit fontScale="90000"/>
          </a:bodyPr>
          <a:lstStyle/>
          <a:p>
            <a:r>
              <a:rPr lang="en-US" dirty="0" smtClean="0">
                <a:latin typeface="Calibri" pitchFamily="34" charset="0"/>
              </a:rPr>
              <a:t>Policies and Intellectual Control: Good</a:t>
            </a:r>
          </a:p>
        </p:txBody>
      </p:sp>
      <p:sp>
        <p:nvSpPr>
          <p:cNvPr id="36867" name="Rectangle 3"/>
          <p:cNvSpPr>
            <a:spLocks noGrp="1"/>
          </p:cNvSpPr>
          <p:nvPr>
            <p:ph type="body" idx="4294967295"/>
          </p:nvPr>
        </p:nvSpPr>
        <p:spPr>
          <a:xfrm>
            <a:off x="4267200" y="1676400"/>
            <a:ext cx="4568952" cy="4526280"/>
          </a:xfrm>
        </p:spPr>
        <p:txBody>
          <a:bodyPr>
            <a:normAutofit fontScale="92500" lnSpcReduction="10000"/>
          </a:bodyPr>
          <a:lstStyle/>
          <a:p>
            <a:pPr lvl="1">
              <a:lnSpc>
                <a:spcPct val="90000"/>
              </a:lnSpc>
              <a:buFont typeface="Wingdings" pitchFamily="2" charset="2"/>
              <a:buNone/>
            </a:pPr>
            <a:endParaRPr lang="en-US" b="1" dirty="0" smtClean="0">
              <a:latin typeface="Calibri" pitchFamily="34" charset="0"/>
            </a:endParaRPr>
          </a:p>
          <a:p>
            <a:pPr lvl="1">
              <a:lnSpc>
                <a:spcPct val="90000"/>
              </a:lnSpc>
            </a:pPr>
            <a:r>
              <a:rPr lang="en-US" dirty="0" smtClean="0">
                <a:latin typeface="Calibri" pitchFamily="34" charset="0"/>
              </a:rPr>
              <a:t>A loan policy is in place</a:t>
            </a:r>
          </a:p>
          <a:p>
            <a:pPr lvl="1">
              <a:lnSpc>
                <a:spcPct val="90000"/>
              </a:lnSpc>
            </a:pPr>
            <a:endParaRPr lang="en-US" dirty="0" smtClean="0">
              <a:latin typeface="Calibri" pitchFamily="34" charset="0"/>
            </a:endParaRPr>
          </a:p>
          <a:p>
            <a:pPr lvl="1">
              <a:lnSpc>
                <a:spcPct val="90000"/>
              </a:lnSpc>
            </a:pPr>
            <a:r>
              <a:rPr lang="en-US" dirty="0" smtClean="0">
                <a:latin typeface="Calibri" pitchFamily="34" charset="0"/>
              </a:rPr>
              <a:t>Access policy are in place for staff and outside researchers</a:t>
            </a:r>
          </a:p>
          <a:p>
            <a:pPr lvl="1">
              <a:lnSpc>
                <a:spcPct val="90000"/>
              </a:lnSpc>
            </a:pPr>
            <a:endParaRPr lang="en-US" dirty="0" smtClean="0">
              <a:latin typeface="Calibri" pitchFamily="34" charset="0"/>
            </a:endParaRPr>
          </a:p>
          <a:p>
            <a:pPr lvl="1">
              <a:lnSpc>
                <a:spcPct val="90000"/>
              </a:lnSpc>
            </a:pPr>
            <a:r>
              <a:rPr lang="en-US" dirty="0" smtClean="0">
                <a:latin typeface="Calibri" pitchFamily="34" charset="0"/>
              </a:rPr>
              <a:t>A procedures manual is in place for the collections</a:t>
            </a:r>
          </a:p>
          <a:p>
            <a:pPr lvl="1">
              <a:lnSpc>
                <a:spcPct val="90000"/>
              </a:lnSpc>
            </a:pPr>
            <a:endParaRPr lang="en-US" dirty="0" smtClean="0">
              <a:latin typeface="Calibri" pitchFamily="34" charset="0"/>
            </a:endParaRPr>
          </a:p>
          <a:p>
            <a:pPr lvl="1">
              <a:lnSpc>
                <a:spcPct val="90000"/>
              </a:lnSpc>
            </a:pPr>
            <a:r>
              <a:rPr lang="en-US" dirty="0" smtClean="0">
                <a:latin typeface="Calibri" pitchFamily="34" charset="0"/>
              </a:rPr>
              <a:t>A rights and reproductions policy in in place for researchers</a:t>
            </a:r>
          </a:p>
        </p:txBody>
      </p:sp>
      <p:pic>
        <p:nvPicPr>
          <p:cNvPr id="4" name="Picture 3" descr="policy-and-procedures.jpg"/>
          <p:cNvPicPr>
            <a:picLocks noChangeAspect="1"/>
          </p:cNvPicPr>
          <p:nvPr/>
        </p:nvPicPr>
        <p:blipFill>
          <a:blip r:embed="rId3" cstate="print"/>
          <a:stretch>
            <a:fillRect/>
          </a:stretch>
        </p:blipFill>
        <p:spPr>
          <a:xfrm>
            <a:off x="1066800" y="2209800"/>
            <a:ext cx="2983076" cy="342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normAutofit fontScale="90000"/>
          </a:bodyPr>
          <a:lstStyle/>
          <a:p>
            <a:r>
              <a:rPr lang="en-US" dirty="0" smtClean="0">
                <a:latin typeface="Calibri" pitchFamily="34" charset="0"/>
              </a:rPr>
              <a:t>Policies and Intellectual Control: Better</a:t>
            </a:r>
          </a:p>
        </p:txBody>
      </p:sp>
      <p:sp>
        <p:nvSpPr>
          <p:cNvPr id="37891" name="Rectangle 3"/>
          <p:cNvSpPr>
            <a:spLocks noGrp="1"/>
          </p:cNvSpPr>
          <p:nvPr>
            <p:ph type="body" idx="4294967295"/>
          </p:nvPr>
        </p:nvSpPr>
        <p:spPr>
          <a:xfrm>
            <a:off x="381000" y="1600200"/>
            <a:ext cx="4495800" cy="5257800"/>
          </a:xfrm>
        </p:spPr>
        <p:txBody>
          <a:bodyPr>
            <a:normAutofit lnSpcReduction="10000"/>
          </a:bodyPr>
          <a:lstStyle/>
          <a:p>
            <a:pPr algn="ctr">
              <a:lnSpc>
                <a:spcPct val="90000"/>
              </a:lnSpc>
              <a:buFont typeface="Wingdings 2" pitchFamily="18" charset="2"/>
              <a:buNone/>
            </a:pPr>
            <a:endParaRPr lang="en-US" dirty="0" smtClean="0">
              <a:latin typeface="Calibri" pitchFamily="34" charset="0"/>
            </a:endParaRPr>
          </a:p>
          <a:p>
            <a:pPr lvl="1">
              <a:lnSpc>
                <a:spcPct val="90000"/>
              </a:lnSpc>
            </a:pPr>
            <a:r>
              <a:rPr lang="en-US" dirty="0" smtClean="0">
                <a:latin typeface="Calibri" pitchFamily="34" charset="0"/>
              </a:rPr>
              <a:t>Policies are understood and approved by the board and/or collections committee</a:t>
            </a:r>
          </a:p>
          <a:p>
            <a:pPr lvl="1">
              <a:lnSpc>
                <a:spcPct val="90000"/>
              </a:lnSpc>
            </a:pPr>
            <a:endParaRPr lang="en-US" dirty="0" smtClean="0">
              <a:latin typeface="Calibri" pitchFamily="34" charset="0"/>
            </a:endParaRPr>
          </a:p>
          <a:p>
            <a:pPr lvl="1">
              <a:lnSpc>
                <a:spcPct val="90000"/>
              </a:lnSpc>
            </a:pPr>
            <a:r>
              <a:rPr lang="en-US" dirty="0" smtClean="0">
                <a:latin typeface="Calibri" pitchFamily="34" charset="0"/>
              </a:rPr>
              <a:t>Policies and guiding documents are reviewed and updated on an annual basis</a:t>
            </a:r>
          </a:p>
          <a:p>
            <a:pPr lvl="1">
              <a:lnSpc>
                <a:spcPct val="90000"/>
              </a:lnSpc>
            </a:pPr>
            <a:endParaRPr lang="en-US" dirty="0" smtClean="0">
              <a:latin typeface="Calibri" pitchFamily="34" charset="0"/>
            </a:endParaRPr>
          </a:p>
          <a:p>
            <a:pPr lvl="1">
              <a:lnSpc>
                <a:spcPct val="90000"/>
              </a:lnSpc>
            </a:pPr>
            <a:r>
              <a:rPr lang="en-US" dirty="0" smtClean="0">
                <a:latin typeface="Calibri" pitchFamily="34" charset="0"/>
              </a:rPr>
              <a:t>An institutional records management program is in place</a:t>
            </a:r>
          </a:p>
          <a:p>
            <a:pPr lvl="1">
              <a:lnSpc>
                <a:spcPct val="90000"/>
              </a:lnSpc>
            </a:pPr>
            <a:endParaRPr lang="en-US" dirty="0" smtClean="0">
              <a:latin typeface="Calibri" pitchFamily="34" charset="0"/>
            </a:endParaRPr>
          </a:p>
        </p:txBody>
      </p:sp>
      <p:pic>
        <p:nvPicPr>
          <p:cNvPr id="5" name="Picture 4" descr="5479038920_9ffec0bab3_z.jpg"/>
          <p:cNvPicPr>
            <a:picLocks noChangeAspect="1"/>
          </p:cNvPicPr>
          <p:nvPr/>
        </p:nvPicPr>
        <p:blipFill>
          <a:blip r:embed="rId3" cstate="print"/>
          <a:stretch>
            <a:fillRect/>
          </a:stretch>
        </p:blipFill>
        <p:spPr>
          <a:xfrm>
            <a:off x="5462884" y="1676400"/>
            <a:ext cx="3319165" cy="4800600"/>
          </a:xfrm>
          <a:prstGeom prst="rect">
            <a:avLst/>
          </a:prstGeom>
        </p:spPr>
      </p:pic>
      <p:sp>
        <p:nvSpPr>
          <p:cNvPr id="6" name="TextBox 5"/>
          <p:cNvSpPr txBox="1"/>
          <p:nvPr/>
        </p:nvSpPr>
        <p:spPr>
          <a:xfrm>
            <a:off x="4724400" y="6400800"/>
            <a:ext cx="4114800" cy="276999"/>
          </a:xfrm>
          <a:prstGeom prst="rect">
            <a:avLst/>
          </a:prstGeom>
          <a:noFill/>
        </p:spPr>
        <p:txBody>
          <a:bodyPr wrap="square" rtlCol="0">
            <a:spAutoFit/>
          </a:bodyPr>
          <a:lstStyle/>
          <a:p>
            <a:pPr algn="r"/>
            <a:r>
              <a:rPr lang="en-US" sz="1200" dirty="0" smtClean="0"/>
              <a:t>OSU Main Library Stacks, </a:t>
            </a:r>
            <a:r>
              <a:rPr lang="en-US" sz="1200" dirty="0" err="1" smtClean="0"/>
              <a:t>yobgorf</a:t>
            </a:r>
            <a:r>
              <a:rPr lang="en-US" sz="1200" dirty="0" smtClean="0"/>
              <a:t>, www.flickr.com</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Policies and Intellectual Control: Better</a:t>
            </a:r>
            <a:endParaRPr lang="en-US" dirty="0"/>
          </a:p>
        </p:txBody>
      </p:sp>
      <p:sp>
        <p:nvSpPr>
          <p:cNvPr id="3" name="Vertical Text Placeholder 2"/>
          <p:cNvSpPr>
            <a:spLocks noGrp="1"/>
          </p:cNvSpPr>
          <p:nvPr>
            <p:ph type="body" orient="vert" idx="1"/>
          </p:nvPr>
        </p:nvSpPr>
        <p:spPr>
          <a:xfrm>
            <a:off x="304800" y="2514600"/>
            <a:ext cx="3810000" cy="3505200"/>
          </a:xfrm>
        </p:spPr>
        <p:txBody>
          <a:bodyPr vert="horz"/>
          <a:lstStyle/>
          <a:p>
            <a:pPr lvl="1">
              <a:lnSpc>
                <a:spcPct val="90000"/>
              </a:lnSpc>
            </a:pPr>
            <a:r>
              <a:rPr lang="en-US" dirty="0" smtClean="0">
                <a:latin typeface="Calibri" pitchFamily="34" charset="0"/>
              </a:rPr>
              <a:t>The entire collection is cataloged to established standards</a:t>
            </a:r>
          </a:p>
          <a:p>
            <a:pPr lvl="1">
              <a:lnSpc>
                <a:spcPct val="90000"/>
              </a:lnSpc>
            </a:pPr>
            <a:endParaRPr lang="en-US" dirty="0" smtClean="0">
              <a:latin typeface="Calibri" pitchFamily="34" charset="0"/>
            </a:endParaRPr>
          </a:p>
          <a:p>
            <a:pPr lvl="1">
              <a:lnSpc>
                <a:spcPct val="90000"/>
              </a:lnSpc>
            </a:pPr>
            <a:r>
              <a:rPr lang="en-US" dirty="0" smtClean="0">
                <a:latin typeface="Calibri" pitchFamily="34" charset="0"/>
              </a:rPr>
              <a:t>A system is established for the regular inventory of collections </a:t>
            </a:r>
          </a:p>
        </p:txBody>
      </p:sp>
      <p:pic>
        <p:nvPicPr>
          <p:cNvPr id="5" name="Picture 4" descr="Slide 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514600"/>
            <a:ext cx="4171429" cy="31741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p:cNvSpPr>
          <p:nvPr>
            <p:ph type="ctrTitle" idx="4294967295"/>
          </p:nvPr>
        </p:nvSpPr>
        <p:spPr>
          <a:xfrm>
            <a:off x="685800" y="2130425"/>
            <a:ext cx="7772400" cy="1470025"/>
          </a:xfrm>
        </p:spPr>
        <p:txBody>
          <a:bodyPr/>
          <a:lstStyle/>
          <a:p>
            <a:pPr algn="ctr"/>
            <a:r>
              <a:rPr lang="en-US" dirty="0" smtClean="0">
                <a:solidFill>
                  <a:schemeClr val="tx1"/>
                </a:solidFill>
                <a:latin typeface="Calibri" pitchFamily="34" charset="0"/>
              </a:rPr>
              <a:t>Planning &amp; Prioritizing</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alibri" pitchFamily="34" charset="0"/>
              </a:rPr>
              <a:t>Poll</a:t>
            </a:r>
            <a:endParaRPr lang="en-US" dirty="0">
              <a:latin typeface="Calibri" pitchFamily="34" charset="0"/>
            </a:endParaRPr>
          </a:p>
        </p:txBody>
      </p:sp>
      <p:pic>
        <p:nvPicPr>
          <p:cNvPr id="2056" name="Picture 8" descr="C:\Documents and Settings\lhortz\Local Settings\Temporary Internet Files\Content.IE5\J0454UI3\MC900282178[1].wmf"/>
          <p:cNvPicPr>
            <a:picLocks noChangeAspect="1" noChangeArrowheads="1"/>
          </p:cNvPicPr>
          <p:nvPr/>
        </p:nvPicPr>
        <p:blipFill>
          <a:blip r:embed="rId3" cstate="print"/>
          <a:srcRect/>
          <a:stretch>
            <a:fillRect/>
          </a:stretch>
        </p:blipFill>
        <p:spPr bwMode="auto">
          <a:xfrm>
            <a:off x="2590800" y="1828800"/>
            <a:ext cx="3761994" cy="433785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&amp; Prioritization</a:t>
            </a:r>
            <a:endParaRPr lang="en-US" dirty="0"/>
          </a:p>
        </p:txBody>
      </p:sp>
      <p:pic>
        <p:nvPicPr>
          <p:cNvPr id="4" name="Picture 3" descr="Slide 17 lef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438400"/>
            <a:ext cx="3625567" cy="2743200"/>
          </a:xfrm>
          <a:prstGeom prst="rect">
            <a:avLst/>
          </a:prstGeom>
        </p:spPr>
      </p:pic>
      <p:pic>
        <p:nvPicPr>
          <p:cNvPr id="7" name="Picture 6" descr="Slide 17 r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133600"/>
            <a:ext cx="3962400" cy="35448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Preservation in the Plan</a:t>
            </a:r>
            <a:endParaRPr lang="en-US" dirty="0"/>
          </a:p>
        </p:txBody>
      </p:sp>
      <p:sp>
        <p:nvSpPr>
          <p:cNvPr id="4" name="Content Placeholder 3"/>
          <p:cNvSpPr>
            <a:spLocks noGrp="1"/>
          </p:cNvSpPr>
          <p:nvPr>
            <p:ph sz="quarter" idx="1"/>
          </p:nvPr>
        </p:nvSpPr>
        <p:spPr/>
        <p:txBody>
          <a:bodyPr>
            <a:normAutofit fontScale="70000" lnSpcReduction="20000"/>
          </a:bodyPr>
          <a:lstStyle/>
          <a:p>
            <a:pPr>
              <a:buNone/>
            </a:pPr>
            <a:r>
              <a:rPr lang="en-US" dirty="0" smtClean="0"/>
              <a:t>Strategic Planning:</a:t>
            </a:r>
          </a:p>
          <a:p>
            <a:r>
              <a:rPr lang="en-US" dirty="0" smtClean="0"/>
              <a:t>Helps people define the institution over the next 10-20 years</a:t>
            </a:r>
          </a:p>
          <a:p>
            <a:r>
              <a:rPr lang="en-US" dirty="0" smtClean="0"/>
              <a:t>Creates a directional document, to guide while not limiting future opportunities</a:t>
            </a:r>
          </a:p>
          <a:p>
            <a:r>
              <a:rPr lang="en-US" dirty="0" smtClean="0"/>
              <a:t>Enables the institution to align strategic objectives with financial and human resources</a:t>
            </a:r>
          </a:p>
          <a:p>
            <a:r>
              <a:rPr lang="en-US" dirty="0" smtClean="0"/>
              <a:t>Provides a mechanism to continually review and ensure excellence </a:t>
            </a:r>
          </a:p>
          <a:p>
            <a:endParaRPr lang="en-US" dirty="0" smtClean="0"/>
          </a:p>
          <a:p>
            <a:pPr>
              <a:buNone/>
            </a:pPr>
            <a:r>
              <a:rPr lang="en-US" dirty="0" smtClean="0"/>
              <a:t>* Source: University of Illinois</a:t>
            </a:r>
            <a:endParaRPr lang="en-US" dirty="0"/>
          </a:p>
        </p:txBody>
      </p:sp>
      <p:grpSp>
        <p:nvGrpSpPr>
          <p:cNvPr id="1026" name="Group 2"/>
          <p:cNvGrpSpPr>
            <a:grpSpLocks/>
          </p:cNvGrpSpPr>
          <p:nvPr/>
        </p:nvGrpSpPr>
        <p:grpSpPr bwMode="auto">
          <a:xfrm>
            <a:off x="4876800" y="1828800"/>
            <a:ext cx="4006850" cy="4181475"/>
            <a:chOff x="1824" y="633"/>
            <a:chExt cx="2834" cy="2849"/>
          </a:xfrm>
        </p:grpSpPr>
        <p:sp>
          <p:nvSpPr>
            <p:cNvPr id="1027"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9"/>
          <p:cNvSpPr>
            <a:spLocks noGrp="1"/>
          </p:cNvSpPr>
          <p:nvPr>
            <p:ph type="title"/>
          </p:nvPr>
        </p:nvSpPr>
        <p:spPr/>
        <p:txBody>
          <a:bodyPr/>
          <a:lstStyle/>
          <a:p>
            <a:r>
              <a:rPr lang="en-US" dirty="0" smtClean="0"/>
              <a:t>The Preservation Roadmap</a:t>
            </a:r>
          </a:p>
        </p:txBody>
      </p:sp>
      <p:sp>
        <p:nvSpPr>
          <p:cNvPr id="19" name="TextBox 18"/>
          <p:cNvSpPr txBox="1"/>
          <p:nvPr/>
        </p:nvSpPr>
        <p:spPr>
          <a:xfrm>
            <a:off x="3352800" y="1676400"/>
            <a:ext cx="1676400" cy="369332"/>
          </a:xfrm>
          <a:prstGeom prst="rect">
            <a:avLst/>
          </a:prstGeom>
          <a:noFill/>
          <a:ln>
            <a:solidFill>
              <a:srgbClr val="000000">
                <a:alpha val="0"/>
              </a:srgbClr>
            </a:solidFill>
          </a:ln>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Inventory</a:t>
            </a:r>
          </a:p>
        </p:txBody>
      </p:sp>
      <p:sp>
        <p:nvSpPr>
          <p:cNvPr id="22" name="Rectangle 21"/>
          <p:cNvSpPr/>
          <p:nvPr/>
        </p:nvSpPr>
        <p:spPr>
          <a:xfrm>
            <a:off x="6477000" y="1676400"/>
            <a:ext cx="1830116"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Risk Assessment</a:t>
            </a:r>
          </a:p>
        </p:txBody>
      </p:sp>
      <p:sp>
        <p:nvSpPr>
          <p:cNvPr id="23" name="Rectangle 22"/>
          <p:cNvSpPr/>
          <p:nvPr/>
        </p:nvSpPr>
        <p:spPr>
          <a:xfrm>
            <a:off x="6203587" y="2438400"/>
            <a:ext cx="2378664"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Emergency Preparedness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and Response Plan</a:t>
            </a:r>
          </a:p>
        </p:txBody>
      </p:sp>
      <p:sp>
        <p:nvSpPr>
          <p:cNvPr id="24" name="Rectangle 23"/>
          <p:cNvSpPr/>
          <p:nvPr/>
        </p:nvSpPr>
        <p:spPr>
          <a:xfrm>
            <a:off x="3124200" y="2362200"/>
            <a:ext cx="2108333"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Needs</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sp>
        <p:nvSpPr>
          <p:cNvPr id="25" name="Rectangle 24"/>
          <p:cNvSpPr/>
          <p:nvPr/>
        </p:nvSpPr>
        <p:spPr>
          <a:xfrm>
            <a:off x="3200400" y="3429000"/>
            <a:ext cx="1937005"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Plan</a:t>
            </a:r>
          </a:p>
        </p:txBody>
      </p:sp>
      <p:cxnSp>
        <p:nvCxnSpPr>
          <p:cNvPr id="27" name="Straight Arrow Connector 26"/>
          <p:cNvCxnSpPr>
            <a:stCxn id="19" idx="2"/>
          </p:cNvCxnSpPr>
          <p:nvPr/>
        </p:nvCxnSpPr>
        <p:spPr>
          <a:xfrm rot="5400000">
            <a:off x="3994151" y="2241550"/>
            <a:ext cx="3937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3995737" y="3243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9" idx="3"/>
            <a:endCxn id="22" idx="1"/>
          </p:cNvCxnSpPr>
          <p:nvPr/>
        </p:nvCxnSpPr>
        <p:spPr>
          <a:xfrm>
            <a:off x="5029200" y="1860550"/>
            <a:ext cx="1447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7196137" y="22526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28600" y="4191000"/>
            <a:ext cx="2436500"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Collections Management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Activities</a:t>
            </a:r>
          </a:p>
        </p:txBody>
      </p:sp>
      <p:sp>
        <p:nvSpPr>
          <p:cNvPr id="38" name="Rectangle 37"/>
          <p:cNvSpPr/>
          <p:nvPr/>
        </p:nvSpPr>
        <p:spPr>
          <a:xfrm>
            <a:off x="2951384" y="4191000"/>
            <a:ext cx="243643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Improvements to Stabilize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Environmental Conditions</a:t>
            </a:r>
          </a:p>
        </p:txBody>
      </p:sp>
      <p:sp>
        <p:nvSpPr>
          <p:cNvPr id="39" name="Rectangle 38"/>
          <p:cNvSpPr/>
          <p:nvPr/>
        </p:nvSpPr>
        <p:spPr>
          <a:xfrm>
            <a:off x="6349301" y="4267200"/>
            <a:ext cx="158280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Collection-Level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cxnSp>
        <p:nvCxnSpPr>
          <p:cNvPr id="40" name="Straight Arrow Connector 39"/>
          <p:cNvCxnSpPr/>
          <p:nvPr/>
        </p:nvCxnSpPr>
        <p:spPr>
          <a:xfrm rot="5400000">
            <a:off x="3995737" y="4005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562600" y="4495800"/>
            <a:ext cx="685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1"/>
            <a:endCxn id="37" idx="3"/>
          </p:cNvCxnSpPr>
          <p:nvPr/>
        </p:nvCxnSpPr>
        <p:spPr>
          <a:xfrm flipH="1">
            <a:off x="2665100" y="4483388"/>
            <a:ext cx="2862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97186" y="5334000"/>
            <a:ext cx="1222964"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Item-Level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Survey</a:t>
            </a:r>
          </a:p>
        </p:txBody>
      </p:sp>
      <p:cxnSp>
        <p:nvCxnSpPr>
          <p:cNvPr id="48" name="Straight Arrow Connector 47"/>
          <p:cNvCxnSpPr/>
          <p:nvPr/>
        </p:nvCxnSpPr>
        <p:spPr>
          <a:xfrm rot="5400000">
            <a:off x="6967537" y="50720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895600" y="5410200"/>
            <a:ext cx="2819400" cy="646331"/>
          </a:xfrm>
          <a:prstGeom prst="rect">
            <a:avLst/>
          </a:prstGeom>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Conservation and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Accessibility</a:t>
            </a:r>
          </a:p>
        </p:txBody>
      </p:sp>
      <p:cxnSp>
        <p:nvCxnSpPr>
          <p:cNvPr id="60" name="Straight Arrow Connector 59"/>
          <p:cNvCxnSpPr/>
          <p:nvPr/>
        </p:nvCxnSpPr>
        <p:spPr>
          <a:xfrm rot="10800000">
            <a:off x="5334000" y="57912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Today</a:t>
            </a:r>
            <a:endParaRPr lang="en-US" dirty="0">
              <a:latin typeface="Calibri" pitchFamily="34" charset="0"/>
            </a:endParaRPr>
          </a:p>
        </p:txBody>
      </p:sp>
      <p:sp>
        <p:nvSpPr>
          <p:cNvPr id="4" name="Content Placeholder 3"/>
          <p:cNvSpPr>
            <a:spLocks noGrp="1"/>
          </p:cNvSpPr>
          <p:nvPr>
            <p:ph sz="quarter" idx="1"/>
          </p:nvPr>
        </p:nvSpPr>
        <p:spPr/>
        <p:txBody>
          <a:bodyPr/>
          <a:lstStyle/>
          <a:p>
            <a:endParaRPr lang="en-US" dirty="0" smtClean="0">
              <a:latin typeface="Calibri" pitchFamily="34" charset="0"/>
            </a:endParaRPr>
          </a:p>
          <a:p>
            <a:pPr>
              <a:buNone/>
            </a:pPr>
            <a:endParaRPr lang="en-US" dirty="0" smtClean="0">
              <a:latin typeface="Calibri" pitchFamily="34" charset="0"/>
            </a:endParaRPr>
          </a:p>
          <a:p>
            <a:r>
              <a:rPr lang="en-US" dirty="0" smtClean="0">
                <a:latin typeface="Calibri" pitchFamily="34" charset="0"/>
              </a:rPr>
              <a:t>Policies</a:t>
            </a:r>
          </a:p>
          <a:p>
            <a:pPr>
              <a:buNone/>
            </a:pPr>
            <a:endParaRPr lang="en-US" dirty="0" smtClean="0">
              <a:latin typeface="Calibri" pitchFamily="34" charset="0"/>
            </a:endParaRPr>
          </a:p>
          <a:p>
            <a:r>
              <a:rPr lang="en-US" dirty="0" smtClean="0">
                <a:latin typeface="Calibri" pitchFamily="34" charset="0"/>
              </a:rPr>
              <a:t>Planning</a:t>
            </a:r>
          </a:p>
          <a:p>
            <a:endParaRPr lang="en-US" dirty="0">
              <a:latin typeface="Calibri" pitchFamily="34" charset="0"/>
            </a:endParaRPr>
          </a:p>
        </p:txBody>
      </p:sp>
      <p:pic>
        <p:nvPicPr>
          <p:cNvPr id="1027" name="Picture 3" descr="C:\Documents and Settings\lhortz\Local Settings\Temporary Internet Files\Content.IE5\93GS80WY\MC900104872[1].wmf"/>
          <p:cNvPicPr>
            <a:picLocks noChangeAspect="1" noChangeArrowheads="1"/>
          </p:cNvPicPr>
          <p:nvPr/>
        </p:nvPicPr>
        <p:blipFill>
          <a:blip r:embed="rId3" cstate="print"/>
          <a:srcRect/>
          <a:stretch>
            <a:fillRect/>
          </a:stretch>
        </p:blipFill>
        <p:spPr bwMode="auto">
          <a:xfrm>
            <a:off x="4648200" y="2057400"/>
            <a:ext cx="4329570" cy="333573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9"/>
          <p:cNvSpPr>
            <a:spLocks noGrp="1"/>
          </p:cNvSpPr>
          <p:nvPr>
            <p:ph type="title"/>
          </p:nvPr>
        </p:nvSpPr>
        <p:spPr/>
        <p:txBody>
          <a:bodyPr/>
          <a:lstStyle/>
          <a:p>
            <a:r>
              <a:rPr lang="en-US" dirty="0" smtClean="0">
                <a:latin typeface="Calibri" pitchFamily="34" charset="0"/>
              </a:rPr>
              <a:t>The Preservation Roadmap</a:t>
            </a:r>
          </a:p>
        </p:txBody>
      </p:sp>
      <p:sp>
        <p:nvSpPr>
          <p:cNvPr id="19" name="TextBox 18"/>
          <p:cNvSpPr txBox="1"/>
          <p:nvPr/>
        </p:nvSpPr>
        <p:spPr>
          <a:xfrm>
            <a:off x="3352800" y="1676400"/>
            <a:ext cx="1676400" cy="369332"/>
          </a:xfrm>
          <a:prstGeom prst="rect">
            <a:avLst/>
          </a:prstGeom>
          <a:solidFill>
            <a:srgbClr val="00B0F0"/>
          </a:solidFill>
          <a:ln>
            <a:solidFill>
              <a:srgbClr val="000000">
                <a:alpha val="0"/>
              </a:srgbClr>
            </a:solidFill>
          </a:ln>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Inventory</a:t>
            </a:r>
          </a:p>
        </p:txBody>
      </p:sp>
      <p:sp>
        <p:nvSpPr>
          <p:cNvPr id="22" name="Rectangle 21"/>
          <p:cNvSpPr/>
          <p:nvPr/>
        </p:nvSpPr>
        <p:spPr>
          <a:xfrm>
            <a:off x="6500628" y="1676400"/>
            <a:ext cx="1782860"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Risk Assessment</a:t>
            </a:r>
          </a:p>
        </p:txBody>
      </p:sp>
      <p:sp>
        <p:nvSpPr>
          <p:cNvPr id="23" name="Rectangle 22"/>
          <p:cNvSpPr/>
          <p:nvPr/>
        </p:nvSpPr>
        <p:spPr>
          <a:xfrm>
            <a:off x="6172200" y="2438400"/>
            <a:ext cx="2441438"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Emergency Preparedness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and Response Plan</a:t>
            </a:r>
          </a:p>
        </p:txBody>
      </p:sp>
      <p:sp>
        <p:nvSpPr>
          <p:cNvPr id="24" name="Rectangle 23"/>
          <p:cNvSpPr/>
          <p:nvPr/>
        </p:nvSpPr>
        <p:spPr>
          <a:xfrm>
            <a:off x="3124200" y="2362200"/>
            <a:ext cx="2108333"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Needs</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sp>
        <p:nvSpPr>
          <p:cNvPr id="25" name="Rectangle 24"/>
          <p:cNvSpPr/>
          <p:nvPr/>
        </p:nvSpPr>
        <p:spPr>
          <a:xfrm>
            <a:off x="3200400" y="3429000"/>
            <a:ext cx="1937005"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Plan</a:t>
            </a:r>
          </a:p>
        </p:txBody>
      </p:sp>
      <p:cxnSp>
        <p:nvCxnSpPr>
          <p:cNvPr id="27" name="Straight Arrow Connector 26"/>
          <p:cNvCxnSpPr>
            <a:stCxn id="19" idx="2"/>
          </p:cNvCxnSpPr>
          <p:nvPr/>
        </p:nvCxnSpPr>
        <p:spPr>
          <a:xfrm rot="5400000">
            <a:off x="3994151" y="2241550"/>
            <a:ext cx="3937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3995737" y="3243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9" idx="3"/>
            <a:endCxn id="22" idx="1"/>
          </p:cNvCxnSpPr>
          <p:nvPr/>
        </p:nvCxnSpPr>
        <p:spPr>
          <a:xfrm>
            <a:off x="5029200" y="1861066"/>
            <a:ext cx="14714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7196137" y="22526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28600" y="4191000"/>
            <a:ext cx="2436500"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Collections Management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Activities</a:t>
            </a:r>
          </a:p>
        </p:txBody>
      </p:sp>
      <p:sp>
        <p:nvSpPr>
          <p:cNvPr id="38" name="Rectangle 37"/>
          <p:cNvSpPr/>
          <p:nvPr/>
        </p:nvSpPr>
        <p:spPr>
          <a:xfrm>
            <a:off x="2951384" y="4191000"/>
            <a:ext cx="243643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Improvements to Stabilize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Environmental Conditions</a:t>
            </a:r>
          </a:p>
        </p:txBody>
      </p:sp>
      <p:sp>
        <p:nvSpPr>
          <p:cNvPr id="39" name="Rectangle 38"/>
          <p:cNvSpPr/>
          <p:nvPr/>
        </p:nvSpPr>
        <p:spPr>
          <a:xfrm>
            <a:off x="6349301" y="4267200"/>
            <a:ext cx="158280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Collection-Level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cxnSp>
        <p:nvCxnSpPr>
          <p:cNvPr id="40" name="Straight Arrow Connector 39"/>
          <p:cNvCxnSpPr/>
          <p:nvPr/>
        </p:nvCxnSpPr>
        <p:spPr>
          <a:xfrm rot="5400000">
            <a:off x="3995737" y="4005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562600" y="4495800"/>
            <a:ext cx="685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1"/>
            <a:endCxn id="37" idx="3"/>
          </p:cNvCxnSpPr>
          <p:nvPr/>
        </p:nvCxnSpPr>
        <p:spPr>
          <a:xfrm flipH="1">
            <a:off x="2665100" y="4483388"/>
            <a:ext cx="2862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97186" y="5334000"/>
            <a:ext cx="1222964"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Item-Level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Survey</a:t>
            </a:r>
          </a:p>
        </p:txBody>
      </p:sp>
      <p:cxnSp>
        <p:nvCxnSpPr>
          <p:cNvPr id="48" name="Straight Arrow Connector 47"/>
          <p:cNvCxnSpPr/>
          <p:nvPr/>
        </p:nvCxnSpPr>
        <p:spPr>
          <a:xfrm rot="5400000">
            <a:off x="6967537" y="50720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895600" y="5410200"/>
            <a:ext cx="2819400" cy="646331"/>
          </a:xfrm>
          <a:prstGeom prst="rect">
            <a:avLst/>
          </a:prstGeom>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Conservation and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Accessibility</a:t>
            </a:r>
          </a:p>
        </p:txBody>
      </p:sp>
      <p:cxnSp>
        <p:nvCxnSpPr>
          <p:cNvPr id="60" name="Straight Arrow Connector 59"/>
          <p:cNvCxnSpPr/>
          <p:nvPr/>
        </p:nvCxnSpPr>
        <p:spPr>
          <a:xfrm rot="10800000">
            <a:off x="5334000" y="57912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Inventory</a:t>
            </a:r>
            <a:endParaRPr lang="en-US" dirty="0">
              <a:latin typeface="Calibri" pitchFamily="34" charset="0"/>
            </a:endParaRPr>
          </a:p>
        </p:txBody>
      </p:sp>
      <p:sp>
        <p:nvSpPr>
          <p:cNvPr id="3" name="Content Placeholder 2"/>
          <p:cNvSpPr>
            <a:spLocks noGrp="1"/>
          </p:cNvSpPr>
          <p:nvPr>
            <p:ph sz="quarter" idx="1"/>
          </p:nvPr>
        </p:nvSpPr>
        <p:spPr>
          <a:xfrm>
            <a:off x="609600" y="2133600"/>
            <a:ext cx="3886200" cy="4572000"/>
          </a:xfrm>
        </p:spPr>
        <p:txBody>
          <a:bodyPr/>
          <a:lstStyle/>
          <a:p>
            <a:r>
              <a:rPr lang="en-US" dirty="0" smtClean="0"/>
              <a:t>Know what you have</a:t>
            </a:r>
          </a:p>
          <a:p>
            <a:endParaRPr lang="en-US" dirty="0" smtClean="0"/>
          </a:p>
          <a:p>
            <a:r>
              <a:rPr lang="en-US" dirty="0" smtClean="0"/>
              <a:t>Quantify</a:t>
            </a:r>
          </a:p>
          <a:p>
            <a:pPr>
              <a:buNone/>
            </a:pPr>
            <a:r>
              <a:rPr lang="en-US" dirty="0" smtClean="0"/>
              <a:t> </a:t>
            </a:r>
          </a:p>
          <a:p>
            <a:r>
              <a:rPr lang="en-US" dirty="0" smtClean="0"/>
              <a:t>Basics of condition</a:t>
            </a:r>
          </a:p>
          <a:p>
            <a:endParaRPr lang="en-US" dirty="0" smtClean="0"/>
          </a:p>
          <a:p>
            <a:r>
              <a:rPr lang="en-US" dirty="0" smtClean="0"/>
              <a:t>Location</a:t>
            </a:r>
          </a:p>
          <a:p>
            <a:endParaRPr lang="en-US" dirty="0" smtClean="0"/>
          </a:p>
          <a:p>
            <a:endParaRPr lang="en-US" dirty="0"/>
          </a:p>
        </p:txBody>
      </p:sp>
      <p:pic>
        <p:nvPicPr>
          <p:cNvPr id="5" name="Picture 4" descr="blogimageone.jpg"/>
          <p:cNvPicPr>
            <a:picLocks noChangeAspect="1"/>
          </p:cNvPicPr>
          <p:nvPr/>
        </p:nvPicPr>
        <p:blipFill>
          <a:blip r:embed="rId2" cstate="print"/>
          <a:stretch>
            <a:fillRect/>
          </a:stretch>
        </p:blipFill>
        <p:spPr>
          <a:xfrm>
            <a:off x="4953000" y="1676400"/>
            <a:ext cx="3251200" cy="4876800"/>
          </a:xfrm>
          <a:prstGeom prst="rect">
            <a:avLst/>
          </a:prstGeom>
        </p:spPr>
      </p:pic>
      <p:sp>
        <p:nvSpPr>
          <p:cNvPr id="6" name="TextBox 5"/>
          <p:cNvSpPr txBox="1"/>
          <p:nvPr/>
        </p:nvSpPr>
        <p:spPr>
          <a:xfrm>
            <a:off x="4572000" y="6581001"/>
            <a:ext cx="3886200" cy="276999"/>
          </a:xfrm>
          <a:prstGeom prst="rect">
            <a:avLst/>
          </a:prstGeom>
          <a:noFill/>
        </p:spPr>
        <p:txBody>
          <a:bodyPr wrap="square" rtlCol="0">
            <a:spAutoFit/>
          </a:bodyPr>
          <a:lstStyle/>
          <a:p>
            <a:r>
              <a:rPr lang="en-US" sz="1200" dirty="0" smtClean="0"/>
              <a:t>http://uncrated.wordpress.com/2010/08/31/smallobjects/</a:t>
            </a: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9"/>
          <p:cNvSpPr>
            <a:spLocks noGrp="1"/>
          </p:cNvSpPr>
          <p:nvPr>
            <p:ph type="title"/>
          </p:nvPr>
        </p:nvSpPr>
        <p:spPr/>
        <p:txBody>
          <a:bodyPr/>
          <a:lstStyle/>
          <a:p>
            <a:r>
              <a:rPr lang="en-US" dirty="0" smtClean="0">
                <a:latin typeface="Calibri" pitchFamily="34" charset="0"/>
              </a:rPr>
              <a:t>The Preservation Roadmap</a:t>
            </a:r>
          </a:p>
        </p:txBody>
      </p:sp>
      <p:sp>
        <p:nvSpPr>
          <p:cNvPr id="19" name="TextBox 18"/>
          <p:cNvSpPr txBox="1"/>
          <p:nvPr/>
        </p:nvSpPr>
        <p:spPr>
          <a:xfrm>
            <a:off x="3352800" y="1676400"/>
            <a:ext cx="1676400" cy="369332"/>
          </a:xfrm>
          <a:prstGeom prst="rect">
            <a:avLst/>
          </a:prstGeom>
          <a:noFill/>
          <a:ln>
            <a:solidFill>
              <a:srgbClr val="000000">
                <a:alpha val="0"/>
              </a:srgbClr>
            </a:solidFill>
          </a:ln>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Inventory</a:t>
            </a:r>
          </a:p>
        </p:txBody>
      </p:sp>
      <p:sp>
        <p:nvSpPr>
          <p:cNvPr id="22" name="Rectangle 21"/>
          <p:cNvSpPr/>
          <p:nvPr/>
        </p:nvSpPr>
        <p:spPr>
          <a:xfrm>
            <a:off x="6477000" y="1676400"/>
            <a:ext cx="1830116"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Risk Assessment</a:t>
            </a:r>
          </a:p>
        </p:txBody>
      </p:sp>
      <p:sp>
        <p:nvSpPr>
          <p:cNvPr id="23" name="Rectangle 22"/>
          <p:cNvSpPr/>
          <p:nvPr/>
        </p:nvSpPr>
        <p:spPr>
          <a:xfrm>
            <a:off x="6172200" y="2438400"/>
            <a:ext cx="2441438"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Emergency Preparedness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and Response Plan</a:t>
            </a:r>
          </a:p>
        </p:txBody>
      </p:sp>
      <p:sp>
        <p:nvSpPr>
          <p:cNvPr id="24" name="Rectangle 23"/>
          <p:cNvSpPr/>
          <p:nvPr/>
        </p:nvSpPr>
        <p:spPr>
          <a:xfrm>
            <a:off x="3124200" y="2362200"/>
            <a:ext cx="2108333" cy="646331"/>
          </a:xfrm>
          <a:prstGeom prst="rect">
            <a:avLst/>
          </a:prstGeom>
          <a:solidFill>
            <a:srgbClr val="00B0F0"/>
          </a:solidFill>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Needs</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sp>
        <p:nvSpPr>
          <p:cNvPr id="25" name="Rectangle 24"/>
          <p:cNvSpPr/>
          <p:nvPr/>
        </p:nvSpPr>
        <p:spPr>
          <a:xfrm>
            <a:off x="3200400" y="3429000"/>
            <a:ext cx="1937005"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Plan</a:t>
            </a:r>
          </a:p>
        </p:txBody>
      </p:sp>
      <p:cxnSp>
        <p:nvCxnSpPr>
          <p:cNvPr id="27" name="Straight Arrow Connector 26"/>
          <p:cNvCxnSpPr>
            <a:stCxn id="19" idx="2"/>
          </p:cNvCxnSpPr>
          <p:nvPr/>
        </p:nvCxnSpPr>
        <p:spPr>
          <a:xfrm rot="5400000">
            <a:off x="3994151" y="2241550"/>
            <a:ext cx="3937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3995737" y="3243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9" idx="3"/>
            <a:endCxn id="22" idx="1"/>
          </p:cNvCxnSpPr>
          <p:nvPr/>
        </p:nvCxnSpPr>
        <p:spPr>
          <a:xfrm>
            <a:off x="5029200" y="1860550"/>
            <a:ext cx="1447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7196137" y="22526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28600" y="4191000"/>
            <a:ext cx="2436500"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Collections Management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Activities</a:t>
            </a:r>
          </a:p>
        </p:txBody>
      </p:sp>
      <p:sp>
        <p:nvSpPr>
          <p:cNvPr id="38" name="Rectangle 37"/>
          <p:cNvSpPr/>
          <p:nvPr/>
        </p:nvSpPr>
        <p:spPr>
          <a:xfrm>
            <a:off x="2951384" y="4191000"/>
            <a:ext cx="243643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Improvements to Stabilize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Environmental Conditions</a:t>
            </a:r>
          </a:p>
        </p:txBody>
      </p:sp>
      <p:sp>
        <p:nvSpPr>
          <p:cNvPr id="39" name="Rectangle 38"/>
          <p:cNvSpPr/>
          <p:nvPr/>
        </p:nvSpPr>
        <p:spPr>
          <a:xfrm>
            <a:off x="6349301" y="4267200"/>
            <a:ext cx="158280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Collection-Level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cxnSp>
        <p:nvCxnSpPr>
          <p:cNvPr id="40" name="Straight Arrow Connector 39"/>
          <p:cNvCxnSpPr/>
          <p:nvPr/>
        </p:nvCxnSpPr>
        <p:spPr>
          <a:xfrm rot="5400000">
            <a:off x="3995737" y="4005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562600" y="4495800"/>
            <a:ext cx="685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1"/>
            <a:endCxn id="37" idx="3"/>
          </p:cNvCxnSpPr>
          <p:nvPr/>
        </p:nvCxnSpPr>
        <p:spPr>
          <a:xfrm flipH="1">
            <a:off x="2665100" y="4483388"/>
            <a:ext cx="2862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97186" y="5334000"/>
            <a:ext cx="1222964"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Item-Level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Survey</a:t>
            </a:r>
          </a:p>
        </p:txBody>
      </p:sp>
      <p:cxnSp>
        <p:nvCxnSpPr>
          <p:cNvPr id="48" name="Straight Arrow Connector 47"/>
          <p:cNvCxnSpPr/>
          <p:nvPr/>
        </p:nvCxnSpPr>
        <p:spPr>
          <a:xfrm rot="5400000">
            <a:off x="6967537" y="50720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895600" y="5410200"/>
            <a:ext cx="2819400" cy="646331"/>
          </a:xfrm>
          <a:prstGeom prst="rect">
            <a:avLst/>
          </a:prstGeom>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Conservation and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Accessibility</a:t>
            </a:r>
          </a:p>
        </p:txBody>
      </p:sp>
      <p:cxnSp>
        <p:nvCxnSpPr>
          <p:cNvPr id="60" name="Straight Arrow Connector 59"/>
          <p:cNvCxnSpPr/>
          <p:nvPr/>
        </p:nvCxnSpPr>
        <p:spPr>
          <a:xfrm rot="10800000">
            <a:off x="5334000" y="57912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Preservation Needs Assessment</a:t>
            </a:r>
            <a:endParaRPr lang="en-US" dirty="0">
              <a:latin typeface="Calibri" pitchFamily="34" charset="0"/>
            </a:endParaRPr>
          </a:p>
        </p:txBody>
      </p:sp>
      <p:sp>
        <p:nvSpPr>
          <p:cNvPr id="3" name="Content Placeholder 2"/>
          <p:cNvSpPr>
            <a:spLocks noGrp="1"/>
          </p:cNvSpPr>
          <p:nvPr>
            <p:ph sz="quarter" idx="1"/>
          </p:nvPr>
        </p:nvSpPr>
        <p:spPr>
          <a:xfrm>
            <a:off x="304800" y="1905000"/>
            <a:ext cx="3124200" cy="3962400"/>
          </a:xfrm>
        </p:spPr>
        <p:txBody>
          <a:bodyPr/>
          <a:lstStyle/>
          <a:p>
            <a:pPr>
              <a:buNone/>
            </a:pPr>
            <a:r>
              <a:rPr lang="en-US" dirty="0" smtClean="0"/>
              <a:t>An evaluation of:</a:t>
            </a:r>
          </a:p>
          <a:p>
            <a:r>
              <a:rPr lang="en-US" dirty="0" smtClean="0"/>
              <a:t>Policies</a:t>
            </a:r>
          </a:p>
          <a:p>
            <a:r>
              <a:rPr lang="en-US" dirty="0" smtClean="0"/>
              <a:t>Procedures</a:t>
            </a:r>
          </a:p>
          <a:p>
            <a:r>
              <a:rPr lang="en-US" dirty="0" smtClean="0"/>
              <a:t>Building</a:t>
            </a:r>
          </a:p>
          <a:p>
            <a:r>
              <a:rPr lang="en-US" dirty="0" smtClean="0"/>
              <a:t>Collections management</a:t>
            </a:r>
          </a:p>
          <a:p>
            <a:r>
              <a:rPr lang="en-US" dirty="0" smtClean="0"/>
              <a:t>Collections care</a:t>
            </a:r>
            <a:endParaRPr lang="en-US" dirty="0"/>
          </a:p>
        </p:txBody>
      </p:sp>
      <p:pic>
        <p:nvPicPr>
          <p:cNvPr id="5" name="Picture 4" descr="5491266855_df0a74a6f9_b.jpg"/>
          <p:cNvPicPr>
            <a:picLocks noChangeAspect="1"/>
          </p:cNvPicPr>
          <p:nvPr/>
        </p:nvPicPr>
        <p:blipFill>
          <a:blip r:embed="rId2" cstate="print"/>
          <a:stretch>
            <a:fillRect/>
          </a:stretch>
        </p:blipFill>
        <p:spPr>
          <a:xfrm>
            <a:off x="3881394" y="2133600"/>
            <a:ext cx="4999925" cy="3810000"/>
          </a:xfrm>
          <a:prstGeom prst="rect">
            <a:avLst/>
          </a:prstGeom>
        </p:spPr>
      </p:pic>
      <p:sp>
        <p:nvSpPr>
          <p:cNvPr id="6" name="TextBox 5"/>
          <p:cNvSpPr txBox="1"/>
          <p:nvPr/>
        </p:nvSpPr>
        <p:spPr>
          <a:xfrm>
            <a:off x="6324600" y="5867400"/>
            <a:ext cx="2743200" cy="276999"/>
          </a:xfrm>
          <a:prstGeom prst="rect">
            <a:avLst/>
          </a:prstGeom>
          <a:noFill/>
        </p:spPr>
        <p:txBody>
          <a:bodyPr wrap="square" rtlCol="0">
            <a:spAutoFit/>
          </a:bodyPr>
          <a:lstStyle/>
          <a:p>
            <a:pPr algn="r"/>
            <a:r>
              <a:rPr lang="en-US" sz="1200" dirty="0" smtClean="0"/>
              <a:t>David Lee King, www.flickr.com</a:t>
            </a:r>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Needs Assessment</a:t>
            </a:r>
            <a:endParaRPr lang="en-US" dirty="0"/>
          </a:p>
        </p:txBody>
      </p:sp>
      <p:sp>
        <p:nvSpPr>
          <p:cNvPr id="3" name="Content Placeholder 2"/>
          <p:cNvSpPr>
            <a:spLocks noGrp="1"/>
          </p:cNvSpPr>
          <p:nvPr>
            <p:ph sz="quarter" idx="1"/>
          </p:nvPr>
        </p:nvSpPr>
        <p:spPr>
          <a:xfrm>
            <a:off x="609600" y="1589567"/>
            <a:ext cx="4114800" cy="4572000"/>
          </a:xfrm>
        </p:spPr>
        <p:txBody>
          <a:bodyPr/>
          <a:lstStyle/>
          <a:p>
            <a:r>
              <a:rPr lang="en-US" dirty="0" smtClean="0"/>
              <a:t>IMLS Conservation Assessment Program</a:t>
            </a:r>
          </a:p>
          <a:p>
            <a:endParaRPr lang="en-US" dirty="0" smtClean="0"/>
          </a:p>
          <a:p>
            <a:r>
              <a:rPr lang="en-US" dirty="0" smtClean="0"/>
              <a:t>NEH Preservation Assistance Grants for Smaller Institutions</a:t>
            </a:r>
          </a:p>
          <a:p>
            <a:endParaRPr lang="en-US" dirty="0" smtClean="0"/>
          </a:p>
          <a:p>
            <a:r>
              <a:rPr lang="en-US" dirty="0" smtClean="0"/>
              <a:t>California Preservation Program</a:t>
            </a:r>
            <a:endParaRPr lang="en-US" dirty="0"/>
          </a:p>
        </p:txBody>
      </p:sp>
      <p:pic>
        <p:nvPicPr>
          <p:cNvPr id="5" name="Picture 4" descr="download.jpg"/>
          <p:cNvPicPr>
            <a:picLocks noChangeAspect="1"/>
          </p:cNvPicPr>
          <p:nvPr/>
        </p:nvPicPr>
        <p:blipFill>
          <a:blip r:embed="rId3" cstate="print"/>
          <a:stretch>
            <a:fillRect/>
          </a:stretch>
        </p:blipFill>
        <p:spPr>
          <a:xfrm>
            <a:off x="5181600" y="1600200"/>
            <a:ext cx="3171825" cy="1438275"/>
          </a:xfrm>
          <a:prstGeom prst="rect">
            <a:avLst/>
          </a:prstGeom>
        </p:spPr>
      </p:pic>
      <p:pic>
        <p:nvPicPr>
          <p:cNvPr id="6" name="Picture 5" descr="neh_logo_horizlarge.jpg"/>
          <p:cNvPicPr>
            <a:picLocks noChangeAspect="1"/>
          </p:cNvPicPr>
          <p:nvPr/>
        </p:nvPicPr>
        <p:blipFill>
          <a:blip r:embed="rId4" cstate="print"/>
          <a:stretch>
            <a:fillRect/>
          </a:stretch>
        </p:blipFill>
        <p:spPr>
          <a:xfrm>
            <a:off x="5192232" y="3505200"/>
            <a:ext cx="3721395" cy="914400"/>
          </a:xfrm>
          <a:prstGeom prst="rect">
            <a:avLst/>
          </a:prstGeom>
        </p:spPr>
      </p:pic>
      <p:pic>
        <p:nvPicPr>
          <p:cNvPr id="7" name="Picture 6" descr="Capturepp.PNG"/>
          <p:cNvPicPr>
            <a:picLocks noChangeAspect="1"/>
          </p:cNvPicPr>
          <p:nvPr/>
        </p:nvPicPr>
        <p:blipFill>
          <a:blip r:embed="rId5" cstate="print"/>
          <a:stretch>
            <a:fillRect/>
          </a:stretch>
        </p:blipFill>
        <p:spPr>
          <a:xfrm>
            <a:off x="5181600" y="4953000"/>
            <a:ext cx="3618894" cy="838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9"/>
          <p:cNvSpPr>
            <a:spLocks noGrp="1"/>
          </p:cNvSpPr>
          <p:nvPr>
            <p:ph type="title"/>
          </p:nvPr>
        </p:nvSpPr>
        <p:spPr/>
        <p:txBody>
          <a:bodyPr/>
          <a:lstStyle/>
          <a:p>
            <a:r>
              <a:rPr lang="en-US" dirty="0" smtClean="0">
                <a:latin typeface="Calibri" pitchFamily="34" charset="0"/>
              </a:rPr>
              <a:t>The Preservation Roadmap</a:t>
            </a:r>
          </a:p>
        </p:txBody>
      </p:sp>
      <p:sp>
        <p:nvSpPr>
          <p:cNvPr id="19" name="TextBox 18"/>
          <p:cNvSpPr txBox="1"/>
          <p:nvPr/>
        </p:nvSpPr>
        <p:spPr>
          <a:xfrm>
            <a:off x="3352800" y="1676400"/>
            <a:ext cx="1676400" cy="369332"/>
          </a:xfrm>
          <a:prstGeom prst="rect">
            <a:avLst/>
          </a:prstGeom>
          <a:noFill/>
          <a:ln>
            <a:solidFill>
              <a:srgbClr val="000000">
                <a:alpha val="0"/>
              </a:srgbClr>
            </a:solidFill>
          </a:ln>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Inventory</a:t>
            </a:r>
          </a:p>
        </p:txBody>
      </p:sp>
      <p:sp>
        <p:nvSpPr>
          <p:cNvPr id="22" name="Rectangle 21"/>
          <p:cNvSpPr/>
          <p:nvPr/>
        </p:nvSpPr>
        <p:spPr>
          <a:xfrm>
            <a:off x="6477000" y="1676400"/>
            <a:ext cx="1830116"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Risk Assessment</a:t>
            </a:r>
          </a:p>
        </p:txBody>
      </p:sp>
      <p:sp>
        <p:nvSpPr>
          <p:cNvPr id="23" name="Rectangle 22"/>
          <p:cNvSpPr/>
          <p:nvPr/>
        </p:nvSpPr>
        <p:spPr>
          <a:xfrm>
            <a:off x="6172200" y="2438400"/>
            <a:ext cx="2441438"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Emergency Preparedness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and Response Plan</a:t>
            </a:r>
          </a:p>
        </p:txBody>
      </p:sp>
      <p:sp>
        <p:nvSpPr>
          <p:cNvPr id="24" name="Rectangle 23"/>
          <p:cNvSpPr/>
          <p:nvPr/>
        </p:nvSpPr>
        <p:spPr>
          <a:xfrm>
            <a:off x="3124200" y="2362200"/>
            <a:ext cx="2108333"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Needs</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sp>
        <p:nvSpPr>
          <p:cNvPr id="25" name="Rectangle 24"/>
          <p:cNvSpPr/>
          <p:nvPr/>
        </p:nvSpPr>
        <p:spPr>
          <a:xfrm>
            <a:off x="3200400" y="3429000"/>
            <a:ext cx="1937005" cy="369332"/>
          </a:xfrm>
          <a:prstGeom prst="rect">
            <a:avLst/>
          </a:prstGeom>
          <a:solidFill>
            <a:srgbClr val="00B0F0"/>
          </a:solidFill>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Plan</a:t>
            </a:r>
          </a:p>
        </p:txBody>
      </p:sp>
      <p:cxnSp>
        <p:nvCxnSpPr>
          <p:cNvPr id="27" name="Straight Arrow Connector 26"/>
          <p:cNvCxnSpPr>
            <a:stCxn id="19" idx="2"/>
          </p:cNvCxnSpPr>
          <p:nvPr/>
        </p:nvCxnSpPr>
        <p:spPr>
          <a:xfrm rot="5400000">
            <a:off x="3994151" y="2241550"/>
            <a:ext cx="3937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3995737" y="3243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9" idx="3"/>
            <a:endCxn id="22" idx="1"/>
          </p:cNvCxnSpPr>
          <p:nvPr/>
        </p:nvCxnSpPr>
        <p:spPr>
          <a:xfrm>
            <a:off x="5029200" y="1860550"/>
            <a:ext cx="1447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7196137" y="22526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28600" y="4191000"/>
            <a:ext cx="2436500"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Collections Management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Activities</a:t>
            </a:r>
          </a:p>
        </p:txBody>
      </p:sp>
      <p:sp>
        <p:nvSpPr>
          <p:cNvPr id="38" name="Rectangle 37"/>
          <p:cNvSpPr/>
          <p:nvPr/>
        </p:nvSpPr>
        <p:spPr>
          <a:xfrm>
            <a:off x="2951384" y="4191000"/>
            <a:ext cx="243643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Improvements to Stabilize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Environmental Conditions</a:t>
            </a:r>
          </a:p>
        </p:txBody>
      </p:sp>
      <p:sp>
        <p:nvSpPr>
          <p:cNvPr id="39" name="Rectangle 38"/>
          <p:cNvSpPr/>
          <p:nvPr/>
        </p:nvSpPr>
        <p:spPr>
          <a:xfrm>
            <a:off x="6349301" y="4267200"/>
            <a:ext cx="158280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Collection-Level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cxnSp>
        <p:nvCxnSpPr>
          <p:cNvPr id="40" name="Straight Arrow Connector 39"/>
          <p:cNvCxnSpPr/>
          <p:nvPr/>
        </p:nvCxnSpPr>
        <p:spPr>
          <a:xfrm rot="5400000">
            <a:off x="3995737" y="4005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562600" y="4495800"/>
            <a:ext cx="685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1"/>
            <a:endCxn id="37" idx="3"/>
          </p:cNvCxnSpPr>
          <p:nvPr/>
        </p:nvCxnSpPr>
        <p:spPr>
          <a:xfrm flipH="1">
            <a:off x="2665100" y="4483388"/>
            <a:ext cx="2862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97186" y="5334000"/>
            <a:ext cx="1222964"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Item-Level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Survey</a:t>
            </a:r>
          </a:p>
        </p:txBody>
      </p:sp>
      <p:cxnSp>
        <p:nvCxnSpPr>
          <p:cNvPr id="48" name="Straight Arrow Connector 47"/>
          <p:cNvCxnSpPr/>
          <p:nvPr/>
        </p:nvCxnSpPr>
        <p:spPr>
          <a:xfrm rot="5400000">
            <a:off x="6967537" y="50720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895600" y="5410200"/>
            <a:ext cx="2819400" cy="646331"/>
          </a:xfrm>
          <a:prstGeom prst="rect">
            <a:avLst/>
          </a:prstGeom>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Conservation and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Accessibility</a:t>
            </a:r>
          </a:p>
        </p:txBody>
      </p:sp>
      <p:cxnSp>
        <p:nvCxnSpPr>
          <p:cNvPr id="60" name="Straight Arrow Connector 59"/>
          <p:cNvCxnSpPr/>
          <p:nvPr/>
        </p:nvCxnSpPr>
        <p:spPr>
          <a:xfrm rot="10800000">
            <a:off x="5334000" y="57912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9"/>
          <p:cNvSpPr>
            <a:spLocks noGrp="1"/>
          </p:cNvSpPr>
          <p:nvPr>
            <p:ph type="title"/>
          </p:nvPr>
        </p:nvSpPr>
        <p:spPr/>
        <p:txBody>
          <a:bodyPr/>
          <a:lstStyle/>
          <a:p>
            <a:r>
              <a:rPr lang="en-US" dirty="0" smtClean="0">
                <a:latin typeface="Calibri" pitchFamily="34" charset="0"/>
              </a:rPr>
              <a:t>The Preservation Roadmap</a:t>
            </a:r>
          </a:p>
        </p:txBody>
      </p:sp>
      <p:sp>
        <p:nvSpPr>
          <p:cNvPr id="19" name="TextBox 18"/>
          <p:cNvSpPr txBox="1"/>
          <p:nvPr/>
        </p:nvSpPr>
        <p:spPr>
          <a:xfrm>
            <a:off x="3352800" y="1676400"/>
            <a:ext cx="1676400" cy="369332"/>
          </a:xfrm>
          <a:prstGeom prst="rect">
            <a:avLst/>
          </a:prstGeom>
          <a:noFill/>
          <a:ln>
            <a:solidFill>
              <a:srgbClr val="000000">
                <a:alpha val="0"/>
              </a:srgbClr>
            </a:solidFill>
          </a:ln>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Inventory</a:t>
            </a:r>
          </a:p>
        </p:txBody>
      </p:sp>
      <p:sp>
        <p:nvSpPr>
          <p:cNvPr id="22" name="Rectangle 21"/>
          <p:cNvSpPr/>
          <p:nvPr/>
        </p:nvSpPr>
        <p:spPr>
          <a:xfrm>
            <a:off x="6477000" y="1676400"/>
            <a:ext cx="1830116" cy="369332"/>
          </a:xfrm>
          <a:prstGeom prst="rect">
            <a:avLst/>
          </a:prstGeom>
          <a:solidFill>
            <a:srgbClr val="00B0F0"/>
          </a:solidFill>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Risk Assessment</a:t>
            </a:r>
          </a:p>
        </p:txBody>
      </p:sp>
      <p:sp>
        <p:nvSpPr>
          <p:cNvPr id="23" name="Rectangle 22"/>
          <p:cNvSpPr/>
          <p:nvPr/>
        </p:nvSpPr>
        <p:spPr>
          <a:xfrm>
            <a:off x="6172200" y="2438400"/>
            <a:ext cx="2441438" cy="584775"/>
          </a:xfrm>
          <a:prstGeom prst="rect">
            <a:avLst/>
          </a:prstGeom>
          <a:solidFill>
            <a:srgbClr val="00B0F0"/>
          </a:solidFill>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Emergency Preparedness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and Response Plan</a:t>
            </a:r>
          </a:p>
        </p:txBody>
      </p:sp>
      <p:sp>
        <p:nvSpPr>
          <p:cNvPr id="24" name="Rectangle 23"/>
          <p:cNvSpPr/>
          <p:nvPr/>
        </p:nvSpPr>
        <p:spPr>
          <a:xfrm>
            <a:off x="3124200" y="2362200"/>
            <a:ext cx="2108333"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Needs</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sp>
        <p:nvSpPr>
          <p:cNvPr id="25" name="Rectangle 24"/>
          <p:cNvSpPr/>
          <p:nvPr/>
        </p:nvSpPr>
        <p:spPr>
          <a:xfrm>
            <a:off x="3200400" y="3429000"/>
            <a:ext cx="1937005"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Plan</a:t>
            </a:r>
          </a:p>
        </p:txBody>
      </p:sp>
      <p:cxnSp>
        <p:nvCxnSpPr>
          <p:cNvPr id="27" name="Straight Arrow Connector 26"/>
          <p:cNvCxnSpPr>
            <a:stCxn id="19" idx="2"/>
          </p:cNvCxnSpPr>
          <p:nvPr/>
        </p:nvCxnSpPr>
        <p:spPr>
          <a:xfrm rot="5400000">
            <a:off x="3994151" y="2241550"/>
            <a:ext cx="3937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3995737" y="3243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9" idx="3"/>
            <a:endCxn id="22" idx="1"/>
          </p:cNvCxnSpPr>
          <p:nvPr/>
        </p:nvCxnSpPr>
        <p:spPr>
          <a:xfrm>
            <a:off x="5029200" y="1860550"/>
            <a:ext cx="1447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7196137" y="22526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28600" y="4191000"/>
            <a:ext cx="2436500"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Collections Management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Activities</a:t>
            </a:r>
          </a:p>
        </p:txBody>
      </p:sp>
      <p:sp>
        <p:nvSpPr>
          <p:cNvPr id="38" name="Rectangle 37"/>
          <p:cNvSpPr/>
          <p:nvPr/>
        </p:nvSpPr>
        <p:spPr>
          <a:xfrm>
            <a:off x="2951384" y="4191000"/>
            <a:ext cx="243643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Improvements to Stabilize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Environmental Conditions</a:t>
            </a:r>
          </a:p>
        </p:txBody>
      </p:sp>
      <p:sp>
        <p:nvSpPr>
          <p:cNvPr id="39" name="Rectangle 38"/>
          <p:cNvSpPr/>
          <p:nvPr/>
        </p:nvSpPr>
        <p:spPr>
          <a:xfrm>
            <a:off x="6349301" y="4267200"/>
            <a:ext cx="158280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Collection-Level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cxnSp>
        <p:nvCxnSpPr>
          <p:cNvPr id="40" name="Straight Arrow Connector 39"/>
          <p:cNvCxnSpPr/>
          <p:nvPr/>
        </p:nvCxnSpPr>
        <p:spPr>
          <a:xfrm rot="5400000">
            <a:off x="3995737" y="4005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562600" y="4495800"/>
            <a:ext cx="685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1"/>
            <a:endCxn id="37" idx="3"/>
          </p:cNvCxnSpPr>
          <p:nvPr/>
        </p:nvCxnSpPr>
        <p:spPr>
          <a:xfrm flipH="1">
            <a:off x="2665100" y="4483388"/>
            <a:ext cx="2862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97186" y="5334000"/>
            <a:ext cx="1222964"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Item-Level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Survey</a:t>
            </a:r>
          </a:p>
        </p:txBody>
      </p:sp>
      <p:cxnSp>
        <p:nvCxnSpPr>
          <p:cNvPr id="48" name="Straight Arrow Connector 47"/>
          <p:cNvCxnSpPr/>
          <p:nvPr/>
        </p:nvCxnSpPr>
        <p:spPr>
          <a:xfrm rot="5400000">
            <a:off x="6967537" y="50720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895600" y="5410200"/>
            <a:ext cx="2819400" cy="646331"/>
          </a:xfrm>
          <a:prstGeom prst="rect">
            <a:avLst/>
          </a:prstGeom>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Conservation and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Accessibility</a:t>
            </a:r>
          </a:p>
        </p:txBody>
      </p:sp>
      <p:cxnSp>
        <p:nvCxnSpPr>
          <p:cNvPr id="60" name="Straight Arrow Connector 59"/>
          <p:cNvCxnSpPr/>
          <p:nvPr/>
        </p:nvCxnSpPr>
        <p:spPr>
          <a:xfrm rot="10800000">
            <a:off x="5334000" y="57912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Planning</a:t>
            </a:r>
            <a:endParaRPr lang="en-US" dirty="0"/>
          </a:p>
        </p:txBody>
      </p:sp>
      <p:sp>
        <p:nvSpPr>
          <p:cNvPr id="3" name="Content Placeholder 2"/>
          <p:cNvSpPr>
            <a:spLocks noGrp="1"/>
          </p:cNvSpPr>
          <p:nvPr>
            <p:ph sz="quarter" idx="1"/>
          </p:nvPr>
        </p:nvSpPr>
        <p:spPr>
          <a:xfrm>
            <a:off x="304800" y="1981200"/>
            <a:ext cx="3886200" cy="4180366"/>
          </a:xfrm>
        </p:spPr>
        <p:txBody>
          <a:bodyPr/>
          <a:lstStyle/>
          <a:p>
            <a:r>
              <a:rPr lang="en-US" dirty="0" smtClean="0"/>
              <a:t>Risk Assessment</a:t>
            </a:r>
          </a:p>
          <a:p>
            <a:r>
              <a:rPr lang="en-US" dirty="0" smtClean="0"/>
              <a:t>Emergency Planning</a:t>
            </a:r>
          </a:p>
          <a:p>
            <a:pPr>
              <a:buNone/>
            </a:pPr>
            <a:endParaRPr lang="en-US" dirty="0" smtClean="0"/>
          </a:p>
          <a:p>
            <a:pPr>
              <a:buNone/>
            </a:pPr>
            <a:r>
              <a:rPr lang="en-US" dirty="0" smtClean="0"/>
              <a:t>Resources for more info:</a:t>
            </a:r>
          </a:p>
          <a:p>
            <a:r>
              <a:rPr lang="en-US" dirty="0" smtClean="0"/>
              <a:t>California Preservation Program</a:t>
            </a:r>
          </a:p>
          <a:p>
            <a:r>
              <a:rPr lang="en-US" dirty="0" smtClean="0"/>
              <a:t>WESTPAS</a:t>
            </a:r>
            <a:endParaRPr lang="en-US" dirty="0"/>
          </a:p>
        </p:txBody>
      </p:sp>
      <p:pic>
        <p:nvPicPr>
          <p:cNvPr id="4" name="Picture 3" descr="planning_library.jpg"/>
          <p:cNvPicPr>
            <a:picLocks noChangeAspect="1"/>
          </p:cNvPicPr>
          <p:nvPr/>
        </p:nvPicPr>
        <p:blipFill>
          <a:blip r:embed="rId3" cstate="print"/>
          <a:stretch>
            <a:fillRect/>
          </a:stretch>
        </p:blipFill>
        <p:spPr>
          <a:xfrm>
            <a:off x="4495800" y="2286000"/>
            <a:ext cx="4430383" cy="3238500"/>
          </a:xfrm>
          <a:prstGeom prst="rect">
            <a:avLst/>
          </a:prstGeom>
        </p:spPr>
      </p:pic>
      <p:sp>
        <p:nvSpPr>
          <p:cNvPr id="5" name="TextBox 4"/>
          <p:cNvSpPr txBox="1"/>
          <p:nvPr/>
        </p:nvSpPr>
        <p:spPr>
          <a:xfrm>
            <a:off x="4343400" y="5486400"/>
            <a:ext cx="4648200" cy="261610"/>
          </a:xfrm>
          <a:prstGeom prst="rect">
            <a:avLst/>
          </a:prstGeom>
          <a:noFill/>
        </p:spPr>
        <p:txBody>
          <a:bodyPr wrap="square" rtlCol="0">
            <a:spAutoFit/>
          </a:bodyPr>
          <a:lstStyle/>
          <a:p>
            <a:pPr algn="r"/>
            <a:r>
              <a:rPr lang="en-US" sz="1100" dirty="0" smtClean="0"/>
              <a:t>http://news.stanford.edu/news/2006/february1/planning-020106.html</a:t>
            </a:r>
            <a:endParaRPr lang="en-US" sz="11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9"/>
          <p:cNvSpPr>
            <a:spLocks noGrp="1"/>
          </p:cNvSpPr>
          <p:nvPr>
            <p:ph type="title"/>
          </p:nvPr>
        </p:nvSpPr>
        <p:spPr/>
        <p:txBody>
          <a:bodyPr/>
          <a:lstStyle/>
          <a:p>
            <a:r>
              <a:rPr lang="en-US" dirty="0" smtClean="0">
                <a:latin typeface="Calibri" pitchFamily="34" charset="0"/>
              </a:rPr>
              <a:t>The Preservation Roadmap</a:t>
            </a:r>
          </a:p>
        </p:txBody>
      </p:sp>
      <p:sp>
        <p:nvSpPr>
          <p:cNvPr id="19" name="TextBox 18"/>
          <p:cNvSpPr txBox="1"/>
          <p:nvPr/>
        </p:nvSpPr>
        <p:spPr>
          <a:xfrm>
            <a:off x="3352800" y="1676400"/>
            <a:ext cx="1676400" cy="369332"/>
          </a:xfrm>
          <a:prstGeom prst="rect">
            <a:avLst/>
          </a:prstGeom>
          <a:noFill/>
          <a:ln>
            <a:solidFill>
              <a:srgbClr val="000000">
                <a:alpha val="0"/>
              </a:srgbClr>
            </a:solidFill>
          </a:ln>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Inventory</a:t>
            </a:r>
          </a:p>
        </p:txBody>
      </p:sp>
      <p:sp>
        <p:nvSpPr>
          <p:cNvPr id="22" name="Rectangle 21"/>
          <p:cNvSpPr/>
          <p:nvPr/>
        </p:nvSpPr>
        <p:spPr>
          <a:xfrm>
            <a:off x="6477000" y="1676400"/>
            <a:ext cx="1830116"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Risk Assessment</a:t>
            </a:r>
          </a:p>
        </p:txBody>
      </p:sp>
      <p:sp>
        <p:nvSpPr>
          <p:cNvPr id="23" name="Rectangle 22"/>
          <p:cNvSpPr/>
          <p:nvPr/>
        </p:nvSpPr>
        <p:spPr>
          <a:xfrm>
            <a:off x="6172200" y="2438400"/>
            <a:ext cx="2441438"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Emergency Preparedness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and Response Plan</a:t>
            </a:r>
          </a:p>
        </p:txBody>
      </p:sp>
      <p:sp>
        <p:nvSpPr>
          <p:cNvPr id="24" name="Rectangle 23"/>
          <p:cNvSpPr/>
          <p:nvPr/>
        </p:nvSpPr>
        <p:spPr>
          <a:xfrm>
            <a:off x="3124200" y="2362200"/>
            <a:ext cx="2108333"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Needs</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sp>
        <p:nvSpPr>
          <p:cNvPr id="25" name="Rectangle 24"/>
          <p:cNvSpPr/>
          <p:nvPr/>
        </p:nvSpPr>
        <p:spPr>
          <a:xfrm>
            <a:off x="3200400" y="3429000"/>
            <a:ext cx="1937005"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Plan</a:t>
            </a:r>
          </a:p>
        </p:txBody>
      </p:sp>
      <p:cxnSp>
        <p:nvCxnSpPr>
          <p:cNvPr id="27" name="Straight Arrow Connector 26"/>
          <p:cNvCxnSpPr>
            <a:stCxn id="19" idx="2"/>
          </p:cNvCxnSpPr>
          <p:nvPr/>
        </p:nvCxnSpPr>
        <p:spPr>
          <a:xfrm rot="5400000">
            <a:off x="3994151" y="2241550"/>
            <a:ext cx="3937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3995737" y="3243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9" idx="3"/>
            <a:endCxn id="22" idx="1"/>
          </p:cNvCxnSpPr>
          <p:nvPr/>
        </p:nvCxnSpPr>
        <p:spPr>
          <a:xfrm>
            <a:off x="5029200" y="1860550"/>
            <a:ext cx="1447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7196137" y="22526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28600" y="4191000"/>
            <a:ext cx="2436500" cy="584775"/>
          </a:xfrm>
          <a:prstGeom prst="rect">
            <a:avLst/>
          </a:prstGeom>
          <a:solidFill>
            <a:srgbClr val="00B0F0"/>
          </a:solidFill>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Collections Management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Activities</a:t>
            </a:r>
          </a:p>
        </p:txBody>
      </p:sp>
      <p:sp>
        <p:nvSpPr>
          <p:cNvPr id="38" name="Rectangle 37"/>
          <p:cNvSpPr/>
          <p:nvPr/>
        </p:nvSpPr>
        <p:spPr>
          <a:xfrm>
            <a:off x="2951384" y="4191000"/>
            <a:ext cx="243643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Improvements to Stabilize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Environmental Conditions</a:t>
            </a:r>
          </a:p>
        </p:txBody>
      </p:sp>
      <p:sp>
        <p:nvSpPr>
          <p:cNvPr id="39" name="Rectangle 38"/>
          <p:cNvSpPr/>
          <p:nvPr/>
        </p:nvSpPr>
        <p:spPr>
          <a:xfrm>
            <a:off x="6349301" y="4267200"/>
            <a:ext cx="158280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Collection-Level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cxnSp>
        <p:nvCxnSpPr>
          <p:cNvPr id="40" name="Straight Arrow Connector 39"/>
          <p:cNvCxnSpPr/>
          <p:nvPr/>
        </p:nvCxnSpPr>
        <p:spPr>
          <a:xfrm rot="5400000">
            <a:off x="3995737" y="4005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562600" y="4495800"/>
            <a:ext cx="685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1"/>
            <a:endCxn id="37" idx="3"/>
          </p:cNvCxnSpPr>
          <p:nvPr/>
        </p:nvCxnSpPr>
        <p:spPr>
          <a:xfrm flipH="1">
            <a:off x="2665100" y="4483388"/>
            <a:ext cx="2862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97186" y="5334000"/>
            <a:ext cx="1222964"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Item-Level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Survey</a:t>
            </a:r>
          </a:p>
        </p:txBody>
      </p:sp>
      <p:cxnSp>
        <p:nvCxnSpPr>
          <p:cNvPr id="48" name="Straight Arrow Connector 47"/>
          <p:cNvCxnSpPr/>
          <p:nvPr/>
        </p:nvCxnSpPr>
        <p:spPr>
          <a:xfrm rot="5400000">
            <a:off x="6967537" y="50720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895600" y="5410200"/>
            <a:ext cx="2819400" cy="646331"/>
          </a:xfrm>
          <a:prstGeom prst="rect">
            <a:avLst/>
          </a:prstGeom>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Conservation and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Accessibility</a:t>
            </a:r>
          </a:p>
        </p:txBody>
      </p:sp>
      <p:cxnSp>
        <p:nvCxnSpPr>
          <p:cNvPr id="60" name="Straight Arrow Connector 59"/>
          <p:cNvCxnSpPr/>
          <p:nvPr/>
        </p:nvCxnSpPr>
        <p:spPr>
          <a:xfrm rot="10800000">
            <a:off x="5334000" y="57912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Collections Management Activities</a:t>
            </a:r>
            <a:endParaRPr lang="en-US" dirty="0">
              <a:latin typeface="Calibri" pitchFamily="34" charset="0"/>
            </a:endParaRPr>
          </a:p>
        </p:txBody>
      </p:sp>
      <p:sp>
        <p:nvSpPr>
          <p:cNvPr id="3" name="Content Placeholder 2"/>
          <p:cNvSpPr>
            <a:spLocks noGrp="1"/>
          </p:cNvSpPr>
          <p:nvPr>
            <p:ph sz="quarter" idx="1"/>
          </p:nvPr>
        </p:nvSpPr>
        <p:spPr>
          <a:xfrm>
            <a:off x="685800" y="1295400"/>
            <a:ext cx="2667000" cy="2286000"/>
          </a:xfrm>
        </p:spPr>
        <p:txBody>
          <a:bodyPr/>
          <a:lstStyle/>
          <a:p>
            <a:pPr>
              <a:buNone/>
            </a:pPr>
            <a:endParaRPr lang="en-US" dirty="0" smtClean="0"/>
          </a:p>
          <a:p>
            <a:r>
              <a:rPr lang="en-US" dirty="0" smtClean="0"/>
              <a:t>Cataloging</a:t>
            </a:r>
          </a:p>
          <a:p>
            <a:r>
              <a:rPr lang="en-US" dirty="0" smtClean="0"/>
              <a:t>Photography</a:t>
            </a:r>
          </a:p>
          <a:p>
            <a:r>
              <a:rPr lang="en-US" dirty="0" err="1" smtClean="0"/>
              <a:t>Rehousing</a:t>
            </a:r>
            <a:endParaRPr lang="en-US" dirty="0" smtClean="0"/>
          </a:p>
          <a:p>
            <a:endParaRPr lang="en-US" dirty="0"/>
          </a:p>
        </p:txBody>
      </p:sp>
      <p:pic>
        <p:nvPicPr>
          <p:cNvPr id="5" name="Picture 4" descr="8699934894_4973092cfb_z.jpg"/>
          <p:cNvPicPr>
            <a:picLocks noChangeAspect="1"/>
          </p:cNvPicPr>
          <p:nvPr/>
        </p:nvPicPr>
        <p:blipFill>
          <a:blip r:embed="rId3" cstate="print"/>
          <a:stretch>
            <a:fillRect/>
          </a:stretch>
        </p:blipFill>
        <p:spPr>
          <a:xfrm>
            <a:off x="685800" y="3657600"/>
            <a:ext cx="3733800" cy="2800350"/>
          </a:xfrm>
          <a:prstGeom prst="rect">
            <a:avLst/>
          </a:prstGeom>
        </p:spPr>
      </p:pic>
      <p:pic>
        <p:nvPicPr>
          <p:cNvPr id="7" name="Picture 6" descr="10888101915_89fe05842d_z.jpg"/>
          <p:cNvPicPr>
            <a:picLocks noChangeAspect="1"/>
          </p:cNvPicPr>
          <p:nvPr/>
        </p:nvPicPr>
        <p:blipFill>
          <a:blip r:embed="rId4" cstate="print"/>
          <a:stretch>
            <a:fillRect/>
          </a:stretch>
        </p:blipFill>
        <p:spPr>
          <a:xfrm>
            <a:off x="3454400" y="1600200"/>
            <a:ext cx="3556000" cy="2667000"/>
          </a:xfrm>
          <a:prstGeom prst="rect">
            <a:avLst/>
          </a:prstGeom>
        </p:spPr>
      </p:pic>
      <p:pic>
        <p:nvPicPr>
          <p:cNvPr id="6" name="Picture 5" descr="10171599736_9c19ce171c_c.jpg"/>
          <p:cNvPicPr>
            <a:picLocks noChangeAspect="1"/>
          </p:cNvPicPr>
          <p:nvPr/>
        </p:nvPicPr>
        <p:blipFill>
          <a:blip r:embed="rId5" cstate="print"/>
          <a:stretch>
            <a:fillRect/>
          </a:stretch>
        </p:blipFill>
        <p:spPr>
          <a:xfrm>
            <a:off x="4648200" y="3657600"/>
            <a:ext cx="4191000" cy="2797493"/>
          </a:xfrm>
          <a:prstGeom prst="rect">
            <a:avLst/>
          </a:prstGeom>
        </p:spPr>
      </p:pic>
      <p:sp>
        <p:nvSpPr>
          <p:cNvPr id="8" name="TextBox 7"/>
          <p:cNvSpPr txBox="1"/>
          <p:nvPr/>
        </p:nvSpPr>
        <p:spPr>
          <a:xfrm>
            <a:off x="0" y="6410980"/>
            <a:ext cx="9144000" cy="523220"/>
          </a:xfrm>
          <a:prstGeom prst="rect">
            <a:avLst/>
          </a:prstGeom>
          <a:noFill/>
        </p:spPr>
        <p:txBody>
          <a:bodyPr wrap="square" rtlCol="0">
            <a:spAutoFit/>
          </a:bodyPr>
          <a:lstStyle/>
          <a:p>
            <a:pPr algn="just"/>
            <a:r>
              <a:rPr lang="en-US" sz="1400" dirty="0" smtClean="0"/>
              <a:t>Clockwise from Top: Dawn M. </a:t>
            </a:r>
            <a:r>
              <a:rPr lang="en-US" sz="1400" dirty="0" err="1" smtClean="0"/>
              <a:t>Armfield</a:t>
            </a:r>
            <a:r>
              <a:rPr lang="en-US" sz="1400" dirty="0" smtClean="0"/>
              <a:t>, Washington University Libraries, and Smithsonian Institutional Archives. All from www.flickr.com</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p:cNvSpPr>
          <p:nvPr>
            <p:ph type="ctrTitle" idx="4294967295"/>
          </p:nvPr>
        </p:nvSpPr>
        <p:spPr>
          <a:xfrm>
            <a:off x="685800" y="2130425"/>
            <a:ext cx="7772400" cy="1470025"/>
          </a:xfrm>
        </p:spPr>
        <p:txBody>
          <a:bodyPr/>
          <a:lstStyle/>
          <a:p>
            <a:pPr algn="ctr"/>
            <a:r>
              <a:rPr lang="en-US" dirty="0" smtClean="0">
                <a:solidFill>
                  <a:schemeClr val="tx1"/>
                </a:solidFill>
                <a:latin typeface="Calibri" pitchFamily="34" charset="0"/>
              </a:rPr>
              <a:t>Policies and Intellectual Control</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9"/>
          <p:cNvSpPr>
            <a:spLocks noGrp="1"/>
          </p:cNvSpPr>
          <p:nvPr>
            <p:ph type="title"/>
          </p:nvPr>
        </p:nvSpPr>
        <p:spPr/>
        <p:txBody>
          <a:bodyPr/>
          <a:lstStyle/>
          <a:p>
            <a:r>
              <a:rPr lang="en-US" dirty="0" smtClean="0">
                <a:latin typeface="Calibri" pitchFamily="34" charset="0"/>
              </a:rPr>
              <a:t>The Preservation Roadmap</a:t>
            </a:r>
          </a:p>
        </p:txBody>
      </p:sp>
      <p:sp>
        <p:nvSpPr>
          <p:cNvPr id="19" name="TextBox 18"/>
          <p:cNvSpPr txBox="1"/>
          <p:nvPr/>
        </p:nvSpPr>
        <p:spPr>
          <a:xfrm>
            <a:off x="3352800" y="1676400"/>
            <a:ext cx="1676400" cy="369332"/>
          </a:xfrm>
          <a:prstGeom prst="rect">
            <a:avLst/>
          </a:prstGeom>
          <a:noFill/>
          <a:ln>
            <a:solidFill>
              <a:srgbClr val="000000">
                <a:alpha val="0"/>
              </a:srgbClr>
            </a:solidFill>
          </a:ln>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Inventory</a:t>
            </a:r>
          </a:p>
        </p:txBody>
      </p:sp>
      <p:sp>
        <p:nvSpPr>
          <p:cNvPr id="22" name="Rectangle 21"/>
          <p:cNvSpPr/>
          <p:nvPr/>
        </p:nvSpPr>
        <p:spPr>
          <a:xfrm>
            <a:off x="6477000" y="1676400"/>
            <a:ext cx="1830116"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Risk Assessment</a:t>
            </a:r>
          </a:p>
        </p:txBody>
      </p:sp>
      <p:sp>
        <p:nvSpPr>
          <p:cNvPr id="23" name="Rectangle 22"/>
          <p:cNvSpPr/>
          <p:nvPr/>
        </p:nvSpPr>
        <p:spPr>
          <a:xfrm>
            <a:off x="6172200" y="2438400"/>
            <a:ext cx="2441438"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Emergency Preparedness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and Response Plan</a:t>
            </a:r>
          </a:p>
        </p:txBody>
      </p:sp>
      <p:sp>
        <p:nvSpPr>
          <p:cNvPr id="24" name="Rectangle 23"/>
          <p:cNvSpPr/>
          <p:nvPr/>
        </p:nvSpPr>
        <p:spPr>
          <a:xfrm>
            <a:off x="3124200" y="2362200"/>
            <a:ext cx="2108333"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Needs</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sp>
        <p:nvSpPr>
          <p:cNvPr id="25" name="Rectangle 24"/>
          <p:cNvSpPr/>
          <p:nvPr/>
        </p:nvSpPr>
        <p:spPr>
          <a:xfrm>
            <a:off x="3200400" y="3429000"/>
            <a:ext cx="1937005"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Plan</a:t>
            </a:r>
          </a:p>
        </p:txBody>
      </p:sp>
      <p:cxnSp>
        <p:nvCxnSpPr>
          <p:cNvPr id="27" name="Straight Arrow Connector 26"/>
          <p:cNvCxnSpPr>
            <a:stCxn id="19" idx="2"/>
          </p:cNvCxnSpPr>
          <p:nvPr/>
        </p:nvCxnSpPr>
        <p:spPr>
          <a:xfrm rot="5400000">
            <a:off x="3994151" y="2241550"/>
            <a:ext cx="3937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3995737" y="3243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9" idx="3"/>
            <a:endCxn id="22" idx="1"/>
          </p:cNvCxnSpPr>
          <p:nvPr/>
        </p:nvCxnSpPr>
        <p:spPr>
          <a:xfrm>
            <a:off x="5029200" y="1860550"/>
            <a:ext cx="1447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7196137" y="22526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28600" y="4191000"/>
            <a:ext cx="2436500"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Collections Management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Activities</a:t>
            </a:r>
          </a:p>
        </p:txBody>
      </p:sp>
      <p:sp>
        <p:nvSpPr>
          <p:cNvPr id="38" name="Rectangle 37"/>
          <p:cNvSpPr/>
          <p:nvPr/>
        </p:nvSpPr>
        <p:spPr>
          <a:xfrm>
            <a:off x="2951384" y="4191000"/>
            <a:ext cx="2436436" cy="584775"/>
          </a:xfrm>
          <a:prstGeom prst="rect">
            <a:avLst/>
          </a:prstGeom>
          <a:solidFill>
            <a:srgbClr val="00B0F0"/>
          </a:solidFill>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Improvements to Stabilize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Environmental Conditions</a:t>
            </a:r>
          </a:p>
        </p:txBody>
      </p:sp>
      <p:sp>
        <p:nvSpPr>
          <p:cNvPr id="39" name="Rectangle 38"/>
          <p:cNvSpPr/>
          <p:nvPr/>
        </p:nvSpPr>
        <p:spPr>
          <a:xfrm>
            <a:off x="6349301" y="4267200"/>
            <a:ext cx="158280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Collection-Level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cxnSp>
        <p:nvCxnSpPr>
          <p:cNvPr id="40" name="Straight Arrow Connector 39"/>
          <p:cNvCxnSpPr/>
          <p:nvPr/>
        </p:nvCxnSpPr>
        <p:spPr>
          <a:xfrm rot="5400000">
            <a:off x="3995737" y="4005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562600" y="4495800"/>
            <a:ext cx="685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1"/>
            <a:endCxn id="37" idx="3"/>
          </p:cNvCxnSpPr>
          <p:nvPr/>
        </p:nvCxnSpPr>
        <p:spPr>
          <a:xfrm flipH="1">
            <a:off x="2665100" y="4483388"/>
            <a:ext cx="2862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97186" y="5334000"/>
            <a:ext cx="1222964"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Item-Level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Survey</a:t>
            </a:r>
          </a:p>
        </p:txBody>
      </p:sp>
      <p:cxnSp>
        <p:nvCxnSpPr>
          <p:cNvPr id="48" name="Straight Arrow Connector 47"/>
          <p:cNvCxnSpPr/>
          <p:nvPr/>
        </p:nvCxnSpPr>
        <p:spPr>
          <a:xfrm rot="5400000">
            <a:off x="6967537" y="50720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895600" y="5410200"/>
            <a:ext cx="2819400" cy="646331"/>
          </a:xfrm>
          <a:prstGeom prst="rect">
            <a:avLst/>
          </a:prstGeom>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Conservation and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Accessibility</a:t>
            </a:r>
          </a:p>
        </p:txBody>
      </p:sp>
      <p:cxnSp>
        <p:nvCxnSpPr>
          <p:cNvPr id="60" name="Straight Arrow Connector 59"/>
          <p:cNvCxnSpPr/>
          <p:nvPr/>
        </p:nvCxnSpPr>
        <p:spPr>
          <a:xfrm rot="10800000">
            <a:off x="5334000" y="57912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Conditions</a:t>
            </a:r>
            <a:endParaRPr lang="en-US" dirty="0"/>
          </a:p>
        </p:txBody>
      </p:sp>
      <p:sp>
        <p:nvSpPr>
          <p:cNvPr id="3" name="Content Placeholder 2"/>
          <p:cNvSpPr>
            <a:spLocks noGrp="1"/>
          </p:cNvSpPr>
          <p:nvPr>
            <p:ph sz="quarter" idx="1"/>
          </p:nvPr>
        </p:nvSpPr>
        <p:spPr>
          <a:xfrm>
            <a:off x="4800600" y="2133600"/>
            <a:ext cx="3886200" cy="4191000"/>
          </a:xfrm>
        </p:spPr>
        <p:txBody>
          <a:bodyPr/>
          <a:lstStyle/>
          <a:p>
            <a:r>
              <a:rPr lang="en-US" dirty="0" smtClean="0"/>
              <a:t>Climate control</a:t>
            </a:r>
          </a:p>
          <a:p>
            <a:r>
              <a:rPr lang="en-US" dirty="0" smtClean="0"/>
              <a:t>Environmental monitoring</a:t>
            </a:r>
          </a:p>
          <a:p>
            <a:r>
              <a:rPr lang="en-US" dirty="0" smtClean="0"/>
              <a:t>Lighting </a:t>
            </a:r>
          </a:p>
          <a:p>
            <a:r>
              <a:rPr lang="en-US" dirty="0" smtClean="0"/>
              <a:t>Security</a:t>
            </a:r>
          </a:p>
          <a:p>
            <a:r>
              <a:rPr lang="en-US" dirty="0" smtClean="0"/>
              <a:t>Fire Prevention</a:t>
            </a:r>
          </a:p>
          <a:p>
            <a:r>
              <a:rPr lang="en-US" dirty="0" smtClean="0"/>
              <a:t>Storage furniture</a:t>
            </a:r>
          </a:p>
          <a:p>
            <a:endParaRPr lang="en-US" dirty="0"/>
          </a:p>
        </p:txBody>
      </p:sp>
      <p:pic>
        <p:nvPicPr>
          <p:cNvPr id="7" name="Picture 6" descr="Beinecke_Library_interi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28800"/>
            <a:ext cx="3467100" cy="46228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9"/>
          <p:cNvSpPr>
            <a:spLocks noGrp="1"/>
          </p:cNvSpPr>
          <p:nvPr>
            <p:ph type="title"/>
          </p:nvPr>
        </p:nvSpPr>
        <p:spPr/>
        <p:txBody>
          <a:bodyPr/>
          <a:lstStyle/>
          <a:p>
            <a:r>
              <a:rPr lang="en-US" dirty="0" smtClean="0">
                <a:latin typeface="Calibri" pitchFamily="34" charset="0"/>
              </a:rPr>
              <a:t>The Preservation Roadmap</a:t>
            </a:r>
          </a:p>
        </p:txBody>
      </p:sp>
      <p:sp>
        <p:nvSpPr>
          <p:cNvPr id="19" name="TextBox 18"/>
          <p:cNvSpPr txBox="1"/>
          <p:nvPr/>
        </p:nvSpPr>
        <p:spPr>
          <a:xfrm>
            <a:off x="3352800" y="1676400"/>
            <a:ext cx="1676400" cy="369332"/>
          </a:xfrm>
          <a:prstGeom prst="rect">
            <a:avLst/>
          </a:prstGeom>
          <a:noFill/>
          <a:ln>
            <a:solidFill>
              <a:srgbClr val="000000">
                <a:alpha val="0"/>
              </a:srgbClr>
            </a:solidFill>
          </a:ln>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Inventory</a:t>
            </a:r>
          </a:p>
        </p:txBody>
      </p:sp>
      <p:sp>
        <p:nvSpPr>
          <p:cNvPr id="22" name="Rectangle 21"/>
          <p:cNvSpPr/>
          <p:nvPr/>
        </p:nvSpPr>
        <p:spPr>
          <a:xfrm>
            <a:off x="6477000" y="1676400"/>
            <a:ext cx="1830116"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Risk Assessment</a:t>
            </a:r>
          </a:p>
        </p:txBody>
      </p:sp>
      <p:sp>
        <p:nvSpPr>
          <p:cNvPr id="23" name="Rectangle 22"/>
          <p:cNvSpPr/>
          <p:nvPr/>
        </p:nvSpPr>
        <p:spPr>
          <a:xfrm>
            <a:off x="6172200" y="2438400"/>
            <a:ext cx="2441438"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Emergency Preparedness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and Response Plan</a:t>
            </a:r>
          </a:p>
        </p:txBody>
      </p:sp>
      <p:sp>
        <p:nvSpPr>
          <p:cNvPr id="24" name="Rectangle 23"/>
          <p:cNvSpPr/>
          <p:nvPr/>
        </p:nvSpPr>
        <p:spPr>
          <a:xfrm>
            <a:off x="3124200" y="2362200"/>
            <a:ext cx="2108333" cy="646331"/>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Needs</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sp>
        <p:nvSpPr>
          <p:cNvPr id="25" name="Rectangle 24"/>
          <p:cNvSpPr/>
          <p:nvPr/>
        </p:nvSpPr>
        <p:spPr>
          <a:xfrm>
            <a:off x="3200400" y="3429000"/>
            <a:ext cx="1937005" cy="369332"/>
          </a:xfrm>
          <a:prstGeom prst="rect">
            <a:avLst/>
          </a:prstGeom>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Preservation Plan</a:t>
            </a:r>
          </a:p>
        </p:txBody>
      </p:sp>
      <p:cxnSp>
        <p:nvCxnSpPr>
          <p:cNvPr id="27" name="Straight Arrow Connector 26"/>
          <p:cNvCxnSpPr>
            <a:stCxn id="19" idx="2"/>
          </p:cNvCxnSpPr>
          <p:nvPr/>
        </p:nvCxnSpPr>
        <p:spPr>
          <a:xfrm rot="5400000">
            <a:off x="3994151" y="2241550"/>
            <a:ext cx="393700"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3995737" y="3243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9" idx="3"/>
            <a:endCxn id="22" idx="1"/>
          </p:cNvCxnSpPr>
          <p:nvPr/>
        </p:nvCxnSpPr>
        <p:spPr>
          <a:xfrm>
            <a:off x="5029200" y="1860550"/>
            <a:ext cx="1447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7196137" y="22526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28600" y="4191000"/>
            <a:ext cx="2436500"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Collections Management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Activities</a:t>
            </a:r>
          </a:p>
        </p:txBody>
      </p:sp>
      <p:sp>
        <p:nvSpPr>
          <p:cNvPr id="38" name="Rectangle 37"/>
          <p:cNvSpPr/>
          <p:nvPr/>
        </p:nvSpPr>
        <p:spPr>
          <a:xfrm>
            <a:off x="2951384" y="4191000"/>
            <a:ext cx="2436436" cy="584775"/>
          </a:xfrm>
          <a:prstGeom prst="rect">
            <a:avLst/>
          </a:prstGeom>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Improvements to Stabilize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Environmental Conditions</a:t>
            </a:r>
          </a:p>
        </p:txBody>
      </p:sp>
      <p:sp>
        <p:nvSpPr>
          <p:cNvPr id="39" name="Rectangle 38"/>
          <p:cNvSpPr/>
          <p:nvPr/>
        </p:nvSpPr>
        <p:spPr>
          <a:xfrm>
            <a:off x="6349301" y="4267200"/>
            <a:ext cx="1582806" cy="584775"/>
          </a:xfrm>
          <a:prstGeom prst="rect">
            <a:avLst/>
          </a:prstGeom>
          <a:solidFill>
            <a:srgbClr val="00B0F0"/>
          </a:solidFill>
        </p:spPr>
        <p:txBody>
          <a:bodyPr wrap="none">
            <a:spAutoFit/>
          </a:bodyPr>
          <a:lstStyle/>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Collection-Level </a:t>
            </a:r>
          </a:p>
          <a:p>
            <a:pPr algn="ctr">
              <a:defRPr/>
            </a:pPr>
            <a:r>
              <a:rPr lang="en-US" sz="16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Assessment</a:t>
            </a:r>
          </a:p>
        </p:txBody>
      </p:sp>
      <p:cxnSp>
        <p:nvCxnSpPr>
          <p:cNvPr id="40" name="Straight Arrow Connector 39"/>
          <p:cNvCxnSpPr/>
          <p:nvPr/>
        </p:nvCxnSpPr>
        <p:spPr>
          <a:xfrm rot="5400000">
            <a:off x="3995737" y="40052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562600" y="4495800"/>
            <a:ext cx="685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1"/>
            <a:endCxn id="37" idx="3"/>
          </p:cNvCxnSpPr>
          <p:nvPr/>
        </p:nvCxnSpPr>
        <p:spPr>
          <a:xfrm flipH="1">
            <a:off x="2665100" y="4483388"/>
            <a:ext cx="2862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97186" y="5334000"/>
            <a:ext cx="1222964" cy="646331"/>
          </a:xfrm>
          <a:prstGeom prst="rect">
            <a:avLst/>
          </a:prstGeom>
          <a:solidFill>
            <a:srgbClr val="00B0F0"/>
          </a:solidFill>
        </p:spPr>
        <p:txBody>
          <a:bodyPr wrap="none">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Item-Level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Survey</a:t>
            </a:r>
          </a:p>
        </p:txBody>
      </p:sp>
      <p:cxnSp>
        <p:nvCxnSpPr>
          <p:cNvPr id="48" name="Straight Arrow Connector 47"/>
          <p:cNvCxnSpPr/>
          <p:nvPr/>
        </p:nvCxnSpPr>
        <p:spPr>
          <a:xfrm rot="5400000">
            <a:off x="6967537" y="5072063"/>
            <a:ext cx="3921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895600" y="5410200"/>
            <a:ext cx="2819400" cy="646331"/>
          </a:xfrm>
          <a:prstGeom prst="rect">
            <a:avLst/>
          </a:prstGeom>
          <a:solidFill>
            <a:srgbClr val="00B0F0"/>
          </a:solidFill>
        </p:spPr>
        <p:txBody>
          <a:bodyPr>
            <a:spAutoFit/>
          </a:bodyPr>
          <a:lstStyle/>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Conservation and </a:t>
            </a:r>
          </a:p>
          <a:p>
            <a:pPr algn="ctr">
              <a:defRPr/>
            </a:pPr>
            <a:r>
              <a:rPr 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rPr>
              <a:t>Accessibility</a:t>
            </a:r>
          </a:p>
        </p:txBody>
      </p:sp>
      <p:cxnSp>
        <p:nvCxnSpPr>
          <p:cNvPr id="60" name="Straight Arrow Connector 59"/>
          <p:cNvCxnSpPr/>
          <p:nvPr/>
        </p:nvCxnSpPr>
        <p:spPr>
          <a:xfrm rot="10800000">
            <a:off x="5334000" y="5791200"/>
            <a:ext cx="1295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idx="4294967295"/>
          </p:nvPr>
        </p:nvSpPr>
        <p:spPr/>
        <p:txBody>
          <a:bodyPr/>
          <a:lstStyle/>
          <a:p>
            <a:r>
              <a:rPr lang="en-US" dirty="0" smtClean="0">
                <a:latin typeface="Calibri" pitchFamily="34" charset="0"/>
              </a:rPr>
              <a:t>Conservation</a:t>
            </a:r>
          </a:p>
        </p:txBody>
      </p:sp>
      <p:sp>
        <p:nvSpPr>
          <p:cNvPr id="130051" name="Rectangle 3"/>
          <p:cNvSpPr>
            <a:spLocks noGrp="1"/>
          </p:cNvSpPr>
          <p:nvPr>
            <p:ph type="body" idx="4294967295"/>
          </p:nvPr>
        </p:nvSpPr>
        <p:spPr/>
        <p:txBody>
          <a:bodyPr/>
          <a:lstStyle/>
          <a:p>
            <a:pPr>
              <a:lnSpc>
                <a:spcPct val="90000"/>
              </a:lnSpc>
            </a:pPr>
            <a:r>
              <a:rPr lang="en-US" sz="2300" dirty="0" smtClean="0">
                <a:latin typeface="Calibri" pitchFamily="34" charset="0"/>
              </a:rPr>
              <a:t>Appropriate conservator</a:t>
            </a:r>
          </a:p>
          <a:p>
            <a:pPr>
              <a:lnSpc>
                <a:spcPct val="90000"/>
              </a:lnSpc>
            </a:pPr>
            <a:endParaRPr lang="en-US" sz="2300" dirty="0" smtClean="0">
              <a:latin typeface="Calibri" pitchFamily="34" charset="0"/>
            </a:endParaRPr>
          </a:p>
          <a:p>
            <a:pPr>
              <a:lnSpc>
                <a:spcPct val="90000"/>
              </a:lnSpc>
            </a:pPr>
            <a:r>
              <a:rPr lang="en-US" sz="2300" dirty="0" smtClean="0">
                <a:latin typeface="Calibri" pitchFamily="34" charset="0"/>
              </a:rPr>
              <a:t>References</a:t>
            </a:r>
          </a:p>
          <a:p>
            <a:pPr>
              <a:lnSpc>
                <a:spcPct val="90000"/>
              </a:lnSpc>
            </a:pPr>
            <a:endParaRPr lang="en-US" sz="2300" dirty="0" smtClean="0">
              <a:latin typeface="Calibri" pitchFamily="34" charset="0"/>
            </a:endParaRPr>
          </a:p>
          <a:p>
            <a:pPr>
              <a:lnSpc>
                <a:spcPct val="90000"/>
              </a:lnSpc>
            </a:pPr>
            <a:r>
              <a:rPr lang="en-US" sz="2300" dirty="0" smtClean="0">
                <a:latin typeface="Calibri" pitchFamily="34" charset="0"/>
              </a:rPr>
              <a:t>Treatment proposal</a:t>
            </a:r>
          </a:p>
          <a:p>
            <a:pPr>
              <a:lnSpc>
                <a:spcPct val="90000"/>
              </a:lnSpc>
            </a:pPr>
            <a:endParaRPr lang="en-US" sz="2300" dirty="0" smtClean="0">
              <a:latin typeface="Calibri" pitchFamily="34" charset="0"/>
            </a:endParaRPr>
          </a:p>
          <a:p>
            <a:pPr>
              <a:lnSpc>
                <a:spcPct val="90000"/>
              </a:lnSpc>
            </a:pPr>
            <a:r>
              <a:rPr lang="en-US" sz="2300" dirty="0" smtClean="0">
                <a:latin typeface="Calibri" pitchFamily="34" charset="0"/>
              </a:rPr>
              <a:t>Documentation</a:t>
            </a:r>
          </a:p>
          <a:p>
            <a:pPr>
              <a:lnSpc>
                <a:spcPct val="90000"/>
              </a:lnSpc>
            </a:pPr>
            <a:endParaRPr lang="en-US" sz="2300" dirty="0" smtClean="0">
              <a:latin typeface="Calibri" pitchFamily="34" charset="0"/>
            </a:endParaRPr>
          </a:p>
          <a:p>
            <a:pPr>
              <a:lnSpc>
                <a:spcPct val="90000"/>
              </a:lnSpc>
            </a:pPr>
            <a:r>
              <a:rPr lang="en-US" sz="2300" dirty="0" smtClean="0">
                <a:latin typeface="Calibri" pitchFamily="34" charset="0"/>
              </a:rPr>
              <a:t>Safety</a:t>
            </a:r>
          </a:p>
          <a:p>
            <a:pPr>
              <a:lnSpc>
                <a:spcPct val="90000"/>
              </a:lnSpc>
            </a:pPr>
            <a:endParaRPr lang="en-US" sz="2300" dirty="0" smtClean="0">
              <a:latin typeface="Calibri" pitchFamily="34" charset="0"/>
            </a:endParaRPr>
          </a:p>
          <a:p>
            <a:pPr>
              <a:lnSpc>
                <a:spcPct val="90000"/>
              </a:lnSpc>
            </a:pPr>
            <a:r>
              <a:rPr lang="en-US" sz="2300" dirty="0" smtClean="0">
                <a:latin typeface="Calibri" pitchFamily="34" charset="0"/>
              </a:rPr>
              <a:t>Code of Ethics</a:t>
            </a:r>
          </a:p>
          <a:p>
            <a:pPr>
              <a:lnSpc>
                <a:spcPct val="90000"/>
              </a:lnSpc>
            </a:pPr>
            <a:endParaRPr lang="en-US" sz="2300" dirty="0" smtClean="0"/>
          </a:p>
        </p:txBody>
      </p:sp>
      <p:pic>
        <p:nvPicPr>
          <p:cNvPr id="2" name="Picture 1" descr="Screen Shot 2013-12-11 at 11.20.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133600"/>
            <a:ext cx="3505200" cy="42153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Preservation Plan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Outlines strategic goals </a:t>
            </a:r>
            <a:r>
              <a:rPr lang="en-US" b="1" dirty="0" smtClean="0"/>
              <a:t>specifically </a:t>
            </a:r>
            <a:r>
              <a:rPr lang="en-US" dirty="0" smtClean="0"/>
              <a:t>for preservation</a:t>
            </a:r>
          </a:p>
          <a:p>
            <a:r>
              <a:rPr lang="en-US" dirty="0" smtClean="0"/>
              <a:t>Aligns with institutional strategic plan</a:t>
            </a:r>
          </a:p>
          <a:p>
            <a:r>
              <a:rPr lang="en-US" dirty="0" smtClean="0"/>
              <a:t>Establishes timelines and benchmarks</a:t>
            </a:r>
          </a:p>
          <a:p>
            <a:r>
              <a:rPr lang="en-US" dirty="0" smtClean="0"/>
              <a:t>Holistic</a:t>
            </a:r>
          </a:p>
          <a:p>
            <a:r>
              <a:rPr lang="en-US" dirty="0" smtClean="0"/>
              <a:t>Systematic</a:t>
            </a:r>
          </a:p>
          <a:p>
            <a:r>
              <a:rPr lang="en-US" dirty="0" smtClean="0"/>
              <a:t>Creates cohesion</a:t>
            </a:r>
          </a:p>
          <a:p>
            <a:r>
              <a:rPr lang="en-US" dirty="0" smtClean="0"/>
              <a:t>Allows for continuity </a:t>
            </a:r>
            <a:endParaRPr lang="en-US" dirty="0"/>
          </a:p>
        </p:txBody>
      </p:sp>
      <p:pic>
        <p:nvPicPr>
          <p:cNvPr id="5" name="Picture 4" descr="Slide 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895600"/>
            <a:ext cx="3640818" cy="24975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t>Parts of a Preservation Plan</a:t>
            </a:r>
          </a:p>
        </p:txBody>
      </p:sp>
      <p:sp>
        <p:nvSpPr>
          <p:cNvPr id="28675" name="Content Placeholder 2"/>
          <p:cNvSpPr>
            <a:spLocks noGrp="1"/>
          </p:cNvSpPr>
          <p:nvPr>
            <p:ph sz="half" idx="4294967295"/>
          </p:nvPr>
        </p:nvSpPr>
        <p:spPr>
          <a:xfrm>
            <a:off x="301625" y="1371600"/>
            <a:ext cx="4038600" cy="4681538"/>
          </a:xfrm>
        </p:spPr>
        <p:txBody>
          <a:bodyPr/>
          <a:lstStyle/>
          <a:p>
            <a:pPr eaLnBrk="1" hangingPunct="1"/>
            <a:endParaRPr lang="en-US" sz="2500" dirty="0" smtClean="0"/>
          </a:p>
          <a:p>
            <a:pPr eaLnBrk="1" hangingPunct="1"/>
            <a:r>
              <a:rPr lang="en-US" sz="2500" dirty="0" smtClean="0"/>
              <a:t>Policies</a:t>
            </a:r>
          </a:p>
          <a:p>
            <a:pPr eaLnBrk="1" hangingPunct="1"/>
            <a:r>
              <a:rPr lang="en-US" sz="2500" dirty="0" smtClean="0"/>
              <a:t>Facilities </a:t>
            </a:r>
          </a:p>
          <a:p>
            <a:pPr eaLnBrk="1" hangingPunct="1"/>
            <a:r>
              <a:rPr lang="en-US" sz="2500" dirty="0" smtClean="0"/>
              <a:t>Environment</a:t>
            </a:r>
          </a:p>
          <a:p>
            <a:pPr eaLnBrk="1" hangingPunct="1"/>
            <a:r>
              <a:rPr lang="en-US" sz="2500" dirty="0" smtClean="0"/>
              <a:t>Lighting </a:t>
            </a:r>
          </a:p>
          <a:p>
            <a:pPr eaLnBrk="1" hangingPunct="1"/>
            <a:r>
              <a:rPr lang="en-US" sz="2500" dirty="0" smtClean="0"/>
              <a:t>Emergency Preparedness</a:t>
            </a:r>
          </a:p>
          <a:p>
            <a:pPr eaLnBrk="1" hangingPunct="1"/>
            <a:r>
              <a:rPr lang="en-US" sz="2500" dirty="0" smtClean="0"/>
              <a:t>Security</a:t>
            </a:r>
          </a:p>
          <a:p>
            <a:pPr eaLnBrk="1" hangingPunct="1"/>
            <a:r>
              <a:rPr lang="en-US" sz="2500" dirty="0" smtClean="0"/>
              <a:t>Housekeeping</a:t>
            </a:r>
          </a:p>
          <a:p>
            <a:pPr eaLnBrk="1" hangingPunct="1"/>
            <a:r>
              <a:rPr lang="en-US" sz="2500" dirty="0" smtClean="0"/>
              <a:t>Pest Management</a:t>
            </a:r>
          </a:p>
          <a:p>
            <a:pPr eaLnBrk="1" hangingPunct="1"/>
            <a:endParaRPr lang="en-US" sz="2500" dirty="0" smtClean="0"/>
          </a:p>
          <a:p>
            <a:pPr eaLnBrk="1" hangingPunct="1"/>
            <a:endParaRPr lang="en-US" sz="2500" dirty="0" smtClean="0"/>
          </a:p>
        </p:txBody>
      </p:sp>
      <p:sp>
        <p:nvSpPr>
          <p:cNvPr id="28676" name="Content Placeholder 3"/>
          <p:cNvSpPr>
            <a:spLocks noGrp="1"/>
          </p:cNvSpPr>
          <p:nvPr>
            <p:ph sz="half" idx="4294967295"/>
          </p:nvPr>
        </p:nvSpPr>
        <p:spPr>
          <a:xfrm>
            <a:off x="4800600" y="1371600"/>
            <a:ext cx="4038600" cy="4681538"/>
          </a:xfrm>
        </p:spPr>
        <p:txBody>
          <a:bodyPr/>
          <a:lstStyle/>
          <a:p>
            <a:pPr eaLnBrk="1" hangingPunct="1"/>
            <a:endParaRPr lang="en-US" sz="2500" smtClean="0"/>
          </a:p>
          <a:p>
            <a:pPr eaLnBrk="1" hangingPunct="1"/>
            <a:r>
              <a:rPr lang="en-US" sz="2500" smtClean="0"/>
              <a:t>Handling and Access</a:t>
            </a:r>
          </a:p>
          <a:p>
            <a:pPr eaLnBrk="1" hangingPunct="1"/>
            <a:r>
              <a:rPr lang="en-US" sz="2500" smtClean="0"/>
              <a:t>Collections Storage</a:t>
            </a:r>
          </a:p>
          <a:p>
            <a:pPr eaLnBrk="1" hangingPunct="1"/>
            <a:r>
              <a:rPr lang="en-US" sz="2500" smtClean="0"/>
              <a:t>Exhibition</a:t>
            </a:r>
          </a:p>
          <a:p>
            <a:pPr eaLnBrk="1" hangingPunct="1"/>
            <a:r>
              <a:rPr lang="en-US" sz="2500" smtClean="0"/>
              <a:t>Preservation Planning</a:t>
            </a:r>
          </a:p>
          <a:p>
            <a:pPr eaLnBrk="1" hangingPunct="1"/>
            <a:r>
              <a:rPr lang="en-US" sz="2500" smtClean="0"/>
              <a:t>Conservation</a:t>
            </a:r>
          </a:p>
          <a:p>
            <a:pPr eaLnBrk="1" hangingPunct="1"/>
            <a:r>
              <a:rPr lang="en-US" sz="2500" smtClean="0"/>
              <a:t>Additional Considerations</a:t>
            </a:r>
          </a:p>
          <a:p>
            <a:pPr eaLnBrk="1" hangingPunct="1"/>
            <a:endParaRPr lang="en-US" sz="2500"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 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Funding Plan</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Match projects &amp; $$$</a:t>
            </a:r>
          </a:p>
          <a:p>
            <a:r>
              <a:rPr lang="en-US" dirty="0" smtClean="0"/>
              <a:t>Identify grants</a:t>
            </a:r>
          </a:p>
          <a:p>
            <a:r>
              <a:rPr lang="en-US" dirty="0" smtClean="0"/>
              <a:t>Plan necessary matching funds</a:t>
            </a:r>
          </a:p>
          <a:p>
            <a:r>
              <a:rPr lang="en-US" dirty="0" smtClean="0"/>
              <a:t>Court donors</a:t>
            </a:r>
            <a:endParaRPr lang="en-US" dirty="0"/>
          </a:p>
        </p:txBody>
      </p:sp>
      <p:pic>
        <p:nvPicPr>
          <p:cNvPr id="5" name="Picture 4" descr="Slide 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438400"/>
            <a:ext cx="3559742" cy="34994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Overwhelmed? </a:t>
            </a:r>
            <a:endParaRPr lang="en-US" dirty="0"/>
          </a:p>
        </p:txBody>
      </p:sp>
      <p:pic>
        <p:nvPicPr>
          <p:cNvPr id="5" name="Picture 4" descr="Slide 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19200"/>
            <a:ext cx="7391400" cy="5334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lide 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alibri" pitchFamily="34" charset="0"/>
              </a:rPr>
              <a:t>Poll</a:t>
            </a:r>
            <a:endParaRPr lang="en-US" dirty="0">
              <a:latin typeface="Calibri" pitchFamily="34" charset="0"/>
            </a:endParaRPr>
          </a:p>
        </p:txBody>
      </p:sp>
      <p:pic>
        <p:nvPicPr>
          <p:cNvPr id="2056" name="Picture 8" descr="C:\Documents and Settings\lhortz\Local Settings\Temporary Internet Files\Content.IE5\J0454UI3\MC900282178[1].wmf"/>
          <p:cNvPicPr>
            <a:picLocks noChangeAspect="1" noChangeArrowheads="1"/>
          </p:cNvPicPr>
          <p:nvPr/>
        </p:nvPicPr>
        <p:blipFill>
          <a:blip r:embed="rId3" cstate="print"/>
          <a:srcRect/>
          <a:stretch>
            <a:fillRect/>
          </a:stretch>
        </p:blipFill>
        <p:spPr bwMode="auto">
          <a:xfrm>
            <a:off x="2590800" y="1828800"/>
            <a:ext cx="3761994" cy="433785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California Preservation Program</a:t>
            </a:r>
          </a:p>
          <a:p>
            <a:pPr>
              <a:buNone/>
            </a:pPr>
            <a:r>
              <a:rPr lang="en-US" dirty="0" smtClean="0"/>
              <a:t>	</a:t>
            </a:r>
            <a:r>
              <a:rPr lang="en-US" sz="1800" dirty="0" smtClean="0"/>
              <a:t>calpreservation.org</a:t>
            </a:r>
          </a:p>
          <a:p>
            <a:r>
              <a:rPr lang="en-US" dirty="0" smtClean="0"/>
              <a:t>Regional Alliance for Preservation</a:t>
            </a:r>
          </a:p>
          <a:p>
            <a:pPr>
              <a:buNone/>
            </a:pPr>
            <a:r>
              <a:rPr lang="en-US" dirty="0" smtClean="0"/>
              <a:t>	</a:t>
            </a:r>
            <a:r>
              <a:rPr lang="en-US" sz="1800" dirty="0" smtClean="0"/>
              <a:t>preservecollections.org</a:t>
            </a:r>
          </a:p>
          <a:p>
            <a:r>
              <a:rPr lang="en-US" dirty="0" smtClean="0"/>
              <a:t>Conservation Online </a:t>
            </a:r>
          </a:p>
          <a:p>
            <a:pPr>
              <a:buNone/>
            </a:pPr>
            <a:r>
              <a:rPr lang="en-US" dirty="0" smtClean="0"/>
              <a:t>	</a:t>
            </a:r>
            <a:r>
              <a:rPr lang="en-US" sz="1800" dirty="0" smtClean="0"/>
              <a:t>cool.conservation-us.org</a:t>
            </a:r>
            <a:endParaRPr lang="en-US" sz="1800" dirty="0"/>
          </a:p>
        </p:txBody>
      </p:sp>
      <p:sp>
        <p:nvSpPr>
          <p:cNvPr id="4" name="Content Placeholder 3"/>
          <p:cNvSpPr>
            <a:spLocks noGrp="1"/>
          </p:cNvSpPr>
          <p:nvPr>
            <p:ph sz="quarter" idx="2"/>
          </p:nvPr>
        </p:nvSpPr>
        <p:spPr/>
        <p:txBody>
          <a:bodyPr>
            <a:normAutofit fontScale="92500"/>
          </a:bodyPr>
          <a:lstStyle/>
          <a:p>
            <a:r>
              <a:rPr lang="en-US" dirty="0" smtClean="0"/>
              <a:t>National Park Service Conserve O Grams</a:t>
            </a:r>
          </a:p>
          <a:p>
            <a:pPr>
              <a:buNone/>
            </a:pPr>
            <a:r>
              <a:rPr lang="en-US" dirty="0" smtClean="0"/>
              <a:t>	</a:t>
            </a:r>
            <a:r>
              <a:rPr lang="en-US" sz="1800" dirty="0" smtClean="0"/>
              <a:t>www.nps.gov/history/museum/publications</a:t>
            </a:r>
          </a:p>
          <a:p>
            <a:r>
              <a:rPr lang="en-US" dirty="0" smtClean="0"/>
              <a:t>Connecting to Collections Online Community</a:t>
            </a:r>
          </a:p>
          <a:p>
            <a:pPr>
              <a:buNone/>
            </a:pPr>
            <a:r>
              <a:rPr lang="en-US" dirty="0" smtClean="0"/>
              <a:t>	</a:t>
            </a:r>
            <a:r>
              <a:rPr lang="en-US" sz="1900" dirty="0" smtClean="0"/>
              <a:t>www.connectingtocollections.org</a:t>
            </a:r>
          </a:p>
          <a:p>
            <a:r>
              <a:rPr lang="en-US" dirty="0" smtClean="0"/>
              <a:t>Image Permanence Institute </a:t>
            </a:r>
          </a:p>
          <a:p>
            <a:pPr>
              <a:buNone/>
            </a:pPr>
            <a:r>
              <a:rPr lang="en-US" dirty="0" smtClean="0"/>
              <a:t>	</a:t>
            </a:r>
            <a:r>
              <a:rPr lang="en-US" sz="1800" dirty="0" smtClean="0"/>
              <a:t>www.imagepermanenceinstitute.org</a:t>
            </a:r>
          </a:p>
          <a:p>
            <a:endParaRPr lang="en-US" sz="1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rPr>
              <a:t>Thank you and Questions</a:t>
            </a:r>
            <a:endParaRPr lang="en-US" dirty="0">
              <a:latin typeface="Calibri" pitchFamily="34" charset="0"/>
            </a:endParaRPr>
          </a:p>
        </p:txBody>
      </p:sp>
      <p:sp>
        <p:nvSpPr>
          <p:cNvPr id="6" name="Content Placeholder 5"/>
          <p:cNvSpPr>
            <a:spLocks noGrp="1"/>
          </p:cNvSpPr>
          <p:nvPr>
            <p:ph sz="quarter" idx="1"/>
          </p:nvPr>
        </p:nvSpPr>
        <p:spPr>
          <a:xfrm>
            <a:off x="457200" y="3124200"/>
            <a:ext cx="4343400" cy="3037366"/>
          </a:xfrm>
        </p:spPr>
        <p:txBody>
          <a:bodyPr/>
          <a:lstStyle/>
          <a:p>
            <a:pPr marL="0">
              <a:buNone/>
            </a:pPr>
            <a:endParaRPr lang="en-US" dirty="0" smtClean="0">
              <a:latin typeface="Calibri" pitchFamily="34" charset="0"/>
            </a:endParaRPr>
          </a:p>
          <a:p>
            <a:pPr marL="0">
              <a:buNone/>
            </a:pPr>
            <a:r>
              <a:rPr lang="en-US" sz="2800" dirty="0" smtClean="0">
                <a:latin typeface="Calibri" pitchFamily="34" charset="0"/>
              </a:rPr>
              <a:t>Contact the California Preservation Program </a:t>
            </a:r>
            <a:r>
              <a:rPr lang="en-US" sz="2800" u="sng" dirty="0" smtClean="0">
                <a:latin typeface="Calibri" pitchFamily="34" charset="0"/>
              </a:rPr>
              <a:t>info@calpreservation.org</a:t>
            </a:r>
            <a:endParaRPr lang="en-US" sz="2800" dirty="0" smtClean="0">
              <a:latin typeface="Calibri" pitchFamily="34" charset="0"/>
            </a:endParaRPr>
          </a:p>
          <a:p>
            <a:endParaRPr lang="en-US" dirty="0"/>
          </a:p>
        </p:txBody>
      </p:sp>
      <p:pic>
        <p:nvPicPr>
          <p:cNvPr id="2051" name="Picture 3" descr="C:\Documents and Settings\lhortz\Local Settings\Temporary Internet Files\Content.IE5\J0454UI3\MC900441930[1].wmf"/>
          <p:cNvPicPr>
            <a:picLocks noChangeAspect="1" noChangeArrowheads="1"/>
          </p:cNvPicPr>
          <p:nvPr/>
        </p:nvPicPr>
        <p:blipFill>
          <a:blip r:embed="rId3" cstate="print"/>
          <a:srcRect/>
          <a:stretch>
            <a:fillRect/>
          </a:stretch>
        </p:blipFill>
        <p:spPr bwMode="auto">
          <a:xfrm>
            <a:off x="5181600" y="2971800"/>
            <a:ext cx="3662937" cy="3276600"/>
          </a:xfrm>
          <a:prstGeom prst="rect">
            <a:avLst/>
          </a:prstGeom>
          <a:noFill/>
        </p:spPr>
      </p:pic>
      <p:sp>
        <p:nvSpPr>
          <p:cNvPr id="4" name="Rectangle 3"/>
          <p:cNvSpPr/>
          <p:nvPr/>
        </p:nvSpPr>
        <p:spPr>
          <a:xfrm>
            <a:off x="609600" y="1905000"/>
            <a:ext cx="5257800" cy="523220"/>
          </a:xfrm>
          <a:prstGeom prst="rect">
            <a:avLst/>
          </a:prstGeom>
        </p:spPr>
        <p:txBody>
          <a:bodyPr wrap="square">
            <a:spAutoFit/>
          </a:bodyPr>
          <a:lstStyle/>
          <a:p>
            <a:r>
              <a:rPr lang="en-US" sz="2800" dirty="0"/>
              <a:t>Questions about collections care?</a:t>
            </a:r>
            <a:r>
              <a:rPr lang="en-US" sz="2800"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ctr">
              <a:buFontTx/>
              <a:buNone/>
            </a:pPr>
            <a:r>
              <a:rPr lang="en-US" sz="1400" dirty="0">
                <a:latin typeface="Arial" charset="0"/>
              </a:rPr>
              <a:t>Infopeople webinars are supported </a:t>
            </a:r>
            <a:r>
              <a:rPr lang="en-US" sz="1400" smtClean="0">
                <a:latin typeface="Arial" charset="0"/>
              </a:rPr>
              <a:t>in part by </a:t>
            </a:r>
            <a:r>
              <a:rPr lang="en-US" sz="1400" dirty="0">
                <a:latin typeface="Arial" charset="0"/>
              </a:rPr>
              <a:t>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normAutofit fontScale="90000"/>
          </a:bodyPr>
          <a:lstStyle/>
          <a:p>
            <a:r>
              <a:rPr lang="en-US" dirty="0" smtClean="0">
                <a:latin typeface="Calibri" pitchFamily="34" charset="0"/>
              </a:rPr>
              <a:t>Policies and Intellectual Control: Getting Started</a:t>
            </a:r>
          </a:p>
        </p:txBody>
      </p:sp>
      <p:sp>
        <p:nvSpPr>
          <p:cNvPr id="63491" name="Rectangle 3"/>
          <p:cNvSpPr>
            <a:spLocks noGrp="1"/>
          </p:cNvSpPr>
          <p:nvPr>
            <p:ph type="body" idx="4294967295"/>
          </p:nvPr>
        </p:nvSpPr>
        <p:spPr>
          <a:xfrm>
            <a:off x="533400" y="1752600"/>
            <a:ext cx="3276600" cy="4648200"/>
          </a:xfrm>
        </p:spPr>
        <p:txBody>
          <a:bodyPr>
            <a:normAutofit/>
          </a:bodyPr>
          <a:lstStyle/>
          <a:p>
            <a:pPr lvl="1" algn="ctr">
              <a:buFont typeface="Wingdings" pitchFamily="2" charset="2"/>
              <a:buNone/>
            </a:pPr>
            <a:r>
              <a:rPr lang="en-US" sz="2400" dirty="0" smtClean="0">
                <a:latin typeface="Calibri" pitchFamily="34" charset="0"/>
              </a:rPr>
              <a:t>The </a:t>
            </a:r>
            <a:r>
              <a:rPr lang="en-US" sz="2400" dirty="0" smtClean="0">
                <a:latin typeface="Calibri" pitchFamily="34" charset="0"/>
              </a:rPr>
              <a:t>board and staff and the institution understand the purpose and importance of the collections management policies and are committed to having the necessary documents in place</a:t>
            </a:r>
          </a:p>
          <a:p>
            <a:pPr lvl="1">
              <a:buFont typeface="Wingdings" pitchFamily="2" charset="2"/>
              <a:buNone/>
            </a:pPr>
            <a:endParaRPr lang="en-US" dirty="0" smtClean="0"/>
          </a:p>
          <a:p>
            <a:pPr lvl="1">
              <a:buFont typeface="Wingdings" pitchFamily="2" charset="2"/>
              <a:buNone/>
            </a:pPr>
            <a:endParaRPr lang="en-US" dirty="0" smtClean="0"/>
          </a:p>
        </p:txBody>
      </p:sp>
      <p:pic>
        <p:nvPicPr>
          <p:cNvPr id="4" name="Picture 3" descr="3451494388_a4e9066e47.jpg"/>
          <p:cNvPicPr>
            <a:picLocks noChangeAspect="1"/>
          </p:cNvPicPr>
          <p:nvPr/>
        </p:nvPicPr>
        <p:blipFill>
          <a:blip r:embed="rId3" cstate="print"/>
          <a:stretch>
            <a:fillRect/>
          </a:stretch>
        </p:blipFill>
        <p:spPr>
          <a:xfrm>
            <a:off x="4610672" y="2819400"/>
            <a:ext cx="4347748" cy="2895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normAutofit fontScale="90000"/>
          </a:bodyPr>
          <a:lstStyle/>
          <a:p>
            <a:r>
              <a:rPr lang="en-US" dirty="0" smtClean="0">
                <a:latin typeface="Calibri" pitchFamily="34" charset="0"/>
              </a:rPr>
              <a:t>Policies and Intellectual Control: Getting Started</a:t>
            </a:r>
          </a:p>
        </p:txBody>
      </p:sp>
      <p:sp>
        <p:nvSpPr>
          <p:cNvPr id="31747" name="Rectangle 3"/>
          <p:cNvSpPr>
            <a:spLocks noGrp="1"/>
          </p:cNvSpPr>
          <p:nvPr>
            <p:ph type="body" sz="half" idx="4294967295"/>
          </p:nvPr>
        </p:nvSpPr>
        <p:spPr>
          <a:xfrm>
            <a:off x="301625" y="1524000"/>
            <a:ext cx="4191000" cy="4598988"/>
          </a:xfrm>
        </p:spPr>
        <p:txBody>
          <a:bodyPr/>
          <a:lstStyle/>
          <a:p>
            <a:r>
              <a:rPr lang="en-US" sz="2400" dirty="0" smtClean="0">
                <a:latin typeface="Calibri" pitchFamily="34" charset="0"/>
              </a:rPr>
              <a:t>Policies</a:t>
            </a:r>
          </a:p>
          <a:p>
            <a:pPr lvl="1"/>
            <a:r>
              <a:rPr lang="en-US" sz="2400" dirty="0" smtClean="0">
                <a:latin typeface="Calibri" pitchFamily="34" charset="0"/>
              </a:rPr>
              <a:t>Mission Statement</a:t>
            </a:r>
          </a:p>
          <a:p>
            <a:pPr lvl="1"/>
            <a:r>
              <a:rPr lang="en-US" sz="2400" dirty="0" smtClean="0">
                <a:latin typeface="Calibri" pitchFamily="34" charset="0"/>
              </a:rPr>
              <a:t>Collections Management Policy</a:t>
            </a:r>
          </a:p>
          <a:p>
            <a:pPr lvl="1"/>
            <a:r>
              <a:rPr lang="en-US" sz="2400" dirty="0" smtClean="0">
                <a:latin typeface="Calibri" pitchFamily="34" charset="0"/>
              </a:rPr>
              <a:t>Collections Development Policy</a:t>
            </a:r>
          </a:p>
          <a:p>
            <a:pPr lvl="1"/>
            <a:r>
              <a:rPr lang="en-US" sz="2400" dirty="0" smtClean="0">
                <a:latin typeface="Calibri" pitchFamily="34" charset="0"/>
              </a:rPr>
              <a:t>Collections Procedures Manual</a:t>
            </a:r>
          </a:p>
          <a:p>
            <a:pPr lvl="1"/>
            <a:r>
              <a:rPr lang="en-US" sz="2400" dirty="0" smtClean="0">
                <a:latin typeface="Calibri" pitchFamily="34" charset="0"/>
              </a:rPr>
              <a:t>Preservation Plan</a:t>
            </a:r>
          </a:p>
          <a:p>
            <a:pPr lvl="1"/>
            <a:r>
              <a:rPr lang="en-US" sz="2400" dirty="0" smtClean="0">
                <a:latin typeface="Calibri" pitchFamily="34" charset="0"/>
              </a:rPr>
              <a:t>Emergency Preparedness and Response Plan</a:t>
            </a:r>
          </a:p>
          <a:p>
            <a:pPr lvl="1"/>
            <a:endParaRPr lang="en-US" sz="2000" dirty="0" smtClean="0"/>
          </a:p>
        </p:txBody>
      </p:sp>
      <p:sp>
        <p:nvSpPr>
          <p:cNvPr id="31748" name="Rectangle 4"/>
          <p:cNvSpPr>
            <a:spLocks noGrp="1"/>
          </p:cNvSpPr>
          <p:nvPr>
            <p:ph type="body" sz="half" idx="4294967295"/>
          </p:nvPr>
        </p:nvSpPr>
        <p:spPr>
          <a:xfrm>
            <a:off x="4645025" y="1524000"/>
            <a:ext cx="4191000" cy="4598988"/>
          </a:xfrm>
        </p:spPr>
        <p:txBody>
          <a:bodyPr/>
          <a:lstStyle/>
          <a:p>
            <a:pPr lvl="1"/>
            <a:endParaRPr lang="en-US" sz="2000" dirty="0" smtClean="0"/>
          </a:p>
          <a:p>
            <a:pPr lvl="1"/>
            <a:r>
              <a:rPr lang="en-US" sz="2400" dirty="0" smtClean="0">
                <a:latin typeface="Calibri" pitchFamily="34" charset="0"/>
              </a:rPr>
              <a:t>Security Policy</a:t>
            </a:r>
          </a:p>
          <a:p>
            <a:pPr lvl="1"/>
            <a:r>
              <a:rPr lang="en-US" sz="2400" dirty="0" smtClean="0">
                <a:latin typeface="Calibri" pitchFamily="34" charset="0"/>
              </a:rPr>
              <a:t>Loan Policy</a:t>
            </a:r>
          </a:p>
          <a:p>
            <a:pPr lvl="1"/>
            <a:r>
              <a:rPr lang="en-US" sz="2400" dirty="0" smtClean="0">
                <a:latin typeface="Calibri" pitchFamily="34" charset="0"/>
              </a:rPr>
              <a:t>Exhibition Policy Handling Policy</a:t>
            </a:r>
          </a:p>
          <a:p>
            <a:pPr lvl="1"/>
            <a:r>
              <a:rPr lang="en-US" sz="2400" dirty="0" smtClean="0">
                <a:latin typeface="Calibri" pitchFamily="34" charset="0"/>
              </a:rPr>
              <a:t>Use Policy</a:t>
            </a:r>
          </a:p>
          <a:p>
            <a:pPr lvl="1"/>
            <a:r>
              <a:rPr lang="en-US" sz="2400" dirty="0" smtClean="0">
                <a:latin typeface="Calibri" pitchFamily="34" charset="0"/>
              </a:rPr>
              <a:t>Rights and Reproduction Policy</a:t>
            </a:r>
          </a:p>
          <a:p>
            <a:pPr lvl="1"/>
            <a:r>
              <a:rPr lang="en-US" sz="2400" dirty="0" smtClean="0">
                <a:latin typeface="Calibri" pitchFamily="34" charset="0"/>
              </a:rPr>
              <a:t>Housekeeping Policy and Procedures </a:t>
            </a:r>
          </a:p>
          <a:p>
            <a:endParaRPr lang="en-US" sz="2300"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normAutofit fontScale="90000"/>
          </a:bodyPr>
          <a:lstStyle/>
          <a:p>
            <a:r>
              <a:rPr lang="en-US" dirty="0" smtClean="0">
                <a:latin typeface="Calibri" pitchFamily="34" charset="0"/>
              </a:rPr>
              <a:t>Policies and Intellectual Control: Getting Started</a:t>
            </a:r>
          </a:p>
        </p:txBody>
      </p:sp>
      <p:sp>
        <p:nvSpPr>
          <p:cNvPr id="32771" name="Rectangle 3"/>
          <p:cNvSpPr>
            <a:spLocks noGrp="1"/>
          </p:cNvSpPr>
          <p:nvPr>
            <p:ph type="body" idx="4294967295"/>
          </p:nvPr>
        </p:nvSpPr>
        <p:spPr>
          <a:xfrm>
            <a:off x="612648" y="1600200"/>
            <a:ext cx="8153400" cy="1447800"/>
          </a:xfrm>
        </p:spPr>
        <p:txBody>
          <a:bodyPr/>
          <a:lstStyle/>
          <a:p>
            <a:pPr lvl="1">
              <a:buFont typeface="Wingdings" pitchFamily="2" charset="2"/>
              <a:buNone/>
            </a:pPr>
            <a:r>
              <a:rPr lang="en-US" b="1" dirty="0" smtClean="0"/>
              <a:t>	</a:t>
            </a:r>
          </a:p>
          <a:p>
            <a:pPr lvl="1">
              <a:buFont typeface="Wingdings" pitchFamily="2" charset="2"/>
              <a:buNone/>
            </a:pPr>
            <a:r>
              <a:rPr lang="en-US" b="1" dirty="0" smtClean="0">
                <a:latin typeface="Calibri" pitchFamily="34" charset="0"/>
              </a:rPr>
              <a:t>	</a:t>
            </a:r>
            <a:r>
              <a:rPr lang="en-US" dirty="0" smtClean="0">
                <a:latin typeface="Calibri" pitchFamily="34" charset="0"/>
              </a:rPr>
              <a:t>A mission statement is in place that is a true reflection of the institutional direction</a:t>
            </a:r>
          </a:p>
          <a:p>
            <a:pPr lvl="1"/>
            <a:endParaRPr lang="en-US" dirty="0" smtClean="0"/>
          </a:p>
          <a:p>
            <a:pPr lvl="1">
              <a:buFont typeface="Wingdings" pitchFamily="2" charset="2"/>
              <a:buNone/>
            </a:pPr>
            <a:endParaRPr lang="en-US" dirty="0" smtClean="0"/>
          </a:p>
          <a:p>
            <a:endParaRPr lang="en-US" dirty="0" smtClean="0"/>
          </a:p>
        </p:txBody>
      </p:sp>
      <p:pic>
        <p:nvPicPr>
          <p:cNvPr id="32772" name="Picture 4"/>
          <p:cNvPicPr>
            <a:picLocks noChangeAspect="1" noChangeArrowheads="1"/>
          </p:cNvPicPr>
          <p:nvPr/>
        </p:nvPicPr>
        <p:blipFill>
          <a:blip r:embed="rId3" cstate="print"/>
          <a:srcRect/>
          <a:stretch>
            <a:fillRect/>
          </a:stretch>
        </p:blipFill>
        <p:spPr bwMode="auto">
          <a:xfrm>
            <a:off x="2819400" y="3417888"/>
            <a:ext cx="3962400" cy="27416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normAutofit fontScale="90000"/>
          </a:bodyPr>
          <a:lstStyle/>
          <a:p>
            <a:r>
              <a:rPr lang="en-US" dirty="0" smtClean="0">
                <a:latin typeface="Calibri" pitchFamily="34" charset="0"/>
              </a:rPr>
              <a:t>Policies and Intellectual Control: Getting Started</a:t>
            </a:r>
          </a:p>
        </p:txBody>
      </p:sp>
      <p:sp>
        <p:nvSpPr>
          <p:cNvPr id="33795" name="Rectangle 3"/>
          <p:cNvSpPr>
            <a:spLocks noGrp="1"/>
          </p:cNvSpPr>
          <p:nvPr>
            <p:ph type="body" idx="4294967295"/>
          </p:nvPr>
        </p:nvSpPr>
        <p:spPr>
          <a:xfrm>
            <a:off x="152400" y="1600200"/>
            <a:ext cx="4724400" cy="4876800"/>
          </a:xfrm>
        </p:spPr>
        <p:txBody>
          <a:bodyPr>
            <a:normAutofit lnSpcReduction="10000"/>
          </a:bodyPr>
          <a:lstStyle/>
          <a:p>
            <a:pPr algn="ctr">
              <a:buFont typeface="Wingdings 2" pitchFamily="18" charset="2"/>
              <a:buNone/>
            </a:pPr>
            <a:endParaRPr lang="en-US" dirty="0" smtClean="0"/>
          </a:p>
          <a:p>
            <a:pPr lvl="1"/>
            <a:r>
              <a:rPr lang="en-US" dirty="0" smtClean="0">
                <a:latin typeface="Calibri" pitchFamily="34" charset="0"/>
              </a:rPr>
              <a:t>The institutional strategic plan includes goals and objectives that relate to preservation</a:t>
            </a:r>
          </a:p>
          <a:p>
            <a:pPr lvl="1">
              <a:buFont typeface="Wingdings" pitchFamily="2" charset="2"/>
              <a:buNone/>
            </a:pPr>
            <a:endParaRPr lang="en-US" dirty="0" smtClean="0">
              <a:latin typeface="Calibri" pitchFamily="34" charset="0"/>
            </a:endParaRPr>
          </a:p>
          <a:p>
            <a:pPr lvl="1"/>
            <a:r>
              <a:rPr lang="en-US" dirty="0" smtClean="0">
                <a:latin typeface="Calibri" pitchFamily="34" charset="0"/>
              </a:rPr>
              <a:t>A Collections Development policy is in place</a:t>
            </a:r>
          </a:p>
          <a:p>
            <a:pPr lvl="1"/>
            <a:endParaRPr lang="en-US" dirty="0" smtClean="0">
              <a:latin typeface="Calibri" pitchFamily="34" charset="0"/>
            </a:endParaRPr>
          </a:p>
          <a:p>
            <a:pPr lvl="1"/>
            <a:r>
              <a:rPr lang="en-US" dirty="0" smtClean="0">
                <a:latin typeface="Calibri" pitchFamily="34" charset="0"/>
              </a:rPr>
              <a:t>A basic inventory of the collections has been completed</a:t>
            </a:r>
          </a:p>
          <a:p>
            <a:pPr lvl="1">
              <a:buFont typeface="Wingdings" pitchFamily="2" charset="2"/>
              <a:buNone/>
            </a:pPr>
            <a:endParaRPr lang="en-US" dirty="0" smtClean="0"/>
          </a:p>
          <a:p>
            <a:endParaRPr lang="en-US" dirty="0" smtClean="0"/>
          </a:p>
        </p:txBody>
      </p:sp>
      <p:pic>
        <p:nvPicPr>
          <p:cNvPr id="4" name="Picture 3" descr="0502dc-smithsonian65.JPG"/>
          <p:cNvPicPr>
            <a:picLocks noChangeAspect="1"/>
          </p:cNvPicPr>
          <p:nvPr/>
        </p:nvPicPr>
        <p:blipFill>
          <a:blip r:embed="rId3" cstate="print"/>
          <a:stretch>
            <a:fillRect/>
          </a:stretch>
        </p:blipFill>
        <p:spPr>
          <a:xfrm>
            <a:off x="4927600" y="2667000"/>
            <a:ext cx="3987800" cy="2990850"/>
          </a:xfrm>
          <a:prstGeom prst="rect">
            <a:avLst/>
          </a:prstGeom>
        </p:spPr>
      </p:pic>
      <p:sp>
        <p:nvSpPr>
          <p:cNvPr id="5" name="TextBox 4"/>
          <p:cNvSpPr txBox="1"/>
          <p:nvPr/>
        </p:nvSpPr>
        <p:spPr>
          <a:xfrm>
            <a:off x="4953000" y="5588913"/>
            <a:ext cx="3505200" cy="430887"/>
          </a:xfrm>
          <a:prstGeom prst="rect">
            <a:avLst/>
          </a:prstGeom>
          <a:noFill/>
        </p:spPr>
        <p:txBody>
          <a:bodyPr wrap="square" rtlCol="0">
            <a:spAutoFit/>
          </a:bodyPr>
          <a:lstStyle/>
          <a:p>
            <a:r>
              <a:rPr lang="en-US" sz="1100" dirty="0" smtClean="0"/>
              <a:t>http://www.nyu.edu/tisch/preservation/media/images/2005_02_dc/summary_smithsonian.shtml</a:t>
            </a:r>
            <a:endParaRPr lang="en-US" sz="11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normAutofit fontScale="90000"/>
          </a:bodyPr>
          <a:lstStyle/>
          <a:p>
            <a:r>
              <a:rPr lang="en-US" dirty="0" smtClean="0">
                <a:latin typeface="Calibri" pitchFamily="34" charset="0"/>
              </a:rPr>
              <a:t>Policies and Intellectual Control: Good</a:t>
            </a:r>
          </a:p>
        </p:txBody>
      </p:sp>
      <p:sp>
        <p:nvSpPr>
          <p:cNvPr id="34819" name="Rectangle 3"/>
          <p:cNvSpPr>
            <a:spLocks noGrp="1"/>
          </p:cNvSpPr>
          <p:nvPr>
            <p:ph type="body" idx="4294967295"/>
          </p:nvPr>
        </p:nvSpPr>
        <p:spPr>
          <a:xfrm>
            <a:off x="0" y="1676400"/>
            <a:ext cx="8686800" cy="533400"/>
          </a:xfrm>
        </p:spPr>
        <p:txBody>
          <a:bodyPr>
            <a:normAutofit/>
          </a:bodyPr>
          <a:lstStyle/>
          <a:p>
            <a:pPr lvl="1" algn="ctr">
              <a:buFont typeface="Wingdings" pitchFamily="2" charset="2"/>
              <a:buNone/>
            </a:pPr>
            <a:r>
              <a:rPr lang="en-US" dirty="0" smtClean="0">
                <a:latin typeface="Calibri" pitchFamily="34" charset="0"/>
              </a:rPr>
              <a:t>A collections management policy is in place</a:t>
            </a:r>
          </a:p>
          <a:p>
            <a:pPr lvl="1">
              <a:buFont typeface="Wingdings" pitchFamily="2" charset="2"/>
              <a:buNone/>
            </a:pPr>
            <a:endParaRPr lang="en-US" b="1" dirty="0" smtClean="0"/>
          </a:p>
          <a:p>
            <a:pPr lvl="1"/>
            <a:endParaRPr lang="en-US" dirty="0" smtClean="0"/>
          </a:p>
        </p:txBody>
      </p:sp>
      <p:pic>
        <p:nvPicPr>
          <p:cNvPr id="5" name="Picture 4" descr="9378219392_74b588346c_z.jpg"/>
          <p:cNvPicPr>
            <a:picLocks noChangeAspect="1"/>
          </p:cNvPicPr>
          <p:nvPr/>
        </p:nvPicPr>
        <p:blipFill>
          <a:blip r:embed="rId3" cstate="print"/>
          <a:stretch>
            <a:fillRect/>
          </a:stretch>
        </p:blipFill>
        <p:spPr>
          <a:xfrm>
            <a:off x="1219200" y="2286000"/>
            <a:ext cx="6612610" cy="4267200"/>
          </a:xfrm>
          <a:prstGeom prst="rect">
            <a:avLst/>
          </a:prstGeom>
        </p:spPr>
      </p:pic>
      <p:sp>
        <p:nvSpPr>
          <p:cNvPr id="6" name="TextBox 5"/>
          <p:cNvSpPr txBox="1"/>
          <p:nvPr/>
        </p:nvSpPr>
        <p:spPr>
          <a:xfrm>
            <a:off x="5943600" y="6477000"/>
            <a:ext cx="1981200" cy="307777"/>
          </a:xfrm>
          <a:prstGeom prst="rect">
            <a:avLst/>
          </a:prstGeom>
          <a:noFill/>
        </p:spPr>
        <p:txBody>
          <a:bodyPr wrap="square" rtlCol="0">
            <a:spAutoFit/>
          </a:bodyPr>
          <a:lstStyle/>
          <a:p>
            <a:pPr algn="r"/>
            <a:r>
              <a:rPr lang="en-US" sz="1400" dirty="0" err="1" smtClean="0"/>
              <a:t>Barta</a:t>
            </a:r>
            <a:r>
              <a:rPr lang="en-US" sz="1400" dirty="0" smtClean="0"/>
              <a:t> IV, www.flickr.com</a:t>
            </a:r>
            <a:endParaRPr lang="en-US" sz="1400"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864</TotalTime>
  <Words>1802</Words>
  <Application>Microsoft Macintosh PowerPoint</Application>
  <PresentationFormat>On-screen Show (4:3)</PresentationFormat>
  <Paragraphs>427</Paragraphs>
  <Slides>42</Slides>
  <Notes>36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Median</vt:lpstr>
      <vt:lpstr>Preservation Best Practices  Session 4: Planning and Prioritizing: Tools for Success</vt:lpstr>
      <vt:lpstr>Today</vt:lpstr>
      <vt:lpstr>Policies and Intellectual Control</vt:lpstr>
      <vt:lpstr>Poll</vt:lpstr>
      <vt:lpstr>Policies and Intellectual Control: Getting Started</vt:lpstr>
      <vt:lpstr>Policies and Intellectual Control: Getting Started</vt:lpstr>
      <vt:lpstr>Policies and Intellectual Control: Getting Started</vt:lpstr>
      <vt:lpstr>Policies and Intellectual Control: Getting Started</vt:lpstr>
      <vt:lpstr>Policies and Intellectual Control: Good</vt:lpstr>
      <vt:lpstr>Policies and Intellectual Control: Good</vt:lpstr>
      <vt:lpstr>Resource</vt:lpstr>
      <vt:lpstr>Policies and Intellectual Control: Good</vt:lpstr>
      <vt:lpstr>Policies and Intellectual Control: Better</vt:lpstr>
      <vt:lpstr>Policies and Intellectual Control: Better</vt:lpstr>
      <vt:lpstr>Planning &amp; Prioritizing</vt:lpstr>
      <vt:lpstr>Poll</vt:lpstr>
      <vt:lpstr>Planning &amp; Prioritization</vt:lpstr>
      <vt:lpstr>Get Preservation in the Plan</vt:lpstr>
      <vt:lpstr>The Preservation Roadmap</vt:lpstr>
      <vt:lpstr>The Preservation Roadmap</vt:lpstr>
      <vt:lpstr>Inventory</vt:lpstr>
      <vt:lpstr>The Preservation Roadmap</vt:lpstr>
      <vt:lpstr>Preservation Needs Assessment</vt:lpstr>
      <vt:lpstr>Preservation Needs Assessment</vt:lpstr>
      <vt:lpstr>The Preservation Roadmap</vt:lpstr>
      <vt:lpstr>The Preservation Roadmap</vt:lpstr>
      <vt:lpstr>Emergency Planning</vt:lpstr>
      <vt:lpstr>The Preservation Roadmap</vt:lpstr>
      <vt:lpstr>Collections Management Activities</vt:lpstr>
      <vt:lpstr>The Preservation Roadmap</vt:lpstr>
      <vt:lpstr>Environmental Conditions</vt:lpstr>
      <vt:lpstr>The Preservation Roadmap</vt:lpstr>
      <vt:lpstr>Conservation</vt:lpstr>
      <vt:lpstr>Preservation Plan</vt:lpstr>
      <vt:lpstr>Parts of a Preservation Plan</vt:lpstr>
      <vt:lpstr>PowerPoint Presentation</vt:lpstr>
      <vt:lpstr>Develop a Funding Plan</vt:lpstr>
      <vt:lpstr>Still Overwhelmed? </vt:lpstr>
      <vt:lpstr>PowerPoint Presentation</vt:lpstr>
      <vt:lpstr>Resources</vt:lpstr>
      <vt:lpstr>Thank you and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Stanley Strauss</cp:lastModifiedBy>
  <cp:revision>85</cp:revision>
  <dcterms:created xsi:type="dcterms:W3CDTF">2013-07-05T14:48:37Z</dcterms:created>
  <dcterms:modified xsi:type="dcterms:W3CDTF">2013-12-12T19:01:47Z</dcterms:modified>
</cp:coreProperties>
</file>