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1"/>
  </p:sldMasterIdLst>
  <p:notesMasterIdLst>
    <p:notesMasterId r:id="rId4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</p:sldIdLst>
  <p:sldSz cx="10160000" cy="7620000"/>
  <p:notesSz cx="7620000" cy="10160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240" y="-96"/>
      </p:cViewPr>
      <p:guideLst>
        <p:guide orient="horz" pos="2400"/>
        <p:guide pos="320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270250" y="762000"/>
            <a:ext cx="5080250" cy="3809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111918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270250" y="762000"/>
            <a:ext cx="5080200" cy="3809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1270250" y="762000"/>
            <a:ext cx="5080200" cy="3809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 noRot="1" noChangeAspect="1"/>
          </p:cNvSpPr>
          <p:nvPr>
            <p:ph type="sldImg" idx="2"/>
          </p:nvPr>
        </p:nvSpPr>
        <p:spPr>
          <a:xfrm>
            <a:off x="1270250" y="762000"/>
            <a:ext cx="5080200" cy="3809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1270250" y="762000"/>
            <a:ext cx="5080200" cy="3809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Shape 20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Shape 222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" name="Shape 37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Shape 24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Shape 25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Shape 25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Shape 272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Shape 278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Shape 279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Shape 28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Shape 28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" name="Shape 43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>
            <a:spLocks noGrp="1" noRot="1" noChangeAspect="1"/>
          </p:cNvSpPr>
          <p:nvPr>
            <p:ph type="sldImg" idx="2"/>
          </p:nvPr>
        </p:nvSpPr>
        <p:spPr>
          <a:xfrm>
            <a:off x="1270250" y="762000"/>
            <a:ext cx="5080250" cy="38099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Shape 71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Shape 78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762000"/>
            <a:ext cx="5080000" cy="3810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>
            <a:off x="762000" y="4826000"/>
            <a:ext cx="6096000" cy="4572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hape 7"/>
          <p:cNvSpPr txBox="1">
            <a:spLocks noGrp="1"/>
          </p:cNvSpPr>
          <p:nvPr>
            <p:ph type="ctrTitle"/>
          </p:nvPr>
        </p:nvSpPr>
        <p:spPr>
          <a:xfrm>
            <a:off x="914400" y="3048000"/>
            <a:ext cx="8331200" cy="121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buSzPct val="100000"/>
              <a:defRPr sz="4800"/>
            </a:lvl1pPr>
            <a:lvl2pPr algn="ctr">
              <a:buSzPct val="100000"/>
              <a:defRPr sz="4800"/>
            </a:lvl2pPr>
            <a:lvl3pPr algn="ctr">
              <a:buSzPct val="100000"/>
              <a:defRPr sz="4800"/>
            </a:lvl3pPr>
            <a:lvl4pPr algn="ctr">
              <a:buSzPct val="100000"/>
              <a:defRPr sz="4800"/>
            </a:lvl4pPr>
            <a:lvl5pPr algn="ctr">
              <a:buSzPct val="100000"/>
              <a:defRPr sz="4800"/>
            </a:lvl5pPr>
            <a:lvl6pPr algn="ctr">
              <a:buSzPct val="100000"/>
              <a:defRPr sz="4800"/>
            </a:lvl6pPr>
            <a:lvl7pPr algn="ctr">
              <a:buSzPct val="100000"/>
              <a:defRPr sz="4800"/>
            </a:lvl7pPr>
            <a:lvl8pPr algn="ctr">
              <a:buSzPct val="100000"/>
              <a:defRPr sz="4800"/>
            </a:lvl8pPr>
            <a:lvl9pPr algn="ctr">
              <a:buSzPct val="100000"/>
              <a:defRPr sz="4800"/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1828800" y="4572000"/>
            <a:ext cx="6502399" cy="91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buSzPct val="100000"/>
              <a:defRPr sz="3200"/>
            </a:lvl1pPr>
            <a:lvl2pPr algn="ctr">
              <a:buSzPct val="100000"/>
              <a:defRPr sz="3200"/>
            </a:lvl2pPr>
            <a:lvl3pPr algn="ctr">
              <a:buSzPct val="100000"/>
              <a:defRPr sz="3200"/>
            </a:lvl3pPr>
            <a:lvl4pPr algn="ctr">
              <a:buSzPct val="100000"/>
              <a:defRPr sz="3200"/>
            </a:lvl4pPr>
            <a:lvl5pPr algn="ctr">
              <a:buSzPct val="100000"/>
              <a:defRPr sz="3200"/>
            </a:lvl5pPr>
            <a:lvl6pPr algn="ctr">
              <a:buSzPct val="100000"/>
              <a:defRPr sz="3200"/>
            </a:lvl6pPr>
            <a:lvl7pPr algn="ctr">
              <a:buSzPct val="100000"/>
              <a:defRPr sz="3200"/>
            </a:lvl7pPr>
            <a:lvl8pPr algn="ctr">
              <a:buSzPct val="100000"/>
              <a:defRPr sz="3200"/>
            </a:lvl8pPr>
            <a:lvl9pPr algn="ctr">
              <a:buSzPct val="100000"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SzPct val="99224"/>
              <a:defRPr sz="4266"/>
            </a:lvl1pPr>
            <a:lvl2pPr>
              <a:buSzPct val="99224"/>
              <a:defRPr sz="4266"/>
            </a:lvl2pPr>
            <a:lvl3pPr>
              <a:buSzPct val="99224"/>
              <a:defRPr sz="4266"/>
            </a:lvl3pPr>
            <a:lvl4pPr>
              <a:buSzPct val="99224"/>
              <a:defRPr sz="4266"/>
            </a:lvl4pPr>
            <a:lvl5pPr>
              <a:buSzPct val="99224"/>
              <a:defRPr sz="4266"/>
            </a:lvl5pPr>
            <a:lvl6pPr>
              <a:buSzPct val="99224"/>
              <a:defRPr sz="4266"/>
            </a:lvl6pPr>
            <a:lvl7pPr>
              <a:buSzPct val="99224"/>
              <a:defRPr sz="4266"/>
            </a:lvl7pPr>
            <a:lvl8pPr>
              <a:buSzPct val="99224"/>
              <a:defRPr sz="4266"/>
            </a:lvl8pPr>
            <a:lvl9pPr>
              <a:buSzPct val="99224"/>
              <a:defRPr sz="4266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9550400" cy="548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SzPct val="98765"/>
              <a:defRPr sz="2666"/>
            </a:lvl1pPr>
            <a:lvl2pPr>
              <a:buSzPct val="98765"/>
              <a:defRPr sz="2666"/>
            </a:lvl2pPr>
            <a:lvl3pPr>
              <a:buSzPct val="98765"/>
              <a:defRPr sz="2666"/>
            </a:lvl3pPr>
            <a:lvl4pPr>
              <a:buSzPct val="98765"/>
              <a:defRPr sz="2666"/>
            </a:lvl4pPr>
            <a:lvl5pPr>
              <a:buSzPct val="98765"/>
              <a:defRPr sz="2666"/>
            </a:lvl5pPr>
            <a:lvl6pPr>
              <a:buSzPct val="98765"/>
              <a:defRPr sz="2666"/>
            </a:lvl6pPr>
            <a:lvl7pPr>
              <a:buSzPct val="98765"/>
              <a:defRPr sz="2666"/>
            </a:lvl7pPr>
            <a:lvl8pPr>
              <a:buSzPct val="98765"/>
              <a:defRPr sz="2666"/>
            </a:lvl8pPr>
            <a:lvl9pPr>
              <a:buSzPct val="98765"/>
              <a:defRPr sz="266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304800" y="304800"/>
            <a:ext cx="9550400" cy="9144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SzPct val="99224"/>
              <a:defRPr sz="4266"/>
            </a:lvl1pPr>
            <a:lvl2pPr>
              <a:buSzPct val="99224"/>
              <a:defRPr sz="4266"/>
            </a:lvl2pPr>
            <a:lvl3pPr>
              <a:buSzPct val="99224"/>
              <a:defRPr sz="4266"/>
            </a:lvl3pPr>
            <a:lvl4pPr>
              <a:buSzPct val="99224"/>
              <a:defRPr sz="4266"/>
            </a:lvl4pPr>
            <a:lvl5pPr>
              <a:buSzPct val="99224"/>
              <a:defRPr sz="4266"/>
            </a:lvl5pPr>
            <a:lvl6pPr>
              <a:buSzPct val="99224"/>
              <a:defRPr sz="4266"/>
            </a:lvl6pPr>
            <a:lvl7pPr>
              <a:buSzPct val="99224"/>
              <a:defRPr sz="4266"/>
            </a:lvl7pPr>
            <a:lvl8pPr>
              <a:buSzPct val="99224"/>
              <a:defRPr sz="4266"/>
            </a:lvl8pPr>
            <a:lvl9pPr>
              <a:buSzPct val="99224"/>
              <a:defRPr sz="4266"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304800" y="1828800"/>
            <a:ext cx="4470399" cy="548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SzPct val="98765"/>
              <a:defRPr sz="2666"/>
            </a:lvl1pPr>
            <a:lvl2pPr>
              <a:buSzPct val="98765"/>
              <a:defRPr sz="2666"/>
            </a:lvl2pPr>
            <a:lvl3pPr>
              <a:buSzPct val="98765"/>
              <a:defRPr sz="2666"/>
            </a:lvl3pPr>
            <a:lvl4pPr>
              <a:buSzPct val="98765"/>
              <a:defRPr sz="2666"/>
            </a:lvl4pPr>
            <a:lvl5pPr>
              <a:buSzPct val="98765"/>
              <a:defRPr sz="2666"/>
            </a:lvl5pPr>
            <a:lvl6pPr>
              <a:buSzPct val="98765"/>
              <a:defRPr sz="2666"/>
            </a:lvl6pPr>
            <a:lvl7pPr>
              <a:buSzPct val="98765"/>
              <a:defRPr sz="2666"/>
            </a:lvl7pPr>
            <a:lvl8pPr>
              <a:buSzPct val="98765"/>
              <a:defRPr sz="2666"/>
            </a:lvl8pPr>
            <a:lvl9pPr>
              <a:buSzPct val="98765"/>
              <a:defRPr sz="2666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2"/>
          </p:nvPr>
        </p:nvSpPr>
        <p:spPr>
          <a:xfrm>
            <a:off x="5384800" y="1828800"/>
            <a:ext cx="4470399" cy="548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buSzPct val="98765"/>
              <a:defRPr sz="2666"/>
            </a:lvl1pPr>
            <a:lvl2pPr>
              <a:buSzPct val="98765"/>
              <a:defRPr sz="2666"/>
            </a:lvl2pPr>
            <a:lvl3pPr>
              <a:buSzPct val="98765"/>
              <a:defRPr sz="2666"/>
            </a:lvl3pPr>
            <a:lvl4pPr>
              <a:buSzPct val="98765"/>
              <a:defRPr sz="2666"/>
            </a:lvl4pPr>
            <a:lvl5pPr>
              <a:buSzPct val="98765"/>
              <a:defRPr sz="2666"/>
            </a:lvl5pPr>
            <a:lvl6pPr>
              <a:buSzPct val="98765"/>
              <a:defRPr sz="2666"/>
            </a:lvl6pPr>
            <a:lvl7pPr>
              <a:buSzPct val="98765"/>
              <a:defRPr sz="2666"/>
            </a:lvl7pPr>
            <a:lvl8pPr>
              <a:buSzPct val="98765"/>
              <a:defRPr sz="2666"/>
            </a:lvl8pPr>
            <a:lvl9pPr>
              <a:buSzPct val="98765"/>
              <a:defRPr sz="2666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body" idx="1"/>
          </p:nvPr>
        </p:nvSpPr>
        <p:spPr>
          <a:xfrm>
            <a:off x="304800" y="6705600"/>
            <a:ext cx="9550400" cy="60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buSzPct val="100000"/>
              <a:defRPr sz="3200"/>
            </a:lvl1pPr>
            <a:lvl2pPr algn="ctr">
              <a:buSzPct val="100000"/>
              <a:defRPr sz="3200"/>
            </a:lvl2pPr>
            <a:lvl3pPr algn="ctr">
              <a:buSzPct val="100000"/>
              <a:defRPr sz="3200"/>
            </a:lvl3pPr>
            <a:lvl4pPr algn="ctr">
              <a:buSzPct val="100000"/>
              <a:defRPr sz="3200"/>
            </a:lvl4pPr>
            <a:lvl5pPr algn="ctr">
              <a:buSzPct val="100000"/>
              <a:defRPr sz="3200"/>
            </a:lvl5pPr>
            <a:lvl6pPr algn="ctr">
              <a:buSzPct val="100000"/>
              <a:defRPr sz="3200"/>
            </a:lvl6pPr>
            <a:lvl7pPr algn="ctr">
              <a:buSzPct val="100000"/>
              <a:defRPr sz="3200"/>
            </a:lvl7pPr>
            <a:lvl8pPr algn="ctr">
              <a:buSzPct val="100000"/>
              <a:defRPr sz="3200"/>
            </a:lvl8pPr>
            <a:lvl9pPr algn="ctr">
              <a:buSzPct val="100000"/>
              <a:defRPr sz="3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305153"/>
            <a:ext cx="9144000" cy="1270000"/>
          </a:xfrm>
          <a:prstGeom prst="rect">
            <a:avLst/>
          </a:prstGeom>
        </p:spPr>
        <p:txBody>
          <a:bodyPr lIns="101599" tIns="50799" rIns="101599" bIns="50799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778000"/>
            <a:ext cx="4487333" cy="5028848"/>
          </a:xfrm>
          <a:prstGeom prst="rect">
            <a:avLst/>
          </a:prstGeom>
        </p:spPr>
        <p:txBody>
          <a:bodyPr lIns="101599" tIns="50799" rIns="101599" bIns="5079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4667" y="1778000"/>
            <a:ext cx="4487333" cy="5028848"/>
          </a:xfrm>
          <a:prstGeom prst="rect">
            <a:avLst/>
          </a:prstGeom>
        </p:spPr>
        <p:txBody>
          <a:bodyPr lIns="101599" tIns="50799" rIns="101599" bIns="5079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508000" y="7062612"/>
            <a:ext cx="2370667" cy="405694"/>
          </a:xfrm>
          <a:prstGeom prst="rect">
            <a:avLst/>
          </a:prstGeom>
          <a:ln/>
        </p:spPr>
        <p:txBody>
          <a:bodyPr lIns="101599" tIns="50799" rIns="101599" bIns="50799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471334" y="7062612"/>
            <a:ext cx="3217333" cy="405694"/>
          </a:xfrm>
          <a:prstGeom prst="rect">
            <a:avLst/>
          </a:prstGeom>
          <a:ln/>
        </p:spPr>
        <p:txBody>
          <a:bodyPr lIns="101599" tIns="50799" rIns="101599" bIns="50799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81333" y="7062612"/>
            <a:ext cx="2370667" cy="405694"/>
          </a:xfrm>
          <a:prstGeom prst="rect">
            <a:avLst/>
          </a:prstGeom>
          <a:ln/>
        </p:spPr>
        <p:txBody>
          <a:bodyPr lIns="101599" tIns="50799" rIns="101599" bIns="50799"/>
          <a:lstStyle>
            <a:lvl1pPr>
              <a:defRPr/>
            </a:lvl1pPr>
          </a:lstStyle>
          <a:p>
            <a:pPr>
              <a:defRPr/>
            </a:pPr>
            <a:fld id="{FA90F066-0113-FD40-9F75-02D1EE2099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467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4" r:id="rId6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hyperlink" Target="http://www.slj.com/category/reviews/apps/" TargetMode="External"/><Relationship Id="rId6" Type="http://schemas.openxmlformats.org/officeDocument/2006/relationships/hyperlink" Target="https://www.kirkusreviews.com/book-reviews/ipad/" TargetMode="External"/><Relationship Id="rId7" Type="http://schemas.openxmlformats.org/officeDocument/2006/relationships/hyperlink" Target="http://yalsa.ala.org/blog/category/apps/" TargetMode="External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1.jpeg"/><Relationship Id="rId5" Type="http://schemas.openxmlformats.org/officeDocument/2006/relationships/hyperlink" Target="http://www.flickr.com/photos/edvvc/4956221465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3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5.png"/><Relationship Id="rId5" Type="http://schemas.openxmlformats.org/officeDocument/2006/relationships/hyperlink" Target="http://www.pewinternet.org/Reports/2013/Tablets-and-ereaders.aspx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pewinternet.org/Reports/2013/Teens-and-Tech.aspx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hyperlink" Target="http://www.flickr.com/photos/56155476@N08/5667287981/" TargetMode="External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image" Target="../media/image41.png"/><Relationship Id="rId8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hyperlink" Target="http://henryjenkins.org/2007/03/transmedia_storytelling_101.html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6.png"/><Relationship Id="rId5" Type="http://schemas.openxmlformats.org/officeDocument/2006/relationships/hyperlink" Target="http://en.wikipedia.org/wiki/File:Bouquin_%C3%A9lectronique_iLiad_sur_une_pile_de_livre_dehors_au_soleil.jpg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1.jpeg"/><Relationship Id="rId5" Type="http://schemas.openxmlformats.org/officeDocument/2006/relationships/hyperlink" Target="http://www.flickr.com/photos/dcmetroblogger/6574651159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1.jpe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/>
          <p:nvPr/>
        </p:nvSpPr>
        <p:spPr>
          <a:xfrm>
            <a:off x="467975" y="4142900"/>
            <a:ext cx="9456899" cy="1329300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15000"/>
              </a:lnSpc>
              <a:buClr>
                <a:schemeClr val="dk1"/>
              </a:buClr>
              <a:buSzPct val="31428"/>
              <a:buFont typeface="Arial"/>
              <a:buNone/>
            </a:pPr>
            <a:r>
              <a:rPr lang="en-US" sz="35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Transmedia and Young Adult Literature:</a:t>
            </a:r>
          </a:p>
          <a:p>
            <a:pPr lvl="0" rtl="0">
              <a:lnSpc>
                <a:spcPct val="115000"/>
              </a:lnSpc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When Stories Are More Than Paper</a:t>
            </a:r>
          </a:p>
          <a:p>
            <a:endParaRPr/>
          </a:p>
        </p:txBody>
      </p:sp>
      <p:sp>
        <p:nvSpPr>
          <p:cNvPr id="20" name="Shape 20"/>
          <p:cNvSpPr txBox="1"/>
          <p:nvPr/>
        </p:nvSpPr>
        <p:spPr>
          <a:xfrm>
            <a:off x="479925" y="5317800"/>
            <a:ext cx="5016674" cy="6220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2133">
                <a:solidFill>
                  <a:srgbClr val="45290E"/>
                </a:solidFill>
                <a:latin typeface="trebuchet ms"/>
                <a:ea typeface="trebuchet ms"/>
                <a:cs typeface="trebuchet ms"/>
                <a:sym typeface="trebuchet ms"/>
              </a:rPr>
              <a:t>Rachel McDonald &amp; Jackie Parker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000" y="5867400"/>
            <a:ext cx="556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An Infopeople Webinar</a:t>
            </a:r>
          </a:p>
          <a:p>
            <a:r>
              <a:rPr lang="en-US" b="1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Tuesday, January 7, 2014</a:t>
            </a: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/>
        </p:nvSpPr>
        <p:spPr>
          <a:xfrm>
            <a:off x="206600" y="143925"/>
            <a:ext cx="85125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MirrorWorld by Cornelia Funke</a:t>
            </a:r>
          </a:p>
        </p:txBody>
      </p:sp>
      <p:pic>
        <p:nvPicPr>
          <p:cNvPr id="88" name="Shape 8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43950" y="1807050"/>
            <a:ext cx="4054325" cy="52979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5156200" y="1828800"/>
            <a:ext cx="4551000" cy="223155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Storytelling Elements: Novels, app-based short stories, </a:t>
            </a:r>
            <a:r>
              <a:rPr lang="en-US" sz="2933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audio, animation</a:t>
            </a: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, illustration, </a:t>
            </a:r>
            <a:r>
              <a:rPr lang="en-US" sz="2933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music</a:t>
            </a:r>
            <a:endParaRPr lang="en-US" sz="2933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/>
        </p:nvSpPr>
        <p:spPr>
          <a:xfrm>
            <a:off x="206600" y="143925"/>
            <a:ext cx="85125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 err="1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Neomad</a:t>
            </a:r>
            <a:r>
              <a:rPr lang="en-US" sz="3733" b="1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by Big </a:t>
            </a:r>
            <a:r>
              <a:rPr lang="en-US" sz="3733" b="1" dirty="0" err="1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hART</a:t>
            </a:r>
            <a:endParaRPr lang="en-US" sz="3733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95" name="Shape 9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06600" y="1804025"/>
            <a:ext cx="6312750" cy="462155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6786500" y="996150"/>
            <a:ext cx="3246500" cy="5627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Storytelling Elements: Interactive comics, sound effects, audio, animation, music, live-action video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/>
        </p:nvSpPr>
        <p:spPr>
          <a:xfrm>
            <a:off x="238275" y="263500"/>
            <a:ext cx="85125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Evaluation</a:t>
            </a:r>
          </a:p>
        </p:txBody>
      </p:sp>
      <p:sp>
        <p:nvSpPr>
          <p:cNvPr id="102" name="Shape 102"/>
          <p:cNvSpPr txBox="1"/>
          <p:nvPr/>
        </p:nvSpPr>
        <p:spPr>
          <a:xfrm>
            <a:off x="382300" y="1747175"/>
            <a:ext cx="9463500" cy="4980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marL="381000" marR="0" lvl="0" indent="-2370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68582"/>
              <a:buFont typeface="Arial"/>
              <a:buChar char="•"/>
            </a:pPr>
            <a:r>
              <a:rPr lang="en-US" sz="29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Accessibility</a:t>
            </a:r>
          </a:p>
          <a:p>
            <a:pPr marL="762000" marR="0" lvl="1" indent="-2370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Pct val="101149"/>
              <a:buFont typeface="Courier New"/>
              <a:buChar char="o"/>
            </a:pPr>
            <a:r>
              <a:rPr lang="en-US" sz="2933" b="1">
                <a:solidFill>
                  <a:srgbClr val="F7941D"/>
                </a:solidFill>
                <a:latin typeface="trebuchet ms"/>
                <a:ea typeface="trebuchet ms"/>
                <a:cs typeface="trebuchet ms"/>
                <a:sym typeface="trebuchet ms"/>
              </a:rPr>
              <a:t>What’s necessary to participate?</a:t>
            </a:r>
          </a:p>
          <a:p>
            <a:pPr marL="381000" marR="0" lvl="0" indent="-2370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68582"/>
              <a:buFont typeface="Arial"/>
              <a:buChar char="•"/>
            </a:pPr>
            <a:r>
              <a:rPr lang="en-US" sz="29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Cost</a:t>
            </a:r>
          </a:p>
          <a:p>
            <a:pPr marL="762000" marR="0" lvl="1" indent="-2370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Pct val="101149"/>
              <a:buFont typeface="Courier New"/>
              <a:buChar char="o"/>
            </a:pPr>
            <a:r>
              <a:rPr lang="en-US" sz="2933" b="1">
                <a:solidFill>
                  <a:srgbClr val="F7941D"/>
                </a:solidFill>
                <a:latin typeface="trebuchet ms"/>
                <a:ea typeface="trebuchet ms"/>
                <a:cs typeface="trebuchet ms"/>
                <a:sym typeface="trebuchet ms"/>
              </a:rPr>
              <a:t>Money is a barrier. Libraries don’t lend.</a:t>
            </a:r>
          </a:p>
          <a:p>
            <a:pPr marL="381000" marR="0" lvl="0" indent="-2370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68582"/>
              <a:buFont typeface="Arial"/>
              <a:buChar char="•"/>
            </a:pPr>
            <a:r>
              <a:rPr lang="en-US" sz="29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Functionality</a:t>
            </a:r>
          </a:p>
          <a:p>
            <a:pPr marL="762000" marR="0" lvl="1" indent="-2370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Pct val="101149"/>
              <a:buFont typeface="Courier New"/>
              <a:buChar char="o"/>
            </a:pPr>
            <a:r>
              <a:rPr lang="en-US" sz="2933" b="1">
                <a:solidFill>
                  <a:srgbClr val="F7941D"/>
                </a:solidFill>
                <a:latin typeface="trebuchet ms"/>
                <a:ea typeface="trebuchet ms"/>
                <a:cs typeface="trebuchet ms"/>
                <a:sym typeface="trebuchet ms"/>
              </a:rPr>
              <a:t>Does it work? Is it too slow?</a:t>
            </a:r>
          </a:p>
          <a:p>
            <a:pPr marL="381000" marR="0" lvl="0" indent="-2370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68582"/>
              <a:buFont typeface="Arial"/>
              <a:buChar char="•"/>
            </a:pPr>
            <a:r>
              <a:rPr lang="en-US" sz="29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Relevancy</a:t>
            </a:r>
          </a:p>
          <a:p>
            <a:pPr marL="762000" marR="0" lvl="1" indent="-2370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Pct val="101149"/>
              <a:buFont typeface="Courier New"/>
              <a:buChar char="o"/>
            </a:pPr>
            <a:r>
              <a:rPr lang="en-US" sz="2933" b="1">
                <a:solidFill>
                  <a:srgbClr val="F7941D"/>
                </a:solidFill>
                <a:latin typeface="trebuchet ms"/>
                <a:ea typeface="trebuchet ms"/>
                <a:cs typeface="trebuchet ms"/>
                <a:sym typeface="trebuchet ms"/>
              </a:rPr>
              <a:t>Is it current? Is it a gimmick?</a:t>
            </a:r>
          </a:p>
          <a:p>
            <a:pPr marL="381000" marR="0" lvl="0" indent="-2370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68582"/>
              <a:buFont typeface="Arial"/>
              <a:buChar char="•"/>
            </a:pPr>
            <a:r>
              <a:rPr lang="en-US" sz="29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Entertainment</a:t>
            </a:r>
          </a:p>
          <a:p>
            <a:pPr marL="762000" marR="0" lvl="1" indent="-2370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Pct val="101149"/>
              <a:buFont typeface="Courier New"/>
              <a:buChar char="o"/>
            </a:pPr>
            <a:r>
              <a:rPr lang="en-US" sz="2933" b="1">
                <a:solidFill>
                  <a:srgbClr val="F7941D"/>
                </a:solidFill>
                <a:latin typeface="trebuchet ms"/>
                <a:ea typeface="trebuchet ms"/>
                <a:cs typeface="trebuchet ms"/>
                <a:sym typeface="trebuchet ms"/>
              </a:rPr>
              <a:t>Does it go beyond novelty?</a:t>
            </a:r>
          </a:p>
          <a:p>
            <a:pPr marL="381000" marR="0" lvl="0" indent="-2370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68582"/>
              <a:buFont typeface="Arial"/>
              <a:buChar char="•"/>
            </a:pPr>
            <a:r>
              <a:rPr lang="en-US" sz="29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Readability</a:t>
            </a:r>
          </a:p>
          <a:p>
            <a:pPr marL="762000" marR="0" lvl="1" indent="-23706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941D"/>
              </a:buClr>
              <a:buSzPct val="101149"/>
              <a:buFont typeface="Courier New"/>
              <a:buChar char="o"/>
            </a:pPr>
            <a:r>
              <a:rPr lang="en-US" sz="2933" b="1">
                <a:solidFill>
                  <a:srgbClr val="F7941D"/>
                </a:solidFill>
                <a:latin typeface="trebuchet ms"/>
                <a:ea typeface="trebuchet ms"/>
                <a:cs typeface="trebuchet ms"/>
                <a:sym typeface="trebuchet ms"/>
              </a:rPr>
              <a:t>Treatment of text; decoding.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/>
        </p:nvSpPr>
        <p:spPr>
          <a:xfrm>
            <a:off x="206600" y="143925"/>
            <a:ext cx="85125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Reviews of Apps &amp; Enhanced Ebooks</a:t>
            </a:r>
          </a:p>
        </p:txBody>
      </p:sp>
      <p:pic>
        <p:nvPicPr>
          <p:cNvPr id="108" name="Shape 10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922750" y="2487950"/>
            <a:ext cx="2667000" cy="752475"/>
          </a:xfrm>
          <a:prstGeom prst="rect">
            <a:avLst/>
          </a:prstGeom>
        </p:spPr>
      </p:pic>
      <p:sp>
        <p:nvSpPr>
          <p:cNvPr id="109" name="Shape 109"/>
          <p:cNvSpPr txBox="1"/>
          <p:nvPr/>
        </p:nvSpPr>
        <p:spPr>
          <a:xfrm>
            <a:off x="353450" y="2403375"/>
            <a:ext cx="6174350" cy="949425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sz="3600" b="1" u="sng" dirty="0">
                <a:solidFill>
                  <a:schemeClr val="lt1"/>
                </a:solidFill>
                <a:hlinkClick r:id="rId5"/>
              </a:rPr>
              <a:t>SLJ's Touch and Go</a:t>
            </a:r>
          </a:p>
        </p:txBody>
      </p:sp>
      <p:sp>
        <p:nvSpPr>
          <p:cNvPr id="110" name="Shape 110"/>
          <p:cNvSpPr txBox="1"/>
          <p:nvPr/>
        </p:nvSpPr>
        <p:spPr>
          <a:xfrm>
            <a:off x="203200" y="3810001"/>
            <a:ext cx="5725499" cy="12192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3600" b="1" u="sng" dirty="0">
                <a:solidFill>
                  <a:schemeClr val="lt1"/>
                </a:solidFill>
                <a:hlinkClick r:id="rId6"/>
              </a:rPr>
              <a:t>Kirkus' iPad Book Apps</a:t>
            </a:r>
          </a:p>
        </p:txBody>
      </p:sp>
      <p:sp>
        <p:nvSpPr>
          <p:cNvPr id="111" name="Shape 111"/>
          <p:cNvSpPr txBox="1"/>
          <p:nvPr/>
        </p:nvSpPr>
        <p:spPr>
          <a:xfrm>
            <a:off x="203200" y="5486400"/>
            <a:ext cx="6220499" cy="102695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3600" b="1" u="sng" dirty="0">
                <a:solidFill>
                  <a:schemeClr val="lt1"/>
                </a:solidFill>
                <a:hlinkClick r:id="rId7"/>
              </a:rPr>
              <a:t>YALSA's App of the Week</a:t>
            </a:r>
          </a:p>
        </p:txBody>
      </p:sp>
      <p:pic>
        <p:nvPicPr>
          <p:cNvPr id="112" name="Shape 112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6922750" y="5570100"/>
            <a:ext cx="2864099" cy="891899"/>
          </a:xfrm>
          <a:prstGeom prst="rect">
            <a:avLst/>
          </a:prstGeom>
        </p:spPr>
      </p:pic>
      <p:pic>
        <p:nvPicPr>
          <p:cNvPr id="113" name="Shape 113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6890037" y="4112312"/>
            <a:ext cx="2929525" cy="5859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/>
        </p:nvSpPr>
        <p:spPr>
          <a:xfrm>
            <a:off x="206600" y="143925"/>
            <a:ext cx="85125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Digital Divide</a:t>
            </a:r>
          </a:p>
        </p:txBody>
      </p:sp>
      <p:pic>
        <p:nvPicPr>
          <p:cNvPr id="119" name="Shape 11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080650" y="1761128"/>
            <a:ext cx="7998675" cy="533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Shape 120"/>
          <p:cNvSpPr txBox="1"/>
          <p:nvPr/>
        </p:nvSpPr>
        <p:spPr>
          <a:xfrm>
            <a:off x="1080650" y="6529225"/>
            <a:ext cx="7143899" cy="568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sz="1600" b="1" u="sng" dirty="0">
                <a:hlinkClick r:id="rId5"/>
              </a:rPr>
              <a:t>eReader Comparison</a:t>
            </a:r>
            <a:r>
              <a:rPr lang="en-US" sz="1600" b="1" dirty="0"/>
              <a:t> by </a:t>
            </a:r>
            <a:r>
              <a:rPr lang="en-US" sz="1600" b="1" dirty="0" err="1"/>
              <a:t>Edwc</a:t>
            </a:r>
            <a:endParaRPr lang="en-US" sz="1600" b="1" dirty="0"/>
          </a:p>
          <a:p>
            <a:pPr lvl="0" rtl="0">
              <a:buNone/>
            </a:pPr>
            <a:r>
              <a:rPr lang="en-US" sz="1600" b="1" dirty="0"/>
              <a:t>Attribution Non-Commercial License 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/>
          <p:nvPr/>
        </p:nvSpPr>
        <p:spPr>
          <a:xfrm>
            <a:off x="206600" y="143925"/>
            <a:ext cx="85125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Dickens’ Dark London</a:t>
            </a:r>
          </a:p>
        </p:txBody>
      </p:sp>
      <p:pic>
        <p:nvPicPr>
          <p:cNvPr id="127" name="Shape 12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84200" y="2129675"/>
            <a:ext cx="6118800" cy="4575925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 txBox="1"/>
          <p:nvPr/>
        </p:nvSpPr>
        <p:spPr>
          <a:xfrm>
            <a:off x="6832600" y="1828800"/>
            <a:ext cx="3124200" cy="25428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Storytelling Elements: Graphic Novels, audio, maps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/>
          <p:nvPr/>
        </p:nvSpPr>
        <p:spPr>
          <a:xfrm>
            <a:off x="206600" y="143925"/>
            <a:ext cx="9750200" cy="1081500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Life and Death in Pompeii </a:t>
            </a:r>
            <a:r>
              <a:rPr lang="en-US" sz="3733" b="1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&amp; Herculaneum </a:t>
            </a:r>
            <a:endParaRPr lang="en-US" sz="3733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War Horse Interactive</a:t>
            </a:r>
          </a:p>
        </p:txBody>
      </p:sp>
      <p:pic>
        <p:nvPicPr>
          <p:cNvPr id="134" name="Shape 13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38498" y="1925762"/>
            <a:ext cx="4539373" cy="2397562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6697825" y="2588525"/>
            <a:ext cx="2912100" cy="2650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136" name="Shape 136"/>
          <p:cNvSpPr txBox="1"/>
          <p:nvPr/>
        </p:nvSpPr>
        <p:spPr>
          <a:xfrm>
            <a:off x="5664625" y="1925750"/>
            <a:ext cx="4215975" cy="2397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Storytelling Elements: Animation, maps, audio, artifacts (photos of)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1138087" y="4597875"/>
            <a:ext cx="3740199" cy="2805149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/>
          <p:nvPr/>
        </p:nvSpPr>
        <p:spPr>
          <a:xfrm>
            <a:off x="5664625" y="4801650"/>
            <a:ext cx="4215975" cy="2397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Storytelling Elements: Illustration, video, audio, artifacts (photos of)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/>
          <p:nvPr/>
        </p:nvSpPr>
        <p:spPr>
          <a:xfrm>
            <a:off x="279400" y="159450"/>
            <a:ext cx="8750325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 err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Ereader</a:t>
            </a:r>
            <a:r>
              <a:rPr lang="en-US" sz="3733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 &amp; Tablet Ownership</a:t>
            </a:r>
          </a:p>
        </p:txBody>
      </p:sp>
      <p:pic>
        <p:nvPicPr>
          <p:cNvPr id="144" name="Shape 14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88575" y="4199575"/>
            <a:ext cx="4867687" cy="1947074"/>
          </a:xfrm>
          <a:prstGeom prst="rect">
            <a:avLst/>
          </a:prstGeom>
        </p:spPr>
      </p:pic>
      <p:sp>
        <p:nvSpPr>
          <p:cNvPr id="145" name="Shape 145"/>
          <p:cNvSpPr txBox="1"/>
          <p:nvPr/>
        </p:nvSpPr>
        <p:spPr>
          <a:xfrm>
            <a:off x="788575" y="6644525"/>
            <a:ext cx="7877399" cy="786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b="1">
                <a:solidFill>
                  <a:schemeClr val="lt1"/>
                </a:solidFill>
              </a:rPr>
              <a:t>Pew Internet &amp; American Life Project: </a:t>
            </a:r>
            <a:r>
              <a:rPr lang="en-US" b="1" u="sng">
                <a:solidFill>
                  <a:schemeClr val="lt1"/>
                </a:solidFill>
                <a:hlinkClick r:id="rId5"/>
              </a:rPr>
              <a:t>Tablet and E-reader Ownership Update</a:t>
            </a:r>
          </a:p>
          <a:p>
            <a:pPr>
              <a:buNone/>
            </a:pPr>
            <a:r>
              <a:rPr lang="en-US" b="1">
                <a:solidFill>
                  <a:schemeClr val="lt1"/>
                </a:solidFill>
              </a:rPr>
              <a:t>Lee Rainie &amp; Aaron Smith, October 13, 2013</a:t>
            </a:r>
          </a:p>
        </p:txBody>
      </p:sp>
      <p:sp>
        <p:nvSpPr>
          <p:cNvPr id="146" name="Shape 146"/>
          <p:cNvSpPr txBox="1"/>
          <p:nvPr/>
        </p:nvSpPr>
        <p:spPr>
          <a:xfrm>
            <a:off x="517225" y="1795425"/>
            <a:ext cx="7153500" cy="2488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381000" lvl="0" indent="-237066" rtl="0">
              <a:buClr>
                <a:schemeClr val="lt1"/>
              </a:buClr>
              <a:buSzPct val="168582"/>
              <a:buFont typeface="Arial"/>
              <a:buChar char="•"/>
            </a:pPr>
            <a:r>
              <a:rPr lang="en-US" sz="2933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24% of Americans ages 16 and older own an ereader </a:t>
            </a:r>
          </a:p>
          <a:p>
            <a:pPr marL="381000" lvl="0" indent="-237066" rtl="0">
              <a:buClr>
                <a:schemeClr val="lt1"/>
              </a:buClr>
              <a:buSzPct val="168582"/>
              <a:buFont typeface="Arial"/>
              <a:buChar char="•"/>
            </a:pPr>
            <a:r>
              <a:rPr lang="en-US" sz="2933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35% own a tablet</a:t>
            </a:r>
          </a:p>
          <a:p>
            <a:pPr marL="381000" lvl="0" indent="-237066" rtl="0">
              <a:buClr>
                <a:schemeClr val="lt1"/>
              </a:buClr>
              <a:buSzPct val="168582"/>
              <a:buFont typeface="Arial"/>
              <a:buChar char="•"/>
            </a:pPr>
            <a:r>
              <a:rPr lang="en-US" sz="2933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43% own either or both devices</a:t>
            </a:r>
          </a:p>
          <a:p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/>
          <p:nvPr/>
        </p:nvSpPr>
        <p:spPr>
          <a:xfrm>
            <a:off x="517225" y="159450"/>
            <a:ext cx="85125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Teens’ Access to Technology 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721000" y="1583375"/>
            <a:ext cx="7591800" cy="5018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78% of American teens (ages 12 to 17) own a cell phone</a:t>
            </a:r>
          </a:p>
          <a:p>
            <a:endParaRPr dirty="0"/>
          </a:p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37% of teens have smartphones</a:t>
            </a:r>
          </a:p>
          <a:p>
            <a:endParaRPr dirty="0"/>
          </a:p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23% of teens own tablets</a:t>
            </a:r>
          </a:p>
          <a:p>
            <a:endParaRPr dirty="0"/>
          </a:p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95% of teens use the internet</a:t>
            </a:r>
          </a:p>
          <a:p>
            <a:endParaRPr dirty="0"/>
          </a:p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93% of teens have access to a computer at home</a:t>
            </a:r>
          </a:p>
          <a:p>
            <a:endParaRPr dirty="0"/>
          </a:p>
          <a:p>
            <a:endParaRPr dirty="0"/>
          </a:p>
        </p:txBody>
      </p:sp>
      <p:sp>
        <p:nvSpPr>
          <p:cNvPr id="153" name="Shape 153"/>
          <p:cNvSpPr txBox="1"/>
          <p:nvPr/>
        </p:nvSpPr>
        <p:spPr>
          <a:xfrm>
            <a:off x="721000" y="6729350"/>
            <a:ext cx="8850000" cy="678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b="1">
                <a:solidFill>
                  <a:schemeClr val="lt1"/>
                </a:solidFill>
              </a:rPr>
              <a:t>Pew Internet &amp; American Life Project: </a:t>
            </a:r>
            <a:r>
              <a:rPr lang="en-US" b="1" u="sng">
                <a:solidFill>
                  <a:schemeClr val="lt1"/>
                </a:solidFill>
                <a:hlinkClick r:id="rId4"/>
              </a:rPr>
              <a:t>Teens and Technology 2013</a:t>
            </a:r>
          </a:p>
          <a:p>
            <a:pPr>
              <a:buNone/>
            </a:pPr>
            <a:r>
              <a:rPr lang="en-US" b="1">
                <a:solidFill>
                  <a:schemeClr val="lt1"/>
                </a:solidFill>
              </a:rPr>
              <a:t>Mary Madden, Amanda Lenhart, Maeve Duggan, Sandra Cortesi, Urs Gasser; March 13, 2013.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/>
        </p:nvSpPr>
        <p:spPr>
          <a:xfrm>
            <a:off x="279400" y="159450"/>
            <a:ext cx="8750325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Teens and </a:t>
            </a:r>
            <a:r>
              <a:rPr lang="en-US" sz="3733" b="1" dirty="0" err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</a:t>
            </a:r>
            <a:r>
              <a:rPr lang="en-US" sz="3733" b="1" dirty="0" err="1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books</a:t>
            </a:r>
            <a:endParaRPr lang="en-US" sz="3733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59" name="Shape 159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17225" y="1709025"/>
            <a:ext cx="3979324" cy="5305774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4876175" y="1175925"/>
            <a:ext cx="5080625" cy="6083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More adults than teens purchase </a:t>
            </a:r>
            <a:r>
              <a:rPr lang="en-US" sz="29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ebooks</a:t>
            </a:r>
            <a:endParaRPr lang="en-US" sz="2933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dirty="0"/>
          </a:p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Teens are more likely</a:t>
            </a:r>
          </a:p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to read </a:t>
            </a:r>
            <a:r>
              <a:rPr lang="en-US" sz="29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ebooks</a:t>
            </a: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on a </a:t>
            </a:r>
          </a:p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smart phone or laptop </a:t>
            </a:r>
          </a:p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than an </a:t>
            </a:r>
            <a:r>
              <a:rPr lang="en-US" sz="29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ereader</a:t>
            </a: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or tablet</a:t>
            </a:r>
          </a:p>
          <a:p>
            <a:endParaRPr dirty="0"/>
          </a:p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92% of teens think </a:t>
            </a:r>
            <a:r>
              <a:rPr lang="en-US" sz="29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ebooks</a:t>
            </a: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cost too much</a:t>
            </a:r>
          </a:p>
          <a:p>
            <a:endParaRPr dirty="0"/>
          </a:p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Most teens are not happy with restrictions on </a:t>
            </a:r>
            <a:r>
              <a:rPr lang="en-US" sz="29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ebooks</a:t>
            </a: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</a:t>
            </a:r>
          </a:p>
          <a:p>
            <a:endParaRPr dirty="0"/>
          </a:p>
          <a:p>
            <a:endParaRPr dirty="0"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/>
          <p:nvPr/>
        </p:nvSpPr>
        <p:spPr>
          <a:xfrm>
            <a:off x="248600" y="172175"/>
            <a:ext cx="85125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Today’s Objectives</a:t>
            </a:r>
          </a:p>
        </p:txBody>
      </p:sp>
      <p:sp>
        <p:nvSpPr>
          <p:cNvPr id="26" name="Shape 26"/>
          <p:cNvSpPr txBox="1"/>
          <p:nvPr/>
        </p:nvSpPr>
        <p:spPr>
          <a:xfrm>
            <a:off x="438250" y="1880250"/>
            <a:ext cx="8765100" cy="484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27" name="Shape 27"/>
          <p:cNvSpPr txBox="1"/>
          <p:nvPr/>
        </p:nvSpPr>
        <p:spPr>
          <a:xfrm>
            <a:off x="636175" y="2035775"/>
            <a:ext cx="8512500" cy="4849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Understand what </a:t>
            </a:r>
            <a:r>
              <a:rPr lang="en-US" sz="29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transmedia</a:t>
            </a: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is and its impact on the future of reading</a:t>
            </a:r>
          </a:p>
          <a:p>
            <a:endParaRPr dirty="0"/>
          </a:p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Learn six ways to evaluate </a:t>
            </a:r>
            <a:r>
              <a:rPr lang="en-US" sz="29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transmedia</a:t>
            </a:r>
            <a:endParaRPr lang="en-US" sz="2933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endParaRPr dirty="0"/>
          </a:p>
          <a:p>
            <a:pPr lvl="0"/>
            <a:r>
              <a:rPr lang="en-US" sz="2933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Discover three </a:t>
            </a: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tools to use </a:t>
            </a:r>
            <a:r>
              <a:rPr lang="en-US" sz="29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transmedia</a:t>
            </a: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with teens, especially reluctant readers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/>
          <p:nvPr/>
        </p:nvSpPr>
        <p:spPr>
          <a:xfrm>
            <a:off x="279400" y="159450"/>
            <a:ext cx="8750325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Library Lending of Enhanced </a:t>
            </a:r>
            <a:r>
              <a:rPr lang="en-US" sz="3733" b="1" dirty="0" err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Ebooks</a:t>
            </a:r>
            <a:endParaRPr lang="en-US" sz="3733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66" name="Shape 16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912925" y="2139062"/>
            <a:ext cx="6334125" cy="4752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/>
          <p:nvPr/>
        </p:nvSpPr>
        <p:spPr>
          <a:xfrm>
            <a:off x="382300" y="239300"/>
            <a:ext cx="85125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Ebooks and Tablets in Schools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382300" y="2206500"/>
            <a:ext cx="9463500" cy="45212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endParaRPr/>
          </a:p>
        </p:txBody>
      </p:sp>
      <p:sp>
        <p:nvSpPr>
          <p:cNvPr id="173" name="Shape 173"/>
          <p:cNvSpPr txBox="1"/>
          <p:nvPr/>
        </p:nvSpPr>
        <p:spPr>
          <a:xfrm>
            <a:off x="702400" y="6501925"/>
            <a:ext cx="8755200" cy="7865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 u="sng">
                <a:solidFill>
                  <a:schemeClr val="dk1"/>
                </a:solidFill>
                <a:hlinkClick r:id="rId4"/>
              </a:rPr>
              <a:t>Student iPad 001</a:t>
            </a:r>
            <a:r>
              <a:rPr lang="en-US" sz="1600" b="1">
                <a:solidFill>
                  <a:schemeClr val="dk1"/>
                </a:solidFill>
              </a:rPr>
              <a:t>by Brad Flickinger</a:t>
            </a:r>
          </a:p>
          <a:p>
            <a:pPr lvl="0" rtl="0">
              <a:buClr>
                <a:schemeClr val="dk1"/>
              </a:buClr>
              <a:buSzPct val="68750"/>
              <a:buFont typeface="Arial"/>
              <a:buNone/>
            </a:pPr>
            <a:r>
              <a:rPr lang="en-US" sz="1600" b="1">
                <a:solidFill>
                  <a:schemeClr val="dk1"/>
                </a:solidFill>
              </a:rPr>
              <a:t>Attribution Non-Commercial License </a:t>
            </a:r>
          </a:p>
        </p:txBody>
      </p:sp>
      <p:pic>
        <p:nvPicPr>
          <p:cNvPr id="174" name="Shape 174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653625" y="1627225"/>
            <a:ext cx="6605150" cy="495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/>
        </p:nvSpPr>
        <p:spPr>
          <a:xfrm>
            <a:off x="203200" y="239300"/>
            <a:ext cx="86916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Shakespeare in Bits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87775" y="1825900"/>
            <a:ext cx="7778400" cy="51856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/>
        </p:nvSpPr>
        <p:spPr>
          <a:xfrm>
            <a:off x="203200" y="239300"/>
            <a:ext cx="86916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To This Day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515900" y="1994200"/>
            <a:ext cx="6790299" cy="509272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7620000" y="1677650"/>
            <a:ext cx="2336800" cy="2289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Storytelling Elements: Animation, audio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/>
        </p:nvSpPr>
        <p:spPr>
          <a:xfrm>
            <a:off x="279400" y="239300"/>
            <a:ext cx="86154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Apps from Classic Texts</a:t>
            </a:r>
          </a:p>
        </p:txBody>
      </p:sp>
      <p:pic>
        <p:nvPicPr>
          <p:cNvPr id="193" name="Shape 19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281537" y="1924899"/>
            <a:ext cx="7596925" cy="5196949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/>
        </p:nvSpPr>
        <p:spPr>
          <a:xfrm>
            <a:off x="203200" y="239300"/>
            <a:ext cx="86916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Apps from Classic Texts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450" y="2312199"/>
            <a:ext cx="2917524" cy="3890050"/>
          </a:xfrm>
          <a:prstGeom prst="rect">
            <a:avLst/>
          </a:prstGeom>
        </p:spPr>
      </p:pic>
      <p:pic>
        <p:nvPicPr>
          <p:cNvPr id="200" name="Shape 200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4181891" y="2312200"/>
            <a:ext cx="5186733" cy="389005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/>
          <p:nvPr/>
        </p:nvSpPr>
        <p:spPr>
          <a:xfrm>
            <a:off x="282325" y="175400"/>
            <a:ext cx="85125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Using Transmedia with Teens</a:t>
            </a:r>
          </a:p>
        </p:txBody>
      </p:sp>
      <p:pic>
        <p:nvPicPr>
          <p:cNvPr id="4" name="Picture 3" descr="DSCF040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600" y="1676400"/>
            <a:ext cx="6838861" cy="5105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/>
          <p:nvPr/>
        </p:nvSpPr>
        <p:spPr>
          <a:xfrm>
            <a:off x="203200" y="239300"/>
            <a:ext cx="86916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Reluctant Readers and </a:t>
            </a:r>
            <a:r>
              <a:rPr lang="en-US" sz="37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Transmedia</a:t>
            </a:r>
            <a:endParaRPr lang="en-US" sz="3733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2" name="Shape 212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65200" y="1828800"/>
            <a:ext cx="7847225" cy="52314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 txBox="1"/>
          <p:nvPr/>
        </p:nvSpPr>
        <p:spPr>
          <a:xfrm>
            <a:off x="203200" y="239300"/>
            <a:ext cx="86916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Reluctant Readers and </a:t>
            </a:r>
            <a:r>
              <a:rPr lang="en-US" sz="37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Transmedia</a:t>
            </a:r>
            <a:endParaRPr lang="en-US" sz="3733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218" name="Shape 21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382300" y="1677675"/>
            <a:ext cx="4245100" cy="5660124"/>
          </a:xfrm>
          <a:prstGeom prst="rect">
            <a:avLst/>
          </a:prstGeom>
        </p:spPr>
      </p:pic>
      <p:pic>
        <p:nvPicPr>
          <p:cNvPr id="219" name="Shape 21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514625" y="1677675"/>
            <a:ext cx="3773416" cy="566012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/>
          <p:nvPr/>
        </p:nvSpPr>
        <p:spPr>
          <a:xfrm>
            <a:off x="203200" y="239300"/>
            <a:ext cx="86916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Teens as </a:t>
            </a:r>
            <a:r>
              <a:rPr lang="en-US" sz="37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Transmedia</a:t>
            </a: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Creators</a:t>
            </a:r>
          </a:p>
        </p:txBody>
      </p:sp>
      <p:pic>
        <p:nvPicPr>
          <p:cNvPr id="225" name="Shape 22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06050" y="1655125"/>
            <a:ext cx="2328974" cy="2411725"/>
          </a:xfrm>
          <a:prstGeom prst="rect">
            <a:avLst/>
          </a:prstGeom>
        </p:spPr>
      </p:pic>
      <p:pic>
        <p:nvPicPr>
          <p:cNvPr id="226" name="Shape 226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050" y="1655112"/>
            <a:ext cx="2444924" cy="2411746"/>
          </a:xfrm>
          <a:prstGeom prst="rect">
            <a:avLst/>
          </a:prstGeom>
        </p:spPr>
      </p:pic>
      <p:pic>
        <p:nvPicPr>
          <p:cNvPr id="227" name="Shape 227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7154055" y="1685200"/>
            <a:ext cx="2392294" cy="2351574"/>
          </a:xfrm>
          <a:prstGeom prst="rect">
            <a:avLst/>
          </a:prstGeom>
        </p:spPr>
      </p:pic>
      <p:pic>
        <p:nvPicPr>
          <p:cNvPr id="228" name="Shape 228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806050" y="4996950"/>
            <a:ext cx="5797950" cy="1708075"/>
          </a:xfrm>
          <a:prstGeom prst="rect">
            <a:avLst/>
          </a:prstGeom>
        </p:spPr>
      </p:pic>
      <p:pic>
        <p:nvPicPr>
          <p:cNvPr id="229" name="Shape 229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7154050" y="4696075"/>
            <a:ext cx="2392299" cy="23325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 txBox="1"/>
          <p:nvPr/>
        </p:nvSpPr>
        <p:spPr>
          <a:xfrm>
            <a:off x="468825" y="2006925"/>
            <a:ext cx="7903799" cy="4062900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466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“A process where integral elements of a fiction get dispersed systematically across multiple delivery channels for the purpose of creating a unified and coordinated entertainment experience. Ideally, each makes it own unique contribution to the story.”</a:t>
            </a:r>
          </a:p>
        </p:txBody>
      </p:sp>
      <p:sp>
        <p:nvSpPr>
          <p:cNvPr id="33" name="Shape 33"/>
          <p:cNvSpPr txBox="1"/>
          <p:nvPr/>
        </p:nvSpPr>
        <p:spPr>
          <a:xfrm>
            <a:off x="468825" y="6310425"/>
            <a:ext cx="7433399" cy="960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2133">
                <a:solidFill>
                  <a:srgbClr val="45290E"/>
                </a:solidFill>
                <a:latin typeface="trebuchet ms"/>
                <a:ea typeface="trebuchet ms"/>
                <a:cs typeface="trebuchet ms"/>
                <a:sym typeface="trebuchet ms"/>
              </a:rPr>
              <a:t>Dr. Henry Jenkins, Profession of Communication</a:t>
            </a:r>
          </a:p>
          <a:p>
            <a:pPr lvl="0" rtl="0">
              <a:lnSpc>
                <a:spcPct val="100000"/>
              </a:lnSpc>
              <a:buNone/>
            </a:pPr>
            <a:r>
              <a:rPr lang="en-US" sz="2133">
                <a:solidFill>
                  <a:srgbClr val="45290E"/>
                </a:solidFill>
                <a:latin typeface="trebuchet ms"/>
                <a:ea typeface="trebuchet ms"/>
                <a:cs typeface="trebuchet ms"/>
                <a:sym typeface="trebuchet ms"/>
              </a:rPr>
              <a:t>“Transmedia Storytelling 101”</a:t>
            </a:r>
          </a:p>
          <a:p>
            <a:pPr lvl="0" rtl="0">
              <a:lnSpc>
                <a:spcPct val="100000"/>
              </a:lnSpc>
              <a:buNone/>
            </a:pPr>
            <a:r>
              <a:rPr lang="en-US" sz="1800" b="1" u="sng">
                <a:solidFill>
                  <a:schemeClr val="hlink"/>
                </a:solidFill>
                <a:hlinkClick r:id="rId4"/>
              </a:rPr>
              <a:t>http://henryjenkins.org/2007/03/transmedia_storytelling_101.html</a:t>
            </a:r>
          </a:p>
        </p:txBody>
      </p:sp>
      <p:sp>
        <p:nvSpPr>
          <p:cNvPr id="34" name="Shape 34"/>
          <p:cNvSpPr txBox="1"/>
          <p:nvPr/>
        </p:nvSpPr>
        <p:spPr>
          <a:xfrm>
            <a:off x="279400" y="0"/>
            <a:ext cx="6086300" cy="9605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What is </a:t>
            </a:r>
            <a:r>
              <a:rPr lang="en-US" sz="37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Transmedia</a:t>
            </a: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/>
          <p:nvPr/>
        </p:nvSpPr>
        <p:spPr>
          <a:xfrm>
            <a:off x="279400" y="239300"/>
            <a:ext cx="86154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Teens as Transmedia Creators</a:t>
            </a:r>
          </a:p>
        </p:txBody>
      </p:sp>
      <p:pic>
        <p:nvPicPr>
          <p:cNvPr id="235" name="Shape 23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198100" y="1548075"/>
            <a:ext cx="7367950" cy="550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/>
        </p:nvSpPr>
        <p:spPr>
          <a:xfrm>
            <a:off x="203200" y="239300"/>
            <a:ext cx="86916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Forecasting the Future</a:t>
            </a:r>
          </a:p>
        </p:txBody>
      </p:sp>
      <p:pic>
        <p:nvPicPr>
          <p:cNvPr id="241" name="Shape 24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87975" y="1806100"/>
            <a:ext cx="5349525" cy="532277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/>
        </p:nvSpPr>
        <p:spPr>
          <a:xfrm>
            <a:off x="203200" y="239300"/>
            <a:ext cx="86916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Ebooks</a:t>
            </a: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and Social Media</a:t>
            </a:r>
          </a:p>
        </p:txBody>
      </p:sp>
      <p:pic>
        <p:nvPicPr>
          <p:cNvPr id="247" name="Shape 24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98550" y="2309812"/>
            <a:ext cx="8096250" cy="300037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/>
        </p:nvSpPr>
        <p:spPr>
          <a:xfrm>
            <a:off x="279400" y="239300"/>
            <a:ext cx="86154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Creating </a:t>
            </a:r>
            <a:r>
              <a:rPr lang="en-US" sz="37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Transmedia</a:t>
            </a: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for Teens</a:t>
            </a:r>
          </a:p>
        </p:txBody>
      </p:sp>
      <p:pic>
        <p:nvPicPr>
          <p:cNvPr id="253" name="Shape 25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807825" y="1685675"/>
            <a:ext cx="3883099" cy="5177475"/>
          </a:xfrm>
          <a:prstGeom prst="rect">
            <a:avLst/>
          </a:prstGeom>
        </p:spPr>
      </p:pic>
      <p:sp>
        <p:nvSpPr>
          <p:cNvPr id="254" name="Shape 254"/>
          <p:cNvSpPr txBox="1"/>
          <p:nvPr/>
        </p:nvSpPr>
        <p:spPr>
          <a:xfrm>
            <a:off x="5297874" y="1960900"/>
            <a:ext cx="4201725" cy="40592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Lacking a consistent platform and format, publishers may be reluctant to create </a:t>
            </a:r>
            <a:r>
              <a:rPr lang="en-US" sz="29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transmedia</a:t>
            </a: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 titles.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722450" y="6863150"/>
            <a:ext cx="7997999" cy="557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1600" b="1" u="sng">
                <a:hlinkClick r:id="rId5"/>
              </a:rPr>
              <a:t>IRex iLiad ebook reader outdoors in sunlight</a:t>
            </a:r>
            <a:r>
              <a:rPr lang="en-US" sz="1600" b="1">
                <a:solidFill>
                  <a:schemeClr val="dk1"/>
                </a:solidFill>
              </a:rPr>
              <a:t> by Martouf</a:t>
            </a:r>
          </a:p>
          <a:p>
            <a:pPr lvl="0" rtl="0">
              <a:buNone/>
            </a:pPr>
            <a:r>
              <a:rPr lang="en-US" sz="1600" b="1">
                <a:solidFill>
                  <a:schemeClr val="dk1"/>
                </a:solidFill>
              </a:rPr>
              <a:t>Attribution Noncommercial License 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 txBox="1"/>
          <p:nvPr/>
        </p:nvSpPr>
        <p:spPr>
          <a:xfrm>
            <a:off x="203200" y="239300"/>
            <a:ext cx="86916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The Survivors</a:t>
            </a:r>
          </a:p>
        </p:txBody>
      </p:sp>
      <p:pic>
        <p:nvPicPr>
          <p:cNvPr id="261" name="Shape 261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48850" y="1641912"/>
            <a:ext cx="4213100" cy="5617474"/>
          </a:xfrm>
          <a:prstGeom prst="rect">
            <a:avLst/>
          </a:prstGeom>
        </p:spPr>
      </p:pic>
      <p:pic>
        <p:nvPicPr>
          <p:cNvPr id="262" name="Shape 262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57850" y="1641923"/>
            <a:ext cx="4213100" cy="5617451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Shape 267"/>
          <p:cNvSpPr txBox="1"/>
          <p:nvPr/>
        </p:nvSpPr>
        <p:spPr>
          <a:xfrm>
            <a:off x="279400" y="239300"/>
            <a:ext cx="86154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39 Clues and Infinity Ring</a:t>
            </a:r>
          </a:p>
        </p:txBody>
      </p:sp>
      <p:pic>
        <p:nvPicPr>
          <p:cNvPr id="268" name="Shape 268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481675" y="3104450"/>
            <a:ext cx="2943849" cy="4154924"/>
          </a:xfrm>
          <a:prstGeom prst="rect">
            <a:avLst/>
          </a:prstGeom>
        </p:spPr>
      </p:pic>
      <p:pic>
        <p:nvPicPr>
          <p:cNvPr id="269" name="Shape 26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3782848" y="2540000"/>
            <a:ext cx="5977525" cy="471937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Shape 274"/>
          <p:cNvSpPr txBox="1"/>
          <p:nvPr/>
        </p:nvSpPr>
        <p:spPr>
          <a:xfrm>
            <a:off x="203200" y="239300"/>
            <a:ext cx="86916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Brave New World</a:t>
            </a:r>
          </a:p>
        </p:txBody>
      </p:sp>
      <p:pic>
        <p:nvPicPr>
          <p:cNvPr id="275" name="Shape 275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420650" y="1688325"/>
            <a:ext cx="6974699" cy="5209224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Shape 276"/>
          <p:cNvSpPr txBox="1"/>
          <p:nvPr/>
        </p:nvSpPr>
        <p:spPr>
          <a:xfrm>
            <a:off x="1324475" y="6897550"/>
            <a:ext cx="6564899" cy="516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1600" b="1" u="sng">
                <a:hlinkClick r:id="rId5"/>
              </a:rPr>
              <a:t>The Modern Toddler iPad Experience</a:t>
            </a:r>
            <a:r>
              <a:rPr lang="en-US" sz="1600" b="1">
                <a:solidFill>
                  <a:schemeClr val="dk1"/>
                </a:solidFill>
              </a:rPr>
              <a:t> by Wayan Vota</a:t>
            </a:r>
          </a:p>
          <a:p>
            <a:pPr lvl="0" rtl="0">
              <a:buNone/>
            </a:pPr>
            <a:r>
              <a:rPr lang="en-US" sz="1600" b="1">
                <a:solidFill>
                  <a:schemeClr val="dk1"/>
                </a:solidFill>
              </a:rPr>
              <a:t>Attribution Noncommercial License 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hape 281"/>
          <p:cNvSpPr txBox="1"/>
          <p:nvPr/>
        </p:nvSpPr>
        <p:spPr>
          <a:xfrm>
            <a:off x="398550" y="5677275"/>
            <a:ext cx="7009099" cy="915400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endParaRPr/>
          </a:p>
        </p:txBody>
      </p:sp>
      <p:sp>
        <p:nvSpPr>
          <p:cNvPr id="282" name="Shape 282"/>
          <p:cNvSpPr txBox="1"/>
          <p:nvPr/>
        </p:nvSpPr>
        <p:spPr>
          <a:xfrm>
            <a:off x="889000" y="685800"/>
            <a:ext cx="7568399" cy="997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sz="4800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Questions?</a:t>
            </a:r>
          </a:p>
        </p:txBody>
      </p:sp>
      <p:sp>
        <p:nvSpPr>
          <p:cNvPr id="4" name="Shape 259"/>
          <p:cNvSpPr txBox="1"/>
          <p:nvPr/>
        </p:nvSpPr>
        <p:spPr>
          <a:xfrm>
            <a:off x="812800" y="3352800"/>
            <a:ext cx="7568399" cy="1143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sz="4800" b="1" dirty="0" smtClean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Thank you.</a:t>
            </a:r>
          </a:p>
          <a:p>
            <a:pPr>
              <a:buNone/>
            </a:pPr>
            <a:endParaRPr lang="en-US" sz="48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pPr>
              <a:buNone/>
            </a:pPr>
            <a:endParaRPr lang="en-US" sz="4800" b="1" dirty="0">
              <a:solidFill>
                <a:schemeClr val="lt1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5" name="Shape 259"/>
          <p:cNvSpPr txBox="1"/>
          <p:nvPr/>
        </p:nvSpPr>
        <p:spPr>
          <a:xfrm>
            <a:off x="965200" y="5181600"/>
            <a:ext cx="7568399" cy="11430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r>
              <a:rPr lang="en-US" sz="2800" dirty="0">
                <a:solidFill>
                  <a:srgbClr val="45290E"/>
                </a:solidFill>
                <a:latin typeface="trebuchet ms"/>
                <a:ea typeface="trebuchet ms"/>
                <a:cs typeface="trebuchet ms"/>
                <a:sym typeface="trebuchet ms"/>
              </a:rPr>
              <a:t>Rachel McDonald - </a:t>
            </a:r>
            <a:r>
              <a:rPr lang="en-US" sz="2800" dirty="0" err="1">
                <a:solidFill>
                  <a:srgbClr val="45290E"/>
                </a:solidFill>
                <a:latin typeface="trebuchet ms"/>
                <a:ea typeface="trebuchet ms"/>
                <a:cs typeface="trebuchet ms"/>
                <a:sym typeface="trebuchet ms"/>
              </a:rPr>
              <a:t>rmmcdonald@kcls.org</a:t>
            </a:r>
            <a:endParaRPr lang="en-US" sz="2800" dirty="0" smtClean="0">
              <a:solidFill>
                <a:srgbClr val="45290E"/>
              </a:solidFill>
              <a:latin typeface="trebuchet ms"/>
              <a:ea typeface="trebuchet ms"/>
              <a:cs typeface="trebuchet ms"/>
              <a:sym typeface="trebuchet ms"/>
            </a:endParaRPr>
          </a:p>
          <a:p>
            <a:r>
              <a:rPr lang="en-US" sz="2800" dirty="0">
                <a:solidFill>
                  <a:srgbClr val="45290E"/>
                </a:solidFill>
                <a:latin typeface="trebuchet ms"/>
                <a:ea typeface="trebuchet ms"/>
                <a:cs typeface="trebuchet ms"/>
                <a:sym typeface="trebuchet ms"/>
              </a:rPr>
              <a:t>Jackie Parker - </a:t>
            </a:r>
            <a:r>
              <a:rPr lang="en-US" sz="2800" dirty="0" err="1">
                <a:solidFill>
                  <a:srgbClr val="45290E"/>
                </a:solidFill>
                <a:latin typeface="trebuchet ms"/>
                <a:ea typeface="trebuchet ms"/>
                <a:cs typeface="trebuchet ms"/>
                <a:sym typeface="trebuchet ms"/>
              </a:rPr>
              <a:t>jacparker@gmail.com</a:t>
            </a:r>
            <a:endParaRPr lang="en-US" sz="2800" dirty="0">
              <a:solidFill>
                <a:srgbClr val="45290E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ontent Placeholder 2"/>
          <p:cNvSpPr>
            <a:spLocks noGrp="1"/>
          </p:cNvSpPr>
          <p:nvPr>
            <p:ph idx="1"/>
          </p:nvPr>
        </p:nvSpPr>
        <p:spPr>
          <a:xfrm>
            <a:off x="1608667" y="4910667"/>
            <a:ext cx="7027333" cy="2074333"/>
          </a:xfrm>
        </p:spPr>
        <p:txBody>
          <a:bodyPr/>
          <a:lstStyle/>
          <a:p>
            <a:pPr algn="ctr"/>
            <a:r>
              <a:rPr lang="en-US" sz="1600" dirty="0">
                <a:latin typeface="Arial" charset="0"/>
              </a:rPr>
              <a:t>Infopeople webinars are supported </a:t>
            </a:r>
            <a:r>
              <a:rPr lang="en-US" sz="1600">
                <a:latin typeface="Arial" charset="0"/>
              </a:rPr>
              <a:t>in part by </a:t>
            </a:r>
            <a:r>
              <a:rPr lang="en-US" sz="1600" dirty="0">
                <a:latin typeface="Arial" charset="0"/>
              </a:rPr>
              <a:t>the U.S. Institute of Museum and Library Services under the provisions of the Library Services and Technology Act, administered in California by the State Librarian. This material is licensed under a Creative Commons 3.0 Share &amp; Share-Alike license. Use of this material should credit the author and funding source.</a:t>
            </a:r>
          </a:p>
          <a:p>
            <a:pPr algn="ctr"/>
            <a:endParaRPr lang="en-US" sz="1600" dirty="0">
              <a:latin typeface="Arial" charset="0"/>
            </a:endParaRPr>
          </a:p>
        </p:txBody>
      </p:sp>
      <p:pic>
        <p:nvPicPr>
          <p:cNvPr id="2" name="Picture 1" descr="IFP logo 2012_outline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943" y="2394173"/>
            <a:ext cx="8184382" cy="96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749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/>
          <p:nvPr/>
        </p:nvSpPr>
        <p:spPr>
          <a:xfrm>
            <a:off x="203200" y="214600"/>
            <a:ext cx="85862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Definition of </a:t>
            </a:r>
            <a:r>
              <a:rPr lang="en-US" sz="3733" b="1" dirty="0" err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Transmedia</a:t>
            </a:r>
            <a:endParaRPr lang="en-US" sz="3733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40" name="Shape 40"/>
          <p:cNvSpPr txBox="1"/>
          <p:nvPr/>
        </p:nvSpPr>
        <p:spPr>
          <a:xfrm>
            <a:off x="382300" y="2206500"/>
            <a:ext cx="9463500" cy="45212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Multiple Media</a:t>
            </a:r>
          </a:p>
          <a:p>
            <a:endParaRPr/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 Single Unified Story</a:t>
            </a:r>
          </a:p>
          <a:p>
            <a:endParaRPr/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Avoidance of Redundancy Between Media</a:t>
            </a:r>
          </a:p>
          <a:p>
            <a:endParaRPr/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- Andrea Phillips, </a:t>
            </a:r>
            <a:r>
              <a:rPr lang="en-US" sz="2933" b="1" i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A Creator's Guide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33" b="1" i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to Transmedia Storytelling</a:t>
            </a:r>
          </a:p>
          <a:p>
            <a:endParaRPr/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/>
        </p:nvSpPr>
        <p:spPr>
          <a:xfrm>
            <a:off x="230800" y="240575"/>
            <a:ext cx="85125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rtl="0">
              <a:lnSpc>
                <a:spcPct val="100000"/>
              </a:lnSpc>
              <a:buNone/>
            </a:pPr>
            <a:r>
              <a:rPr lang="en-US" sz="37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Examples of Transmedia</a:t>
            </a:r>
          </a:p>
        </p:txBody>
      </p:sp>
      <p:pic>
        <p:nvPicPr>
          <p:cNvPr id="46" name="Shape 46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5625" y="1500725"/>
            <a:ext cx="2122224" cy="2884949"/>
          </a:xfrm>
          <a:prstGeom prst="rect">
            <a:avLst/>
          </a:prstGeom>
        </p:spPr>
      </p:pic>
      <p:pic>
        <p:nvPicPr>
          <p:cNvPr id="47" name="Shape 47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230800" y="1514450"/>
            <a:ext cx="1917199" cy="2857500"/>
          </a:xfrm>
          <a:prstGeom prst="rect">
            <a:avLst/>
          </a:prstGeom>
        </p:spPr>
      </p:pic>
      <p:pic>
        <p:nvPicPr>
          <p:cNvPr id="48" name="Shape 48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230787" y="4559750"/>
            <a:ext cx="2035100" cy="2857500"/>
          </a:xfrm>
          <a:prstGeom prst="rect">
            <a:avLst/>
          </a:prstGeom>
        </p:spPr>
      </p:pic>
      <p:pic>
        <p:nvPicPr>
          <p:cNvPr id="49" name="Shape 49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2704637" y="4559750"/>
            <a:ext cx="2035100" cy="2857500"/>
          </a:xfrm>
          <a:prstGeom prst="rect">
            <a:avLst/>
          </a:prstGeom>
        </p:spPr>
      </p:pic>
      <p:pic>
        <p:nvPicPr>
          <p:cNvPr id="50" name="Shape 50"/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475" y="1555600"/>
            <a:ext cx="1917199" cy="2775175"/>
          </a:xfrm>
          <a:prstGeom prst="rect">
            <a:avLst/>
          </a:prstGeom>
        </p:spPr>
      </p:pic>
      <p:pic>
        <p:nvPicPr>
          <p:cNvPr id="51" name="Shape 51"/>
          <p:cNvPicPr preferRelativeResize="0"/>
          <p:nvPr/>
        </p:nvPicPr>
        <p:blipFill>
          <a:blip r:embed="rId9"/>
          <a:stretch>
            <a:fillRect/>
          </a:stretch>
        </p:blipFill>
        <p:spPr>
          <a:xfrm>
            <a:off x="4986550" y="4472712"/>
            <a:ext cx="4910724" cy="3031574"/>
          </a:xfrm>
          <a:prstGeom prst="rect">
            <a:avLst/>
          </a:prstGeom>
        </p:spPr>
      </p:pic>
      <p:pic>
        <p:nvPicPr>
          <p:cNvPr id="52" name="Shape 52"/>
          <p:cNvPicPr preferRelativeResize="0"/>
          <p:nvPr/>
        </p:nvPicPr>
        <p:blipFill>
          <a:blip r:embed="rId10"/>
          <a:stretch>
            <a:fillRect/>
          </a:stretch>
        </p:blipFill>
        <p:spPr>
          <a:xfrm>
            <a:off x="7517175" y="1555600"/>
            <a:ext cx="1917199" cy="2775174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/>
        </p:nvSpPr>
        <p:spPr>
          <a:xfrm>
            <a:off x="262525" y="129750"/>
            <a:ext cx="85125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Cathy’s Book</a:t>
            </a:r>
          </a:p>
        </p:txBody>
      </p:sp>
      <p:pic>
        <p:nvPicPr>
          <p:cNvPr id="58" name="Shape 58"/>
          <p:cNvPicPr preferRelativeResize="0"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05" y="1611625"/>
            <a:ext cx="4995148" cy="37463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Shape 59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145950" y="3728225"/>
            <a:ext cx="4933924" cy="38124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Shape 60"/>
          <p:cNvSpPr txBox="1"/>
          <p:nvPr/>
        </p:nvSpPr>
        <p:spPr>
          <a:xfrm>
            <a:off x="5442850" y="1837850"/>
            <a:ext cx="4311899" cy="155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endParaRPr/>
          </a:p>
        </p:txBody>
      </p:sp>
      <p:sp>
        <p:nvSpPr>
          <p:cNvPr id="61" name="Shape 61"/>
          <p:cNvSpPr txBox="1"/>
          <p:nvPr/>
        </p:nvSpPr>
        <p:spPr>
          <a:xfrm>
            <a:off x="5232400" y="1625800"/>
            <a:ext cx="4876799" cy="1767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Storytelling Elements: Book, Phone Number, Ephemera, Website, App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/>
          <p:nvPr/>
        </p:nvSpPr>
        <p:spPr>
          <a:xfrm>
            <a:off x="309625" y="257025"/>
            <a:ext cx="82959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Skeleton </a:t>
            </a:r>
            <a:r>
              <a:rPr lang="en-US" sz="3733" b="1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Creek by Patrick Carman</a:t>
            </a:r>
            <a:endParaRPr lang="en-US" sz="3733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67" name="Shape 67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1727200" y="2209800"/>
            <a:ext cx="6878425" cy="5082124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Shape 68"/>
          <p:cNvSpPr txBox="1"/>
          <p:nvPr/>
        </p:nvSpPr>
        <p:spPr>
          <a:xfrm>
            <a:off x="5618450" y="990600"/>
            <a:ext cx="4541550" cy="1071174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Storytelling Elements: Book, Website, Videos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/>
          <p:nvPr/>
        </p:nvSpPr>
        <p:spPr>
          <a:xfrm>
            <a:off x="206600" y="143925"/>
            <a:ext cx="91406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Chopsticks by Anthony &amp; Corral</a:t>
            </a:r>
            <a:endParaRPr lang="en-US" sz="3733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74" name="Shape 74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736599" y="3048000"/>
            <a:ext cx="5943601" cy="4331299"/>
          </a:xfrm>
          <a:prstGeom prst="rect">
            <a:avLst/>
          </a:prstGeom>
        </p:spPr>
      </p:pic>
      <p:sp>
        <p:nvSpPr>
          <p:cNvPr id="75" name="Shape 75"/>
          <p:cNvSpPr txBox="1"/>
          <p:nvPr/>
        </p:nvSpPr>
        <p:spPr>
          <a:xfrm>
            <a:off x="5232400" y="1066800"/>
            <a:ext cx="4747800" cy="17171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Storytelling Elements: Book, Enhanced </a:t>
            </a:r>
            <a:r>
              <a:rPr lang="en-US" sz="29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Ebook</a:t>
            </a: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, Videos, Songs, Shuffle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 txBox="1"/>
          <p:nvPr/>
        </p:nvSpPr>
        <p:spPr>
          <a:xfrm>
            <a:off x="206600" y="143925"/>
            <a:ext cx="8512500" cy="786599"/>
          </a:xfrm>
          <a:prstGeom prst="rect">
            <a:avLst/>
          </a:prstGeom>
        </p:spPr>
        <p:txBody>
          <a:bodyPr lIns="38100" tIns="38100" rIns="38100" bIns="38100" anchor="t" anchorCtr="0">
            <a:noAutofit/>
          </a:bodyPr>
          <a:lstStyle/>
          <a:p>
            <a:pPr lvl="0" rtl="0">
              <a:lnSpc>
                <a:spcPct val="100000"/>
              </a:lnSpc>
              <a:buNone/>
            </a:pPr>
            <a:r>
              <a:rPr lang="en-US" sz="3733" b="1" dirty="0" smtClean="0">
                <a:solidFill>
                  <a:srgbClr val="FFFFFF"/>
                </a:solidFill>
                <a:latin typeface="trebuchet ms"/>
                <a:ea typeface="trebuchet ms"/>
                <a:cs typeface="trebuchet ms"/>
                <a:sym typeface="trebuchet ms"/>
              </a:rPr>
              <a:t>Gift by Andrea J. Buchanan</a:t>
            </a:r>
            <a:endParaRPr lang="en-US" sz="3733" b="1" dirty="0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2" name="Shape 82"/>
          <p:cNvSpPr txBox="1"/>
          <p:nvPr/>
        </p:nvSpPr>
        <p:spPr>
          <a:xfrm>
            <a:off x="5765800" y="1447800"/>
            <a:ext cx="3657600" cy="33848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buNone/>
            </a:pP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Storytelling Elements: Book, Enhanced </a:t>
            </a:r>
            <a:r>
              <a:rPr lang="en-US" sz="2933" b="1" dirty="0" err="1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Ebook</a:t>
            </a:r>
            <a:r>
              <a:rPr lang="en-US" sz="2933" b="1" dirty="0">
                <a:solidFill>
                  <a:schemeClr val="lt1"/>
                </a:solidFill>
                <a:latin typeface="trebuchet ms"/>
                <a:ea typeface="trebuchet ms"/>
                <a:cs typeface="trebuchet ms"/>
                <a:sym typeface="trebuchet ms"/>
              </a:rPr>
              <a:t>, Graphic Novel, Journal, Videos, Songs and Lyrics</a:t>
            </a:r>
          </a:p>
        </p:txBody>
      </p:sp>
      <p:pic>
        <p:nvPicPr>
          <p:cNvPr id="59394" name="Picture 2" descr="http://a5.mzstatic.com/us/r30/Publication/v4/4c/df/2b/4cdf2b65-ace7-1fb3-ad82-e891bcefc43e/photo_3.480x480-7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46200" y="1752600"/>
            <a:ext cx="4038600" cy="5384800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 spd="slow">
    <p:cut/>
  </p:transition>
</p:sld>
</file>

<file path=ppt/theme/theme1.xml><?xml version="1.0" encoding="utf-8"?>
<a:theme xmlns:a="http://schemas.openxmlformats.org/drawingml/2006/main" name="Custom Theme">
  <a:themeElements>
    <a:clrScheme name="blank">
      <a:dk1>
        <a:srgbClr val="000000"/>
      </a:dk1>
      <a:lt1>
        <a:srgbClr val="FFFFFF"/>
      </a:lt1>
      <a:dk2>
        <a:srgbClr val="073763"/>
      </a:dk2>
      <a:lt2>
        <a:srgbClr val="CFE2F3"/>
      </a:lt2>
      <a:accent1>
        <a:srgbClr val="404040"/>
      </a:accent1>
      <a:accent2>
        <a:srgbClr val="808080"/>
      </a:accent2>
      <a:accent3>
        <a:srgbClr val="C0C0C0"/>
      </a:accent3>
      <a:accent4>
        <a:srgbClr val="396187"/>
      </a:accent4>
      <a:accent5>
        <a:srgbClr val="6B8CAB"/>
      </a:accent5>
      <a:accent6>
        <a:srgbClr val="9DB7CF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781</Words>
  <Application>Microsoft Macintosh PowerPoint</Application>
  <PresentationFormat>Custom</PresentationFormat>
  <Paragraphs>123</Paragraphs>
  <Slides>38</Slides>
  <Notes>37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Custom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Jennifer Jacobs</cp:lastModifiedBy>
  <cp:revision>7</cp:revision>
  <cp:lastPrinted>2014-01-06T19:36:53Z</cp:lastPrinted>
  <dcterms:modified xsi:type="dcterms:W3CDTF">2014-01-06T19:37:05Z</dcterms:modified>
</cp:coreProperties>
</file>