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9"/>
  </p:notesMasterIdLst>
  <p:handoutMasterIdLst>
    <p:handoutMasterId r:id="rId60"/>
  </p:handoutMasterIdLst>
  <p:sldIdLst>
    <p:sldId id="256" r:id="rId2"/>
    <p:sldId id="258" r:id="rId3"/>
    <p:sldId id="290" r:id="rId4"/>
    <p:sldId id="282" r:id="rId5"/>
    <p:sldId id="289" r:id="rId6"/>
    <p:sldId id="259" r:id="rId7"/>
    <p:sldId id="338" r:id="rId8"/>
    <p:sldId id="287" r:id="rId9"/>
    <p:sldId id="262" r:id="rId10"/>
    <p:sldId id="293" r:id="rId11"/>
    <p:sldId id="267" r:id="rId12"/>
    <p:sldId id="269" r:id="rId13"/>
    <p:sldId id="313" r:id="rId14"/>
    <p:sldId id="322" r:id="rId15"/>
    <p:sldId id="314" r:id="rId16"/>
    <p:sldId id="295" r:id="rId17"/>
    <p:sldId id="315" r:id="rId18"/>
    <p:sldId id="296" r:id="rId19"/>
    <p:sldId id="272" r:id="rId20"/>
    <p:sldId id="268" r:id="rId21"/>
    <p:sldId id="302" r:id="rId22"/>
    <p:sldId id="292" r:id="rId23"/>
    <p:sldId id="346" r:id="rId24"/>
    <p:sldId id="323" r:id="rId25"/>
    <p:sldId id="339" r:id="rId26"/>
    <p:sldId id="340" r:id="rId27"/>
    <p:sldId id="330" r:id="rId28"/>
    <p:sldId id="341" r:id="rId29"/>
    <p:sldId id="335" r:id="rId30"/>
    <p:sldId id="309" r:id="rId31"/>
    <p:sldId id="342" r:id="rId32"/>
    <p:sldId id="332" r:id="rId33"/>
    <p:sldId id="334" r:id="rId34"/>
    <p:sldId id="343" r:id="rId35"/>
    <p:sldId id="325" r:id="rId36"/>
    <p:sldId id="350" r:id="rId37"/>
    <p:sldId id="326" r:id="rId38"/>
    <p:sldId id="344" r:id="rId39"/>
    <p:sldId id="345" r:id="rId40"/>
    <p:sldId id="351" r:id="rId41"/>
    <p:sldId id="265" r:id="rId42"/>
    <p:sldId id="305" r:id="rId43"/>
    <p:sldId id="331" r:id="rId44"/>
    <p:sldId id="275" r:id="rId45"/>
    <p:sldId id="329" r:id="rId46"/>
    <p:sldId id="336" r:id="rId47"/>
    <p:sldId id="306" r:id="rId48"/>
    <p:sldId id="276" r:id="rId49"/>
    <p:sldId id="278" r:id="rId50"/>
    <p:sldId id="321" r:id="rId51"/>
    <p:sldId id="317" r:id="rId52"/>
    <p:sldId id="316" r:id="rId53"/>
    <p:sldId id="318" r:id="rId54"/>
    <p:sldId id="320" r:id="rId55"/>
    <p:sldId id="266" r:id="rId56"/>
    <p:sldId id="352" r:id="rId57"/>
    <p:sldId id="353"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ori" initials="LB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05" autoAdjust="0"/>
    <p:restoredTop sz="83178" autoAdjust="0"/>
  </p:normalViewPr>
  <p:slideViewPr>
    <p:cSldViewPr showGuides="1">
      <p:cViewPr>
        <p:scale>
          <a:sx n="103" d="100"/>
          <a:sy n="103" d="100"/>
        </p:scale>
        <p:origin x="-1016" y="-168"/>
      </p:cViewPr>
      <p:guideLst>
        <p:guide orient="horz" pos="2160"/>
        <p:guide pos="2880"/>
      </p:guideLst>
    </p:cSldViewPr>
  </p:slideViewPr>
  <p:notesTextViewPr>
    <p:cViewPr>
      <p:scale>
        <a:sx n="1" d="1"/>
        <a:sy n="1" d="1"/>
      </p:scale>
      <p:origin x="0" y="0"/>
    </p:cViewPr>
  </p:notesTextViewPr>
  <p:sorterViewPr>
    <p:cViewPr>
      <p:scale>
        <a:sx n="65" d="100"/>
        <a:sy n="65" d="100"/>
      </p:scale>
      <p:origin x="0" y="1920"/>
    </p:cViewPr>
  </p:sorterViewPr>
  <p:notesViewPr>
    <p:cSldViewPr showGuides="1">
      <p:cViewPr>
        <p:scale>
          <a:sx n="110" d="100"/>
          <a:sy n="110" d="100"/>
        </p:scale>
        <p:origin x="-2226" y="44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esProps" Target="presProps.xml"/><Relationship Id="rId64" Type="http://schemas.openxmlformats.org/officeDocument/2006/relationships/viewProps" Target="viewProps.xml"/><Relationship Id="rId65" Type="http://schemas.openxmlformats.org/officeDocument/2006/relationships/theme" Target="theme/theme1.xml"/><Relationship Id="rId66"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notesMaster" Target="notesMasters/notesMaster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handoutMaster" Target="handoutMasters/handoutMaster1.xml"/><Relationship Id="rId61" Type="http://schemas.openxmlformats.org/officeDocument/2006/relationships/printerSettings" Target="printerSettings/printerSettings1.bin"/><Relationship Id="rId62" Type="http://schemas.openxmlformats.org/officeDocument/2006/relationships/commentAuthors" Target="commentAuthor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r>
              <a:rPr lang="en-US" smtClean="0"/>
              <a:t>1/30/2014</a:t>
            </a:r>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CC-BY 4.0 Lori Ayre</a:t>
            </a: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0092EBE-5D83-497C-B1E5-F00CAB0A1BDC}" type="slidenum">
              <a:rPr lang="en-US" smtClean="0"/>
              <a:t>‹#›</a:t>
            </a:fld>
            <a:endParaRPr lang="en-US"/>
          </a:p>
        </p:txBody>
      </p:sp>
    </p:spTree>
    <p:extLst>
      <p:ext uri="{BB962C8B-B14F-4D97-AF65-F5344CB8AC3E}">
        <p14:creationId xmlns:p14="http://schemas.microsoft.com/office/powerpoint/2010/main" val="277849491"/>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r>
              <a:rPr lang="en-US" smtClean="0"/>
              <a:t>1/30/2014</a:t>
            </a:r>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r>
              <a:rPr lang="en-US" smtClean="0"/>
              <a:t>CC-BY 4.0 Lori Ayre</a:t>
            </a: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6837EA7-A7B7-4D7A-B97C-6FBA0795D789}" type="slidenum">
              <a:rPr lang="en-US" smtClean="0"/>
              <a:t>‹#›</a:t>
            </a:fld>
            <a:endParaRPr lang="en-US"/>
          </a:p>
        </p:txBody>
      </p:sp>
    </p:spTree>
    <p:extLst>
      <p:ext uri="{BB962C8B-B14F-4D97-AF65-F5344CB8AC3E}">
        <p14:creationId xmlns:p14="http://schemas.microsoft.com/office/powerpoint/2010/main" val="3452332466"/>
      </p:ext>
    </p:extLst>
  </p:cSld>
  <p:clrMap bg1="lt1" tx1="dk1" bg2="lt2" tx2="dk2" accent1="accent1" accent2="accent2" accent3="accent3" accent4="accent4" accent5="accent5" accent6="accent6" hlink="hlink" folHlink="folHlink"/>
  <p:hf hd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1</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519481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12</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2477521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14</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850046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a:t>
            </a:r>
            <a:r>
              <a:rPr lang="en-US" baseline="0" dirty="0" smtClean="0"/>
              <a:t> the Team…..</a:t>
            </a:r>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16</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39908178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Find steps </a:t>
            </a:r>
            <a:endParaRPr lang="en-US" dirty="0"/>
          </a:p>
          <a:p>
            <a:endParaRPr lang="en-US" dirty="0" smtClean="0"/>
          </a:p>
          <a:p>
            <a:r>
              <a:rPr lang="en-US" dirty="0" smtClean="0"/>
              <a:t>That </a:t>
            </a:r>
            <a:r>
              <a:rPr lang="en-US" dirty="0"/>
              <a:t>can be eliminated or combined</a:t>
            </a:r>
          </a:p>
          <a:p>
            <a:r>
              <a:rPr lang="en-US" dirty="0"/>
              <a:t>That can be divided into smaller steps</a:t>
            </a:r>
          </a:p>
          <a:p>
            <a:r>
              <a:rPr lang="en-US" dirty="0"/>
              <a:t>That can be changed in sequence</a:t>
            </a:r>
          </a:p>
          <a:p>
            <a:r>
              <a:rPr lang="en-US" dirty="0"/>
              <a:t>That can be moved</a:t>
            </a:r>
          </a:p>
          <a:p>
            <a:r>
              <a:rPr lang="en-US" dirty="0"/>
              <a:t>That can be aided with tools or equipment</a:t>
            </a:r>
          </a:p>
          <a:p>
            <a:r>
              <a:rPr lang="en-US" dirty="0"/>
              <a:t>Requiring a special skill that can be simplified</a:t>
            </a:r>
          </a:p>
          <a:p>
            <a:r>
              <a:rPr lang="en-US" dirty="0"/>
              <a:t>That can be automated</a:t>
            </a:r>
          </a:p>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17</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4274914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Make sure measurements measure the right thing - </a:t>
            </a:r>
            <a:r>
              <a:rPr lang="en-US" sz="1200" dirty="0" smtClean="0"/>
              <a:t>RTS</a:t>
            </a:r>
            <a:r>
              <a:rPr lang="en-US" sz="1200" baseline="0" dirty="0" smtClean="0"/>
              <a:t> Holds 1 business hour from notices going out</a:t>
            </a:r>
          </a:p>
          <a:p>
            <a:r>
              <a:rPr lang="en-US" sz="1200" dirty="0" smtClean="0"/>
              <a:t>RTS Returns before opening</a:t>
            </a:r>
          </a:p>
          <a:p>
            <a:r>
              <a:rPr lang="en-US" sz="1200" dirty="0" smtClean="0"/>
              <a:t>Transit</a:t>
            </a:r>
            <a:r>
              <a:rPr lang="en-US" sz="1200" baseline="0" dirty="0" smtClean="0"/>
              <a:t> Returns/Holds in Bookdrop – out same day a.m. delivery</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19</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34375155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Don’t get discouraged if you don’t hit the mark the first time, this is an iterative process</a:t>
            </a:r>
          </a:p>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21</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277651397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David Mann, author</a:t>
            </a:r>
            <a:r>
              <a:rPr lang="en-US" baseline="0" dirty="0" smtClean="0"/>
              <a:t> of </a:t>
            </a:r>
            <a:r>
              <a:rPr lang="en-US" dirty="0" smtClean="0"/>
              <a:t>Creating a Lean Culture</a:t>
            </a:r>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22</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34375155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Lean environments convey critical information with a glimpse of an eye.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 Lean environment should enable everyone — even an outsider — to understand the status and state of affairs. How are you doing? All at a glance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Use simple techniques like floor tape and labels to</a:t>
            </a:r>
            <a:r>
              <a:rPr lang="en-US" baseline="0" dirty="0" smtClean="0"/>
              <a:t> show when something is out of place or has spilled over.</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performance trend charts for key metrics</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everyday so you start to see the patterns and how well you are handling peaks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e.g. to see</a:t>
            </a:r>
            <a:r>
              <a:rPr lang="en-US" baseline="0" dirty="0" smtClean="0"/>
              <a:t> if you are hitting your metric for getting bookdrop returns shelved – track each </a:t>
            </a:r>
            <a:r>
              <a:rPr lang="en-US" baseline="0" dirty="0" err="1" smtClean="0"/>
              <a:t>bookcart</a:t>
            </a:r>
            <a:r>
              <a:rPr lang="en-US" baseline="0" dirty="0" smtClean="0"/>
              <a:t> (capture when it was loaded,</a:t>
            </a:r>
            <a:r>
              <a:rPr lang="en-US" dirty="0" smtClean="0"/>
              <a:t> number books,</a:t>
            </a:r>
            <a:r>
              <a:rPr lang="en-US" baseline="0" dirty="0" smtClean="0"/>
              <a:t> </a:t>
            </a:r>
            <a:r>
              <a:rPr lang="en-US" dirty="0" smtClean="0"/>
              <a:t>number media, time shelved)</a:t>
            </a:r>
          </a:p>
          <a:p>
            <a:endParaRPr lang="en-US" dirty="0" smtClean="0"/>
          </a:p>
          <a:p>
            <a:r>
              <a:rPr lang="en-US" dirty="0" smtClean="0"/>
              <a:t>Visual Management</a:t>
            </a:r>
          </a:p>
          <a:p>
            <a:pPr marL="171450" indent="-171450">
              <a:buFont typeface="Arial" panose="020B0604020202020204" pitchFamily="34" charset="0"/>
              <a:buChar char="•"/>
            </a:pPr>
            <a:r>
              <a:rPr lang="en-US" dirty="0" smtClean="0"/>
              <a:t>Communications Board</a:t>
            </a:r>
          </a:p>
          <a:p>
            <a:pPr marL="171450" lvl="0" indent="-171450">
              <a:buFont typeface="Arial" panose="020B0604020202020204" pitchFamily="34" charset="0"/>
              <a:buChar char="•"/>
            </a:pPr>
            <a:r>
              <a:rPr lang="en-US" dirty="0" smtClean="0"/>
              <a:t>Why U shaped work areas matter</a:t>
            </a:r>
          </a:p>
          <a:p>
            <a:pPr lvl="1"/>
            <a:r>
              <a:rPr lang="en-US" dirty="0" smtClean="0"/>
              <a:t>Importance of FIFO to “flow”</a:t>
            </a:r>
          </a:p>
          <a:p>
            <a:pPr lvl="1"/>
            <a:r>
              <a:rPr lang="en-US" dirty="0" smtClean="0"/>
              <a:t>Examples of posters to document performance</a:t>
            </a:r>
          </a:p>
          <a:p>
            <a:pPr lvl="1"/>
            <a:r>
              <a:rPr lang="en-US" dirty="0" smtClean="0"/>
              <a:t>How to defining and arrange work areas</a:t>
            </a:r>
          </a:p>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24</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24553386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Blue card – reading a book from home</a:t>
            </a:r>
          </a:p>
          <a:p>
            <a:r>
              <a:rPr lang="en-US" dirty="0" smtClean="0"/>
              <a:t>Red card – reading a library book</a:t>
            </a:r>
          </a:p>
          <a:p>
            <a:r>
              <a:rPr lang="en-US" dirty="0" smtClean="0"/>
              <a:t>White card – reading book owned by teacher</a:t>
            </a:r>
            <a:endParaRPr lang="en-US" dirty="0"/>
          </a:p>
        </p:txBody>
      </p:sp>
      <p:sp>
        <p:nvSpPr>
          <p:cNvPr id="4" name="Date Placeholder 3"/>
          <p:cNvSpPr>
            <a:spLocks noGrp="1"/>
          </p:cNvSpPr>
          <p:nvPr>
            <p:ph type="dt" idx="10"/>
          </p:nvPr>
        </p:nvSpPr>
        <p:spPr/>
        <p:txBody>
          <a:bodyPr/>
          <a:lstStyle/>
          <a:p>
            <a:r>
              <a:rPr lang="en-US" smtClean="0"/>
              <a:t>1/30/2014</a:t>
            </a:r>
            <a:endParaRPr lang="en-US"/>
          </a:p>
        </p:txBody>
      </p:sp>
      <p:sp>
        <p:nvSpPr>
          <p:cNvPr id="5" name="Footer Placeholder 4"/>
          <p:cNvSpPr>
            <a:spLocks noGrp="1"/>
          </p:cNvSpPr>
          <p:nvPr>
            <p:ph type="ftr" sz="quarter" idx="11"/>
          </p:nvPr>
        </p:nvSpPr>
        <p:spPr/>
        <p:txBody>
          <a:bodyPr/>
          <a:lstStyle/>
          <a:p>
            <a:r>
              <a:rPr lang="en-US" smtClean="0"/>
              <a:t>CC-BY 4.0 Lori Ayre</a:t>
            </a:r>
            <a:endParaRPr lang="en-US"/>
          </a:p>
        </p:txBody>
      </p:sp>
      <p:sp>
        <p:nvSpPr>
          <p:cNvPr id="6" name="Slide Number Placeholder 5"/>
          <p:cNvSpPr>
            <a:spLocks noGrp="1"/>
          </p:cNvSpPr>
          <p:nvPr>
            <p:ph type="sldNum" sz="quarter" idx="12"/>
          </p:nvPr>
        </p:nvSpPr>
        <p:spPr/>
        <p:txBody>
          <a:bodyPr/>
          <a:lstStyle/>
          <a:p>
            <a:fld id="{D6837EA7-A7B7-4D7A-B97C-6FBA0795D789}" type="slidenum">
              <a:rPr lang="en-US" smtClean="0"/>
              <a:t>25</a:t>
            </a:fld>
            <a:endParaRPr lang="en-US"/>
          </a:p>
        </p:txBody>
      </p:sp>
    </p:spTree>
    <p:extLst>
      <p:ext uri="{BB962C8B-B14F-4D97-AF65-F5344CB8AC3E}">
        <p14:creationId xmlns:p14="http://schemas.microsoft.com/office/powerpoint/2010/main" val="406278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85800" lvl="1" indent="-228600">
              <a:buAutoNum type="arabicPeriod"/>
            </a:pPr>
            <a:r>
              <a:rPr lang="en-US" dirty="0" smtClean="0"/>
              <a:t>Sort:</a:t>
            </a:r>
            <a:r>
              <a:rPr lang="en-US" baseline="0" dirty="0" smtClean="0"/>
              <a:t>  </a:t>
            </a:r>
            <a:r>
              <a:rPr lang="en-US" dirty="0" smtClean="0"/>
              <a:t>RETAIN items</a:t>
            </a:r>
            <a:r>
              <a:rPr lang="en-US" baseline="0" dirty="0" smtClean="0"/>
              <a:t> essential to work area,  RETURN items belonging elsewhere, get RID of everything else</a:t>
            </a:r>
            <a:endParaRPr lang="en-US" dirty="0" smtClean="0"/>
          </a:p>
          <a:p>
            <a:pPr marL="457200" lvl="1" indent="0">
              <a:buNone/>
            </a:pPr>
            <a:r>
              <a:rPr lang="en-US" dirty="0" smtClean="0"/>
              <a:t> “Only what is needed, in its proper place, clean and ready to use</a:t>
            </a:r>
          </a:p>
          <a:p>
            <a:pPr marL="457200" lvl="1" indent="0">
              <a:buNone/>
            </a:pPr>
            <a:endParaRPr lang="en-US" dirty="0" smtClean="0"/>
          </a:p>
          <a:p>
            <a:pPr marL="457200" lvl="1" indent="0">
              <a:buNone/>
            </a:pPr>
            <a:r>
              <a:rPr lang="en-US" dirty="0" smtClean="0"/>
              <a:t>2. Straighten: find a place for every essential item and put everything</a:t>
            </a:r>
            <a:r>
              <a:rPr lang="en-US" baseline="0" dirty="0" smtClean="0"/>
              <a:t> in its place and delineate and label it</a:t>
            </a:r>
          </a:p>
          <a:p>
            <a:pPr marL="457200" lvl="1" indent="0">
              <a:buNone/>
            </a:pPr>
            <a:endParaRPr lang="en-US" baseline="0" dirty="0" smtClean="0"/>
          </a:p>
          <a:p>
            <a:pPr marL="457200" lvl="1" indent="0">
              <a:buNone/>
            </a:pPr>
            <a:r>
              <a:rPr lang="en-US" baseline="0" dirty="0" smtClean="0"/>
              <a:t>3.   </a:t>
            </a:r>
            <a:endParaRPr lang="en-US" dirty="0" smtClean="0"/>
          </a:p>
          <a:p>
            <a:pPr lvl="1"/>
            <a:endParaRPr lang="en-US" dirty="0" smtClean="0"/>
          </a:p>
          <a:p>
            <a:pPr lvl="1"/>
            <a:endParaRPr lang="en-US" dirty="0" smtClean="0"/>
          </a:p>
          <a:p>
            <a:pPr lvl="1"/>
            <a:endParaRPr lang="en-US" dirty="0" smtClean="0"/>
          </a:p>
          <a:p>
            <a:pPr lvl="1"/>
            <a:endParaRPr lang="en-US" dirty="0" smtClean="0"/>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30</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3634133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Workflow improvement methodology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Six Sigma</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TQM (Total Quality Management)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BPR (Business Process Reengineering)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What I like about it:</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aseline="0" dirty="0" smtClean="0"/>
              <a:t>Practical</a:t>
            </a:r>
            <a:r>
              <a:rPr lang="en-US" dirty="0" smtClean="0"/>
              <a:t>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Customer focused</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Empowers staff</a:t>
            </a:r>
          </a:p>
          <a:p>
            <a:endParaRPr lang="en-US" baseline="0" dirty="0" smtClean="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2</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1817236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41</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40934139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Bookcarts</a:t>
            </a:r>
            <a:r>
              <a:rPr lang="en-US" dirty="0"/>
              <a:t> are just staging areas on wheels</a:t>
            </a:r>
          </a:p>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42</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39222865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Exceptions make spaghetti</a:t>
            </a:r>
            <a:endParaRPr lang="en-US" sz="1600" dirty="0" smtClean="0"/>
          </a:p>
          <a:p>
            <a:endParaRPr lang="en-US" dirty="0" smtClean="0"/>
          </a:p>
          <a:p>
            <a:r>
              <a:rPr lang="en-US" dirty="0" smtClean="0"/>
              <a:t>Think about whether you really need to set something down that’s in your hands right now to do something else or can we make the process work without doing that?</a:t>
            </a:r>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48</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14527793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49</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17715755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52</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741117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53</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350267469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54</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19487102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55</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2721829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Idea is to look at steps in a workflow based on their value to customer</a:t>
            </a:r>
          </a:p>
          <a:p>
            <a:endParaRPr lang="en-US" dirty="0"/>
          </a:p>
          <a:p>
            <a:r>
              <a:rPr lang="en-US" dirty="0" smtClean="0"/>
              <a:t>So, any activity that adds value to the customer is a “value add” activity</a:t>
            </a:r>
          </a:p>
          <a:p>
            <a:endParaRPr lang="en-US" dirty="0"/>
          </a:p>
          <a:p>
            <a:r>
              <a:rPr lang="en-US" dirty="0" smtClean="0"/>
              <a:t>Per Lean, three criteria define “value add”</a:t>
            </a:r>
          </a:p>
          <a:p>
            <a:pPr marL="914400" lvl="1" indent="-457200">
              <a:buFont typeface="Arial" panose="020B0604020202020204" pitchFamily="34" charset="0"/>
              <a:buChar char="•"/>
            </a:pPr>
            <a:r>
              <a:rPr lang="en-US" dirty="0"/>
              <a:t>Are activities the customer is willing to </a:t>
            </a:r>
            <a:r>
              <a:rPr lang="en-US" dirty="0" smtClean="0"/>
              <a:t>“pay” for – “would” pay for?</a:t>
            </a:r>
            <a:endParaRPr lang="en-US" dirty="0"/>
          </a:p>
          <a:p>
            <a:pPr marL="914400" lvl="1" indent="-457200">
              <a:buFont typeface="Arial" panose="020B0604020202020204" pitchFamily="34" charset="0"/>
              <a:buChar char="•"/>
            </a:pPr>
            <a:r>
              <a:rPr lang="en-US" dirty="0"/>
              <a:t>Transform the product or </a:t>
            </a:r>
            <a:r>
              <a:rPr lang="en-US" dirty="0" smtClean="0"/>
              <a:t>service – make a difference to the end product</a:t>
            </a:r>
            <a:endParaRPr lang="en-US" dirty="0"/>
          </a:p>
          <a:p>
            <a:pPr marL="914400" lvl="1" indent="-457200">
              <a:buFont typeface="Arial" panose="020B0604020202020204" pitchFamily="34" charset="0"/>
              <a:buChar char="•"/>
            </a:pPr>
            <a:r>
              <a:rPr lang="en-US" dirty="0"/>
              <a:t>Must be done correctly the first </a:t>
            </a:r>
            <a:r>
              <a:rPr lang="en-US" dirty="0" smtClean="0"/>
              <a:t>time – are not defective or missing something or the wrong thing</a:t>
            </a:r>
            <a:endParaRPr lang="en-US" dirty="0"/>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3</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2754238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not value added activity it is either waste or “incidental”</a:t>
            </a:r>
          </a:p>
          <a:p>
            <a:endParaRPr lang="en-US" dirty="0" smtClean="0"/>
          </a:p>
          <a:p>
            <a:r>
              <a:rPr lang="en-US" baseline="0" dirty="0" smtClean="0"/>
              <a:t>Incidental work – requirements that don’t necessarily contribute to the end product</a:t>
            </a:r>
          </a:p>
          <a:p>
            <a:endParaRPr lang="en-US" baseline="0" dirty="0" smtClean="0"/>
          </a:p>
          <a:p>
            <a:r>
              <a:rPr lang="en-US" dirty="0" smtClean="0"/>
              <a:t>Waste is the arch</a:t>
            </a:r>
            <a:r>
              <a:rPr lang="en-US" baseline="0" dirty="0" smtClean="0"/>
              <a:t> enemy of Lean.  </a:t>
            </a:r>
            <a:endParaRPr lang="en-US" dirty="0" smtClean="0"/>
          </a:p>
          <a:p>
            <a:endParaRPr lang="en-US" baseline="0" dirty="0" smtClean="0"/>
          </a:p>
          <a:p>
            <a:r>
              <a:rPr lang="en-US" sz="1600" baseline="0" dirty="0" smtClean="0"/>
              <a:t>Waste is anything other than the minimum amount of equipment, materials, technology, space, and worker’s time that are essential to add value to the product, service or information required by the customer.</a:t>
            </a:r>
          </a:p>
          <a:p>
            <a:endParaRPr lang="en-US" baseline="0" dirty="0" smtClean="0"/>
          </a:p>
          <a:p>
            <a:r>
              <a:rPr lang="en-US" baseline="0" dirty="0" smtClean="0"/>
              <a:t>Waste is a symptom of underlying problems with the system which need to be corrected.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4</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23589171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smtClean="0"/>
              <a:t>Categories of Waste</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Defects – things that have to be fixed</a:t>
            </a:r>
            <a:r>
              <a:rPr lang="en-US" baseline="0" dirty="0" smtClean="0"/>
              <a:t> or redone</a:t>
            </a:r>
            <a:endParaRPr lang="en-US" dirty="0" smtClean="0"/>
          </a:p>
          <a:p>
            <a:pPr marL="171450" indent="-171450">
              <a:buFont typeface="Arial" panose="020B0604020202020204" pitchFamily="34" charset="0"/>
              <a:buChar char="•"/>
            </a:pPr>
            <a:r>
              <a:rPr lang="en-US" dirty="0" smtClean="0"/>
              <a:t>Excessive Inventory – having more than you need or not the</a:t>
            </a:r>
            <a:r>
              <a:rPr lang="en-US" baseline="0" dirty="0" smtClean="0"/>
              <a:t> right inventory</a:t>
            </a:r>
            <a:endParaRPr lang="en-US" dirty="0" smtClean="0"/>
          </a:p>
          <a:p>
            <a:pPr marL="171450" indent="-171450">
              <a:buFont typeface="Arial" panose="020B0604020202020204" pitchFamily="34" charset="0"/>
              <a:buChar char="•"/>
            </a:pPr>
            <a:r>
              <a:rPr lang="en-US" dirty="0" smtClean="0"/>
              <a:t>Transportation – moving things from place to place unnecessarily</a:t>
            </a:r>
          </a:p>
          <a:p>
            <a:pPr marL="171450" indent="-171450">
              <a:buFont typeface="Arial" panose="020B0604020202020204" pitchFamily="34" charset="0"/>
              <a:buChar char="•"/>
            </a:pPr>
            <a:r>
              <a:rPr lang="en-US" dirty="0" smtClean="0"/>
              <a:t>Processing – adding processing steps that don’t do anything for customers</a:t>
            </a:r>
          </a:p>
          <a:p>
            <a:pPr marL="171450" indent="-171450">
              <a:buFont typeface="Arial" panose="020B0604020202020204" pitchFamily="34" charset="0"/>
              <a:buChar char="•"/>
            </a:pPr>
            <a:r>
              <a:rPr lang="en-US" dirty="0" smtClean="0"/>
              <a:t>Waiting – staging and staging material</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Motion – unnecessary handling, hand-offs, and touches</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smtClean="0"/>
              <a:t>Bureaucracy</a:t>
            </a:r>
          </a:p>
          <a:p>
            <a:endParaRPr lang="en-US" b="1" dirty="0" smtClean="0"/>
          </a:p>
          <a:p>
            <a:pPr lvl="0"/>
            <a:endParaRPr lang="en-US" dirty="0" smtClean="0"/>
          </a:p>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5</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15912890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Value Stream – all the linked activities, information, and people that go into delivering the product or service to the customer</a:t>
            </a:r>
          </a:p>
          <a:p>
            <a:endParaRPr lang="en-US" dirty="0"/>
          </a:p>
          <a:p>
            <a:endParaRPr lang="en-US" dirty="0"/>
          </a:p>
        </p:txBody>
      </p:sp>
      <p:sp>
        <p:nvSpPr>
          <p:cNvPr id="4" name="Date Placeholder 3"/>
          <p:cNvSpPr>
            <a:spLocks noGrp="1"/>
          </p:cNvSpPr>
          <p:nvPr>
            <p:ph type="dt" idx="10"/>
          </p:nvPr>
        </p:nvSpPr>
        <p:spPr/>
        <p:txBody>
          <a:bodyPr/>
          <a:lstStyle/>
          <a:p>
            <a:r>
              <a:rPr lang="en-US" smtClean="0"/>
              <a:t>1/30/2014</a:t>
            </a:r>
            <a:endParaRPr lang="en-US"/>
          </a:p>
        </p:txBody>
      </p:sp>
      <p:sp>
        <p:nvSpPr>
          <p:cNvPr id="5" name="Footer Placeholder 4"/>
          <p:cNvSpPr>
            <a:spLocks noGrp="1"/>
          </p:cNvSpPr>
          <p:nvPr>
            <p:ph type="ftr" sz="quarter" idx="11"/>
          </p:nvPr>
        </p:nvSpPr>
        <p:spPr/>
        <p:txBody>
          <a:bodyPr/>
          <a:lstStyle/>
          <a:p>
            <a:r>
              <a:rPr lang="en-US" smtClean="0"/>
              <a:t>CC-BY 4.0 Lori Ayre</a:t>
            </a:r>
            <a:endParaRPr lang="en-US"/>
          </a:p>
        </p:txBody>
      </p:sp>
      <p:sp>
        <p:nvSpPr>
          <p:cNvPr id="6" name="Slide Number Placeholder 5"/>
          <p:cNvSpPr>
            <a:spLocks noGrp="1"/>
          </p:cNvSpPr>
          <p:nvPr>
            <p:ph type="sldNum" sz="quarter" idx="12"/>
          </p:nvPr>
        </p:nvSpPr>
        <p:spPr/>
        <p:txBody>
          <a:bodyPr/>
          <a:lstStyle/>
          <a:p>
            <a:fld id="{D6837EA7-A7B7-4D7A-B97C-6FBA0795D789}" type="slidenum">
              <a:rPr lang="en-US" smtClean="0"/>
              <a:t>6</a:t>
            </a:fld>
            <a:endParaRPr lang="en-US"/>
          </a:p>
        </p:txBody>
      </p:sp>
    </p:spTree>
    <p:extLst>
      <p:ext uri="{BB962C8B-B14F-4D97-AF65-F5344CB8AC3E}">
        <p14:creationId xmlns:p14="http://schemas.microsoft.com/office/powerpoint/2010/main" val="20329852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8</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3220751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are the basic steps recommended by Huber.  </a:t>
            </a:r>
          </a:p>
          <a:p>
            <a:r>
              <a:rPr lang="en-US" dirty="0" smtClean="0"/>
              <a:t>Good about walking you through each of these steps</a:t>
            </a:r>
          </a:p>
          <a:p>
            <a:r>
              <a:rPr lang="en-US" dirty="0" smtClean="0"/>
              <a:t>I don’t want to give you the reader’s digest version of his book</a:t>
            </a:r>
          </a:p>
          <a:p>
            <a:endParaRPr lang="en-US" dirty="0" smtClean="0"/>
          </a:p>
          <a:p>
            <a:r>
              <a:rPr lang="en-US" dirty="0" smtClean="0"/>
              <a:t>But I do want to highlight a couple of things….</a:t>
            </a:r>
            <a:endParaRPr lang="en-US" dirty="0"/>
          </a:p>
        </p:txBody>
      </p:sp>
      <p:sp>
        <p:nvSpPr>
          <p:cNvPr id="4" name="Date Placeholder 3"/>
          <p:cNvSpPr>
            <a:spLocks noGrp="1"/>
          </p:cNvSpPr>
          <p:nvPr>
            <p:ph type="dt" idx="10"/>
          </p:nvPr>
        </p:nvSpPr>
        <p:spPr/>
        <p:txBody>
          <a:bodyPr/>
          <a:lstStyle/>
          <a:p>
            <a:r>
              <a:rPr lang="en-US" smtClean="0"/>
              <a:t>1/30/2014</a:t>
            </a:r>
            <a:endParaRPr lang="en-US"/>
          </a:p>
        </p:txBody>
      </p:sp>
      <p:sp>
        <p:nvSpPr>
          <p:cNvPr id="5" name="Footer Placeholder 4"/>
          <p:cNvSpPr>
            <a:spLocks noGrp="1"/>
          </p:cNvSpPr>
          <p:nvPr>
            <p:ph type="ftr" sz="quarter" idx="11"/>
          </p:nvPr>
        </p:nvSpPr>
        <p:spPr/>
        <p:txBody>
          <a:bodyPr/>
          <a:lstStyle/>
          <a:p>
            <a:r>
              <a:rPr lang="en-US" smtClean="0"/>
              <a:t>CC-BY 4.0 Lori Ayre</a:t>
            </a:r>
            <a:endParaRPr lang="en-US"/>
          </a:p>
        </p:txBody>
      </p:sp>
      <p:sp>
        <p:nvSpPr>
          <p:cNvPr id="6" name="Slide Number Placeholder 5"/>
          <p:cNvSpPr>
            <a:spLocks noGrp="1"/>
          </p:cNvSpPr>
          <p:nvPr>
            <p:ph type="sldNum" sz="quarter" idx="12"/>
          </p:nvPr>
        </p:nvSpPr>
        <p:spPr/>
        <p:txBody>
          <a:bodyPr/>
          <a:lstStyle/>
          <a:p>
            <a:fld id="{D6837EA7-A7B7-4D7A-B97C-6FBA0795D789}" type="slidenum">
              <a:rPr lang="en-US" smtClean="0"/>
              <a:t>9</a:t>
            </a:fld>
            <a:endParaRPr lang="en-US"/>
          </a:p>
        </p:txBody>
      </p:sp>
    </p:spTree>
    <p:extLst>
      <p:ext uri="{BB962C8B-B14F-4D97-AF65-F5344CB8AC3E}">
        <p14:creationId xmlns:p14="http://schemas.microsoft.com/office/powerpoint/2010/main" val="27688322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people who do the work</a:t>
            </a:r>
            <a:r>
              <a:rPr lang="en-US" baseline="0" dirty="0" smtClean="0"/>
              <a:t> are the experts – they must be involved</a:t>
            </a:r>
          </a:p>
          <a:p>
            <a:pPr marL="171450" indent="-171450">
              <a:buFont typeface="Arial" panose="020B0604020202020204" pitchFamily="34" charset="0"/>
              <a:buChar char="•"/>
            </a:pPr>
            <a:r>
              <a:rPr lang="en-US" baseline="0" dirty="0" smtClean="0"/>
              <a:t>People who really know the workflow and why certain things are done</a:t>
            </a:r>
          </a:p>
          <a:p>
            <a:pPr marL="171450" indent="-171450">
              <a:buFont typeface="Arial" panose="020B0604020202020204" pitchFamily="34" charset="0"/>
              <a:buChar char="•"/>
            </a:pPr>
            <a:r>
              <a:rPr lang="en-US" baseline="0" dirty="0" smtClean="0"/>
              <a:t>Point is to empower and engage everyone at every level</a:t>
            </a:r>
          </a:p>
          <a:p>
            <a:endParaRPr lang="en-US" baseline="0" dirty="0" smtClean="0"/>
          </a:p>
          <a:p>
            <a:r>
              <a:rPr lang="en-US" baseline="0" dirty="0" smtClean="0"/>
              <a:t>Management support critical too</a:t>
            </a:r>
          </a:p>
          <a:p>
            <a:pPr marL="171450" indent="-171450">
              <a:buFont typeface="Arial" panose="020B0604020202020204" pitchFamily="34" charset="0"/>
              <a:buChar char="•"/>
            </a:pPr>
            <a:r>
              <a:rPr lang="en-US" baseline="0" dirty="0" smtClean="0"/>
              <a:t>Process takes time and Lean Team needs to be released to do the work</a:t>
            </a:r>
          </a:p>
          <a:p>
            <a:pPr marL="171450" indent="-171450">
              <a:buFont typeface="Arial" panose="020B0604020202020204" pitchFamily="34" charset="0"/>
              <a:buChar char="•"/>
            </a:pPr>
            <a:r>
              <a:rPr lang="en-US" baseline="0" dirty="0" smtClean="0"/>
              <a:t>Process results in change – Management needs to support those changes</a:t>
            </a:r>
          </a:p>
          <a:p>
            <a:endParaRPr lang="en-US" dirty="0"/>
          </a:p>
        </p:txBody>
      </p:sp>
      <p:sp>
        <p:nvSpPr>
          <p:cNvPr id="4" name="Slide Number Placeholder 3"/>
          <p:cNvSpPr>
            <a:spLocks noGrp="1"/>
          </p:cNvSpPr>
          <p:nvPr>
            <p:ph type="sldNum" sz="quarter" idx="10"/>
          </p:nvPr>
        </p:nvSpPr>
        <p:spPr/>
        <p:txBody>
          <a:bodyPr/>
          <a:lstStyle/>
          <a:p>
            <a:fld id="{D6837EA7-A7B7-4D7A-B97C-6FBA0795D789}" type="slidenum">
              <a:rPr lang="en-US" smtClean="0"/>
              <a:t>10</a:t>
            </a:fld>
            <a:endParaRPr lang="en-US"/>
          </a:p>
        </p:txBody>
      </p:sp>
      <p:sp>
        <p:nvSpPr>
          <p:cNvPr id="5" name="Date Placeholder 4"/>
          <p:cNvSpPr>
            <a:spLocks noGrp="1"/>
          </p:cNvSpPr>
          <p:nvPr>
            <p:ph type="dt" idx="11"/>
          </p:nvPr>
        </p:nvSpPr>
        <p:spPr/>
        <p:txBody>
          <a:bodyPr/>
          <a:lstStyle/>
          <a:p>
            <a:r>
              <a:rPr lang="en-US" smtClean="0"/>
              <a:t>1/30/2014</a:t>
            </a:r>
            <a:endParaRPr lang="en-US"/>
          </a:p>
        </p:txBody>
      </p:sp>
      <p:sp>
        <p:nvSpPr>
          <p:cNvPr id="6" name="Footer Placeholder 5"/>
          <p:cNvSpPr>
            <a:spLocks noGrp="1"/>
          </p:cNvSpPr>
          <p:nvPr>
            <p:ph type="ftr" sz="quarter" idx="12"/>
          </p:nvPr>
        </p:nvSpPr>
        <p:spPr/>
        <p:txBody>
          <a:bodyPr/>
          <a:lstStyle/>
          <a:p>
            <a:r>
              <a:rPr lang="en-US" smtClean="0"/>
              <a:t>CC-BY 4.0 Lori Ayre</a:t>
            </a:r>
            <a:endParaRPr lang="en-US"/>
          </a:p>
        </p:txBody>
      </p:sp>
    </p:spTree>
    <p:extLst>
      <p:ext uri="{BB962C8B-B14F-4D97-AF65-F5344CB8AC3E}">
        <p14:creationId xmlns:p14="http://schemas.microsoft.com/office/powerpoint/2010/main" val="13541896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771386E-F11E-4AED-ABD7-50D1E0857F6E}" type="datetime1">
              <a:rPr lang="en-US" smtClean="0"/>
              <a:t>1/30/14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E13A4B-3371-418B-BDE6-067DCD2B889F}" type="slidenum">
              <a:rPr lang="en-US" smtClean="0"/>
              <a:t>‹#›</a:t>
            </a:fld>
            <a:endParaRPr lang="en-US"/>
          </a:p>
        </p:txBody>
      </p:sp>
    </p:spTree>
    <p:extLst>
      <p:ext uri="{BB962C8B-B14F-4D97-AF65-F5344CB8AC3E}">
        <p14:creationId xmlns:p14="http://schemas.microsoft.com/office/powerpoint/2010/main" val="38704010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C1776B5-DE5E-4667-82D9-F58DACF36681}" type="datetime1">
              <a:rPr lang="en-US" smtClean="0"/>
              <a:t>1/30/14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E13A4B-3371-418B-BDE6-067DCD2B889F}" type="slidenum">
              <a:rPr lang="en-US" smtClean="0"/>
              <a:t>‹#›</a:t>
            </a:fld>
            <a:endParaRPr lang="en-US"/>
          </a:p>
        </p:txBody>
      </p:sp>
    </p:spTree>
    <p:extLst>
      <p:ext uri="{BB962C8B-B14F-4D97-AF65-F5344CB8AC3E}">
        <p14:creationId xmlns:p14="http://schemas.microsoft.com/office/powerpoint/2010/main" val="2372555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E2E116E-007A-43EC-8BA1-C376211F3713}" type="datetime1">
              <a:rPr lang="en-US" smtClean="0"/>
              <a:t>1/30/14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E13A4B-3371-418B-BDE6-067DCD2B889F}" type="slidenum">
              <a:rPr lang="en-US" smtClean="0"/>
              <a:t>‹#›</a:t>
            </a:fld>
            <a:endParaRPr lang="en-US"/>
          </a:p>
        </p:txBody>
      </p:sp>
    </p:spTree>
    <p:extLst>
      <p:ext uri="{BB962C8B-B14F-4D97-AF65-F5344CB8AC3E}">
        <p14:creationId xmlns:p14="http://schemas.microsoft.com/office/powerpoint/2010/main" val="31679271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A90F066-0113-FD40-9F75-02D1EE2099F5}" type="slidenum">
              <a:rPr lang="en-US"/>
              <a:pPr>
                <a:defRPr/>
              </a:pPr>
              <a:t>‹#›</a:t>
            </a:fld>
            <a:endParaRPr lang="en-US"/>
          </a:p>
        </p:txBody>
      </p:sp>
    </p:spTree>
    <p:extLst>
      <p:ext uri="{BB962C8B-B14F-4D97-AF65-F5344CB8AC3E}">
        <p14:creationId xmlns:p14="http://schemas.microsoft.com/office/powerpoint/2010/main" val="364718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8560D9B-E0CD-4AF7-8C0E-02193BBDCA81}" type="datetime1">
              <a:rPr lang="en-US" smtClean="0"/>
              <a:t>1/30/14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E13A4B-3371-418B-BDE6-067DCD2B889F}" type="slidenum">
              <a:rPr lang="en-US" smtClean="0"/>
              <a:t>‹#›</a:t>
            </a:fld>
            <a:endParaRPr lang="en-US"/>
          </a:p>
        </p:txBody>
      </p:sp>
    </p:spTree>
    <p:extLst>
      <p:ext uri="{BB962C8B-B14F-4D97-AF65-F5344CB8AC3E}">
        <p14:creationId xmlns:p14="http://schemas.microsoft.com/office/powerpoint/2010/main" val="40413527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5C9360F-6EC0-4133-A3E7-10B873556633}" type="datetime1">
              <a:rPr lang="en-US" smtClean="0"/>
              <a:t>1/30/14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AE13A4B-3371-418B-BDE6-067DCD2B889F}" type="slidenum">
              <a:rPr lang="en-US" smtClean="0"/>
              <a:t>‹#›</a:t>
            </a:fld>
            <a:endParaRPr lang="en-US"/>
          </a:p>
        </p:txBody>
      </p:sp>
    </p:spTree>
    <p:extLst>
      <p:ext uri="{BB962C8B-B14F-4D97-AF65-F5344CB8AC3E}">
        <p14:creationId xmlns:p14="http://schemas.microsoft.com/office/powerpoint/2010/main" val="2473664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E22D925-333D-4C9F-97B5-AAEC671889BD}" type="datetime1">
              <a:rPr lang="en-US" smtClean="0"/>
              <a:t>1/30/14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E13A4B-3371-418B-BDE6-067DCD2B889F}" type="slidenum">
              <a:rPr lang="en-US" smtClean="0"/>
              <a:t>‹#›</a:t>
            </a:fld>
            <a:endParaRPr lang="en-US"/>
          </a:p>
        </p:txBody>
      </p:sp>
    </p:spTree>
    <p:extLst>
      <p:ext uri="{BB962C8B-B14F-4D97-AF65-F5344CB8AC3E}">
        <p14:creationId xmlns:p14="http://schemas.microsoft.com/office/powerpoint/2010/main" val="40050240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AE2F968-95F8-46BD-9204-E27C142611CB}" type="datetime1">
              <a:rPr lang="en-US" smtClean="0"/>
              <a:t>1/30/14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AE13A4B-3371-418B-BDE6-067DCD2B889F}" type="slidenum">
              <a:rPr lang="en-US" smtClean="0"/>
              <a:t>‹#›</a:t>
            </a:fld>
            <a:endParaRPr lang="en-US"/>
          </a:p>
        </p:txBody>
      </p:sp>
    </p:spTree>
    <p:extLst>
      <p:ext uri="{BB962C8B-B14F-4D97-AF65-F5344CB8AC3E}">
        <p14:creationId xmlns:p14="http://schemas.microsoft.com/office/powerpoint/2010/main" val="628870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CEFB1A4-AC21-4857-8D1B-ADD47CA9F8EE}" type="datetime1">
              <a:rPr lang="en-US" smtClean="0"/>
              <a:t>1/30/14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AE13A4B-3371-418B-BDE6-067DCD2B889F}" type="slidenum">
              <a:rPr lang="en-US" smtClean="0"/>
              <a:t>‹#›</a:t>
            </a:fld>
            <a:endParaRPr lang="en-US"/>
          </a:p>
        </p:txBody>
      </p:sp>
    </p:spTree>
    <p:extLst>
      <p:ext uri="{BB962C8B-B14F-4D97-AF65-F5344CB8AC3E}">
        <p14:creationId xmlns:p14="http://schemas.microsoft.com/office/powerpoint/2010/main" val="1201309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ABB34F-D38D-4F0D-B2E9-6F05A9ECC66A}" type="datetime1">
              <a:rPr lang="en-US" smtClean="0"/>
              <a:t>1/30/14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AE13A4B-3371-418B-BDE6-067DCD2B889F}" type="slidenum">
              <a:rPr lang="en-US" smtClean="0"/>
              <a:t>‹#›</a:t>
            </a:fld>
            <a:endParaRPr lang="en-US"/>
          </a:p>
        </p:txBody>
      </p:sp>
    </p:spTree>
    <p:extLst>
      <p:ext uri="{BB962C8B-B14F-4D97-AF65-F5344CB8AC3E}">
        <p14:creationId xmlns:p14="http://schemas.microsoft.com/office/powerpoint/2010/main" val="38947824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F6F271-2E94-4778-B57B-00BC264DBB34}" type="datetime1">
              <a:rPr lang="en-US" smtClean="0"/>
              <a:t>1/30/14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E13A4B-3371-418B-BDE6-067DCD2B889F}" type="slidenum">
              <a:rPr lang="en-US" smtClean="0"/>
              <a:t>‹#›</a:t>
            </a:fld>
            <a:endParaRPr lang="en-US"/>
          </a:p>
        </p:txBody>
      </p:sp>
    </p:spTree>
    <p:extLst>
      <p:ext uri="{BB962C8B-B14F-4D97-AF65-F5344CB8AC3E}">
        <p14:creationId xmlns:p14="http://schemas.microsoft.com/office/powerpoint/2010/main" val="1061825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2172B37-5C07-4A83-9407-426D5FDD3176}" type="datetime1">
              <a:rPr lang="en-US" smtClean="0"/>
              <a:t>1/30/14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AE13A4B-3371-418B-BDE6-067DCD2B889F}" type="slidenum">
              <a:rPr lang="en-US" smtClean="0"/>
              <a:t>‹#›</a:t>
            </a:fld>
            <a:endParaRPr lang="en-US"/>
          </a:p>
        </p:txBody>
      </p:sp>
    </p:spTree>
    <p:extLst>
      <p:ext uri="{BB962C8B-B14F-4D97-AF65-F5344CB8AC3E}">
        <p14:creationId xmlns:p14="http://schemas.microsoft.com/office/powerpoint/2010/main" val="354441940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D8BB89-B874-49E0-BEC6-F86BF63499D9}" type="datetime1">
              <a:rPr lang="en-US" smtClean="0"/>
              <a:t>1/30/14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AE13A4B-3371-418B-BDE6-067DCD2B889F}" type="slidenum">
              <a:rPr lang="en-US" smtClean="0"/>
              <a:t>‹#›</a:t>
            </a:fld>
            <a:endParaRPr lang="en-US"/>
          </a:p>
        </p:txBody>
      </p:sp>
    </p:spTree>
    <p:extLst>
      <p:ext uri="{BB962C8B-B14F-4D97-AF65-F5344CB8AC3E}">
        <p14:creationId xmlns:p14="http://schemas.microsoft.com/office/powerpoint/2010/main" val="18361643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1.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2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 Id="rId3" Type="http://schemas.openxmlformats.org/officeDocument/2006/relationships/image" Target="../media/image32.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4.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image" Target="../media/image33.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4.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6.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8.jpe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53.xml.rels><?xml version="1.0" encoding="UTF-8" standalone="yes"?>
<Relationships xmlns="http://schemas.openxmlformats.org/package/2006/relationships"><Relationship Id="rId3" Type="http://schemas.openxmlformats.org/officeDocument/2006/relationships/image" Target="../media/image41.png"/><Relationship Id="rId4"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hyperlink" Target="http://www.ksmartin.com/webinars/" TargetMode="Externa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44.e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693987"/>
            <a:ext cx="7772400" cy="1470025"/>
          </a:xfrm>
        </p:spPr>
        <p:txBody>
          <a:bodyPr/>
          <a:lstStyle/>
          <a:p>
            <a:r>
              <a:rPr lang="en-US" dirty="0"/>
              <a:t>Optimizing Materials Handling on the Cheap</a:t>
            </a:r>
          </a:p>
        </p:txBody>
      </p:sp>
      <p:sp>
        <p:nvSpPr>
          <p:cNvPr id="3" name="Subtitle 2"/>
          <p:cNvSpPr>
            <a:spLocks noGrp="1"/>
          </p:cNvSpPr>
          <p:nvPr>
            <p:ph type="subTitle" idx="1"/>
          </p:nvPr>
        </p:nvSpPr>
        <p:spPr>
          <a:xfrm>
            <a:off x="1371600" y="4343400"/>
            <a:ext cx="6400800" cy="1752600"/>
          </a:xfrm>
        </p:spPr>
        <p:txBody>
          <a:bodyPr>
            <a:normAutofit fontScale="85000" lnSpcReduction="20000"/>
          </a:bodyPr>
          <a:lstStyle/>
          <a:p>
            <a:r>
              <a:rPr lang="en-US" dirty="0"/>
              <a:t>How to Lean Your </a:t>
            </a:r>
            <a:r>
              <a:rPr lang="en-US" dirty="0" smtClean="0"/>
              <a:t>Workflow</a:t>
            </a:r>
            <a:endParaRPr lang="en-US" dirty="0"/>
          </a:p>
          <a:p>
            <a:r>
              <a:rPr lang="en-US" dirty="0" smtClean="0"/>
              <a:t>Lori Bowen Ayre</a:t>
            </a:r>
          </a:p>
          <a:p>
            <a:r>
              <a:rPr lang="en-US" dirty="0" smtClean="0"/>
              <a:t>January 30, 2014</a:t>
            </a:r>
          </a:p>
          <a:p>
            <a:r>
              <a:rPr lang="en-US" dirty="0" err="1" smtClean="0"/>
              <a:t>Infopeople</a:t>
            </a:r>
            <a:r>
              <a:rPr lang="en-US" dirty="0" smtClean="0"/>
              <a:t> Webinar</a:t>
            </a:r>
            <a:endParaRPr lang="en-US" dirty="0"/>
          </a:p>
        </p:txBody>
      </p:sp>
      <p:pic>
        <p:nvPicPr>
          <p:cNvPr id="1433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29000" y="304800"/>
            <a:ext cx="20002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4540903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Lean is an Organizational Effort</a:t>
            </a:r>
            <a:endParaRPr lang="en-US" dirty="0"/>
          </a:p>
        </p:txBody>
      </p:sp>
      <p:sp>
        <p:nvSpPr>
          <p:cNvPr id="3" name="Content Placeholder 2"/>
          <p:cNvSpPr>
            <a:spLocks noGrp="1"/>
          </p:cNvSpPr>
          <p:nvPr>
            <p:ph idx="1"/>
          </p:nvPr>
        </p:nvSpPr>
        <p:spPr>
          <a:xfrm>
            <a:off x="457200" y="1371600"/>
            <a:ext cx="8229600" cy="4525963"/>
          </a:xfrm>
        </p:spPr>
        <p:txBody>
          <a:bodyPr>
            <a:normAutofit/>
          </a:bodyPr>
          <a:lstStyle/>
          <a:p>
            <a:r>
              <a:rPr lang="en-US" dirty="0" smtClean="0"/>
              <a:t>The people who do the work are the experts – they must be involved</a:t>
            </a:r>
          </a:p>
          <a:p>
            <a:r>
              <a:rPr lang="en-US" dirty="0" smtClean="0"/>
              <a:t>Management support critical</a:t>
            </a:r>
          </a:p>
          <a:p>
            <a:r>
              <a:rPr lang="en-US" dirty="0" smtClean="0"/>
              <a:t>Top Down and Bottom Up</a:t>
            </a:r>
          </a:p>
        </p:txBody>
      </p:sp>
      <p:pic>
        <p:nvPicPr>
          <p:cNvPr id="2150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3733800"/>
            <a:ext cx="4453557" cy="2965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6805871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8534400" cy="1249362"/>
          </a:xfrm>
        </p:spPr>
        <p:txBody>
          <a:bodyPr>
            <a:normAutofit fontScale="90000"/>
          </a:bodyPr>
          <a:lstStyle/>
          <a:p>
            <a:r>
              <a:rPr lang="en-US" dirty="0"/>
              <a:t>Define </a:t>
            </a:r>
            <a:r>
              <a:rPr lang="en-US" dirty="0" smtClean="0"/>
              <a:t>Value Stream </a:t>
            </a:r>
            <a:r>
              <a:rPr lang="en-US" dirty="0"/>
              <a:t>in </a:t>
            </a:r>
            <a:r>
              <a:rPr lang="en-US" dirty="0" smtClean="0"/>
              <a:t>Customer Terms</a:t>
            </a:r>
            <a:endParaRPr lang="en-US" dirty="0"/>
          </a:p>
        </p:txBody>
      </p:sp>
      <p:sp>
        <p:nvSpPr>
          <p:cNvPr id="3" name="Content Placeholder 2"/>
          <p:cNvSpPr>
            <a:spLocks noGrp="1"/>
          </p:cNvSpPr>
          <p:nvPr>
            <p:ph idx="1"/>
          </p:nvPr>
        </p:nvSpPr>
        <p:spPr/>
        <p:txBody>
          <a:bodyPr>
            <a:normAutofit/>
          </a:bodyPr>
          <a:lstStyle/>
          <a:p>
            <a:r>
              <a:rPr lang="en-US" dirty="0" smtClean="0"/>
              <a:t>Not a Value Stream:  processing bookdrop</a:t>
            </a:r>
          </a:p>
          <a:p>
            <a:r>
              <a:rPr lang="en-US" i="1" dirty="0" smtClean="0"/>
              <a:t>Value Stream:  </a:t>
            </a:r>
            <a:r>
              <a:rPr lang="en-US" dirty="0" smtClean="0"/>
              <a:t>shorten return to shelf time (RTS) for bookdrop returns</a:t>
            </a:r>
            <a:endParaRPr lang="en-US" sz="4000" dirty="0"/>
          </a:p>
          <a:p>
            <a:endParaRPr lang="en-US" dirty="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057400" y="3453166"/>
            <a:ext cx="4648200" cy="3109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116065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Use Value Stream and Process Maps</a:t>
            </a:r>
            <a:endParaRPr lang="en-US" dirty="0"/>
          </a:p>
        </p:txBody>
      </p:sp>
      <p:sp>
        <p:nvSpPr>
          <p:cNvPr id="3" name="Content Placeholder 2"/>
          <p:cNvSpPr>
            <a:spLocks noGrp="1"/>
          </p:cNvSpPr>
          <p:nvPr>
            <p:ph idx="1"/>
          </p:nvPr>
        </p:nvSpPr>
        <p:spPr>
          <a:xfrm>
            <a:off x="457200" y="1600200"/>
            <a:ext cx="8229600" cy="5029200"/>
          </a:xfrm>
        </p:spPr>
        <p:txBody>
          <a:bodyPr>
            <a:normAutofit fontScale="77500" lnSpcReduction="20000"/>
          </a:bodyPr>
          <a:lstStyle/>
          <a:p>
            <a:pPr marL="0" lvl="0" indent="0">
              <a:buNone/>
            </a:pPr>
            <a:r>
              <a:rPr lang="en-US" sz="3600" dirty="0" smtClean="0"/>
              <a:t>Value Stream Map – high level view</a:t>
            </a:r>
          </a:p>
          <a:p>
            <a:r>
              <a:rPr lang="en-US" sz="3600" dirty="0"/>
              <a:t>D</a:t>
            </a:r>
            <a:r>
              <a:rPr lang="en-US" sz="3600" dirty="0" smtClean="0"/>
              <a:t>esigned for leadership (people who can authorize changes)</a:t>
            </a:r>
          </a:p>
          <a:p>
            <a:pPr marL="0" lvl="0" indent="0">
              <a:buNone/>
            </a:pPr>
            <a:endParaRPr lang="en-US" sz="3600" dirty="0"/>
          </a:p>
          <a:p>
            <a:pPr marL="0" lvl="0" indent="0">
              <a:buNone/>
            </a:pPr>
            <a:r>
              <a:rPr lang="en-US" sz="3600" dirty="0" smtClean="0"/>
              <a:t>Process Maps – micro view of each step</a:t>
            </a:r>
          </a:p>
          <a:p>
            <a:r>
              <a:rPr lang="en-US" sz="3600" dirty="0" smtClean="0"/>
              <a:t>Created by people doing the work</a:t>
            </a:r>
          </a:p>
          <a:p>
            <a:r>
              <a:rPr lang="en-US" sz="3600" dirty="0" smtClean="0"/>
              <a:t>Includes: </a:t>
            </a:r>
          </a:p>
          <a:p>
            <a:pPr lvl="1"/>
            <a:r>
              <a:rPr lang="en-US" sz="3100" dirty="0" smtClean="0"/>
              <a:t>Each step of process</a:t>
            </a:r>
          </a:p>
          <a:p>
            <a:pPr lvl="1"/>
            <a:r>
              <a:rPr lang="en-US" sz="3100" dirty="0" smtClean="0"/>
              <a:t>Person doing the work</a:t>
            </a:r>
          </a:p>
          <a:p>
            <a:pPr lvl="1"/>
            <a:r>
              <a:rPr lang="en-US" sz="3100" dirty="0" smtClean="0"/>
              <a:t>Equipment used</a:t>
            </a:r>
          </a:p>
          <a:p>
            <a:pPr lvl="1"/>
            <a:r>
              <a:rPr lang="en-US" sz="3100" dirty="0" smtClean="0"/>
              <a:t>Handoffs</a:t>
            </a:r>
          </a:p>
          <a:p>
            <a:pPr lvl="1"/>
            <a:r>
              <a:rPr lang="en-US" sz="3100" dirty="0" smtClean="0"/>
              <a:t>All “wait times”</a:t>
            </a:r>
          </a:p>
          <a:p>
            <a:pPr marL="0" lvl="0" indent="0">
              <a:buNone/>
            </a:pPr>
            <a:endParaRPr lang="en-US" dirty="0"/>
          </a:p>
          <a:p>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9594716"/>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02" y="152400"/>
            <a:ext cx="9289004" cy="6324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7778843"/>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Process Map</a:t>
            </a:r>
            <a:endParaRPr lang="en-US" dirty="0"/>
          </a:p>
        </p:txBody>
      </p:sp>
      <p:pic>
        <p:nvPicPr>
          <p:cNvPr id="10244"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1219200"/>
            <a:ext cx="5276850" cy="538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33096752"/>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4363" y="676275"/>
            <a:ext cx="7915275" cy="5505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209800" y="457200"/>
            <a:ext cx="3048000" cy="369332"/>
          </a:xfrm>
          <a:prstGeom prst="rect">
            <a:avLst/>
          </a:prstGeom>
          <a:noFill/>
        </p:spPr>
        <p:txBody>
          <a:bodyPr wrap="square" rtlCol="0">
            <a:spAutoFit/>
          </a:bodyPr>
          <a:lstStyle/>
          <a:p>
            <a:r>
              <a:rPr lang="en-US" dirty="0" smtClean="0"/>
              <a:t>Bookdrop Returns Workflow</a:t>
            </a:r>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068424736"/>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Analyze the Process and Find the Waste</a:t>
            </a:r>
          </a:p>
        </p:txBody>
      </p:sp>
      <p:sp>
        <p:nvSpPr>
          <p:cNvPr id="5" name="Text Placeholder 4"/>
          <p:cNvSpPr>
            <a:spLocks noGrp="1"/>
          </p:cNvSpPr>
          <p:nvPr>
            <p:ph type="body" idx="1"/>
          </p:nvPr>
        </p:nvSpPr>
        <p:spPr/>
        <p:txBody>
          <a:bodyPr/>
          <a:lstStyle/>
          <a:p>
            <a:endParaRPr lang="en-US"/>
          </a:p>
        </p:txBody>
      </p:sp>
      <p:pic>
        <p:nvPicPr>
          <p:cNvPr id="276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22106" y="228601"/>
            <a:ext cx="5261848" cy="350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9705254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Questions for the Team</a:t>
            </a:r>
            <a:endParaRPr lang="en-US" dirty="0"/>
          </a:p>
        </p:txBody>
      </p:sp>
      <p:sp>
        <p:nvSpPr>
          <p:cNvPr id="3" name="Content Placeholder 2"/>
          <p:cNvSpPr>
            <a:spLocks noGrp="1"/>
          </p:cNvSpPr>
          <p:nvPr>
            <p:ph idx="1"/>
          </p:nvPr>
        </p:nvSpPr>
        <p:spPr>
          <a:xfrm>
            <a:off x="4588328" y="1295400"/>
            <a:ext cx="4403272" cy="4953000"/>
          </a:xfrm>
        </p:spPr>
        <p:txBody>
          <a:bodyPr>
            <a:normAutofit/>
          </a:bodyPr>
          <a:lstStyle/>
          <a:p>
            <a:r>
              <a:rPr lang="en-US" sz="3000" dirty="0" smtClean="0"/>
              <a:t>Do we really need all these steps?</a:t>
            </a:r>
          </a:p>
          <a:p>
            <a:r>
              <a:rPr lang="en-US" sz="3000" dirty="0" smtClean="0"/>
              <a:t>How can we eliminate all delays and make this process flow?</a:t>
            </a:r>
          </a:p>
          <a:p>
            <a:pPr lvl="1"/>
            <a:r>
              <a:rPr lang="en-US" dirty="0" smtClean="0"/>
              <a:t>adjust work assignments</a:t>
            </a:r>
          </a:p>
          <a:p>
            <a:pPr lvl="1"/>
            <a:r>
              <a:rPr lang="en-US" dirty="0" smtClean="0"/>
              <a:t>plan around “peak” volumes</a:t>
            </a:r>
          </a:p>
          <a:p>
            <a:pPr lvl="1"/>
            <a:r>
              <a:rPr lang="en-US" dirty="0" smtClean="0"/>
              <a:t>simplify!</a:t>
            </a:r>
          </a:p>
          <a:p>
            <a:pPr lvl="1"/>
            <a:endParaRPr lang="en-US" dirty="0" smtClean="0"/>
          </a:p>
        </p:txBody>
      </p:sp>
      <p:pic>
        <p:nvPicPr>
          <p:cNvPr id="2969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2425" y="1295400"/>
            <a:ext cx="4219575" cy="2543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33400" y="4060371"/>
            <a:ext cx="3733800" cy="1661993"/>
          </a:xfrm>
          <a:prstGeom prst="rect">
            <a:avLst/>
          </a:prstGeom>
          <a:noFill/>
        </p:spPr>
        <p:txBody>
          <a:bodyPr wrap="square" rtlCol="0">
            <a:spAutoFit/>
          </a:bodyPr>
          <a:lstStyle/>
          <a:p>
            <a:pPr marL="457200" indent="-457200">
              <a:buFont typeface="Arial" panose="020B0604020202020204" pitchFamily="34" charset="0"/>
              <a:buChar char="•"/>
            </a:pPr>
            <a:r>
              <a:rPr lang="en-US" sz="2800" dirty="0"/>
              <a:t>What equipment changes would make a difference? </a:t>
            </a:r>
          </a:p>
          <a:p>
            <a:endParaRPr lang="en-US" dirty="0"/>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7793048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a:bodyPr>
          <a:lstStyle/>
          <a:p>
            <a:pPr marL="0" indent="0"/>
            <a:r>
              <a:rPr lang="en-US" dirty="0" smtClean="0"/>
              <a:t>Find Ways to Eliminate…</a:t>
            </a:r>
            <a:endParaRPr lang="en-US" dirty="0"/>
          </a:p>
        </p:txBody>
      </p:sp>
      <p:sp>
        <p:nvSpPr>
          <p:cNvPr id="3" name="Content Placeholder 2"/>
          <p:cNvSpPr>
            <a:spLocks noGrp="1"/>
          </p:cNvSpPr>
          <p:nvPr>
            <p:ph idx="1"/>
          </p:nvPr>
        </p:nvSpPr>
        <p:spPr>
          <a:xfrm>
            <a:off x="381000" y="1528763"/>
            <a:ext cx="3733800" cy="4525963"/>
          </a:xfrm>
        </p:spPr>
        <p:txBody>
          <a:bodyPr/>
          <a:lstStyle/>
          <a:p>
            <a:r>
              <a:rPr lang="en-US" sz="2800" dirty="0" smtClean="0"/>
              <a:t>Excessive </a:t>
            </a:r>
            <a:r>
              <a:rPr lang="en-US" sz="2800" dirty="0"/>
              <a:t>walking, reaching, or bending</a:t>
            </a:r>
          </a:p>
          <a:p>
            <a:r>
              <a:rPr lang="en-US" sz="2800" dirty="0" smtClean="0"/>
              <a:t>Wait </a:t>
            </a:r>
            <a:r>
              <a:rPr lang="en-US" sz="2800" dirty="0"/>
              <a:t>times and </a:t>
            </a:r>
            <a:r>
              <a:rPr lang="en-US" sz="2800" dirty="0" smtClean="0"/>
              <a:t>delays</a:t>
            </a:r>
          </a:p>
          <a:p>
            <a:r>
              <a:rPr lang="en-US" sz="2800" dirty="0"/>
              <a:t>E</a:t>
            </a:r>
            <a:r>
              <a:rPr lang="en-US" sz="2800" dirty="0" smtClean="0"/>
              <a:t>rrors and defects</a:t>
            </a:r>
          </a:p>
          <a:p>
            <a:r>
              <a:rPr lang="en-US" sz="2800" dirty="0" smtClean="0"/>
              <a:t>Handoffs between people</a:t>
            </a:r>
          </a:p>
          <a:p>
            <a:r>
              <a:rPr lang="en-US" sz="2800" dirty="0" smtClean="0"/>
              <a:t>Transfers of material</a:t>
            </a:r>
            <a:endParaRPr lang="en-US" sz="2800" dirty="0"/>
          </a:p>
          <a:p>
            <a:endParaRPr lang="en-US"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14800" y="1528763"/>
            <a:ext cx="4667250" cy="3800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48431320"/>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Implement New Workflow and Begin Monitoring Results</a:t>
            </a:r>
            <a:endParaRPr lang="en-US" dirty="0"/>
          </a:p>
        </p:txBody>
      </p:sp>
      <p:sp>
        <p:nvSpPr>
          <p:cNvPr id="3" name="Content Placeholder 2"/>
          <p:cNvSpPr>
            <a:spLocks noGrp="1"/>
          </p:cNvSpPr>
          <p:nvPr>
            <p:ph idx="1"/>
          </p:nvPr>
        </p:nvSpPr>
        <p:spPr>
          <a:xfrm>
            <a:off x="457200" y="1600201"/>
            <a:ext cx="5638800" cy="2438400"/>
          </a:xfrm>
        </p:spPr>
        <p:txBody>
          <a:bodyPr>
            <a:normAutofit lnSpcReduction="10000"/>
          </a:bodyPr>
          <a:lstStyle/>
          <a:p>
            <a:pPr lvl="0"/>
            <a:r>
              <a:rPr lang="en-US" dirty="0" smtClean="0"/>
              <a:t>Not as easy as it sounds</a:t>
            </a:r>
          </a:p>
          <a:p>
            <a:pPr lvl="1"/>
            <a:r>
              <a:rPr lang="en-US" dirty="0" smtClean="0"/>
              <a:t>may require new equipment </a:t>
            </a:r>
          </a:p>
          <a:p>
            <a:pPr lvl="1"/>
            <a:r>
              <a:rPr lang="en-US" dirty="0" smtClean="0"/>
              <a:t>may require training</a:t>
            </a:r>
          </a:p>
          <a:p>
            <a:pPr lvl="1"/>
            <a:r>
              <a:rPr lang="en-US" dirty="0" smtClean="0"/>
              <a:t>will undoubtedly require workspace changes</a:t>
            </a:r>
          </a:p>
          <a:p>
            <a:pPr marL="0" indent="0">
              <a:buNone/>
            </a:pPr>
            <a:endParaRPr lang="en-US" dirty="0"/>
          </a:p>
        </p:txBody>
      </p:sp>
      <p:sp>
        <p:nvSpPr>
          <p:cNvPr id="4" name="Footer Placeholder 3"/>
          <p:cNvSpPr>
            <a:spLocks noGrp="1"/>
          </p:cNvSpPr>
          <p:nvPr>
            <p:ph type="ftr" sz="quarter" idx="11"/>
          </p:nvPr>
        </p:nvSpPr>
        <p:spPr/>
        <p:txBody>
          <a:bodyPr/>
          <a:lstStyle/>
          <a:p>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562601" y="1600200"/>
            <a:ext cx="3121000" cy="25897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381000" y="4191000"/>
            <a:ext cx="8226400" cy="1846659"/>
          </a:xfrm>
          <a:prstGeom prst="rect">
            <a:avLst/>
          </a:prstGeom>
          <a:noFill/>
        </p:spPr>
        <p:txBody>
          <a:bodyPr wrap="square" rtlCol="0">
            <a:spAutoFit/>
          </a:bodyPr>
          <a:lstStyle/>
          <a:p>
            <a:pPr marL="457200" indent="-457200">
              <a:buFont typeface="Arial" panose="020B0604020202020204" pitchFamily="34" charset="0"/>
              <a:buChar char="•"/>
            </a:pPr>
            <a:r>
              <a:rPr lang="en-US" sz="3200" dirty="0"/>
              <a:t>Make sure you are doing the measurements that will tell you how you are doing – </a:t>
            </a:r>
            <a:r>
              <a:rPr lang="en-US" sz="3200" u="sng" dirty="0"/>
              <a:t>in terms of value to </a:t>
            </a:r>
            <a:r>
              <a:rPr lang="en-US" sz="3200" u="sng" dirty="0" smtClean="0"/>
              <a:t>the customer</a:t>
            </a:r>
            <a:endParaRPr lang="en-US" sz="3200" u="sng" dirty="0"/>
          </a:p>
          <a:p>
            <a:endParaRPr lang="en-US" dirty="0"/>
          </a:p>
        </p:txBody>
      </p:sp>
    </p:spTree>
    <p:extLst>
      <p:ext uri="{BB962C8B-B14F-4D97-AF65-F5344CB8AC3E}">
        <p14:creationId xmlns:p14="http://schemas.microsoft.com/office/powerpoint/2010/main" val="347188962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Defining Lean</a:t>
            </a:r>
            <a:endParaRPr lang="en-US" dirty="0"/>
          </a:p>
        </p:txBody>
      </p:sp>
      <p:sp>
        <p:nvSpPr>
          <p:cNvPr id="7" name="Text Placeholder 6"/>
          <p:cNvSpPr>
            <a:spLocks noGrp="1"/>
          </p:cNvSpPr>
          <p:nvPr>
            <p:ph idx="1"/>
          </p:nvPr>
        </p:nvSpPr>
        <p:spPr>
          <a:xfrm>
            <a:off x="457200" y="1600200"/>
            <a:ext cx="8229600" cy="4525963"/>
          </a:xfrm>
        </p:spPr>
        <p:txBody>
          <a:bodyPr>
            <a:noAutofit/>
          </a:bodyPr>
          <a:lstStyle/>
          <a:p>
            <a:pPr marL="0" indent="0">
              <a:spcBef>
                <a:spcPts val="0"/>
              </a:spcBef>
              <a:buNone/>
            </a:pPr>
            <a:r>
              <a:rPr lang="en-US" sz="2800" dirty="0" smtClean="0"/>
              <a:t>Lean is a set of concepts, principles, and tools used to create and deliver the most value from the customer’s perspective while consuming the fewest resources.</a:t>
            </a:r>
            <a:endParaRPr lang="en-US" sz="2800" dirty="0"/>
          </a:p>
        </p:txBody>
      </p:sp>
      <p:pic>
        <p:nvPicPr>
          <p:cNvPr id="3075"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663825" y="3429000"/>
            <a:ext cx="3816350" cy="2865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06565899"/>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286000"/>
            <a:ext cx="7772400" cy="1362075"/>
          </a:xfrm>
        </p:spPr>
        <p:txBody>
          <a:bodyPr>
            <a:normAutofit fontScale="90000"/>
          </a:bodyPr>
          <a:lstStyle/>
          <a:p>
            <a:r>
              <a:rPr lang="en-US" i="1" dirty="0"/>
              <a:t>Focus on labor efficiency and productivity AFTER the process has been streamlined, batch sizes reduced and lead times reduced. </a:t>
            </a:r>
            <a:endParaRPr lang="en-US" dirty="0"/>
          </a:p>
        </p:txBody>
      </p:sp>
      <p:sp>
        <p:nvSpPr>
          <p:cNvPr id="3" name="Text Placeholder 2"/>
          <p:cNvSpPr>
            <a:spLocks noGrp="1"/>
          </p:cNvSpPr>
          <p:nvPr>
            <p:ph type="body" idx="1"/>
          </p:nvPr>
        </p:nvSpPr>
        <p:spPr>
          <a:xfrm>
            <a:off x="685800" y="1371600"/>
            <a:ext cx="7772400" cy="3505200"/>
          </a:xfrm>
        </p:spPr>
        <p:txBody>
          <a:bodyPr/>
          <a:lstStyle/>
          <a:p>
            <a:r>
              <a:rPr lang="en-US" i="1" dirty="0" smtClean="0"/>
              <a:t>(Huber)</a:t>
            </a:r>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89510114"/>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Continue to Make Adjustments</a:t>
            </a:r>
          </a:p>
        </p:txBody>
      </p:sp>
      <p:sp>
        <p:nvSpPr>
          <p:cNvPr id="3" name="Text Placeholder 2"/>
          <p:cNvSpPr>
            <a:spLocks noGrp="1"/>
          </p:cNvSpPr>
          <p:nvPr>
            <p:ph type="body" idx="1"/>
          </p:nvPr>
        </p:nvSpPr>
        <p:spPr/>
        <p:txBody>
          <a:bodyPr/>
          <a:lstStyle/>
          <a:p>
            <a:endParaRPr lang="en-US"/>
          </a:p>
        </p:txBody>
      </p:sp>
      <p:pic>
        <p:nvPicPr>
          <p:cNvPr id="3379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799" y="609600"/>
            <a:ext cx="5399019" cy="36124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0923101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lvl="0"/>
            <a:r>
              <a:rPr lang="en-US" dirty="0" smtClean="0"/>
              <a:t>Continuous Improvement</a:t>
            </a:r>
            <a:endParaRPr lang="en-US" dirty="0"/>
          </a:p>
        </p:txBody>
      </p:sp>
      <p:sp>
        <p:nvSpPr>
          <p:cNvPr id="3" name="Content Placeholder 2"/>
          <p:cNvSpPr>
            <a:spLocks noGrp="1"/>
          </p:cNvSpPr>
          <p:nvPr>
            <p:ph idx="1"/>
          </p:nvPr>
        </p:nvSpPr>
        <p:spPr>
          <a:xfrm>
            <a:off x="457200" y="1371600"/>
            <a:ext cx="8229600" cy="4525963"/>
          </a:xfrm>
        </p:spPr>
        <p:txBody>
          <a:bodyPr>
            <a:normAutofit/>
          </a:bodyPr>
          <a:lstStyle/>
          <a:p>
            <a:r>
              <a:rPr lang="en-US" dirty="0" smtClean="0"/>
              <a:t>An important Lean principle because…</a:t>
            </a:r>
          </a:p>
          <a:p>
            <a:pPr lvl="1"/>
            <a:r>
              <a:rPr lang="en-US" dirty="0" smtClean="0"/>
              <a:t>Conditions </a:t>
            </a:r>
            <a:r>
              <a:rPr lang="en-US" dirty="0"/>
              <a:t>change</a:t>
            </a:r>
          </a:p>
          <a:p>
            <a:pPr lvl="1"/>
            <a:r>
              <a:rPr lang="en-US" dirty="0" smtClean="0"/>
              <a:t>Always room for improvement </a:t>
            </a:r>
          </a:p>
          <a:p>
            <a:pPr lvl="0"/>
            <a:r>
              <a:rPr lang="en-US" dirty="0"/>
              <a:t>E</a:t>
            </a:r>
            <a:r>
              <a:rPr lang="en-US" dirty="0" smtClean="0"/>
              <a:t>veryone should be looking for those improvements every day</a:t>
            </a:r>
          </a:p>
          <a:p>
            <a:pPr lvl="0"/>
            <a:r>
              <a:rPr lang="en-US" dirty="0" smtClean="0"/>
              <a:t>Many Lean tools to support continuous improvement</a:t>
            </a:r>
          </a:p>
          <a:p>
            <a:pPr lvl="0"/>
            <a:endParaRPr lang="en-US" dirty="0" smtClean="0"/>
          </a:p>
          <a:p>
            <a:pPr lvl="1"/>
            <a:endParaRPr lang="en-US" dirty="0"/>
          </a:p>
          <a:p>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4543927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Visual Management</a:t>
            </a:r>
            <a:endParaRPr lang="en-US" dirty="0"/>
          </a:p>
        </p:txBody>
      </p:sp>
      <p:sp>
        <p:nvSpPr>
          <p:cNvPr id="6" name="Text Placeholder 5"/>
          <p:cNvSpPr>
            <a:spLocks noGrp="1"/>
          </p:cNvSpPr>
          <p:nvPr>
            <p:ph type="body" idx="1"/>
          </p:nvPr>
        </p:nvSpPr>
        <p:spPr/>
        <p:txBody>
          <a:bodyPr/>
          <a:lstStyle/>
          <a:p>
            <a:r>
              <a:rPr lang="en-US" dirty="0"/>
              <a:t>Goal: status of system can be understood at a glance for </a:t>
            </a:r>
            <a:r>
              <a:rPr lang="en-US" dirty="0" smtClean="0"/>
              <a:t>everyone</a:t>
            </a:r>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556532979"/>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marL="463550" lvl="1" indent="-6350" algn="ctr">
              <a:spcBef>
                <a:spcPts val="600"/>
              </a:spcBef>
            </a:pPr>
            <a:r>
              <a:rPr lang="en-US" sz="3200" dirty="0" smtClean="0"/>
              <a:t>Display Boards Showing Goals and Key Metrics</a:t>
            </a:r>
            <a:endParaRPr lang="en-US" sz="3200" dirty="0"/>
          </a:p>
        </p:txBody>
      </p:sp>
      <p:sp>
        <p:nvSpPr>
          <p:cNvPr id="3" name="Content Placeholder 2"/>
          <p:cNvSpPr>
            <a:spLocks noGrp="1"/>
          </p:cNvSpPr>
          <p:nvPr>
            <p:ph idx="1"/>
          </p:nvPr>
        </p:nvSpPr>
        <p:spPr/>
        <p:txBody>
          <a:bodyPr/>
          <a:lstStyle/>
          <a:p>
            <a:pPr lvl="1"/>
            <a:endParaRPr lang="en-US" dirty="0" smtClean="0"/>
          </a:p>
          <a:p>
            <a:endParaRPr lang="en-US" dirty="0"/>
          </a:p>
        </p:txBody>
      </p:sp>
      <p:sp>
        <p:nvSpPr>
          <p:cNvPr id="4" name="Footer Placeholder 3"/>
          <p:cNvSpPr>
            <a:spLocks noGrp="1"/>
          </p:cNvSpPr>
          <p:nvPr>
            <p:ph type="ftr" sz="quarter" idx="11"/>
          </p:nvPr>
        </p:nvSpPr>
        <p:spPr/>
        <p:txBody>
          <a:bodyPr/>
          <a:lstStyle/>
          <a:p>
            <a:endParaRPr lang="en-US"/>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35834" y="1676400"/>
            <a:ext cx="5472332" cy="4104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9802040"/>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Teachers are Naturals at Visual Management!</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895" y="1524000"/>
            <a:ext cx="8988660" cy="444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0041690"/>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Display Board Reveal Problems to Address</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43001" y="1607959"/>
            <a:ext cx="6553200" cy="49768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5439005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Labeling Work-in-Progress </a:t>
            </a:r>
            <a:endParaRPr lang="en-US" dirty="0"/>
          </a:p>
        </p:txBody>
      </p:sp>
      <p:sp>
        <p:nvSpPr>
          <p:cNvPr id="3" name="Content Placeholder 2"/>
          <p:cNvSpPr>
            <a:spLocks noGrp="1"/>
          </p:cNvSpPr>
          <p:nvPr>
            <p:ph idx="1"/>
          </p:nvPr>
        </p:nvSpPr>
        <p:spPr/>
        <p:txBody>
          <a:bodyPr/>
          <a:lstStyle/>
          <a:p>
            <a:endParaRPr lang="en-US"/>
          </a:p>
        </p:txBody>
      </p:sp>
      <p:pic>
        <p:nvPicPr>
          <p:cNvPr id="1026" name="Picture 2" descr="C:\Users\Lori\Documents\My Dropbox\PHOTOS - WORK\Key Work Photos\WCCLS - Hillsboro Visual Managmen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0600" y="1473654"/>
            <a:ext cx="6781800" cy="508635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3197163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5123" name="Picture 3" descr="C:\Users\Lori\Documents\My Dropbox\PHOTOS - WORK\Key Work Photos\DSCN1599.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03200" y="152400"/>
            <a:ext cx="8864600" cy="6648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606334"/>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“Sorting” Shelves are NOT Visual Management</a:t>
            </a:r>
            <a:endParaRPr lang="en-US" dirty="0"/>
          </a:p>
        </p:txBody>
      </p:sp>
      <p:sp>
        <p:nvSpPr>
          <p:cNvPr id="3" name="Content Placeholder 2"/>
          <p:cNvSpPr>
            <a:spLocks noGrp="1"/>
          </p:cNvSpPr>
          <p:nvPr>
            <p:ph idx="1"/>
          </p:nvPr>
        </p:nvSpPr>
        <p:spPr>
          <a:xfrm>
            <a:off x="457200" y="1600200"/>
            <a:ext cx="2971800" cy="4525963"/>
          </a:xfrm>
        </p:spPr>
        <p:txBody>
          <a:bodyPr/>
          <a:lstStyle/>
          <a:p>
            <a:r>
              <a:rPr lang="en-US" dirty="0" smtClean="0"/>
              <a:t>Don’t know how bad backlog is</a:t>
            </a:r>
          </a:p>
          <a:p>
            <a:r>
              <a:rPr lang="en-US" dirty="0" smtClean="0"/>
              <a:t>Wasted steps of shelving and </a:t>
            </a:r>
            <a:r>
              <a:rPr lang="en-US" dirty="0" err="1" smtClean="0"/>
              <a:t>unshelving</a:t>
            </a:r>
            <a:endParaRPr lang="en-US" dirty="0" smtClean="0"/>
          </a:p>
          <a:p>
            <a:endParaRPr lang="en-US" dirty="0"/>
          </a:p>
        </p:txBody>
      </p:sp>
      <p:sp>
        <p:nvSpPr>
          <p:cNvPr id="4" name="Footer Placeholder 3"/>
          <p:cNvSpPr>
            <a:spLocks noGrp="1"/>
          </p:cNvSpPr>
          <p:nvPr>
            <p:ph type="ftr" sz="quarter" idx="11"/>
          </p:nvPr>
        </p:nvSpPr>
        <p:spPr/>
        <p:txBody>
          <a:bodyPr/>
          <a:lstStyle/>
          <a:p>
            <a:endParaRPr lang="en-US"/>
          </a:p>
        </p:txBody>
      </p:sp>
      <p:pic>
        <p:nvPicPr>
          <p:cNvPr id="6146" name="Picture 2" descr="C:\Users\Lori\Documents\My Dropbox\PHOTOS - WORK\Key Work Photos\DSCN1633.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581400" y="1752600"/>
            <a:ext cx="5384800" cy="403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097919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Value and Value-Add</a:t>
            </a:r>
            <a:endParaRPr lang="en-US" dirty="0"/>
          </a:p>
        </p:txBody>
      </p:sp>
      <p:sp>
        <p:nvSpPr>
          <p:cNvPr id="3" name="Content Placeholder 2"/>
          <p:cNvSpPr>
            <a:spLocks noGrp="1"/>
          </p:cNvSpPr>
          <p:nvPr>
            <p:ph idx="1"/>
          </p:nvPr>
        </p:nvSpPr>
        <p:spPr>
          <a:xfrm>
            <a:off x="457200" y="1987905"/>
            <a:ext cx="4114800" cy="1676400"/>
          </a:xfrm>
        </p:spPr>
        <p:txBody>
          <a:bodyPr>
            <a:normAutofit/>
          </a:bodyPr>
          <a:lstStyle/>
          <a:p>
            <a:pPr marL="0" indent="0">
              <a:buNone/>
            </a:pPr>
            <a:r>
              <a:rPr lang="en-US" sz="2800" dirty="0" smtClean="0"/>
              <a:t>Lean focuses </a:t>
            </a:r>
            <a:r>
              <a:rPr lang="en-US" sz="2800" dirty="0"/>
              <a:t>on effectively delivering </a:t>
            </a:r>
            <a:r>
              <a:rPr lang="en-US" sz="2800" dirty="0" smtClean="0"/>
              <a:t> </a:t>
            </a:r>
            <a:r>
              <a:rPr lang="en-US" sz="2800" i="1" dirty="0" smtClean="0"/>
              <a:t>value</a:t>
            </a:r>
            <a:r>
              <a:rPr lang="en-US" sz="2800" dirty="0" smtClean="0"/>
              <a:t> </a:t>
            </a:r>
            <a:r>
              <a:rPr lang="en-US" sz="2800" dirty="0"/>
              <a:t>to your </a:t>
            </a:r>
            <a:r>
              <a:rPr lang="en-US" sz="2800" dirty="0" smtClean="0"/>
              <a:t>customer</a:t>
            </a:r>
            <a:endParaRPr lang="en-US" sz="2800" dirty="0"/>
          </a:p>
          <a:p>
            <a:pPr marL="457200" lvl="1" indent="0">
              <a:buNone/>
            </a:pPr>
            <a:endParaRPr lang="en-US" dirty="0" smtClean="0"/>
          </a:p>
          <a:p>
            <a:pPr lvl="1"/>
            <a:endParaRPr lang="en-US" dirty="0"/>
          </a:p>
          <a:p>
            <a:pPr marL="0" indent="0">
              <a:buNone/>
            </a:pPr>
            <a:endParaRPr lang="en-US" dirty="0"/>
          </a:p>
          <a:p>
            <a:pPr marL="0" indent="0">
              <a:buNone/>
            </a:pPr>
            <a:endParaRPr lang="en-US" dirty="0"/>
          </a:p>
        </p:txBody>
      </p:sp>
      <p:pic>
        <p:nvPicPr>
          <p:cNvPr id="15362"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181600" y="1371600"/>
            <a:ext cx="3701032" cy="29090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457200" y="3978133"/>
            <a:ext cx="8077200" cy="2092881"/>
          </a:xfrm>
          <a:prstGeom prst="rect">
            <a:avLst/>
          </a:prstGeom>
          <a:noFill/>
        </p:spPr>
        <p:txBody>
          <a:bodyPr wrap="square" rtlCol="0">
            <a:spAutoFit/>
          </a:bodyPr>
          <a:lstStyle/>
          <a:p>
            <a:r>
              <a:rPr lang="en-US" sz="2800" i="1" dirty="0"/>
              <a:t>Value-add </a:t>
            </a:r>
            <a:r>
              <a:rPr lang="en-US" sz="2800" dirty="0"/>
              <a:t>activities </a:t>
            </a:r>
          </a:p>
          <a:p>
            <a:pPr marL="914400" lvl="1" indent="-457200">
              <a:buFont typeface="Arial" panose="020B0604020202020204" pitchFamily="34" charset="0"/>
              <a:buChar char="•"/>
            </a:pPr>
            <a:r>
              <a:rPr lang="en-US" sz="2800" dirty="0" smtClean="0"/>
              <a:t>Are activities the customer </a:t>
            </a:r>
            <a:r>
              <a:rPr lang="en-US" sz="2800" dirty="0"/>
              <a:t>is willing to pay for</a:t>
            </a:r>
          </a:p>
          <a:p>
            <a:pPr marL="914400" lvl="1" indent="-457200">
              <a:buFont typeface="Arial" panose="020B0604020202020204" pitchFamily="34" charset="0"/>
              <a:buChar char="•"/>
            </a:pPr>
            <a:r>
              <a:rPr lang="en-US" sz="2800" dirty="0"/>
              <a:t>Transform the product or service</a:t>
            </a:r>
          </a:p>
          <a:p>
            <a:pPr marL="914400" lvl="1" indent="-457200">
              <a:buFont typeface="Arial" panose="020B0604020202020204" pitchFamily="34" charset="0"/>
              <a:buChar char="•"/>
            </a:pPr>
            <a:r>
              <a:rPr lang="en-US" sz="2800" dirty="0" smtClean="0"/>
              <a:t>Must be </a:t>
            </a:r>
            <a:r>
              <a:rPr lang="en-US" sz="2800" dirty="0"/>
              <a:t>done correctly the first time</a:t>
            </a:r>
          </a:p>
          <a:p>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71135231"/>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86068" y="609600"/>
            <a:ext cx="3194320" cy="3574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normAutofit/>
          </a:bodyPr>
          <a:lstStyle/>
          <a:p>
            <a:pPr algn="l"/>
            <a:r>
              <a:rPr lang="en-US" dirty="0" smtClean="0"/>
              <a:t>Lean Tool: Five </a:t>
            </a:r>
            <a:r>
              <a:rPr lang="en-US" dirty="0" err="1" smtClean="0"/>
              <a:t>Ss</a:t>
            </a:r>
            <a:r>
              <a:rPr lang="en-US" dirty="0" smtClean="0"/>
              <a:t> </a:t>
            </a:r>
            <a:r>
              <a:rPr lang="en-US" dirty="0"/>
              <a:t>of Efficiency</a:t>
            </a:r>
          </a:p>
        </p:txBody>
      </p:sp>
      <p:sp>
        <p:nvSpPr>
          <p:cNvPr id="3" name="Content Placeholder 2"/>
          <p:cNvSpPr>
            <a:spLocks noGrp="1"/>
          </p:cNvSpPr>
          <p:nvPr>
            <p:ph type="body" idx="1"/>
          </p:nvPr>
        </p:nvSpPr>
        <p:spPr/>
        <p:txBody>
          <a:bodyPr>
            <a:normAutofit/>
          </a:bodyPr>
          <a:lstStyle/>
          <a:p>
            <a:pPr lvl="1"/>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25544670"/>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#1 Sort</a:t>
            </a:r>
            <a:endParaRPr lang="en-US" dirty="0"/>
          </a:p>
        </p:txBody>
      </p:sp>
      <p:sp>
        <p:nvSpPr>
          <p:cNvPr id="6" name="Content Placeholder 5"/>
          <p:cNvSpPr>
            <a:spLocks noGrp="1"/>
          </p:cNvSpPr>
          <p:nvPr>
            <p:ph idx="1"/>
          </p:nvPr>
        </p:nvSpPr>
        <p:spPr/>
        <p:txBody>
          <a:bodyPr/>
          <a:lstStyle/>
          <a:p>
            <a:pPr marL="520700" indent="-520700"/>
            <a:r>
              <a:rPr lang="en-US" dirty="0"/>
              <a:t>Retain, Return, Rid</a:t>
            </a:r>
          </a:p>
          <a:p>
            <a:pPr marL="514350" indent="-514350"/>
            <a:r>
              <a:rPr lang="en-US" dirty="0"/>
              <a:t>Only what is needed, in its proper place, clean and ready to use</a:t>
            </a:r>
          </a:p>
          <a:p>
            <a:pPr marL="514350" indent="-514350"/>
            <a:r>
              <a:rPr lang="en-US" dirty="0"/>
              <a:t>When in doubt, move it out</a:t>
            </a:r>
          </a:p>
          <a:p>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902865883"/>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Tidy Work Space</a:t>
            </a:r>
            <a:endParaRPr lang="en-US" dirty="0"/>
          </a:p>
        </p:txBody>
      </p:sp>
      <p:sp>
        <p:nvSpPr>
          <p:cNvPr id="3" name="Content Placeholder 2"/>
          <p:cNvSpPr>
            <a:spLocks noGrp="1"/>
          </p:cNvSpPr>
          <p:nvPr>
            <p:ph idx="1"/>
          </p:nvPr>
        </p:nvSpPr>
        <p:spPr/>
        <p:txBody>
          <a:bodyPr/>
          <a:lstStyle/>
          <a:p>
            <a:endParaRPr lang="en-US"/>
          </a:p>
        </p:txBody>
      </p:sp>
      <p:pic>
        <p:nvPicPr>
          <p:cNvPr id="3074" name="Picture 2" descr="C:\Users\Lori\Documents\My Dropbox\PHOTOS - WORK\Key Work Photos\DSCN1597.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838200" y="359229"/>
            <a:ext cx="7912608" cy="5934456"/>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75780468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6146" name="Picture 2" descr="C:\Users\Lori\Documents\My Dropbox\PHOTOS - WORK\Multnomah Week One\P718025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685800"/>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334419495"/>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#2 Straighten</a:t>
            </a:r>
            <a:endParaRPr lang="en-US" dirty="0"/>
          </a:p>
        </p:txBody>
      </p:sp>
      <p:sp>
        <p:nvSpPr>
          <p:cNvPr id="3" name="Content Placeholder 2"/>
          <p:cNvSpPr>
            <a:spLocks noGrp="1"/>
          </p:cNvSpPr>
          <p:nvPr>
            <p:ph idx="1"/>
          </p:nvPr>
        </p:nvSpPr>
        <p:spPr/>
        <p:txBody>
          <a:bodyPr/>
          <a:lstStyle/>
          <a:p>
            <a:r>
              <a:rPr lang="en-US" dirty="0" smtClean="0"/>
              <a:t>Find </a:t>
            </a:r>
            <a:r>
              <a:rPr lang="en-US" dirty="0"/>
              <a:t>a place for every essential item, delineate it and label it</a:t>
            </a:r>
          </a:p>
          <a:p>
            <a:r>
              <a:rPr lang="en-US" dirty="0"/>
              <a:t>A place for everything and everything in its place</a:t>
            </a:r>
          </a:p>
          <a:p>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6682769"/>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08000" y="381000"/>
            <a:ext cx="7569200" cy="5676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86001693"/>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11266" name="Picture 2" descr="C:\Users\Lori\Documents\My Dropbox\PHOTOS - WORK\Multnomah Week Two\P731009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14400" y="685800"/>
            <a:ext cx="7315200"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7774449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00800" cy="1143000"/>
          </a:xfrm>
        </p:spPr>
        <p:txBody>
          <a:bodyPr>
            <a:normAutofit/>
          </a:bodyPr>
          <a:lstStyle/>
          <a:p>
            <a:pPr algn="l"/>
            <a:r>
              <a:rPr lang="en-US" dirty="0" smtClean="0"/>
              <a:t>#3 Scrub</a:t>
            </a:r>
            <a:endParaRPr lang="en-US" dirty="0"/>
          </a:p>
        </p:txBody>
      </p:sp>
      <p:sp>
        <p:nvSpPr>
          <p:cNvPr id="3" name="Content Placeholder 2"/>
          <p:cNvSpPr>
            <a:spLocks noGrp="1"/>
          </p:cNvSpPr>
          <p:nvPr>
            <p:ph idx="1"/>
          </p:nvPr>
        </p:nvSpPr>
        <p:spPr>
          <a:xfrm>
            <a:off x="457200" y="1166018"/>
            <a:ext cx="8229600" cy="4525963"/>
          </a:xfrm>
        </p:spPr>
        <p:txBody>
          <a:bodyPr>
            <a:normAutofit/>
          </a:bodyPr>
          <a:lstStyle/>
          <a:p>
            <a:pPr marL="514350" indent="-514350"/>
            <a:r>
              <a:rPr lang="en-US" dirty="0" smtClean="0"/>
              <a:t>Clean work areas make everyone feel better, are safer, and </a:t>
            </a:r>
            <a:r>
              <a:rPr lang="en-US" dirty="0"/>
              <a:t>reveal </a:t>
            </a:r>
            <a:r>
              <a:rPr lang="en-US" dirty="0" smtClean="0"/>
              <a:t>problems</a:t>
            </a:r>
          </a:p>
        </p:txBody>
      </p:sp>
      <p:sp>
        <p:nvSpPr>
          <p:cNvPr id="4" name="Footer Placeholder 3"/>
          <p:cNvSpPr>
            <a:spLocks noGrp="1"/>
          </p:cNvSpPr>
          <p:nvPr>
            <p:ph type="ftr" sz="quarter" idx="11"/>
          </p:nvPr>
        </p:nvSpPr>
        <p:spPr/>
        <p:txBody>
          <a:bodyPr/>
          <a:lstStyle/>
          <a:p>
            <a:endParaRPr lang="en-US"/>
          </a:p>
        </p:txBody>
      </p:sp>
      <p:pic>
        <p:nvPicPr>
          <p:cNvPr id="10242" name="Picture 2" descr="C:\Users\Lori\Documents\My Dropbox\PHOTOS - WORK\Palo Alto\P4010078.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2133600" y="2438400"/>
            <a:ext cx="5181600" cy="3886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506060"/>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172"/>
            <a:ext cx="8229600" cy="1143000"/>
          </a:xfrm>
        </p:spPr>
        <p:txBody>
          <a:bodyPr/>
          <a:lstStyle/>
          <a:p>
            <a:r>
              <a:rPr lang="en-US" dirty="0" smtClean="0"/>
              <a:t>#4 Systematize</a:t>
            </a:r>
            <a:endParaRPr lang="en-US" dirty="0"/>
          </a:p>
        </p:txBody>
      </p:sp>
      <p:sp>
        <p:nvSpPr>
          <p:cNvPr id="3" name="Content Placeholder 2"/>
          <p:cNvSpPr>
            <a:spLocks noGrp="1"/>
          </p:cNvSpPr>
          <p:nvPr>
            <p:ph idx="1"/>
          </p:nvPr>
        </p:nvSpPr>
        <p:spPr>
          <a:xfrm>
            <a:off x="457200" y="1225080"/>
            <a:ext cx="2286000" cy="4869707"/>
          </a:xfrm>
        </p:spPr>
        <p:txBody>
          <a:bodyPr/>
          <a:lstStyle/>
          <a:p>
            <a:pPr marL="0" indent="0">
              <a:buNone/>
            </a:pPr>
            <a:r>
              <a:rPr lang="en-US" dirty="0" smtClean="0"/>
              <a:t>Keep area</a:t>
            </a:r>
          </a:p>
          <a:p>
            <a:r>
              <a:rPr lang="en-US" dirty="0" smtClean="0"/>
              <a:t>organized</a:t>
            </a:r>
          </a:p>
          <a:p>
            <a:r>
              <a:rPr lang="en-US" dirty="0" smtClean="0"/>
              <a:t>orderly</a:t>
            </a:r>
          </a:p>
          <a:p>
            <a:r>
              <a:rPr lang="en-US" dirty="0" smtClean="0"/>
              <a:t>clean</a:t>
            </a:r>
            <a:endParaRPr lang="en-US" dirty="0"/>
          </a:p>
          <a:p>
            <a:pPr marL="0" indent="0">
              <a:buNone/>
            </a:pPr>
            <a:endParaRPr lang="en-US" dirty="0"/>
          </a:p>
        </p:txBody>
      </p:sp>
      <p:sp>
        <p:nvSpPr>
          <p:cNvPr id="4" name="Footer Placeholder 3"/>
          <p:cNvSpPr>
            <a:spLocks noGrp="1"/>
          </p:cNvSpPr>
          <p:nvPr>
            <p:ph type="ftr" sz="quarter" idx="1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906" y="1447800"/>
            <a:ext cx="5849928" cy="4383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4710614"/>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5"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100" y="2895600"/>
            <a:ext cx="4610100" cy="3562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smtClean="0"/>
              <a:t># 5 Standardize</a:t>
            </a:r>
            <a:endParaRPr lang="en-US" dirty="0"/>
          </a:p>
        </p:txBody>
      </p:sp>
      <p:sp>
        <p:nvSpPr>
          <p:cNvPr id="3" name="Content Placeholder 2"/>
          <p:cNvSpPr>
            <a:spLocks noGrp="1"/>
          </p:cNvSpPr>
          <p:nvPr>
            <p:ph idx="1"/>
          </p:nvPr>
        </p:nvSpPr>
        <p:spPr/>
        <p:txBody>
          <a:bodyPr/>
          <a:lstStyle/>
          <a:p>
            <a:r>
              <a:rPr lang="en-US" dirty="0" smtClean="0"/>
              <a:t>Make </a:t>
            </a:r>
            <a:r>
              <a:rPr lang="en-US" dirty="0"/>
              <a:t>this the new status </a:t>
            </a:r>
            <a:r>
              <a:rPr lang="en-US" dirty="0" smtClean="0"/>
              <a:t>quo</a:t>
            </a:r>
          </a:p>
          <a:p>
            <a:r>
              <a:rPr lang="en-US" dirty="0" smtClean="0"/>
              <a:t>“Standardized Work”</a:t>
            </a:r>
            <a:endParaRPr lang="en-US" dirty="0"/>
          </a:p>
        </p:txBody>
      </p:sp>
      <p:sp>
        <p:nvSpPr>
          <p:cNvPr id="4" name="Footer Placeholder 3"/>
          <p:cNvSpPr>
            <a:spLocks noGrp="1"/>
          </p:cNvSpPr>
          <p:nvPr>
            <p:ph type="ftr" sz="quarter" idx="11"/>
          </p:nvPr>
        </p:nvSpPr>
        <p:spPr/>
        <p:txBody>
          <a:bodyPr/>
          <a:lstStyle/>
          <a:p>
            <a:endParaRPr lang="en-US"/>
          </a:p>
        </p:txBody>
      </p:sp>
      <p:pic>
        <p:nvPicPr>
          <p:cNvPr id="13314" name="Picture 2" descr="C:\Users\Lori\Documents\My Dropbox\PHOTOS - WORK\Washington County\Tualatin\DSCN1556.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029200" y="2286000"/>
            <a:ext cx="38100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519106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990600"/>
            <a:ext cx="8229600" cy="1143000"/>
          </a:xfrm>
        </p:spPr>
        <p:txBody>
          <a:bodyPr>
            <a:normAutofit fontScale="90000"/>
          </a:bodyPr>
          <a:lstStyle/>
          <a:p>
            <a:r>
              <a:rPr lang="en-US" dirty="0" smtClean="0"/>
              <a:t>Lean focuses on the elimination of “waste”</a:t>
            </a: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2400" y="457200"/>
            <a:ext cx="9013671"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066800" y="6019800"/>
            <a:ext cx="7696200" cy="369332"/>
          </a:xfrm>
          <a:prstGeom prst="rect">
            <a:avLst/>
          </a:prstGeom>
          <a:noFill/>
        </p:spPr>
        <p:txBody>
          <a:bodyPr wrap="square" rtlCol="0">
            <a:spAutoFit/>
          </a:bodyPr>
          <a:lstStyle/>
          <a:p>
            <a:r>
              <a:rPr lang="en-US" dirty="0"/>
              <a:t>(C) 2013 Jens R. </a:t>
            </a:r>
            <a:r>
              <a:rPr lang="en-US" dirty="0" err="1"/>
              <a:t>Woinowski</a:t>
            </a:r>
            <a:r>
              <a:rPr lang="en-US" dirty="0"/>
              <a:t>, leanself.org; Created with </a:t>
            </a:r>
            <a:r>
              <a:rPr lang="en-US" dirty="0" err="1"/>
              <a:t>Wordle</a:t>
            </a:r>
            <a:r>
              <a:rPr lang="en-US" dirty="0"/>
              <a:t> and GIMP</a:t>
            </a:r>
          </a:p>
        </p:txBody>
      </p:sp>
      <p:sp>
        <p:nvSpPr>
          <p:cNvPr id="2" name="Footer Placeholder 1"/>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053534600"/>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Where libraries often go wrong</a:t>
            </a:r>
            <a:endParaRPr lang="en-US" dirty="0"/>
          </a:p>
        </p:txBody>
      </p:sp>
      <p:sp>
        <p:nvSpPr>
          <p:cNvPr id="6" name="Text Placeholder 5"/>
          <p:cNvSpPr>
            <a:spLocks noGrp="1"/>
          </p:cNvSpPr>
          <p:nvPr>
            <p:ph type="body" idx="1"/>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pic>
        <p:nvPicPr>
          <p:cNvPr id="16386"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86200" y="990600"/>
            <a:ext cx="2819400" cy="3429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53868985"/>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Lori\Documents\My Dropbox\PHOTOS - WORK\Key Work Photos\P7180259.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4128" y="457200"/>
            <a:ext cx="8568872" cy="6426654"/>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lvl="0"/>
            <a:r>
              <a:rPr lang="en-US" dirty="0" err="1" smtClean="0">
                <a:solidFill>
                  <a:schemeClr val="bg1"/>
                </a:solidFill>
              </a:rPr>
              <a:t>Bookcart</a:t>
            </a:r>
            <a:r>
              <a:rPr lang="en-US" dirty="0" smtClean="0">
                <a:solidFill>
                  <a:schemeClr val="bg1"/>
                </a:solidFill>
              </a:rPr>
              <a:t> Defines the Batch Size</a:t>
            </a:r>
            <a:endParaRPr lang="en-US" dirty="0">
              <a:solidFill>
                <a:schemeClr val="bg1"/>
              </a:solidFill>
            </a:endParaRPr>
          </a:p>
        </p:txBody>
      </p:sp>
      <p:sp>
        <p:nvSpPr>
          <p:cNvPr id="3" name="Content Placeholder 2"/>
          <p:cNvSpPr>
            <a:spLocks noGrp="1"/>
          </p:cNvSpPr>
          <p:nvPr>
            <p:ph idx="1"/>
          </p:nvPr>
        </p:nvSpPr>
        <p:spPr>
          <a:xfrm>
            <a:off x="592364" y="4572000"/>
            <a:ext cx="7772400" cy="1905000"/>
          </a:xfrm>
          <a:solidFill>
            <a:schemeClr val="tx1">
              <a:lumMod val="50000"/>
              <a:lumOff val="50000"/>
              <a:alpha val="75000"/>
            </a:schemeClr>
          </a:solidFill>
        </p:spPr>
        <p:txBody>
          <a:bodyPr>
            <a:normAutofit/>
          </a:bodyPr>
          <a:lstStyle/>
          <a:p>
            <a:pPr marL="0" indent="0">
              <a:buNone/>
            </a:pPr>
            <a:r>
              <a:rPr lang="en-US" sz="2800" dirty="0" smtClean="0">
                <a:solidFill>
                  <a:schemeClr val="bg1"/>
                </a:solidFill>
              </a:rPr>
              <a:t>"</a:t>
            </a:r>
            <a:r>
              <a:rPr lang="en-US" sz="2800" dirty="0">
                <a:solidFill>
                  <a:schemeClr val="bg1"/>
                </a:solidFill>
              </a:rPr>
              <a:t>Large batches are the result of placing too much emphasis on labor efficiency and not enough on delivery lead times or the performance of the service chain as a whole." </a:t>
            </a:r>
            <a:r>
              <a:rPr lang="en-US" sz="2800" dirty="0" smtClean="0">
                <a:solidFill>
                  <a:schemeClr val="bg1"/>
                </a:solidFill>
              </a:rPr>
              <a:t> (Huber)</a:t>
            </a:r>
            <a:endParaRPr lang="en-US" sz="2800" dirty="0">
              <a:solidFill>
                <a:schemeClr val="bg1"/>
              </a:solidFill>
            </a:endParaRPr>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53151039"/>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Think Differently About </a:t>
            </a:r>
            <a:r>
              <a:rPr lang="en-US" dirty="0" err="1" smtClean="0"/>
              <a:t>Bookcarts</a:t>
            </a:r>
            <a:endParaRPr lang="en-US" dirty="0"/>
          </a:p>
        </p:txBody>
      </p:sp>
      <p:sp>
        <p:nvSpPr>
          <p:cNvPr id="3" name="Content Placeholder 2"/>
          <p:cNvSpPr>
            <a:spLocks noGrp="1"/>
          </p:cNvSpPr>
          <p:nvPr>
            <p:ph idx="1"/>
          </p:nvPr>
        </p:nvSpPr>
        <p:spPr>
          <a:xfrm>
            <a:off x="228600" y="1600200"/>
            <a:ext cx="4343400" cy="3809999"/>
          </a:xfrm>
        </p:spPr>
        <p:txBody>
          <a:bodyPr>
            <a:normAutofit/>
          </a:bodyPr>
          <a:lstStyle/>
          <a:p>
            <a:pPr marL="0" indent="0">
              <a:buNone/>
            </a:pPr>
            <a:r>
              <a:rPr lang="en-US" sz="3000" dirty="0"/>
              <a:t>Okay </a:t>
            </a:r>
            <a:r>
              <a:rPr lang="en-US" sz="3000" dirty="0" smtClean="0"/>
              <a:t>NOT to </a:t>
            </a:r>
            <a:r>
              <a:rPr lang="en-US" sz="3000" dirty="0"/>
              <a:t>fill a </a:t>
            </a:r>
            <a:r>
              <a:rPr lang="en-US" sz="3000" dirty="0" err="1" smtClean="0"/>
              <a:t>bookcart</a:t>
            </a:r>
            <a:endParaRPr lang="en-US" sz="3000" dirty="0"/>
          </a:p>
          <a:p>
            <a:r>
              <a:rPr lang="en-US" sz="3000" dirty="0" smtClean="0"/>
              <a:t>Better ergonomically</a:t>
            </a:r>
          </a:p>
          <a:p>
            <a:r>
              <a:rPr lang="en-US" sz="3000" dirty="0" smtClean="0"/>
              <a:t>Limiting items on </a:t>
            </a:r>
            <a:r>
              <a:rPr lang="en-US" sz="3000" dirty="0" err="1" smtClean="0"/>
              <a:t>bookcart</a:t>
            </a:r>
            <a:r>
              <a:rPr lang="en-US" sz="3000" dirty="0" smtClean="0"/>
              <a:t> to smaller batch can reduce need to presort</a:t>
            </a:r>
            <a:endParaRPr lang="en-US" dirty="0"/>
          </a:p>
        </p:txBody>
      </p:sp>
      <p:pic>
        <p:nvPicPr>
          <p:cNvPr id="3584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3000" y="2341098"/>
            <a:ext cx="3710609"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21688796"/>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2050" name="Picture 2" descr="C:\Users\Lori\Documents\My Dropbox\PHOTOS - WORK\Key Work Photos\DSC0477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886" y="228600"/>
            <a:ext cx="8534400" cy="6400800"/>
          </a:xfrm>
          <a:prstGeom prst="rect">
            <a:avLst/>
          </a:prstGeom>
          <a:noFill/>
          <a:extLst>
            <a:ext uri="{909E8E84-426E-40dd-AFC4-6F175D3DCCD1}">
              <a14:hiddenFill xmlns:a14="http://schemas.microsoft.com/office/drawing/2010/main">
                <a:solidFill>
                  <a:srgbClr val="FFFFFF"/>
                </a:solidFill>
              </a14:hiddenFill>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28945491"/>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lvl="0"/>
            <a:r>
              <a:rPr lang="en-US" dirty="0" smtClean="0"/>
              <a:t>Reliance on Staging Areas</a:t>
            </a:r>
            <a:r>
              <a:rPr lang="en-US" sz="5400" dirty="0" smtClean="0"/>
              <a:t/>
            </a:r>
            <a:br>
              <a:rPr lang="en-US" sz="5400" dirty="0" smtClean="0"/>
            </a:br>
            <a:endParaRPr lang="en-US" dirty="0"/>
          </a:p>
        </p:txBody>
      </p:sp>
      <p:sp>
        <p:nvSpPr>
          <p:cNvPr id="3" name="Content Placeholder 2"/>
          <p:cNvSpPr>
            <a:spLocks noGrp="1"/>
          </p:cNvSpPr>
          <p:nvPr>
            <p:ph idx="1"/>
          </p:nvPr>
        </p:nvSpPr>
        <p:spPr>
          <a:xfrm>
            <a:off x="457200" y="1066800"/>
            <a:ext cx="8229600" cy="5059363"/>
          </a:xfrm>
        </p:spPr>
        <p:txBody>
          <a:bodyPr>
            <a:normAutofit/>
          </a:bodyPr>
          <a:lstStyle/>
          <a:p>
            <a:pPr marL="57150" indent="0">
              <a:buNone/>
            </a:pPr>
            <a:r>
              <a:rPr lang="en-US" dirty="0" smtClean="0"/>
              <a:t>Libraries use lots of different things for staging:</a:t>
            </a:r>
          </a:p>
          <a:p>
            <a:pPr marL="514350" indent="-457200"/>
            <a:r>
              <a:rPr lang="en-US" dirty="0" smtClean="0"/>
              <a:t>Sorting carts</a:t>
            </a:r>
          </a:p>
          <a:p>
            <a:pPr marL="514350" indent="-457200"/>
            <a:r>
              <a:rPr lang="en-US" dirty="0" smtClean="0"/>
              <a:t>Ready to shelve carts</a:t>
            </a:r>
          </a:p>
          <a:p>
            <a:pPr marL="514350" indent="-457200"/>
            <a:r>
              <a:rPr lang="en-US" dirty="0" smtClean="0"/>
              <a:t>Sorting shelves</a:t>
            </a:r>
          </a:p>
          <a:p>
            <a:pPr marL="514350" indent="-457200"/>
            <a:r>
              <a:rPr lang="en-US" dirty="0" smtClean="0"/>
              <a:t>Stacks</a:t>
            </a:r>
          </a:p>
          <a:p>
            <a:pPr marL="514350" indent="-457200"/>
            <a:r>
              <a:rPr lang="en-US" dirty="0" smtClean="0"/>
              <a:t>All of the above!</a:t>
            </a:r>
            <a:endParaRPr lang="en-US" dirty="0"/>
          </a:p>
          <a:p>
            <a:pPr marL="57150" indent="0">
              <a:buNone/>
            </a:pPr>
            <a:endParaRPr lang="en-US" sz="4000" dirty="0"/>
          </a:p>
          <a:p>
            <a:pPr marL="457200" lvl="1" indent="0">
              <a:buNone/>
            </a:pPr>
            <a:endParaRPr lang="en-US" sz="3600" dirty="0"/>
          </a:p>
        </p:txBody>
      </p:sp>
      <p:sp>
        <p:nvSpPr>
          <p:cNvPr id="4" name="Footer Placeholder 3"/>
          <p:cNvSpPr>
            <a:spLocks noGrp="1"/>
          </p:cNvSpPr>
          <p:nvPr>
            <p:ph type="ftr" sz="quarter" idx="11"/>
          </p:nvPr>
        </p:nvSpPr>
        <p:spPr/>
        <p:txBody>
          <a:bodyPr/>
          <a:lstStyle/>
          <a:p>
            <a:endParaRPr lang="en-US"/>
          </a:p>
        </p:txBody>
      </p:sp>
      <p:pic>
        <p:nvPicPr>
          <p:cNvPr id="14338"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3888376" y="2745755"/>
            <a:ext cx="4874624" cy="3655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6102847"/>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914400"/>
            <a:ext cx="8229600" cy="4525962"/>
          </a:xfrm>
        </p:spPr>
        <p:txBody>
          <a:bodyPr>
            <a:normAutofit fontScale="90000"/>
          </a:bodyPr>
          <a:lstStyle/>
          <a:p>
            <a:pPr lvl="0"/>
            <a:r>
              <a:rPr lang="en-US" dirty="0"/>
              <a:t>"</a:t>
            </a:r>
            <a:r>
              <a:rPr lang="en-US" dirty="0" smtClean="0"/>
              <a:t>Staging </a:t>
            </a:r>
            <a:r>
              <a:rPr lang="en-US" dirty="0"/>
              <a:t>areas hide inefficiencies and imbalances between workstations and staff, and they are an open admission by management that they have designed into the service flow imbalances and </a:t>
            </a:r>
            <a:r>
              <a:rPr lang="en-US" dirty="0" smtClean="0"/>
              <a:t>delays“  (Huber)</a:t>
            </a:r>
            <a:r>
              <a:rPr lang="en-US" dirty="0"/>
              <a:t/>
            </a:r>
            <a:br>
              <a:rPr lang="en-US" dirty="0"/>
            </a:br>
            <a:endParaRPr lang="en-US" dirty="0"/>
          </a:p>
        </p:txBody>
      </p:sp>
      <p:sp>
        <p:nvSpPr>
          <p:cNvPr id="2" name="Footer Placeholder 1"/>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514897238"/>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4638"/>
            <a:ext cx="9144000" cy="1143000"/>
          </a:xfrm>
        </p:spPr>
        <p:txBody>
          <a:bodyPr>
            <a:normAutofit/>
          </a:bodyPr>
          <a:lstStyle/>
          <a:p>
            <a:r>
              <a:rPr lang="en-US" dirty="0" smtClean="0"/>
              <a:t>Lack of Acquisitions Master Schedule</a:t>
            </a:r>
            <a:endParaRPr lang="en-US" dirty="0"/>
          </a:p>
        </p:txBody>
      </p:sp>
      <p:pic>
        <p:nvPicPr>
          <p:cNvPr id="8195" name="Picture 3" descr="C:\Users\Lori\Documents\My Dropbox\PHOTOS - WORK\Multnomah Week Two\P618002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85800" y="1246414"/>
            <a:ext cx="7315200" cy="5486400"/>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01691454"/>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Exceptions and Expedited Workflows</a:t>
            </a:r>
            <a:endParaRPr lang="en-US" dirty="0"/>
          </a:p>
        </p:txBody>
      </p:sp>
      <p:sp>
        <p:nvSpPr>
          <p:cNvPr id="3" name="Content Placeholder 2"/>
          <p:cNvSpPr>
            <a:spLocks noGrp="1"/>
          </p:cNvSpPr>
          <p:nvPr>
            <p:ph idx="1"/>
          </p:nvPr>
        </p:nvSpPr>
        <p:spPr/>
        <p:txBody>
          <a:bodyPr/>
          <a:lstStyle/>
          <a:p>
            <a:r>
              <a:rPr lang="en-US" dirty="0" smtClean="0"/>
              <a:t>Expedited </a:t>
            </a:r>
            <a:r>
              <a:rPr lang="en-US" dirty="0"/>
              <a:t>Workflows </a:t>
            </a:r>
            <a:r>
              <a:rPr lang="en-US" dirty="0" smtClean="0"/>
              <a:t>(holds, media)</a:t>
            </a:r>
          </a:p>
          <a:p>
            <a:r>
              <a:rPr lang="en-US" dirty="0" smtClean="0"/>
              <a:t>Volunteers </a:t>
            </a:r>
            <a:r>
              <a:rPr lang="en-US" dirty="0"/>
              <a:t>who choose </a:t>
            </a:r>
            <a:r>
              <a:rPr lang="en-US" dirty="0" smtClean="0"/>
              <a:t>material </a:t>
            </a:r>
            <a:r>
              <a:rPr lang="en-US" dirty="0"/>
              <a:t>they want to shelve </a:t>
            </a:r>
            <a:r>
              <a:rPr lang="en-US" dirty="0" smtClean="0"/>
              <a:t>instead of what needs to be shelved</a:t>
            </a:r>
          </a:p>
          <a:p>
            <a:r>
              <a:rPr lang="en-US" dirty="0" smtClean="0"/>
              <a:t>Staff unwilling to pitch in to help when needed</a:t>
            </a:r>
          </a:p>
          <a:p>
            <a:r>
              <a:rPr lang="en-US" dirty="0" smtClean="0"/>
              <a:t>Very difficult to design </a:t>
            </a:r>
            <a:r>
              <a:rPr lang="en-US" dirty="0"/>
              <a:t>a workflow with </a:t>
            </a:r>
            <a:r>
              <a:rPr lang="en-US" dirty="0" smtClean="0"/>
              <a:t>lots of </a:t>
            </a:r>
            <a:r>
              <a:rPr lang="en-US" dirty="0"/>
              <a:t>exceptions </a:t>
            </a:r>
          </a:p>
          <a:p>
            <a:pPr lvl="1"/>
            <a:endParaRPr lang="en-US" dirty="0" smtClean="0"/>
          </a:p>
          <a:p>
            <a:pPr marL="0" indent="0">
              <a:buNone/>
            </a:pPr>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709780303"/>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Make a Single Workflow</a:t>
            </a:r>
            <a:endParaRPr lang="en-US" dirty="0"/>
          </a:p>
        </p:txBody>
      </p:sp>
      <p:sp>
        <p:nvSpPr>
          <p:cNvPr id="3" name="Content Placeholder 2"/>
          <p:cNvSpPr>
            <a:spLocks noGrp="1"/>
          </p:cNvSpPr>
          <p:nvPr>
            <p:ph idx="1"/>
          </p:nvPr>
        </p:nvSpPr>
        <p:spPr/>
        <p:txBody>
          <a:bodyPr>
            <a:normAutofit/>
          </a:bodyPr>
          <a:lstStyle/>
          <a:p>
            <a:r>
              <a:rPr lang="en-US" dirty="0" smtClean="0"/>
              <a:t>You </a:t>
            </a:r>
            <a:r>
              <a:rPr lang="en-US" dirty="0"/>
              <a:t>should be able to stand in the middle of a process and see where everything is and how everything is </a:t>
            </a:r>
            <a:r>
              <a:rPr lang="en-US" dirty="0" smtClean="0"/>
              <a:t>doing (U-shape)</a:t>
            </a:r>
            <a:endParaRPr lang="en-US" dirty="0"/>
          </a:p>
        </p:txBody>
      </p:sp>
      <p:pic>
        <p:nvPicPr>
          <p:cNvPr id="3891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37129" y="3429000"/>
            <a:ext cx="4869741"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27291677"/>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lvl="0"/>
            <a:r>
              <a:rPr lang="en-US" dirty="0" smtClean="0"/>
              <a:t>Rigid Staff Roles</a:t>
            </a:r>
            <a:endParaRPr lang="en-US" sz="5400" dirty="0"/>
          </a:p>
        </p:txBody>
      </p:sp>
      <p:sp>
        <p:nvSpPr>
          <p:cNvPr id="3" name="Content Placeholder 2"/>
          <p:cNvSpPr>
            <a:spLocks noGrp="1"/>
          </p:cNvSpPr>
          <p:nvPr>
            <p:ph idx="1"/>
          </p:nvPr>
        </p:nvSpPr>
        <p:spPr>
          <a:xfrm>
            <a:off x="457200" y="1371600"/>
            <a:ext cx="8229600" cy="4525963"/>
          </a:xfrm>
        </p:spPr>
        <p:txBody>
          <a:bodyPr>
            <a:normAutofit/>
          </a:bodyPr>
          <a:lstStyle/>
          <a:p>
            <a:pPr lvl="0"/>
            <a:r>
              <a:rPr lang="en-US" dirty="0"/>
              <a:t>Surges are a way of life (delivery, holidays, new acquisitions) </a:t>
            </a:r>
            <a:endParaRPr lang="en-US" dirty="0" smtClean="0"/>
          </a:p>
          <a:p>
            <a:r>
              <a:rPr lang="en-US" dirty="0"/>
              <a:t>Implement flexible job descriptions</a:t>
            </a:r>
            <a:endParaRPr lang="en-US" sz="4000" dirty="0"/>
          </a:p>
          <a:p>
            <a:pPr lvl="0"/>
            <a:r>
              <a:rPr lang="en-US" dirty="0" smtClean="0"/>
              <a:t>Cross </a:t>
            </a:r>
            <a:r>
              <a:rPr lang="en-US" dirty="0"/>
              <a:t>train </a:t>
            </a:r>
            <a:r>
              <a:rPr lang="en-US" dirty="0" smtClean="0"/>
              <a:t>staff </a:t>
            </a:r>
            <a:r>
              <a:rPr lang="en-US" dirty="0"/>
              <a:t>so they can be more flexible about handling surges</a:t>
            </a:r>
          </a:p>
          <a:p>
            <a:r>
              <a:rPr lang="en-US" dirty="0" smtClean="0"/>
              <a:t>Seeing </a:t>
            </a:r>
            <a:r>
              <a:rPr lang="en-US" dirty="0"/>
              <a:t>the bottlenecks and clogs in the flow isn’t useful if you can’t put resources to the task of unclogging</a:t>
            </a:r>
            <a:endParaRPr lang="en-US" sz="4000" dirty="0"/>
          </a:p>
          <a:p>
            <a:pPr marL="457200" lvl="1" indent="0">
              <a:buNone/>
            </a:pPr>
            <a:endParaRPr lang="en-US" sz="3600"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8291858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How Waste Happens</a:t>
            </a:r>
            <a:endParaRPr lang="en-US" dirty="0"/>
          </a:p>
        </p:txBody>
      </p:sp>
      <p:sp>
        <p:nvSpPr>
          <p:cNvPr id="6" name="Content Placeholder 5"/>
          <p:cNvSpPr>
            <a:spLocks noGrp="1"/>
          </p:cNvSpPr>
          <p:nvPr>
            <p:ph idx="1"/>
          </p:nvPr>
        </p:nvSpPr>
        <p:spPr/>
        <p:txBody>
          <a:bodyPr>
            <a:normAutofit/>
          </a:bodyPr>
          <a:lstStyle/>
          <a:p>
            <a:pPr marL="171450" indent="-171450"/>
            <a:r>
              <a:rPr lang="en-US" dirty="0"/>
              <a:t>Defects</a:t>
            </a:r>
          </a:p>
          <a:p>
            <a:pPr marL="171450" indent="-171450"/>
            <a:r>
              <a:rPr lang="en-US" dirty="0" smtClean="0"/>
              <a:t> Inventory</a:t>
            </a:r>
            <a:endParaRPr lang="en-US" dirty="0"/>
          </a:p>
          <a:p>
            <a:pPr marL="171450" indent="-171450"/>
            <a:r>
              <a:rPr lang="en-US" dirty="0" smtClean="0"/>
              <a:t>Transportation</a:t>
            </a:r>
            <a:endParaRPr lang="en-US" dirty="0"/>
          </a:p>
          <a:p>
            <a:pPr marL="171450" indent="-171450"/>
            <a:r>
              <a:rPr lang="en-US" dirty="0" smtClean="0"/>
              <a:t>Extra Processing</a:t>
            </a:r>
            <a:endParaRPr lang="en-US" dirty="0"/>
          </a:p>
          <a:p>
            <a:pPr marL="171450" indent="-171450"/>
            <a:r>
              <a:rPr lang="en-US" dirty="0" smtClean="0"/>
              <a:t>Waiting</a:t>
            </a:r>
            <a:endParaRPr lang="en-US" dirty="0"/>
          </a:p>
          <a:p>
            <a:pPr marL="171450" indent="-171450"/>
            <a:r>
              <a:rPr lang="en-US" dirty="0"/>
              <a:t>Motion</a:t>
            </a:r>
          </a:p>
          <a:p>
            <a:pPr marL="171450" indent="-171450"/>
            <a:r>
              <a:rPr lang="en-US" dirty="0" smtClean="0"/>
              <a:t>Bureaucracy</a:t>
            </a:r>
            <a:endParaRPr lang="en-US" dirty="0"/>
          </a:p>
          <a:p>
            <a:endParaRPr lang="en-US" dirty="0"/>
          </a:p>
        </p:txBody>
      </p:sp>
      <p:pic>
        <p:nvPicPr>
          <p:cNvPr id="16387"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81400" y="1676400"/>
            <a:ext cx="5124450" cy="3850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ooter Placeholder 1"/>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68147255"/>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447800"/>
            <a:ext cx="8229600" cy="3001962"/>
          </a:xfrm>
        </p:spPr>
        <p:txBody>
          <a:bodyPr>
            <a:normAutofit fontScale="90000"/>
          </a:bodyPr>
          <a:lstStyle/>
          <a:p>
            <a:r>
              <a:rPr lang="en-US" dirty="0" smtClean="0"/>
              <a:t>“If the current </a:t>
            </a:r>
            <a:r>
              <a:rPr lang="en-US" dirty="0"/>
              <a:t>organizational structure cannot change, then the processes behind this organizational structure cannot change either</a:t>
            </a:r>
            <a:r>
              <a:rPr lang="en-US" dirty="0" smtClean="0"/>
              <a:t>” (Huber)</a:t>
            </a:r>
            <a:r>
              <a:rPr lang="en-US" dirty="0"/>
              <a:t/>
            </a:r>
            <a:br>
              <a:rPr lang="en-US" dirty="0"/>
            </a:br>
            <a:endParaRPr lang="en-US" dirty="0"/>
          </a:p>
        </p:txBody>
      </p:sp>
      <p:sp>
        <p:nvSpPr>
          <p:cNvPr id="2" name="Footer Placeholder 1"/>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66288370"/>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San Jose Lessons Learned</a:t>
            </a:r>
            <a:endParaRPr lang="en-US" dirty="0"/>
          </a:p>
        </p:txBody>
      </p:sp>
      <p:sp>
        <p:nvSpPr>
          <p:cNvPr id="3" name="Content Placeholder 2"/>
          <p:cNvSpPr>
            <a:spLocks noGrp="1"/>
          </p:cNvSpPr>
          <p:nvPr>
            <p:ph idx="1"/>
          </p:nvPr>
        </p:nvSpPr>
        <p:spPr/>
        <p:txBody>
          <a:bodyPr/>
          <a:lstStyle/>
          <a:p>
            <a:r>
              <a:rPr lang="en-US" dirty="0" smtClean="0"/>
              <a:t>Don’t need staging areas for sorting</a:t>
            </a:r>
          </a:p>
          <a:p>
            <a:r>
              <a:rPr lang="en-US" dirty="0" smtClean="0"/>
              <a:t>Sort only to top shelves of book carts</a:t>
            </a:r>
          </a:p>
          <a:p>
            <a:r>
              <a:rPr lang="en-US" dirty="0"/>
              <a:t>Two return slots are better than four</a:t>
            </a:r>
          </a:p>
          <a:p>
            <a:endParaRPr lang="en-US" dirty="0"/>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514600" y="4114800"/>
            <a:ext cx="3657600" cy="9583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83003714"/>
      </p:ext>
    </p:extLst>
  </p:cSld>
  <p:clrMapOvr>
    <a:masterClrMapping/>
  </p:clrMapOvr>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San Jose’s Lean Project</a:t>
            </a:r>
            <a:endParaRPr lang="en-US" dirty="0"/>
          </a:p>
        </p:txBody>
      </p:sp>
      <p:sp>
        <p:nvSpPr>
          <p:cNvPr id="3" name="Content Placeholder 2"/>
          <p:cNvSpPr>
            <a:spLocks noGrp="1"/>
          </p:cNvSpPr>
          <p:nvPr>
            <p:ph idx="1"/>
          </p:nvPr>
        </p:nvSpPr>
        <p:spPr/>
        <p:txBody>
          <a:bodyPr>
            <a:normAutofit/>
          </a:bodyPr>
          <a:lstStyle/>
          <a:p>
            <a:r>
              <a:rPr lang="en-US" dirty="0" smtClean="0"/>
              <a:t>Time for returned materials back to shelf went from 23 hours to 15 hours</a:t>
            </a:r>
          </a:p>
          <a:p>
            <a:r>
              <a:rPr lang="en-US" dirty="0" smtClean="0"/>
              <a:t>20% reduction in labor costs</a:t>
            </a:r>
          </a:p>
          <a:p>
            <a:r>
              <a:rPr lang="en-US" dirty="0" smtClean="0"/>
              <a:t>Improved employee productivity and morale</a:t>
            </a:r>
          </a:p>
          <a:p>
            <a:r>
              <a:rPr lang="en-US" dirty="0" smtClean="0"/>
              <a:t>Improved space utilization</a:t>
            </a:r>
          </a:p>
          <a:p>
            <a:r>
              <a:rPr lang="en-US" dirty="0" smtClean="0"/>
              <a:t>Staff re-assigned to relational work</a:t>
            </a:r>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231262026"/>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143000"/>
          </a:xfrm>
        </p:spPr>
        <p:txBody>
          <a:bodyPr/>
          <a:lstStyle/>
          <a:p>
            <a:r>
              <a:rPr lang="en-US" dirty="0" smtClean="0"/>
              <a:t>San Jose’s 2</a:t>
            </a:r>
            <a:r>
              <a:rPr lang="en-US" baseline="30000" dirty="0" smtClean="0"/>
              <a:t>nd</a:t>
            </a:r>
            <a:r>
              <a:rPr lang="en-US" dirty="0" smtClean="0"/>
              <a:t> Lean Project</a:t>
            </a:r>
            <a:endParaRPr lang="en-US" dirty="0"/>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 y="1376575"/>
            <a:ext cx="4314382" cy="331706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Footer Placeholder 2"/>
          <p:cNvSpPr>
            <a:spLocks noGrp="1"/>
          </p:cNvSpPr>
          <p:nvPr>
            <p:ph type="ftr" sz="quarter" idx="11"/>
          </p:nvPr>
        </p:nvSpPr>
        <p:spPr/>
        <p:txBody>
          <a:bodyPr/>
          <a:lstStyle/>
          <a:p>
            <a:endParaRPr lang="en-US"/>
          </a:p>
        </p:txBody>
      </p:sp>
      <p:pic>
        <p:nvPicPr>
          <p:cNvPr id="15362" name="Picture 2"/>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267200" y="3035105"/>
            <a:ext cx="4779963" cy="28640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00787434"/>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9611" y="1104900"/>
            <a:ext cx="8229600" cy="1143000"/>
          </a:xfrm>
        </p:spPr>
        <p:txBody>
          <a:bodyPr>
            <a:normAutofit fontScale="90000"/>
          </a:bodyPr>
          <a:lstStyle/>
          <a:p>
            <a:r>
              <a:rPr lang="en-US" dirty="0" smtClean="0"/>
              <a:t>New Value Stream for Print, Media and Periodicals</a:t>
            </a:r>
            <a:endParaRPr lang="en-US" dirty="0"/>
          </a:p>
        </p:txBody>
      </p:sp>
      <p:sp>
        <p:nvSpPr>
          <p:cNvPr id="3" name="Content Placeholder 2"/>
          <p:cNvSpPr>
            <a:spLocks noGrp="1"/>
          </p:cNvSpPr>
          <p:nvPr>
            <p:ph idx="1"/>
          </p:nvPr>
        </p:nvSpPr>
        <p:spPr/>
        <p:txBody>
          <a:bodyPr/>
          <a:lstStyle/>
          <a:p>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39610" y="300037"/>
            <a:ext cx="8264777"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23681830"/>
      </p:ext>
    </p:extLst>
  </p:cSld>
  <p:clrMapOvr>
    <a:masterClrMapping/>
  </p:clrMapOvr>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Getting Started with Lean</a:t>
            </a:r>
            <a:endParaRPr lang="en-US" dirty="0"/>
          </a:p>
        </p:txBody>
      </p:sp>
      <p:sp>
        <p:nvSpPr>
          <p:cNvPr id="3" name="Content Placeholder 2"/>
          <p:cNvSpPr>
            <a:spLocks noGrp="1"/>
          </p:cNvSpPr>
          <p:nvPr>
            <p:ph idx="1"/>
          </p:nvPr>
        </p:nvSpPr>
        <p:spPr/>
        <p:txBody>
          <a:bodyPr>
            <a:normAutofit/>
          </a:bodyPr>
          <a:lstStyle/>
          <a:p>
            <a:pPr marL="455613" lvl="0" indent="-455613">
              <a:spcBef>
                <a:spcPts val="1200"/>
              </a:spcBef>
            </a:pPr>
            <a:r>
              <a:rPr lang="en-US" sz="2800" dirty="0" smtClean="0"/>
              <a:t>Huber, John J. (2011) Lean Library Management: Eleven Strategies for Reducing Costs and Improving Customer Services, Neal-Schuman Publishers, New York.</a:t>
            </a:r>
            <a:endParaRPr lang="en-US" sz="2800" dirty="0"/>
          </a:p>
          <a:p>
            <a:pPr marL="455613" lvl="0" indent="-455613">
              <a:spcBef>
                <a:spcPts val="1200"/>
              </a:spcBef>
            </a:pPr>
            <a:r>
              <a:rPr lang="en-US" sz="2800" dirty="0" smtClean="0"/>
              <a:t>Review SJPL Presentation (CLA 2012)</a:t>
            </a:r>
          </a:p>
          <a:p>
            <a:pPr marL="463550" lvl="0" indent="-463550">
              <a:spcBef>
                <a:spcPts val="1200"/>
              </a:spcBef>
            </a:pPr>
            <a:r>
              <a:rPr lang="en-US" sz="2800" dirty="0" smtClean="0"/>
              <a:t>Free webinars from Lean office consultant Karen Martin: </a:t>
            </a:r>
            <a:r>
              <a:rPr lang="en-US" sz="2800" dirty="0">
                <a:hlinkClick r:id="rId3"/>
              </a:rPr>
              <a:t>http://www.ksmartin.com/webinars</a:t>
            </a:r>
            <a:r>
              <a:rPr lang="en-US" sz="2800" dirty="0" smtClean="0">
                <a:hlinkClick r:id="rId3"/>
              </a:rPr>
              <a:t>/</a:t>
            </a:r>
            <a:endParaRPr lang="en-US" sz="2800" dirty="0" smtClean="0"/>
          </a:p>
          <a:p>
            <a:pPr lvl="0"/>
            <a:endParaRPr lang="en-US" dirty="0" smtClean="0"/>
          </a:p>
          <a:p>
            <a:pPr marL="0" lvl="0" indent="0">
              <a:buNone/>
            </a:pPr>
            <a:endParaRPr lang="en-US" dirty="0" smtClean="0"/>
          </a:p>
          <a:p>
            <a:pPr lvl="0"/>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8427663"/>
      </p:ext>
    </p:extLst>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smtClean="0"/>
              <a:t>Questions?</a:t>
            </a:r>
            <a:endParaRPr lang="en-US" sz="6000" dirty="0"/>
          </a:p>
        </p:txBody>
      </p:sp>
      <p:sp>
        <p:nvSpPr>
          <p:cNvPr id="4" name="Footer Placeholder 3"/>
          <p:cNvSpPr>
            <a:spLocks noGrp="1"/>
          </p:cNvSpPr>
          <p:nvPr>
            <p:ph type="ftr" sz="quarter" idx="11"/>
          </p:nvPr>
        </p:nvSpPr>
        <p:spPr/>
        <p:txBody>
          <a:bodyPr/>
          <a:lstStyle/>
          <a:p>
            <a:endParaRPr lang="en-US"/>
          </a:p>
        </p:txBody>
      </p:sp>
      <p:sp>
        <p:nvSpPr>
          <p:cNvPr id="6" name="Title 1"/>
          <p:cNvSpPr txBox="1">
            <a:spLocks/>
          </p:cNvSpPr>
          <p:nvPr/>
        </p:nvSpPr>
        <p:spPr>
          <a:xfrm>
            <a:off x="457200" y="3276600"/>
            <a:ext cx="8229600" cy="25146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smtClean="0"/>
              <a:t>Thank you.</a:t>
            </a:r>
          </a:p>
          <a:p>
            <a:endParaRPr lang="en-US" dirty="0" smtClean="0"/>
          </a:p>
          <a:p>
            <a:r>
              <a:rPr lang="en-US" sz="3200" dirty="0" smtClean="0"/>
              <a:t>Lori Bowen </a:t>
            </a:r>
            <a:r>
              <a:rPr lang="en-US" sz="3200" dirty="0" err="1" smtClean="0"/>
              <a:t>Ayre</a:t>
            </a:r>
            <a:endParaRPr lang="en-US" sz="3200" dirty="0" smtClean="0"/>
          </a:p>
          <a:p>
            <a:r>
              <a:rPr lang="en-US" sz="3200" dirty="0" err="1"/>
              <a:t>lori.ayre@galecia.com</a:t>
            </a:r>
            <a:endParaRPr lang="en-US" sz="3200" dirty="0" smtClean="0"/>
          </a:p>
          <a:p>
            <a:endParaRPr lang="en-US" dirty="0"/>
          </a:p>
        </p:txBody>
      </p:sp>
    </p:spTree>
    <p:extLst>
      <p:ext uri="{BB962C8B-B14F-4D97-AF65-F5344CB8AC3E}">
        <p14:creationId xmlns:p14="http://schemas.microsoft.com/office/powerpoint/2010/main" val="30403430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Content Placeholder 2"/>
          <p:cNvSpPr>
            <a:spLocks noGrp="1"/>
          </p:cNvSpPr>
          <p:nvPr>
            <p:ph idx="1"/>
          </p:nvPr>
        </p:nvSpPr>
        <p:spPr>
          <a:xfrm>
            <a:off x="1447800" y="4419600"/>
            <a:ext cx="6324600" cy="1866900"/>
          </a:xfrm>
        </p:spPr>
        <p:txBody>
          <a:bodyPr/>
          <a:lstStyle/>
          <a:p>
            <a:pPr marL="0" indent="0" algn="ctr">
              <a:buFontTx/>
              <a:buNone/>
            </a:pPr>
            <a:r>
              <a:rPr lang="en-US" sz="1400" dirty="0">
                <a:latin typeface="Arial" charset="0"/>
              </a:rPr>
              <a:t>Infopeople webinars are supported </a:t>
            </a:r>
            <a:r>
              <a:rPr lang="en-US" sz="1400" smtClean="0">
                <a:latin typeface="Arial" charset="0"/>
              </a:rPr>
              <a:t>in part by </a:t>
            </a:r>
            <a:r>
              <a:rPr lang="en-US" sz="1400" dirty="0">
                <a:latin typeface="Arial" charset="0"/>
              </a:rPr>
              <a:t>the U.S. Institute of Museum and Library Services under the provisions of the Library Services and Technology Act, administered in California by the State Librarian. This material is licensed under a Creative Commons 3.0 Share &amp; Share-Alike license. Use of this material should credit the author and funding source.</a:t>
            </a:r>
          </a:p>
          <a:p>
            <a:pPr marL="0" indent="0" algn="ctr">
              <a:buFontTx/>
              <a:buNone/>
            </a:pPr>
            <a:endParaRPr lang="en-US" sz="1400" dirty="0">
              <a:latin typeface="Arial" charset="0"/>
            </a:endParaRPr>
          </a:p>
        </p:txBody>
      </p:sp>
      <p:pic>
        <p:nvPicPr>
          <p:cNvPr id="2" name="Picture 1" descr="IFP logo 2012_outlines.eps"/>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08049" y="2154756"/>
            <a:ext cx="7365944" cy="872078"/>
          </a:xfrm>
          <a:prstGeom prst="rect">
            <a:avLst/>
          </a:prstGeom>
        </p:spPr>
      </p:pic>
    </p:spTree>
    <p:extLst>
      <p:ext uri="{BB962C8B-B14F-4D97-AF65-F5344CB8AC3E}">
        <p14:creationId xmlns:p14="http://schemas.microsoft.com/office/powerpoint/2010/main" val="4107229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Value Stream</a:t>
            </a:r>
            <a:endParaRPr lang="en-US" dirty="0"/>
          </a:p>
        </p:txBody>
      </p:sp>
      <p:sp>
        <p:nvSpPr>
          <p:cNvPr id="3" name="Content Placeholder 2"/>
          <p:cNvSpPr>
            <a:spLocks noGrp="1"/>
          </p:cNvSpPr>
          <p:nvPr>
            <p:ph idx="1"/>
          </p:nvPr>
        </p:nvSpPr>
        <p:spPr>
          <a:xfrm>
            <a:off x="457200" y="1600201"/>
            <a:ext cx="8229600" cy="2286000"/>
          </a:xfrm>
        </p:spPr>
        <p:txBody>
          <a:bodyPr>
            <a:normAutofit/>
          </a:bodyPr>
          <a:lstStyle/>
          <a:p>
            <a:pPr marL="0" lvl="0" indent="0">
              <a:buNone/>
            </a:pPr>
            <a:r>
              <a:rPr lang="en-US" dirty="0"/>
              <a:t>A</a:t>
            </a:r>
            <a:r>
              <a:rPr lang="en-US" dirty="0" smtClean="0"/>
              <a:t>ll the activities, materials, people, and information that must flow and come together to provide your customer the value they want, when they want it and how they want it</a:t>
            </a:r>
          </a:p>
          <a:p>
            <a:pPr marL="0" lvl="0" indent="0">
              <a:buNone/>
            </a:pPr>
            <a:endParaRPr lang="en-US" dirty="0"/>
          </a:p>
        </p:txBody>
      </p:sp>
      <p:pic>
        <p:nvPicPr>
          <p:cNvPr id="19458"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352800" y="3962400"/>
            <a:ext cx="1981200" cy="2314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41056116"/>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PDCA Improvement Cycle</a:t>
            </a:r>
            <a:endParaRPr lang="en-US" dirty="0"/>
          </a:p>
        </p:txBody>
      </p:sp>
      <p:sp>
        <p:nvSpPr>
          <p:cNvPr id="3" name="Content Placeholder 2"/>
          <p:cNvSpPr>
            <a:spLocks noGrp="1"/>
          </p:cNvSpPr>
          <p:nvPr>
            <p:ph idx="1"/>
          </p:nvPr>
        </p:nvSpPr>
        <p:spPr/>
        <p:txBody>
          <a:bodyPr/>
          <a:lstStyle/>
          <a:p>
            <a:pPr marL="0" indent="0">
              <a:buNone/>
            </a:pPr>
            <a:r>
              <a:rPr lang="en-US" dirty="0" smtClean="0"/>
              <a:t>Process of “leaning your workflow”</a:t>
            </a:r>
          </a:p>
          <a:p>
            <a:r>
              <a:rPr lang="en-US" b="1" dirty="0" smtClean="0"/>
              <a:t>Plan: </a:t>
            </a:r>
            <a:r>
              <a:rPr lang="en-US" dirty="0" smtClean="0"/>
              <a:t>determine goals and needed changes to achieve them</a:t>
            </a:r>
          </a:p>
          <a:p>
            <a:r>
              <a:rPr lang="en-US" b="1" dirty="0" smtClean="0"/>
              <a:t>Do: </a:t>
            </a:r>
            <a:r>
              <a:rPr lang="en-US" dirty="0" smtClean="0"/>
              <a:t>implement the changes</a:t>
            </a:r>
          </a:p>
          <a:p>
            <a:r>
              <a:rPr lang="en-US" b="1" dirty="0" smtClean="0"/>
              <a:t>Check:  </a:t>
            </a:r>
            <a:r>
              <a:rPr lang="en-US" dirty="0" smtClean="0"/>
              <a:t>evaluate the results</a:t>
            </a:r>
          </a:p>
          <a:p>
            <a:r>
              <a:rPr lang="en-US" b="1" dirty="0" smtClean="0"/>
              <a:t>Act: </a:t>
            </a:r>
            <a:r>
              <a:rPr lang="en-US" dirty="0" smtClean="0"/>
              <a:t>standardize and stabilize the change or begin the cycle again</a:t>
            </a:r>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992213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Lean Library Management by John J. Huber</a:t>
            </a:r>
            <a:endParaRPr lang="en-US" dirty="0"/>
          </a:p>
        </p:txBody>
      </p:sp>
      <p:sp>
        <p:nvSpPr>
          <p:cNvPr id="3" name="Content Placeholder 2"/>
          <p:cNvSpPr>
            <a:spLocks noGrp="1"/>
          </p:cNvSpPr>
          <p:nvPr>
            <p:ph idx="1"/>
          </p:nvPr>
        </p:nvSpPr>
        <p:spPr>
          <a:xfrm>
            <a:off x="457200" y="1600200"/>
            <a:ext cx="3810000" cy="4525963"/>
          </a:xfrm>
        </p:spPr>
        <p:txBody>
          <a:bodyPr>
            <a:normAutofit/>
          </a:bodyPr>
          <a:lstStyle/>
          <a:p>
            <a:pPr lvl="0"/>
            <a:r>
              <a:rPr lang="en-US" dirty="0" smtClean="0"/>
              <a:t>Excellent resource for applying Lean ideas to library workflows</a:t>
            </a:r>
          </a:p>
          <a:p>
            <a:pPr lvl="0"/>
            <a:r>
              <a:rPr lang="en-US" dirty="0" smtClean="0"/>
              <a:t>Provides step-by-step instructions </a:t>
            </a:r>
          </a:p>
          <a:p>
            <a:pPr marL="0" lvl="0" indent="0">
              <a:buNone/>
            </a:pPr>
            <a:endParaRPr lang="en-US" dirty="0" smtClean="0"/>
          </a:p>
          <a:p>
            <a:pPr lvl="0"/>
            <a:endParaRPr lang="en-US" dirty="0"/>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1714500"/>
            <a:ext cx="32004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11692796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Huber Steps to Leaning Your Workflows</a:t>
            </a:r>
            <a:endParaRPr lang="en-US" dirty="0"/>
          </a:p>
        </p:txBody>
      </p:sp>
      <p:sp>
        <p:nvSpPr>
          <p:cNvPr id="3" name="Content Placeholder 2"/>
          <p:cNvSpPr>
            <a:spLocks noGrp="1"/>
          </p:cNvSpPr>
          <p:nvPr>
            <p:ph idx="1"/>
          </p:nvPr>
        </p:nvSpPr>
        <p:spPr/>
        <p:txBody>
          <a:bodyPr>
            <a:normAutofit fontScale="92500" lnSpcReduction="10000"/>
          </a:bodyPr>
          <a:lstStyle/>
          <a:p>
            <a:pPr marL="514350" lvl="0" indent="-514350">
              <a:buFont typeface="+mj-lt"/>
              <a:buAutoNum type="arabicPeriod"/>
            </a:pPr>
            <a:r>
              <a:rPr lang="en-US" dirty="0" smtClean="0"/>
              <a:t>Form Team</a:t>
            </a:r>
          </a:p>
          <a:p>
            <a:pPr marL="514350" lvl="0" indent="-514350">
              <a:buFont typeface="+mj-lt"/>
              <a:buAutoNum type="arabicPeriod"/>
            </a:pPr>
            <a:r>
              <a:rPr lang="en-US" dirty="0" smtClean="0"/>
              <a:t>Select Value Stream to tackle and set goals</a:t>
            </a:r>
            <a:endParaRPr lang="en-US" dirty="0"/>
          </a:p>
          <a:p>
            <a:pPr marL="514350" lvl="0" indent="-514350">
              <a:buFont typeface="+mj-lt"/>
              <a:buAutoNum type="arabicPeriod"/>
            </a:pPr>
            <a:r>
              <a:rPr lang="en-US" dirty="0"/>
              <a:t>Document the </a:t>
            </a:r>
            <a:r>
              <a:rPr lang="en-US" dirty="0" smtClean="0"/>
              <a:t>process (value stream)</a:t>
            </a:r>
            <a:endParaRPr lang="en-US" dirty="0"/>
          </a:p>
          <a:p>
            <a:pPr marL="514350" lvl="0" indent="-514350">
              <a:buFont typeface="+mj-lt"/>
              <a:buAutoNum type="arabicPeriod"/>
            </a:pPr>
            <a:r>
              <a:rPr lang="en-US" dirty="0"/>
              <a:t>Analyze the process to find </a:t>
            </a:r>
            <a:r>
              <a:rPr lang="en-US" dirty="0" smtClean="0"/>
              <a:t>waste</a:t>
            </a:r>
            <a:endParaRPr lang="en-US" dirty="0"/>
          </a:p>
          <a:p>
            <a:pPr marL="514350" lvl="0" indent="-514350">
              <a:buFont typeface="+mj-lt"/>
              <a:buAutoNum type="arabicPeriod"/>
            </a:pPr>
            <a:r>
              <a:rPr lang="en-US" dirty="0"/>
              <a:t>Design new </a:t>
            </a:r>
            <a:r>
              <a:rPr lang="en-US" dirty="0" smtClean="0"/>
              <a:t>workflow</a:t>
            </a:r>
            <a:endParaRPr lang="en-US" dirty="0"/>
          </a:p>
          <a:p>
            <a:pPr marL="514350" lvl="0" indent="-514350">
              <a:buFont typeface="+mj-lt"/>
              <a:buAutoNum type="arabicPeriod"/>
            </a:pPr>
            <a:r>
              <a:rPr lang="en-US" dirty="0"/>
              <a:t>Implement new </a:t>
            </a:r>
            <a:r>
              <a:rPr lang="en-US" dirty="0" smtClean="0"/>
              <a:t>workflow and analyze results (measure)</a:t>
            </a:r>
          </a:p>
          <a:p>
            <a:pPr marL="514350" lvl="0" indent="-514350">
              <a:buFont typeface="+mj-lt"/>
              <a:buAutoNum type="arabicPeriod"/>
            </a:pPr>
            <a:r>
              <a:rPr lang="en-US" dirty="0" smtClean="0"/>
              <a:t>Continue to make adjustments (continuous improvement)</a:t>
            </a:r>
            <a:endParaRPr lang="en-US" dirty="0"/>
          </a:p>
          <a:p>
            <a:pPr marL="514350" lvl="0" indent="-514350">
              <a:buFont typeface="+mj-lt"/>
              <a:buAutoNum type="arabicPeriod"/>
            </a:pPr>
            <a:endParaRPr lang="en-US" dirty="0"/>
          </a:p>
          <a:p>
            <a:endParaRPr lang="en-US" dirty="0"/>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4851813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15695</TotalTime>
  <Words>2346</Words>
  <Application>Microsoft Macintosh PowerPoint</Application>
  <PresentationFormat>On-screen Show (4:3)</PresentationFormat>
  <Paragraphs>356</Paragraphs>
  <Slides>57</Slides>
  <Notes>27</Notes>
  <HiddenSlides>0</HiddenSlides>
  <MMClips>0</MMClip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Optimizing Materials Handling on the Cheap</vt:lpstr>
      <vt:lpstr>Defining Lean</vt:lpstr>
      <vt:lpstr>Value and Value-Add</vt:lpstr>
      <vt:lpstr>Lean focuses on the elimination of “waste”</vt:lpstr>
      <vt:lpstr>How Waste Happens</vt:lpstr>
      <vt:lpstr>Value Stream</vt:lpstr>
      <vt:lpstr>PDCA Improvement Cycle</vt:lpstr>
      <vt:lpstr>Lean Library Management by John J. Huber</vt:lpstr>
      <vt:lpstr>Huber Steps to Leaning Your Workflows</vt:lpstr>
      <vt:lpstr>Lean is an Organizational Effort</vt:lpstr>
      <vt:lpstr>Define Value Stream in Customer Terms</vt:lpstr>
      <vt:lpstr>Use Value Stream and Process Maps</vt:lpstr>
      <vt:lpstr>PowerPoint Presentation</vt:lpstr>
      <vt:lpstr>Process Map</vt:lpstr>
      <vt:lpstr>PowerPoint Presentation</vt:lpstr>
      <vt:lpstr>Analyze the Process and Find the Waste</vt:lpstr>
      <vt:lpstr>Critical Questions for the Team</vt:lpstr>
      <vt:lpstr>Find Ways to Eliminate…</vt:lpstr>
      <vt:lpstr>Implement New Workflow and Begin Monitoring Results</vt:lpstr>
      <vt:lpstr>Focus on labor efficiency and productivity AFTER the process has been streamlined, batch sizes reduced and lead times reduced. </vt:lpstr>
      <vt:lpstr>Continue to Make Adjustments</vt:lpstr>
      <vt:lpstr>Continuous Improvement</vt:lpstr>
      <vt:lpstr>Visual Management</vt:lpstr>
      <vt:lpstr>Display Boards Showing Goals and Key Metrics</vt:lpstr>
      <vt:lpstr>Teachers are Naturals at Visual Management!</vt:lpstr>
      <vt:lpstr>Display Board Reveal Problems to Address</vt:lpstr>
      <vt:lpstr>Labeling Work-in-Progress </vt:lpstr>
      <vt:lpstr>PowerPoint Presentation</vt:lpstr>
      <vt:lpstr>“Sorting” Shelves are NOT Visual Management</vt:lpstr>
      <vt:lpstr>Lean Tool: Five Ss of Efficiency</vt:lpstr>
      <vt:lpstr>#1 Sort</vt:lpstr>
      <vt:lpstr>Tidy Work Space</vt:lpstr>
      <vt:lpstr>PowerPoint Presentation</vt:lpstr>
      <vt:lpstr>#2 Straighten</vt:lpstr>
      <vt:lpstr>PowerPoint Presentation</vt:lpstr>
      <vt:lpstr>PowerPoint Presentation</vt:lpstr>
      <vt:lpstr>#3 Scrub</vt:lpstr>
      <vt:lpstr>#4 Systematize</vt:lpstr>
      <vt:lpstr># 5 Standardize</vt:lpstr>
      <vt:lpstr>Where libraries often go wrong</vt:lpstr>
      <vt:lpstr>Bookcart Defines the Batch Size</vt:lpstr>
      <vt:lpstr>Think Differently About Bookcarts</vt:lpstr>
      <vt:lpstr>PowerPoint Presentation</vt:lpstr>
      <vt:lpstr>Reliance on Staging Areas </vt:lpstr>
      <vt:lpstr>"Staging areas hide inefficiencies and imbalances between workstations and staff, and they are an open admission by management that they have designed into the service flow imbalances and delays“  (Huber) </vt:lpstr>
      <vt:lpstr>Lack of Acquisitions Master Schedule</vt:lpstr>
      <vt:lpstr>Exceptions and Expedited Workflows</vt:lpstr>
      <vt:lpstr>Make a Single Workflow</vt:lpstr>
      <vt:lpstr>Rigid Staff Roles</vt:lpstr>
      <vt:lpstr>“If the current organizational structure cannot change, then the processes behind this organizational structure cannot change either” (Huber) </vt:lpstr>
      <vt:lpstr>San Jose Lessons Learned</vt:lpstr>
      <vt:lpstr>San Jose’s Lean Project</vt:lpstr>
      <vt:lpstr>San Jose’s 2nd Lean Project</vt:lpstr>
      <vt:lpstr>New Value Stream for Print, Media and Periodicals</vt:lpstr>
      <vt:lpstr>Getting Started with Lean</vt:lpstr>
      <vt:lpstr>Questions?</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Lori</dc:creator>
  <cp:lastModifiedBy>Chuck O'Shea</cp:lastModifiedBy>
  <cp:revision>100</cp:revision>
  <dcterms:created xsi:type="dcterms:W3CDTF">2014-01-15T22:54:29Z</dcterms:created>
  <dcterms:modified xsi:type="dcterms:W3CDTF">2014-01-30T20:10:25Z</dcterms:modified>
</cp:coreProperties>
</file>