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4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4108718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 name="Shape 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a:blip r:embed="rId3" cstate="print">
            <a:extLst>
              <a:ext uri="{28A0092B-C50C-407E-A947-70E740481C1C}">
                <a14:useLocalDpi xmlns:a14="http://schemas.microsoft.com/office/drawing/2010/main"/>
              </a:ext>
            </a:extLst>
          </a:blip>
          <a:stretch>
            <a:fillRect/>
          </a:stretch>
        </p:blipFill>
        <p:spPr>
          <a:xfrm>
            <a:off x="0" y="12918"/>
            <a:ext cx="9203823" cy="6877827"/>
          </a:xfrm>
          <a:prstGeom prst="rect">
            <a:avLst/>
          </a:prstGeom>
          <a:noFill/>
          <a:ln>
            <a:noFill/>
          </a:ln>
        </p:spPr>
      </p:pic>
      <p:sp>
        <p:nvSpPr>
          <p:cNvPr id="2" name="TextBox 1"/>
          <p:cNvSpPr txBox="1"/>
          <p:nvPr/>
        </p:nvSpPr>
        <p:spPr>
          <a:xfrm>
            <a:off x="1447800" y="6329700"/>
            <a:ext cx="6019800" cy="523220"/>
          </a:xfrm>
          <a:prstGeom prst="rect">
            <a:avLst/>
          </a:prstGeom>
          <a:noFill/>
        </p:spPr>
        <p:txBody>
          <a:bodyPr wrap="square" rtlCol="0">
            <a:spAutoFit/>
          </a:bodyPr>
          <a:lstStyle/>
          <a:p>
            <a:pPr lvl="0" algn="ctr"/>
            <a:r>
              <a:rPr lang="en-US" b="1" dirty="0" smtClean="0">
                <a:solidFill>
                  <a:srgbClr val="FF0000"/>
                </a:solidFill>
              </a:rPr>
              <a:t>Thursday, February 6, 2014</a:t>
            </a:r>
            <a:endParaRPr lang="en" b="1" dirty="0">
              <a:solidFill>
                <a:srgbClr val="FF0000"/>
              </a:solidFill>
            </a:endParaRPr>
          </a:p>
          <a:p>
            <a:endParaRPr lang="en-US" dirty="0"/>
          </a:p>
        </p:txBody>
      </p:sp>
      <p:sp>
        <p:nvSpPr>
          <p:cNvPr id="4" name="TextBox 3"/>
          <p:cNvSpPr txBox="1"/>
          <p:nvPr/>
        </p:nvSpPr>
        <p:spPr>
          <a:xfrm>
            <a:off x="1447800" y="255366"/>
            <a:ext cx="6370175" cy="307777"/>
          </a:xfrm>
          <a:prstGeom prst="rect">
            <a:avLst/>
          </a:prstGeom>
          <a:noFill/>
        </p:spPr>
        <p:txBody>
          <a:bodyPr wrap="square" rtlCol="0">
            <a:spAutoFit/>
          </a:bodyPr>
          <a:lstStyle/>
          <a:p>
            <a:pPr algn="ctr"/>
            <a:r>
              <a:rPr lang="en-US" b="1" dirty="0" smtClean="0">
                <a:solidFill>
                  <a:srgbClr val="FF0000"/>
                </a:solidFill>
              </a:rPr>
              <a:t>The Early Learning with Families @ Your Library (ELF) 2.0 presents</a:t>
            </a:r>
            <a:endParaRPr lang="en-US" b="1" dirty="0">
              <a:solidFill>
                <a:srgbClr val="FF0000"/>
              </a:solidFill>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cstate="print">
            <a:extLst>
              <a:ext uri="{28A0092B-C50C-407E-A947-70E740481C1C}">
                <a14:useLocalDpi xmlns:a14="http://schemas.microsoft.com/office/drawing/2010/main"/>
              </a:ext>
            </a:extLst>
          </a:blip>
          <a:stretch>
            <a:fillRect/>
          </a:stretch>
        </p:blipFill>
        <p:spPr>
          <a:xfrm>
            <a:off x="-55975" y="-95050"/>
            <a:ext cx="9282844" cy="6953049"/>
          </a:xfrm>
          <a:prstGeom prst="rect">
            <a:avLst/>
          </a:prstGeom>
          <a:noFill/>
          <a:ln>
            <a:noFill/>
          </a:ln>
        </p:spPr>
      </p:pic>
      <p:sp>
        <p:nvSpPr>
          <p:cNvPr id="80" name="Shape 80"/>
          <p:cNvSpPr txBox="1"/>
          <p:nvPr/>
        </p:nvSpPr>
        <p:spPr>
          <a:xfrm>
            <a:off x="2569025" y="2146050"/>
            <a:ext cx="3864300" cy="2744700"/>
          </a:xfrm>
          <a:prstGeom prst="rect">
            <a:avLst/>
          </a:prstGeom>
        </p:spPr>
        <p:txBody>
          <a:bodyPr lIns="91425" tIns="91425" rIns="91425" bIns="91425" anchor="t" anchorCtr="0">
            <a:noAutofit/>
          </a:bodyPr>
          <a:lstStyle/>
          <a:p>
            <a:pPr lvl="0" algn="ctr" rtl="0">
              <a:buNone/>
            </a:pPr>
            <a:r>
              <a:rPr lang="en" sz="7200" b="1">
                <a:solidFill>
                  <a:schemeClr val="lt1"/>
                </a:solidFill>
              </a:rPr>
              <a:t>flexible</a:t>
            </a:r>
          </a:p>
          <a:p>
            <a:pPr algn="ctr">
              <a:buNone/>
            </a:pPr>
            <a:r>
              <a:rPr lang="en" sz="7200" b="1">
                <a:solidFill>
                  <a:schemeClr val="lt1"/>
                </a:solidFill>
              </a:rPr>
              <a:t>TEAMS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cstate="print">
            <a:extLst>
              <a:ext uri="{28A0092B-C50C-407E-A947-70E740481C1C}">
                <a14:useLocalDpi xmlns:a14="http://schemas.microsoft.com/office/drawing/2010/main"/>
              </a:ext>
            </a:extLst>
          </a:blip>
          <a:stretch>
            <a:fillRect/>
          </a:stretch>
        </p:blipFill>
        <p:spPr>
          <a:xfrm>
            <a:off x="0" y="1048"/>
            <a:ext cx="9143997" cy="6855900"/>
          </a:xfrm>
          <a:prstGeom prst="rect">
            <a:avLst/>
          </a:prstGeom>
          <a:noFill/>
          <a:ln>
            <a:noFill/>
          </a:ln>
        </p:spPr>
      </p:pic>
      <p:sp>
        <p:nvSpPr>
          <p:cNvPr id="86" name="Shape 86"/>
          <p:cNvSpPr txBox="1"/>
          <p:nvPr/>
        </p:nvSpPr>
        <p:spPr>
          <a:xfrm>
            <a:off x="2573700" y="491425"/>
            <a:ext cx="3864300" cy="2744700"/>
          </a:xfrm>
          <a:prstGeom prst="rect">
            <a:avLst/>
          </a:prstGeom>
        </p:spPr>
        <p:txBody>
          <a:bodyPr lIns="91425" tIns="91425" rIns="91425" bIns="91425" anchor="t" anchorCtr="0">
            <a:noAutofit/>
          </a:bodyPr>
          <a:lstStyle/>
          <a:p>
            <a:pPr lvl="0" algn="ctr" rtl="0">
              <a:buNone/>
            </a:pPr>
            <a:r>
              <a:rPr lang="en" sz="6000" b="1" dirty="0">
                <a:solidFill>
                  <a:schemeClr val="lt1"/>
                </a:solidFill>
              </a:rPr>
              <a:t>expand your capacity</a:t>
            </a:r>
          </a:p>
          <a:p>
            <a:endParaRPr dirty="0"/>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Shape 91"/>
          <p:cNvPicPr preferRelativeResize="0"/>
          <p:nvPr/>
        </p:nvPicPr>
        <p:blipFill>
          <a:blip r:embed="rId3" cstate="print">
            <a:extLst>
              <a:ext uri="{28A0092B-C50C-407E-A947-70E740481C1C}">
                <a14:useLocalDpi xmlns:a14="http://schemas.microsoft.com/office/drawing/2010/main"/>
              </a:ext>
            </a:extLst>
          </a:blip>
          <a:stretch>
            <a:fillRect/>
          </a:stretch>
        </p:blipFill>
        <p:spPr>
          <a:xfrm>
            <a:off x="-51325" y="-20975"/>
            <a:ext cx="9187808" cy="6857998"/>
          </a:xfrm>
          <a:prstGeom prst="rect">
            <a:avLst/>
          </a:prstGeom>
          <a:noFill/>
          <a:ln>
            <a:noFill/>
          </a:ln>
        </p:spPr>
      </p:pic>
      <p:sp>
        <p:nvSpPr>
          <p:cNvPr id="92" name="Shape 92"/>
          <p:cNvSpPr txBox="1"/>
          <p:nvPr/>
        </p:nvSpPr>
        <p:spPr>
          <a:xfrm>
            <a:off x="2521200" y="2513850"/>
            <a:ext cx="4304400" cy="2744700"/>
          </a:xfrm>
          <a:prstGeom prst="rect">
            <a:avLst/>
          </a:prstGeom>
        </p:spPr>
        <p:txBody>
          <a:bodyPr lIns="91425" tIns="91425" rIns="91425" bIns="91425" anchor="t" anchorCtr="0">
            <a:noAutofit/>
          </a:bodyPr>
          <a:lstStyle/>
          <a:p>
            <a:pPr lvl="0" algn="ctr" rtl="0">
              <a:buNone/>
            </a:pPr>
            <a:r>
              <a:rPr lang="en" sz="4800" b="1">
                <a:solidFill>
                  <a:schemeClr val="lt1"/>
                </a:solidFill>
              </a:rPr>
              <a:t>uninterrupted</a:t>
            </a:r>
          </a:p>
          <a:p>
            <a:pPr lvl="0" algn="ctr" rtl="0">
              <a:buNone/>
            </a:pPr>
            <a:r>
              <a:rPr lang="en" sz="4800" b="1">
                <a:solidFill>
                  <a:schemeClr val="lt1"/>
                </a:solidFill>
              </a:rPr>
              <a:t>year-round</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a:blip r:embed="rId3" cstate="print">
            <a:extLst>
              <a:ext uri="{28A0092B-C50C-407E-A947-70E740481C1C}">
                <a14:useLocalDpi xmlns:a14="http://schemas.microsoft.com/office/drawing/2010/main"/>
              </a:ext>
            </a:extLst>
          </a:blip>
          <a:stretch>
            <a:fillRect/>
          </a:stretch>
        </p:blipFill>
        <p:spPr>
          <a:xfrm>
            <a:off x="0" y="17837"/>
            <a:ext cx="9143998" cy="6822323"/>
          </a:xfrm>
          <a:prstGeom prst="rect">
            <a:avLst/>
          </a:prstGeom>
          <a:noFill/>
          <a:ln>
            <a:noFill/>
          </a:ln>
        </p:spPr>
      </p:pic>
      <p:sp>
        <p:nvSpPr>
          <p:cNvPr id="98" name="Shape 98"/>
          <p:cNvSpPr txBox="1"/>
          <p:nvPr/>
        </p:nvSpPr>
        <p:spPr>
          <a:xfrm>
            <a:off x="776750" y="697425"/>
            <a:ext cx="7986250" cy="3569775"/>
          </a:xfrm>
          <a:prstGeom prst="rect">
            <a:avLst/>
          </a:prstGeom>
        </p:spPr>
        <p:txBody>
          <a:bodyPr lIns="91425" tIns="91425" rIns="91425" bIns="91425" anchor="t" anchorCtr="0">
            <a:noAutofit/>
          </a:bodyPr>
          <a:lstStyle/>
          <a:p>
            <a:pPr lvl="0" rtl="0">
              <a:buNone/>
            </a:pPr>
            <a:r>
              <a:rPr lang="en" sz="4800" b="1" dirty="0">
                <a:solidFill>
                  <a:srgbClr val="FFFFFF"/>
                </a:solidFill>
              </a:rPr>
              <a:t>8 in 10 adults support free early literacy programs to prepare kids for school.</a:t>
            </a:r>
          </a:p>
          <a:p>
            <a:pPr lvl="0" algn="r"/>
            <a:r>
              <a:rPr lang="en" sz="4800" b="1" dirty="0">
                <a:solidFill>
                  <a:srgbClr val="FFFFFF"/>
                </a:solidFill>
              </a:rPr>
              <a:t>					</a:t>
            </a:r>
            <a:r>
              <a:rPr lang="en" sz="2400" b="1" dirty="0">
                <a:solidFill>
                  <a:srgbClr val="8E7CC3"/>
                </a:solidFill>
              </a:rPr>
              <a:t/>
            </a:r>
            <a:br>
              <a:rPr lang="en" sz="2400" b="1" dirty="0">
                <a:solidFill>
                  <a:srgbClr val="8E7CC3"/>
                </a:solidFill>
              </a:rPr>
            </a:br>
            <a:r>
              <a:rPr lang="en" sz="2400" b="1" dirty="0">
                <a:solidFill>
                  <a:srgbClr val="8E7CC3"/>
                </a:solidFill>
              </a:rPr>
              <a:t>							</a:t>
            </a:r>
          </a:p>
        </p:txBody>
      </p:sp>
      <p:sp>
        <p:nvSpPr>
          <p:cNvPr id="3" name="TextBox 2"/>
          <p:cNvSpPr txBox="1"/>
          <p:nvPr/>
        </p:nvSpPr>
        <p:spPr>
          <a:xfrm>
            <a:off x="5427945" y="5486400"/>
            <a:ext cx="3227596" cy="738664"/>
          </a:xfrm>
          <a:prstGeom prst="rect">
            <a:avLst/>
          </a:prstGeom>
          <a:noFill/>
        </p:spPr>
        <p:txBody>
          <a:bodyPr wrap="none" rtlCol="0">
            <a:spAutoFit/>
          </a:bodyPr>
          <a:lstStyle/>
          <a:p>
            <a:pPr lvl="0" algn="r"/>
            <a:r>
              <a:rPr lang="en" b="1" i="1" dirty="0">
                <a:solidFill>
                  <a:srgbClr val="FFFFFF"/>
                </a:solidFill>
              </a:rPr>
              <a:t>Library Service</a:t>
            </a:r>
            <a:r>
              <a:rPr lang="en-US" b="1" i="1" dirty="0">
                <a:solidFill>
                  <a:srgbClr val="FFFFFF"/>
                </a:solidFill>
              </a:rPr>
              <a:t>s </a:t>
            </a:r>
            <a:r>
              <a:rPr lang="en" b="1" i="1" dirty="0">
                <a:solidFill>
                  <a:srgbClr val="FFFFFF"/>
                </a:solidFill>
              </a:rPr>
              <a:t>in the Digital Age </a:t>
            </a:r>
            <a:endParaRPr lang="en-US" b="1" i="1" dirty="0" smtClean="0">
              <a:solidFill>
                <a:srgbClr val="FFFFFF"/>
              </a:solidFill>
            </a:endParaRPr>
          </a:p>
          <a:p>
            <a:pPr algn="r"/>
            <a:r>
              <a:rPr lang="en" b="1" dirty="0">
                <a:solidFill>
                  <a:srgbClr val="FFFFFF"/>
                </a:solidFill>
              </a:rPr>
              <a:t>Pew Report, 2013</a:t>
            </a:r>
            <a:endParaRPr lang="en-US" dirty="0"/>
          </a:p>
          <a:p>
            <a:pPr lvl="0" algn="r"/>
            <a:endParaRPr lang="en" b="1" i="1" dirty="0">
              <a:solidFill>
                <a:srgbClr val="FFFFFF"/>
              </a:solidFill>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cstate="print">
            <a:extLst>
              <a:ext uri="{28A0092B-C50C-407E-A947-70E740481C1C}">
                <a14:useLocalDpi xmlns:a14="http://schemas.microsoft.com/office/drawing/2010/main"/>
              </a:ext>
            </a:extLst>
          </a:blip>
          <a:stretch>
            <a:fillRect/>
          </a:stretch>
        </p:blipFill>
        <p:spPr>
          <a:xfrm>
            <a:off x="0" y="-43499"/>
            <a:ext cx="9144003" cy="6901500"/>
          </a:xfrm>
          <a:prstGeom prst="rect">
            <a:avLst/>
          </a:prstGeom>
          <a:noFill/>
          <a:ln>
            <a:noFill/>
          </a:ln>
        </p:spPr>
      </p:pic>
      <p:sp>
        <p:nvSpPr>
          <p:cNvPr id="104" name="Shape 104"/>
          <p:cNvSpPr txBox="1"/>
          <p:nvPr/>
        </p:nvSpPr>
        <p:spPr>
          <a:xfrm>
            <a:off x="730900" y="3413450"/>
            <a:ext cx="7728899" cy="2744700"/>
          </a:xfrm>
          <a:prstGeom prst="rect">
            <a:avLst/>
          </a:prstGeom>
        </p:spPr>
        <p:txBody>
          <a:bodyPr lIns="91425" tIns="91425" rIns="91425" bIns="91425" anchor="t" anchorCtr="0">
            <a:noAutofit/>
          </a:bodyPr>
          <a:lstStyle/>
          <a:p>
            <a:pPr lvl="0" algn="ctr" rtl="0">
              <a:buNone/>
            </a:pPr>
            <a:r>
              <a:rPr lang="en" sz="7200" b="1">
                <a:solidFill>
                  <a:schemeClr val="lt1"/>
                </a:solidFill>
              </a:rPr>
              <a:t>big teams =</a:t>
            </a:r>
            <a:br>
              <a:rPr lang="en" sz="7200" b="1">
                <a:solidFill>
                  <a:schemeClr val="lt1"/>
                </a:solidFill>
              </a:rPr>
            </a:br>
            <a:r>
              <a:rPr lang="en" sz="7200" b="1">
                <a:solidFill>
                  <a:schemeClr val="lt1"/>
                </a:solidFill>
              </a:rPr>
              <a:t>big advantages</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cstate="print">
            <a:extLst>
              <a:ext uri="{28A0092B-C50C-407E-A947-70E740481C1C}">
                <a14:useLocalDpi xmlns:a14="http://schemas.microsoft.com/office/drawing/2010/main"/>
              </a:ext>
            </a:extLst>
          </a:blip>
          <a:stretch>
            <a:fillRect/>
          </a:stretch>
        </p:blipFill>
        <p:spPr>
          <a:xfrm>
            <a:off x="-46650" y="11999"/>
            <a:ext cx="9277450" cy="6857998"/>
          </a:xfrm>
          <a:prstGeom prst="rect">
            <a:avLst/>
          </a:prstGeom>
          <a:noFill/>
          <a:ln>
            <a:noFill/>
          </a:ln>
        </p:spPr>
      </p:pic>
      <p:sp>
        <p:nvSpPr>
          <p:cNvPr id="110" name="Shape 110"/>
          <p:cNvSpPr txBox="1"/>
          <p:nvPr/>
        </p:nvSpPr>
        <p:spPr>
          <a:xfrm>
            <a:off x="2643675" y="2020100"/>
            <a:ext cx="3864300" cy="2744700"/>
          </a:xfrm>
          <a:prstGeom prst="rect">
            <a:avLst/>
          </a:prstGeom>
        </p:spPr>
        <p:txBody>
          <a:bodyPr lIns="91425" tIns="91425" rIns="91425" bIns="91425" anchor="t" anchorCtr="0">
            <a:noAutofit/>
          </a:bodyPr>
          <a:lstStyle/>
          <a:p>
            <a:pPr lvl="0" algn="ctr" rtl="0">
              <a:buNone/>
            </a:pPr>
            <a:r>
              <a:rPr lang="en" sz="7200" b="1">
                <a:solidFill>
                  <a:schemeClr val="lt1"/>
                </a:solidFill>
              </a:rPr>
              <a:t>rethink</a:t>
            </a:r>
          </a:p>
          <a:p>
            <a:pPr lvl="0" algn="ctr" rtl="0">
              <a:buNone/>
            </a:pPr>
            <a:r>
              <a:rPr lang="en" sz="7200" b="1">
                <a:solidFill>
                  <a:schemeClr val="lt1"/>
                </a:solidFill>
              </a:rPr>
              <a:t>roles</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a:blip r:embed="rId3" cstate="print">
            <a:extLst>
              <a:ext uri="{28A0092B-C50C-407E-A947-70E740481C1C}">
                <a14:useLocalDpi xmlns:a14="http://schemas.microsoft.com/office/drawing/2010/main"/>
              </a:ext>
            </a:extLst>
          </a:blip>
          <a:stretch>
            <a:fillRect/>
          </a:stretch>
        </p:blipFill>
        <p:spPr>
          <a:xfrm>
            <a:off x="-31524" y="-46650"/>
            <a:ext cx="9175528" cy="6951930"/>
          </a:xfrm>
          <a:prstGeom prst="rect">
            <a:avLst/>
          </a:prstGeom>
          <a:noFill/>
          <a:ln>
            <a:noFill/>
          </a:ln>
        </p:spPr>
      </p:pic>
      <p:sp>
        <p:nvSpPr>
          <p:cNvPr id="116" name="Shape 116"/>
          <p:cNvSpPr txBox="1"/>
          <p:nvPr/>
        </p:nvSpPr>
        <p:spPr>
          <a:xfrm>
            <a:off x="564775" y="454100"/>
            <a:ext cx="7987499" cy="2879099"/>
          </a:xfrm>
          <a:prstGeom prst="rect">
            <a:avLst/>
          </a:prstGeom>
        </p:spPr>
        <p:txBody>
          <a:bodyPr lIns="91425" tIns="91425" rIns="91425" bIns="91425" anchor="t" anchorCtr="0">
            <a:noAutofit/>
          </a:bodyPr>
          <a:lstStyle/>
          <a:p>
            <a:pPr lvl="0" algn="ctr" rtl="0">
              <a:buNone/>
            </a:pPr>
            <a:r>
              <a:rPr lang="en" sz="4500" b="1">
                <a:solidFill>
                  <a:srgbClr val="FFFFFF"/>
                </a:solidFill>
              </a:rPr>
              <a:t>takeaway for supervisors</a:t>
            </a:r>
          </a:p>
          <a:p>
            <a:pPr lvl="0" algn="ctr" rtl="0">
              <a:buNone/>
            </a:pPr>
            <a:r>
              <a:rPr lang="en" sz="2600">
                <a:solidFill>
                  <a:srgbClr val="FFFFFF"/>
                </a:solidFill>
              </a:rPr>
              <a:t>Discuss storytime at your next staff meeting</a:t>
            </a:r>
            <a:br>
              <a:rPr lang="en" sz="2600">
                <a:solidFill>
                  <a:srgbClr val="FFFFFF"/>
                </a:solidFill>
              </a:rPr>
            </a:br>
            <a:r>
              <a:rPr lang="en" sz="2600">
                <a:solidFill>
                  <a:srgbClr val="FFFFFF"/>
                </a:solidFill>
              </a:rPr>
              <a:t> and talk about how it connects to </a:t>
            </a:r>
            <a:br>
              <a:rPr lang="en" sz="2600">
                <a:solidFill>
                  <a:srgbClr val="FFFFFF"/>
                </a:solidFill>
              </a:rPr>
            </a:br>
            <a:r>
              <a:rPr lang="en" sz="2600">
                <a:solidFill>
                  <a:srgbClr val="FFFFFF"/>
                </a:solidFill>
              </a:rPr>
              <a:t>the larger goals of the branch</a:t>
            </a:r>
            <a:br>
              <a:rPr lang="en" sz="2600">
                <a:solidFill>
                  <a:srgbClr val="FFFFFF"/>
                </a:solidFill>
              </a:rPr>
            </a:br>
            <a:r>
              <a:rPr lang="en" sz="2600">
                <a:solidFill>
                  <a:srgbClr val="FFFFFF"/>
                </a:solidFill>
              </a:rPr>
              <a:t> and the library system</a:t>
            </a:r>
            <a:r>
              <a:rPr lang="en" sz="1100">
                <a:solidFill>
                  <a:srgbClr val="FFFFFF"/>
                </a:solidFill>
              </a:rPr>
              <a:t>.</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cstate="print">
            <a:extLst>
              <a:ext uri="{28A0092B-C50C-407E-A947-70E740481C1C}">
                <a14:useLocalDpi xmlns:a14="http://schemas.microsoft.com/office/drawing/2010/main"/>
              </a:ext>
            </a:extLst>
          </a:blip>
          <a:stretch>
            <a:fillRect/>
          </a:stretch>
        </p:blipFill>
        <p:spPr>
          <a:xfrm>
            <a:off x="-93300" y="-31574"/>
            <a:ext cx="9294433" cy="6858000"/>
          </a:xfrm>
          <a:prstGeom prst="rect">
            <a:avLst/>
          </a:prstGeom>
          <a:noFill/>
          <a:ln>
            <a:noFill/>
          </a:ln>
        </p:spPr>
      </p:pic>
      <p:sp>
        <p:nvSpPr>
          <p:cNvPr id="122" name="Shape 122"/>
          <p:cNvSpPr txBox="1"/>
          <p:nvPr/>
        </p:nvSpPr>
        <p:spPr>
          <a:xfrm>
            <a:off x="484100" y="3825550"/>
            <a:ext cx="8326500" cy="2871900"/>
          </a:xfrm>
          <a:prstGeom prst="rect">
            <a:avLst/>
          </a:prstGeom>
        </p:spPr>
        <p:txBody>
          <a:bodyPr lIns="91425" tIns="91425" rIns="91425" bIns="91425" anchor="t" anchorCtr="0">
            <a:noAutofit/>
          </a:bodyPr>
          <a:lstStyle/>
          <a:p>
            <a:pPr lvl="0" algn="ctr" rtl="0">
              <a:buNone/>
            </a:pPr>
            <a:r>
              <a:rPr lang="en" sz="4800" b="1" dirty="0">
                <a:solidFill>
                  <a:srgbClr val="FFFFFF"/>
                </a:solidFill>
              </a:rPr>
              <a:t>takeaway for librarians</a:t>
            </a:r>
          </a:p>
          <a:p>
            <a:pPr lvl="0" algn="ctr" rtl="0">
              <a:buNone/>
            </a:pPr>
            <a:r>
              <a:rPr lang="en" sz="2600" dirty="0">
                <a:solidFill>
                  <a:srgbClr val="FFFFFF"/>
                </a:solidFill>
              </a:rPr>
              <a:t> At this staff meeting, acknowledge</a:t>
            </a:r>
            <a:br>
              <a:rPr lang="en" sz="2600" dirty="0">
                <a:solidFill>
                  <a:srgbClr val="FFFFFF"/>
                </a:solidFill>
              </a:rPr>
            </a:br>
            <a:r>
              <a:rPr lang="en" sz="2600" dirty="0">
                <a:solidFill>
                  <a:srgbClr val="FFFFFF"/>
                </a:solidFill>
              </a:rPr>
              <a:t> the great things other staff members do</a:t>
            </a:r>
            <a:br>
              <a:rPr lang="en" sz="2600" dirty="0">
                <a:solidFill>
                  <a:srgbClr val="FFFFFF"/>
                </a:solidFill>
              </a:rPr>
            </a:br>
            <a:r>
              <a:rPr lang="en" sz="2600" dirty="0">
                <a:solidFill>
                  <a:srgbClr val="FFFFFF"/>
                </a:solidFill>
              </a:rPr>
              <a:t> to make storytime a success.</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cstate="print">
            <a:extLst>
              <a:ext uri="{28A0092B-C50C-407E-A947-70E740481C1C}">
                <a14:useLocalDpi xmlns:a14="http://schemas.microsoft.com/office/drawing/2010/main"/>
              </a:ext>
            </a:extLst>
          </a:blip>
          <a:stretch>
            <a:fillRect/>
          </a:stretch>
        </p:blipFill>
        <p:spPr>
          <a:xfrm>
            <a:off x="-76200" y="0"/>
            <a:ext cx="9309473" cy="6858002"/>
          </a:xfrm>
          <a:prstGeom prst="rect">
            <a:avLst/>
          </a:prstGeom>
          <a:noFill/>
          <a:ln>
            <a:noFill/>
          </a:ln>
        </p:spPr>
      </p:pic>
      <p:sp>
        <p:nvSpPr>
          <p:cNvPr id="128" name="Shape 128"/>
          <p:cNvSpPr txBox="1"/>
          <p:nvPr/>
        </p:nvSpPr>
        <p:spPr>
          <a:xfrm>
            <a:off x="2620350" y="657800"/>
            <a:ext cx="3584400" cy="2091600"/>
          </a:xfrm>
          <a:prstGeom prst="rect">
            <a:avLst/>
          </a:prstGeom>
        </p:spPr>
        <p:txBody>
          <a:bodyPr lIns="91425" tIns="91425" rIns="91425" bIns="91425" anchor="t" anchorCtr="0">
            <a:noAutofit/>
          </a:bodyPr>
          <a:lstStyle/>
          <a:p>
            <a:pPr lvl="0" rtl="0">
              <a:buNone/>
            </a:pPr>
            <a:r>
              <a:rPr lang="en" sz="9600" b="1">
                <a:solidFill>
                  <a:schemeClr val="lt1"/>
                </a:solidFill>
              </a:rPr>
              <a:t>Q &amp; A</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a:blip r:embed="rId3" cstate="print">
            <a:extLst>
              <a:ext uri="{28A0092B-C50C-407E-A947-70E740481C1C}">
                <a14:useLocalDpi xmlns:a14="http://schemas.microsoft.com/office/drawing/2010/main"/>
              </a:ext>
            </a:extLst>
          </a:blip>
          <a:stretch>
            <a:fillRect/>
          </a:stretch>
        </p:blipFill>
        <p:spPr>
          <a:xfrm>
            <a:off x="0" y="0"/>
            <a:ext cx="9144003" cy="6857998"/>
          </a:xfrm>
          <a:prstGeom prst="rect">
            <a:avLst/>
          </a:prstGeom>
          <a:noFill/>
          <a:ln>
            <a:noFill/>
          </a:ln>
        </p:spPr>
      </p:pic>
      <p:sp>
        <p:nvSpPr>
          <p:cNvPr id="134" name="Shape 134"/>
          <p:cNvSpPr txBox="1"/>
          <p:nvPr/>
        </p:nvSpPr>
        <p:spPr>
          <a:xfrm>
            <a:off x="1539550" y="433875"/>
            <a:ext cx="6069600" cy="2744700"/>
          </a:xfrm>
          <a:prstGeom prst="rect">
            <a:avLst/>
          </a:prstGeom>
        </p:spPr>
        <p:txBody>
          <a:bodyPr lIns="91425" tIns="91425" rIns="91425" bIns="91425" anchor="t" anchorCtr="0">
            <a:noAutofit/>
          </a:bodyPr>
          <a:lstStyle/>
          <a:p>
            <a:pPr lvl="0" algn="ctr" rtl="0">
              <a:buNone/>
            </a:pPr>
            <a:r>
              <a:rPr lang="en" sz="5000" b="1">
                <a:solidFill>
                  <a:srgbClr val="666666"/>
                </a:solidFill>
              </a:rPr>
              <a:t>GROWING</a:t>
            </a:r>
          </a:p>
          <a:p>
            <a:pPr lvl="0" algn="ctr" rtl="0">
              <a:buNone/>
            </a:pPr>
            <a:r>
              <a:rPr lang="en" sz="5000" b="1">
                <a:solidFill>
                  <a:srgbClr val="666666"/>
                </a:solidFill>
              </a:rPr>
              <a:t>confident storytellers</a:t>
            </a:r>
          </a:p>
          <a:p>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Shape 28"/>
          <p:cNvPicPr preferRelativeResize="0"/>
          <p:nvPr/>
        </p:nvPicPr>
        <p:blipFill>
          <a:blip r:embed="rId3" cstate="print">
            <a:extLst>
              <a:ext uri="{28A0092B-C50C-407E-A947-70E740481C1C}">
                <a14:useLocalDpi xmlns:a14="http://schemas.microsoft.com/office/drawing/2010/main"/>
              </a:ext>
            </a:extLst>
          </a:blip>
          <a:stretch>
            <a:fillRect/>
          </a:stretch>
        </p:blipFill>
        <p:spPr>
          <a:xfrm>
            <a:off x="-52900" y="0"/>
            <a:ext cx="9328865" cy="6857997"/>
          </a:xfrm>
          <a:prstGeom prst="rect">
            <a:avLst/>
          </a:prstGeom>
          <a:noFill/>
          <a:ln>
            <a:noFill/>
          </a:ln>
        </p:spPr>
      </p:pic>
      <p:pic>
        <p:nvPicPr>
          <p:cNvPr id="29" name="Shape 29"/>
          <p:cNvPicPr preferRelativeResize="0"/>
          <p:nvPr/>
        </p:nvPicPr>
        <p:blipFill>
          <a:blip r:embed="rId4" cstate="print">
            <a:extLst>
              <a:ext uri="{28A0092B-C50C-407E-A947-70E740481C1C}">
                <a14:useLocalDpi xmlns:a14="http://schemas.microsoft.com/office/drawing/2010/main"/>
              </a:ext>
            </a:extLst>
          </a:blip>
          <a:stretch>
            <a:fillRect/>
          </a:stretch>
        </p:blipFill>
        <p:spPr>
          <a:xfrm rot="563997">
            <a:off x="2300770" y="1776785"/>
            <a:ext cx="4762258" cy="3275125"/>
          </a:xfrm>
          <a:prstGeom prst="rect">
            <a:avLst/>
          </a:prstGeom>
          <a:noFill/>
          <a:ln>
            <a:noFill/>
          </a:ln>
        </p:spPr>
      </p:pic>
      <p:sp>
        <p:nvSpPr>
          <p:cNvPr id="30" name="Shape 30"/>
          <p:cNvSpPr txBox="1"/>
          <p:nvPr/>
        </p:nvSpPr>
        <p:spPr>
          <a:xfrm>
            <a:off x="5742800" y="686700"/>
            <a:ext cx="3126899" cy="548699"/>
          </a:xfrm>
          <a:prstGeom prst="rect">
            <a:avLst/>
          </a:prstGeom>
        </p:spPr>
        <p:txBody>
          <a:bodyPr lIns="91425" tIns="91425" rIns="91425" bIns="91425" anchor="t" anchorCtr="0">
            <a:noAutofit/>
          </a:bodyPr>
          <a:lstStyle/>
          <a:p>
            <a:pPr>
              <a:buNone/>
            </a:pPr>
            <a:r>
              <a:rPr lang="en" sz="3000" b="1">
                <a:solidFill>
                  <a:srgbClr val="6D9EEB"/>
                </a:solidFill>
              </a:rPr>
              <a:t>heidi dolamore</a:t>
            </a:r>
          </a:p>
        </p:txBody>
      </p:sp>
      <p:sp>
        <p:nvSpPr>
          <p:cNvPr id="31" name="Shape 31"/>
          <p:cNvSpPr txBox="1"/>
          <p:nvPr/>
        </p:nvSpPr>
        <p:spPr>
          <a:xfrm>
            <a:off x="801425" y="5454125"/>
            <a:ext cx="2772000" cy="548699"/>
          </a:xfrm>
          <a:prstGeom prst="rect">
            <a:avLst/>
          </a:prstGeom>
        </p:spPr>
        <p:txBody>
          <a:bodyPr lIns="91425" tIns="91425" rIns="91425" bIns="91425" anchor="t" anchorCtr="0">
            <a:noAutofit/>
          </a:bodyPr>
          <a:lstStyle/>
          <a:p>
            <a:pPr lvl="0" rtl="0">
              <a:buNone/>
            </a:pPr>
            <a:r>
              <a:rPr lang="en" sz="3000" b="1">
                <a:solidFill>
                  <a:srgbClr val="6D9EEB"/>
                </a:solidFill>
              </a:rPr>
              <a:t>patrick remer</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cstate="print">
            <a:extLst>
              <a:ext uri="{28A0092B-C50C-407E-A947-70E740481C1C}">
                <a14:useLocalDpi xmlns:a14="http://schemas.microsoft.com/office/drawing/2010/main"/>
              </a:ext>
            </a:extLst>
          </a:blip>
          <a:stretch>
            <a:fillRect/>
          </a:stretch>
        </p:blipFill>
        <p:spPr>
          <a:xfrm>
            <a:off x="0" y="0"/>
            <a:ext cx="9143997" cy="6857998"/>
          </a:xfrm>
          <a:prstGeom prst="rect">
            <a:avLst/>
          </a:prstGeom>
          <a:noFill/>
          <a:ln>
            <a:noFill/>
          </a:ln>
        </p:spPr>
      </p:pic>
      <p:sp>
        <p:nvSpPr>
          <p:cNvPr id="140" name="Shape 140"/>
          <p:cNvSpPr txBox="1"/>
          <p:nvPr/>
        </p:nvSpPr>
        <p:spPr>
          <a:xfrm>
            <a:off x="4683975" y="1108800"/>
            <a:ext cx="3662400" cy="2744700"/>
          </a:xfrm>
          <a:prstGeom prst="rect">
            <a:avLst/>
          </a:prstGeom>
        </p:spPr>
        <p:txBody>
          <a:bodyPr lIns="91425" tIns="91425" rIns="91425" bIns="91425" anchor="t" anchorCtr="0">
            <a:noAutofit/>
          </a:bodyPr>
          <a:lstStyle/>
          <a:p>
            <a:pPr lvl="0" algn="ctr" rtl="0">
              <a:buNone/>
            </a:pPr>
            <a:r>
              <a:rPr lang="en" sz="4200" b="1">
                <a:solidFill>
                  <a:srgbClr val="666666"/>
                </a:solidFill>
              </a:rPr>
              <a:t>create opportunities to learn</a:t>
            </a:r>
          </a:p>
          <a:p>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a:blip r:embed="rId3" cstate="print">
            <a:extLst>
              <a:ext uri="{28A0092B-C50C-407E-A947-70E740481C1C}">
                <a14:useLocalDpi xmlns:a14="http://schemas.microsoft.com/office/drawing/2010/main"/>
              </a:ext>
            </a:extLst>
          </a:blip>
          <a:stretch>
            <a:fillRect/>
          </a:stretch>
        </p:blipFill>
        <p:spPr>
          <a:xfrm>
            <a:off x="-63750" y="-16024"/>
            <a:ext cx="9281643" cy="6857996"/>
          </a:xfrm>
          <a:prstGeom prst="rect">
            <a:avLst/>
          </a:prstGeom>
          <a:noFill/>
          <a:ln>
            <a:noFill/>
          </a:ln>
        </p:spPr>
      </p:pic>
      <p:pic>
        <p:nvPicPr>
          <p:cNvPr id="146" name="Shape 146"/>
          <p:cNvPicPr preferRelativeResize="0"/>
          <p:nvPr/>
        </p:nvPicPr>
        <p:blipFill>
          <a:blip r:embed="rId4" cstate="print">
            <a:extLst>
              <a:ext uri="{28A0092B-C50C-407E-A947-70E740481C1C}">
                <a14:useLocalDpi xmlns:a14="http://schemas.microsoft.com/office/drawing/2010/main"/>
              </a:ext>
            </a:extLst>
          </a:blip>
          <a:stretch>
            <a:fillRect/>
          </a:stretch>
        </p:blipFill>
        <p:spPr>
          <a:xfrm rot="215999">
            <a:off x="1568578" y="1220787"/>
            <a:ext cx="4453142" cy="3288776"/>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cstate="print">
            <a:extLst>
              <a:ext uri="{28A0092B-C50C-407E-A947-70E740481C1C}">
                <a14:useLocalDpi xmlns:a14="http://schemas.microsoft.com/office/drawing/2010/main"/>
              </a:ext>
            </a:extLst>
          </a:blip>
          <a:stretch>
            <a:fillRect/>
          </a:stretch>
        </p:blipFill>
        <p:spPr>
          <a:xfrm>
            <a:off x="-54425" y="0"/>
            <a:ext cx="9375447" cy="6858000"/>
          </a:xfrm>
          <a:prstGeom prst="rect">
            <a:avLst/>
          </a:prstGeom>
          <a:noFill/>
          <a:ln>
            <a:noFill/>
          </a:ln>
        </p:spPr>
      </p:pic>
      <p:sp>
        <p:nvSpPr>
          <p:cNvPr id="152" name="Shape 152"/>
          <p:cNvSpPr txBox="1"/>
          <p:nvPr/>
        </p:nvSpPr>
        <p:spPr>
          <a:xfrm>
            <a:off x="4114800" y="956400"/>
            <a:ext cx="4383900" cy="2744700"/>
          </a:xfrm>
          <a:prstGeom prst="rect">
            <a:avLst/>
          </a:prstGeom>
        </p:spPr>
        <p:txBody>
          <a:bodyPr lIns="91425" tIns="91425" rIns="91425" bIns="91425" anchor="t" anchorCtr="0">
            <a:noAutofit/>
          </a:bodyPr>
          <a:lstStyle/>
          <a:p>
            <a:pPr lvl="0" algn="ctr" rtl="0">
              <a:buNone/>
            </a:pPr>
            <a:r>
              <a:rPr lang="en" sz="4800" b="1">
                <a:solidFill>
                  <a:srgbClr val="666666"/>
                </a:solidFill>
              </a:rPr>
              <a:t>mentoring &amp; goal-setting</a:t>
            </a:r>
          </a:p>
          <a:p>
            <a:endParaRP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a:blip r:embed="rId3" cstate="print">
            <a:extLst>
              <a:ext uri="{28A0092B-C50C-407E-A947-70E740481C1C}">
                <a14:useLocalDpi xmlns:a14="http://schemas.microsoft.com/office/drawing/2010/main"/>
              </a:ext>
            </a:extLst>
          </a:blip>
          <a:stretch>
            <a:fillRect/>
          </a:stretch>
        </p:blipFill>
        <p:spPr>
          <a:xfrm>
            <a:off x="-28000" y="23589"/>
            <a:ext cx="9144002" cy="6807722"/>
          </a:xfrm>
          <a:prstGeom prst="rect">
            <a:avLst/>
          </a:prstGeom>
          <a:noFill/>
          <a:ln>
            <a:noFill/>
          </a:ln>
        </p:spPr>
      </p:pic>
      <p:sp>
        <p:nvSpPr>
          <p:cNvPr id="158" name="Shape 158"/>
          <p:cNvSpPr txBox="1"/>
          <p:nvPr/>
        </p:nvSpPr>
        <p:spPr>
          <a:xfrm>
            <a:off x="1262750" y="1130575"/>
            <a:ext cx="4000500" cy="2744700"/>
          </a:xfrm>
          <a:prstGeom prst="rect">
            <a:avLst/>
          </a:prstGeom>
        </p:spPr>
        <p:txBody>
          <a:bodyPr lIns="91425" tIns="91425" rIns="91425" bIns="91425" anchor="t" anchorCtr="0">
            <a:noAutofit/>
          </a:bodyPr>
          <a:lstStyle/>
          <a:p>
            <a:pPr lvl="0" algn="l" rtl="0">
              <a:buNone/>
            </a:pPr>
            <a:r>
              <a:rPr lang="en" sz="4800" b="1" dirty="0">
                <a:solidFill>
                  <a:schemeClr val="dk2"/>
                </a:solidFill>
              </a:rPr>
              <a:t>a community of practice</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a:blip r:embed="rId3" cstate="print">
            <a:extLst>
              <a:ext uri="{28A0092B-C50C-407E-A947-70E740481C1C}">
                <a14:useLocalDpi xmlns:a14="http://schemas.microsoft.com/office/drawing/2010/main"/>
              </a:ext>
            </a:extLst>
          </a:blip>
          <a:stretch>
            <a:fillRect/>
          </a:stretch>
        </p:blipFill>
        <p:spPr>
          <a:xfrm>
            <a:off x="-166400" y="-23350"/>
            <a:ext cx="9310397" cy="6909988"/>
          </a:xfrm>
          <a:prstGeom prst="rect">
            <a:avLst/>
          </a:prstGeom>
          <a:noFill/>
          <a:ln>
            <a:noFill/>
          </a:ln>
        </p:spPr>
      </p:pic>
      <p:sp>
        <p:nvSpPr>
          <p:cNvPr id="164" name="Shape 164"/>
          <p:cNvSpPr txBox="1"/>
          <p:nvPr/>
        </p:nvSpPr>
        <p:spPr>
          <a:xfrm>
            <a:off x="891075" y="3481875"/>
            <a:ext cx="3662400" cy="2744700"/>
          </a:xfrm>
          <a:prstGeom prst="rect">
            <a:avLst/>
          </a:prstGeom>
        </p:spPr>
        <p:txBody>
          <a:bodyPr lIns="91425" tIns="91425" rIns="91425" bIns="91425" anchor="t" anchorCtr="0">
            <a:noAutofit/>
          </a:bodyPr>
          <a:lstStyle/>
          <a:p>
            <a:pPr lvl="0" algn="ctr" rtl="0">
              <a:buNone/>
            </a:pPr>
            <a:r>
              <a:rPr lang="en" sz="5400" b="1" dirty="0">
                <a:solidFill>
                  <a:srgbClr val="666666"/>
                </a:solidFill>
              </a:rPr>
              <a:t>peers as mentors</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cstate="print">
            <a:extLst>
              <a:ext uri="{28A0092B-C50C-407E-A947-70E740481C1C}">
                <a14:useLocalDpi xmlns:a14="http://schemas.microsoft.com/office/drawing/2010/main"/>
              </a:ext>
            </a:extLst>
          </a:blip>
          <a:stretch>
            <a:fillRect/>
          </a:stretch>
        </p:blipFill>
        <p:spPr>
          <a:xfrm>
            <a:off x="-115075" y="-51800"/>
            <a:ext cx="9412415" cy="6909798"/>
          </a:xfrm>
          <a:prstGeom prst="rect">
            <a:avLst/>
          </a:prstGeom>
          <a:noFill/>
          <a:ln>
            <a:noFill/>
          </a:ln>
        </p:spPr>
      </p:pic>
      <p:sp>
        <p:nvSpPr>
          <p:cNvPr id="170" name="Shape 170"/>
          <p:cNvSpPr txBox="1"/>
          <p:nvPr/>
        </p:nvSpPr>
        <p:spPr>
          <a:xfrm>
            <a:off x="758425" y="3261050"/>
            <a:ext cx="7551899" cy="2744700"/>
          </a:xfrm>
          <a:prstGeom prst="rect">
            <a:avLst/>
          </a:prstGeom>
        </p:spPr>
        <p:txBody>
          <a:bodyPr lIns="91425" tIns="91425" rIns="91425" bIns="91425" anchor="t" anchorCtr="0">
            <a:noAutofit/>
          </a:bodyPr>
          <a:lstStyle/>
          <a:p>
            <a:pPr lvl="0" algn="ctr" rtl="0">
              <a:buNone/>
            </a:pPr>
            <a:r>
              <a:rPr lang="en" sz="4500" b="1" dirty="0">
                <a:solidFill>
                  <a:srgbClr val="666666"/>
                </a:solidFill>
              </a:rPr>
              <a:t>takeaway for supervisors</a:t>
            </a:r>
          </a:p>
          <a:p>
            <a:pPr lvl="0" algn="ctr" rtl="0">
              <a:buNone/>
            </a:pPr>
            <a:r>
              <a:rPr lang="en" sz="2600" dirty="0">
                <a:solidFill>
                  <a:srgbClr val="666666"/>
                </a:solidFill>
              </a:rPr>
              <a:t>Read the article on Peer Coaching from</a:t>
            </a:r>
          </a:p>
          <a:p>
            <a:pPr lvl="0" algn="ctr" rtl="0">
              <a:buNone/>
            </a:pPr>
            <a:r>
              <a:rPr lang="en" sz="2600" i="1" dirty="0">
                <a:solidFill>
                  <a:srgbClr val="666666"/>
                </a:solidFill>
              </a:rPr>
              <a:t>Public Libraries</a:t>
            </a:r>
            <a:r>
              <a:rPr lang="en" sz="2600" dirty="0">
                <a:solidFill>
                  <a:srgbClr val="666666"/>
                </a:solidFill>
              </a:rPr>
              <a:t> with your staff and discuss</a:t>
            </a:r>
          </a:p>
          <a:p>
            <a:pPr lvl="0" algn="ctr" rtl="0">
              <a:buNone/>
            </a:pPr>
            <a:r>
              <a:rPr lang="en" sz="2600" dirty="0">
                <a:solidFill>
                  <a:srgbClr val="666666"/>
                </a:solidFill>
              </a:rPr>
              <a:t>how you can incorporate peer coaching</a:t>
            </a:r>
          </a:p>
          <a:p>
            <a:pPr lvl="0" algn="ctr" rtl="0">
              <a:buNone/>
            </a:pPr>
            <a:r>
              <a:rPr lang="en" sz="2600" dirty="0">
                <a:solidFill>
                  <a:srgbClr val="666666"/>
                </a:solidFill>
              </a:rPr>
              <a:t>into your storytime practice. </a:t>
            </a:r>
          </a:p>
          <a:p>
            <a:endParaRPr dirty="0"/>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a:blip r:embed="rId3" cstate="print">
            <a:extLst>
              <a:ext uri="{28A0092B-C50C-407E-A947-70E740481C1C}">
                <a14:useLocalDpi xmlns:a14="http://schemas.microsoft.com/office/drawing/2010/main"/>
              </a:ext>
            </a:extLst>
          </a:blip>
          <a:stretch>
            <a:fillRect/>
          </a:stretch>
        </p:blipFill>
        <p:spPr>
          <a:xfrm>
            <a:off x="0" y="0"/>
            <a:ext cx="9144003" cy="6846335"/>
          </a:xfrm>
          <a:prstGeom prst="rect">
            <a:avLst/>
          </a:prstGeom>
          <a:noFill/>
          <a:ln>
            <a:noFill/>
          </a:ln>
        </p:spPr>
      </p:pic>
      <p:sp>
        <p:nvSpPr>
          <p:cNvPr id="176" name="Shape 176"/>
          <p:cNvSpPr txBox="1"/>
          <p:nvPr/>
        </p:nvSpPr>
        <p:spPr>
          <a:xfrm>
            <a:off x="3792075" y="3536300"/>
            <a:ext cx="4695899" cy="2744700"/>
          </a:xfrm>
          <a:prstGeom prst="rect">
            <a:avLst/>
          </a:prstGeom>
        </p:spPr>
        <p:txBody>
          <a:bodyPr lIns="91425" tIns="91425" rIns="91425" bIns="91425" anchor="t" anchorCtr="0">
            <a:noAutofit/>
          </a:bodyPr>
          <a:lstStyle/>
          <a:p>
            <a:pPr lvl="0" algn="ctr" rtl="0">
              <a:buNone/>
            </a:pPr>
            <a:r>
              <a:rPr lang="en" sz="4500" b="1" dirty="0">
                <a:solidFill>
                  <a:srgbClr val="666666"/>
                </a:solidFill>
              </a:rPr>
              <a:t>takeaway for librarians</a:t>
            </a:r>
          </a:p>
          <a:p>
            <a:pPr lvl="0" algn="ctr" rtl="0">
              <a:buNone/>
            </a:pPr>
            <a:r>
              <a:rPr lang="en" sz="2600" dirty="0">
                <a:solidFill>
                  <a:srgbClr val="666666"/>
                </a:solidFill>
              </a:rPr>
              <a:t>Share this same article with your peers at the next</a:t>
            </a:r>
            <a:br>
              <a:rPr lang="en" sz="2600" dirty="0">
                <a:solidFill>
                  <a:srgbClr val="666666"/>
                </a:solidFill>
              </a:rPr>
            </a:br>
            <a:r>
              <a:rPr lang="en" sz="2600" dirty="0">
                <a:solidFill>
                  <a:srgbClr val="666666"/>
                </a:solidFill>
              </a:rPr>
              <a:t>Youth Services meeting.  </a:t>
            </a:r>
          </a:p>
          <a:p>
            <a:endParaRPr dirty="0"/>
          </a:p>
          <a:p>
            <a:endParaRPr dirty="0"/>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a:blip r:embed="rId3" cstate="print">
            <a:extLst>
              <a:ext uri="{28A0092B-C50C-407E-A947-70E740481C1C}">
                <a14:useLocalDpi xmlns:a14="http://schemas.microsoft.com/office/drawing/2010/main"/>
              </a:ext>
            </a:extLst>
          </a:blip>
          <a:stretch>
            <a:fillRect/>
          </a:stretch>
        </p:blipFill>
        <p:spPr>
          <a:xfrm>
            <a:off x="0" y="0"/>
            <a:ext cx="9144001" cy="6858000"/>
          </a:xfrm>
          <a:prstGeom prst="rect">
            <a:avLst/>
          </a:prstGeom>
          <a:noFill/>
          <a:ln>
            <a:noFill/>
          </a:ln>
        </p:spPr>
      </p:pic>
      <p:sp>
        <p:nvSpPr>
          <p:cNvPr id="182" name="Shape 182"/>
          <p:cNvSpPr txBox="1"/>
          <p:nvPr/>
        </p:nvSpPr>
        <p:spPr>
          <a:xfrm>
            <a:off x="4393175" y="1015475"/>
            <a:ext cx="3584400" cy="2091600"/>
          </a:xfrm>
          <a:prstGeom prst="rect">
            <a:avLst/>
          </a:prstGeom>
        </p:spPr>
        <p:txBody>
          <a:bodyPr lIns="91425" tIns="91425" rIns="91425" bIns="91425" anchor="t" anchorCtr="0">
            <a:noAutofit/>
          </a:bodyPr>
          <a:lstStyle/>
          <a:p>
            <a:pPr lvl="0" rtl="0">
              <a:buNone/>
            </a:pPr>
            <a:r>
              <a:rPr lang="en" sz="9600" b="1">
                <a:solidFill>
                  <a:srgbClr val="666666"/>
                </a:solidFill>
              </a:rPr>
              <a:t>Q &amp; A</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endParaRPr/>
          </a:p>
        </p:txBody>
      </p:sp>
      <p:sp>
        <p:nvSpPr>
          <p:cNvPr id="188" name="Shape 18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89" name="Shape 189"/>
          <p:cNvPicPr preferRelativeResize="0"/>
          <p:nvPr/>
        </p:nvPicPr>
        <p:blipFill>
          <a:blip r:embed="rId3" cstate="print">
            <a:extLst>
              <a:ext uri="{28A0092B-C50C-407E-A947-70E740481C1C}">
                <a14:useLocalDpi xmlns:a14="http://schemas.microsoft.com/office/drawing/2010/main"/>
              </a:ext>
            </a:extLst>
          </a:blip>
          <a:stretch>
            <a:fillRect/>
          </a:stretch>
        </p:blipFill>
        <p:spPr>
          <a:xfrm>
            <a:off x="0" y="7617"/>
            <a:ext cx="9143997" cy="6842762"/>
          </a:xfrm>
          <a:prstGeom prst="rect">
            <a:avLst/>
          </a:prstGeom>
          <a:noFill/>
          <a:ln>
            <a:noFill/>
          </a:ln>
        </p:spPr>
      </p:pic>
      <p:sp>
        <p:nvSpPr>
          <p:cNvPr id="190" name="Shape 190"/>
          <p:cNvSpPr txBox="1"/>
          <p:nvPr/>
        </p:nvSpPr>
        <p:spPr>
          <a:xfrm>
            <a:off x="4648200" y="1379375"/>
            <a:ext cx="3847625" cy="2811625"/>
          </a:xfrm>
          <a:prstGeom prst="rect">
            <a:avLst/>
          </a:prstGeom>
        </p:spPr>
        <p:txBody>
          <a:bodyPr lIns="91425" tIns="91425" rIns="91425" bIns="91425" anchor="t" anchorCtr="0">
            <a:noAutofit/>
          </a:bodyPr>
          <a:lstStyle/>
          <a:p>
            <a:pPr algn="ctr"/>
            <a:r>
              <a:rPr lang="en" sz="8000" b="1" dirty="0">
                <a:solidFill>
                  <a:srgbClr val="E06666"/>
                </a:solidFill>
              </a:rPr>
              <a:t>wrap</a:t>
            </a:r>
          </a:p>
          <a:p>
            <a:pPr lvl="0" algn="ctr" rtl="0">
              <a:buNone/>
            </a:pPr>
            <a:r>
              <a:rPr lang="en" sz="8000" b="1" dirty="0">
                <a:solidFill>
                  <a:srgbClr val="E06666"/>
                </a:solidFill>
              </a:rPr>
              <a:t>up</a:t>
            </a:r>
          </a:p>
          <a:p>
            <a:endParaRPr dirty="0"/>
          </a:p>
        </p:txBody>
      </p:sp>
      <p:sp>
        <p:nvSpPr>
          <p:cNvPr id="191" name="Shape 191"/>
          <p:cNvSpPr txBox="1"/>
          <p:nvPr/>
        </p:nvSpPr>
        <p:spPr>
          <a:xfrm>
            <a:off x="755725" y="5522250"/>
            <a:ext cx="7633199" cy="1143299"/>
          </a:xfrm>
          <a:prstGeom prst="rect">
            <a:avLst/>
          </a:prstGeom>
        </p:spPr>
        <p:txBody>
          <a:bodyPr lIns="91425" tIns="91425" rIns="91425" bIns="91425" anchor="t" anchorCtr="0">
            <a:noAutofit/>
          </a:bodyPr>
          <a:lstStyle/>
          <a:p>
            <a:pPr lvl="0" rtl="0">
              <a:buNone/>
            </a:pPr>
            <a:r>
              <a:rPr lang="en" sz="2000" b="1" dirty="0">
                <a:solidFill>
                  <a:srgbClr val="A61C00"/>
                </a:solidFill>
              </a:rPr>
              <a:t>hwdolamore@solanocounty.com  </a:t>
            </a:r>
            <a:r>
              <a:rPr lang="en" sz="2000" b="1" dirty="0">
                <a:solidFill>
                  <a:srgbClr val="FF0000"/>
                </a:solidFill>
              </a:rPr>
              <a:t>            </a:t>
            </a:r>
            <a:r>
              <a:rPr lang="en" sz="2000" b="1" dirty="0">
                <a:solidFill>
                  <a:srgbClr val="A61C00"/>
                </a:solidFill>
              </a:rPr>
              <a:t>premer@ccclib.org</a:t>
            </a:r>
          </a:p>
        </p:txBody>
      </p:sp>
      <p:sp>
        <p:nvSpPr>
          <p:cNvPr id="2" name="TextBox 1"/>
          <p:cNvSpPr txBox="1"/>
          <p:nvPr/>
        </p:nvSpPr>
        <p:spPr>
          <a:xfrm>
            <a:off x="4343400" y="4419600"/>
            <a:ext cx="4343400" cy="861774"/>
          </a:xfrm>
          <a:prstGeom prst="rect">
            <a:avLst/>
          </a:prstGeom>
          <a:noFill/>
        </p:spPr>
        <p:txBody>
          <a:bodyPr wrap="square" rtlCol="0">
            <a:spAutoFit/>
          </a:bodyPr>
          <a:lstStyle/>
          <a:p>
            <a:pPr lvl="0" algn="ctr"/>
            <a:r>
              <a:rPr lang="en-US" sz="1800" b="1" dirty="0">
                <a:solidFill>
                  <a:schemeClr val="accent6">
                    <a:lumMod val="75000"/>
                  </a:schemeClr>
                </a:solidFill>
              </a:rPr>
              <a:t>Tuesday, </a:t>
            </a:r>
            <a:r>
              <a:rPr lang="en-US" sz="1800" b="1" dirty="0" smtClean="0">
                <a:solidFill>
                  <a:schemeClr val="accent6">
                    <a:lumMod val="75000"/>
                  </a:schemeClr>
                </a:solidFill>
              </a:rPr>
              <a:t>February </a:t>
            </a:r>
            <a:r>
              <a:rPr lang="en" sz="1800" b="1" dirty="0" smtClean="0">
                <a:solidFill>
                  <a:schemeClr val="accent6">
                    <a:lumMod val="75000"/>
                  </a:schemeClr>
                </a:solidFill>
              </a:rPr>
              <a:t>11 </a:t>
            </a:r>
            <a:r>
              <a:rPr lang="en" sz="1800" b="1" dirty="0">
                <a:solidFill>
                  <a:schemeClr val="accent6">
                    <a:lumMod val="75000"/>
                  </a:schemeClr>
                </a:solidFill>
              </a:rPr>
              <a:t>- The Place</a:t>
            </a:r>
          </a:p>
          <a:p>
            <a:pPr algn="ctr"/>
            <a:r>
              <a:rPr lang="en-US" sz="1800" b="1" dirty="0">
                <a:solidFill>
                  <a:schemeClr val="accent6">
                    <a:lumMod val="75000"/>
                  </a:schemeClr>
                </a:solidFill>
              </a:rPr>
              <a:t>Thursday, </a:t>
            </a:r>
            <a:r>
              <a:rPr lang="en-US" sz="1800" b="1" dirty="0" smtClean="0">
                <a:solidFill>
                  <a:schemeClr val="accent6">
                    <a:lumMod val="75000"/>
                  </a:schemeClr>
                </a:solidFill>
              </a:rPr>
              <a:t>February </a:t>
            </a:r>
            <a:r>
              <a:rPr lang="en" sz="1800" b="1" dirty="0" smtClean="0">
                <a:solidFill>
                  <a:schemeClr val="accent6">
                    <a:lumMod val="75000"/>
                  </a:schemeClr>
                </a:solidFill>
              </a:rPr>
              <a:t>20 </a:t>
            </a:r>
            <a:r>
              <a:rPr lang="en" sz="1800" b="1" dirty="0">
                <a:solidFill>
                  <a:schemeClr val="accent6">
                    <a:lumMod val="75000"/>
                  </a:schemeClr>
                </a:solidFill>
              </a:rPr>
              <a:t>- The Package</a:t>
            </a:r>
          </a:p>
          <a:p>
            <a:endParaRPr lang="en-US" dirty="0"/>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Shape 28"/>
          <p:cNvPicPr preferRelativeResize="0"/>
          <p:nvPr/>
        </p:nvPicPr>
        <p:blipFill>
          <a:blip r:embed="rId3" cstate="print">
            <a:extLst>
              <a:ext uri="{28A0092B-C50C-407E-A947-70E740481C1C}">
                <a14:useLocalDpi xmlns:a14="http://schemas.microsoft.com/office/drawing/2010/main"/>
              </a:ext>
            </a:extLst>
          </a:blip>
          <a:stretch>
            <a:fillRect/>
          </a:stretch>
        </p:blipFill>
        <p:spPr>
          <a:xfrm>
            <a:off x="-52900" y="0"/>
            <a:ext cx="9328865" cy="6857997"/>
          </a:xfrm>
          <a:prstGeom prst="rect">
            <a:avLst/>
          </a:prstGeom>
          <a:noFill/>
          <a:ln>
            <a:noFill/>
          </a:ln>
        </p:spPr>
      </p:pic>
      <p:sp>
        <p:nvSpPr>
          <p:cNvPr id="6" name="Text Placeholder 2"/>
          <p:cNvSpPr txBox="1">
            <a:spLocks/>
          </p:cNvSpPr>
          <p:nvPr/>
        </p:nvSpPr>
        <p:spPr>
          <a:xfrm rot="609332">
            <a:off x="2850015" y="2415621"/>
            <a:ext cx="3563466" cy="224276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ctr"/>
            <a:r>
              <a:rPr lang="en-US" sz="1200" dirty="0" smtClean="0"/>
              <a:t>The Early Learning with Families @ Your </a:t>
            </a:r>
            <a:r>
              <a:rPr lang="en-US" sz="1200" smtClean="0"/>
              <a:t>Library (ELF) </a:t>
            </a:r>
            <a:r>
              <a:rPr lang="en-US" sz="1200" dirty="0" smtClean="0"/>
              <a:t>2.0 is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lgn="ctr"/>
            <a:r>
              <a:rPr lang="en-US" sz="1200" dirty="0" smtClean="0"/>
              <a:t> </a:t>
            </a:r>
          </a:p>
          <a:p>
            <a:pPr algn="ctr"/>
            <a:endParaRPr lang="en-US" sz="1200" dirty="0"/>
          </a:p>
        </p:txBody>
      </p:sp>
    </p:spTree>
    <p:extLst>
      <p:ext uri="{BB962C8B-B14F-4D97-AF65-F5344CB8AC3E}">
        <p14:creationId xmlns:p14="http://schemas.microsoft.com/office/powerpoint/2010/main" val="3593250089"/>
      </p:ext>
    </p:extLst>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Shape 36"/>
          <p:cNvPicPr preferRelativeResize="0"/>
          <p:nvPr/>
        </p:nvPicPr>
        <p:blipFill>
          <a:blip r:embed="rId3" cstate="print">
            <a:extLst>
              <a:ext uri="{28A0092B-C50C-407E-A947-70E740481C1C}">
                <a14:useLocalDpi xmlns:a14="http://schemas.microsoft.com/office/drawing/2010/main"/>
              </a:ext>
            </a:extLst>
          </a:blip>
          <a:stretch>
            <a:fillRect/>
          </a:stretch>
        </p:blipFill>
        <p:spPr>
          <a:xfrm>
            <a:off x="-28875" y="-26900"/>
            <a:ext cx="9172876" cy="6902377"/>
          </a:xfrm>
          <a:prstGeom prst="rect">
            <a:avLst/>
          </a:prstGeom>
          <a:noFill/>
          <a:ln>
            <a:noFill/>
          </a:ln>
        </p:spPr>
      </p:pic>
      <p:sp>
        <p:nvSpPr>
          <p:cNvPr id="37" name="Shape 37"/>
          <p:cNvSpPr txBox="1"/>
          <p:nvPr/>
        </p:nvSpPr>
        <p:spPr>
          <a:xfrm>
            <a:off x="3808200" y="643675"/>
            <a:ext cx="3630599" cy="5329499"/>
          </a:xfrm>
          <a:prstGeom prst="rect">
            <a:avLst/>
          </a:prstGeom>
        </p:spPr>
        <p:txBody>
          <a:bodyPr lIns="91425" tIns="91425" rIns="91425" bIns="91425" anchor="t" anchorCtr="0">
            <a:noAutofit/>
          </a:bodyPr>
          <a:lstStyle/>
          <a:p>
            <a:pPr lvl="0" algn="ctr" rtl="0">
              <a:buNone/>
            </a:pPr>
            <a:r>
              <a:rPr lang="en" sz="6000" b="1">
                <a:solidFill>
                  <a:srgbClr val="38761D"/>
                </a:solidFill>
              </a:rPr>
              <a:t>1</a:t>
            </a:r>
            <a:r>
              <a:rPr lang="en" sz="3000" b="1">
                <a:solidFill>
                  <a:srgbClr val="38761D"/>
                </a:solidFill>
              </a:rPr>
              <a:t> </a:t>
            </a:r>
          </a:p>
          <a:p>
            <a:pPr lvl="0" algn="ctr" rtl="0">
              <a:buNone/>
            </a:pPr>
            <a:r>
              <a:rPr lang="en" sz="3000" b="1">
                <a:solidFill>
                  <a:srgbClr val="38761D"/>
                </a:solidFill>
              </a:rPr>
              <a:t>the PEOPLE</a:t>
            </a:r>
          </a:p>
          <a:p>
            <a:pPr lvl="0" algn="ctr" rtl="0">
              <a:buNone/>
            </a:pPr>
            <a:r>
              <a:rPr lang="en" sz="3000">
                <a:solidFill>
                  <a:srgbClr val="38761D"/>
                </a:solidFill>
              </a:rPr>
              <a:t>-</a:t>
            </a:r>
          </a:p>
          <a:p>
            <a:pPr lvl="0" algn="ctr" rtl="0">
              <a:buNone/>
            </a:pPr>
            <a:r>
              <a:rPr lang="en" sz="6000" b="1">
                <a:solidFill>
                  <a:srgbClr val="38761D"/>
                </a:solidFill>
              </a:rPr>
              <a:t>2</a:t>
            </a:r>
            <a:r>
              <a:rPr lang="en" sz="3000" b="1">
                <a:solidFill>
                  <a:srgbClr val="38761D"/>
                </a:solidFill>
              </a:rPr>
              <a:t> </a:t>
            </a:r>
          </a:p>
          <a:p>
            <a:pPr lvl="0" algn="ctr" rtl="0">
              <a:buNone/>
            </a:pPr>
            <a:r>
              <a:rPr lang="en" sz="3000" b="1">
                <a:solidFill>
                  <a:srgbClr val="38761D"/>
                </a:solidFill>
              </a:rPr>
              <a:t>the place</a:t>
            </a:r>
          </a:p>
          <a:p>
            <a:pPr lvl="0" algn="ctr" rtl="0">
              <a:buNone/>
            </a:pPr>
            <a:r>
              <a:rPr lang="en" sz="3000">
                <a:solidFill>
                  <a:srgbClr val="38761D"/>
                </a:solidFill>
              </a:rPr>
              <a:t>-</a:t>
            </a:r>
          </a:p>
          <a:p>
            <a:pPr lvl="0" algn="ctr" rtl="0">
              <a:buNone/>
            </a:pPr>
            <a:r>
              <a:rPr lang="en" sz="6000" b="1">
                <a:solidFill>
                  <a:srgbClr val="38761D"/>
                </a:solidFill>
              </a:rPr>
              <a:t>3</a:t>
            </a:r>
          </a:p>
          <a:p>
            <a:pPr lvl="0" algn="ctr" rtl="0">
              <a:buNone/>
            </a:pPr>
            <a:r>
              <a:rPr lang="en" sz="3000" b="1">
                <a:solidFill>
                  <a:srgbClr val="38761D"/>
                </a:solidFill>
              </a:rPr>
              <a:t> the package</a:t>
            </a:r>
          </a:p>
          <a:p>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Shape 42"/>
          <p:cNvPicPr preferRelativeResize="0"/>
          <p:nvPr/>
        </p:nvPicPr>
        <p:blipFill>
          <a:blip r:embed="rId3" cstate="print">
            <a:extLst>
              <a:ext uri="{28A0092B-C50C-407E-A947-70E740481C1C}">
                <a14:useLocalDpi xmlns:a14="http://schemas.microsoft.com/office/drawing/2010/main"/>
              </a:ext>
            </a:extLst>
          </a:blip>
          <a:stretch>
            <a:fillRect/>
          </a:stretch>
        </p:blipFill>
        <p:spPr>
          <a:xfrm>
            <a:off x="-88650" y="0"/>
            <a:ext cx="9327162" cy="6887599"/>
          </a:xfrm>
          <a:prstGeom prst="rect">
            <a:avLst/>
          </a:prstGeom>
          <a:noFill/>
          <a:ln>
            <a:noFill/>
          </a:ln>
        </p:spPr>
      </p:pic>
      <p:sp>
        <p:nvSpPr>
          <p:cNvPr id="43" name="Shape 43"/>
          <p:cNvSpPr txBox="1"/>
          <p:nvPr/>
        </p:nvSpPr>
        <p:spPr>
          <a:xfrm>
            <a:off x="1026375" y="645375"/>
            <a:ext cx="6858000" cy="1842900"/>
          </a:xfrm>
          <a:prstGeom prst="rect">
            <a:avLst/>
          </a:prstGeom>
        </p:spPr>
        <p:txBody>
          <a:bodyPr lIns="91425" tIns="91425" rIns="91425" bIns="91425" anchor="t" anchorCtr="0">
            <a:noAutofit/>
          </a:bodyPr>
          <a:lstStyle/>
          <a:p>
            <a:pPr algn="ctr">
              <a:buNone/>
            </a:pPr>
            <a:r>
              <a:rPr lang="en" sz="4800" b="1">
                <a:solidFill>
                  <a:srgbClr val="FF0000"/>
                </a:solidFill>
              </a:rPr>
              <a:t>chicken and the egg LEADERSHIP</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Shape 48"/>
          <p:cNvPicPr preferRelativeResize="0"/>
          <p:nvPr/>
        </p:nvPicPr>
        <p:blipFill>
          <a:blip r:embed="rId3" cstate="print">
            <a:extLst>
              <a:ext uri="{28A0092B-C50C-407E-A947-70E740481C1C}">
                <a14:useLocalDpi xmlns:a14="http://schemas.microsoft.com/office/drawing/2010/main"/>
              </a:ext>
            </a:extLst>
          </a:blip>
          <a:stretch>
            <a:fillRect/>
          </a:stretch>
        </p:blipFill>
        <p:spPr>
          <a:xfrm>
            <a:off x="-115075" y="-31124"/>
            <a:ext cx="9333572" cy="6889126"/>
          </a:xfrm>
          <a:prstGeom prst="rect">
            <a:avLst/>
          </a:prstGeom>
          <a:noFill/>
          <a:ln>
            <a:noFill/>
          </a:ln>
        </p:spPr>
      </p:pic>
      <p:sp>
        <p:nvSpPr>
          <p:cNvPr id="49" name="Shape 49"/>
          <p:cNvSpPr txBox="1"/>
          <p:nvPr/>
        </p:nvSpPr>
        <p:spPr>
          <a:xfrm>
            <a:off x="1026375" y="950175"/>
            <a:ext cx="6858000" cy="1842900"/>
          </a:xfrm>
          <a:prstGeom prst="rect">
            <a:avLst/>
          </a:prstGeom>
        </p:spPr>
        <p:txBody>
          <a:bodyPr lIns="91425" tIns="91425" rIns="91425" bIns="91425" anchor="t" anchorCtr="0">
            <a:noAutofit/>
          </a:bodyPr>
          <a:lstStyle/>
          <a:p>
            <a:pPr lvl="0" algn="ctr" rtl="0">
              <a:buNone/>
            </a:pPr>
            <a:r>
              <a:rPr lang="en" sz="4800" b="1">
                <a:solidFill>
                  <a:srgbClr val="FF0000"/>
                </a:solidFill>
              </a:rPr>
              <a:t>share the love</a:t>
            </a:r>
          </a:p>
          <a:p>
            <a:pPr lvl="0" algn="ctr" rtl="0">
              <a:buNone/>
            </a:pPr>
            <a:r>
              <a:rPr lang="en" sz="4800" b="1">
                <a:solidFill>
                  <a:srgbClr val="FF0000"/>
                </a:solidFill>
              </a:rPr>
              <a:t>get others into it</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cstate="print">
            <a:extLst>
              <a:ext uri="{28A0092B-C50C-407E-A947-70E740481C1C}">
                <a14:useLocalDpi xmlns:a14="http://schemas.microsoft.com/office/drawing/2010/main"/>
              </a:ext>
            </a:extLst>
          </a:blip>
          <a:stretch>
            <a:fillRect/>
          </a:stretch>
        </p:blipFill>
        <p:spPr>
          <a:xfrm>
            <a:off x="-115075" y="-44149"/>
            <a:ext cx="9335348" cy="6948802"/>
          </a:xfrm>
          <a:prstGeom prst="rect">
            <a:avLst/>
          </a:prstGeom>
          <a:noFill/>
          <a:ln>
            <a:noFill/>
          </a:ln>
        </p:spPr>
      </p:pic>
      <p:sp>
        <p:nvSpPr>
          <p:cNvPr id="55" name="Shape 55"/>
          <p:cNvSpPr txBox="1"/>
          <p:nvPr/>
        </p:nvSpPr>
        <p:spPr>
          <a:xfrm>
            <a:off x="1026375" y="873975"/>
            <a:ext cx="6858000" cy="1842900"/>
          </a:xfrm>
          <a:prstGeom prst="rect">
            <a:avLst/>
          </a:prstGeom>
        </p:spPr>
        <p:txBody>
          <a:bodyPr lIns="91425" tIns="91425" rIns="91425" bIns="91425" anchor="t" anchorCtr="0">
            <a:noAutofit/>
          </a:bodyPr>
          <a:lstStyle/>
          <a:p>
            <a:pPr lvl="0" algn="ctr" rtl="0">
              <a:buNone/>
            </a:pPr>
            <a:r>
              <a:rPr lang="en" sz="4800" b="1">
                <a:solidFill>
                  <a:srgbClr val="FF0000"/>
                </a:solidFill>
              </a:rPr>
              <a:t>study, plan,</a:t>
            </a:r>
          </a:p>
          <a:p>
            <a:pPr lvl="0" algn="ctr" rtl="0">
              <a:buNone/>
            </a:pPr>
            <a:r>
              <a:rPr lang="en" sz="4800" b="1">
                <a:solidFill>
                  <a:srgbClr val="FF0000"/>
                </a:solidFill>
              </a:rPr>
              <a:t>and get involved</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a:blip r:embed="rId3" cstate="print">
            <a:extLst>
              <a:ext uri="{28A0092B-C50C-407E-A947-70E740481C1C}">
                <a14:useLocalDpi xmlns:a14="http://schemas.microsoft.com/office/drawing/2010/main"/>
              </a:ext>
            </a:extLst>
          </a:blip>
          <a:stretch>
            <a:fillRect/>
          </a:stretch>
        </p:blipFill>
        <p:spPr>
          <a:xfrm>
            <a:off x="-69975" y="-35350"/>
            <a:ext cx="9284954" cy="6893351"/>
          </a:xfrm>
          <a:prstGeom prst="rect">
            <a:avLst/>
          </a:prstGeom>
          <a:noFill/>
          <a:ln>
            <a:noFill/>
          </a:ln>
        </p:spPr>
      </p:pic>
      <p:sp>
        <p:nvSpPr>
          <p:cNvPr id="61" name="Shape 61"/>
          <p:cNvSpPr txBox="1"/>
          <p:nvPr/>
        </p:nvSpPr>
        <p:spPr>
          <a:xfrm>
            <a:off x="726150" y="569175"/>
            <a:ext cx="7794000" cy="3082200"/>
          </a:xfrm>
          <a:prstGeom prst="rect">
            <a:avLst/>
          </a:prstGeom>
        </p:spPr>
        <p:txBody>
          <a:bodyPr lIns="91425" tIns="91425" rIns="91425" bIns="91425" anchor="t" anchorCtr="0">
            <a:noAutofit/>
          </a:bodyPr>
          <a:lstStyle/>
          <a:p>
            <a:pPr lvl="0" algn="ctr" rtl="0">
              <a:buNone/>
            </a:pPr>
            <a:r>
              <a:rPr lang="en" sz="3600" b="1">
                <a:solidFill>
                  <a:srgbClr val="FF0000"/>
                </a:solidFill>
              </a:rPr>
              <a:t>takeaway for supervisors</a:t>
            </a:r>
          </a:p>
          <a:p>
            <a:pPr lvl="0" algn="ctr" rtl="0">
              <a:buClr>
                <a:srgbClr val="000000"/>
              </a:buClr>
              <a:buSzPct val="42307"/>
              <a:buFont typeface="Arial"/>
              <a:buNone/>
            </a:pPr>
            <a:r>
              <a:rPr lang="en" sz="2600">
                <a:solidFill>
                  <a:srgbClr val="FF0000"/>
                </a:solidFill>
              </a:rPr>
              <a:t>Have everyone on your staff read</a:t>
            </a:r>
            <a:br>
              <a:rPr lang="en" sz="2600">
                <a:solidFill>
                  <a:srgbClr val="FF0000"/>
                </a:solidFill>
              </a:rPr>
            </a:br>
            <a:r>
              <a:rPr lang="en" sz="2600">
                <a:solidFill>
                  <a:srgbClr val="FF0000"/>
                </a:solidFill>
              </a:rPr>
              <a:t>a similar article related to</a:t>
            </a:r>
            <a:br>
              <a:rPr lang="en" sz="2600">
                <a:solidFill>
                  <a:srgbClr val="FF0000"/>
                </a:solidFill>
              </a:rPr>
            </a:br>
            <a:r>
              <a:rPr lang="en" sz="2600">
                <a:solidFill>
                  <a:srgbClr val="FF0000"/>
                </a:solidFill>
              </a:rPr>
              <a:t>early childhood literacy</a:t>
            </a:r>
            <a:br>
              <a:rPr lang="en" sz="2600">
                <a:solidFill>
                  <a:srgbClr val="FF0000"/>
                </a:solidFill>
              </a:rPr>
            </a:br>
            <a:r>
              <a:rPr lang="en" sz="2600">
                <a:solidFill>
                  <a:srgbClr val="FF0000"/>
                </a:solidFill>
              </a:rPr>
              <a:t>and discuss.</a:t>
            </a:r>
            <a:r>
              <a:rPr lang="en" sz="2600" i="1">
                <a:solidFill>
                  <a:srgbClr val="FF0000"/>
                </a:solidFill>
              </a:rPr>
              <a:t> </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cstate="print">
            <a:extLst>
              <a:ext uri="{28A0092B-C50C-407E-A947-70E740481C1C}">
                <a14:useLocalDpi xmlns:a14="http://schemas.microsoft.com/office/drawing/2010/main"/>
              </a:ext>
            </a:extLst>
          </a:blip>
          <a:stretch>
            <a:fillRect/>
          </a:stretch>
        </p:blipFill>
        <p:spPr>
          <a:xfrm>
            <a:off x="-113525" y="-77650"/>
            <a:ext cx="9414325" cy="6935652"/>
          </a:xfrm>
          <a:prstGeom prst="rect">
            <a:avLst/>
          </a:prstGeom>
          <a:noFill/>
          <a:ln>
            <a:noFill/>
          </a:ln>
        </p:spPr>
      </p:pic>
      <p:sp>
        <p:nvSpPr>
          <p:cNvPr id="67" name="Shape 67"/>
          <p:cNvSpPr txBox="1"/>
          <p:nvPr/>
        </p:nvSpPr>
        <p:spPr>
          <a:xfrm>
            <a:off x="1026375" y="645375"/>
            <a:ext cx="6858000" cy="1290899"/>
          </a:xfrm>
          <a:prstGeom prst="rect">
            <a:avLst/>
          </a:prstGeom>
        </p:spPr>
        <p:txBody>
          <a:bodyPr lIns="91425" tIns="91425" rIns="91425" bIns="91425" anchor="t" anchorCtr="0">
            <a:noAutofit/>
          </a:bodyPr>
          <a:lstStyle/>
          <a:p>
            <a:pPr lvl="0" algn="ctr" rtl="0">
              <a:buNone/>
            </a:pPr>
            <a:r>
              <a:rPr lang="en" sz="4800" b="1">
                <a:solidFill>
                  <a:srgbClr val="FF0000"/>
                </a:solidFill>
              </a:rPr>
              <a:t>takeaway for librarians</a:t>
            </a:r>
          </a:p>
          <a:p>
            <a:endParaRPr/>
          </a:p>
        </p:txBody>
      </p:sp>
      <p:sp>
        <p:nvSpPr>
          <p:cNvPr id="68" name="Shape 68"/>
          <p:cNvSpPr txBox="1"/>
          <p:nvPr/>
        </p:nvSpPr>
        <p:spPr>
          <a:xfrm>
            <a:off x="952050" y="1884375"/>
            <a:ext cx="4437600" cy="2198099"/>
          </a:xfrm>
          <a:prstGeom prst="rect">
            <a:avLst/>
          </a:prstGeom>
        </p:spPr>
        <p:txBody>
          <a:bodyPr lIns="91425" tIns="91425" rIns="91425" bIns="91425" anchor="t" anchorCtr="0">
            <a:noAutofit/>
          </a:bodyPr>
          <a:lstStyle/>
          <a:p>
            <a:pPr lvl="0" algn="ctr" rtl="0">
              <a:buClr>
                <a:schemeClr val="dk1"/>
              </a:buClr>
              <a:buSzPct val="42307"/>
              <a:buFont typeface="Arial"/>
              <a:buNone/>
            </a:pPr>
            <a:r>
              <a:rPr lang="en" sz="2600">
                <a:solidFill>
                  <a:srgbClr val="FF0000"/>
                </a:solidFill>
              </a:rPr>
              <a:t> Invite your supervisor to observe your storytime and schedule a time to</a:t>
            </a:r>
            <a:br>
              <a:rPr lang="en" sz="2600">
                <a:solidFill>
                  <a:srgbClr val="FF0000"/>
                </a:solidFill>
              </a:rPr>
            </a:br>
            <a:r>
              <a:rPr lang="en" sz="2600">
                <a:solidFill>
                  <a:srgbClr val="FF0000"/>
                </a:solidFill>
              </a:rPr>
              <a:t>talk about it.</a:t>
            </a:r>
          </a:p>
          <a:p>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a:blip r:embed="rId3" cstate="print">
            <a:extLst>
              <a:ext uri="{28A0092B-C50C-407E-A947-70E740481C1C}">
                <a14:useLocalDpi xmlns:a14="http://schemas.microsoft.com/office/drawing/2010/main"/>
              </a:ext>
            </a:extLst>
          </a:blip>
          <a:stretch>
            <a:fillRect/>
          </a:stretch>
        </p:blipFill>
        <p:spPr>
          <a:xfrm>
            <a:off x="-48200" y="-3200"/>
            <a:ext cx="9231695" cy="6857998"/>
          </a:xfrm>
          <a:prstGeom prst="rect">
            <a:avLst/>
          </a:prstGeom>
          <a:noFill/>
          <a:ln>
            <a:noFill/>
          </a:ln>
        </p:spPr>
      </p:pic>
      <p:sp>
        <p:nvSpPr>
          <p:cNvPr id="74" name="Shape 74"/>
          <p:cNvSpPr txBox="1"/>
          <p:nvPr/>
        </p:nvSpPr>
        <p:spPr>
          <a:xfrm>
            <a:off x="1629750" y="810200"/>
            <a:ext cx="3584400" cy="2091600"/>
          </a:xfrm>
          <a:prstGeom prst="rect">
            <a:avLst/>
          </a:prstGeom>
        </p:spPr>
        <p:txBody>
          <a:bodyPr lIns="91425" tIns="91425" rIns="91425" bIns="91425" anchor="t" anchorCtr="0">
            <a:noAutofit/>
          </a:bodyPr>
          <a:lstStyle/>
          <a:p>
            <a:pPr>
              <a:buNone/>
            </a:pPr>
            <a:r>
              <a:rPr lang="en" sz="9600" b="1">
                <a:solidFill>
                  <a:srgbClr val="FF0000"/>
                </a:solidFill>
              </a:rPr>
              <a:t>Q &amp; A</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293</Words>
  <Application>Microsoft Macintosh PowerPoint</Application>
  <PresentationFormat>On-screen Show (4:3)</PresentationFormat>
  <Paragraphs>60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simple-light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Jennifer Jacobs</cp:lastModifiedBy>
  <cp:revision>9</cp:revision>
  <dcterms:modified xsi:type="dcterms:W3CDTF">2014-02-04T18:16:39Z</dcterms:modified>
</cp:coreProperties>
</file>