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8" d="100"/>
          <a:sy n="118" d="100"/>
        </p:scale>
        <p:origin x="-27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714753" y="685800"/>
            <a:ext cx="3429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extLst>
      <p:ext uri="{BB962C8B-B14F-4D97-AF65-F5344CB8AC3E}">
        <p14:creationId xmlns:p14="http://schemas.microsoft.com/office/powerpoint/2010/main" val="3644482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Shape 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 name="Shape 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714753" y="685800"/>
            <a:ext cx="3429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714753" y="685800"/>
            <a:ext cx="3429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714753" y="685800"/>
            <a:ext cx="3429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1714753" y="685800"/>
            <a:ext cx="3429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 name="Shape 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714753" y="685800"/>
            <a:ext cx="3429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714753" y="685800"/>
            <a:ext cx="3429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714753" y="685800"/>
            <a:ext cx="3429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714753" y="685800"/>
            <a:ext cx="3429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714753" y="685800"/>
            <a:ext cx="3429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Shape 46"/>
          <p:cNvSpPr>
            <a:spLocks noGrp="1" noRot="1" noChangeAspect="1"/>
          </p:cNvSpPr>
          <p:nvPr>
            <p:ph type="sldImg" idx="2"/>
          </p:nvPr>
        </p:nvSpPr>
        <p:spPr>
          <a:xfrm>
            <a:off x="1714753" y="685800"/>
            <a:ext cx="3429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 name="Shape 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714753" y="685800"/>
            <a:ext cx="3429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714753" y="685800"/>
            <a:ext cx="3429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714753" y="685800"/>
            <a:ext cx="3429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1714753" y="685800"/>
            <a:ext cx="3429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714753" y="685800"/>
            <a:ext cx="3429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500"/>
          </a:xfrm>
          <a:prstGeom prst="rect">
            <a:avLst/>
          </a:prstGeom>
        </p:spPr>
        <p:txBody>
          <a:bodyPr lIns="91425" tIns="91425" rIns="91425" bIns="91425" anchor="b" anchorCtr="0"/>
          <a:lstStyle>
            <a:lvl1pPr indent="304800" algn="ctr">
              <a:buSzPct val="100000"/>
              <a:defRPr sz="4800"/>
            </a:lvl1pPr>
            <a:lvl2pPr indent="304800" algn="ctr">
              <a:buSzPct val="100000"/>
              <a:defRPr sz="4800"/>
            </a:lvl2pPr>
            <a:lvl3pPr indent="304800" algn="ctr">
              <a:buSzPct val="100000"/>
              <a:defRPr sz="4800"/>
            </a:lvl3pPr>
            <a:lvl4pPr indent="304800" algn="ctr">
              <a:buSzPct val="100000"/>
              <a:defRPr sz="4800"/>
            </a:lvl4pPr>
            <a:lvl5pPr indent="304800" algn="ctr">
              <a:buSzPct val="100000"/>
              <a:defRPr sz="4800"/>
            </a:lvl5pPr>
            <a:lvl6pPr indent="304800" algn="ctr">
              <a:buSzPct val="100000"/>
              <a:defRPr sz="4800"/>
            </a:lvl6pPr>
            <a:lvl7pPr indent="304800" algn="ctr">
              <a:buSzPct val="100000"/>
              <a:defRPr sz="4800"/>
            </a:lvl7pPr>
            <a:lvl8pPr indent="304800" algn="ctr">
              <a:buSzPct val="100000"/>
              <a:defRPr sz="4800"/>
            </a:lvl8pPr>
            <a:lvl9pPr indent="304800" algn="ctr">
              <a:buSzPct val="100000"/>
              <a:defRPr sz="4800"/>
            </a:lvl9pPr>
          </a:lstStyle>
          <a:p>
            <a:endParaRPr/>
          </a:p>
        </p:txBody>
      </p:sp>
      <p:sp>
        <p:nvSpPr>
          <p:cNvPr id="9" name="Shape 9"/>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marL="0" algn="ctr">
              <a:spcBef>
                <a:spcPts val="0"/>
              </a:spcBef>
              <a:buClr>
                <a:schemeClr val="dk2"/>
              </a:buClr>
              <a:buNone/>
              <a:defRPr>
                <a:solidFill>
                  <a:schemeClr val="dk2"/>
                </a:solidFill>
              </a:defRPr>
            </a:lvl1pPr>
            <a:lvl2pPr marL="0" indent="190500" algn="ctr">
              <a:spcBef>
                <a:spcPts val="0"/>
              </a:spcBef>
              <a:buClr>
                <a:schemeClr val="dk2"/>
              </a:buClr>
              <a:buSzPct val="100000"/>
              <a:buNone/>
              <a:defRPr sz="3000">
                <a:solidFill>
                  <a:schemeClr val="dk2"/>
                </a:solidFill>
              </a:defRPr>
            </a:lvl2pPr>
            <a:lvl3pPr marL="0" indent="190500" algn="ctr">
              <a:spcBef>
                <a:spcPts val="0"/>
              </a:spcBef>
              <a:buClr>
                <a:schemeClr val="dk2"/>
              </a:buClr>
              <a:buSzPct val="100000"/>
              <a:buNone/>
              <a:defRPr sz="3000">
                <a:solidFill>
                  <a:schemeClr val="dk2"/>
                </a:solidFill>
              </a:defRPr>
            </a:lvl3pPr>
            <a:lvl4pPr marL="0" indent="190500" algn="ctr">
              <a:spcBef>
                <a:spcPts val="0"/>
              </a:spcBef>
              <a:buClr>
                <a:schemeClr val="dk2"/>
              </a:buClr>
              <a:buSzPct val="100000"/>
              <a:buNone/>
              <a:defRPr sz="3000">
                <a:solidFill>
                  <a:schemeClr val="dk2"/>
                </a:solidFill>
              </a:defRPr>
            </a:lvl4pPr>
            <a:lvl5pPr marL="0" indent="190500" algn="ctr">
              <a:spcBef>
                <a:spcPts val="0"/>
              </a:spcBef>
              <a:buClr>
                <a:schemeClr val="dk2"/>
              </a:buClr>
              <a:buSzPct val="100000"/>
              <a:buNone/>
              <a:defRPr sz="3000">
                <a:solidFill>
                  <a:schemeClr val="dk2"/>
                </a:solidFill>
              </a:defRPr>
            </a:lvl5pPr>
            <a:lvl6pPr marL="0" indent="190500" algn="ctr">
              <a:spcBef>
                <a:spcPts val="0"/>
              </a:spcBef>
              <a:buClr>
                <a:schemeClr val="dk2"/>
              </a:buClr>
              <a:buSzPct val="100000"/>
              <a:buNone/>
              <a:defRPr sz="3000">
                <a:solidFill>
                  <a:schemeClr val="dk2"/>
                </a:solidFill>
              </a:defRPr>
            </a:lvl6pPr>
            <a:lvl7pPr marL="0" indent="190500" algn="ctr">
              <a:spcBef>
                <a:spcPts val="0"/>
              </a:spcBef>
              <a:buClr>
                <a:schemeClr val="dk2"/>
              </a:buClr>
              <a:buSzPct val="100000"/>
              <a:buNone/>
              <a:defRPr sz="3000">
                <a:solidFill>
                  <a:schemeClr val="dk2"/>
                </a:solidFill>
              </a:defRPr>
            </a:lvl7pPr>
            <a:lvl8pPr marL="0" indent="190500" algn="ctr">
              <a:spcBef>
                <a:spcPts val="0"/>
              </a:spcBef>
              <a:buClr>
                <a:schemeClr val="dk2"/>
              </a:buClr>
              <a:buSzPct val="100000"/>
              <a:buNone/>
              <a:defRPr sz="3000">
                <a:solidFill>
                  <a:schemeClr val="dk2"/>
                </a:solidFill>
              </a:defRPr>
            </a:lvl8pPr>
            <a:lvl9pPr marL="0" indent="190500" algn="ctr">
              <a:spcBef>
                <a:spcPts val="0"/>
              </a:spcBef>
              <a:buClr>
                <a:schemeClr val="dk2"/>
              </a:buClr>
              <a:buSzPct val="100000"/>
              <a:buNone/>
              <a:defRPr sz="3000">
                <a:solidFill>
                  <a:schemeClr val="dk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p:spPr>
        <p:txBody>
          <a:bodyPr lIns="91425" tIns="91425" rIns="91425" bIns="91425" anchor="b"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2" name="Shape 12"/>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a:defRPr/>
            </a:lvl1pPr>
            <a:lvl2pPr indent="457200">
              <a:defRPr/>
            </a:lvl2pPr>
            <a:lvl3pPr indent="914400">
              <a:defRPr/>
            </a:lvl3pPr>
            <a:lvl4pPr indent="1371600">
              <a:defRPr/>
            </a:lvl4pPr>
            <a:lvl5pPr>
              <a:defRPr/>
            </a:lvl5pPr>
            <a:lvl6pPr>
              <a:defRPr/>
            </a:lvl6pPr>
            <a:lvl7pPr>
              <a:defRPr/>
            </a:lvl7pPr>
            <a:lvl8pPr>
              <a:defRPr/>
            </a:lvl8pPr>
            <a:lvl9pP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p:spPr>
        <p:txBody>
          <a:bodyPr lIns="91425" tIns="91425" rIns="91425" bIns="91425" anchor="b"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5" name="Shape 15"/>
          <p:cNvSpPr txBox="1">
            <a:spLocks noGrp="1"/>
          </p:cNvSpPr>
          <p:nvPr>
            <p:ph type="body" idx="1"/>
          </p:nvPr>
        </p:nvSpPr>
        <p:spPr>
          <a:xfrm>
            <a:off x="457200" y="1600200"/>
            <a:ext cx="3994500" cy="4967700"/>
          </a:xfrm>
          <a:prstGeom prst="rect">
            <a:avLst/>
          </a:prstGeom>
        </p:spPr>
        <p:txBody>
          <a:bodyPr lIns="91425" tIns="91425" rIns="91425" bIns="91425" anchor="t"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6" name="Shape 16"/>
          <p:cNvSpPr txBox="1">
            <a:spLocks noGrp="1"/>
          </p:cNvSpPr>
          <p:nvPr>
            <p:ph type="body" idx="2"/>
          </p:nvPr>
        </p:nvSpPr>
        <p:spPr>
          <a:xfrm>
            <a:off x="4692273" y="1600200"/>
            <a:ext cx="3994500" cy="4967700"/>
          </a:xfrm>
          <a:prstGeom prst="rect">
            <a:avLst/>
          </a:prstGeom>
        </p:spPr>
        <p:txBody>
          <a:bodyPr lIns="91425" tIns="91425" rIns="91425" bIns="91425" anchor="t"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p:spPr>
        <p:txBody>
          <a:bodyPr lIns="91425" tIns="91425" rIns="91425" bIns="91425" anchor="b"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700"/>
          </a:xfrm>
          <a:prstGeom prst="rect">
            <a:avLst/>
          </a:prstGeom>
        </p:spPr>
        <p:txBody>
          <a:bodyPr lIns="91425" tIns="91425" rIns="91425" bIns="91425" anchor="t" anchorCtr="0"/>
          <a:lstStyle>
            <a:lvl1pPr marL="285750" indent="-171450" algn="ctr">
              <a:spcBef>
                <a:spcPts val="360"/>
              </a:spcBef>
              <a:buSzPct val="100000"/>
              <a:buNone/>
              <a:defRPr sz="1800"/>
            </a:lvl1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p:spPr>
        <p:txBody>
          <a:bodyPr lIns="91425" tIns="91425" rIns="91425" bIns="91425" anchor="b" anchorCtr="0"/>
          <a:lstStyle>
            <a:lvl1pPr marL="0">
              <a:buClr>
                <a:schemeClr val="dk1"/>
              </a:buClr>
              <a:buSzPct val="100000"/>
              <a:buNone/>
              <a:defRPr sz="3600" b="1">
                <a:solidFill>
                  <a:schemeClr val="dk1"/>
                </a:solidFill>
              </a:defRPr>
            </a:lvl1pPr>
            <a:lvl2pPr marL="0" indent="228600">
              <a:buClr>
                <a:schemeClr val="dk1"/>
              </a:buClr>
              <a:buSzPct val="100000"/>
              <a:buNone/>
              <a:defRPr sz="3600" b="1">
                <a:solidFill>
                  <a:schemeClr val="dk1"/>
                </a:solidFil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marL="342900" indent="-152400">
              <a:spcBef>
                <a:spcPts val="600"/>
              </a:spcBef>
              <a:buClr>
                <a:schemeClr val="dk1"/>
              </a:buClr>
              <a:buSzPct val="100000"/>
              <a:defRPr sz="3000">
                <a:solidFill>
                  <a:schemeClr val="dk1"/>
                </a:solidFill>
              </a:defRPr>
            </a:lvl1pPr>
            <a:lvl2pPr marL="742950" indent="-133350">
              <a:spcBef>
                <a:spcPts val="480"/>
              </a:spcBef>
              <a:buClr>
                <a:schemeClr val="dk1"/>
              </a:buClr>
              <a:buSzPct val="100000"/>
              <a:defRPr sz="2400">
                <a:solidFill>
                  <a:schemeClr val="dk1"/>
                </a:solidFill>
              </a:defRPr>
            </a:lvl2pPr>
            <a:lvl3pPr marL="1143000" indent="-76200">
              <a:spcBef>
                <a:spcPts val="480"/>
              </a:spcBef>
              <a:buClr>
                <a:schemeClr val="dk1"/>
              </a:buClr>
              <a:buSzPct val="100000"/>
              <a:defRPr sz="2400">
                <a:solidFill>
                  <a:schemeClr val="dk1"/>
                </a:solidFill>
              </a:defRPr>
            </a:lvl3pPr>
            <a:lvl4pPr marL="1600200" indent="-114300">
              <a:spcBef>
                <a:spcPts val="360"/>
              </a:spcBef>
              <a:buClr>
                <a:schemeClr val="dk1"/>
              </a:buClr>
              <a:buSzPct val="100000"/>
              <a:defRPr sz="1800">
                <a:solidFill>
                  <a:schemeClr val="dk1"/>
                </a:solidFill>
              </a:defRPr>
            </a:lvl4pPr>
            <a:lvl5pPr marL="2057400" indent="-114300">
              <a:spcBef>
                <a:spcPts val="360"/>
              </a:spcBef>
              <a:buClr>
                <a:schemeClr val="dk1"/>
              </a:buClr>
              <a:buSzPct val="100000"/>
              <a:defRPr sz="1800">
                <a:solidFill>
                  <a:schemeClr val="dk1"/>
                </a:solidFill>
              </a:defRPr>
            </a:lvl5pPr>
            <a:lvl6pPr marL="2514600" indent="-114300">
              <a:spcBef>
                <a:spcPts val="360"/>
              </a:spcBef>
              <a:buClr>
                <a:schemeClr val="dk1"/>
              </a:buClr>
              <a:buSzPct val="100000"/>
              <a:defRPr sz="1800">
                <a:solidFill>
                  <a:schemeClr val="dk1"/>
                </a:solidFill>
              </a:defRPr>
            </a:lvl6pPr>
            <a:lvl7pPr marL="2971800" indent="-114300">
              <a:spcBef>
                <a:spcPts val="360"/>
              </a:spcBef>
              <a:buClr>
                <a:schemeClr val="dk1"/>
              </a:buClr>
              <a:buSzPct val="100000"/>
              <a:defRPr sz="1800">
                <a:solidFill>
                  <a:schemeClr val="dk1"/>
                </a:solidFill>
              </a:defRPr>
            </a:lvl7pPr>
            <a:lvl8pPr marL="3429000" indent="-114300">
              <a:spcBef>
                <a:spcPts val="360"/>
              </a:spcBef>
              <a:buClr>
                <a:schemeClr val="dk1"/>
              </a:buClr>
              <a:buSzPct val="100000"/>
              <a:defRPr sz="1800">
                <a:solidFill>
                  <a:schemeClr val="dk1"/>
                </a:solidFill>
              </a:defRPr>
            </a:lvl8pPr>
            <a:lvl9pPr marL="3886200" indent="-114300">
              <a:spcBef>
                <a:spcPts val="360"/>
              </a:spcBef>
              <a:buClr>
                <a:schemeClr val="dk1"/>
              </a:buClr>
              <a:buSzPct val="100000"/>
              <a:defRPr sz="1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Shape 23"/>
          <p:cNvSpPr txBox="1">
            <a:spLocks noGrp="1"/>
          </p:cNvSpPr>
          <p:nvPr>
            <p:ph type="ctrTitle"/>
          </p:nvPr>
        </p:nvSpPr>
        <p:spPr>
          <a:xfrm>
            <a:off x="685800" y="2111123"/>
            <a:ext cx="7772400" cy="1546500"/>
          </a:xfrm>
          <a:prstGeom prst="rect">
            <a:avLst/>
          </a:prstGeom>
        </p:spPr>
        <p:txBody>
          <a:bodyPr lIns="91425" tIns="91425" rIns="91425" bIns="91425" anchor="b" anchorCtr="0">
            <a:noAutofit/>
          </a:bodyPr>
          <a:lstStyle/>
          <a:p>
            <a:endParaRPr/>
          </a:p>
        </p:txBody>
      </p:sp>
      <p:sp>
        <p:nvSpPr>
          <p:cNvPr id="24" name="Shape 24"/>
          <p:cNvSpPr txBox="1">
            <a:spLocks noGrp="1"/>
          </p:cNvSpPr>
          <p:nvPr>
            <p:ph type="subTitle" idx="1"/>
          </p:nvPr>
        </p:nvSpPr>
        <p:spPr>
          <a:xfrm>
            <a:off x="685800" y="3786737"/>
            <a:ext cx="7772400" cy="1046400"/>
          </a:xfrm>
          <a:prstGeom prst="rect">
            <a:avLst/>
          </a:prstGeom>
        </p:spPr>
        <p:txBody>
          <a:bodyPr lIns="91425" tIns="91425" rIns="91425" bIns="91425" anchor="t" anchorCtr="0">
            <a:noAutofit/>
          </a:bodyPr>
          <a:lstStyle/>
          <a:p>
            <a:endParaRPr/>
          </a:p>
        </p:txBody>
      </p:sp>
      <p:pic>
        <p:nvPicPr>
          <p:cNvPr id="25" name="Shape 25"/>
          <p:cNvPicPr preferRelativeResize="0"/>
          <p:nvPr/>
        </p:nvPicPr>
        <p:blipFill>
          <a:blip r:embed="rId3" cstate="print">
            <a:extLst>
              <a:ext uri="{28A0092B-C50C-407E-A947-70E740481C1C}">
                <a14:useLocalDpi xmlns:a14="http://schemas.microsoft.com/office/drawing/2010/main"/>
              </a:ext>
            </a:extLst>
          </a:blip>
          <a:stretch>
            <a:fillRect/>
          </a:stretch>
        </p:blipFill>
        <p:spPr>
          <a:xfrm>
            <a:off x="-76200" y="-32275"/>
            <a:ext cx="9203823" cy="6877827"/>
          </a:xfrm>
          <a:prstGeom prst="rect">
            <a:avLst/>
          </a:prstGeom>
          <a:noFill/>
          <a:ln>
            <a:noFill/>
          </a:ln>
        </p:spPr>
      </p:pic>
      <p:sp>
        <p:nvSpPr>
          <p:cNvPr id="5" name="TextBox 4"/>
          <p:cNvSpPr txBox="1"/>
          <p:nvPr/>
        </p:nvSpPr>
        <p:spPr>
          <a:xfrm>
            <a:off x="1447800" y="6329700"/>
            <a:ext cx="6019800" cy="523220"/>
          </a:xfrm>
          <a:prstGeom prst="rect">
            <a:avLst/>
          </a:prstGeom>
          <a:noFill/>
        </p:spPr>
        <p:txBody>
          <a:bodyPr wrap="square" rtlCol="0">
            <a:spAutoFit/>
          </a:bodyPr>
          <a:lstStyle/>
          <a:p>
            <a:pPr lvl="0" algn="ctr"/>
            <a:r>
              <a:rPr lang="en-US" b="1" dirty="0" smtClean="0">
                <a:solidFill>
                  <a:srgbClr val="FF0000"/>
                </a:solidFill>
              </a:rPr>
              <a:t>Tuesday, February 11, 2014</a:t>
            </a:r>
            <a:endParaRPr lang="en" b="1" dirty="0">
              <a:solidFill>
                <a:srgbClr val="FF0000"/>
              </a:solidFill>
            </a:endParaRPr>
          </a:p>
          <a:p>
            <a:endParaRPr lang="en-US" dirty="0"/>
          </a:p>
        </p:txBody>
      </p:sp>
      <p:sp>
        <p:nvSpPr>
          <p:cNvPr id="6" name="TextBox 5"/>
          <p:cNvSpPr txBox="1"/>
          <p:nvPr/>
        </p:nvSpPr>
        <p:spPr>
          <a:xfrm>
            <a:off x="1447800" y="255366"/>
            <a:ext cx="6370175" cy="307777"/>
          </a:xfrm>
          <a:prstGeom prst="rect">
            <a:avLst/>
          </a:prstGeom>
          <a:noFill/>
        </p:spPr>
        <p:txBody>
          <a:bodyPr wrap="square" rtlCol="0">
            <a:spAutoFit/>
          </a:bodyPr>
          <a:lstStyle/>
          <a:p>
            <a:pPr algn="ctr"/>
            <a:r>
              <a:rPr lang="en-US" b="1" dirty="0" smtClean="0">
                <a:solidFill>
                  <a:srgbClr val="FF0000"/>
                </a:solidFill>
              </a:rPr>
              <a:t>The Early Learning with Families @ Your Library (ELF) 2.0 presents</a:t>
            </a:r>
            <a:endParaRPr lang="en-US" b="1" dirty="0">
              <a:solidFill>
                <a:srgbClr val="FF0000"/>
              </a:solidFill>
            </a:endParaRPr>
          </a:p>
        </p:txBody>
      </p:sp>
    </p:spTree>
  </p:cSld>
  <p:clrMapOvr>
    <a:masterClrMapping/>
  </p:clrMapOvr>
  <p:transition xmlns:p14="http://schemas.microsoft.com/office/powerpoint/2010/mai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100" name="Shape 100"/>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101" name="Shape 101"/>
          <p:cNvPicPr preferRelativeResize="0"/>
          <p:nvPr/>
        </p:nvPicPr>
        <p:blipFill>
          <a:blip r:embed="rId3" cstate="print">
            <a:extLst>
              <a:ext uri="{28A0092B-C50C-407E-A947-70E740481C1C}">
                <a14:useLocalDpi xmlns:a14="http://schemas.microsoft.com/office/drawing/2010/main"/>
              </a:ext>
            </a:extLst>
          </a:blip>
          <a:stretch>
            <a:fillRect/>
          </a:stretch>
        </p:blipFill>
        <p:spPr>
          <a:xfrm>
            <a:off x="0" y="0"/>
            <a:ext cx="9279784" cy="6857998"/>
          </a:xfrm>
          <a:prstGeom prst="rect">
            <a:avLst/>
          </a:prstGeom>
          <a:noFill/>
          <a:ln>
            <a:noFill/>
          </a:ln>
        </p:spPr>
      </p:pic>
      <p:sp>
        <p:nvSpPr>
          <p:cNvPr id="102" name="Shape 102"/>
          <p:cNvSpPr txBox="1"/>
          <p:nvPr/>
        </p:nvSpPr>
        <p:spPr>
          <a:xfrm>
            <a:off x="1194075" y="3323900"/>
            <a:ext cx="6212699" cy="3247199"/>
          </a:xfrm>
          <a:prstGeom prst="rect">
            <a:avLst/>
          </a:prstGeom>
        </p:spPr>
        <p:txBody>
          <a:bodyPr lIns="91425" tIns="91425" rIns="91425" bIns="91425" anchor="t" anchorCtr="0">
            <a:noAutofit/>
          </a:bodyPr>
          <a:lstStyle/>
          <a:p>
            <a:pPr lvl="0" rtl="0">
              <a:buNone/>
            </a:pPr>
            <a:r>
              <a:rPr lang="en" sz="7200" b="1">
                <a:solidFill>
                  <a:srgbClr val="FFFFFF"/>
                </a:solidFill>
              </a:rPr>
              <a:t>GOALS</a:t>
            </a:r>
          </a:p>
          <a:p>
            <a:pPr lvl="0" rtl="0">
              <a:buNone/>
            </a:pPr>
            <a:r>
              <a:rPr lang="en" sz="7200" b="1">
                <a:solidFill>
                  <a:srgbClr val="FFFFFF"/>
                </a:solidFill>
              </a:rPr>
              <a:t>&amp; successes</a:t>
            </a:r>
          </a:p>
        </p:txBody>
      </p:sp>
    </p:spTree>
  </p:cSld>
  <p:clrMapOvr>
    <a:masterClrMapping/>
  </p:clrMapOvr>
  <p:transition xmlns:p14="http://schemas.microsoft.com/office/powerpoint/2010/mai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108" name="Shape 10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109" name="Shape 109"/>
          <p:cNvPicPr preferRelativeResize="0"/>
          <p:nvPr/>
        </p:nvPicPr>
        <p:blipFill>
          <a:blip r:embed="rId3" cstate="print">
            <a:extLst>
              <a:ext uri="{28A0092B-C50C-407E-A947-70E740481C1C}">
                <a14:useLocalDpi xmlns:a14="http://schemas.microsoft.com/office/drawing/2010/main"/>
              </a:ext>
            </a:extLst>
          </a:blip>
          <a:stretch>
            <a:fillRect/>
          </a:stretch>
        </p:blipFill>
        <p:spPr>
          <a:xfrm>
            <a:off x="0" y="0"/>
            <a:ext cx="9144000" cy="6872129"/>
          </a:xfrm>
          <a:prstGeom prst="rect">
            <a:avLst/>
          </a:prstGeom>
          <a:noFill/>
          <a:ln>
            <a:noFill/>
          </a:ln>
        </p:spPr>
      </p:pic>
      <p:sp>
        <p:nvSpPr>
          <p:cNvPr id="110" name="Shape 110"/>
          <p:cNvSpPr txBox="1"/>
          <p:nvPr/>
        </p:nvSpPr>
        <p:spPr>
          <a:xfrm>
            <a:off x="984300" y="1000250"/>
            <a:ext cx="7293600" cy="3247199"/>
          </a:xfrm>
          <a:prstGeom prst="rect">
            <a:avLst/>
          </a:prstGeom>
        </p:spPr>
        <p:txBody>
          <a:bodyPr lIns="91425" tIns="91425" rIns="91425" bIns="91425" anchor="t" anchorCtr="0">
            <a:noAutofit/>
          </a:bodyPr>
          <a:lstStyle/>
          <a:p>
            <a:pPr lvl="0" rtl="0">
              <a:buNone/>
            </a:pPr>
            <a:r>
              <a:rPr lang="en" sz="4600" b="1">
                <a:solidFill>
                  <a:schemeClr val="lt1"/>
                </a:solidFill>
              </a:rPr>
              <a:t>a goal </a:t>
            </a:r>
            <a:r>
              <a:rPr lang="en" sz="4600" b="1">
                <a:solidFill>
                  <a:srgbClr val="FFFFFF"/>
                </a:solidFill>
              </a:rPr>
              <a:t>for every program </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116" name="Shape 11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117" name="Shape 117"/>
          <p:cNvPicPr preferRelativeResize="0"/>
          <p:nvPr/>
        </p:nvPicPr>
        <p:blipFill>
          <a:blip r:embed="rId3" cstate="print">
            <a:extLst>
              <a:ext uri="{28A0092B-C50C-407E-A947-70E740481C1C}">
                <a14:useLocalDpi xmlns:a14="http://schemas.microsoft.com/office/drawing/2010/main"/>
              </a:ext>
            </a:extLst>
          </a:blip>
          <a:stretch>
            <a:fillRect/>
          </a:stretch>
        </p:blipFill>
        <p:spPr>
          <a:xfrm>
            <a:off x="-38875" y="-46475"/>
            <a:ext cx="9248446" cy="6904472"/>
          </a:xfrm>
          <a:prstGeom prst="rect">
            <a:avLst/>
          </a:prstGeom>
          <a:noFill/>
          <a:ln>
            <a:noFill/>
          </a:ln>
        </p:spPr>
      </p:pic>
      <p:sp>
        <p:nvSpPr>
          <p:cNvPr id="118" name="Shape 118"/>
          <p:cNvSpPr txBox="1"/>
          <p:nvPr/>
        </p:nvSpPr>
        <p:spPr>
          <a:xfrm>
            <a:off x="561150" y="570150"/>
            <a:ext cx="7885499" cy="4228800"/>
          </a:xfrm>
          <a:prstGeom prst="rect">
            <a:avLst/>
          </a:prstGeom>
        </p:spPr>
        <p:txBody>
          <a:bodyPr lIns="91425" tIns="91425" rIns="91425" bIns="91425" anchor="ctr" anchorCtr="0">
            <a:noAutofit/>
          </a:bodyPr>
          <a:lstStyle/>
          <a:p>
            <a:pPr lvl="0" algn="ctr" rtl="0">
              <a:buNone/>
            </a:pPr>
            <a:r>
              <a:rPr lang="en" sz="4500" b="1">
                <a:solidFill>
                  <a:srgbClr val="FFFFFF"/>
                </a:solidFill>
              </a:rPr>
              <a:t>there are over 3 million children 0-5 in California.</a:t>
            </a:r>
          </a:p>
          <a:p>
            <a:endParaRPr/>
          </a:p>
          <a:p>
            <a:endParaRPr/>
          </a:p>
          <a:p>
            <a:pPr marL="4572000" lvl="0" indent="0" rtl="0">
              <a:buNone/>
            </a:pPr>
            <a:r>
              <a:rPr lang="en" sz="2400" b="1" i="1">
                <a:solidFill>
                  <a:srgbClr val="FFFFFF"/>
                </a:solidFill>
              </a:rPr>
              <a:t>U.S. Census</a:t>
            </a:r>
            <a:br>
              <a:rPr lang="en" sz="2400" b="1" i="1">
                <a:solidFill>
                  <a:srgbClr val="FFFFFF"/>
                </a:solidFill>
              </a:rPr>
            </a:br>
            <a:r>
              <a:rPr lang="en" sz="2400" b="1" i="1">
                <a:solidFill>
                  <a:srgbClr val="FFFFFF"/>
                </a:solidFill>
              </a:rPr>
              <a:t>2012 estimate</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124" name="Shape 124"/>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125" name="Shape 125"/>
          <p:cNvPicPr preferRelativeResize="0"/>
          <p:nvPr/>
        </p:nvPicPr>
        <p:blipFill>
          <a:blip r:embed="rId3" cstate="print">
            <a:extLst>
              <a:ext uri="{28A0092B-C50C-407E-A947-70E740481C1C}">
                <a14:useLocalDpi xmlns:a14="http://schemas.microsoft.com/office/drawing/2010/main"/>
              </a:ext>
            </a:extLst>
          </a:blip>
          <a:stretch>
            <a:fillRect/>
          </a:stretch>
        </p:blipFill>
        <p:spPr>
          <a:xfrm>
            <a:off x="-46650" y="-32625"/>
            <a:ext cx="9374633" cy="6890623"/>
          </a:xfrm>
          <a:prstGeom prst="rect">
            <a:avLst/>
          </a:prstGeom>
          <a:noFill/>
          <a:ln>
            <a:noFill/>
          </a:ln>
        </p:spPr>
      </p:pic>
      <p:sp>
        <p:nvSpPr>
          <p:cNvPr id="126" name="Shape 126"/>
          <p:cNvSpPr txBox="1"/>
          <p:nvPr/>
        </p:nvSpPr>
        <p:spPr>
          <a:xfrm>
            <a:off x="2012575" y="1447800"/>
            <a:ext cx="5212200" cy="3659099"/>
          </a:xfrm>
          <a:prstGeom prst="rect">
            <a:avLst/>
          </a:prstGeom>
        </p:spPr>
        <p:txBody>
          <a:bodyPr lIns="91425" tIns="91425" rIns="91425" bIns="91425" anchor="ctr" anchorCtr="0">
            <a:noAutofit/>
          </a:bodyPr>
          <a:lstStyle/>
          <a:p>
            <a:pPr lvl="0" algn="ctr" rtl="0">
              <a:buNone/>
            </a:pPr>
            <a:r>
              <a:rPr lang="en" sz="4600" b="1" dirty="0">
                <a:solidFill>
                  <a:schemeClr val="lt1"/>
                </a:solidFill>
              </a:rPr>
              <a:t>what does success </a:t>
            </a:r>
            <a:br>
              <a:rPr lang="en" sz="4600" b="1" dirty="0">
                <a:solidFill>
                  <a:schemeClr val="lt1"/>
                </a:solidFill>
              </a:rPr>
            </a:br>
            <a:r>
              <a:rPr lang="en" sz="4600" b="1" dirty="0">
                <a:solidFill>
                  <a:schemeClr val="lt1"/>
                </a:solidFill>
              </a:rPr>
              <a:t>look like?</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132" name="Shape 13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133" name="Shape 133"/>
          <p:cNvPicPr preferRelativeResize="0"/>
          <p:nvPr/>
        </p:nvPicPr>
        <p:blipFill>
          <a:blip r:embed="rId3" cstate="print">
            <a:extLst>
              <a:ext uri="{28A0092B-C50C-407E-A947-70E740481C1C}">
                <a14:useLocalDpi xmlns:a14="http://schemas.microsoft.com/office/drawing/2010/main"/>
              </a:ext>
            </a:extLst>
          </a:blip>
          <a:stretch>
            <a:fillRect/>
          </a:stretch>
        </p:blipFill>
        <p:spPr>
          <a:xfrm>
            <a:off x="0" y="-42225"/>
            <a:ext cx="9360961" cy="6900226"/>
          </a:xfrm>
          <a:prstGeom prst="rect">
            <a:avLst/>
          </a:prstGeom>
          <a:noFill/>
          <a:ln>
            <a:noFill/>
          </a:ln>
        </p:spPr>
      </p:pic>
      <p:sp>
        <p:nvSpPr>
          <p:cNvPr id="134" name="Shape 134"/>
          <p:cNvSpPr txBox="1"/>
          <p:nvPr/>
        </p:nvSpPr>
        <p:spPr>
          <a:xfrm>
            <a:off x="2088775" y="536302"/>
            <a:ext cx="5212200" cy="3659099"/>
          </a:xfrm>
          <a:prstGeom prst="rect">
            <a:avLst/>
          </a:prstGeom>
        </p:spPr>
        <p:txBody>
          <a:bodyPr lIns="91425" tIns="91425" rIns="91425" bIns="91425" anchor="ctr" anchorCtr="0">
            <a:noAutofit/>
          </a:bodyPr>
          <a:lstStyle/>
          <a:p>
            <a:pPr lvl="0" algn="ctr" rtl="0">
              <a:buNone/>
            </a:pPr>
            <a:r>
              <a:rPr lang="en" sz="4600" b="1">
                <a:solidFill>
                  <a:schemeClr val="lt1"/>
                </a:solidFill>
              </a:rPr>
              <a:t>making space for outreach</a:t>
            </a:r>
          </a:p>
        </p:txBody>
      </p:sp>
    </p:spTree>
  </p:cSld>
  <p:clrMapOvr>
    <a:masterClrMapping/>
  </p:clrMapOvr>
  <p:transition xmlns:p14="http://schemas.microsoft.com/office/powerpoint/2010/mai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140" name="Shape 140"/>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141" name="Shape 141"/>
          <p:cNvPicPr preferRelativeResize="0"/>
          <p:nvPr/>
        </p:nvPicPr>
        <p:blipFill>
          <a:blip r:embed="rId3" cstate="print">
            <a:extLst>
              <a:ext uri="{28A0092B-C50C-407E-A947-70E740481C1C}">
                <a14:useLocalDpi xmlns:a14="http://schemas.microsoft.com/office/drawing/2010/main"/>
              </a:ext>
            </a:extLst>
          </a:blip>
          <a:stretch>
            <a:fillRect/>
          </a:stretch>
        </p:blipFill>
        <p:spPr>
          <a:xfrm>
            <a:off x="-38900" y="-46424"/>
            <a:ext cx="9355067" cy="6904425"/>
          </a:xfrm>
          <a:prstGeom prst="rect">
            <a:avLst/>
          </a:prstGeom>
          <a:noFill/>
          <a:ln>
            <a:noFill/>
          </a:ln>
        </p:spPr>
      </p:pic>
      <p:sp>
        <p:nvSpPr>
          <p:cNvPr id="142" name="Shape 142"/>
          <p:cNvSpPr txBox="1"/>
          <p:nvPr/>
        </p:nvSpPr>
        <p:spPr>
          <a:xfrm>
            <a:off x="1298100" y="381000"/>
            <a:ext cx="6595200" cy="2667000"/>
          </a:xfrm>
          <a:prstGeom prst="rect">
            <a:avLst/>
          </a:prstGeom>
        </p:spPr>
        <p:txBody>
          <a:bodyPr lIns="91425" tIns="91425" rIns="91425" bIns="91425" anchor="ctr" anchorCtr="0">
            <a:noAutofit/>
          </a:bodyPr>
          <a:lstStyle/>
          <a:p>
            <a:pPr lvl="0" algn="ctr" rtl="0">
              <a:buNone/>
            </a:pPr>
            <a:r>
              <a:rPr lang="en" sz="4600" b="1" dirty="0">
                <a:solidFill>
                  <a:schemeClr val="lt1"/>
                </a:solidFill>
              </a:rPr>
              <a:t>embracing success </a:t>
            </a:r>
          </a:p>
        </p:txBody>
      </p:sp>
    </p:spTree>
  </p:cSld>
  <p:clrMapOvr>
    <a:masterClrMapping/>
  </p:clrMapOvr>
  <p:transition xmlns:p14="http://schemas.microsoft.com/office/powerpoint/2010/mai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148" name="Shape 14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149" name="Shape 149"/>
          <p:cNvPicPr preferRelativeResize="0"/>
          <p:nvPr/>
        </p:nvPicPr>
        <p:blipFill>
          <a:blip r:embed="rId3" cstate="print">
            <a:extLst>
              <a:ext uri="{28A0092B-C50C-407E-A947-70E740481C1C}">
                <a14:useLocalDpi xmlns:a14="http://schemas.microsoft.com/office/drawing/2010/main"/>
              </a:ext>
            </a:extLst>
          </a:blip>
          <a:stretch>
            <a:fillRect/>
          </a:stretch>
        </p:blipFill>
        <p:spPr>
          <a:xfrm>
            <a:off x="0" y="0"/>
            <a:ext cx="9144000" cy="6870492"/>
          </a:xfrm>
          <a:prstGeom prst="rect">
            <a:avLst/>
          </a:prstGeom>
          <a:noFill/>
          <a:ln>
            <a:noFill/>
          </a:ln>
        </p:spPr>
      </p:pic>
      <p:sp>
        <p:nvSpPr>
          <p:cNvPr id="150" name="Shape 150"/>
          <p:cNvSpPr txBox="1"/>
          <p:nvPr/>
        </p:nvSpPr>
        <p:spPr>
          <a:xfrm>
            <a:off x="1751700" y="3430127"/>
            <a:ext cx="5212200" cy="3659099"/>
          </a:xfrm>
          <a:prstGeom prst="rect">
            <a:avLst/>
          </a:prstGeom>
        </p:spPr>
        <p:txBody>
          <a:bodyPr lIns="91425" tIns="91425" rIns="91425" bIns="91425" anchor="ctr" anchorCtr="0">
            <a:noAutofit/>
          </a:bodyPr>
          <a:lstStyle/>
          <a:p>
            <a:pPr lvl="0" algn="ctr" rtl="0">
              <a:buNone/>
            </a:pPr>
            <a:r>
              <a:rPr lang="en" sz="4600" b="1">
                <a:solidFill>
                  <a:schemeClr val="lt1"/>
                </a:solidFill>
              </a:rPr>
              <a:t>experiment</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156" name="Shape 15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157" name="Shape 157"/>
          <p:cNvPicPr preferRelativeResize="0"/>
          <p:nvPr/>
        </p:nvPicPr>
        <p:blipFill>
          <a:blip r:embed="rId3" cstate="print">
            <a:extLst>
              <a:ext uri="{28A0092B-C50C-407E-A947-70E740481C1C}">
                <a14:useLocalDpi xmlns:a14="http://schemas.microsoft.com/office/drawing/2010/main"/>
              </a:ext>
            </a:extLst>
          </a:blip>
          <a:stretch>
            <a:fillRect/>
          </a:stretch>
        </p:blipFill>
        <p:spPr>
          <a:xfrm>
            <a:off x="1" y="0"/>
            <a:ext cx="9144000" cy="6884424"/>
          </a:xfrm>
          <a:prstGeom prst="rect">
            <a:avLst/>
          </a:prstGeom>
          <a:noFill/>
          <a:ln>
            <a:noFill/>
          </a:ln>
        </p:spPr>
      </p:pic>
      <p:sp>
        <p:nvSpPr>
          <p:cNvPr id="158" name="Shape 158"/>
          <p:cNvSpPr txBox="1"/>
          <p:nvPr/>
        </p:nvSpPr>
        <p:spPr>
          <a:xfrm>
            <a:off x="3536575" y="1161824"/>
            <a:ext cx="5212200" cy="4485900"/>
          </a:xfrm>
          <a:prstGeom prst="rect">
            <a:avLst/>
          </a:prstGeom>
        </p:spPr>
        <p:txBody>
          <a:bodyPr lIns="91425" tIns="91425" rIns="91425" bIns="91425" anchor="ctr" anchorCtr="0">
            <a:noAutofit/>
          </a:bodyPr>
          <a:lstStyle/>
          <a:p>
            <a:pPr lvl="0" algn="ctr" rtl="0">
              <a:buNone/>
            </a:pPr>
            <a:r>
              <a:rPr lang="en" sz="4500" b="1">
                <a:solidFill>
                  <a:srgbClr val="FFFFFF"/>
                </a:solidFill>
              </a:rPr>
              <a:t>takeaway for supervisors</a:t>
            </a:r>
          </a:p>
          <a:p>
            <a:pPr lvl="0" algn="ctr" rtl="0">
              <a:buNone/>
            </a:pPr>
            <a:r>
              <a:rPr lang="en" sz="2600">
                <a:solidFill>
                  <a:srgbClr val="FFFFFF"/>
                </a:solidFill>
              </a:rPr>
              <a:t>Use the American FactFinder</a:t>
            </a:r>
            <a:br>
              <a:rPr lang="en" sz="2600">
                <a:solidFill>
                  <a:srgbClr val="FFFFFF"/>
                </a:solidFill>
              </a:rPr>
            </a:br>
            <a:r>
              <a:rPr lang="en" sz="2600">
                <a:solidFill>
                  <a:srgbClr val="FFFFFF"/>
                </a:solidFill>
              </a:rPr>
              <a:t> on census.gov to research demographics for your</a:t>
            </a:r>
            <a:br>
              <a:rPr lang="en" sz="2600">
                <a:solidFill>
                  <a:srgbClr val="FFFFFF"/>
                </a:solidFill>
              </a:rPr>
            </a:br>
            <a:r>
              <a:rPr lang="en" sz="2600">
                <a:solidFill>
                  <a:srgbClr val="FFFFFF"/>
                </a:solidFill>
              </a:rPr>
              <a:t> service population. </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164" name="Shape 164"/>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165" name="Shape 165"/>
          <p:cNvPicPr preferRelativeResize="0"/>
          <p:nvPr/>
        </p:nvPicPr>
        <p:blipFill>
          <a:blip r:embed="rId3" cstate="print">
            <a:extLst>
              <a:ext uri="{28A0092B-C50C-407E-A947-70E740481C1C}">
                <a14:useLocalDpi xmlns:a14="http://schemas.microsoft.com/office/drawing/2010/main"/>
              </a:ext>
            </a:extLst>
          </a:blip>
          <a:stretch>
            <a:fillRect/>
          </a:stretch>
        </p:blipFill>
        <p:spPr>
          <a:xfrm>
            <a:off x="-81916" y="0"/>
            <a:ext cx="9225918" cy="6858000"/>
          </a:xfrm>
          <a:prstGeom prst="rect">
            <a:avLst/>
          </a:prstGeom>
          <a:noFill/>
          <a:ln>
            <a:noFill/>
          </a:ln>
        </p:spPr>
      </p:pic>
      <p:sp>
        <p:nvSpPr>
          <p:cNvPr id="166" name="Shape 166"/>
          <p:cNvSpPr txBox="1"/>
          <p:nvPr/>
        </p:nvSpPr>
        <p:spPr>
          <a:xfrm>
            <a:off x="1067700" y="790675"/>
            <a:ext cx="7129499" cy="3178799"/>
          </a:xfrm>
          <a:prstGeom prst="rect">
            <a:avLst/>
          </a:prstGeom>
        </p:spPr>
        <p:txBody>
          <a:bodyPr lIns="91425" tIns="91425" rIns="91425" bIns="91425" anchor="ctr" anchorCtr="0">
            <a:noAutofit/>
          </a:bodyPr>
          <a:lstStyle/>
          <a:p>
            <a:pPr lvl="0" algn="ctr" rtl="0">
              <a:buNone/>
            </a:pPr>
            <a:r>
              <a:rPr lang="en" sz="4500" b="1">
                <a:solidFill>
                  <a:srgbClr val="FFFFFF"/>
                </a:solidFill>
              </a:rPr>
              <a:t>takeaway for librarians</a:t>
            </a:r>
          </a:p>
          <a:p>
            <a:pPr lvl="0" algn="ctr" rtl="0">
              <a:buNone/>
            </a:pPr>
            <a:r>
              <a:rPr lang="en" sz="2600">
                <a:solidFill>
                  <a:srgbClr val="FFFFFF"/>
                </a:solidFill>
              </a:rPr>
              <a:t> Identify a new venue outside of the library where you can bring storytime.</a:t>
            </a:r>
          </a:p>
        </p:txBody>
      </p:sp>
    </p:spTree>
  </p:cSld>
  <p:clrMapOvr>
    <a:masterClrMapping/>
  </p:clrMapOvr>
  <p:transition xmlns:p14="http://schemas.microsoft.com/office/powerpoint/2010/mai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172" name="Shape 17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173" name="Shape 173"/>
          <p:cNvPicPr preferRelativeResize="0"/>
          <p:nvPr/>
        </p:nvPicPr>
        <p:blipFill>
          <a:blip r:embed="rId3" cstate="print">
            <a:extLst>
              <a:ext uri="{28A0092B-C50C-407E-A947-70E740481C1C}">
                <a14:useLocalDpi xmlns:a14="http://schemas.microsoft.com/office/drawing/2010/main"/>
              </a:ext>
            </a:extLst>
          </a:blip>
          <a:stretch>
            <a:fillRect/>
          </a:stretch>
        </p:blipFill>
        <p:spPr>
          <a:xfrm>
            <a:off x="-61582" y="0"/>
            <a:ext cx="9219585" cy="6858000"/>
          </a:xfrm>
          <a:prstGeom prst="rect">
            <a:avLst/>
          </a:prstGeom>
          <a:noFill/>
          <a:ln>
            <a:noFill/>
          </a:ln>
        </p:spPr>
      </p:pic>
      <p:sp>
        <p:nvSpPr>
          <p:cNvPr id="174" name="Shape 174"/>
          <p:cNvSpPr txBox="1"/>
          <p:nvPr/>
        </p:nvSpPr>
        <p:spPr>
          <a:xfrm>
            <a:off x="2620350" y="2410400"/>
            <a:ext cx="3584400" cy="2091600"/>
          </a:xfrm>
          <a:prstGeom prst="rect">
            <a:avLst/>
          </a:prstGeom>
        </p:spPr>
        <p:txBody>
          <a:bodyPr lIns="91425" tIns="91425" rIns="91425" bIns="91425" anchor="t" anchorCtr="0">
            <a:noAutofit/>
          </a:bodyPr>
          <a:lstStyle/>
          <a:p>
            <a:pPr lvl="0" rtl="0">
              <a:buNone/>
            </a:pPr>
            <a:r>
              <a:rPr lang="en" sz="9600" b="1">
                <a:solidFill>
                  <a:srgbClr val="FFFFFF"/>
                </a:solidFill>
              </a:rPr>
              <a:t>Q &amp; A</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31" name="Shape 31"/>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32" name="Shape 32"/>
          <p:cNvPicPr preferRelativeResize="0"/>
          <p:nvPr/>
        </p:nvPicPr>
        <p:blipFill>
          <a:blip r:embed="rId3" cstate="print">
            <a:extLst>
              <a:ext uri="{28A0092B-C50C-407E-A947-70E740481C1C}">
                <a14:useLocalDpi xmlns:a14="http://schemas.microsoft.com/office/drawing/2010/main"/>
              </a:ext>
            </a:extLst>
          </a:blip>
          <a:stretch>
            <a:fillRect/>
          </a:stretch>
        </p:blipFill>
        <p:spPr>
          <a:xfrm>
            <a:off x="-52900" y="0"/>
            <a:ext cx="9328865" cy="6857997"/>
          </a:xfrm>
          <a:prstGeom prst="rect">
            <a:avLst/>
          </a:prstGeom>
          <a:noFill/>
          <a:ln>
            <a:noFill/>
          </a:ln>
        </p:spPr>
      </p:pic>
      <p:pic>
        <p:nvPicPr>
          <p:cNvPr id="33" name="Shape 33"/>
          <p:cNvPicPr preferRelativeResize="0"/>
          <p:nvPr/>
        </p:nvPicPr>
        <p:blipFill>
          <a:blip r:embed="rId4" cstate="print">
            <a:extLst>
              <a:ext uri="{28A0092B-C50C-407E-A947-70E740481C1C}">
                <a14:useLocalDpi xmlns:a14="http://schemas.microsoft.com/office/drawing/2010/main"/>
              </a:ext>
            </a:extLst>
          </a:blip>
          <a:stretch>
            <a:fillRect/>
          </a:stretch>
        </p:blipFill>
        <p:spPr>
          <a:xfrm rot="564002">
            <a:off x="2603792" y="1858960"/>
            <a:ext cx="4296264" cy="2954658"/>
          </a:xfrm>
          <a:prstGeom prst="rect">
            <a:avLst/>
          </a:prstGeom>
          <a:noFill/>
          <a:ln>
            <a:noFill/>
          </a:ln>
        </p:spPr>
      </p:pic>
      <p:pic>
        <p:nvPicPr>
          <p:cNvPr id="34" name="Shape 34"/>
          <p:cNvPicPr preferRelativeResize="0"/>
          <p:nvPr/>
        </p:nvPicPr>
        <p:blipFill>
          <a:blip r:embed="rId5" cstate="print">
            <a:extLst>
              <a:ext uri="{28A0092B-C50C-407E-A947-70E740481C1C}">
                <a14:useLocalDpi xmlns:a14="http://schemas.microsoft.com/office/drawing/2010/main"/>
              </a:ext>
            </a:extLst>
          </a:blip>
          <a:stretch>
            <a:fillRect/>
          </a:stretch>
        </p:blipFill>
        <p:spPr>
          <a:xfrm rot="563997">
            <a:off x="2384745" y="1707197"/>
            <a:ext cx="4762258" cy="3275125"/>
          </a:xfrm>
          <a:prstGeom prst="rect">
            <a:avLst/>
          </a:prstGeom>
          <a:noFill/>
          <a:ln>
            <a:noFill/>
          </a:ln>
        </p:spPr>
      </p:pic>
      <p:sp>
        <p:nvSpPr>
          <p:cNvPr id="35" name="Shape 35"/>
          <p:cNvSpPr txBox="1"/>
          <p:nvPr/>
        </p:nvSpPr>
        <p:spPr>
          <a:xfrm>
            <a:off x="801425" y="5454125"/>
            <a:ext cx="2772000" cy="548699"/>
          </a:xfrm>
          <a:prstGeom prst="rect">
            <a:avLst/>
          </a:prstGeom>
        </p:spPr>
        <p:txBody>
          <a:bodyPr lIns="91425" tIns="91425" rIns="91425" bIns="91425" anchor="t" anchorCtr="0">
            <a:noAutofit/>
          </a:bodyPr>
          <a:lstStyle/>
          <a:p>
            <a:pPr lvl="0" rtl="0">
              <a:buNone/>
            </a:pPr>
            <a:r>
              <a:rPr lang="en" sz="3000" b="1">
                <a:solidFill>
                  <a:srgbClr val="6D9EEB"/>
                </a:solidFill>
              </a:rPr>
              <a:t>patrick remer</a:t>
            </a:r>
          </a:p>
        </p:txBody>
      </p:sp>
      <p:sp>
        <p:nvSpPr>
          <p:cNvPr id="36" name="Shape 36"/>
          <p:cNvSpPr txBox="1"/>
          <p:nvPr/>
        </p:nvSpPr>
        <p:spPr>
          <a:xfrm>
            <a:off x="5742800" y="686700"/>
            <a:ext cx="3126899" cy="548699"/>
          </a:xfrm>
          <a:prstGeom prst="rect">
            <a:avLst/>
          </a:prstGeom>
        </p:spPr>
        <p:txBody>
          <a:bodyPr lIns="91425" tIns="91425" rIns="91425" bIns="91425" anchor="t" anchorCtr="0">
            <a:noAutofit/>
          </a:bodyPr>
          <a:lstStyle/>
          <a:p>
            <a:pPr lvl="0" rtl="0">
              <a:buNone/>
            </a:pPr>
            <a:r>
              <a:rPr lang="en" sz="3000" b="1">
                <a:solidFill>
                  <a:srgbClr val="6D9EEB"/>
                </a:solidFill>
              </a:rPr>
              <a:t>heidi dolamore</a:t>
            </a:r>
          </a:p>
        </p:txBody>
      </p:sp>
    </p:spTree>
  </p:cSld>
  <p:clrMapOvr>
    <a:masterClrMapping/>
  </p:clrMapOvr>
  <p:transition xmlns:p14="http://schemas.microsoft.com/office/powerpoint/2010/mai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180" name="Shape 180"/>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181" name="Shape 181"/>
          <p:cNvPicPr preferRelativeResize="0"/>
          <p:nvPr/>
        </p:nvPicPr>
        <p:blipFill>
          <a:blip r:embed="rId3" cstate="print">
            <a:extLst>
              <a:ext uri="{28A0092B-C50C-407E-A947-70E740481C1C}">
                <a14:useLocalDpi xmlns:a14="http://schemas.microsoft.com/office/drawing/2010/main"/>
              </a:ext>
            </a:extLst>
          </a:blip>
          <a:stretch>
            <a:fillRect/>
          </a:stretch>
        </p:blipFill>
        <p:spPr>
          <a:xfrm>
            <a:off x="-122850" y="0"/>
            <a:ext cx="9445474" cy="6896875"/>
          </a:xfrm>
          <a:prstGeom prst="rect">
            <a:avLst/>
          </a:prstGeom>
          <a:noFill/>
          <a:ln>
            <a:noFill/>
          </a:ln>
        </p:spPr>
      </p:pic>
      <p:sp>
        <p:nvSpPr>
          <p:cNvPr id="182" name="Shape 182"/>
          <p:cNvSpPr txBox="1"/>
          <p:nvPr/>
        </p:nvSpPr>
        <p:spPr>
          <a:xfrm>
            <a:off x="1356350" y="1078250"/>
            <a:ext cx="7148699" cy="2091600"/>
          </a:xfrm>
          <a:prstGeom prst="rect">
            <a:avLst/>
          </a:prstGeom>
        </p:spPr>
        <p:txBody>
          <a:bodyPr lIns="91425" tIns="91425" rIns="91425" bIns="91425" anchor="t" anchorCtr="0">
            <a:noAutofit/>
          </a:bodyPr>
          <a:lstStyle/>
          <a:p>
            <a:pPr lvl="0" rtl="0">
              <a:buNone/>
            </a:pPr>
            <a:r>
              <a:rPr lang="en" sz="6000" b="1">
                <a:solidFill>
                  <a:srgbClr val="FFFFFF"/>
                </a:solidFill>
              </a:rPr>
              <a:t>PLAYFUL spaces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188" name="Shape 18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189" name="Shape 189"/>
          <p:cNvPicPr preferRelativeResize="0"/>
          <p:nvPr/>
        </p:nvPicPr>
        <p:blipFill>
          <a:blip r:embed="rId3" cstate="print">
            <a:extLst>
              <a:ext uri="{28A0092B-C50C-407E-A947-70E740481C1C}">
                <a14:useLocalDpi xmlns:a14="http://schemas.microsoft.com/office/drawing/2010/main"/>
              </a:ext>
            </a:extLst>
          </a:blip>
          <a:stretch>
            <a:fillRect/>
          </a:stretch>
        </p:blipFill>
        <p:spPr>
          <a:xfrm>
            <a:off x="-69998" y="0"/>
            <a:ext cx="9213998" cy="6858002"/>
          </a:xfrm>
          <a:prstGeom prst="rect">
            <a:avLst/>
          </a:prstGeom>
          <a:noFill/>
          <a:ln>
            <a:noFill/>
          </a:ln>
        </p:spPr>
      </p:pic>
      <p:sp>
        <p:nvSpPr>
          <p:cNvPr id="190" name="Shape 190"/>
          <p:cNvSpPr txBox="1"/>
          <p:nvPr/>
        </p:nvSpPr>
        <p:spPr>
          <a:xfrm>
            <a:off x="1571600" y="971550"/>
            <a:ext cx="7121099" cy="1965299"/>
          </a:xfrm>
          <a:prstGeom prst="rect">
            <a:avLst/>
          </a:prstGeom>
        </p:spPr>
        <p:txBody>
          <a:bodyPr lIns="91425" tIns="91425" rIns="91425" bIns="91425" anchor="t" anchorCtr="0">
            <a:noAutofit/>
          </a:bodyPr>
          <a:lstStyle/>
          <a:p>
            <a:pPr lvl="0" rtl="0">
              <a:buNone/>
            </a:pPr>
            <a:r>
              <a:rPr lang="en" sz="4800" b="1">
                <a:solidFill>
                  <a:srgbClr val="FFFFFF"/>
                </a:solidFill>
              </a:rPr>
              <a:t>“Play is puposeful activity for a child.”</a:t>
            </a:r>
          </a:p>
        </p:txBody>
      </p:sp>
      <p:sp>
        <p:nvSpPr>
          <p:cNvPr id="191" name="Shape 191"/>
          <p:cNvSpPr txBox="1"/>
          <p:nvPr/>
        </p:nvSpPr>
        <p:spPr>
          <a:xfrm>
            <a:off x="851200" y="3684900"/>
            <a:ext cx="3784199" cy="2134800"/>
          </a:xfrm>
          <a:prstGeom prst="rect">
            <a:avLst/>
          </a:prstGeom>
        </p:spPr>
        <p:txBody>
          <a:bodyPr lIns="91425" tIns="91425" rIns="91425" bIns="91425" anchor="t" anchorCtr="0">
            <a:noAutofit/>
          </a:bodyPr>
          <a:lstStyle/>
          <a:p>
            <a:pPr lvl="0" rtl="0">
              <a:buNone/>
            </a:pPr>
            <a:r>
              <a:rPr lang="en" sz="2400" b="1" i="1">
                <a:solidFill>
                  <a:schemeClr val="lt1"/>
                </a:solidFill>
              </a:rPr>
              <a:t>Lev Vygotsky, </a:t>
            </a:r>
          </a:p>
          <a:p>
            <a:pPr lvl="0" rtl="0">
              <a:buNone/>
            </a:pPr>
            <a:r>
              <a:rPr lang="en" sz="2400" b="1" i="1">
                <a:solidFill>
                  <a:schemeClr val="lt1"/>
                </a:solidFill>
              </a:rPr>
              <a:t>“Play and Its Role in the Mental Development of the Child” (1933)</a:t>
            </a:r>
          </a:p>
        </p:txBody>
      </p:sp>
    </p:spTree>
  </p:cSld>
  <p:clrMapOvr>
    <a:masterClrMapping/>
  </p:clrMapOvr>
  <p:transition xmlns:p14="http://schemas.microsoft.com/office/powerpoint/2010/mai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197" name="Shape 197"/>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198" name="Shape 198"/>
          <p:cNvPicPr preferRelativeResize="0"/>
          <p:nvPr/>
        </p:nvPicPr>
        <p:blipFill>
          <a:blip r:embed="rId3" cstate="print">
            <a:extLst>
              <a:ext uri="{28A0092B-C50C-407E-A947-70E740481C1C}">
                <a14:useLocalDpi xmlns:a14="http://schemas.microsoft.com/office/drawing/2010/main"/>
              </a:ext>
            </a:extLst>
          </a:blip>
          <a:stretch>
            <a:fillRect/>
          </a:stretch>
        </p:blipFill>
        <p:spPr>
          <a:xfrm>
            <a:off x="-124391" y="0"/>
            <a:ext cx="9290165" cy="6857999"/>
          </a:xfrm>
          <a:prstGeom prst="rect">
            <a:avLst/>
          </a:prstGeom>
          <a:noFill/>
          <a:ln>
            <a:noFill/>
          </a:ln>
        </p:spPr>
      </p:pic>
      <p:sp>
        <p:nvSpPr>
          <p:cNvPr id="199" name="Shape 199"/>
          <p:cNvSpPr txBox="1"/>
          <p:nvPr/>
        </p:nvSpPr>
        <p:spPr>
          <a:xfrm>
            <a:off x="1474650" y="1296975"/>
            <a:ext cx="3584400" cy="2946899"/>
          </a:xfrm>
          <a:prstGeom prst="rect">
            <a:avLst/>
          </a:prstGeom>
        </p:spPr>
        <p:txBody>
          <a:bodyPr lIns="91425" tIns="91425" rIns="91425" bIns="91425" anchor="t" anchorCtr="0">
            <a:noAutofit/>
          </a:bodyPr>
          <a:lstStyle/>
          <a:p>
            <a:pPr lvl="0" rtl="0">
              <a:buNone/>
            </a:pPr>
            <a:r>
              <a:rPr lang="en" sz="6000" b="1">
                <a:solidFill>
                  <a:srgbClr val="FFFFFF"/>
                </a:solidFill>
              </a:rPr>
              <a:t>learning through play</a:t>
            </a:r>
          </a:p>
        </p:txBody>
      </p:sp>
    </p:spTree>
  </p:cSld>
  <p:clrMapOvr>
    <a:masterClrMapping/>
  </p:clrMapOvr>
  <p:transition xmlns:p14="http://schemas.microsoft.com/office/powerpoint/2010/mai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205" name="Shape 20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206" name="Shape 206"/>
          <p:cNvPicPr preferRelativeResize="0"/>
          <p:nvPr/>
        </p:nvPicPr>
        <p:blipFill>
          <a:blip r:embed="rId3" cstate="print">
            <a:extLst>
              <a:ext uri="{28A0092B-C50C-407E-A947-70E740481C1C}">
                <a14:useLocalDpi xmlns:a14="http://schemas.microsoft.com/office/drawing/2010/main"/>
              </a:ext>
            </a:extLst>
          </a:blip>
          <a:stretch>
            <a:fillRect/>
          </a:stretch>
        </p:blipFill>
        <p:spPr>
          <a:xfrm>
            <a:off x="-104582" y="-37425"/>
            <a:ext cx="9248581" cy="6857997"/>
          </a:xfrm>
          <a:prstGeom prst="rect">
            <a:avLst/>
          </a:prstGeom>
          <a:noFill/>
          <a:ln>
            <a:noFill/>
          </a:ln>
        </p:spPr>
      </p:pic>
      <p:pic>
        <p:nvPicPr>
          <p:cNvPr id="207" name="Shape 207"/>
          <p:cNvPicPr preferRelativeResize="0"/>
          <p:nvPr/>
        </p:nvPicPr>
        <p:blipFill>
          <a:blip r:embed="rId4"/>
          <a:stretch>
            <a:fillRect/>
          </a:stretch>
        </p:blipFill>
        <p:spPr>
          <a:xfrm rot="323999">
            <a:off x="2230265" y="1723597"/>
            <a:ext cx="4734044" cy="3248454"/>
          </a:xfrm>
          <a:prstGeom prst="rect">
            <a:avLst/>
          </a:prstGeom>
          <a:noFill/>
          <a:ln>
            <a:noFill/>
          </a:ln>
        </p:spPr>
      </p:pic>
    </p:spTree>
  </p:cSld>
  <p:clrMapOvr>
    <a:masterClrMapping/>
  </p:clrMapOvr>
  <p:transition xmlns:p14="http://schemas.microsoft.com/office/powerpoint/2010/mai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213" name="Shape 213"/>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214" name="Shape 214"/>
          <p:cNvPicPr preferRelativeResize="0"/>
          <p:nvPr/>
        </p:nvPicPr>
        <p:blipFill>
          <a:blip r:embed="rId3" cstate="print">
            <a:extLst>
              <a:ext uri="{28A0092B-C50C-407E-A947-70E740481C1C}">
                <a14:useLocalDpi xmlns:a14="http://schemas.microsoft.com/office/drawing/2010/main"/>
              </a:ext>
            </a:extLst>
          </a:blip>
          <a:stretch>
            <a:fillRect/>
          </a:stretch>
        </p:blipFill>
        <p:spPr>
          <a:xfrm>
            <a:off x="-76200" y="0"/>
            <a:ext cx="9371737" cy="6857998"/>
          </a:xfrm>
          <a:prstGeom prst="rect">
            <a:avLst/>
          </a:prstGeom>
          <a:noFill/>
          <a:ln>
            <a:noFill/>
          </a:ln>
        </p:spPr>
      </p:pic>
      <p:sp>
        <p:nvSpPr>
          <p:cNvPr id="215" name="Shape 215"/>
          <p:cNvSpPr txBox="1"/>
          <p:nvPr/>
        </p:nvSpPr>
        <p:spPr>
          <a:xfrm>
            <a:off x="2620350" y="2715200"/>
            <a:ext cx="3584400" cy="1881900"/>
          </a:xfrm>
          <a:prstGeom prst="rect">
            <a:avLst/>
          </a:prstGeom>
        </p:spPr>
        <p:txBody>
          <a:bodyPr lIns="91425" tIns="91425" rIns="91425" bIns="91425" anchor="t" anchorCtr="0">
            <a:noAutofit/>
          </a:bodyPr>
          <a:lstStyle/>
          <a:p>
            <a:pPr lvl="0" algn="ctr" rtl="0">
              <a:buNone/>
            </a:pPr>
            <a:r>
              <a:rPr lang="en" sz="6000" b="1">
                <a:solidFill>
                  <a:srgbClr val="FFFFFF"/>
                </a:solidFill>
              </a:rPr>
              <a:t>noise</a:t>
            </a:r>
          </a:p>
        </p:txBody>
      </p:sp>
    </p:spTree>
  </p:cSld>
  <p:clrMapOvr>
    <a:masterClrMapping/>
  </p:clrMapOvr>
  <p:transition xmlns:p14="http://schemas.microsoft.com/office/powerpoint/2010/mai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221" name="Shape 221"/>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222" name="Shape 222"/>
          <p:cNvPicPr preferRelativeResize="0"/>
          <p:nvPr/>
        </p:nvPicPr>
        <p:blipFill>
          <a:blip r:embed="rId3" cstate="print">
            <a:extLst>
              <a:ext uri="{28A0092B-C50C-407E-A947-70E740481C1C}">
                <a14:useLocalDpi xmlns:a14="http://schemas.microsoft.com/office/drawing/2010/main"/>
              </a:ext>
            </a:extLst>
          </a:blip>
          <a:stretch>
            <a:fillRect/>
          </a:stretch>
        </p:blipFill>
        <p:spPr>
          <a:xfrm>
            <a:off x="-15449" y="-1"/>
            <a:ext cx="9159449" cy="6939135"/>
          </a:xfrm>
          <a:prstGeom prst="rect">
            <a:avLst/>
          </a:prstGeom>
          <a:noFill/>
          <a:ln>
            <a:noFill/>
          </a:ln>
        </p:spPr>
      </p:pic>
      <p:sp>
        <p:nvSpPr>
          <p:cNvPr id="223" name="Shape 223"/>
          <p:cNvSpPr txBox="1"/>
          <p:nvPr/>
        </p:nvSpPr>
        <p:spPr>
          <a:xfrm>
            <a:off x="2772750" y="3096200"/>
            <a:ext cx="3584400" cy="2946899"/>
          </a:xfrm>
          <a:prstGeom prst="rect">
            <a:avLst/>
          </a:prstGeom>
        </p:spPr>
        <p:txBody>
          <a:bodyPr lIns="91425" tIns="91425" rIns="91425" bIns="91425" anchor="t" anchorCtr="0">
            <a:noAutofit/>
          </a:bodyPr>
          <a:lstStyle/>
          <a:p>
            <a:pPr lvl="0" rtl="0">
              <a:buNone/>
            </a:pPr>
            <a:r>
              <a:rPr lang="en" sz="6000" b="1">
                <a:solidFill>
                  <a:srgbClr val="FFFFFF"/>
                </a:solidFill>
              </a:rPr>
              <a:t>social objects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229" name="Shape 229"/>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230" name="Shape 230"/>
          <p:cNvPicPr preferRelativeResize="0"/>
          <p:nvPr/>
        </p:nvPicPr>
        <p:blipFill>
          <a:blip r:embed="rId3" cstate="print">
            <a:extLst>
              <a:ext uri="{28A0092B-C50C-407E-A947-70E740481C1C}">
                <a14:useLocalDpi xmlns:a14="http://schemas.microsoft.com/office/drawing/2010/main"/>
              </a:ext>
            </a:extLst>
          </a:blip>
          <a:stretch>
            <a:fillRect/>
          </a:stretch>
        </p:blipFill>
        <p:spPr>
          <a:xfrm>
            <a:off x="-86408" y="0"/>
            <a:ext cx="9246560" cy="6869997"/>
          </a:xfrm>
          <a:prstGeom prst="rect">
            <a:avLst/>
          </a:prstGeom>
          <a:noFill/>
          <a:ln>
            <a:noFill/>
          </a:ln>
        </p:spPr>
      </p:pic>
      <p:sp>
        <p:nvSpPr>
          <p:cNvPr id="231" name="Shape 231"/>
          <p:cNvSpPr txBox="1"/>
          <p:nvPr/>
        </p:nvSpPr>
        <p:spPr>
          <a:xfrm>
            <a:off x="3536575" y="1847624"/>
            <a:ext cx="5212200" cy="4485900"/>
          </a:xfrm>
          <a:prstGeom prst="rect">
            <a:avLst/>
          </a:prstGeom>
        </p:spPr>
        <p:txBody>
          <a:bodyPr lIns="91425" tIns="91425" rIns="91425" bIns="91425" anchor="ctr" anchorCtr="0">
            <a:noAutofit/>
          </a:bodyPr>
          <a:lstStyle/>
          <a:p>
            <a:pPr lvl="0" algn="ctr" rtl="0">
              <a:buNone/>
            </a:pPr>
            <a:r>
              <a:rPr lang="en" sz="4500" b="1">
                <a:solidFill>
                  <a:srgbClr val="FFFFFF"/>
                </a:solidFill>
              </a:rPr>
              <a:t>takeaway for supervisors</a:t>
            </a:r>
          </a:p>
          <a:p>
            <a:pPr lvl="0" algn="ctr" rtl="0">
              <a:buNone/>
            </a:pPr>
            <a:r>
              <a:rPr lang="en" sz="2600">
                <a:solidFill>
                  <a:srgbClr val="FFFFFF"/>
                </a:solidFill>
              </a:rPr>
              <a:t>Talk about noise</a:t>
            </a:r>
          </a:p>
          <a:p>
            <a:pPr lvl="0" algn="ctr" rtl="0">
              <a:buNone/>
            </a:pPr>
            <a:r>
              <a:rPr lang="en" sz="2600">
                <a:solidFill>
                  <a:srgbClr val="FFFFFF"/>
                </a:solidFill>
              </a:rPr>
              <a:t> at a staff meeting.</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237" name="Shape 237"/>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238" name="Shape 238"/>
          <p:cNvPicPr preferRelativeResize="0"/>
          <p:nvPr/>
        </p:nvPicPr>
        <p:blipFill>
          <a:blip r:embed="rId3" cstate="print">
            <a:extLst>
              <a:ext uri="{28A0092B-C50C-407E-A947-70E740481C1C}">
                <a14:useLocalDpi xmlns:a14="http://schemas.microsoft.com/office/drawing/2010/main"/>
              </a:ext>
            </a:extLst>
          </a:blip>
          <a:stretch>
            <a:fillRect/>
          </a:stretch>
        </p:blipFill>
        <p:spPr>
          <a:xfrm>
            <a:off x="-38875" y="17584"/>
            <a:ext cx="9143996" cy="6822828"/>
          </a:xfrm>
          <a:prstGeom prst="rect">
            <a:avLst/>
          </a:prstGeom>
          <a:noFill/>
          <a:ln>
            <a:noFill/>
          </a:ln>
        </p:spPr>
      </p:pic>
      <p:sp>
        <p:nvSpPr>
          <p:cNvPr id="239" name="Shape 239"/>
          <p:cNvSpPr txBox="1"/>
          <p:nvPr/>
        </p:nvSpPr>
        <p:spPr>
          <a:xfrm>
            <a:off x="712700" y="579450"/>
            <a:ext cx="7549200" cy="3178499"/>
          </a:xfrm>
          <a:prstGeom prst="rect">
            <a:avLst/>
          </a:prstGeom>
        </p:spPr>
        <p:txBody>
          <a:bodyPr lIns="91425" tIns="91425" rIns="91425" bIns="91425" anchor="ctr" anchorCtr="0">
            <a:noAutofit/>
          </a:bodyPr>
          <a:lstStyle/>
          <a:p>
            <a:pPr lvl="0" algn="ctr" rtl="0">
              <a:buNone/>
            </a:pPr>
            <a:r>
              <a:rPr lang="en" sz="4500" b="1">
                <a:solidFill>
                  <a:srgbClr val="FFFFFF"/>
                </a:solidFill>
              </a:rPr>
              <a:t>takeaway for librarians</a:t>
            </a:r>
          </a:p>
          <a:p>
            <a:pPr lvl="0" algn="ctr" rtl="0">
              <a:lnSpc>
                <a:spcPct val="115000"/>
              </a:lnSpc>
              <a:buNone/>
            </a:pPr>
            <a:r>
              <a:rPr lang="en" sz="2600">
                <a:solidFill>
                  <a:srgbClr val="FFFFFF"/>
                </a:solidFill>
                <a:latin typeface="Calibri"/>
                <a:ea typeface="Calibri"/>
                <a:cs typeface="Calibri"/>
                <a:sym typeface="Calibri"/>
              </a:rPr>
              <a:t>Find two improvements - one under $100 and one under $500 - to make your space more playful and discuss them with your supervisor.</a:t>
            </a:r>
          </a:p>
          <a:p>
            <a:endParaRPr/>
          </a:p>
        </p:txBody>
      </p:sp>
    </p:spTree>
  </p:cSld>
  <p:clrMapOvr>
    <a:masterClrMapping/>
  </p:clrMapOvr>
  <p:transition xmlns:p14="http://schemas.microsoft.com/office/powerpoint/2010/mai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245" name="Shape 24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246" name="Shape 246"/>
          <p:cNvPicPr preferRelativeResize="0"/>
          <p:nvPr/>
        </p:nvPicPr>
        <p:blipFill>
          <a:blip r:embed="rId3" cstate="print">
            <a:extLst>
              <a:ext uri="{28A0092B-C50C-407E-A947-70E740481C1C}">
                <a14:useLocalDpi xmlns:a14="http://schemas.microsoft.com/office/drawing/2010/main"/>
              </a:ext>
            </a:extLst>
          </a:blip>
          <a:stretch>
            <a:fillRect/>
          </a:stretch>
        </p:blipFill>
        <p:spPr>
          <a:xfrm>
            <a:off x="-36512" y="1"/>
            <a:ext cx="9180509" cy="6858000"/>
          </a:xfrm>
          <a:prstGeom prst="rect">
            <a:avLst/>
          </a:prstGeom>
          <a:noFill/>
          <a:ln>
            <a:noFill/>
          </a:ln>
        </p:spPr>
      </p:pic>
      <p:sp>
        <p:nvSpPr>
          <p:cNvPr id="247" name="Shape 247"/>
          <p:cNvSpPr txBox="1"/>
          <p:nvPr/>
        </p:nvSpPr>
        <p:spPr>
          <a:xfrm>
            <a:off x="731525" y="1204650"/>
            <a:ext cx="2318400" cy="4425300"/>
          </a:xfrm>
          <a:prstGeom prst="rect">
            <a:avLst/>
          </a:prstGeom>
        </p:spPr>
        <p:txBody>
          <a:bodyPr lIns="91425" tIns="91425" rIns="91425" bIns="91425" anchor="t" anchorCtr="0">
            <a:noAutofit/>
          </a:bodyPr>
          <a:lstStyle/>
          <a:p>
            <a:pPr lvl="0" algn="ctr" rtl="0">
              <a:buNone/>
            </a:pPr>
            <a:r>
              <a:rPr lang="en" sz="9000" b="1">
                <a:solidFill>
                  <a:srgbClr val="FFFFFF"/>
                </a:solidFill>
              </a:rPr>
              <a:t>Q </a:t>
            </a:r>
          </a:p>
          <a:p>
            <a:pPr lvl="0" algn="ctr" rtl="0">
              <a:buNone/>
            </a:pPr>
            <a:r>
              <a:rPr lang="en" sz="9000" b="1">
                <a:solidFill>
                  <a:srgbClr val="FFFFFF"/>
                </a:solidFill>
              </a:rPr>
              <a:t>&amp;</a:t>
            </a:r>
          </a:p>
          <a:p>
            <a:pPr lvl="0" algn="ctr" rtl="0">
              <a:buNone/>
            </a:pPr>
            <a:r>
              <a:rPr lang="en" sz="9000" b="1">
                <a:solidFill>
                  <a:srgbClr val="FFFFFF"/>
                </a:solidFill>
              </a:rPr>
              <a:t>A</a:t>
            </a:r>
          </a:p>
        </p:txBody>
      </p:sp>
    </p:spTree>
  </p:cSld>
  <p:clrMapOvr>
    <a:masterClrMapping/>
  </p:clrMapOvr>
  <p:transition xmlns:p14="http://schemas.microsoft.com/office/powerpoint/2010/mai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253" name="Shape 253"/>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sp>
        <p:nvSpPr>
          <p:cNvPr id="254" name="Shape 254"/>
          <p:cNvSpPr txBox="1"/>
          <p:nvPr/>
        </p:nvSpPr>
        <p:spPr>
          <a:xfrm>
            <a:off x="457200" y="274637"/>
            <a:ext cx="8229600" cy="1143299"/>
          </a:xfrm>
          <a:prstGeom prst="rect">
            <a:avLst/>
          </a:prstGeom>
        </p:spPr>
        <p:txBody>
          <a:bodyPr lIns="91425" tIns="91425" rIns="91425" bIns="91425" anchor="b" anchorCtr="0">
            <a:noAutofit/>
          </a:bodyPr>
          <a:lstStyle/>
          <a:p>
            <a:endParaRPr/>
          </a:p>
        </p:txBody>
      </p:sp>
      <p:sp>
        <p:nvSpPr>
          <p:cNvPr id="255" name="Shape 255"/>
          <p:cNvSpPr txBo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256" name="Shape 256"/>
          <p:cNvPicPr preferRelativeResize="0"/>
          <p:nvPr/>
        </p:nvPicPr>
        <p:blipFill>
          <a:blip r:embed="rId3" cstate="print">
            <a:extLst>
              <a:ext uri="{28A0092B-C50C-407E-A947-70E740481C1C}">
                <a14:useLocalDpi xmlns:a14="http://schemas.microsoft.com/office/drawing/2010/main"/>
              </a:ext>
            </a:extLst>
          </a:blip>
          <a:stretch>
            <a:fillRect/>
          </a:stretch>
        </p:blipFill>
        <p:spPr>
          <a:xfrm>
            <a:off x="0" y="7617"/>
            <a:ext cx="9143997" cy="6842762"/>
          </a:xfrm>
          <a:prstGeom prst="rect">
            <a:avLst/>
          </a:prstGeom>
          <a:noFill/>
          <a:ln>
            <a:noFill/>
          </a:ln>
        </p:spPr>
      </p:pic>
      <p:sp>
        <p:nvSpPr>
          <p:cNvPr id="257" name="Shape 257"/>
          <p:cNvSpPr txBox="1"/>
          <p:nvPr/>
        </p:nvSpPr>
        <p:spPr>
          <a:xfrm>
            <a:off x="755725" y="5522250"/>
            <a:ext cx="7633199" cy="1143299"/>
          </a:xfrm>
          <a:prstGeom prst="rect">
            <a:avLst/>
          </a:prstGeom>
        </p:spPr>
        <p:txBody>
          <a:bodyPr lIns="91425" tIns="91425" rIns="91425" bIns="91425" anchor="t" anchorCtr="0">
            <a:noAutofit/>
          </a:bodyPr>
          <a:lstStyle/>
          <a:p>
            <a:pPr lvl="0" rtl="0">
              <a:buNone/>
            </a:pPr>
            <a:r>
              <a:rPr lang="en" sz="2000" b="1">
                <a:solidFill>
                  <a:srgbClr val="A61C00"/>
                </a:solidFill>
              </a:rPr>
              <a:t>hwdolamore@solanocounty.com  </a:t>
            </a:r>
            <a:r>
              <a:rPr lang="en" sz="2000" b="1">
                <a:solidFill>
                  <a:srgbClr val="FF0000"/>
                </a:solidFill>
              </a:rPr>
              <a:t>            </a:t>
            </a:r>
            <a:r>
              <a:rPr lang="en" sz="2000" b="1">
                <a:solidFill>
                  <a:srgbClr val="A61C00"/>
                </a:solidFill>
              </a:rPr>
              <a:t>premer@ccclib.org</a:t>
            </a:r>
          </a:p>
        </p:txBody>
      </p:sp>
      <p:sp>
        <p:nvSpPr>
          <p:cNvPr id="258" name="Shape 258"/>
          <p:cNvSpPr txBox="1"/>
          <p:nvPr/>
        </p:nvSpPr>
        <p:spPr>
          <a:xfrm>
            <a:off x="4957075" y="1098525"/>
            <a:ext cx="3363299" cy="2863875"/>
          </a:xfrm>
          <a:prstGeom prst="rect">
            <a:avLst/>
          </a:prstGeom>
        </p:spPr>
        <p:txBody>
          <a:bodyPr lIns="91425" tIns="91425" rIns="91425" bIns="91425" anchor="t" anchorCtr="0">
            <a:noAutofit/>
          </a:bodyPr>
          <a:lstStyle/>
          <a:p>
            <a:pPr lvl="0" algn="ctr" rtl="0">
              <a:buNone/>
            </a:pPr>
            <a:r>
              <a:rPr lang="en" sz="8000" b="1" dirty="0">
                <a:solidFill>
                  <a:srgbClr val="E06666"/>
                </a:solidFill>
              </a:rPr>
              <a:t>wrap</a:t>
            </a:r>
          </a:p>
          <a:p>
            <a:pPr lvl="0" algn="ctr" rtl="0">
              <a:buNone/>
            </a:pPr>
            <a:r>
              <a:rPr lang="en" sz="8000" b="1" dirty="0" smtClean="0">
                <a:solidFill>
                  <a:srgbClr val="E06666"/>
                </a:solidFill>
              </a:rPr>
              <a:t>up</a:t>
            </a:r>
            <a:endParaRPr lang="en" sz="8000" b="1" dirty="0">
              <a:solidFill>
                <a:srgbClr val="E06666"/>
              </a:solidFill>
            </a:endParaRPr>
          </a:p>
          <a:p>
            <a:endParaRPr dirty="0"/>
          </a:p>
        </p:txBody>
      </p:sp>
      <p:sp>
        <p:nvSpPr>
          <p:cNvPr id="9" name="TextBox 8"/>
          <p:cNvSpPr txBox="1"/>
          <p:nvPr/>
        </p:nvSpPr>
        <p:spPr>
          <a:xfrm>
            <a:off x="4495800" y="4419600"/>
            <a:ext cx="4191000" cy="584776"/>
          </a:xfrm>
          <a:prstGeom prst="rect">
            <a:avLst/>
          </a:prstGeom>
          <a:noFill/>
        </p:spPr>
        <p:txBody>
          <a:bodyPr wrap="square" rtlCol="0">
            <a:spAutoFit/>
          </a:bodyPr>
          <a:lstStyle/>
          <a:p>
            <a:pPr algn="ctr"/>
            <a:r>
              <a:rPr lang="en-US" sz="1800" b="1" dirty="0" smtClean="0">
                <a:solidFill>
                  <a:schemeClr val="accent6">
                    <a:lumMod val="75000"/>
                  </a:schemeClr>
                </a:solidFill>
              </a:rPr>
              <a:t>Thursday</a:t>
            </a:r>
            <a:r>
              <a:rPr lang="en-US" sz="1800" b="1" dirty="0">
                <a:solidFill>
                  <a:schemeClr val="accent6">
                    <a:lumMod val="75000"/>
                  </a:schemeClr>
                </a:solidFill>
              </a:rPr>
              <a:t>, February</a:t>
            </a:r>
            <a:r>
              <a:rPr lang="en" sz="1800" b="1" dirty="0">
                <a:solidFill>
                  <a:schemeClr val="accent6">
                    <a:lumMod val="75000"/>
                  </a:schemeClr>
                </a:solidFill>
              </a:rPr>
              <a:t>20 - The Package</a:t>
            </a:r>
          </a:p>
          <a:p>
            <a:endParaRPr lang="en-US"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42" name="Shape 4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43" name="Shape 43"/>
          <p:cNvPicPr preferRelativeResize="0"/>
          <p:nvPr/>
        </p:nvPicPr>
        <p:blipFill>
          <a:blip r:embed="rId3" cstate="print">
            <a:extLst>
              <a:ext uri="{28A0092B-C50C-407E-A947-70E740481C1C}">
                <a14:useLocalDpi xmlns:a14="http://schemas.microsoft.com/office/drawing/2010/main"/>
              </a:ext>
            </a:extLst>
          </a:blip>
          <a:stretch>
            <a:fillRect/>
          </a:stretch>
        </p:blipFill>
        <p:spPr>
          <a:xfrm>
            <a:off x="-28875" y="-26900"/>
            <a:ext cx="9172876" cy="6902377"/>
          </a:xfrm>
          <a:prstGeom prst="rect">
            <a:avLst/>
          </a:prstGeom>
          <a:noFill/>
          <a:ln>
            <a:noFill/>
          </a:ln>
        </p:spPr>
      </p:pic>
      <p:sp>
        <p:nvSpPr>
          <p:cNvPr id="44" name="Shape 44"/>
          <p:cNvSpPr txBox="1"/>
          <p:nvPr/>
        </p:nvSpPr>
        <p:spPr>
          <a:xfrm>
            <a:off x="3808200" y="643675"/>
            <a:ext cx="3630599" cy="5329499"/>
          </a:xfrm>
          <a:prstGeom prst="rect">
            <a:avLst/>
          </a:prstGeom>
        </p:spPr>
        <p:txBody>
          <a:bodyPr lIns="91425" tIns="91425" rIns="91425" bIns="91425" anchor="t" anchorCtr="0">
            <a:noAutofit/>
          </a:bodyPr>
          <a:lstStyle/>
          <a:p>
            <a:pPr lvl="0" algn="ctr" rtl="0">
              <a:buNone/>
            </a:pPr>
            <a:r>
              <a:rPr lang="en" sz="6000" b="1">
                <a:solidFill>
                  <a:srgbClr val="38761D"/>
                </a:solidFill>
              </a:rPr>
              <a:t>1</a:t>
            </a:r>
            <a:r>
              <a:rPr lang="en" sz="3000" b="1">
                <a:solidFill>
                  <a:srgbClr val="38761D"/>
                </a:solidFill>
              </a:rPr>
              <a:t> </a:t>
            </a:r>
          </a:p>
          <a:p>
            <a:pPr lvl="0" algn="ctr" rtl="0">
              <a:buNone/>
            </a:pPr>
            <a:r>
              <a:rPr lang="en" sz="3000" b="1">
                <a:solidFill>
                  <a:srgbClr val="38761D"/>
                </a:solidFill>
              </a:rPr>
              <a:t>the people</a:t>
            </a:r>
          </a:p>
          <a:p>
            <a:pPr lvl="0" algn="ctr" rtl="0">
              <a:buNone/>
            </a:pPr>
            <a:r>
              <a:rPr lang="en" sz="3000">
                <a:solidFill>
                  <a:srgbClr val="38761D"/>
                </a:solidFill>
              </a:rPr>
              <a:t>-</a:t>
            </a:r>
          </a:p>
          <a:p>
            <a:pPr lvl="0" algn="ctr" rtl="0">
              <a:buNone/>
            </a:pPr>
            <a:r>
              <a:rPr lang="en" sz="6000" b="1">
                <a:solidFill>
                  <a:srgbClr val="38761D"/>
                </a:solidFill>
              </a:rPr>
              <a:t>2</a:t>
            </a:r>
            <a:r>
              <a:rPr lang="en" sz="3000" b="1">
                <a:solidFill>
                  <a:srgbClr val="38761D"/>
                </a:solidFill>
              </a:rPr>
              <a:t> </a:t>
            </a:r>
          </a:p>
          <a:p>
            <a:pPr lvl="0" algn="ctr" rtl="0">
              <a:buNone/>
            </a:pPr>
            <a:r>
              <a:rPr lang="en" sz="3000" b="1">
                <a:solidFill>
                  <a:srgbClr val="38761D"/>
                </a:solidFill>
              </a:rPr>
              <a:t>the PLACE</a:t>
            </a:r>
          </a:p>
          <a:p>
            <a:pPr lvl="0" algn="ctr" rtl="0">
              <a:buNone/>
            </a:pPr>
            <a:r>
              <a:rPr lang="en" sz="3000">
                <a:solidFill>
                  <a:srgbClr val="38761D"/>
                </a:solidFill>
              </a:rPr>
              <a:t>-</a:t>
            </a:r>
          </a:p>
          <a:p>
            <a:pPr lvl="0" algn="ctr" rtl="0">
              <a:buNone/>
            </a:pPr>
            <a:r>
              <a:rPr lang="en" sz="6000" b="1">
                <a:solidFill>
                  <a:srgbClr val="38761D"/>
                </a:solidFill>
              </a:rPr>
              <a:t>3</a:t>
            </a:r>
          </a:p>
          <a:p>
            <a:pPr lvl="0" algn="ctr" rtl="0">
              <a:buNone/>
            </a:pPr>
            <a:r>
              <a:rPr lang="en" sz="3000" b="1">
                <a:solidFill>
                  <a:srgbClr val="38761D"/>
                </a:solidFill>
              </a:rPr>
              <a:t> the package</a:t>
            </a:r>
          </a:p>
          <a:p>
            <a:endParaRPr/>
          </a:p>
        </p:txBody>
      </p:sp>
    </p:spTree>
  </p:cSld>
  <p:clrMapOvr>
    <a:masterClrMapping/>
  </p:clrMapOvr>
  <p:transition xmlns:p14="http://schemas.microsoft.com/office/powerpoint/2010/mai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pic>
        <p:nvPicPr>
          <p:cNvPr id="28" name="Shape 28"/>
          <p:cNvPicPr preferRelativeResize="0"/>
          <p:nvPr/>
        </p:nvPicPr>
        <p:blipFill>
          <a:blip r:embed="rId3" cstate="print">
            <a:extLst>
              <a:ext uri="{28A0092B-C50C-407E-A947-70E740481C1C}">
                <a14:useLocalDpi xmlns:a14="http://schemas.microsoft.com/office/drawing/2010/main"/>
              </a:ext>
            </a:extLst>
          </a:blip>
          <a:stretch>
            <a:fillRect/>
          </a:stretch>
        </p:blipFill>
        <p:spPr>
          <a:xfrm>
            <a:off x="-52900" y="0"/>
            <a:ext cx="9328865" cy="6857997"/>
          </a:xfrm>
          <a:prstGeom prst="rect">
            <a:avLst/>
          </a:prstGeom>
          <a:noFill/>
          <a:ln>
            <a:noFill/>
          </a:ln>
        </p:spPr>
      </p:pic>
      <p:sp>
        <p:nvSpPr>
          <p:cNvPr id="6" name="Text Placeholder 2"/>
          <p:cNvSpPr txBox="1">
            <a:spLocks/>
          </p:cNvSpPr>
          <p:nvPr/>
        </p:nvSpPr>
        <p:spPr>
          <a:xfrm rot="609332">
            <a:off x="2850015" y="2415621"/>
            <a:ext cx="3563466" cy="2242763"/>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algn="ctr"/>
            <a:r>
              <a:rPr lang="en-US" sz="1200" dirty="0" smtClean="0"/>
              <a:t>The Early Learning with Families @ Your </a:t>
            </a:r>
            <a:r>
              <a:rPr lang="en-US" sz="1200" smtClean="0"/>
              <a:t>Library (ELF) </a:t>
            </a:r>
            <a:r>
              <a:rPr lang="en-US" sz="1200" dirty="0" smtClean="0"/>
              <a:t>2.0 is supported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algn="ctr"/>
            <a:r>
              <a:rPr lang="en-US" sz="1200" dirty="0" smtClean="0"/>
              <a:t> </a:t>
            </a:r>
          </a:p>
          <a:p>
            <a:pPr algn="ctr"/>
            <a:endParaRPr lang="en-US" sz="1200" dirty="0"/>
          </a:p>
        </p:txBody>
      </p:sp>
    </p:spTree>
    <p:extLst>
      <p:ext uri="{BB962C8B-B14F-4D97-AF65-F5344CB8AC3E}">
        <p14:creationId xmlns:p14="http://schemas.microsoft.com/office/powerpoint/2010/main" val="1860347712"/>
      </p:ext>
    </p:extLst>
  </p:cSld>
  <p:clrMapOvr>
    <a:masterClrMapping/>
  </p:clrMapOvr>
  <p:transition xmlns:p14="http://schemas.microsoft.com/office/powerpoint/2010/mai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50" name="Shape 50"/>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51" name="Shape 51"/>
          <p:cNvPicPr preferRelativeResize="0"/>
          <p:nvPr/>
        </p:nvPicPr>
        <p:blipFill>
          <a:blip r:embed="rId3" cstate="print">
            <a:extLst>
              <a:ext uri="{28A0092B-C50C-407E-A947-70E740481C1C}">
                <a14:useLocalDpi xmlns:a14="http://schemas.microsoft.com/office/drawing/2010/main"/>
              </a:ext>
            </a:extLst>
          </a:blip>
          <a:stretch>
            <a:fillRect/>
          </a:stretch>
        </p:blipFill>
        <p:spPr>
          <a:xfrm>
            <a:off x="0" y="-45149"/>
            <a:ext cx="9271320" cy="6903150"/>
          </a:xfrm>
          <a:prstGeom prst="rect">
            <a:avLst/>
          </a:prstGeom>
          <a:noFill/>
          <a:ln>
            <a:noFill/>
          </a:ln>
        </p:spPr>
      </p:pic>
      <p:sp>
        <p:nvSpPr>
          <p:cNvPr id="52" name="Shape 52"/>
          <p:cNvSpPr txBox="1"/>
          <p:nvPr/>
        </p:nvSpPr>
        <p:spPr>
          <a:xfrm>
            <a:off x="1401062" y="979725"/>
            <a:ext cx="6469199" cy="1547399"/>
          </a:xfrm>
          <a:prstGeom prst="rect">
            <a:avLst/>
          </a:prstGeom>
        </p:spPr>
        <p:txBody>
          <a:bodyPr lIns="91425" tIns="91425" rIns="91425" bIns="91425" anchor="t" anchorCtr="0">
            <a:noAutofit/>
          </a:bodyPr>
          <a:lstStyle/>
          <a:p>
            <a:pPr>
              <a:buNone/>
            </a:pPr>
            <a:r>
              <a:rPr lang="en" sz="5000" b="1" dirty="0">
                <a:solidFill>
                  <a:srgbClr val="FFFFFF"/>
                </a:solidFill>
              </a:rPr>
              <a:t>get out in the OPEN</a:t>
            </a:r>
          </a:p>
        </p:txBody>
      </p:sp>
    </p:spTree>
  </p:cSld>
  <p:clrMapOvr>
    <a:masterClrMapping/>
  </p:clrMapOvr>
  <p:transition xmlns:p14="http://schemas.microsoft.com/office/powerpoint/2010/mai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58" name="Shape 5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59" name="Shape 59"/>
          <p:cNvPicPr preferRelativeResize="0"/>
          <p:nvPr/>
        </p:nvPicPr>
        <p:blipFill>
          <a:blip r:embed="rId3" cstate="print">
            <a:extLst>
              <a:ext uri="{28A0092B-C50C-407E-A947-70E740481C1C}">
                <a14:useLocalDpi xmlns:a14="http://schemas.microsoft.com/office/drawing/2010/main"/>
              </a:ext>
            </a:extLst>
          </a:blip>
          <a:stretch>
            <a:fillRect/>
          </a:stretch>
        </p:blipFill>
        <p:spPr>
          <a:xfrm>
            <a:off x="-38850" y="12275"/>
            <a:ext cx="9254049" cy="6915700"/>
          </a:xfrm>
          <a:prstGeom prst="rect">
            <a:avLst/>
          </a:prstGeom>
          <a:noFill/>
          <a:ln>
            <a:noFill/>
          </a:ln>
        </p:spPr>
      </p:pic>
      <p:sp>
        <p:nvSpPr>
          <p:cNvPr id="60" name="Shape 60"/>
          <p:cNvSpPr txBox="1"/>
          <p:nvPr/>
        </p:nvSpPr>
        <p:spPr>
          <a:xfrm>
            <a:off x="1051550" y="2503725"/>
            <a:ext cx="3211199" cy="2215199"/>
          </a:xfrm>
          <a:prstGeom prst="rect">
            <a:avLst/>
          </a:prstGeom>
        </p:spPr>
        <p:txBody>
          <a:bodyPr lIns="91425" tIns="91425" rIns="91425" bIns="91425" anchor="t" anchorCtr="0">
            <a:noAutofit/>
          </a:bodyPr>
          <a:lstStyle/>
          <a:p>
            <a:pPr lvl="0" rtl="0">
              <a:buNone/>
            </a:pPr>
            <a:r>
              <a:rPr lang="en" sz="5000" b="1">
                <a:solidFill>
                  <a:srgbClr val="FFFFFF"/>
                </a:solidFill>
              </a:rPr>
              <a:t>see and be seen</a:t>
            </a:r>
          </a:p>
        </p:txBody>
      </p:sp>
    </p:spTree>
  </p:cSld>
  <p:clrMapOvr>
    <a:masterClrMapping/>
  </p:clrMapOvr>
  <p:transition xmlns:p14="http://schemas.microsoft.com/office/powerpoint/2010/mai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66" name="Shape 6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67" name="Shape 67"/>
          <p:cNvPicPr preferRelativeResize="0"/>
          <p:nvPr/>
        </p:nvPicPr>
        <p:blipFill>
          <a:blip r:embed="rId3" cstate="print">
            <a:extLst>
              <a:ext uri="{28A0092B-C50C-407E-A947-70E740481C1C}">
                <a14:useLocalDpi xmlns:a14="http://schemas.microsoft.com/office/drawing/2010/main"/>
              </a:ext>
            </a:extLst>
          </a:blip>
          <a:stretch>
            <a:fillRect/>
          </a:stretch>
        </p:blipFill>
        <p:spPr>
          <a:xfrm>
            <a:off x="0" y="0"/>
            <a:ext cx="9327199" cy="6858002"/>
          </a:xfrm>
          <a:prstGeom prst="rect">
            <a:avLst/>
          </a:prstGeom>
          <a:noFill/>
          <a:ln>
            <a:noFill/>
          </a:ln>
        </p:spPr>
      </p:pic>
      <p:sp>
        <p:nvSpPr>
          <p:cNvPr id="68" name="Shape 68"/>
          <p:cNvSpPr txBox="1"/>
          <p:nvPr/>
        </p:nvSpPr>
        <p:spPr>
          <a:xfrm>
            <a:off x="2086872" y="1055925"/>
            <a:ext cx="5376299" cy="1547399"/>
          </a:xfrm>
          <a:prstGeom prst="rect">
            <a:avLst/>
          </a:prstGeom>
        </p:spPr>
        <p:txBody>
          <a:bodyPr lIns="91425" tIns="91425" rIns="91425" bIns="91425" anchor="t" anchorCtr="0">
            <a:noAutofit/>
          </a:bodyPr>
          <a:lstStyle/>
          <a:p>
            <a:pPr lvl="0" algn="ctr" rtl="0">
              <a:buNone/>
            </a:pPr>
            <a:r>
              <a:rPr lang="en" sz="5000" b="1">
                <a:solidFill>
                  <a:srgbClr val="FFFFFF"/>
                </a:solidFill>
              </a:rPr>
              <a:t>an invitation</a:t>
            </a:r>
            <a:br>
              <a:rPr lang="en" sz="5000" b="1">
                <a:solidFill>
                  <a:srgbClr val="FFFFFF"/>
                </a:solidFill>
              </a:rPr>
            </a:br>
            <a:r>
              <a:rPr lang="en" sz="5000" b="1">
                <a:solidFill>
                  <a:srgbClr val="FFFFFF"/>
                </a:solidFill>
              </a:rPr>
              <a:t>to join in</a:t>
            </a:r>
          </a:p>
        </p:txBody>
      </p:sp>
    </p:spTree>
  </p:cSld>
  <p:clrMapOvr>
    <a:masterClrMapping/>
  </p:clrMapOvr>
  <p:transition xmlns:p14="http://schemas.microsoft.com/office/powerpoint/2010/mai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74" name="Shape 74"/>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75" name="Shape 75"/>
          <p:cNvPicPr preferRelativeResize="0"/>
          <p:nvPr/>
        </p:nvPicPr>
        <p:blipFill>
          <a:blip r:embed="rId3" cstate="print">
            <a:extLst>
              <a:ext uri="{28A0092B-C50C-407E-A947-70E740481C1C}">
                <a14:useLocalDpi xmlns:a14="http://schemas.microsoft.com/office/drawing/2010/main"/>
              </a:ext>
            </a:extLst>
          </a:blip>
          <a:stretch>
            <a:fillRect/>
          </a:stretch>
        </p:blipFill>
        <p:spPr>
          <a:xfrm>
            <a:off x="0" y="-36250"/>
            <a:ext cx="9277317" cy="6857998"/>
          </a:xfrm>
          <a:prstGeom prst="rect">
            <a:avLst/>
          </a:prstGeom>
          <a:noFill/>
          <a:ln>
            <a:noFill/>
          </a:ln>
        </p:spPr>
      </p:pic>
      <p:sp>
        <p:nvSpPr>
          <p:cNvPr id="76" name="Shape 76"/>
          <p:cNvSpPr txBox="1"/>
          <p:nvPr/>
        </p:nvSpPr>
        <p:spPr>
          <a:xfrm>
            <a:off x="546000" y="1505200"/>
            <a:ext cx="8038500" cy="3529499"/>
          </a:xfrm>
          <a:prstGeom prst="rect">
            <a:avLst/>
          </a:prstGeom>
        </p:spPr>
        <p:txBody>
          <a:bodyPr lIns="91425" tIns="91425" rIns="91425" bIns="91425" anchor="t" anchorCtr="0">
            <a:noAutofit/>
          </a:bodyPr>
          <a:lstStyle/>
          <a:p>
            <a:pPr lvl="0" rtl="0">
              <a:buNone/>
            </a:pPr>
            <a:r>
              <a:rPr lang="en" sz="3200" dirty="0">
                <a:solidFill>
                  <a:srgbClr val="FFFFFF"/>
                </a:solidFill>
              </a:rPr>
              <a:t>Conduct an audit of the physical </a:t>
            </a:r>
            <a:r>
              <a:rPr lang="en" sz="3200" dirty="0" smtClean="0">
                <a:solidFill>
                  <a:srgbClr val="FFFFFF"/>
                </a:solidFill>
              </a:rPr>
              <a:t>layout</a:t>
            </a:r>
            <a:br>
              <a:rPr lang="en" sz="3200" dirty="0" smtClean="0">
                <a:solidFill>
                  <a:srgbClr val="FFFFFF"/>
                </a:solidFill>
              </a:rPr>
            </a:br>
            <a:r>
              <a:rPr lang="en" sz="3200" dirty="0" smtClean="0">
                <a:solidFill>
                  <a:srgbClr val="FFFFFF"/>
                </a:solidFill>
              </a:rPr>
              <a:t>of </a:t>
            </a:r>
            <a:r>
              <a:rPr lang="en" sz="3200" dirty="0">
                <a:solidFill>
                  <a:srgbClr val="FFFFFF"/>
                </a:solidFill>
              </a:rPr>
              <a:t>your children’s area</a:t>
            </a:r>
            <a:r>
              <a:rPr lang="en" sz="3200" dirty="0" smtClean="0">
                <a:solidFill>
                  <a:srgbClr val="FFFFFF"/>
                </a:solidFill>
              </a:rPr>
              <a:t>:</a:t>
            </a:r>
            <a:r>
              <a:rPr lang="en" sz="1100" dirty="0" smtClean="0">
                <a:solidFill>
                  <a:srgbClr val="FFFFFF"/>
                </a:solidFill>
              </a:rPr>
              <a:t/>
            </a:r>
            <a:br>
              <a:rPr lang="en" sz="1100" dirty="0" smtClean="0">
                <a:solidFill>
                  <a:srgbClr val="FFFFFF"/>
                </a:solidFill>
              </a:rPr>
            </a:br>
            <a:endParaRPr lang="en" sz="1100" dirty="0">
              <a:solidFill>
                <a:srgbClr val="FFFFFF"/>
              </a:solidFill>
            </a:endParaRPr>
          </a:p>
          <a:p>
            <a:pPr lvl="0" rtl="0">
              <a:buNone/>
            </a:pPr>
            <a:r>
              <a:rPr lang="en" sz="2400" dirty="0">
                <a:solidFill>
                  <a:srgbClr val="FFFFFF"/>
                </a:solidFill>
              </a:rPr>
              <a:t>What can/can’t be moved? </a:t>
            </a:r>
          </a:p>
          <a:p>
            <a:pPr lvl="0" rtl="0">
              <a:buNone/>
            </a:pPr>
            <a:r>
              <a:rPr lang="en" sz="2400" dirty="0">
                <a:solidFill>
                  <a:srgbClr val="FFFFFF"/>
                </a:solidFill>
              </a:rPr>
              <a:t>Where do people gather?</a:t>
            </a:r>
          </a:p>
          <a:p>
            <a:pPr lvl="0">
              <a:buNone/>
            </a:pPr>
            <a:r>
              <a:rPr lang="en" sz="2400" dirty="0">
                <a:solidFill>
                  <a:srgbClr val="FFFFFF"/>
                </a:solidFill>
              </a:rPr>
              <a:t>What visual or spatial cues</a:t>
            </a:r>
            <a:br>
              <a:rPr lang="en" sz="2400" dirty="0">
                <a:solidFill>
                  <a:srgbClr val="FFFFFF"/>
                </a:solidFill>
              </a:rPr>
            </a:br>
            <a:r>
              <a:rPr lang="en" sz="2400" dirty="0">
                <a:solidFill>
                  <a:srgbClr val="FFFFFF"/>
                </a:solidFill>
              </a:rPr>
              <a:t>tell you that you are</a:t>
            </a:r>
            <a:br>
              <a:rPr lang="en" sz="2400" dirty="0">
                <a:solidFill>
                  <a:srgbClr val="FFFFFF"/>
                </a:solidFill>
              </a:rPr>
            </a:br>
            <a:r>
              <a:rPr lang="en" sz="2400" dirty="0">
                <a:solidFill>
                  <a:srgbClr val="FFFFFF"/>
                </a:solidFill>
              </a:rPr>
              <a:t>entering the children’s area?</a:t>
            </a:r>
          </a:p>
        </p:txBody>
      </p:sp>
      <p:sp>
        <p:nvSpPr>
          <p:cNvPr id="77" name="Shape 77"/>
          <p:cNvSpPr txBox="1"/>
          <p:nvPr/>
        </p:nvSpPr>
        <p:spPr>
          <a:xfrm>
            <a:off x="1150175" y="513675"/>
            <a:ext cx="7196999" cy="968099"/>
          </a:xfrm>
          <a:prstGeom prst="rect">
            <a:avLst/>
          </a:prstGeom>
        </p:spPr>
        <p:txBody>
          <a:bodyPr lIns="91425" tIns="91425" rIns="91425" bIns="91425" anchor="t" anchorCtr="0">
            <a:noAutofit/>
          </a:bodyPr>
          <a:lstStyle/>
          <a:p>
            <a:pPr>
              <a:buNone/>
            </a:pPr>
            <a:r>
              <a:rPr lang="en" sz="4500" b="1">
                <a:solidFill>
                  <a:srgbClr val="FFFFFF"/>
                </a:solidFill>
              </a:rPr>
              <a:t>takeaway for supervisors</a:t>
            </a:r>
          </a:p>
        </p:txBody>
      </p:sp>
    </p:spTree>
  </p:cSld>
  <p:clrMapOvr>
    <a:masterClrMapping/>
  </p:clrMapOvr>
  <p:transition xmlns:p14="http://schemas.microsoft.com/office/powerpoint/2010/mai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83" name="Shape 83"/>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84" name="Shape 84"/>
          <p:cNvPicPr preferRelativeResize="0"/>
          <p:nvPr/>
        </p:nvPicPr>
        <p:blipFill>
          <a:blip r:embed="rId3" cstate="print">
            <a:extLst>
              <a:ext uri="{28A0092B-C50C-407E-A947-70E740481C1C}">
                <a14:useLocalDpi xmlns:a14="http://schemas.microsoft.com/office/drawing/2010/main"/>
              </a:ext>
            </a:extLst>
          </a:blip>
          <a:stretch>
            <a:fillRect/>
          </a:stretch>
        </p:blipFill>
        <p:spPr>
          <a:xfrm>
            <a:off x="-31125" y="-39449"/>
            <a:ext cx="9279204" cy="6897448"/>
          </a:xfrm>
          <a:prstGeom prst="rect">
            <a:avLst/>
          </a:prstGeom>
          <a:noFill/>
          <a:ln>
            <a:noFill/>
          </a:ln>
        </p:spPr>
      </p:pic>
      <p:sp>
        <p:nvSpPr>
          <p:cNvPr id="85" name="Shape 85"/>
          <p:cNvSpPr txBox="1"/>
          <p:nvPr/>
        </p:nvSpPr>
        <p:spPr>
          <a:xfrm>
            <a:off x="1150175" y="589875"/>
            <a:ext cx="7196999" cy="968099"/>
          </a:xfrm>
          <a:prstGeom prst="rect">
            <a:avLst/>
          </a:prstGeom>
        </p:spPr>
        <p:txBody>
          <a:bodyPr lIns="91425" tIns="91425" rIns="91425" bIns="91425" anchor="t" anchorCtr="0">
            <a:noAutofit/>
          </a:bodyPr>
          <a:lstStyle/>
          <a:p>
            <a:pPr lvl="0" rtl="0">
              <a:buNone/>
            </a:pPr>
            <a:r>
              <a:rPr lang="en" sz="4500" b="1">
                <a:solidFill>
                  <a:srgbClr val="FFFFFF"/>
                </a:solidFill>
              </a:rPr>
              <a:t>takeaway for librarians</a:t>
            </a:r>
          </a:p>
        </p:txBody>
      </p:sp>
      <p:sp>
        <p:nvSpPr>
          <p:cNvPr id="86" name="Shape 86"/>
          <p:cNvSpPr txBox="1"/>
          <p:nvPr/>
        </p:nvSpPr>
        <p:spPr>
          <a:xfrm>
            <a:off x="1177100" y="1734675"/>
            <a:ext cx="5503499" cy="2238600"/>
          </a:xfrm>
          <a:prstGeom prst="rect">
            <a:avLst/>
          </a:prstGeom>
        </p:spPr>
        <p:txBody>
          <a:bodyPr lIns="91425" tIns="91425" rIns="91425" bIns="91425" anchor="t" anchorCtr="0">
            <a:noAutofit/>
          </a:bodyPr>
          <a:lstStyle/>
          <a:p>
            <a:pPr lvl="0" rtl="0">
              <a:buNone/>
            </a:pPr>
            <a:r>
              <a:rPr lang="en" sz="3000">
                <a:solidFill>
                  <a:srgbClr val="FFFFFF"/>
                </a:solidFill>
              </a:rPr>
              <a:t>Do the same audit separately</a:t>
            </a:r>
            <a:br>
              <a:rPr lang="en" sz="3000">
                <a:solidFill>
                  <a:srgbClr val="FFFFFF"/>
                </a:solidFill>
              </a:rPr>
            </a:br>
            <a:r>
              <a:rPr lang="en" sz="3000">
                <a:solidFill>
                  <a:srgbClr val="FFFFFF"/>
                </a:solidFill>
              </a:rPr>
              <a:t>and compare notes</a:t>
            </a:r>
            <a:br>
              <a:rPr lang="en" sz="3000">
                <a:solidFill>
                  <a:srgbClr val="FFFFFF"/>
                </a:solidFill>
              </a:rPr>
            </a:br>
            <a:r>
              <a:rPr lang="en" sz="3000">
                <a:solidFill>
                  <a:srgbClr val="FFFFFF"/>
                </a:solidFill>
              </a:rPr>
              <a:t>with your supervisor.</a:t>
            </a:r>
          </a:p>
        </p:txBody>
      </p:sp>
    </p:spTree>
  </p:cSld>
  <p:clrMapOvr>
    <a:masterClrMapping/>
  </p:clrMapOvr>
  <p:transition xmlns:p14="http://schemas.microsoft.com/office/powerpoint/2010/mai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endParaRPr/>
          </a:p>
        </p:txBody>
      </p:sp>
      <p:sp>
        <p:nvSpPr>
          <p:cNvPr id="92" name="Shape 9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endParaRPr/>
          </a:p>
        </p:txBody>
      </p:sp>
      <p:pic>
        <p:nvPicPr>
          <p:cNvPr id="93" name="Shape 93"/>
          <p:cNvPicPr preferRelativeResize="0"/>
          <p:nvPr/>
        </p:nvPicPr>
        <p:blipFill>
          <a:blip r:embed="rId3" cstate="print">
            <a:extLst>
              <a:ext uri="{28A0092B-C50C-407E-A947-70E740481C1C}">
                <a14:useLocalDpi xmlns:a14="http://schemas.microsoft.com/office/drawing/2010/main"/>
              </a:ext>
            </a:extLst>
          </a:blip>
          <a:stretch>
            <a:fillRect/>
          </a:stretch>
        </p:blipFill>
        <p:spPr>
          <a:xfrm>
            <a:off x="0" y="-32374"/>
            <a:ext cx="9289023" cy="6890372"/>
          </a:xfrm>
          <a:prstGeom prst="rect">
            <a:avLst/>
          </a:prstGeom>
          <a:noFill/>
          <a:ln>
            <a:noFill/>
          </a:ln>
        </p:spPr>
      </p:pic>
      <p:sp>
        <p:nvSpPr>
          <p:cNvPr id="94" name="Shape 94"/>
          <p:cNvSpPr txBox="1"/>
          <p:nvPr/>
        </p:nvSpPr>
        <p:spPr>
          <a:xfrm>
            <a:off x="1194075" y="2561900"/>
            <a:ext cx="3584400" cy="2091600"/>
          </a:xfrm>
          <a:prstGeom prst="rect">
            <a:avLst/>
          </a:prstGeom>
        </p:spPr>
        <p:txBody>
          <a:bodyPr lIns="91425" tIns="91425" rIns="91425" bIns="91425" anchor="t" anchorCtr="0">
            <a:noAutofit/>
          </a:bodyPr>
          <a:lstStyle/>
          <a:p>
            <a:pPr lvl="0" rtl="0">
              <a:buNone/>
            </a:pPr>
            <a:r>
              <a:rPr lang="en" sz="9600" b="1">
                <a:solidFill>
                  <a:srgbClr val="FFFFFF"/>
                </a:solidFill>
              </a:rPr>
              <a:t>Q &amp; A</a:t>
            </a:r>
          </a:p>
        </p:txBody>
      </p:sp>
    </p:spTree>
  </p:cSld>
  <p:clrMapOvr>
    <a:masterClrMapping/>
  </p:clrMapOvr>
  <p:transition xmlns:p14="http://schemas.microsoft.com/office/powerpoint/2010/main" spd="slow">
    <p:cut/>
  </p:transition>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288</Words>
  <Application>Microsoft Macintosh PowerPoint</Application>
  <PresentationFormat>On-screen Show (4:3)</PresentationFormat>
  <Paragraphs>60</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simple-light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Jennifer Jacobs</cp:lastModifiedBy>
  <cp:revision>10</cp:revision>
  <dcterms:modified xsi:type="dcterms:W3CDTF">2014-02-05T18:37:00Z</dcterms:modified>
</cp:coreProperties>
</file>