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246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29516896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Shape 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 name="Shape 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714753" y="685800"/>
            <a:ext cx="3429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500"/>
          </a:xfrm>
          <a:prstGeom prst="rect">
            <a:avLst/>
          </a:prstGeom>
        </p:spPr>
        <p:txBody>
          <a:bodyPr lIns="91425" tIns="91425" rIns="91425" bIns="91425" anchor="b" anchorCtr="0"/>
          <a:lstStyle>
            <a:lvl1pPr indent="304800" algn="ctr">
              <a:buSzPct val="100000"/>
              <a:defRPr sz="4800"/>
            </a:lvl1pPr>
            <a:lvl2pPr indent="304800" algn="ctr">
              <a:buSzPct val="100000"/>
              <a:defRPr sz="4800"/>
            </a:lvl2pPr>
            <a:lvl3pPr indent="304800" algn="ctr">
              <a:buSzPct val="100000"/>
              <a:defRPr sz="4800"/>
            </a:lvl3pPr>
            <a:lvl4pPr indent="304800" algn="ctr">
              <a:buSzPct val="100000"/>
              <a:defRPr sz="4800"/>
            </a:lvl4pPr>
            <a:lvl5pPr indent="304800" algn="ctr">
              <a:buSzPct val="100000"/>
              <a:defRPr sz="4800"/>
            </a:lvl5pPr>
            <a:lvl6pPr indent="304800" algn="ctr">
              <a:buSzPct val="100000"/>
              <a:defRPr sz="4800"/>
            </a:lvl6pPr>
            <a:lvl7pPr indent="304800" algn="ctr">
              <a:buSzPct val="100000"/>
              <a:defRPr sz="4800"/>
            </a:lvl7pPr>
            <a:lvl8pPr indent="304800" algn="ctr">
              <a:buSzPct val="100000"/>
              <a:defRPr sz="4800"/>
            </a:lvl8pPr>
            <a:lvl9pPr indent="304800" algn="ctr">
              <a:buSzPct val="100000"/>
              <a:defRPr sz="4800"/>
            </a:lvl9pPr>
          </a:lstStyle>
          <a:p>
            <a:endParaRPr/>
          </a:p>
        </p:txBody>
      </p:sp>
      <p:sp>
        <p:nvSpPr>
          <p:cNvPr id="9" name="Shape 9"/>
          <p:cNvSpPr txBox="1">
            <a:spLocks noGrp="1"/>
          </p:cNvSpPr>
          <p:nvPr>
            <p:ph type="subTitle" idx="1"/>
          </p:nvPr>
        </p:nvSpPr>
        <p:spPr>
          <a:xfrm>
            <a:off x="685800" y="3786737"/>
            <a:ext cx="7772400" cy="1046400"/>
          </a:xfrm>
          <a:prstGeom prst="rect">
            <a:avLst/>
          </a:prstGeom>
        </p:spPr>
        <p:txBody>
          <a:bodyPr lIns="91425" tIns="91425" rIns="91425" bIns="91425" anchor="t" anchorCtr="0"/>
          <a:lstStyle>
            <a:lvl1pPr marL="0" algn="ctr">
              <a:spcBef>
                <a:spcPts val="0"/>
              </a:spcBef>
              <a:buClr>
                <a:schemeClr val="dk2"/>
              </a:buClr>
              <a:buNone/>
              <a:defRPr>
                <a:solidFill>
                  <a:schemeClr val="dk2"/>
                </a:solidFill>
              </a:defRPr>
            </a:lvl1pPr>
            <a:lvl2pPr marL="0" indent="190500" algn="ctr">
              <a:spcBef>
                <a:spcPts val="0"/>
              </a:spcBef>
              <a:buClr>
                <a:schemeClr val="dk2"/>
              </a:buClr>
              <a:buSzPct val="100000"/>
              <a:buNone/>
              <a:defRPr sz="3000">
                <a:solidFill>
                  <a:schemeClr val="dk2"/>
                </a:solidFill>
              </a:defRPr>
            </a:lvl2pPr>
            <a:lvl3pPr marL="0" indent="190500" algn="ctr">
              <a:spcBef>
                <a:spcPts val="0"/>
              </a:spcBef>
              <a:buClr>
                <a:schemeClr val="dk2"/>
              </a:buClr>
              <a:buSzPct val="100000"/>
              <a:buNone/>
              <a:defRPr sz="3000">
                <a:solidFill>
                  <a:schemeClr val="dk2"/>
                </a:solidFill>
              </a:defRPr>
            </a:lvl3pPr>
            <a:lvl4pPr marL="0" indent="190500" algn="ctr">
              <a:spcBef>
                <a:spcPts val="0"/>
              </a:spcBef>
              <a:buClr>
                <a:schemeClr val="dk2"/>
              </a:buClr>
              <a:buSzPct val="100000"/>
              <a:buNone/>
              <a:defRPr sz="3000">
                <a:solidFill>
                  <a:schemeClr val="dk2"/>
                </a:solidFill>
              </a:defRPr>
            </a:lvl4pPr>
            <a:lvl5pPr marL="0" indent="190500" algn="ctr">
              <a:spcBef>
                <a:spcPts val="0"/>
              </a:spcBef>
              <a:buClr>
                <a:schemeClr val="dk2"/>
              </a:buClr>
              <a:buSzPct val="100000"/>
              <a:buNone/>
              <a:defRPr sz="3000">
                <a:solidFill>
                  <a:schemeClr val="dk2"/>
                </a:solidFill>
              </a:defRPr>
            </a:lvl5pPr>
            <a:lvl6pPr marL="0" indent="190500" algn="ctr">
              <a:spcBef>
                <a:spcPts val="0"/>
              </a:spcBef>
              <a:buClr>
                <a:schemeClr val="dk2"/>
              </a:buClr>
              <a:buSzPct val="100000"/>
              <a:buNone/>
              <a:defRPr sz="3000">
                <a:solidFill>
                  <a:schemeClr val="dk2"/>
                </a:solidFill>
              </a:defRPr>
            </a:lvl6pPr>
            <a:lvl7pPr marL="0" indent="190500" algn="ctr">
              <a:spcBef>
                <a:spcPts val="0"/>
              </a:spcBef>
              <a:buClr>
                <a:schemeClr val="dk2"/>
              </a:buClr>
              <a:buSzPct val="100000"/>
              <a:buNone/>
              <a:defRPr sz="3000">
                <a:solidFill>
                  <a:schemeClr val="dk2"/>
                </a:solidFill>
              </a:defRPr>
            </a:lvl7pPr>
            <a:lvl8pPr marL="0" indent="190500" algn="ctr">
              <a:spcBef>
                <a:spcPts val="0"/>
              </a:spcBef>
              <a:buClr>
                <a:schemeClr val="dk2"/>
              </a:buClr>
              <a:buSzPct val="100000"/>
              <a:buNone/>
              <a:defRPr sz="3000">
                <a:solidFill>
                  <a:schemeClr val="dk2"/>
                </a:solidFill>
              </a:defRPr>
            </a:lvl8pPr>
            <a:lvl9pPr marL="0" indent="190500"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5" name="Shape 15"/>
          <p:cNvSpPr txBox="1">
            <a:spLocks noGrp="1"/>
          </p:cNvSpPr>
          <p:nvPr>
            <p:ph type="body" idx="1"/>
          </p:nvPr>
        </p:nvSpPr>
        <p:spPr>
          <a:xfrm>
            <a:off x="457200" y="1600200"/>
            <a:ext cx="3994500" cy="49677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2"/>
          </p:nvPr>
        </p:nvSpPr>
        <p:spPr>
          <a:xfrm>
            <a:off x="4692273" y="1600200"/>
            <a:ext cx="3994500" cy="49677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700"/>
          </a:xfrm>
          <a:prstGeom prst="rect">
            <a:avLst/>
          </a:prstGeom>
        </p:spPr>
        <p:txBody>
          <a:bodyPr lIns="91425" tIns="91425" rIns="91425" bIns="91425" anchor="t" anchorCtr="0"/>
          <a:lstStyle>
            <a:lvl1pPr marL="285750" indent="-171450"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p:spPr>
        <p:txBody>
          <a:bodyPr lIns="91425" tIns="91425" rIns="91425" bIns="91425" anchor="b" anchorCtr="0"/>
          <a:lstStyle>
            <a:lvl1pPr marL="0">
              <a:buClr>
                <a:schemeClr val="dk1"/>
              </a:buClr>
              <a:buSzPct val="100000"/>
              <a:buNone/>
              <a:defRPr sz="3600" b="1">
                <a:solidFill>
                  <a:schemeClr val="dk1"/>
                </a:solidFill>
              </a:defRPr>
            </a:lvl1pPr>
            <a:lvl2pPr marL="0" indent="228600">
              <a:buClr>
                <a:schemeClr val="dk1"/>
              </a:buClr>
              <a:buSzPct val="100000"/>
              <a:buNone/>
              <a:defRPr sz="3600" b="1">
                <a:solidFill>
                  <a:schemeClr val="dk1"/>
                </a:solidFil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endParaRPr/>
          </a:p>
        </p:txBody>
      </p:sp>
      <p:sp>
        <p:nvSpPr>
          <p:cNvPr id="24" name="Shape 24"/>
          <p:cNvSpPr txBox="1">
            <a:spLocks noGrp="1"/>
          </p:cNvSpPr>
          <p:nvPr>
            <p:ph type="subTitle" idx="1"/>
          </p:nvPr>
        </p:nvSpPr>
        <p:spPr>
          <a:xfrm>
            <a:off x="685800" y="3786737"/>
            <a:ext cx="7772400" cy="1046400"/>
          </a:xfrm>
          <a:prstGeom prst="rect">
            <a:avLst/>
          </a:prstGeom>
        </p:spPr>
        <p:txBody>
          <a:bodyPr lIns="91425" tIns="91425" rIns="91425" bIns="91425" anchor="t" anchorCtr="0">
            <a:noAutofit/>
          </a:bodyPr>
          <a:lstStyle/>
          <a:p>
            <a:endParaRPr/>
          </a:p>
        </p:txBody>
      </p:sp>
      <p:pic>
        <p:nvPicPr>
          <p:cNvPr id="25" name="Shape 25"/>
          <p:cNvPicPr preferRelativeResize="0"/>
          <p:nvPr/>
        </p:nvPicPr>
        <p:blipFill>
          <a:blip r:embed="rId3"/>
          <a:stretch>
            <a:fillRect/>
          </a:stretch>
        </p:blipFill>
        <p:spPr>
          <a:xfrm>
            <a:off x="0" y="-41999"/>
            <a:ext cx="9233521" cy="6900000"/>
          </a:xfrm>
          <a:prstGeom prst="rect">
            <a:avLst/>
          </a:prstGeom>
          <a:noFill/>
          <a:ln>
            <a:noFill/>
          </a:ln>
        </p:spPr>
      </p:pic>
      <p:sp>
        <p:nvSpPr>
          <p:cNvPr id="6" name="TextBox 5"/>
          <p:cNvSpPr txBox="1"/>
          <p:nvPr/>
        </p:nvSpPr>
        <p:spPr>
          <a:xfrm>
            <a:off x="1447800" y="6329700"/>
            <a:ext cx="6019800" cy="523220"/>
          </a:xfrm>
          <a:prstGeom prst="rect">
            <a:avLst/>
          </a:prstGeom>
          <a:noFill/>
        </p:spPr>
        <p:txBody>
          <a:bodyPr wrap="square" rtlCol="0">
            <a:spAutoFit/>
          </a:bodyPr>
          <a:lstStyle/>
          <a:p>
            <a:pPr lvl="0" algn="ctr"/>
            <a:r>
              <a:rPr lang="en-US" b="1" dirty="0" smtClean="0">
                <a:solidFill>
                  <a:srgbClr val="FF0000"/>
                </a:solidFill>
              </a:rPr>
              <a:t>Thursday, February 20, 2014</a:t>
            </a:r>
            <a:endParaRPr lang="en" b="1" dirty="0" smtClean="0">
              <a:solidFill>
                <a:srgbClr val="FF0000"/>
              </a:solidFill>
            </a:endParaRPr>
          </a:p>
          <a:p>
            <a:endParaRPr lang="en-US" dirty="0"/>
          </a:p>
        </p:txBody>
      </p:sp>
      <p:sp>
        <p:nvSpPr>
          <p:cNvPr id="7" name="TextBox 6"/>
          <p:cNvSpPr txBox="1"/>
          <p:nvPr/>
        </p:nvSpPr>
        <p:spPr>
          <a:xfrm>
            <a:off x="1447800" y="255366"/>
            <a:ext cx="6370175" cy="307777"/>
          </a:xfrm>
          <a:prstGeom prst="rect">
            <a:avLst/>
          </a:prstGeom>
          <a:noFill/>
        </p:spPr>
        <p:txBody>
          <a:bodyPr wrap="square" rtlCol="0">
            <a:spAutoFit/>
          </a:bodyPr>
          <a:lstStyle/>
          <a:p>
            <a:pPr algn="ctr"/>
            <a:r>
              <a:rPr lang="en-US" b="1" dirty="0" smtClean="0">
                <a:solidFill>
                  <a:srgbClr val="FF0000"/>
                </a:solidFill>
              </a:rPr>
              <a:t>The Early Learning with Families @ Your Library (ELF) 2.0 presents</a:t>
            </a:r>
            <a:endParaRPr lang="en-US" b="1" dirty="0">
              <a:solidFill>
                <a:srgbClr val="FF0000"/>
              </a:solidFill>
            </a:endParaRP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endParaRPr/>
          </a:p>
        </p:txBody>
      </p:sp>
      <p:sp>
        <p:nvSpPr>
          <p:cNvPr id="103" name="Shape 103"/>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pic>
        <p:nvPicPr>
          <p:cNvPr id="104" name="Shape 104"/>
          <p:cNvPicPr preferRelativeResize="0"/>
          <p:nvPr/>
        </p:nvPicPr>
        <p:blipFill>
          <a:blip r:embed="rId3"/>
          <a:stretch>
            <a:fillRect/>
          </a:stretch>
        </p:blipFill>
        <p:spPr>
          <a:xfrm>
            <a:off x="-136964" y="-26450"/>
            <a:ext cx="9280962" cy="6884450"/>
          </a:xfrm>
          <a:prstGeom prst="rect">
            <a:avLst/>
          </a:prstGeom>
          <a:noFill/>
          <a:ln>
            <a:noFill/>
          </a:ln>
        </p:spPr>
      </p:pic>
      <p:sp>
        <p:nvSpPr>
          <p:cNvPr id="105" name="Shape 105"/>
          <p:cNvSpPr txBox="1"/>
          <p:nvPr/>
        </p:nvSpPr>
        <p:spPr>
          <a:xfrm>
            <a:off x="2388200" y="2390875"/>
            <a:ext cx="4598999" cy="1516799"/>
          </a:xfrm>
          <a:prstGeom prst="rect">
            <a:avLst/>
          </a:prstGeom>
        </p:spPr>
        <p:txBody>
          <a:bodyPr lIns="91425" tIns="91425" rIns="91425" bIns="91425" anchor="t" anchorCtr="0">
            <a:noAutofit/>
          </a:bodyPr>
          <a:lstStyle/>
          <a:p>
            <a:pPr lvl="0" algn="ctr" rtl="0">
              <a:buNone/>
            </a:pPr>
            <a:r>
              <a:rPr lang="en" sz="6000" b="1">
                <a:solidFill>
                  <a:srgbClr val="FFFFFF"/>
                </a:solidFill>
              </a:rPr>
              <a:t>
</a:t>
            </a:r>
          </a:p>
        </p:txBody>
      </p:sp>
      <p:sp>
        <p:nvSpPr>
          <p:cNvPr id="106" name="Shape 106"/>
          <p:cNvSpPr txBox="1"/>
          <p:nvPr/>
        </p:nvSpPr>
        <p:spPr>
          <a:xfrm>
            <a:off x="2586325" y="2047975"/>
            <a:ext cx="4598999" cy="3117000"/>
          </a:xfrm>
          <a:prstGeom prst="rect">
            <a:avLst/>
          </a:prstGeom>
        </p:spPr>
        <p:txBody>
          <a:bodyPr lIns="91425" tIns="91425" rIns="91425" bIns="91425" anchor="t" anchorCtr="0">
            <a:noAutofit/>
          </a:bodyPr>
          <a:lstStyle/>
          <a:p>
            <a:pPr lvl="0" algn="ctr" rtl="0">
              <a:buNone/>
            </a:pPr>
            <a:r>
              <a:rPr lang="en" sz="4800" b="1">
                <a:solidFill>
                  <a:srgbClr val="FFFFFF"/>
                </a:solidFill>
              </a:rPr>
              <a:t>predict the unpredictable</a:t>
            </a:r>
          </a:p>
          <a:p>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endParaRPr/>
          </a:p>
        </p:txBody>
      </p:sp>
      <p:sp>
        <p:nvSpPr>
          <p:cNvPr id="112" name="Shape 11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pic>
        <p:nvPicPr>
          <p:cNvPr id="113" name="Shape 113"/>
          <p:cNvPicPr preferRelativeResize="0"/>
          <p:nvPr/>
        </p:nvPicPr>
        <p:blipFill>
          <a:blip r:embed="rId3"/>
          <a:stretch>
            <a:fillRect/>
          </a:stretch>
        </p:blipFill>
        <p:spPr>
          <a:xfrm>
            <a:off x="-38875" y="-38375"/>
            <a:ext cx="9259501" cy="6896372"/>
          </a:xfrm>
          <a:prstGeom prst="rect">
            <a:avLst/>
          </a:prstGeom>
          <a:noFill/>
          <a:ln>
            <a:noFill/>
          </a:ln>
        </p:spPr>
      </p:pic>
      <p:sp>
        <p:nvSpPr>
          <p:cNvPr id="114" name="Shape 114"/>
          <p:cNvSpPr txBox="1"/>
          <p:nvPr/>
        </p:nvSpPr>
        <p:spPr>
          <a:xfrm>
            <a:off x="457200" y="4686725"/>
            <a:ext cx="8686800" cy="1516799"/>
          </a:xfrm>
          <a:prstGeom prst="rect">
            <a:avLst/>
          </a:prstGeom>
        </p:spPr>
        <p:txBody>
          <a:bodyPr lIns="91425" tIns="91425" rIns="91425" bIns="91425" anchor="t" anchorCtr="0">
            <a:noAutofit/>
          </a:bodyPr>
          <a:lstStyle/>
          <a:p>
            <a:pPr lvl="0" algn="ctr" rtl="0">
              <a:buNone/>
            </a:pPr>
            <a:r>
              <a:rPr lang="en" sz="4500" b="1">
                <a:solidFill>
                  <a:srgbClr val="FFFFFF"/>
                </a:solidFill>
              </a:rPr>
              <a:t>takeaway for supervisors</a:t>
            </a:r>
          </a:p>
          <a:p>
            <a:pPr lvl="0" algn="ctr" rtl="0">
              <a:buNone/>
            </a:pPr>
            <a:r>
              <a:rPr lang="en" sz="2600">
                <a:solidFill>
                  <a:srgbClr val="FFFFFF"/>
                </a:solidFill>
              </a:rPr>
              <a:t>Chat with families after storytime.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endParaRPr/>
          </a:p>
        </p:txBody>
      </p:sp>
      <p:sp>
        <p:nvSpPr>
          <p:cNvPr id="120" name="Shape 12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sp>
        <p:nvSpPr>
          <p:cNvPr id="121" name="Shape 121"/>
          <p:cNvSpPr txBox="1">
            <a:spLocks noGrp="1"/>
          </p:cNvSpPr>
          <p:nvPr>
            <p:ph type="title" idx="2"/>
          </p:nvPr>
        </p:nvSpPr>
        <p:spPr>
          <a:xfrm>
            <a:off x="457200" y="274637"/>
            <a:ext cx="8229600" cy="1143000"/>
          </a:xfrm>
          <a:prstGeom prst="rect">
            <a:avLst/>
          </a:prstGeom>
        </p:spPr>
        <p:txBody>
          <a:bodyPr lIns="91425" tIns="91425" rIns="91425" bIns="91425" anchor="b" anchorCtr="0">
            <a:noAutofit/>
          </a:bodyPr>
          <a:lstStyle/>
          <a:p>
            <a:endParaRPr/>
          </a:p>
        </p:txBody>
      </p:sp>
      <p:sp>
        <p:nvSpPr>
          <p:cNvPr id="122" name="Shape 122"/>
          <p:cNvSpPr txBox="1">
            <a:spLocks noGrp="1"/>
          </p:cNvSpPr>
          <p:nvPr>
            <p:ph type="body" idx="3"/>
          </p:nvPr>
        </p:nvSpPr>
        <p:spPr>
          <a:xfrm>
            <a:off x="457200" y="1600200"/>
            <a:ext cx="8229600" cy="4967700"/>
          </a:xfrm>
          <a:prstGeom prst="rect">
            <a:avLst/>
          </a:prstGeom>
        </p:spPr>
        <p:txBody>
          <a:bodyPr lIns="91425" tIns="91425" rIns="91425" bIns="91425" anchor="t" anchorCtr="0">
            <a:noAutofit/>
          </a:bodyPr>
          <a:lstStyle/>
          <a:p>
            <a:endParaRPr/>
          </a:p>
        </p:txBody>
      </p:sp>
      <p:pic>
        <p:nvPicPr>
          <p:cNvPr id="123" name="Shape 123"/>
          <p:cNvPicPr preferRelativeResize="0"/>
          <p:nvPr/>
        </p:nvPicPr>
        <p:blipFill>
          <a:blip r:embed="rId3"/>
          <a:stretch>
            <a:fillRect/>
          </a:stretch>
        </p:blipFill>
        <p:spPr>
          <a:xfrm>
            <a:off x="-38875" y="-38375"/>
            <a:ext cx="9259501" cy="6896372"/>
          </a:xfrm>
          <a:prstGeom prst="rect">
            <a:avLst/>
          </a:prstGeom>
          <a:noFill/>
          <a:ln>
            <a:noFill/>
          </a:ln>
        </p:spPr>
      </p:pic>
      <p:sp>
        <p:nvSpPr>
          <p:cNvPr id="124" name="Shape 124"/>
          <p:cNvSpPr txBox="1"/>
          <p:nvPr/>
        </p:nvSpPr>
        <p:spPr>
          <a:xfrm>
            <a:off x="228600" y="4305725"/>
            <a:ext cx="8686800" cy="2262300"/>
          </a:xfrm>
          <a:prstGeom prst="rect">
            <a:avLst/>
          </a:prstGeom>
        </p:spPr>
        <p:txBody>
          <a:bodyPr lIns="91425" tIns="91425" rIns="91425" bIns="91425" anchor="t" anchorCtr="0">
            <a:noAutofit/>
          </a:bodyPr>
          <a:lstStyle/>
          <a:p>
            <a:pPr lvl="0" algn="ctr" rtl="0">
              <a:buNone/>
            </a:pPr>
            <a:r>
              <a:rPr lang="en" sz="4500" b="1">
                <a:solidFill>
                  <a:srgbClr val="FFFFFF"/>
                </a:solidFill>
              </a:rPr>
              <a:t>takeaway for librarians</a:t>
            </a:r>
          </a:p>
          <a:p>
            <a:pPr lvl="0" algn="ctr" rtl="0">
              <a:buNone/>
            </a:pPr>
            <a:r>
              <a:rPr lang="en" sz="2600">
                <a:solidFill>
                  <a:srgbClr val="FFFFFF"/>
                </a:solidFill>
              </a:rPr>
              <a:t>Think about one of your favorite storytime songs.</a:t>
            </a:r>
            <a:br>
              <a:rPr lang="en" sz="2600">
                <a:solidFill>
                  <a:srgbClr val="FFFFFF"/>
                </a:solidFill>
              </a:rPr>
            </a:br>
            <a:r>
              <a:rPr lang="en" sz="2600">
                <a:solidFill>
                  <a:srgbClr val="FFFFFF"/>
                </a:solidFill>
              </a:rPr>
              <a:t>How could you use it for babies? </a:t>
            </a:r>
            <a:br>
              <a:rPr lang="en" sz="2600">
                <a:solidFill>
                  <a:srgbClr val="FFFFFF"/>
                </a:solidFill>
              </a:rPr>
            </a:br>
            <a:r>
              <a:rPr lang="en" sz="2600">
                <a:solidFill>
                  <a:srgbClr val="FFFFFF"/>
                </a:solidFill>
              </a:rPr>
              <a:t>Toddlers? Preschoolers?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endParaRPr/>
          </a:p>
        </p:txBody>
      </p:sp>
      <p:sp>
        <p:nvSpPr>
          <p:cNvPr id="130" name="Shape 13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pic>
        <p:nvPicPr>
          <p:cNvPr id="131" name="Shape 131"/>
          <p:cNvPicPr preferRelativeResize="0"/>
          <p:nvPr/>
        </p:nvPicPr>
        <p:blipFill>
          <a:blip r:embed="rId3"/>
          <a:stretch>
            <a:fillRect/>
          </a:stretch>
        </p:blipFill>
        <p:spPr>
          <a:xfrm>
            <a:off x="0" y="0"/>
            <a:ext cx="9177339" cy="6858000"/>
          </a:xfrm>
          <a:prstGeom prst="rect">
            <a:avLst/>
          </a:prstGeom>
          <a:noFill/>
          <a:ln>
            <a:noFill/>
          </a:ln>
        </p:spPr>
      </p:pic>
      <p:sp>
        <p:nvSpPr>
          <p:cNvPr id="132" name="Shape 132"/>
          <p:cNvSpPr txBox="1"/>
          <p:nvPr/>
        </p:nvSpPr>
        <p:spPr>
          <a:xfrm>
            <a:off x="2856000" y="2174625"/>
            <a:ext cx="3584400" cy="2091600"/>
          </a:xfrm>
          <a:prstGeom prst="rect">
            <a:avLst/>
          </a:prstGeom>
        </p:spPr>
        <p:txBody>
          <a:bodyPr lIns="91425" tIns="91425" rIns="91425" bIns="91425" anchor="t" anchorCtr="0">
            <a:noAutofit/>
          </a:bodyPr>
          <a:lstStyle/>
          <a:p>
            <a:pPr lvl="0" rtl="0">
              <a:buNone/>
            </a:pPr>
            <a:r>
              <a:rPr lang="en" sz="9600" b="1">
                <a:solidFill>
                  <a:srgbClr val="FFFFFF"/>
                </a:solidFill>
              </a:rPr>
              <a:t>Q &amp; A</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p:nvPr/>
        </p:nvSpPr>
        <p:spPr>
          <a:xfrm>
            <a:off x="2272500" y="1339300"/>
            <a:ext cx="4598999" cy="2113799"/>
          </a:xfrm>
          <a:prstGeom prst="rect">
            <a:avLst/>
          </a:prstGeom>
        </p:spPr>
        <p:txBody>
          <a:bodyPr lIns="91425" tIns="91425" rIns="91425" bIns="91425" anchor="t" anchorCtr="0">
            <a:noAutofit/>
          </a:bodyPr>
          <a:lstStyle/>
          <a:p>
            <a:pPr lvl="0" algn="ctr" rtl="0">
              <a:buNone/>
            </a:pPr>
            <a:r>
              <a:rPr lang="en" sz="6000" b="1">
                <a:solidFill>
                  <a:srgbClr val="FFFFFF"/>
                </a:solidFill>
              </a:rPr>
              <a:t>catering to a CROWD</a:t>
            </a:r>
          </a:p>
          <a:p>
            <a:endParaRPr/>
          </a:p>
        </p:txBody>
      </p:sp>
      <p:sp>
        <p:nvSpPr>
          <p:cNvPr id="138" name="Shape 138"/>
          <p:cNvSpPr txBox="1">
            <a:spLocks noGrp="1"/>
          </p:cNvSpPr>
          <p:nvPr>
            <p:ph type="title"/>
          </p:nvPr>
        </p:nvSpPr>
        <p:spPr>
          <a:xfrm>
            <a:off x="1744050" y="27326437"/>
            <a:ext cx="8229600" cy="1143000"/>
          </a:xfrm>
          <a:prstGeom prst="rect">
            <a:avLst/>
          </a:prstGeom>
        </p:spPr>
        <p:txBody>
          <a:bodyPr lIns="91425" tIns="91425" rIns="91425" bIns="91425" anchor="b" anchorCtr="0">
            <a:noAutofit/>
          </a:bodyPr>
          <a:lstStyle/>
          <a:p>
            <a:endParaRPr/>
          </a:p>
        </p:txBody>
      </p:sp>
      <p:pic>
        <p:nvPicPr>
          <p:cNvPr id="139" name="Shape 139"/>
          <p:cNvPicPr preferRelativeResize="0"/>
          <p:nvPr/>
        </p:nvPicPr>
        <p:blipFill>
          <a:blip r:embed="rId3"/>
          <a:stretch>
            <a:fillRect/>
          </a:stretch>
        </p:blipFill>
        <p:spPr>
          <a:xfrm>
            <a:off x="-166333" y="12399"/>
            <a:ext cx="9386530" cy="6858001"/>
          </a:xfrm>
          <a:prstGeom prst="rect">
            <a:avLst/>
          </a:prstGeom>
          <a:noFill/>
          <a:ln>
            <a:noFill/>
          </a:ln>
        </p:spPr>
      </p:pic>
      <p:sp>
        <p:nvSpPr>
          <p:cNvPr id="140" name="Shape 140"/>
          <p:cNvSpPr txBox="1"/>
          <p:nvPr/>
        </p:nvSpPr>
        <p:spPr>
          <a:xfrm>
            <a:off x="3275400" y="0"/>
            <a:ext cx="3582600" cy="3000000"/>
          </a:xfrm>
          <a:prstGeom prst="rect">
            <a:avLst/>
          </a:prstGeom>
        </p:spPr>
        <p:txBody>
          <a:bodyPr lIns="91425" tIns="91425" rIns="91425" bIns="91425" anchor="ctr" anchorCtr="0">
            <a:noAutofit/>
          </a:bodyPr>
          <a:lstStyle/>
          <a:p>
            <a:pPr lvl="0" algn="ctr" rtl="0">
              <a:buNone/>
            </a:pPr>
            <a:r>
              <a:rPr lang="en" sz="4600" b="1" dirty="0">
                <a:solidFill>
                  <a:schemeClr val="lt1"/>
                </a:solidFill>
              </a:rPr>
              <a:t>catering </a:t>
            </a:r>
            <a:br>
              <a:rPr lang="en" sz="4600" b="1" dirty="0">
                <a:solidFill>
                  <a:schemeClr val="lt1"/>
                </a:solidFill>
              </a:rPr>
            </a:br>
            <a:r>
              <a:rPr lang="en" sz="4600" b="1" dirty="0">
                <a:solidFill>
                  <a:schemeClr val="lt1"/>
                </a:solidFill>
              </a:rPr>
              <a:t>to a CROWD</a:t>
            </a:r>
            <a:r>
              <a:rPr lang="en" sz="4800" b="1" dirty="0">
                <a:solidFill>
                  <a:schemeClr val="lt1"/>
                </a:solidFill>
              </a:rPr>
              <a:t>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endParaRPr/>
          </a:p>
        </p:txBody>
      </p:sp>
      <p:sp>
        <p:nvSpPr>
          <p:cNvPr id="146" name="Shape 14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pic>
        <p:nvPicPr>
          <p:cNvPr id="147" name="Shape 147"/>
          <p:cNvPicPr preferRelativeResize="0"/>
          <p:nvPr/>
        </p:nvPicPr>
        <p:blipFill>
          <a:blip r:embed="rId3"/>
          <a:stretch>
            <a:fillRect/>
          </a:stretch>
        </p:blipFill>
        <p:spPr>
          <a:xfrm>
            <a:off x="0" y="1"/>
            <a:ext cx="9200898" cy="6858000"/>
          </a:xfrm>
          <a:prstGeom prst="rect">
            <a:avLst/>
          </a:prstGeom>
          <a:noFill/>
          <a:ln>
            <a:noFill/>
          </a:ln>
        </p:spPr>
      </p:pic>
      <p:pic>
        <p:nvPicPr>
          <p:cNvPr id="148" name="Shape 148"/>
          <p:cNvPicPr preferRelativeResize="0"/>
          <p:nvPr/>
        </p:nvPicPr>
        <p:blipFill>
          <a:blip r:embed="rId4"/>
          <a:stretch>
            <a:fillRect/>
          </a:stretch>
        </p:blipFill>
        <p:spPr>
          <a:xfrm rot="-348003">
            <a:off x="1777325" y="1278450"/>
            <a:ext cx="4745129" cy="3558871"/>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endParaRPr/>
          </a:p>
        </p:txBody>
      </p:sp>
      <p:sp>
        <p:nvSpPr>
          <p:cNvPr id="154" name="Shape 15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pic>
        <p:nvPicPr>
          <p:cNvPr id="155" name="Shape 155"/>
          <p:cNvPicPr preferRelativeResize="0"/>
          <p:nvPr/>
        </p:nvPicPr>
        <p:blipFill>
          <a:blip r:embed="rId3"/>
          <a:stretch>
            <a:fillRect/>
          </a:stretch>
        </p:blipFill>
        <p:spPr>
          <a:xfrm>
            <a:off x="-22727" y="0"/>
            <a:ext cx="9189448" cy="6858000"/>
          </a:xfrm>
          <a:prstGeom prst="rect">
            <a:avLst/>
          </a:prstGeom>
          <a:noFill/>
          <a:ln>
            <a:noFill/>
          </a:ln>
        </p:spPr>
      </p:pic>
      <p:sp>
        <p:nvSpPr>
          <p:cNvPr id="156" name="Shape 156"/>
          <p:cNvSpPr txBox="1"/>
          <p:nvPr/>
        </p:nvSpPr>
        <p:spPr>
          <a:xfrm>
            <a:off x="762000" y="1056900"/>
            <a:ext cx="4644600" cy="2326499"/>
          </a:xfrm>
          <a:prstGeom prst="rect">
            <a:avLst/>
          </a:prstGeom>
        </p:spPr>
        <p:txBody>
          <a:bodyPr lIns="91425" tIns="91425" rIns="91425" bIns="91425" anchor="t" anchorCtr="0">
            <a:noAutofit/>
          </a:bodyPr>
          <a:lstStyle/>
          <a:p>
            <a:pPr lvl="0" algn="ctr" rtl="0">
              <a:buNone/>
            </a:pPr>
            <a:r>
              <a:rPr lang="en" sz="7200" b="1">
                <a:solidFill>
                  <a:srgbClr val="FFFFFF"/>
                </a:solidFill>
              </a:rPr>
              <a:t>big &amp;</a:t>
            </a:r>
            <a:br>
              <a:rPr lang="en" sz="7200" b="1">
                <a:solidFill>
                  <a:srgbClr val="FFFFFF"/>
                </a:solidFill>
              </a:rPr>
            </a:br>
            <a:r>
              <a:rPr lang="en" sz="7200" b="1">
                <a:solidFill>
                  <a:srgbClr val="FFFFFF"/>
                </a:solidFill>
              </a:rPr>
              <a:t>bright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endParaRPr/>
          </a:p>
        </p:txBody>
      </p:sp>
      <p:sp>
        <p:nvSpPr>
          <p:cNvPr id="162" name="Shape 16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pic>
        <p:nvPicPr>
          <p:cNvPr id="163" name="Shape 163"/>
          <p:cNvPicPr preferRelativeResize="0"/>
          <p:nvPr/>
        </p:nvPicPr>
        <p:blipFill>
          <a:blip r:embed="rId3"/>
          <a:stretch>
            <a:fillRect/>
          </a:stretch>
        </p:blipFill>
        <p:spPr>
          <a:xfrm>
            <a:off x="-55600" y="0"/>
            <a:ext cx="9255203" cy="6857996"/>
          </a:xfrm>
          <a:prstGeom prst="rect">
            <a:avLst/>
          </a:prstGeom>
          <a:noFill/>
          <a:ln>
            <a:noFill/>
          </a:ln>
        </p:spPr>
      </p:pic>
      <p:sp>
        <p:nvSpPr>
          <p:cNvPr id="164" name="Shape 164"/>
          <p:cNvSpPr txBox="1"/>
          <p:nvPr/>
        </p:nvSpPr>
        <p:spPr>
          <a:xfrm>
            <a:off x="228600" y="4305725"/>
            <a:ext cx="8686800" cy="2262300"/>
          </a:xfrm>
          <a:prstGeom prst="rect">
            <a:avLst/>
          </a:prstGeom>
        </p:spPr>
        <p:txBody>
          <a:bodyPr lIns="91425" tIns="91425" rIns="91425" bIns="91425" anchor="t" anchorCtr="0">
            <a:noAutofit/>
          </a:bodyPr>
          <a:lstStyle/>
          <a:p>
            <a:endParaRPr/>
          </a:p>
        </p:txBody>
      </p:sp>
      <p:sp>
        <p:nvSpPr>
          <p:cNvPr id="165" name="Shape 165"/>
          <p:cNvSpPr txBox="1"/>
          <p:nvPr/>
        </p:nvSpPr>
        <p:spPr>
          <a:xfrm>
            <a:off x="-76200" y="1806737"/>
            <a:ext cx="5935500" cy="2262300"/>
          </a:xfrm>
          <a:prstGeom prst="rect">
            <a:avLst/>
          </a:prstGeom>
        </p:spPr>
        <p:txBody>
          <a:bodyPr lIns="91425" tIns="91425" rIns="91425" bIns="91425" anchor="t" anchorCtr="0">
            <a:noAutofit/>
          </a:bodyPr>
          <a:lstStyle/>
          <a:p>
            <a:endParaRPr/>
          </a:p>
        </p:txBody>
      </p:sp>
      <p:sp>
        <p:nvSpPr>
          <p:cNvPr id="166" name="Shape 166"/>
          <p:cNvSpPr txBox="1"/>
          <p:nvPr/>
        </p:nvSpPr>
        <p:spPr>
          <a:xfrm>
            <a:off x="989700" y="2647250"/>
            <a:ext cx="4727999" cy="2262300"/>
          </a:xfrm>
          <a:prstGeom prst="rect">
            <a:avLst/>
          </a:prstGeom>
        </p:spPr>
        <p:txBody>
          <a:bodyPr lIns="91425" tIns="91425" rIns="91425" bIns="91425" anchor="t" anchorCtr="0">
            <a:noAutofit/>
          </a:bodyPr>
          <a:lstStyle/>
          <a:p>
            <a:pPr lvl="0" algn="ctr" rtl="0">
              <a:buNone/>
            </a:pPr>
            <a:r>
              <a:rPr lang="en" sz="4500" b="1">
                <a:solidFill>
                  <a:srgbClr val="FFFFFF"/>
                </a:solidFill>
              </a:rPr>
              <a:t>follow the leader</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pic>
        <p:nvPicPr>
          <p:cNvPr id="172" name="Shape 172"/>
          <p:cNvPicPr preferRelativeResize="0"/>
          <p:nvPr/>
        </p:nvPicPr>
        <p:blipFill>
          <a:blip r:embed="rId3"/>
          <a:stretch>
            <a:fillRect/>
          </a:stretch>
        </p:blipFill>
        <p:spPr>
          <a:xfrm>
            <a:off x="-76200" y="-44062"/>
            <a:ext cx="9630035" cy="6946124"/>
          </a:xfrm>
          <a:prstGeom prst="rect">
            <a:avLst/>
          </a:prstGeom>
          <a:noFill/>
          <a:ln>
            <a:noFill/>
          </a:ln>
        </p:spPr>
      </p:pic>
      <p:sp>
        <p:nvSpPr>
          <p:cNvPr id="173" name="Shape 173"/>
          <p:cNvSpPr txBox="1">
            <a:spLocks noGrp="1"/>
          </p:cNvSpPr>
          <p:nvPr>
            <p:ph type="title"/>
          </p:nvPr>
        </p:nvSpPr>
        <p:spPr>
          <a:xfrm>
            <a:off x="2746100" y="1721475"/>
            <a:ext cx="4003499" cy="1143000"/>
          </a:xfrm>
          <a:prstGeom prst="rect">
            <a:avLst/>
          </a:prstGeom>
        </p:spPr>
        <p:txBody>
          <a:bodyPr lIns="91425" tIns="91425" rIns="91425" bIns="91425" anchor="b" anchorCtr="0">
            <a:noAutofit/>
          </a:bodyPr>
          <a:lstStyle/>
          <a:p>
            <a:pPr>
              <a:buNone/>
            </a:pPr>
            <a:r>
              <a:rPr lang="en" sz="4000">
                <a:solidFill>
                  <a:srgbClr val="FFFFFF"/>
                </a:solidFill>
              </a:rPr>
              <a:t>pre-registration</a:t>
            </a:r>
          </a:p>
        </p:txBody>
      </p: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endParaRPr/>
          </a:p>
        </p:txBody>
      </p:sp>
      <p:sp>
        <p:nvSpPr>
          <p:cNvPr id="179" name="Shape 17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pic>
        <p:nvPicPr>
          <p:cNvPr id="180" name="Shape 180"/>
          <p:cNvPicPr preferRelativeResize="0"/>
          <p:nvPr/>
        </p:nvPicPr>
        <p:blipFill>
          <a:blip r:embed="rId3"/>
          <a:stretch>
            <a:fillRect/>
          </a:stretch>
        </p:blipFill>
        <p:spPr>
          <a:xfrm>
            <a:off x="-73862" y="0"/>
            <a:ext cx="9353060" cy="6858000"/>
          </a:xfrm>
          <a:prstGeom prst="rect">
            <a:avLst/>
          </a:prstGeom>
          <a:noFill/>
          <a:ln>
            <a:noFill/>
          </a:ln>
        </p:spPr>
      </p:pic>
      <p:sp>
        <p:nvSpPr>
          <p:cNvPr id="181" name="Shape 181"/>
          <p:cNvSpPr txBox="1"/>
          <p:nvPr/>
        </p:nvSpPr>
        <p:spPr>
          <a:xfrm>
            <a:off x="1563450" y="1005800"/>
            <a:ext cx="5935500" cy="2262300"/>
          </a:xfrm>
          <a:prstGeom prst="rect">
            <a:avLst/>
          </a:prstGeom>
        </p:spPr>
        <p:txBody>
          <a:bodyPr lIns="91425" tIns="91425" rIns="91425" bIns="91425" anchor="t" anchorCtr="0">
            <a:noAutofit/>
          </a:bodyPr>
          <a:lstStyle/>
          <a:p>
            <a:pPr lvl="0" algn="ctr" rtl="0">
              <a:buNone/>
            </a:pPr>
            <a:r>
              <a:rPr lang="en" sz="4500" b="1">
                <a:solidFill>
                  <a:srgbClr val="FFFFFF"/>
                </a:solidFill>
              </a:rPr>
              <a:t>creating</a:t>
            </a:r>
            <a:br>
              <a:rPr lang="en" sz="4500" b="1">
                <a:solidFill>
                  <a:srgbClr val="FFFFFF"/>
                </a:solidFill>
              </a:rPr>
            </a:br>
            <a:r>
              <a:rPr lang="en" sz="4500" b="1">
                <a:solidFill>
                  <a:srgbClr val="FFFFFF"/>
                </a:solidFill>
              </a:rPr>
              <a:t>connections</a:t>
            </a: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endParaRPr/>
          </a:p>
        </p:txBody>
      </p:sp>
      <p:sp>
        <p:nvSpPr>
          <p:cNvPr id="31" name="Shape 3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sp>
        <p:nvSpPr>
          <p:cNvPr id="32" name="Shape 32"/>
          <p:cNvSpPr txBox="1"/>
          <p:nvPr/>
        </p:nvSpPr>
        <p:spPr>
          <a:xfrm>
            <a:off x="457200" y="274637"/>
            <a:ext cx="8229600" cy="1143000"/>
          </a:xfrm>
          <a:prstGeom prst="rect">
            <a:avLst/>
          </a:prstGeom>
        </p:spPr>
        <p:txBody>
          <a:bodyPr lIns="91425" tIns="91425" rIns="91425" bIns="91425" anchor="b" anchorCtr="0">
            <a:noAutofit/>
          </a:bodyPr>
          <a:lstStyle/>
          <a:p>
            <a:endParaRPr/>
          </a:p>
        </p:txBody>
      </p:sp>
      <p:sp>
        <p:nvSpPr>
          <p:cNvPr id="33" name="Shape 33"/>
          <p:cNvSpPr txBox="1"/>
          <p:nvPr/>
        </p:nvSpPr>
        <p:spPr>
          <a:xfrm>
            <a:off x="457200" y="1600200"/>
            <a:ext cx="8229600" cy="4967700"/>
          </a:xfrm>
          <a:prstGeom prst="rect">
            <a:avLst/>
          </a:prstGeom>
        </p:spPr>
        <p:txBody>
          <a:bodyPr lIns="91425" tIns="91425" rIns="91425" bIns="91425" anchor="t" anchorCtr="0">
            <a:noAutofit/>
          </a:bodyPr>
          <a:lstStyle/>
          <a:p>
            <a:endParaRPr/>
          </a:p>
        </p:txBody>
      </p:sp>
      <p:pic>
        <p:nvPicPr>
          <p:cNvPr id="34" name="Shape 34"/>
          <p:cNvPicPr preferRelativeResize="0"/>
          <p:nvPr/>
        </p:nvPicPr>
        <p:blipFill>
          <a:blip r:embed="rId3"/>
          <a:stretch>
            <a:fillRect/>
          </a:stretch>
        </p:blipFill>
        <p:spPr>
          <a:xfrm>
            <a:off x="-52900" y="0"/>
            <a:ext cx="9328865" cy="6857997"/>
          </a:xfrm>
          <a:prstGeom prst="rect">
            <a:avLst/>
          </a:prstGeom>
          <a:noFill/>
          <a:ln>
            <a:noFill/>
          </a:ln>
        </p:spPr>
      </p:pic>
      <p:pic>
        <p:nvPicPr>
          <p:cNvPr id="35" name="Shape 35"/>
          <p:cNvPicPr preferRelativeResize="0"/>
          <p:nvPr/>
        </p:nvPicPr>
        <p:blipFill>
          <a:blip r:embed="rId4"/>
          <a:stretch>
            <a:fillRect/>
          </a:stretch>
        </p:blipFill>
        <p:spPr>
          <a:xfrm rot="564002">
            <a:off x="2603792" y="1858960"/>
            <a:ext cx="4296264" cy="2954658"/>
          </a:xfrm>
          <a:prstGeom prst="rect">
            <a:avLst/>
          </a:prstGeom>
          <a:noFill/>
          <a:ln>
            <a:noFill/>
          </a:ln>
        </p:spPr>
      </p:pic>
      <p:pic>
        <p:nvPicPr>
          <p:cNvPr id="36" name="Shape 36"/>
          <p:cNvPicPr preferRelativeResize="0"/>
          <p:nvPr/>
        </p:nvPicPr>
        <p:blipFill>
          <a:blip r:embed="rId4"/>
          <a:stretch>
            <a:fillRect/>
          </a:stretch>
        </p:blipFill>
        <p:spPr>
          <a:xfrm rot="563997">
            <a:off x="2384745" y="1707197"/>
            <a:ext cx="4762258" cy="3275125"/>
          </a:xfrm>
          <a:prstGeom prst="rect">
            <a:avLst/>
          </a:prstGeom>
          <a:noFill/>
          <a:ln>
            <a:noFill/>
          </a:ln>
        </p:spPr>
      </p:pic>
      <p:sp>
        <p:nvSpPr>
          <p:cNvPr id="37" name="Shape 37"/>
          <p:cNvSpPr txBox="1"/>
          <p:nvPr/>
        </p:nvSpPr>
        <p:spPr>
          <a:xfrm>
            <a:off x="801425" y="5454125"/>
            <a:ext cx="2772000" cy="548699"/>
          </a:xfrm>
          <a:prstGeom prst="rect">
            <a:avLst/>
          </a:prstGeom>
        </p:spPr>
        <p:txBody>
          <a:bodyPr lIns="91425" tIns="91425" rIns="91425" bIns="91425" anchor="t" anchorCtr="0">
            <a:noAutofit/>
          </a:bodyPr>
          <a:lstStyle/>
          <a:p>
            <a:pPr lvl="0" rtl="0">
              <a:buNone/>
            </a:pPr>
            <a:r>
              <a:rPr lang="en" sz="3000" b="1">
                <a:solidFill>
                  <a:srgbClr val="6D9EEB"/>
                </a:solidFill>
              </a:rPr>
              <a:t>patrick remer</a:t>
            </a:r>
          </a:p>
        </p:txBody>
      </p:sp>
      <p:sp>
        <p:nvSpPr>
          <p:cNvPr id="38" name="Shape 38"/>
          <p:cNvSpPr txBox="1"/>
          <p:nvPr/>
        </p:nvSpPr>
        <p:spPr>
          <a:xfrm>
            <a:off x="5742800" y="686700"/>
            <a:ext cx="3126899" cy="548699"/>
          </a:xfrm>
          <a:prstGeom prst="rect">
            <a:avLst/>
          </a:prstGeom>
        </p:spPr>
        <p:txBody>
          <a:bodyPr lIns="91425" tIns="91425" rIns="91425" bIns="91425" anchor="t" anchorCtr="0">
            <a:noAutofit/>
          </a:bodyPr>
          <a:lstStyle/>
          <a:p>
            <a:pPr lvl="0" rtl="0">
              <a:buNone/>
            </a:pPr>
            <a:r>
              <a:rPr lang="en" sz="3000" b="1">
                <a:solidFill>
                  <a:srgbClr val="6D9EEB"/>
                </a:solidFill>
              </a:rPr>
              <a:t>heidi dolamore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pic>
        <p:nvPicPr>
          <p:cNvPr id="187" name="Shape 187"/>
          <p:cNvPicPr preferRelativeResize="0"/>
          <p:nvPr/>
        </p:nvPicPr>
        <p:blipFill>
          <a:blip r:embed="rId3"/>
          <a:stretch>
            <a:fillRect/>
          </a:stretch>
        </p:blipFill>
        <p:spPr>
          <a:xfrm>
            <a:off x="0" y="0"/>
            <a:ext cx="9144000" cy="6858000"/>
          </a:xfrm>
          <a:prstGeom prst="rect">
            <a:avLst/>
          </a:prstGeom>
          <a:noFill/>
          <a:ln>
            <a:noFill/>
          </a:ln>
        </p:spPr>
      </p:pic>
      <p:sp>
        <p:nvSpPr>
          <p:cNvPr id="188" name="Shape 188"/>
          <p:cNvSpPr txBox="1">
            <a:spLocks noGrp="1"/>
          </p:cNvSpPr>
          <p:nvPr>
            <p:ph type="title"/>
          </p:nvPr>
        </p:nvSpPr>
        <p:spPr>
          <a:xfrm>
            <a:off x="3337850" y="1600200"/>
            <a:ext cx="2876699" cy="1143000"/>
          </a:xfrm>
          <a:prstGeom prst="rect">
            <a:avLst/>
          </a:prstGeom>
        </p:spPr>
        <p:txBody>
          <a:bodyPr lIns="91425" tIns="91425" rIns="91425" bIns="91425" anchor="b" anchorCtr="0">
            <a:noAutofit/>
          </a:bodyPr>
          <a:lstStyle/>
          <a:p>
            <a:pPr>
              <a:buNone/>
            </a:pPr>
            <a:r>
              <a:rPr lang="en" sz="2400">
                <a:solidFill>
                  <a:srgbClr val="FFFFFF"/>
                </a:solidFill>
              </a:rPr>
              <a:t>the small stuff</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endParaRPr/>
          </a:p>
        </p:txBody>
      </p:sp>
      <p:sp>
        <p:nvSpPr>
          <p:cNvPr id="194" name="Shape 19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pic>
        <p:nvPicPr>
          <p:cNvPr id="195" name="Shape 195"/>
          <p:cNvPicPr preferRelativeResize="0"/>
          <p:nvPr/>
        </p:nvPicPr>
        <p:blipFill>
          <a:blip r:embed="rId3"/>
          <a:stretch>
            <a:fillRect/>
          </a:stretch>
        </p:blipFill>
        <p:spPr>
          <a:xfrm>
            <a:off x="-101036" y="-34274"/>
            <a:ext cx="9372283" cy="6892274"/>
          </a:xfrm>
          <a:prstGeom prst="rect">
            <a:avLst/>
          </a:prstGeom>
          <a:noFill/>
          <a:ln>
            <a:noFill/>
          </a:ln>
        </p:spPr>
      </p:pic>
      <p:sp>
        <p:nvSpPr>
          <p:cNvPr id="196" name="Shape 196"/>
          <p:cNvSpPr txBox="1"/>
          <p:nvPr/>
        </p:nvSpPr>
        <p:spPr>
          <a:xfrm>
            <a:off x="228600" y="3772325"/>
            <a:ext cx="8686800" cy="2262300"/>
          </a:xfrm>
          <a:prstGeom prst="rect">
            <a:avLst/>
          </a:prstGeom>
        </p:spPr>
        <p:txBody>
          <a:bodyPr lIns="91425" tIns="91425" rIns="91425" bIns="91425" anchor="t" anchorCtr="0">
            <a:noAutofit/>
          </a:bodyPr>
          <a:lstStyle/>
          <a:p>
            <a:pPr lvl="0" algn="ctr" rtl="0">
              <a:buNone/>
            </a:pPr>
            <a:r>
              <a:rPr lang="en" sz="4500" b="1">
                <a:solidFill>
                  <a:srgbClr val="FFFFFF"/>
                </a:solidFill>
              </a:rPr>
              <a:t>takeaway for supervisors</a:t>
            </a:r>
          </a:p>
          <a:p>
            <a:pPr lvl="0" algn="ctr" rtl="0">
              <a:buNone/>
            </a:pPr>
            <a:r>
              <a:rPr lang="en" sz="2600">
                <a:solidFill>
                  <a:srgbClr val="FFFFFF"/>
                </a:solidFill>
              </a:rPr>
              <a:t>Assign someone other than the storyteller</a:t>
            </a:r>
            <a:br>
              <a:rPr lang="en" sz="2600">
                <a:solidFill>
                  <a:srgbClr val="FFFFFF"/>
                </a:solidFill>
              </a:rPr>
            </a:br>
            <a:r>
              <a:rPr lang="en" sz="2600">
                <a:solidFill>
                  <a:srgbClr val="FFFFFF"/>
                </a:solidFill>
              </a:rPr>
              <a:t>to direct traffic as families arrive.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endParaRPr/>
          </a:p>
        </p:txBody>
      </p:sp>
      <p:sp>
        <p:nvSpPr>
          <p:cNvPr id="202" name="Shape 20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pic>
        <p:nvPicPr>
          <p:cNvPr id="203" name="Shape 203"/>
          <p:cNvPicPr preferRelativeResize="0"/>
          <p:nvPr/>
        </p:nvPicPr>
        <p:blipFill>
          <a:blip r:embed="rId3"/>
          <a:stretch>
            <a:fillRect/>
          </a:stretch>
        </p:blipFill>
        <p:spPr>
          <a:xfrm>
            <a:off x="0" y="0"/>
            <a:ext cx="9275804" cy="6857998"/>
          </a:xfrm>
          <a:prstGeom prst="rect">
            <a:avLst/>
          </a:prstGeom>
          <a:noFill/>
          <a:ln>
            <a:noFill/>
          </a:ln>
        </p:spPr>
      </p:pic>
      <p:sp>
        <p:nvSpPr>
          <p:cNvPr id="204" name="Shape 204"/>
          <p:cNvSpPr txBox="1"/>
          <p:nvPr/>
        </p:nvSpPr>
        <p:spPr>
          <a:xfrm>
            <a:off x="304800" y="859675"/>
            <a:ext cx="8686800" cy="1045199"/>
          </a:xfrm>
          <a:prstGeom prst="rect">
            <a:avLst/>
          </a:prstGeom>
        </p:spPr>
        <p:txBody>
          <a:bodyPr lIns="91425" tIns="91425" rIns="91425" bIns="91425" anchor="t" anchorCtr="0">
            <a:noAutofit/>
          </a:bodyPr>
          <a:lstStyle/>
          <a:p>
            <a:pPr lvl="0" algn="ctr" rtl="0">
              <a:buNone/>
            </a:pPr>
            <a:r>
              <a:rPr lang="en" sz="4500" b="1">
                <a:solidFill>
                  <a:srgbClr val="FFFFFF"/>
                </a:solidFill>
              </a:rPr>
              <a:t>takeaway for librarians</a:t>
            </a:r>
          </a:p>
          <a:p>
            <a:endParaRPr/>
          </a:p>
        </p:txBody>
      </p:sp>
      <p:sp>
        <p:nvSpPr>
          <p:cNvPr id="205" name="Shape 205"/>
          <p:cNvSpPr txBox="1"/>
          <p:nvPr/>
        </p:nvSpPr>
        <p:spPr>
          <a:xfrm>
            <a:off x="4997825" y="2166750"/>
            <a:ext cx="3689099" cy="2109300"/>
          </a:xfrm>
          <a:prstGeom prst="rect">
            <a:avLst/>
          </a:prstGeom>
        </p:spPr>
        <p:txBody>
          <a:bodyPr lIns="91425" tIns="91425" rIns="91425" bIns="91425" anchor="t" anchorCtr="0">
            <a:noAutofit/>
          </a:bodyPr>
          <a:lstStyle/>
          <a:p>
            <a:pPr>
              <a:buNone/>
            </a:pPr>
            <a:r>
              <a:rPr lang="en" sz="2600">
                <a:solidFill>
                  <a:srgbClr val="FFFFFF"/>
                </a:solidFill>
              </a:rPr>
              <a:t>Ask other librarians to share their secrets for dealing with the unexpected. </a:t>
            </a:r>
          </a:p>
        </p:txBody>
      </p:sp>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endParaRPr/>
          </a:p>
        </p:txBody>
      </p:sp>
      <p:sp>
        <p:nvSpPr>
          <p:cNvPr id="211" name="Shape 21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pic>
        <p:nvPicPr>
          <p:cNvPr id="212" name="Shape 212"/>
          <p:cNvPicPr preferRelativeResize="0"/>
          <p:nvPr/>
        </p:nvPicPr>
        <p:blipFill>
          <a:blip r:embed="rId3"/>
          <a:stretch>
            <a:fillRect/>
          </a:stretch>
        </p:blipFill>
        <p:spPr>
          <a:xfrm>
            <a:off x="0" y="0"/>
            <a:ext cx="9259989" cy="6858001"/>
          </a:xfrm>
          <a:prstGeom prst="rect">
            <a:avLst/>
          </a:prstGeom>
          <a:noFill/>
          <a:ln>
            <a:noFill/>
          </a:ln>
        </p:spPr>
      </p:pic>
      <p:sp>
        <p:nvSpPr>
          <p:cNvPr id="213" name="Shape 213"/>
          <p:cNvSpPr txBox="1"/>
          <p:nvPr/>
        </p:nvSpPr>
        <p:spPr>
          <a:xfrm>
            <a:off x="2007150" y="3038250"/>
            <a:ext cx="3902399" cy="2091600"/>
          </a:xfrm>
          <a:prstGeom prst="rect">
            <a:avLst/>
          </a:prstGeom>
        </p:spPr>
        <p:txBody>
          <a:bodyPr lIns="91425" tIns="91425" rIns="91425" bIns="91425" anchor="t" anchorCtr="0">
            <a:noAutofit/>
          </a:bodyPr>
          <a:lstStyle/>
          <a:p>
            <a:pPr lvl="0" rtl="0">
              <a:buNone/>
            </a:pPr>
            <a:r>
              <a:rPr lang="en" sz="9600" b="1">
                <a:solidFill>
                  <a:srgbClr val="FFFFFF"/>
                </a:solidFill>
              </a:rPr>
              <a:t>Q &amp; A</a:t>
            </a:r>
          </a:p>
        </p:txBody>
      </p:sp>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endParaRPr/>
          </a:p>
        </p:txBody>
      </p:sp>
      <p:sp>
        <p:nvSpPr>
          <p:cNvPr id="219" name="Shape 21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sp>
        <p:nvSpPr>
          <p:cNvPr id="220" name="Shape 220"/>
          <p:cNvSpPr txBox="1"/>
          <p:nvPr/>
        </p:nvSpPr>
        <p:spPr>
          <a:xfrm>
            <a:off x="457200" y="274637"/>
            <a:ext cx="8229600" cy="1143000"/>
          </a:xfrm>
          <a:prstGeom prst="rect">
            <a:avLst/>
          </a:prstGeom>
        </p:spPr>
        <p:txBody>
          <a:bodyPr lIns="91425" tIns="91425" rIns="91425" bIns="91425" anchor="b" anchorCtr="0">
            <a:noAutofit/>
          </a:bodyPr>
          <a:lstStyle/>
          <a:p>
            <a:endParaRPr/>
          </a:p>
        </p:txBody>
      </p:sp>
      <p:sp>
        <p:nvSpPr>
          <p:cNvPr id="221" name="Shape 221"/>
          <p:cNvSpPr txBox="1"/>
          <p:nvPr/>
        </p:nvSpPr>
        <p:spPr>
          <a:xfrm>
            <a:off x="457200" y="1600200"/>
            <a:ext cx="8229600" cy="4967700"/>
          </a:xfrm>
          <a:prstGeom prst="rect">
            <a:avLst/>
          </a:prstGeom>
        </p:spPr>
        <p:txBody>
          <a:bodyPr lIns="91425" tIns="91425" rIns="91425" bIns="91425" anchor="t" anchorCtr="0">
            <a:noAutofit/>
          </a:bodyPr>
          <a:lstStyle/>
          <a:p>
            <a:endParaRPr/>
          </a:p>
        </p:txBody>
      </p:sp>
      <p:sp>
        <p:nvSpPr>
          <p:cNvPr id="222" name="Shape 222"/>
          <p:cNvSpPr txBox="1"/>
          <p:nvPr/>
        </p:nvSpPr>
        <p:spPr>
          <a:xfrm>
            <a:off x="457200" y="274637"/>
            <a:ext cx="8229600" cy="1143299"/>
          </a:xfrm>
          <a:prstGeom prst="rect">
            <a:avLst/>
          </a:prstGeom>
        </p:spPr>
        <p:txBody>
          <a:bodyPr lIns="91425" tIns="91425" rIns="91425" bIns="91425" anchor="b" anchorCtr="0">
            <a:noAutofit/>
          </a:bodyPr>
          <a:lstStyle/>
          <a:p>
            <a:endParaRPr/>
          </a:p>
        </p:txBody>
      </p:sp>
      <p:sp>
        <p:nvSpPr>
          <p:cNvPr id="223" name="Shape 223"/>
          <p:cNvSpPr txBox="1"/>
          <p:nvPr/>
        </p:nvSpPr>
        <p:spPr>
          <a:xfrm>
            <a:off x="457200" y="1600200"/>
            <a:ext cx="8229600" cy="4967700"/>
          </a:xfrm>
          <a:prstGeom prst="rect">
            <a:avLst/>
          </a:prstGeom>
        </p:spPr>
        <p:txBody>
          <a:bodyPr lIns="91425" tIns="91425" rIns="91425" bIns="91425" anchor="t" anchorCtr="0">
            <a:noAutofit/>
          </a:bodyPr>
          <a:lstStyle/>
          <a:p>
            <a:endParaRPr/>
          </a:p>
        </p:txBody>
      </p:sp>
      <p:pic>
        <p:nvPicPr>
          <p:cNvPr id="224" name="Shape 224"/>
          <p:cNvPicPr preferRelativeResize="0"/>
          <p:nvPr/>
        </p:nvPicPr>
        <p:blipFill>
          <a:blip r:embed="rId3"/>
          <a:stretch>
            <a:fillRect/>
          </a:stretch>
        </p:blipFill>
        <p:spPr>
          <a:xfrm>
            <a:off x="0" y="7617"/>
            <a:ext cx="9143997" cy="6842762"/>
          </a:xfrm>
          <a:prstGeom prst="rect">
            <a:avLst/>
          </a:prstGeom>
          <a:noFill/>
          <a:ln>
            <a:noFill/>
          </a:ln>
        </p:spPr>
      </p:pic>
      <p:sp>
        <p:nvSpPr>
          <p:cNvPr id="225" name="Shape 225"/>
          <p:cNvSpPr txBox="1"/>
          <p:nvPr/>
        </p:nvSpPr>
        <p:spPr>
          <a:xfrm>
            <a:off x="5141175" y="1531775"/>
            <a:ext cx="3195599" cy="2676299"/>
          </a:xfrm>
          <a:prstGeom prst="rect">
            <a:avLst/>
          </a:prstGeom>
        </p:spPr>
        <p:txBody>
          <a:bodyPr lIns="91425" tIns="91425" rIns="91425" bIns="91425" anchor="t" anchorCtr="0">
            <a:noAutofit/>
          </a:bodyPr>
          <a:lstStyle/>
          <a:p>
            <a:pPr lvl="0" algn="ctr" rtl="0">
              <a:buNone/>
            </a:pPr>
            <a:r>
              <a:rPr lang="en" sz="8000" b="1">
                <a:solidFill>
                  <a:srgbClr val="E06666"/>
                </a:solidFill>
              </a:rPr>
              <a:t>wrap</a:t>
            </a:r>
          </a:p>
          <a:p>
            <a:pPr lvl="0" algn="ctr" rtl="0">
              <a:buNone/>
            </a:pPr>
            <a:r>
              <a:rPr lang="en" sz="8000" b="1">
                <a:solidFill>
                  <a:srgbClr val="E06666"/>
                </a:solidFill>
              </a:rPr>
              <a:t>up</a:t>
            </a:r>
          </a:p>
        </p:txBody>
      </p:sp>
      <p:sp>
        <p:nvSpPr>
          <p:cNvPr id="226" name="Shape 226"/>
          <p:cNvSpPr txBox="1"/>
          <p:nvPr/>
        </p:nvSpPr>
        <p:spPr>
          <a:xfrm>
            <a:off x="755725" y="5522250"/>
            <a:ext cx="7633199" cy="1143299"/>
          </a:xfrm>
          <a:prstGeom prst="rect">
            <a:avLst/>
          </a:prstGeom>
        </p:spPr>
        <p:txBody>
          <a:bodyPr lIns="91425" tIns="91425" rIns="91425" bIns="91425" anchor="t" anchorCtr="0">
            <a:noAutofit/>
          </a:bodyPr>
          <a:lstStyle/>
          <a:p>
            <a:pPr lvl="0" rtl="0">
              <a:buNone/>
            </a:pPr>
            <a:r>
              <a:rPr lang="en" sz="2000" b="1">
                <a:solidFill>
                  <a:srgbClr val="A61C00"/>
                </a:solidFill>
              </a:rPr>
              <a:t>hwdolamore@solanocounty.com  </a:t>
            </a:r>
            <a:r>
              <a:rPr lang="en" sz="2000" b="1">
                <a:solidFill>
                  <a:srgbClr val="FF0000"/>
                </a:solidFill>
              </a:rPr>
              <a:t>            </a:t>
            </a:r>
            <a:r>
              <a:rPr lang="en" sz="2000" b="1">
                <a:solidFill>
                  <a:srgbClr val="A61C00"/>
                </a:solidFill>
              </a:rPr>
              <a:t>premer@ccclib.org</a:t>
            </a:r>
          </a:p>
        </p:txBody>
      </p:sp>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pic>
        <p:nvPicPr>
          <p:cNvPr id="28" name="Shape 28"/>
          <p:cNvPicPr preferRelativeResize="0"/>
          <p:nvPr/>
        </p:nvPicPr>
        <p:blipFill>
          <a:blip r:embed="rId3"/>
          <a:stretch>
            <a:fillRect/>
          </a:stretch>
        </p:blipFill>
        <p:spPr>
          <a:xfrm>
            <a:off x="-52900" y="0"/>
            <a:ext cx="9328865" cy="6857997"/>
          </a:xfrm>
          <a:prstGeom prst="rect">
            <a:avLst/>
          </a:prstGeom>
          <a:noFill/>
          <a:ln>
            <a:noFill/>
          </a:ln>
        </p:spPr>
      </p:pic>
      <p:sp>
        <p:nvSpPr>
          <p:cNvPr id="6" name="Text Placeholder 2"/>
          <p:cNvSpPr txBox="1">
            <a:spLocks/>
          </p:cNvSpPr>
          <p:nvPr/>
        </p:nvSpPr>
        <p:spPr>
          <a:xfrm rot="609332">
            <a:off x="2850015" y="2415621"/>
            <a:ext cx="3563466" cy="2242763"/>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algn="ctr"/>
            <a:r>
              <a:rPr lang="en-US" sz="1200" dirty="0" smtClean="0"/>
              <a:t>The Early Learning with Families @ Your </a:t>
            </a:r>
            <a:r>
              <a:rPr lang="en-US" sz="1200" smtClean="0"/>
              <a:t>Library (ELF) </a:t>
            </a:r>
            <a:r>
              <a:rPr lang="en-US" sz="1200" dirty="0" smtClean="0"/>
              <a:t>2.0 is supported 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a:p>
            <a:pPr algn="ctr"/>
            <a:r>
              <a:rPr lang="en-US" sz="1200" dirty="0" smtClean="0"/>
              <a:t> </a:t>
            </a:r>
          </a:p>
          <a:p>
            <a:pPr algn="ctr"/>
            <a:endParaRPr lang="en-US" sz="1200" dirty="0"/>
          </a:p>
        </p:txBody>
      </p:sp>
    </p:spTree>
    <p:extLst>
      <p:ext uri="{BB962C8B-B14F-4D97-AF65-F5344CB8AC3E}">
        <p14:creationId xmlns:p14="http://schemas.microsoft.com/office/powerpoint/2010/main" val="3450840638"/>
      </p:ext>
    </p:extLst>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endParaRPr/>
          </a:p>
        </p:txBody>
      </p:sp>
      <p:sp>
        <p:nvSpPr>
          <p:cNvPr id="44" name="Shape 4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sp>
        <p:nvSpPr>
          <p:cNvPr id="45" name="Shape 45"/>
          <p:cNvSpPr txBox="1"/>
          <p:nvPr/>
        </p:nvSpPr>
        <p:spPr>
          <a:xfrm>
            <a:off x="457200" y="274637"/>
            <a:ext cx="8229600" cy="1143000"/>
          </a:xfrm>
          <a:prstGeom prst="rect">
            <a:avLst/>
          </a:prstGeom>
        </p:spPr>
        <p:txBody>
          <a:bodyPr lIns="91425" tIns="91425" rIns="91425" bIns="91425" anchor="b" anchorCtr="0">
            <a:noAutofit/>
          </a:bodyPr>
          <a:lstStyle/>
          <a:p>
            <a:endParaRPr/>
          </a:p>
        </p:txBody>
      </p:sp>
      <p:sp>
        <p:nvSpPr>
          <p:cNvPr id="46" name="Shape 46"/>
          <p:cNvSpPr txBox="1"/>
          <p:nvPr/>
        </p:nvSpPr>
        <p:spPr>
          <a:xfrm>
            <a:off x="457200" y="1600200"/>
            <a:ext cx="8229600" cy="4967700"/>
          </a:xfrm>
          <a:prstGeom prst="rect">
            <a:avLst/>
          </a:prstGeom>
        </p:spPr>
        <p:txBody>
          <a:bodyPr lIns="91425" tIns="91425" rIns="91425" bIns="91425" anchor="t" anchorCtr="0">
            <a:noAutofit/>
          </a:bodyPr>
          <a:lstStyle/>
          <a:p>
            <a:endParaRPr/>
          </a:p>
        </p:txBody>
      </p:sp>
      <p:pic>
        <p:nvPicPr>
          <p:cNvPr id="47" name="Shape 47"/>
          <p:cNvPicPr preferRelativeResize="0"/>
          <p:nvPr/>
        </p:nvPicPr>
        <p:blipFill>
          <a:blip r:embed="rId3"/>
          <a:stretch>
            <a:fillRect/>
          </a:stretch>
        </p:blipFill>
        <p:spPr>
          <a:xfrm>
            <a:off x="-28875" y="-26900"/>
            <a:ext cx="9172876" cy="6902377"/>
          </a:xfrm>
          <a:prstGeom prst="rect">
            <a:avLst/>
          </a:prstGeom>
          <a:noFill/>
          <a:ln>
            <a:noFill/>
          </a:ln>
        </p:spPr>
      </p:pic>
      <p:sp>
        <p:nvSpPr>
          <p:cNvPr id="48" name="Shape 48"/>
          <p:cNvSpPr txBox="1"/>
          <p:nvPr/>
        </p:nvSpPr>
        <p:spPr>
          <a:xfrm>
            <a:off x="3808200" y="643675"/>
            <a:ext cx="3630599" cy="5329499"/>
          </a:xfrm>
          <a:prstGeom prst="rect">
            <a:avLst/>
          </a:prstGeom>
        </p:spPr>
        <p:txBody>
          <a:bodyPr lIns="91425" tIns="91425" rIns="91425" bIns="91425" anchor="t" anchorCtr="0">
            <a:noAutofit/>
          </a:bodyPr>
          <a:lstStyle/>
          <a:p>
            <a:pPr lvl="0" algn="ctr" rtl="0">
              <a:buNone/>
            </a:pPr>
            <a:r>
              <a:rPr lang="en" sz="6000" b="1">
                <a:solidFill>
                  <a:srgbClr val="38761D"/>
                </a:solidFill>
              </a:rPr>
              <a:t>1</a:t>
            </a:r>
            <a:r>
              <a:rPr lang="en" sz="3000" b="1">
                <a:solidFill>
                  <a:srgbClr val="38761D"/>
                </a:solidFill>
              </a:rPr>
              <a:t> </a:t>
            </a:r>
          </a:p>
          <a:p>
            <a:pPr lvl="0" algn="ctr" rtl="0">
              <a:buNone/>
            </a:pPr>
            <a:r>
              <a:rPr lang="en" sz="3000" b="1">
                <a:solidFill>
                  <a:srgbClr val="38761D"/>
                </a:solidFill>
              </a:rPr>
              <a:t>the people</a:t>
            </a:r>
          </a:p>
          <a:p>
            <a:pPr lvl="0" algn="ctr" rtl="0">
              <a:buNone/>
            </a:pPr>
            <a:r>
              <a:rPr lang="en" sz="3000">
                <a:solidFill>
                  <a:srgbClr val="38761D"/>
                </a:solidFill>
              </a:rPr>
              <a:t>-</a:t>
            </a:r>
          </a:p>
          <a:p>
            <a:pPr lvl="0" algn="ctr" rtl="0">
              <a:buNone/>
            </a:pPr>
            <a:r>
              <a:rPr lang="en" sz="6000" b="1">
                <a:solidFill>
                  <a:srgbClr val="38761D"/>
                </a:solidFill>
              </a:rPr>
              <a:t>2</a:t>
            </a:r>
            <a:r>
              <a:rPr lang="en" sz="3000" b="1">
                <a:solidFill>
                  <a:srgbClr val="38761D"/>
                </a:solidFill>
              </a:rPr>
              <a:t> </a:t>
            </a:r>
          </a:p>
          <a:p>
            <a:pPr lvl="0" algn="ctr" rtl="0">
              <a:buNone/>
            </a:pPr>
            <a:r>
              <a:rPr lang="en" sz="3000" b="1">
                <a:solidFill>
                  <a:srgbClr val="38761D"/>
                </a:solidFill>
              </a:rPr>
              <a:t>the place</a:t>
            </a:r>
          </a:p>
          <a:p>
            <a:pPr lvl="0" algn="ctr" rtl="0">
              <a:buNone/>
            </a:pPr>
            <a:r>
              <a:rPr lang="en" sz="3000">
                <a:solidFill>
                  <a:srgbClr val="38761D"/>
                </a:solidFill>
              </a:rPr>
              <a:t>-</a:t>
            </a:r>
          </a:p>
          <a:p>
            <a:pPr lvl="0" algn="ctr" rtl="0">
              <a:buNone/>
            </a:pPr>
            <a:r>
              <a:rPr lang="en" sz="6000" b="1">
                <a:solidFill>
                  <a:srgbClr val="38761D"/>
                </a:solidFill>
              </a:rPr>
              <a:t>3</a:t>
            </a:r>
          </a:p>
          <a:p>
            <a:pPr lvl="0" algn="ctr" rtl="0">
              <a:buNone/>
            </a:pPr>
            <a:r>
              <a:rPr lang="en" sz="3000" b="1">
                <a:solidFill>
                  <a:srgbClr val="38761D"/>
                </a:solidFill>
              </a:rPr>
              <a:t> the PACKAGE</a:t>
            </a:r>
          </a:p>
          <a:p>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endParaRPr/>
          </a:p>
        </p:txBody>
      </p:sp>
      <p:sp>
        <p:nvSpPr>
          <p:cNvPr id="54" name="Shape 5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pic>
        <p:nvPicPr>
          <p:cNvPr id="55" name="Shape 55"/>
          <p:cNvPicPr preferRelativeResize="0"/>
          <p:nvPr/>
        </p:nvPicPr>
        <p:blipFill>
          <a:blip r:embed="rId3"/>
          <a:stretch>
            <a:fillRect/>
          </a:stretch>
        </p:blipFill>
        <p:spPr>
          <a:xfrm>
            <a:off x="0" y="0"/>
            <a:ext cx="9358726" cy="6857997"/>
          </a:xfrm>
          <a:prstGeom prst="rect">
            <a:avLst/>
          </a:prstGeom>
          <a:noFill/>
          <a:ln>
            <a:noFill/>
          </a:ln>
        </p:spPr>
      </p:pic>
      <p:sp>
        <p:nvSpPr>
          <p:cNvPr id="56" name="Shape 56"/>
          <p:cNvSpPr txBox="1"/>
          <p:nvPr/>
        </p:nvSpPr>
        <p:spPr>
          <a:xfrm>
            <a:off x="597050" y="2162275"/>
            <a:ext cx="8089500" cy="1516799"/>
          </a:xfrm>
          <a:prstGeom prst="rect">
            <a:avLst/>
          </a:prstGeom>
        </p:spPr>
        <p:txBody>
          <a:bodyPr lIns="91425" tIns="91425" rIns="91425" bIns="91425" anchor="t" anchorCtr="0">
            <a:noAutofit/>
          </a:bodyPr>
          <a:lstStyle/>
          <a:p>
            <a:pPr algn="ctr">
              <a:buNone/>
            </a:pPr>
            <a:r>
              <a:rPr lang="en" sz="7200" b="1">
                <a:solidFill>
                  <a:srgbClr val="FFFFFF"/>
                </a:solidFill>
              </a:rPr>
              <a:t>SIMPLE &amp; easy</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endParaRPr/>
          </a:p>
        </p:txBody>
      </p:sp>
      <p:sp>
        <p:nvSpPr>
          <p:cNvPr id="62" name="Shape 6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pic>
        <p:nvPicPr>
          <p:cNvPr id="63" name="Shape 63"/>
          <p:cNvPicPr preferRelativeResize="0"/>
          <p:nvPr/>
        </p:nvPicPr>
        <p:blipFill>
          <a:blip r:embed="rId3"/>
          <a:stretch>
            <a:fillRect/>
          </a:stretch>
        </p:blipFill>
        <p:spPr>
          <a:xfrm>
            <a:off x="0" y="0"/>
            <a:ext cx="9262107" cy="6857997"/>
          </a:xfrm>
          <a:prstGeom prst="rect">
            <a:avLst/>
          </a:prstGeom>
          <a:noFill/>
          <a:ln>
            <a:noFill/>
          </a:ln>
        </p:spPr>
      </p:pic>
      <p:sp>
        <p:nvSpPr>
          <p:cNvPr id="64" name="Shape 64"/>
          <p:cNvSpPr txBox="1"/>
          <p:nvPr/>
        </p:nvSpPr>
        <p:spPr>
          <a:xfrm>
            <a:off x="1065000" y="1019275"/>
            <a:ext cx="7519799" cy="2097899"/>
          </a:xfrm>
          <a:prstGeom prst="rect">
            <a:avLst/>
          </a:prstGeom>
        </p:spPr>
        <p:txBody>
          <a:bodyPr lIns="91425" tIns="91425" rIns="91425" bIns="91425" anchor="t" anchorCtr="0">
            <a:noAutofit/>
          </a:bodyPr>
          <a:lstStyle/>
          <a:p>
            <a:pPr lvl="0" algn="ctr" rtl="0">
              <a:buNone/>
            </a:pPr>
            <a:r>
              <a:rPr lang="en" sz="4800" b="1">
                <a:solidFill>
                  <a:srgbClr val="FFFFFF"/>
                </a:solidFill>
              </a:rPr>
              <a:t>what makes sense</a:t>
            </a:r>
          </a:p>
          <a:p>
            <a:pPr lvl="0" algn="ctr" rtl="0">
              <a:buNone/>
            </a:pPr>
            <a:r>
              <a:rPr lang="en" sz="4800" b="1">
                <a:solidFill>
                  <a:srgbClr val="FFFFFF"/>
                </a:solidFill>
              </a:rPr>
              <a:t>for families?</a:t>
            </a:r>
          </a:p>
          <a:p>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endParaRPr/>
          </a:p>
        </p:txBody>
      </p:sp>
      <p:sp>
        <p:nvSpPr>
          <p:cNvPr id="70" name="Shape 7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pic>
        <p:nvPicPr>
          <p:cNvPr id="71" name="Shape 71"/>
          <p:cNvPicPr preferRelativeResize="0"/>
          <p:nvPr/>
        </p:nvPicPr>
        <p:blipFill>
          <a:blip r:embed="rId3"/>
          <a:stretch>
            <a:fillRect/>
          </a:stretch>
        </p:blipFill>
        <p:spPr>
          <a:xfrm>
            <a:off x="-166234" y="0"/>
            <a:ext cx="9310231" cy="6858000"/>
          </a:xfrm>
          <a:prstGeom prst="rect">
            <a:avLst/>
          </a:prstGeom>
          <a:noFill/>
          <a:ln>
            <a:noFill/>
          </a:ln>
        </p:spPr>
      </p:pic>
      <p:sp>
        <p:nvSpPr>
          <p:cNvPr id="72" name="Shape 72"/>
          <p:cNvSpPr txBox="1"/>
          <p:nvPr/>
        </p:nvSpPr>
        <p:spPr>
          <a:xfrm>
            <a:off x="2388200" y="1933675"/>
            <a:ext cx="4598999" cy="2372100"/>
          </a:xfrm>
          <a:prstGeom prst="rect">
            <a:avLst/>
          </a:prstGeom>
        </p:spPr>
        <p:txBody>
          <a:bodyPr lIns="91425" tIns="91425" rIns="91425" bIns="91425" anchor="t" anchorCtr="0">
            <a:noAutofit/>
          </a:bodyPr>
          <a:lstStyle/>
          <a:p>
            <a:pPr lvl="0" algn="ctr" rtl="0">
              <a:buNone/>
            </a:pPr>
            <a:r>
              <a:rPr lang="en" sz="6000" b="1">
                <a:solidFill>
                  <a:srgbClr val="FFFFFF"/>
                </a:solidFill>
              </a:rPr>
              <a:t>mixed</a:t>
            </a:r>
            <a:br>
              <a:rPr lang="en" sz="6000" b="1">
                <a:solidFill>
                  <a:srgbClr val="FFFFFF"/>
                </a:solidFill>
              </a:rPr>
            </a:br>
            <a:r>
              <a:rPr lang="en" sz="6000" b="1">
                <a:solidFill>
                  <a:srgbClr val="FFFFFF"/>
                </a:solidFill>
              </a:rPr>
              <a:t>ages</a:t>
            </a:r>
          </a:p>
          <a:p>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pic>
        <p:nvPicPr>
          <p:cNvPr id="78" name="Shape 78"/>
          <p:cNvPicPr preferRelativeResize="0"/>
          <p:nvPr/>
        </p:nvPicPr>
        <p:blipFill>
          <a:blip r:embed="rId3"/>
          <a:stretch>
            <a:fillRect/>
          </a:stretch>
        </p:blipFill>
        <p:spPr>
          <a:xfrm>
            <a:off x="-80258" y="0"/>
            <a:ext cx="9224260" cy="6858000"/>
          </a:xfrm>
          <a:prstGeom prst="rect">
            <a:avLst/>
          </a:prstGeom>
          <a:noFill/>
          <a:ln>
            <a:noFill/>
          </a:ln>
        </p:spPr>
      </p:pic>
      <p:sp>
        <p:nvSpPr>
          <p:cNvPr id="79" name="Shape 79"/>
          <p:cNvSpPr txBox="1">
            <a:spLocks noGrp="1"/>
          </p:cNvSpPr>
          <p:nvPr>
            <p:ph type="title"/>
          </p:nvPr>
        </p:nvSpPr>
        <p:spPr>
          <a:xfrm>
            <a:off x="981375" y="542500"/>
            <a:ext cx="7482899" cy="1615500"/>
          </a:xfrm>
          <a:prstGeom prst="rect">
            <a:avLst/>
          </a:prstGeom>
        </p:spPr>
        <p:txBody>
          <a:bodyPr lIns="91425" tIns="91425" rIns="91425" bIns="91425" anchor="b" anchorCtr="0">
            <a:noAutofit/>
          </a:bodyPr>
          <a:lstStyle/>
          <a:p>
            <a:pPr>
              <a:buNone/>
            </a:pPr>
            <a:r>
              <a:rPr lang="en" sz="3000">
                <a:solidFill>
                  <a:srgbClr val="FFFFFF"/>
                </a:solidFill>
              </a:rPr>
              <a:t>Young children develop cognitive, linguistic, and motor skills more rapidly when playing in mixed age groups.</a:t>
            </a:r>
          </a:p>
        </p:txBody>
      </p:sp>
      <p:sp>
        <p:nvSpPr>
          <p:cNvPr id="80" name="Shape 80"/>
          <p:cNvSpPr txBox="1"/>
          <p:nvPr/>
        </p:nvSpPr>
        <p:spPr>
          <a:xfrm>
            <a:off x="5249525" y="3348575"/>
            <a:ext cx="2895299" cy="2632199"/>
          </a:xfrm>
          <a:prstGeom prst="rect">
            <a:avLst/>
          </a:prstGeom>
        </p:spPr>
        <p:txBody>
          <a:bodyPr lIns="91425" tIns="91425" rIns="91425" bIns="91425" anchor="t" anchorCtr="0">
            <a:noAutofit/>
          </a:bodyPr>
          <a:lstStyle/>
          <a:p>
            <a:pPr lvl="0" rtl="0">
              <a:buNone/>
            </a:pPr>
            <a:r>
              <a:rPr lang="en" sz="2400" i="1">
                <a:solidFill>
                  <a:srgbClr val="FFFFFF"/>
                </a:solidFill>
              </a:rPr>
              <a:t>See Peter Gray, “The Special Value of Children’s Age-Mixed Play”</a:t>
            </a:r>
          </a:p>
          <a:p>
            <a:pPr>
              <a:buNone/>
            </a:pPr>
            <a:r>
              <a:rPr lang="en" sz="2400" i="1">
                <a:solidFill>
                  <a:srgbClr val="FFFFFF"/>
                </a:solidFill>
              </a:rPr>
              <a:t>(2011)</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endParaRPr/>
          </a:p>
        </p:txBody>
      </p:sp>
      <p:sp>
        <p:nvSpPr>
          <p:cNvPr id="86" name="Shape 8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pic>
        <p:nvPicPr>
          <p:cNvPr id="87" name="Shape 87"/>
          <p:cNvPicPr preferRelativeResize="0"/>
          <p:nvPr/>
        </p:nvPicPr>
        <p:blipFill>
          <a:blip r:embed="rId3"/>
          <a:stretch>
            <a:fillRect/>
          </a:stretch>
        </p:blipFill>
        <p:spPr>
          <a:xfrm>
            <a:off x="0" y="0"/>
            <a:ext cx="9251587" cy="6857998"/>
          </a:xfrm>
          <a:prstGeom prst="rect">
            <a:avLst/>
          </a:prstGeom>
          <a:noFill/>
          <a:ln>
            <a:noFill/>
          </a:ln>
        </p:spPr>
      </p:pic>
      <p:sp>
        <p:nvSpPr>
          <p:cNvPr id="88" name="Shape 88"/>
          <p:cNvSpPr txBox="1"/>
          <p:nvPr/>
        </p:nvSpPr>
        <p:spPr>
          <a:xfrm>
            <a:off x="2464400" y="2695675"/>
            <a:ext cx="4598999" cy="1516799"/>
          </a:xfrm>
          <a:prstGeom prst="rect">
            <a:avLst/>
          </a:prstGeom>
        </p:spPr>
        <p:txBody>
          <a:bodyPr lIns="91425" tIns="91425" rIns="91425" bIns="91425" anchor="t" anchorCtr="0">
            <a:noAutofit/>
          </a:bodyPr>
          <a:lstStyle/>
          <a:p>
            <a:pPr lvl="0" algn="ctr" rtl="0">
              <a:buNone/>
            </a:pPr>
            <a:r>
              <a:rPr lang="en" sz="6000" b="1">
                <a:solidFill>
                  <a:srgbClr val="FFFFFF"/>
                </a:solidFill>
              </a:rPr>
              <a:t>
</a:t>
            </a:r>
          </a:p>
        </p:txBody>
      </p:sp>
      <p:sp>
        <p:nvSpPr>
          <p:cNvPr id="89" name="Shape 89"/>
          <p:cNvSpPr txBox="1"/>
          <p:nvPr/>
        </p:nvSpPr>
        <p:spPr>
          <a:xfrm>
            <a:off x="2540600" y="2543275"/>
            <a:ext cx="4598999" cy="1516799"/>
          </a:xfrm>
          <a:prstGeom prst="rect">
            <a:avLst/>
          </a:prstGeom>
        </p:spPr>
        <p:txBody>
          <a:bodyPr lIns="91425" tIns="91425" rIns="91425" bIns="91425" anchor="t" anchorCtr="0">
            <a:noAutofit/>
          </a:bodyPr>
          <a:lstStyle/>
          <a:p>
            <a:pPr lvl="0" algn="ctr" rtl="0">
              <a:buNone/>
            </a:pPr>
            <a:r>
              <a:rPr lang="en" sz="6000" b="1">
                <a:solidFill>
                  <a:srgbClr val="FFFFFF"/>
                </a:solidFill>
              </a:rPr>
              <a:t>consistency</a:t>
            </a:r>
          </a:p>
          <a:p>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endParaRPr/>
          </a:p>
        </p:txBody>
      </p:sp>
      <p:sp>
        <p:nvSpPr>
          <p:cNvPr id="95" name="Shape 95"/>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pic>
        <p:nvPicPr>
          <p:cNvPr id="96" name="Shape 96"/>
          <p:cNvPicPr preferRelativeResize="0"/>
          <p:nvPr/>
        </p:nvPicPr>
        <p:blipFill>
          <a:blip r:embed="rId3"/>
          <a:stretch>
            <a:fillRect/>
          </a:stretch>
        </p:blipFill>
        <p:spPr>
          <a:xfrm>
            <a:off x="0" y="0"/>
            <a:ext cx="9294087" cy="6858002"/>
          </a:xfrm>
          <a:prstGeom prst="rect">
            <a:avLst/>
          </a:prstGeom>
          <a:noFill/>
          <a:ln>
            <a:noFill/>
          </a:ln>
        </p:spPr>
      </p:pic>
      <p:sp>
        <p:nvSpPr>
          <p:cNvPr id="97" name="Shape 97"/>
          <p:cNvSpPr txBox="1"/>
          <p:nvPr/>
        </p:nvSpPr>
        <p:spPr>
          <a:xfrm>
            <a:off x="2312000" y="1324075"/>
            <a:ext cx="4598999" cy="1939199"/>
          </a:xfrm>
          <a:prstGeom prst="rect">
            <a:avLst/>
          </a:prstGeom>
        </p:spPr>
        <p:txBody>
          <a:bodyPr lIns="91425" tIns="91425" rIns="91425" bIns="91425" anchor="t" anchorCtr="0">
            <a:noAutofit/>
          </a:bodyPr>
          <a:lstStyle/>
          <a:p>
            <a:pPr lvl="0" algn="ctr" rtl="0">
              <a:buNone/>
            </a:pPr>
            <a:r>
              <a:rPr lang="en" sz="6000" b="1">
                <a:solidFill>
                  <a:srgbClr val="FFFFFF"/>
                </a:solidFill>
              </a:rPr>
              <a:t>breaking the rhythm</a:t>
            </a:r>
          </a:p>
          <a:p>
            <a:endParaRP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229</Words>
  <Application>Microsoft Macintosh PowerPoint</Application>
  <PresentationFormat>On-screen Show (4:3)</PresentationFormat>
  <Paragraphs>46</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simple-light</vt:lpstr>
      <vt:lpstr>PowerPoint Presentation</vt:lpstr>
      <vt:lpstr>PowerPoint Presentation</vt:lpstr>
      <vt:lpstr>PowerPoint Presentation</vt:lpstr>
      <vt:lpstr>PowerPoint Presentation</vt:lpstr>
      <vt:lpstr>PowerPoint Presentation</vt:lpstr>
      <vt:lpstr>PowerPoint Presentation</vt:lpstr>
      <vt:lpstr>Young children develop cognitive, linguistic, and motor skills more rapidly when playing in mixed age groups.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pre-registration</vt:lpstr>
      <vt:lpstr>PowerPoint Presentation</vt:lpstr>
      <vt:lpstr>the small stuff</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Stanley Strauss</cp:lastModifiedBy>
  <cp:revision>7</cp:revision>
  <dcterms:modified xsi:type="dcterms:W3CDTF">2014-01-24T23:28:37Z</dcterms:modified>
</cp:coreProperties>
</file>