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24" r:id="rId3"/>
  </p:sldMasterIdLst>
  <p:notesMasterIdLst>
    <p:notesMasterId r:id="rId33"/>
  </p:notesMasterIdLst>
  <p:handoutMasterIdLst>
    <p:handoutMasterId r:id="rId34"/>
  </p:handoutMasterIdLst>
  <p:sldIdLst>
    <p:sldId id="282" r:id="rId4"/>
    <p:sldId id="289" r:id="rId5"/>
    <p:sldId id="290" r:id="rId6"/>
    <p:sldId id="291" r:id="rId7"/>
    <p:sldId id="296" r:id="rId8"/>
    <p:sldId id="287" r:id="rId9"/>
    <p:sldId id="292" r:id="rId10"/>
    <p:sldId id="310" r:id="rId11"/>
    <p:sldId id="312" r:id="rId12"/>
    <p:sldId id="294" r:id="rId13"/>
    <p:sldId id="301" r:id="rId14"/>
    <p:sldId id="306" r:id="rId15"/>
    <p:sldId id="284" r:id="rId16"/>
    <p:sldId id="305" r:id="rId17"/>
    <p:sldId id="283" r:id="rId18"/>
    <p:sldId id="286" r:id="rId19"/>
    <p:sldId id="307" r:id="rId20"/>
    <p:sldId id="293" r:id="rId21"/>
    <p:sldId id="302" r:id="rId22"/>
    <p:sldId id="298" r:id="rId23"/>
    <p:sldId id="303" r:id="rId24"/>
    <p:sldId id="304" r:id="rId25"/>
    <p:sldId id="299" r:id="rId26"/>
    <p:sldId id="297" r:id="rId27"/>
    <p:sldId id="288" r:id="rId28"/>
    <p:sldId id="308" r:id="rId29"/>
    <p:sldId id="311" r:id="rId30"/>
    <p:sldId id="279" r:id="rId31"/>
    <p:sldId id="28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8544" autoAdjust="0"/>
  </p:normalViewPr>
  <p:slideViewPr>
    <p:cSldViewPr snapToGrid="0">
      <p:cViewPr varScale="1">
        <p:scale>
          <a:sx n="80" d="100"/>
          <a:sy n="80" d="100"/>
        </p:scale>
        <p:origin x="-1608" y="-1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7" d="100"/>
          <a:sy n="107" d="100"/>
        </p:scale>
        <p:origin x="-25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joan@jfwilliams.com</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0B7B5-712D-451D-A570-0F846FBC25C6}" type="slidenum">
              <a:rPr lang="en-US" smtClean="0"/>
              <a:t>‹#›</a:t>
            </a:fld>
            <a:endParaRPr lang="en-US"/>
          </a:p>
        </p:txBody>
      </p:sp>
    </p:spTree>
    <p:extLst>
      <p:ext uri="{BB962C8B-B14F-4D97-AF65-F5344CB8AC3E}">
        <p14:creationId xmlns:p14="http://schemas.microsoft.com/office/powerpoint/2010/main" val="1927435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52850" y="514350"/>
            <a:ext cx="2095500" cy="1571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333625"/>
            <a:ext cx="5486400" cy="6124575"/>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0094E-BB92-4C69-85AD-35EEF123BBAF}" type="slidenum">
              <a:rPr lang="en-US" smtClean="0"/>
              <a:t>‹#›</a:t>
            </a:fld>
            <a:endParaRPr lang="en-US"/>
          </a:p>
        </p:txBody>
      </p:sp>
    </p:spTree>
    <p:extLst>
      <p:ext uri="{BB962C8B-B14F-4D97-AF65-F5344CB8AC3E}">
        <p14:creationId xmlns:p14="http://schemas.microsoft.com/office/powerpoint/2010/main" val="22779109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08463" y="303213"/>
            <a:ext cx="2273300" cy="1706562"/>
          </a:xfrm>
          <a:ln/>
        </p:spPr>
      </p:sp>
      <p:sp>
        <p:nvSpPr>
          <p:cNvPr id="81923" name="Slide Number Placeholder 4"/>
          <p:cNvSpPr>
            <a:spLocks noGrp="1"/>
          </p:cNvSpPr>
          <p:nvPr>
            <p:ph type="sldNum" sz="quarter" idx="5"/>
          </p:nvPr>
        </p:nvSpPr>
        <p:spPr>
          <a:xfrm>
            <a:off x="3884613" y="8644502"/>
            <a:ext cx="2971800" cy="455057"/>
          </a:xfrm>
          <a:prstGeom prst="rect">
            <a:avLst/>
          </a:prstGeom>
          <a:noFill/>
        </p:spPr>
        <p:txBody>
          <a:bodyPr lIns="91188" tIns="45595" rIns="91188" bIns="45595"/>
          <a:lstStyle/>
          <a:p>
            <a:fld id="{93520D1F-2B64-48EA-9317-41C9819B35F6}" type="slidenum">
              <a:rPr lang="en-US" smtClean="0">
                <a:solidFill>
                  <a:prstClr val="black"/>
                </a:solidFill>
              </a:rPr>
              <a:pPr/>
              <a:t>1</a:t>
            </a:fld>
            <a:endParaRPr lang="en-US" smtClean="0">
              <a:solidFill>
                <a:prstClr val="black"/>
              </a:solidFill>
            </a:endParaRPr>
          </a:p>
        </p:txBody>
      </p:sp>
      <p:sp>
        <p:nvSpPr>
          <p:cNvPr id="4" name="Notes Placeholder 3"/>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6350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10</a:t>
            </a:fld>
            <a:endParaRPr lang="en-US"/>
          </a:p>
        </p:txBody>
      </p:sp>
    </p:spTree>
    <p:extLst>
      <p:ext uri="{BB962C8B-B14F-4D97-AF65-F5344CB8AC3E}">
        <p14:creationId xmlns:p14="http://schemas.microsoft.com/office/powerpoint/2010/main" val="188427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11</a:t>
            </a:fld>
            <a:endParaRPr lang="en-US"/>
          </a:p>
        </p:txBody>
      </p:sp>
    </p:spTree>
    <p:extLst>
      <p:ext uri="{BB962C8B-B14F-4D97-AF65-F5344CB8AC3E}">
        <p14:creationId xmlns:p14="http://schemas.microsoft.com/office/powerpoint/2010/main" val="424932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12</a:t>
            </a:fld>
            <a:endParaRPr lang="en-US"/>
          </a:p>
        </p:txBody>
      </p:sp>
    </p:spTree>
    <p:extLst>
      <p:ext uri="{BB962C8B-B14F-4D97-AF65-F5344CB8AC3E}">
        <p14:creationId xmlns:p14="http://schemas.microsoft.com/office/powerpoint/2010/main" val="403359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13</a:t>
            </a:fld>
            <a:endParaRPr lang="en-US"/>
          </a:p>
        </p:txBody>
      </p:sp>
    </p:spTree>
    <p:extLst>
      <p:ext uri="{BB962C8B-B14F-4D97-AF65-F5344CB8AC3E}">
        <p14:creationId xmlns:p14="http://schemas.microsoft.com/office/powerpoint/2010/main" val="4127158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14</a:t>
            </a:fld>
            <a:endParaRPr lang="en-US"/>
          </a:p>
        </p:txBody>
      </p:sp>
    </p:spTree>
    <p:extLst>
      <p:ext uri="{BB962C8B-B14F-4D97-AF65-F5344CB8AC3E}">
        <p14:creationId xmlns:p14="http://schemas.microsoft.com/office/powerpoint/2010/main" val="237007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15</a:t>
            </a:fld>
            <a:endParaRPr lang="en-US"/>
          </a:p>
        </p:txBody>
      </p:sp>
    </p:spTree>
    <p:extLst>
      <p:ext uri="{BB962C8B-B14F-4D97-AF65-F5344CB8AC3E}">
        <p14:creationId xmlns:p14="http://schemas.microsoft.com/office/powerpoint/2010/main" val="2576561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16</a:t>
            </a:fld>
            <a:endParaRPr lang="en-US"/>
          </a:p>
        </p:txBody>
      </p:sp>
    </p:spTree>
    <p:extLst>
      <p:ext uri="{BB962C8B-B14F-4D97-AF65-F5344CB8AC3E}">
        <p14:creationId xmlns:p14="http://schemas.microsoft.com/office/powerpoint/2010/main" val="100737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17</a:t>
            </a:fld>
            <a:endParaRPr lang="en-US"/>
          </a:p>
        </p:txBody>
      </p:sp>
    </p:spTree>
    <p:extLst>
      <p:ext uri="{BB962C8B-B14F-4D97-AF65-F5344CB8AC3E}">
        <p14:creationId xmlns:p14="http://schemas.microsoft.com/office/powerpoint/2010/main" val="3631603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18</a:t>
            </a:fld>
            <a:endParaRPr lang="en-US"/>
          </a:p>
        </p:txBody>
      </p:sp>
    </p:spTree>
    <p:extLst>
      <p:ext uri="{BB962C8B-B14F-4D97-AF65-F5344CB8AC3E}">
        <p14:creationId xmlns:p14="http://schemas.microsoft.com/office/powerpoint/2010/main" val="3423676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19</a:t>
            </a:fld>
            <a:endParaRPr lang="en-US"/>
          </a:p>
        </p:txBody>
      </p:sp>
    </p:spTree>
    <p:extLst>
      <p:ext uri="{BB962C8B-B14F-4D97-AF65-F5344CB8AC3E}">
        <p14:creationId xmlns:p14="http://schemas.microsoft.com/office/powerpoint/2010/main" val="37502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a:t>
            </a:fld>
            <a:endParaRPr lang="en-US"/>
          </a:p>
        </p:txBody>
      </p:sp>
    </p:spTree>
    <p:extLst>
      <p:ext uri="{BB962C8B-B14F-4D97-AF65-F5344CB8AC3E}">
        <p14:creationId xmlns:p14="http://schemas.microsoft.com/office/powerpoint/2010/main" val="144393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20</a:t>
            </a:fld>
            <a:endParaRPr lang="en-US"/>
          </a:p>
        </p:txBody>
      </p:sp>
    </p:spTree>
    <p:extLst>
      <p:ext uri="{BB962C8B-B14F-4D97-AF65-F5344CB8AC3E}">
        <p14:creationId xmlns:p14="http://schemas.microsoft.com/office/powerpoint/2010/main" val="4231716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21</a:t>
            </a:fld>
            <a:endParaRPr lang="en-US"/>
          </a:p>
        </p:txBody>
      </p:sp>
    </p:spTree>
    <p:extLst>
      <p:ext uri="{BB962C8B-B14F-4D97-AF65-F5344CB8AC3E}">
        <p14:creationId xmlns:p14="http://schemas.microsoft.com/office/powerpoint/2010/main" val="1379494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22</a:t>
            </a:fld>
            <a:endParaRPr lang="en-US"/>
          </a:p>
        </p:txBody>
      </p:sp>
    </p:spTree>
    <p:extLst>
      <p:ext uri="{BB962C8B-B14F-4D97-AF65-F5344CB8AC3E}">
        <p14:creationId xmlns:p14="http://schemas.microsoft.com/office/powerpoint/2010/main" val="353536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23</a:t>
            </a:fld>
            <a:endParaRPr lang="en-US"/>
          </a:p>
        </p:txBody>
      </p:sp>
    </p:spTree>
    <p:extLst>
      <p:ext uri="{BB962C8B-B14F-4D97-AF65-F5344CB8AC3E}">
        <p14:creationId xmlns:p14="http://schemas.microsoft.com/office/powerpoint/2010/main" val="3537809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24</a:t>
            </a:fld>
            <a:endParaRPr lang="en-US"/>
          </a:p>
        </p:txBody>
      </p:sp>
    </p:spTree>
    <p:extLst>
      <p:ext uri="{BB962C8B-B14F-4D97-AF65-F5344CB8AC3E}">
        <p14:creationId xmlns:p14="http://schemas.microsoft.com/office/powerpoint/2010/main" val="1455334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25</a:t>
            </a:fld>
            <a:endParaRPr lang="en-US"/>
          </a:p>
        </p:txBody>
      </p:sp>
    </p:spTree>
    <p:extLst>
      <p:ext uri="{BB962C8B-B14F-4D97-AF65-F5344CB8AC3E}">
        <p14:creationId xmlns:p14="http://schemas.microsoft.com/office/powerpoint/2010/main" val="2971998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26</a:t>
            </a:fld>
            <a:endParaRPr lang="en-US"/>
          </a:p>
        </p:txBody>
      </p:sp>
    </p:spTree>
    <p:extLst>
      <p:ext uri="{BB962C8B-B14F-4D97-AF65-F5344CB8AC3E}">
        <p14:creationId xmlns:p14="http://schemas.microsoft.com/office/powerpoint/2010/main" val="127846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27</a:t>
            </a:fld>
            <a:endParaRPr lang="en-US"/>
          </a:p>
        </p:txBody>
      </p:sp>
    </p:spTree>
    <p:extLst>
      <p:ext uri="{BB962C8B-B14F-4D97-AF65-F5344CB8AC3E}">
        <p14:creationId xmlns:p14="http://schemas.microsoft.com/office/powerpoint/2010/main" val="3726080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8463" y="303213"/>
            <a:ext cx="2273300" cy="1706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43938"/>
            <a:ext cx="2971800" cy="455612"/>
          </a:xfrm>
          <a:prstGeom prst="rect">
            <a:avLst/>
          </a:prstGeom>
        </p:spPr>
        <p:txBody>
          <a:bodyPr lIns="91429" tIns="45715" rIns="91429" bIns="45715"/>
          <a:lstStyle/>
          <a:p>
            <a:fld id="{B25CF121-AAEF-49C7-9D4A-14E692BBD0C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7803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29</a:t>
            </a:fld>
            <a:endParaRPr lang="en-US"/>
          </a:p>
        </p:txBody>
      </p:sp>
    </p:spTree>
    <p:extLst>
      <p:ext uri="{BB962C8B-B14F-4D97-AF65-F5344CB8AC3E}">
        <p14:creationId xmlns:p14="http://schemas.microsoft.com/office/powerpoint/2010/main" val="195782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a:t>
            </a:fld>
            <a:endParaRPr lang="en-US"/>
          </a:p>
        </p:txBody>
      </p:sp>
    </p:spTree>
    <p:extLst>
      <p:ext uri="{BB962C8B-B14F-4D97-AF65-F5344CB8AC3E}">
        <p14:creationId xmlns:p14="http://schemas.microsoft.com/office/powerpoint/2010/main" val="1995474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7250" y="2323306"/>
            <a:ext cx="5486400" cy="6124575"/>
          </a:xfrm>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a:t>
            </a:fld>
            <a:endParaRPr lang="en-US"/>
          </a:p>
        </p:txBody>
      </p:sp>
    </p:spTree>
    <p:extLst>
      <p:ext uri="{BB962C8B-B14F-4D97-AF65-F5344CB8AC3E}">
        <p14:creationId xmlns:p14="http://schemas.microsoft.com/office/powerpoint/2010/main" val="102291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5</a:t>
            </a:fld>
            <a:endParaRPr lang="en-US"/>
          </a:p>
        </p:txBody>
      </p:sp>
    </p:spTree>
    <p:extLst>
      <p:ext uri="{BB962C8B-B14F-4D97-AF65-F5344CB8AC3E}">
        <p14:creationId xmlns:p14="http://schemas.microsoft.com/office/powerpoint/2010/main" val="387737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6</a:t>
            </a:fld>
            <a:endParaRPr lang="en-US"/>
          </a:p>
        </p:txBody>
      </p:sp>
    </p:spTree>
    <p:extLst>
      <p:ext uri="{BB962C8B-B14F-4D97-AF65-F5344CB8AC3E}">
        <p14:creationId xmlns:p14="http://schemas.microsoft.com/office/powerpoint/2010/main" val="91385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7</a:t>
            </a:fld>
            <a:endParaRPr lang="en-US"/>
          </a:p>
        </p:txBody>
      </p:sp>
    </p:spTree>
    <p:extLst>
      <p:ext uri="{BB962C8B-B14F-4D97-AF65-F5344CB8AC3E}">
        <p14:creationId xmlns:p14="http://schemas.microsoft.com/office/powerpoint/2010/main" val="337463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8</a:t>
            </a:fld>
            <a:endParaRPr lang="en-US"/>
          </a:p>
        </p:txBody>
      </p:sp>
    </p:spTree>
    <p:extLst>
      <p:ext uri="{BB962C8B-B14F-4D97-AF65-F5344CB8AC3E}">
        <p14:creationId xmlns:p14="http://schemas.microsoft.com/office/powerpoint/2010/main" val="264088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9</a:t>
            </a:fld>
            <a:endParaRPr lang="en-US"/>
          </a:p>
        </p:txBody>
      </p:sp>
    </p:spTree>
    <p:extLst>
      <p:ext uri="{BB962C8B-B14F-4D97-AF65-F5344CB8AC3E}">
        <p14:creationId xmlns:p14="http://schemas.microsoft.com/office/powerpoint/2010/main" val="43263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DE9EC7-C9F4-48E5-9874-F233FD15134C}" type="slidenum">
              <a:rPr lang="en-US"/>
              <a:pPr>
                <a:defRPr/>
              </a:pPr>
              <a:t>‹#›</a:t>
            </a:fld>
            <a:endParaRPr lang="en-US" dirty="0"/>
          </a:p>
        </p:txBody>
      </p:sp>
    </p:spTree>
    <p:extLst>
      <p:ext uri="{BB962C8B-B14F-4D97-AF65-F5344CB8AC3E}">
        <p14:creationId xmlns:p14="http://schemas.microsoft.com/office/powerpoint/2010/main" val="88555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61662-78DA-43E7-8C0D-5DDCFB705A8B}" type="slidenum">
              <a:rPr lang="en-US"/>
              <a:pPr>
                <a:defRPr/>
              </a:pPr>
              <a:t>‹#›</a:t>
            </a:fld>
            <a:endParaRPr lang="en-US" dirty="0"/>
          </a:p>
        </p:txBody>
      </p:sp>
    </p:spTree>
    <p:extLst>
      <p:ext uri="{BB962C8B-B14F-4D97-AF65-F5344CB8AC3E}">
        <p14:creationId xmlns:p14="http://schemas.microsoft.com/office/powerpoint/2010/main" val="40777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F22B13-62DD-48C6-A202-DA95843333E3}" type="slidenum">
              <a:rPr lang="en-US"/>
              <a:pPr>
                <a:defRPr/>
              </a:pPr>
              <a:t>‹#›</a:t>
            </a:fld>
            <a:endParaRPr lang="en-US" dirty="0"/>
          </a:p>
        </p:txBody>
      </p:sp>
    </p:spTree>
    <p:extLst>
      <p:ext uri="{BB962C8B-B14F-4D97-AF65-F5344CB8AC3E}">
        <p14:creationId xmlns:p14="http://schemas.microsoft.com/office/powerpoint/2010/main" val="11166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grpSp>
      <p:sp>
        <p:nvSpPr>
          <p:cNvPr id="10107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010708"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fld id="{176AB12E-FA3D-47D6-99CA-7EBDFCDCA4C1}" type="datetime1">
              <a:rPr lang="en-US">
                <a:solidFill>
                  <a:srgbClr val="000000"/>
                </a:solidFill>
              </a:rPr>
              <a:pPr/>
              <a:t>2/28/14</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fld id="{AFAF50B4-1E49-4553-9429-AC3C095B5D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45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5C08BF9-0A32-4AC9-96F3-27757CA891E5}"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0CCA97D-29DD-4347-B0AC-FD4D769E821E}"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329457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1B1F5055-993E-401B-AEBE-8D7BFB731AD4}"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C20B8BCB-C501-4671-9AE6-7483BB06D6CE}"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24946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16A66505-CDEA-49ED-9E76-0BDA49263DA7}"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C17FE4A1-5DB4-4DC5-A3A5-9F62D022AE56}"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99712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9BB5ADDC-1BA1-4367-B116-8BE0647E9166}" type="slidenum">
              <a:rPr lang="en-US">
                <a:solidFill>
                  <a:srgbClr val="000000"/>
                </a:solidFill>
              </a: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CB720D9E-8FE1-4D17-AF62-4FA44C00E291}"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202536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11B68EBF-286F-42FC-99B4-A40A528D4B3D}" type="slidenum">
              <a:rPr lang="en-US">
                <a:solidFill>
                  <a:srgbClr val="000000"/>
                </a:solidFill>
              </a: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AE1FF785-1F71-43D4-9C41-D4188468E3AD}"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3120722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6CEBB188-3AD5-4EC3-A77E-9F608268DF83}" type="slidenum">
              <a:rPr lang="en-US">
                <a:solidFill>
                  <a:srgbClr val="000000"/>
                </a:solidFill>
              </a: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E4563840-5323-4D13-B8C1-78299FD0939D}"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1228865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083D1F7D-6E2E-4F4A-A485-8CF0DDD56D40}"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317CF96-5C6C-4553-9A4B-C373B2A4931A}"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200144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3D08C-C26F-40E8-AA78-05FAF248D9AA}" type="slidenum">
              <a:rPr lang="en-US"/>
              <a:pPr>
                <a:defRPr/>
              </a:pPr>
              <a:t>‹#›</a:t>
            </a:fld>
            <a:endParaRPr lang="en-US" dirty="0"/>
          </a:p>
        </p:txBody>
      </p:sp>
    </p:spTree>
    <p:extLst>
      <p:ext uri="{BB962C8B-B14F-4D97-AF65-F5344CB8AC3E}">
        <p14:creationId xmlns:p14="http://schemas.microsoft.com/office/powerpoint/2010/main" val="149624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DC3F3832-FD6E-48DD-87E8-9209B5BD23FF}"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336ECB4-2ADB-442B-B5FB-0530850C9A45}"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234233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A79FB43B-4710-4F44-8B76-F066B8985A7F}"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B627CA8-2950-476D-AC53-EACBA35D3E3C}"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146861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13069CB-4B8D-4096-A445-299EE2FE7CD3}"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9E55A8B-D97A-44D4-BB0A-5113512FFD53}"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3699809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2AED0488-7559-4B2B-8641-218BFACA468E}"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6C8D9412-47FC-428F-9AF4-4EF7FB3912D4}" type="datetime1">
              <a:rPr lang="en-US">
                <a:solidFill>
                  <a:srgbClr val="000000"/>
                </a:solidFill>
              </a:rPr>
              <a:pPr/>
              <a:t>2/28/14</a:t>
            </a:fld>
            <a:endParaRPr lang="en-US">
              <a:solidFill>
                <a:srgbClr val="000000"/>
              </a:solidFill>
            </a:endParaRPr>
          </a:p>
        </p:txBody>
      </p:sp>
    </p:spTree>
    <p:extLst>
      <p:ext uri="{BB962C8B-B14F-4D97-AF65-F5344CB8AC3E}">
        <p14:creationId xmlns:p14="http://schemas.microsoft.com/office/powerpoint/2010/main" val="2110748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8CAAF08-9635-4940-BB60-6DB742521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25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97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22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69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11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23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02901-E8B2-45C1-8C64-BE3CCE75D7C7}" type="slidenum">
              <a:rPr lang="en-US"/>
              <a:pPr>
                <a:defRPr/>
              </a:pPr>
              <a:t>‹#›</a:t>
            </a:fld>
            <a:endParaRPr lang="en-US" dirty="0"/>
          </a:p>
        </p:txBody>
      </p:sp>
    </p:spTree>
    <p:extLst>
      <p:ext uri="{BB962C8B-B14F-4D97-AF65-F5344CB8AC3E}">
        <p14:creationId xmlns:p14="http://schemas.microsoft.com/office/powerpoint/2010/main" val="1901570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4976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73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8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5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7CD374-982E-43EB-A6D0-E92E19AFEA9C}" type="slidenum">
              <a:rPr lang="en-US"/>
              <a:pPr>
                <a:defRPr/>
              </a:pPr>
              <a:t>‹#›</a:t>
            </a:fld>
            <a:endParaRPr lang="en-US" dirty="0"/>
          </a:p>
        </p:txBody>
      </p:sp>
    </p:spTree>
    <p:extLst>
      <p:ext uri="{BB962C8B-B14F-4D97-AF65-F5344CB8AC3E}">
        <p14:creationId xmlns:p14="http://schemas.microsoft.com/office/powerpoint/2010/main" val="132547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2CFC60-FAB7-433D-BFA4-8FC16511F0A0}" type="slidenum">
              <a:rPr lang="en-US"/>
              <a:pPr>
                <a:defRPr/>
              </a:pPr>
              <a:t>‹#›</a:t>
            </a:fld>
            <a:endParaRPr lang="en-US" dirty="0"/>
          </a:p>
        </p:txBody>
      </p:sp>
    </p:spTree>
    <p:extLst>
      <p:ext uri="{BB962C8B-B14F-4D97-AF65-F5344CB8AC3E}">
        <p14:creationId xmlns:p14="http://schemas.microsoft.com/office/powerpoint/2010/main" val="360916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985CD5-2129-4BB0-9DBE-2F4666B248A7}" type="slidenum">
              <a:rPr lang="en-US"/>
              <a:pPr>
                <a:defRPr/>
              </a:pPr>
              <a:t>‹#›</a:t>
            </a:fld>
            <a:endParaRPr lang="en-US" dirty="0"/>
          </a:p>
        </p:txBody>
      </p:sp>
    </p:spTree>
    <p:extLst>
      <p:ext uri="{BB962C8B-B14F-4D97-AF65-F5344CB8AC3E}">
        <p14:creationId xmlns:p14="http://schemas.microsoft.com/office/powerpoint/2010/main" val="418707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461703-E70B-4426-BCEF-23D703FEC008}" type="slidenum">
              <a:rPr lang="en-US"/>
              <a:pPr>
                <a:defRPr/>
              </a:pPr>
              <a:t>‹#›</a:t>
            </a:fld>
            <a:endParaRPr lang="en-US" dirty="0"/>
          </a:p>
        </p:txBody>
      </p:sp>
    </p:spTree>
    <p:extLst>
      <p:ext uri="{BB962C8B-B14F-4D97-AF65-F5344CB8AC3E}">
        <p14:creationId xmlns:p14="http://schemas.microsoft.com/office/powerpoint/2010/main" val="129953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D83566-3AC7-45F4-A56E-6A50AF6F0F1A}" type="slidenum">
              <a:rPr lang="en-US"/>
              <a:pPr>
                <a:defRPr/>
              </a:pPr>
              <a:t>‹#›</a:t>
            </a:fld>
            <a:endParaRPr lang="en-US" dirty="0"/>
          </a:p>
        </p:txBody>
      </p:sp>
    </p:spTree>
    <p:extLst>
      <p:ext uri="{BB962C8B-B14F-4D97-AF65-F5344CB8AC3E}">
        <p14:creationId xmlns:p14="http://schemas.microsoft.com/office/powerpoint/2010/main" val="84353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2/28/14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47FC12-A0B0-4AFE-8E82-2C3FA20D8BA6}" type="slidenum">
              <a:rPr lang="en-US"/>
              <a:pPr>
                <a:defRPr/>
              </a:pPr>
              <a:t>‹#›</a:t>
            </a:fld>
            <a:endParaRPr lang="en-US" dirty="0"/>
          </a:p>
        </p:txBody>
      </p:sp>
    </p:spTree>
    <p:extLst>
      <p:ext uri="{BB962C8B-B14F-4D97-AF65-F5344CB8AC3E}">
        <p14:creationId xmlns:p14="http://schemas.microsoft.com/office/powerpoint/2010/main" val="71016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prstClr val="black">
                    <a:tint val="75000"/>
                  </a:prstClr>
                </a:solidFill>
                <a:latin typeface="Calibri"/>
                <a:cs typeface="+mn-cs"/>
              </a:defRPr>
            </a:lvl1pPr>
          </a:lstStyle>
          <a:p>
            <a:pPr fontAlgn="base">
              <a:spcBef>
                <a:spcPct val="0"/>
              </a:spcBef>
              <a:spcAft>
                <a:spcPct val="0"/>
              </a:spcAft>
              <a:defRPr/>
            </a:pPr>
            <a:fld id="{19504EEB-FC40-42CC-BFE5-0EA14826A3F1}" type="datetimeFigureOut">
              <a:rPr lang="en-US"/>
              <a:pPr fontAlgn="base">
                <a:spcBef>
                  <a:spcPct val="0"/>
                </a:spcBef>
                <a:spcAft>
                  <a:spcPct val="0"/>
                </a:spcAft>
                <a:defRPr/>
              </a:pPr>
              <a:t>2/28/14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latin typeface="Calibri"/>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prstClr val="black">
                    <a:tint val="75000"/>
                  </a:prstClr>
                </a:solidFill>
                <a:latin typeface="Calibri"/>
                <a:cs typeface="+mn-cs"/>
              </a:defRPr>
            </a:lvl1pPr>
          </a:lstStyle>
          <a:p>
            <a:pPr fontAlgn="base">
              <a:spcBef>
                <a:spcPct val="0"/>
              </a:spcBef>
              <a:spcAft>
                <a:spcPct val="0"/>
              </a:spcAft>
              <a:defRPr/>
            </a:pPr>
            <a:fld id="{E408ECA5-75D5-49BA-8D73-98D5C2673A5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0996096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966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ＭＳ Ｐゴシック" pitchFamily="96" charset="-128"/>
                <a:cs typeface="+mn-cs"/>
              </a:defRPr>
            </a:lvl1pPr>
          </a:lstStyle>
          <a:p>
            <a:pPr fontAlgn="base">
              <a:spcBef>
                <a:spcPct val="0"/>
              </a:spcBef>
              <a:spcAft>
                <a:spcPct val="0"/>
              </a:spcAft>
              <a:defRPr/>
            </a:pPr>
            <a:endParaRPr lang="en-US" altLang="en-US">
              <a:solidFill>
                <a:srgbClr val="000000"/>
              </a:solidFill>
            </a:endParaRPr>
          </a:p>
        </p:txBody>
      </p:sp>
      <p:sp>
        <p:nvSpPr>
          <p:cNvPr id="100966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fontAlgn="base">
              <a:spcBef>
                <a:spcPct val="0"/>
              </a:spcBef>
              <a:spcAft>
                <a:spcPct val="0"/>
              </a:spcAft>
            </a:pPr>
            <a:fld id="{21C495CD-CE39-4289-8882-CC0041D128EC}"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grpSp>
        <p:nvGrpSpPr>
          <p:cNvPr id="1028" name="Group 4"/>
          <p:cNvGrpSpPr>
            <a:grpSpLocks/>
          </p:cNvGrpSpPr>
          <p:nvPr/>
        </p:nvGrpSpPr>
        <p:grpSpPr bwMode="auto">
          <a:xfrm>
            <a:off x="0" y="0"/>
            <a:ext cx="9144000" cy="546100"/>
            <a:chOff x="0" y="0"/>
            <a:chExt cx="5760" cy="344"/>
          </a:xfrm>
        </p:grpSpPr>
        <p:sp>
          <p:nvSpPr>
            <p:cNvPr id="100966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100967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968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fld id="{E34D2C6F-9419-4889-8978-E0FF0D05A314}" type="datetime1">
              <a:rPr lang="en-US" smtClean="0">
                <a:solidFill>
                  <a:srgbClr val="000000"/>
                </a:solidFill>
                <a:ea typeface="MS PGothic" panose="020B0600070205080204" pitchFamily="34" charset="-128"/>
              </a:rPr>
              <a:pPr fontAlgn="base">
                <a:spcBef>
                  <a:spcPct val="0"/>
                </a:spcBef>
                <a:spcAft>
                  <a:spcPct val="0"/>
                </a:spcAft>
              </a:pPr>
              <a:t>2/28/14</a:t>
            </a:fld>
            <a:endParaRPr 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6476247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2D90-1209-4E89-86C8-3EA2564147E1}" type="datetimeFigureOut">
              <a:rPr lang="en-US" smtClean="0">
                <a:solidFill>
                  <a:prstClr val="black">
                    <a:tint val="75000"/>
                  </a:prstClr>
                </a:solidFill>
              </a:rPr>
              <a:pPr/>
              <a:t>2/28/14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894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hyperlink" Target="http://www.mathsisfun.com/mode.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94"/>
            <a:ext cx="9144000" cy="6858594"/>
          </a:xfrm>
          <a:prstGeom prst="rect">
            <a:avLst/>
          </a:prstGeom>
        </p:spPr>
      </p:pic>
      <p:sp>
        <p:nvSpPr>
          <p:cNvPr id="2" name="Title 1"/>
          <p:cNvSpPr>
            <a:spLocks noGrp="1"/>
          </p:cNvSpPr>
          <p:nvPr>
            <p:ph type="ctrTitle" sz="quarter"/>
          </p:nvPr>
        </p:nvSpPr>
        <p:spPr>
          <a:xfrm>
            <a:off x="0" y="457200"/>
            <a:ext cx="9144000" cy="3143251"/>
          </a:xfrm>
        </p:spPr>
        <p:txBody>
          <a:bodyPr>
            <a:normAutofit/>
          </a:bodyPr>
          <a:lstStyle/>
          <a:p>
            <a:r>
              <a:rPr lang="en-US" sz="4800" b="1" i="1" dirty="0" smtClean="0"/>
              <a:t>Measurements </a:t>
            </a:r>
            <a:br>
              <a:rPr lang="en-US" sz="4800" b="1" i="1" dirty="0" smtClean="0"/>
            </a:br>
            <a:r>
              <a:rPr lang="en-US" sz="4800" b="1" i="1" dirty="0" smtClean="0"/>
              <a:t>that Matter: </a:t>
            </a:r>
            <a:br>
              <a:rPr lang="en-US" sz="4800" b="1" i="1" dirty="0" smtClean="0"/>
            </a:br>
            <a:r>
              <a:rPr lang="en-US" sz="4800" b="1" i="1" dirty="0" smtClean="0"/>
              <a:t>Analyzing Patron Behavior</a:t>
            </a:r>
          </a:p>
        </p:txBody>
      </p:sp>
      <p:sp>
        <p:nvSpPr>
          <p:cNvPr id="4" name="Subtitle 3"/>
          <p:cNvSpPr>
            <a:spLocks noGrp="1"/>
          </p:cNvSpPr>
          <p:nvPr>
            <p:ph type="subTitle" sz="quarter" idx="1"/>
          </p:nvPr>
        </p:nvSpPr>
        <p:spPr>
          <a:xfrm>
            <a:off x="0" y="3886200"/>
            <a:ext cx="9144000" cy="1752600"/>
          </a:xfrm>
        </p:spPr>
        <p:txBody>
          <a:bodyPr>
            <a:normAutofit/>
          </a:bodyPr>
          <a:lstStyle/>
          <a:p>
            <a:pPr>
              <a:spcBef>
                <a:spcPts val="0"/>
              </a:spcBef>
            </a:pPr>
            <a:r>
              <a:rPr lang="en-US" sz="2800" b="1" dirty="0" smtClean="0">
                <a:solidFill>
                  <a:schemeClr val="tx1"/>
                </a:solidFill>
              </a:rPr>
              <a:t>Presented by</a:t>
            </a:r>
          </a:p>
          <a:p>
            <a:pPr>
              <a:spcBef>
                <a:spcPts val="0"/>
              </a:spcBef>
            </a:pPr>
            <a:r>
              <a:rPr lang="en-US" sz="2800" b="1" dirty="0" smtClean="0">
                <a:solidFill>
                  <a:schemeClr val="tx1"/>
                </a:solidFill>
              </a:rPr>
              <a:t>Joan Frye Williams </a:t>
            </a:r>
            <a:br>
              <a:rPr lang="en-US" sz="2800" b="1" dirty="0" smtClean="0">
                <a:solidFill>
                  <a:schemeClr val="tx1"/>
                </a:solidFill>
              </a:rPr>
            </a:br>
            <a:r>
              <a:rPr lang="en-US" sz="2800" b="1" dirty="0" smtClean="0">
                <a:solidFill>
                  <a:schemeClr val="tx1"/>
                </a:solidFill>
              </a:rPr>
              <a:t>Tuesday, March </a:t>
            </a:r>
            <a:r>
              <a:rPr lang="en-US" sz="2800" b="1" dirty="0" smtClean="0">
                <a:solidFill>
                  <a:schemeClr val="tx1"/>
                </a:solidFill>
              </a:rPr>
              <a:t>4, 2014</a:t>
            </a:r>
          </a:p>
        </p:txBody>
      </p:sp>
      <p:pic>
        <p:nvPicPr>
          <p:cNvPr id="5" name="Picture 9"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867400"/>
            <a:ext cx="4505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8027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t>1.  </a:t>
            </a:r>
            <a:r>
              <a:rPr lang="en-US" sz="4000" b="1" dirty="0" smtClean="0">
                <a:solidFill>
                  <a:srgbClr val="FF0000"/>
                </a:solidFill>
              </a:rPr>
              <a:t>Who</a:t>
            </a:r>
            <a:r>
              <a:rPr lang="en-US" sz="4000" b="1" dirty="0" smtClean="0"/>
              <a:t> uses each service?</a:t>
            </a:r>
            <a:endParaRPr lang="en-US" sz="4000" b="1" dirty="0"/>
          </a:p>
        </p:txBody>
      </p:sp>
      <p:sp>
        <p:nvSpPr>
          <p:cNvPr id="3" name="Content Placeholder 2"/>
          <p:cNvSpPr>
            <a:spLocks noGrp="1"/>
          </p:cNvSpPr>
          <p:nvPr>
            <p:ph idx="1"/>
          </p:nvPr>
        </p:nvSpPr>
        <p:spPr>
          <a:xfrm>
            <a:off x="457200" y="1788091"/>
            <a:ext cx="8229600" cy="3410211"/>
          </a:xfrm>
        </p:spPr>
        <p:txBody>
          <a:bodyPr/>
          <a:lstStyle/>
          <a:p>
            <a:r>
              <a:rPr lang="en-US" sz="2800" dirty="0" smtClean="0"/>
              <a:t>Total transactions</a:t>
            </a:r>
          </a:p>
          <a:p>
            <a:r>
              <a:rPr lang="en-US" sz="2800" dirty="0" smtClean="0"/>
              <a:t>Number and % breakdown of transactions by patron group</a:t>
            </a:r>
          </a:p>
          <a:p>
            <a:r>
              <a:rPr lang="en-US" sz="2800" dirty="0" smtClean="0"/>
              <a:t>Total </a:t>
            </a:r>
            <a:r>
              <a:rPr lang="en-US" sz="2800" u="sng" dirty="0" smtClean="0"/>
              <a:t>unique</a:t>
            </a:r>
            <a:r>
              <a:rPr lang="en-US" sz="2800" dirty="0" smtClean="0"/>
              <a:t> users</a:t>
            </a:r>
          </a:p>
          <a:p>
            <a:r>
              <a:rPr lang="en-US" sz="2800" dirty="0" smtClean="0"/>
              <a:t>Number and % breakdown of unique users by patron group</a:t>
            </a:r>
          </a:p>
          <a:p>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6275540" y="4718591"/>
            <a:ext cx="2108156" cy="1994967"/>
          </a:xfrm>
          <a:prstGeom prst="rect">
            <a:avLst/>
          </a:prstGeom>
        </p:spPr>
      </p:pic>
    </p:spTree>
    <p:extLst>
      <p:ext uri="{BB962C8B-B14F-4D97-AF65-F5344CB8AC3E}">
        <p14:creationId xmlns:p14="http://schemas.microsoft.com/office/powerpoint/2010/main" val="34563270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786"/>
            <a:ext cx="9144000" cy="1462414"/>
          </a:xfrm>
        </p:spPr>
        <p:txBody>
          <a:bodyPr>
            <a:normAutofit/>
          </a:bodyPr>
          <a:lstStyle/>
          <a:p>
            <a:r>
              <a:rPr lang="en-US" sz="4000" b="1" dirty="0" smtClean="0"/>
              <a:t>Knowing who’s using each service </a:t>
            </a:r>
            <a:br>
              <a:rPr lang="en-US" sz="4000" b="1" dirty="0" smtClean="0"/>
            </a:br>
            <a:r>
              <a:rPr lang="en-US" sz="4000" b="1" dirty="0" smtClean="0"/>
              <a:t>can tell you</a:t>
            </a:r>
            <a:endParaRPr lang="en-US" sz="4000" b="1" dirty="0"/>
          </a:p>
        </p:txBody>
      </p:sp>
      <p:sp>
        <p:nvSpPr>
          <p:cNvPr id="3" name="Content Placeholder 2"/>
          <p:cNvSpPr>
            <a:spLocks noGrp="1"/>
          </p:cNvSpPr>
          <p:nvPr>
            <p:ph idx="1"/>
          </p:nvPr>
        </p:nvSpPr>
        <p:spPr>
          <a:xfrm>
            <a:off x="457200" y="2331407"/>
            <a:ext cx="8229600" cy="3432132"/>
          </a:xfrm>
        </p:spPr>
        <p:txBody>
          <a:bodyPr/>
          <a:lstStyle/>
          <a:p>
            <a:pPr>
              <a:buFont typeface="Wingdings" panose="05000000000000000000" pitchFamily="2" charset="2"/>
              <a:buChar char="ü"/>
            </a:pPr>
            <a:r>
              <a:rPr lang="en-US" dirty="0" smtClean="0"/>
              <a:t>“</a:t>
            </a:r>
            <a:r>
              <a:rPr lang="en-US" sz="2800" dirty="0"/>
              <a:t>N</a:t>
            </a:r>
            <a:r>
              <a:rPr lang="en-US" sz="2800" dirty="0" smtClean="0"/>
              <a:t>iche” vs. broad appeal</a:t>
            </a:r>
          </a:p>
          <a:p>
            <a:pPr>
              <a:buFont typeface="Wingdings" panose="05000000000000000000" pitchFamily="2" charset="2"/>
              <a:buChar char="ü"/>
            </a:pPr>
            <a:r>
              <a:rPr lang="en-US" sz="2800" dirty="0" smtClean="0"/>
              <a:t>How many people/which groups will be affected by change or discontinuation</a:t>
            </a:r>
          </a:p>
          <a:p>
            <a:pPr>
              <a:buFont typeface="Wingdings" panose="05000000000000000000" pitchFamily="2" charset="2"/>
              <a:buChar char="ü"/>
            </a:pPr>
            <a:r>
              <a:rPr lang="en-US" sz="2800" dirty="0" smtClean="0"/>
              <a:t>Which groups to target with outreach or advertising </a:t>
            </a:r>
          </a:p>
          <a:p>
            <a:pPr>
              <a:buFont typeface="Wingdings" panose="05000000000000000000" pitchFamily="2" charset="2"/>
              <a:buChar char="ü"/>
            </a:pPr>
            <a:r>
              <a:rPr lang="en-US" sz="2800" dirty="0" smtClean="0"/>
              <a:t>Which services are starting to “age out” </a:t>
            </a:r>
          </a:p>
          <a:p>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7711391" y="5219701"/>
            <a:ext cx="975409" cy="1275045"/>
          </a:xfrm>
          <a:prstGeom prst="rect">
            <a:avLst/>
          </a:prstGeom>
        </p:spPr>
      </p:pic>
    </p:spTree>
    <p:extLst>
      <p:ext uri="{BB962C8B-B14F-4D97-AF65-F5344CB8AC3E}">
        <p14:creationId xmlns:p14="http://schemas.microsoft.com/office/powerpoint/2010/main" val="34653093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472939"/>
            <a:ext cx="9144000" cy="1291115"/>
          </a:xfrm>
        </p:spPr>
        <p:txBody>
          <a:bodyPr>
            <a:noAutofit/>
          </a:bodyPr>
          <a:lstStyle/>
          <a:p>
            <a:r>
              <a:rPr lang="en-US" sz="4000" b="1" dirty="0" smtClean="0">
                <a:solidFill>
                  <a:schemeClr val="bg1"/>
                </a:solidFill>
              </a:rPr>
              <a:t>2.  What is a </a:t>
            </a:r>
            <a:r>
              <a:rPr lang="en-US" sz="4000" b="1" u="sng" dirty="0" smtClean="0">
                <a:solidFill>
                  <a:schemeClr val="bg1"/>
                </a:solidFill>
              </a:rPr>
              <a:t>“typical” </a:t>
            </a:r>
            <a:r>
              <a:rPr lang="en-US" sz="4000" b="1" dirty="0" smtClean="0">
                <a:solidFill>
                  <a:schemeClr val="bg1"/>
                </a:solidFill>
              </a:rPr>
              <a:t>transaction </a:t>
            </a:r>
            <a:br>
              <a:rPr lang="en-US" sz="4000" b="1" dirty="0" smtClean="0">
                <a:solidFill>
                  <a:schemeClr val="bg1"/>
                </a:solidFill>
              </a:rPr>
            </a:br>
            <a:r>
              <a:rPr lang="en-US" sz="4000" b="1" dirty="0" smtClean="0">
                <a:solidFill>
                  <a:schemeClr val="bg1"/>
                </a:solidFill>
              </a:rPr>
              <a:t>for patrons in different groups?</a:t>
            </a:r>
            <a:endParaRPr lang="en-US" sz="4000" b="1" dirty="0">
              <a:solidFill>
                <a:schemeClr val="bg1"/>
              </a:solidFill>
            </a:endParaRPr>
          </a:p>
        </p:txBody>
      </p:sp>
    </p:spTree>
    <p:extLst>
      <p:ext uri="{BB962C8B-B14F-4D97-AF65-F5344CB8AC3E}">
        <p14:creationId xmlns:p14="http://schemas.microsoft.com/office/powerpoint/2010/main" val="10936768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3565"/>
            <a:ext cx="4734838" cy="6881565"/>
          </a:xfrm>
          <a:prstGeom prst="rect">
            <a:avLst/>
          </a:prstGeom>
        </p:spPr>
      </p:pic>
      <p:sp>
        <p:nvSpPr>
          <p:cNvPr id="4" name="Title 3"/>
          <p:cNvSpPr>
            <a:spLocks noGrp="1"/>
          </p:cNvSpPr>
          <p:nvPr>
            <p:ph type="title"/>
          </p:nvPr>
        </p:nvSpPr>
        <p:spPr>
          <a:xfrm>
            <a:off x="4146114" y="274638"/>
            <a:ext cx="4540685" cy="6101110"/>
          </a:xfrm>
        </p:spPr>
        <p:txBody>
          <a:bodyPr>
            <a:normAutofit/>
          </a:bodyPr>
          <a:lstStyle/>
          <a:p>
            <a:r>
              <a:rPr lang="en-US" sz="4000" dirty="0" smtClean="0">
                <a:solidFill>
                  <a:schemeClr val="bg1"/>
                </a:solidFill>
              </a:rPr>
              <a:t>You don’t have to be a math wiz </a:t>
            </a:r>
            <a:br>
              <a:rPr lang="en-US" sz="4000" dirty="0" smtClean="0">
                <a:solidFill>
                  <a:schemeClr val="bg1"/>
                </a:solidFill>
              </a:rPr>
            </a:br>
            <a:r>
              <a:rPr lang="en-US" sz="4000" dirty="0" smtClean="0">
                <a:solidFill>
                  <a:schemeClr val="bg1"/>
                </a:solidFill>
              </a:rPr>
              <a:t>to know what’s going on, but…</a:t>
            </a:r>
            <a:endParaRPr lang="en-US" sz="4000" dirty="0">
              <a:solidFill>
                <a:schemeClr val="bg1"/>
              </a:solidFill>
            </a:endParaRPr>
          </a:p>
        </p:txBody>
      </p:sp>
    </p:spTree>
    <p:extLst>
      <p:ext uri="{BB962C8B-B14F-4D97-AF65-F5344CB8AC3E}">
        <p14:creationId xmlns:p14="http://schemas.microsoft.com/office/powerpoint/2010/main" val="25773497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1556" y="413359"/>
            <a:ext cx="3582444" cy="5862181"/>
          </a:xfrm>
        </p:spPr>
        <p:txBody>
          <a:bodyPr>
            <a:normAutofit/>
          </a:bodyPr>
          <a:lstStyle/>
          <a:p>
            <a:r>
              <a:rPr lang="en-US" sz="4000" dirty="0" smtClean="0"/>
              <a:t>One simple math concept can help you get a better picture of typical use </a:t>
            </a:r>
            <a:br>
              <a:rPr lang="en-US" sz="4000" dirty="0" smtClean="0"/>
            </a:br>
            <a:r>
              <a:rPr lang="en-US" sz="4000" dirty="0" smtClean="0"/>
              <a:t>for any </a:t>
            </a:r>
            <a:br>
              <a:rPr lang="en-US" sz="4000" dirty="0" smtClean="0"/>
            </a:br>
            <a:r>
              <a:rPr lang="en-US" sz="4000" dirty="0" smtClean="0"/>
              <a:t>library service</a:t>
            </a:r>
            <a:endParaRPr lang="en-US" sz="4000" dirty="0"/>
          </a:p>
        </p:txBody>
      </p:sp>
      <p:pic>
        <p:nvPicPr>
          <p:cNvPr id="3" name="Picture 2"/>
          <p:cNvPicPr>
            <a:picLocks noChangeAspect="1"/>
          </p:cNvPicPr>
          <p:nvPr/>
        </p:nvPicPr>
        <p:blipFill rotWithShape="1">
          <a:blip r:embed="rId3"/>
          <a:srcRect l="12878" t="1742" r="17059" b="641"/>
          <a:stretch/>
        </p:blipFill>
        <p:spPr>
          <a:xfrm>
            <a:off x="0" y="0"/>
            <a:ext cx="5561556" cy="6858000"/>
          </a:xfrm>
          <a:prstGeom prst="rect">
            <a:avLst/>
          </a:prstGeom>
        </p:spPr>
      </p:pic>
    </p:spTree>
    <p:extLst>
      <p:ext uri="{BB962C8B-B14F-4D97-AF65-F5344CB8AC3E}">
        <p14:creationId xmlns:p14="http://schemas.microsoft.com/office/powerpoint/2010/main" val="32025633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516585"/>
          </a:xfrm>
        </p:spPr>
        <p:txBody>
          <a:bodyPr anchor="t">
            <a:normAutofit/>
          </a:bodyPr>
          <a:lstStyle/>
          <a:p>
            <a:r>
              <a:rPr lang="en-US" sz="4000" b="1" dirty="0" smtClean="0"/>
              <a:t>Most libraries calculate </a:t>
            </a:r>
            <a:br>
              <a:rPr lang="en-US" sz="4000" b="1" dirty="0" smtClean="0"/>
            </a:br>
            <a:r>
              <a:rPr lang="en-US" sz="4000" b="1" dirty="0" smtClean="0"/>
              <a:t>average (mean) usage</a:t>
            </a:r>
            <a:endParaRPr lang="en-US" sz="4000" b="1" dirty="0"/>
          </a:p>
        </p:txBody>
      </p:sp>
      <p:sp>
        <p:nvSpPr>
          <p:cNvPr id="3" name="Content Placeholder 2"/>
          <p:cNvSpPr>
            <a:spLocks noGrp="1"/>
          </p:cNvSpPr>
          <p:nvPr>
            <p:ph idx="1"/>
          </p:nvPr>
        </p:nvSpPr>
        <p:spPr>
          <a:xfrm>
            <a:off x="237995" y="1991638"/>
            <a:ext cx="8743167" cy="4572000"/>
          </a:xfrm>
        </p:spPr>
        <p:txBody>
          <a:bodyPr>
            <a:normAutofit/>
          </a:bodyPr>
          <a:lstStyle/>
          <a:p>
            <a:r>
              <a:rPr lang="en-US" sz="2800" dirty="0" smtClean="0"/>
              <a:t>100 patrons borrowed 2 items each</a:t>
            </a:r>
          </a:p>
          <a:p>
            <a:r>
              <a:rPr lang="en-US" sz="2800" dirty="0" smtClean="0"/>
              <a:t>20 patrons borrowed 10 items each</a:t>
            </a:r>
          </a:p>
          <a:p>
            <a:r>
              <a:rPr lang="en-US" sz="2800" dirty="0" smtClean="0"/>
              <a:t> 4 patrons borrowed 50 items each</a:t>
            </a:r>
          </a:p>
          <a:p>
            <a:pPr marL="0" indent="0">
              <a:buNone/>
            </a:pPr>
            <a:endParaRPr lang="en-US" sz="2800" dirty="0" smtClean="0"/>
          </a:p>
          <a:p>
            <a:pPr marL="0" indent="0">
              <a:buNone/>
            </a:pPr>
            <a:r>
              <a:rPr lang="en-US" sz="2800" dirty="0" smtClean="0"/>
              <a:t>Total items borrowed = 600</a:t>
            </a:r>
          </a:p>
          <a:p>
            <a:pPr marL="0" indent="0">
              <a:buNone/>
            </a:pPr>
            <a:r>
              <a:rPr lang="en-US" sz="2800" dirty="0" smtClean="0"/>
              <a:t>Divided by total patrons = 124</a:t>
            </a:r>
          </a:p>
          <a:p>
            <a:pPr marL="0" indent="0">
              <a:buNone/>
            </a:pPr>
            <a:endParaRPr lang="en-US" sz="2800" dirty="0"/>
          </a:p>
          <a:p>
            <a:pPr marL="0" indent="0" algn="ctr">
              <a:buNone/>
            </a:pPr>
            <a:r>
              <a:rPr lang="en-US" sz="2800" dirty="0" smtClean="0">
                <a:solidFill>
                  <a:srgbClr val="FF0000"/>
                </a:solidFill>
              </a:rPr>
              <a:t>Average (mean) number of items checked out = 4.8</a:t>
            </a:r>
          </a:p>
          <a:p>
            <a:pPr marL="0" indent="0">
              <a:buNone/>
            </a:pPr>
            <a:endParaRPr lang="en-US" dirty="0" smtClean="0"/>
          </a:p>
        </p:txBody>
      </p:sp>
    </p:spTree>
    <p:extLst>
      <p:ext uri="{BB962C8B-B14F-4D97-AF65-F5344CB8AC3E}">
        <p14:creationId xmlns:p14="http://schemas.microsoft.com/office/powerpoint/2010/main" val="34413289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66480"/>
          </a:xfrm>
        </p:spPr>
        <p:txBody>
          <a:bodyPr anchor="t">
            <a:normAutofit/>
          </a:bodyPr>
          <a:lstStyle/>
          <a:p>
            <a:r>
              <a:rPr lang="en-US" sz="4000" b="1" dirty="0" smtClean="0"/>
              <a:t>Try calculating the mode instead</a:t>
            </a:r>
            <a:endParaRPr lang="en-US" sz="4000" b="1" dirty="0"/>
          </a:p>
        </p:txBody>
      </p:sp>
      <p:sp>
        <p:nvSpPr>
          <p:cNvPr id="4" name="Content Placeholder 3"/>
          <p:cNvSpPr>
            <a:spLocks noGrp="1"/>
          </p:cNvSpPr>
          <p:nvPr>
            <p:ph idx="1"/>
          </p:nvPr>
        </p:nvSpPr>
        <p:spPr>
          <a:xfrm>
            <a:off x="288099" y="1365337"/>
            <a:ext cx="8655485" cy="5210827"/>
          </a:xfrm>
        </p:spPr>
        <p:txBody>
          <a:bodyPr>
            <a:normAutofit/>
          </a:bodyPr>
          <a:lstStyle/>
          <a:p>
            <a:pPr marL="0" indent="0">
              <a:buNone/>
            </a:pPr>
            <a:r>
              <a:rPr lang="en-US" sz="2800" dirty="0" smtClean="0"/>
              <a:t>The mode is the number that occurs most often</a:t>
            </a:r>
          </a:p>
          <a:p>
            <a:pPr marL="0" indent="0" algn="ctr">
              <a:buNone/>
            </a:pPr>
            <a:r>
              <a:rPr lang="en-US" sz="2800" u="sng" dirty="0" smtClean="0">
                <a:hlinkClick r:id="rId3"/>
              </a:rPr>
              <a:t>http</a:t>
            </a:r>
            <a:r>
              <a:rPr lang="en-US" sz="2800" u="sng" dirty="0">
                <a:hlinkClick r:id="rId3"/>
              </a:rPr>
              <a:t>://</a:t>
            </a:r>
            <a:r>
              <a:rPr lang="en-US" sz="2800" u="sng" dirty="0" smtClean="0">
                <a:hlinkClick r:id="rId3"/>
              </a:rPr>
              <a:t>www.mathsisfun.com/mode.html</a:t>
            </a:r>
            <a:endParaRPr lang="en-US" sz="2800" u="sng" dirty="0" smtClean="0"/>
          </a:p>
          <a:p>
            <a:pPr marL="0" indent="0" algn="ctr">
              <a:buNone/>
            </a:pPr>
            <a:endParaRPr lang="en-US" sz="2800" dirty="0" smtClean="0"/>
          </a:p>
          <a:p>
            <a:r>
              <a:rPr lang="en-US" sz="2800" dirty="0"/>
              <a:t>100 patrons </a:t>
            </a:r>
            <a:r>
              <a:rPr lang="en-US" sz="2800" dirty="0" smtClean="0"/>
              <a:t>borrowed </a:t>
            </a:r>
            <a:r>
              <a:rPr lang="en-US" sz="2800" dirty="0"/>
              <a:t>2 items each</a:t>
            </a:r>
          </a:p>
          <a:p>
            <a:r>
              <a:rPr lang="en-US" sz="2800" dirty="0"/>
              <a:t>20 patrons </a:t>
            </a:r>
            <a:r>
              <a:rPr lang="en-US" sz="2800" dirty="0" smtClean="0"/>
              <a:t>borrowed </a:t>
            </a:r>
            <a:r>
              <a:rPr lang="en-US" sz="2800" dirty="0"/>
              <a:t>10 items each</a:t>
            </a:r>
          </a:p>
          <a:p>
            <a:r>
              <a:rPr lang="en-US" sz="2800" dirty="0"/>
              <a:t> 4 patrons </a:t>
            </a:r>
            <a:r>
              <a:rPr lang="en-US" sz="2800" dirty="0" smtClean="0"/>
              <a:t>borrowed </a:t>
            </a:r>
            <a:r>
              <a:rPr lang="en-US" sz="2800" dirty="0"/>
              <a:t>50 items each</a:t>
            </a:r>
          </a:p>
          <a:p>
            <a:pPr marL="0" indent="0" algn="ctr">
              <a:buNone/>
            </a:pPr>
            <a:endParaRPr lang="en-US" sz="2800" dirty="0" smtClean="0">
              <a:solidFill>
                <a:srgbClr val="C00000"/>
              </a:solidFill>
            </a:endParaRPr>
          </a:p>
          <a:p>
            <a:pPr marL="0" indent="0" algn="ctr">
              <a:buNone/>
            </a:pPr>
            <a:r>
              <a:rPr lang="en-US" sz="2800" dirty="0" smtClean="0">
                <a:solidFill>
                  <a:srgbClr val="FF0000"/>
                </a:solidFill>
              </a:rPr>
              <a:t>Typical number of items checked out (mode) = 2 </a:t>
            </a:r>
          </a:p>
          <a:p>
            <a:pPr marL="0" indent="0" algn="ctr">
              <a:buNone/>
            </a:pPr>
            <a:r>
              <a:rPr lang="en-US" sz="2800" dirty="0" smtClean="0">
                <a:solidFill>
                  <a:srgbClr val="FF0000"/>
                </a:solidFill>
              </a:rPr>
              <a:t>i.e. the most frequently occurring situation </a:t>
            </a:r>
            <a:endParaRPr lang="en-US" sz="2800" dirty="0">
              <a:solidFill>
                <a:srgbClr val="FF0000"/>
              </a:solidFill>
            </a:endParaRPr>
          </a:p>
        </p:txBody>
      </p:sp>
    </p:spTree>
    <p:extLst>
      <p:ext uri="{BB962C8B-B14F-4D97-AF65-F5344CB8AC3E}">
        <p14:creationId xmlns:p14="http://schemas.microsoft.com/office/powerpoint/2010/main" val="28275724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000" b="1" dirty="0" smtClean="0"/>
              <a:t>Knowing how patrons </a:t>
            </a:r>
            <a:br>
              <a:rPr lang="en-US" sz="4000" b="1" dirty="0" smtClean="0"/>
            </a:br>
            <a:r>
              <a:rPr lang="en-US" sz="4000" b="1" dirty="0" smtClean="0"/>
              <a:t>typically use a service can tell you</a:t>
            </a:r>
            <a:endParaRPr lang="en-US" sz="4000" b="1" dirty="0"/>
          </a:p>
        </p:txBody>
      </p:sp>
      <p:sp>
        <p:nvSpPr>
          <p:cNvPr id="3" name="Content Placeholder 2"/>
          <p:cNvSpPr>
            <a:spLocks noGrp="1"/>
          </p:cNvSpPr>
          <p:nvPr>
            <p:ph idx="1"/>
          </p:nvPr>
        </p:nvSpPr>
        <p:spPr>
          <a:xfrm>
            <a:off x="457200" y="2081061"/>
            <a:ext cx="8229600" cy="3194137"/>
          </a:xfrm>
        </p:spPr>
        <p:txBody>
          <a:bodyPr>
            <a:normAutofit/>
          </a:bodyPr>
          <a:lstStyle/>
          <a:p>
            <a:pPr>
              <a:buFont typeface="Wingdings" panose="05000000000000000000" pitchFamily="2" charset="2"/>
              <a:buChar char="ü"/>
            </a:pPr>
            <a:r>
              <a:rPr lang="en-US" dirty="0" smtClean="0"/>
              <a:t> </a:t>
            </a:r>
            <a:r>
              <a:rPr lang="en-US" sz="2800" dirty="0" smtClean="0"/>
              <a:t>Where to draw the line for policies and limits</a:t>
            </a:r>
          </a:p>
          <a:p>
            <a:pPr>
              <a:buFont typeface="Wingdings" panose="05000000000000000000" pitchFamily="2" charset="2"/>
              <a:buChar char="ü"/>
            </a:pPr>
            <a:r>
              <a:rPr lang="en-US" sz="2800" dirty="0" smtClean="0"/>
              <a:t>Whether one size fits all or to tailor for different groups</a:t>
            </a:r>
          </a:p>
          <a:p>
            <a:pPr>
              <a:buFont typeface="Wingdings" panose="05000000000000000000" pitchFamily="2" charset="2"/>
              <a:buChar char="ü"/>
            </a:pPr>
            <a:r>
              <a:rPr lang="en-US" sz="2800" dirty="0" smtClean="0"/>
              <a:t> How to estimate minimum resources required to provide a specific service to a specific population </a:t>
            </a:r>
            <a:endParaRPr lang="en-US" sz="2800" dirty="0"/>
          </a:p>
        </p:txBody>
      </p:sp>
      <p:pic>
        <p:nvPicPr>
          <p:cNvPr id="4" name="Picture 3"/>
          <p:cNvPicPr>
            <a:picLocks noChangeAspect="1"/>
          </p:cNvPicPr>
          <p:nvPr/>
        </p:nvPicPr>
        <p:blipFill>
          <a:blip r:embed="rId3"/>
          <a:stretch>
            <a:fillRect/>
          </a:stretch>
        </p:blipFill>
        <p:spPr>
          <a:xfrm>
            <a:off x="7616617" y="5275198"/>
            <a:ext cx="975445" cy="1274174"/>
          </a:xfrm>
          <a:prstGeom prst="rect">
            <a:avLst/>
          </a:prstGeom>
        </p:spPr>
      </p:pic>
    </p:spTree>
    <p:extLst>
      <p:ext uri="{BB962C8B-B14F-4D97-AF65-F5344CB8AC3E}">
        <p14:creationId xmlns:p14="http://schemas.microsoft.com/office/powerpoint/2010/main" val="7417965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t>3.  </a:t>
            </a:r>
            <a:r>
              <a:rPr lang="en-US" sz="4000" b="1" dirty="0" smtClean="0">
                <a:solidFill>
                  <a:srgbClr val="FF0000"/>
                </a:solidFill>
              </a:rPr>
              <a:t>Where</a:t>
            </a:r>
            <a:r>
              <a:rPr lang="en-US" sz="4000" b="1" dirty="0" smtClean="0"/>
              <a:t> is the service being used?</a:t>
            </a:r>
            <a:endParaRPr lang="en-US" sz="4000" b="1" dirty="0"/>
          </a:p>
        </p:txBody>
      </p:sp>
      <p:sp>
        <p:nvSpPr>
          <p:cNvPr id="3" name="Content Placeholder 2"/>
          <p:cNvSpPr>
            <a:spLocks noGrp="1"/>
          </p:cNvSpPr>
          <p:nvPr>
            <p:ph idx="1"/>
          </p:nvPr>
        </p:nvSpPr>
        <p:spPr>
          <a:xfrm>
            <a:off x="331940" y="1788091"/>
            <a:ext cx="8229600" cy="3347580"/>
          </a:xfrm>
        </p:spPr>
        <p:txBody>
          <a:bodyPr>
            <a:normAutofit/>
          </a:bodyPr>
          <a:lstStyle/>
          <a:p>
            <a:r>
              <a:rPr lang="en-US" sz="2800" dirty="0" smtClean="0"/>
              <a:t>Total transactions</a:t>
            </a:r>
          </a:p>
          <a:p>
            <a:r>
              <a:rPr lang="en-US" sz="2800" dirty="0" smtClean="0"/>
              <a:t>Number and % breakdown of transactions at each location – facility, floor, service desk, workstation ID, IP address</a:t>
            </a:r>
          </a:p>
          <a:p>
            <a:r>
              <a:rPr lang="en-US" sz="2800" dirty="0" smtClean="0"/>
              <a:t>Number and % breakdown of transactions by each patron group for each location</a:t>
            </a:r>
            <a:endParaRPr lang="en-US" sz="2800" dirty="0"/>
          </a:p>
        </p:txBody>
      </p:sp>
      <p:pic>
        <p:nvPicPr>
          <p:cNvPr id="5" name="Picture 4"/>
          <p:cNvPicPr>
            <a:picLocks noChangeAspect="1"/>
          </p:cNvPicPr>
          <p:nvPr/>
        </p:nvPicPr>
        <p:blipFill>
          <a:blip r:embed="rId3"/>
          <a:stretch>
            <a:fillRect/>
          </a:stretch>
        </p:blipFill>
        <p:spPr>
          <a:xfrm>
            <a:off x="6713951" y="4836262"/>
            <a:ext cx="1972849" cy="1738662"/>
          </a:xfrm>
          <a:prstGeom prst="rect">
            <a:avLst/>
          </a:prstGeom>
        </p:spPr>
      </p:pic>
    </p:spTree>
    <p:extLst>
      <p:ext uri="{BB962C8B-B14F-4D97-AF65-F5344CB8AC3E}">
        <p14:creationId xmlns:p14="http://schemas.microsoft.com/office/powerpoint/2010/main" val="21262880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8488"/>
          </a:xfrm>
        </p:spPr>
        <p:txBody>
          <a:bodyPr>
            <a:normAutofit/>
          </a:bodyPr>
          <a:lstStyle/>
          <a:p>
            <a:r>
              <a:rPr lang="en-US" sz="4000" b="1" dirty="0" smtClean="0"/>
              <a:t>Knowing where a service is used </a:t>
            </a:r>
            <a:br>
              <a:rPr lang="en-US" sz="4000" b="1" dirty="0" smtClean="0"/>
            </a:br>
            <a:r>
              <a:rPr lang="en-US" sz="4000" b="1" dirty="0" smtClean="0"/>
              <a:t>can tell you</a:t>
            </a:r>
            <a:endParaRPr lang="en-US" sz="4000" b="1" dirty="0"/>
          </a:p>
        </p:txBody>
      </p:sp>
      <p:sp>
        <p:nvSpPr>
          <p:cNvPr id="3" name="Content Placeholder 2"/>
          <p:cNvSpPr>
            <a:spLocks noGrp="1"/>
          </p:cNvSpPr>
          <p:nvPr>
            <p:ph idx="1"/>
          </p:nvPr>
        </p:nvSpPr>
        <p:spPr>
          <a:xfrm>
            <a:off x="457200" y="2204581"/>
            <a:ext cx="8229600" cy="4197155"/>
          </a:xfrm>
        </p:spPr>
        <p:txBody>
          <a:bodyPr/>
          <a:lstStyle/>
          <a:p>
            <a:pPr>
              <a:buFont typeface="Wingdings" panose="05000000000000000000" pitchFamily="2" charset="2"/>
              <a:buChar char="ü"/>
            </a:pPr>
            <a:r>
              <a:rPr lang="en-US" sz="2800" dirty="0" smtClean="0"/>
              <a:t>How to allocate space to match demand</a:t>
            </a:r>
          </a:p>
          <a:p>
            <a:pPr>
              <a:buFont typeface="Wingdings" panose="05000000000000000000" pitchFamily="2" charset="2"/>
              <a:buChar char="ü"/>
            </a:pPr>
            <a:r>
              <a:rPr lang="en-US" sz="2800" dirty="0" smtClean="0"/>
              <a:t>How </a:t>
            </a:r>
            <a:r>
              <a:rPr lang="en-US" sz="2800" dirty="0"/>
              <a:t>to </a:t>
            </a:r>
            <a:r>
              <a:rPr lang="en-US" sz="2800" dirty="0" smtClean="0"/>
              <a:t>co-locate services for a target group</a:t>
            </a:r>
          </a:p>
          <a:p>
            <a:pPr>
              <a:buFont typeface="Wingdings" panose="05000000000000000000" pitchFamily="2" charset="2"/>
              <a:buChar char="ü"/>
            </a:pPr>
            <a:r>
              <a:rPr lang="en-US" sz="2800" dirty="0" smtClean="0"/>
              <a:t>How different groups move through your buildings</a:t>
            </a:r>
          </a:p>
          <a:p>
            <a:pPr>
              <a:buFont typeface="Wingdings" panose="05000000000000000000" pitchFamily="2" charset="2"/>
              <a:buChar char="ü"/>
            </a:pPr>
            <a:r>
              <a:rPr lang="en-US" sz="2800" dirty="0" smtClean="0"/>
              <a:t>Which virtual transactions are done by patrons and which by staff on behalf of patrons</a:t>
            </a:r>
            <a:endParaRPr lang="en-US" sz="2800" dirty="0"/>
          </a:p>
          <a:p>
            <a:pPr>
              <a:buFont typeface="Wingdings" panose="05000000000000000000" pitchFamily="2" charset="2"/>
              <a:buChar char="ü"/>
            </a:pPr>
            <a:endParaRPr lang="en-US" dirty="0"/>
          </a:p>
        </p:txBody>
      </p:sp>
      <p:pic>
        <p:nvPicPr>
          <p:cNvPr id="4" name="Picture 3"/>
          <p:cNvPicPr>
            <a:picLocks noChangeAspect="1"/>
          </p:cNvPicPr>
          <p:nvPr/>
        </p:nvPicPr>
        <p:blipFill>
          <a:blip r:embed="rId3"/>
          <a:stretch>
            <a:fillRect/>
          </a:stretch>
        </p:blipFill>
        <p:spPr>
          <a:xfrm>
            <a:off x="7711355" y="5353030"/>
            <a:ext cx="975445" cy="1274174"/>
          </a:xfrm>
          <a:prstGeom prst="rect">
            <a:avLst/>
          </a:prstGeom>
        </p:spPr>
      </p:pic>
    </p:spTree>
    <p:extLst>
      <p:ext uri="{BB962C8B-B14F-4D97-AF65-F5344CB8AC3E}">
        <p14:creationId xmlns:p14="http://schemas.microsoft.com/office/powerpoint/2010/main" val="41097001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92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4000" dirty="0" smtClean="0">
                <a:solidFill>
                  <a:schemeClr val="bg1"/>
                </a:solidFill>
              </a:rPr>
              <a:t>Beyond vivid anecdotes</a:t>
            </a:r>
            <a:endParaRPr lang="en-US" sz="4000" dirty="0">
              <a:solidFill>
                <a:schemeClr val="bg1"/>
              </a:solidFill>
            </a:endParaRPr>
          </a:p>
        </p:txBody>
      </p:sp>
      <p:pic>
        <p:nvPicPr>
          <p:cNvPr id="6" name="Picture 5"/>
          <p:cNvPicPr>
            <a:picLocks noChangeAspect="1"/>
          </p:cNvPicPr>
          <p:nvPr/>
        </p:nvPicPr>
        <p:blipFill>
          <a:blip r:embed="rId3"/>
          <a:stretch>
            <a:fillRect/>
          </a:stretch>
        </p:blipFill>
        <p:spPr>
          <a:xfrm>
            <a:off x="1494330" y="1417638"/>
            <a:ext cx="6155340" cy="5334628"/>
          </a:xfrm>
          <a:prstGeom prst="rect">
            <a:avLst/>
          </a:prstGeom>
        </p:spPr>
      </p:pic>
    </p:spTree>
    <p:extLst>
      <p:ext uri="{BB962C8B-B14F-4D97-AF65-F5344CB8AC3E}">
        <p14:creationId xmlns:p14="http://schemas.microsoft.com/office/powerpoint/2010/main" val="39843364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t>4.  </a:t>
            </a:r>
            <a:r>
              <a:rPr lang="en-US" sz="4000" b="1" dirty="0" smtClean="0">
                <a:solidFill>
                  <a:srgbClr val="FF0000"/>
                </a:solidFill>
              </a:rPr>
              <a:t>When</a:t>
            </a:r>
            <a:r>
              <a:rPr lang="en-US" sz="4000" b="1" dirty="0" smtClean="0"/>
              <a:t> is the service being used?</a:t>
            </a:r>
            <a:endParaRPr lang="en-US" sz="4000" b="1" dirty="0"/>
          </a:p>
        </p:txBody>
      </p:sp>
      <p:sp>
        <p:nvSpPr>
          <p:cNvPr id="3" name="Content Placeholder 2"/>
          <p:cNvSpPr>
            <a:spLocks noGrp="1"/>
          </p:cNvSpPr>
          <p:nvPr>
            <p:ph idx="1"/>
          </p:nvPr>
        </p:nvSpPr>
        <p:spPr>
          <a:xfrm>
            <a:off x="457200" y="1727020"/>
            <a:ext cx="8229600" cy="4331809"/>
          </a:xfrm>
        </p:spPr>
        <p:txBody>
          <a:bodyPr>
            <a:normAutofit/>
          </a:bodyPr>
          <a:lstStyle/>
          <a:p>
            <a:r>
              <a:rPr lang="en-US" sz="2800" dirty="0" smtClean="0"/>
              <a:t>Total transactions</a:t>
            </a:r>
          </a:p>
          <a:p>
            <a:r>
              <a:rPr lang="en-US" sz="2800" dirty="0" smtClean="0"/>
              <a:t>Number and % breakdown of transactions by month, day of the week, hour of the day</a:t>
            </a:r>
          </a:p>
          <a:p>
            <a:r>
              <a:rPr lang="en-US" sz="2800" dirty="0" smtClean="0"/>
              <a:t>For </a:t>
            </a:r>
            <a:r>
              <a:rPr lang="en-US" sz="2800" dirty="0"/>
              <a:t>virtual </a:t>
            </a:r>
            <a:r>
              <a:rPr lang="en-US" sz="2800" dirty="0" smtClean="0"/>
              <a:t>transactions, number and % breakdown of transactions during library building open hours and during closed hours</a:t>
            </a:r>
          </a:p>
          <a:p>
            <a:r>
              <a:rPr lang="en-US" sz="2800" dirty="0" smtClean="0"/>
              <a:t>Number and % breakdown of transactions by each patron group for each day, hour</a:t>
            </a:r>
            <a:endParaRPr lang="en-US" sz="2800" dirty="0"/>
          </a:p>
        </p:txBody>
      </p:sp>
      <p:pic>
        <p:nvPicPr>
          <p:cNvPr id="4" name="Picture 3"/>
          <p:cNvPicPr>
            <a:picLocks noChangeAspect="1"/>
          </p:cNvPicPr>
          <p:nvPr/>
        </p:nvPicPr>
        <p:blipFill>
          <a:blip r:embed="rId3"/>
          <a:stretch>
            <a:fillRect/>
          </a:stretch>
        </p:blipFill>
        <p:spPr>
          <a:xfrm>
            <a:off x="7148053" y="5386192"/>
            <a:ext cx="1350856" cy="1345274"/>
          </a:xfrm>
          <a:prstGeom prst="rect">
            <a:avLst/>
          </a:prstGeom>
        </p:spPr>
      </p:pic>
    </p:spTree>
    <p:extLst>
      <p:ext uri="{BB962C8B-B14F-4D97-AF65-F5344CB8AC3E}">
        <p14:creationId xmlns:p14="http://schemas.microsoft.com/office/powerpoint/2010/main" val="34494266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82"/>
            <a:ext cx="9144000" cy="1603332"/>
          </a:xfrm>
        </p:spPr>
        <p:txBody>
          <a:bodyPr>
            <a:normAutofit/>
          </a:bodyPr>
          <a:lstStyle/>
          <a:p>
            <a:r>
              <a:rPr lang="en-US" sz="4000" b="1" dirty="0" smtClean="0"/>
              <a:t>Knowing when a service is used</a:t>
            </a:r>
            <a:br>
              <a:rPr lang="en-US" sz="4000" b="1" dirty="0" smtClean="0"/>
            </a:br>
            <a:r>
              <a:rPr lang="en-US" sz="4000" b="1" dirty="0" smtClean="0"/>
              <a:t>can tell you</a:t>
            </a:r>
            <a:endParaRPr lang="en-US" sz="4000" b="1" dirty="0"/>
          </a:p>
        </p:txBody>
      </p:sp>
      <p:sp>
        <p:nvSpPr>
          <p:cNvPr id="3" name="Content Placeholder 2"/>
          <p:cNvSpPr>
            <a:spLocks noGrp="1"/>
          </p:cNvSpPr>
          <p:nvPr>
            <p:ph idx="1"/>
          </p:nvPr>
        </p:nvSpPr>
        <p:spPr>
          <a:xfrm>
            <a:off x="457200" y="1999292"/>
            <a:ext cx="8229600" cy="4396636"/>
          </a:xfrm>
        </p:spPr>
        <p:txBody>
          <a:bodyPr>
            <a:normAutofit/>
          </a:bodyPr>
          <a:lstStyle/>
          <a:p>
            <a:pPr>
              <a:buFont typeface="Wingdings" panose="05000000000000000000" pitchFamily="2" charset="2"/>
              <a:buChar char="ü"/>
            </a:pPr>
            <a:r>
              <a:rPr lang="en-US" sz="2800" dirty="0" smtClean="0"/>
              <a:t>How to avoid scheduling incompatible groups </a:t>
            </a:r>
          </a:p>
          <a:p>
            <a:pPr>
              <a:buFont typeface="Wingdings" panose="05000000000000000000" pitchFamily="2" charset="2"/>
              <a:buChar char="ü"/>
            </a:pPr>
            <a:r>
              <a:rPr lang="en-US" sz="2800" dirty="0" smtClean="0"/>
              <a:t>Which services might be corralled into specific “drop in” hours</a:t>
            </a:r>
          </a:p>
          <a:p>
            <a:pPr>
              <a:buFont typeface="Wingdings" panose="05000000000000000000" pitchFamily="2" charset="2"/>
              <a:buChar char="ü"/>
            </a:pPr>
            <a:r>
              <a:rPr lang="en-US" sz="2800" dirty="0" smtClean="0"/>
              <a:t>Whether a specific event correlates with increased library usage by target patron groups</a:t>
            </a:r>
          </a:p>
          <a:p>
            <a:pPr>
              <a:buFont typeface="Wingdings" panose="05000000000000000000" pitchFamily="2" charset="2"/>
              <a:buChar char="ü"/>
            </a:pPr>
            <a:r>
              <a:rPr lang="en-US" sz="2800" dirty="0" smtClean="0"/>
              <a:t>How virtual services affect in-building workload</a:t>
            </a:r>
            <a:endParaRPr lang="en-US" sz="2800" dirty="0"/>
          </a:p>
        </p:txBody>
      </p:sp>
      <p:pic>
        <p:nvPicPr>
          <p:cNvPr id="4" name="Picture 3"/>
          <p:cNvPicPr>
            <a:picLocks noChangeAspect="1"/>
          </p:cNvPicPr>
          <p:nvPr/>
        </p:nvPicPr>
        <p:blipFill>
          <a:blip r:embed="rId3"/>
          <a:stretch>
            <a:fillRect/>
          </a:stretch>
        </p:blipFill>
        <p:spPr>
          <a:xfrm>
            <a:off x="7528934" y="5196910"/>
            <a:ext cx="975445" cy="1274174"/>
          </a:xfrm>
          <a:prstGeom prst="rect">
            <a:avLst/>
          </a:prstGeom>
        </p:spPr>
      </p:pic>
    </p:spTree>
    <p:extLst>
      <p:ext uri="{BB962C8B-B14F-4D97-AF65-F5344CB8AC3E}">
        <p14:creationId xmlns:p14="http://schemas.microsoft.com/office/powerpoint/2010/main" val="28293395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676" t="1455" r="5146"/>
          <a:stretch/>
        </p:blipFill>
        <p:spPr>
          <a:xfrm>
            <a:off x="0" y="1"/>
            <a:ext cx="9144000" cy="6858000"/>
          </a:xfrm>
          <a:prstGeom prst="rect">
            <a:avLst/>
          </a:prstGeom>
        </p:spPr>
      </p:pic>
      <p:sp>
        <p:nvSpPr>
          <p:cNvPr id="2" name="Title 1"/>
          <p:cNvSpPr>
            <a:spLocks noGrp="1"/>
          </p:cNvSpPr>
          <p:nvPr>
            <p:ph type="title"/>
          </p:nvPr>
        </p:nvSpPr>
        <p:spPr>
          <a:xfrm>
            <a:off x="0" y="274638"/>
            <a:ext cx="9144000" cy="1143000"/>
          </a:xfrm>
        </p:spPr>
        <p:txBody>
          <a:bodyPr anchor="t">
            <a:normAutofit/>
          </a:bodyPr>
          <a:lstStyle/>
          <a:p>
            <a:r>
              <a:rPr lang="en-US" sz="4000" dirty="0" smtClean="0">
                <a:solidFill>
                  <a:schemeClr val="bg1"/>
                </a:solidFill>
              </a:rPr>
              <a:t>The analysis part: What to look for</a:t>
            </a:r>
            <a:endParaRPr lang="en-US" sz="4000" dirty="0">
              <a:solidFill>
                <a:schemeClr val="bg1"/>
              </a:solidFill>
            </a:endParaRPr>
          </a:p>
        </p:txBody>
      </p:sp>
    </p:spTree>
    <p:extLst>
      <p:ext uri="{BB962C8B-B14F-4D97-AF65-F5344CB8AC3E}">
        <p14:creationId xmlns:p14="http://schemas.microsoft.com/office/powerpoint/2010/main" val="38854739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224533"/>
            <a:ext cx="3194137" cy="2005099"/>
          </a:xfrm>
        </p:spPr>
        <p:txBody>
          <a:bodyPr>
            <a:normAutofit/>
          </a:bodyPr>
          <a:lstStyle/>
          <a:p>
            <a:r>
              <a:rPr lang="en-US" sz="4000" b="1" dirty="0" smtClean="0">
                <a:solidFill>
                  <a:schemeClr val="bg1"/>
                </a:solidFill>
              </a:rPr>
              <a:t>Disparities </a:t>
            </a:r>
            <a:br>
              <a:rPr lang="en-US" sz="4000" b="1" dirty="0" smtClean="0">
                <a:solidFill>
                  <a:schemeClr val="bg1"/>
                </a:solidFill>
              </a:rPr>
            </a:br>
            <a:r>
              <a:rPr lang="en-US" sz="4000" b="1" dirty="0" smtClean="0">
                <a:solidFill>
                  <a:schemeClr val="bg1"/>
                </a:solidFill>
              </a:rPr>
              <a:t>in size</a:t>
            </a:r>
            <a:endParaRPr lang="en-US" sz="4000" b="1" dirty="0">
              <a:solidFill>
                <a:schemeClr val="bg1"/>
              </a:solidFill>
            </a:endParaRPr>
          </a:p>
        </p:txBody>
      </p:sp>
    </p:spTree>
    <p:extLst>
      <p:ext uri="{BB962C8B-B14F-4D97-AF65-F5344CB8AC3E}">
        <p14:creationId xmlns:p14="http://schemas.microsoft.com/office/powerpoint/2010/main" val="21835682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83898"/>
          </a:xfrm>
        </p:spPr>
        <p:txBody>
          <a:bodyPr>
            <a:normAutofit/>
          </a:bodyPr>
          <a:lstStyle/>
          <a:p>
            <a:r>
              <a:rPr lang="en-US" sz="4000" dirty="0" smtClean="0"/>
              <a:t>Trends over time: </a:t>
            </a:r>
            <a:br>
              <a:rPr lang="en-US" sz="4000" dirty="0" smtClean="0"/>
            </a:br>
            <a:r>
              <a:rPr lang="en-US" sz="4000" dirty="0" smtClean="0"/>
              <a:t>up, down, or steady?</a:t>
            </a:r>
            <a:endParaRPr lang="en-US" sz="4000" dirty="0"/>
          </a:p>
        </p:txBody>
      </p:sp>
      <p:pic>
        <p:nvPicPr>
          <p:cNvPr id="4" name="Picture 3"/>
          <p:cNvPicPr>
            <a:picLocks noChangeAspect="1"/>
          </p:cNvPicPr>
          <p:nvPr/>
        </p:nvPicPr>
        <p:blipFill>
          <a:blip r:embed="rId3"/>
          <a:stretch>
            <a:fillRect/>
          </a:stretch>
        </p:blipFill>
        <p:spPr>
          <a:xfrm>
            <a:off x="1846920" y="2087860"/>
            <a:ext cx="5450160" cy="4770140"/>
          </a:xfrm>
          <a:prstGeom prst="rect">
            <a:avLst/>
          </a:prstGeom>
        </p:spPr>
      </p:pic>
    </p:spTree>
    <p:extLst>
      <p:ext uri="{BB962C8B-B14F-4D97-AF65-F5344CB8AC3E}">
        <p14:creationId xmlns:p14="http://schemas.microsoft.com/office/powerpoint/2010/main" val="20610961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7" y="-297"/>
            <a:ext cx="9144793" cy="6858594"/>
          </a:xfrm>
          <a:prstGeom prst="rect">
            <a:avLst/>
          </a:prstGeom>
        </p:spPr>
      </p:pic>
      <p:sp>
        <p:nvSpPr>
          <p:cNvPr id="4" name="Title 3"/>
          <p:cNvSpPr>
            <a:spLocks noGrp="1"/>
          </p:cNvSpPr>
          <p:nvPr>
            <p:ph type="title"/>
          </p:nvPr>
        </p:nvSpPr>
        <p:spPr>
          <a:xfrm>
            <a:off x="0" y="274638"/>
            <a:ext cx="9144000" cy="1143000"/>
          </a:xfrm>
        </p:spPr>
        <p:txBody>
          <a:bodyPr>
            <a:normAutofit/>
          </a:bodyPr>
          <a:lstStyle/>
          <a:p>
            <a:r>
              <a:rPr lang="en-US" sz="4000" dirty="0" smtClean="0">
                <a:solidFill>
                  <a:schemeClr val="bg1"/>
                </a:solidFill>
              </a:rPr>
              <a:t>Outliers and exceptions</a:t>
            </a:r>
            <a:endParaRPr lang="en-US" sz="4000" dirty="0">
              <a:solidFill>
                <a:schemeClr val="bg1"/>
              </a:solidFill>
            </a:endParaRPr>
          </a:p>
        </p:txBody>
      </p:sp>
    </p:spTree>
    <p:extLst>
      <p:ext uri="{BB962C8B-B14F-4D97-AF65-F5344CB8AC3E}">
        <p14:creationId xmlns:p14="http://schemas.microsoft.com/office/powerpoint/2010/main" val="10163400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67852" cy="6858000"/>
          </a:xfrm>
          <a:prstGeom prst="rect">
            <a:avLst/>
          </a:prstGeom>
        </p:spPr>
      </p:pic>
      <p:sp>
        <p:nvSpPr>
          <p:cNvPr id="2" name="Title 1"/>
          <p:cNvSpPr>
            <a:spLocks noGrp="1"/>
          </p:cNvSpPr>
          <p:nvPr>
            <p:ph type="title"/>
          </p:nvPr>
        </p:nvSpPr>
        <p:spPr>
          <a:xfrm>
            <a:off x="0" y="136851"/>
            <a:ext cx="9144000" cy="1143000"/>
          </a:xfrm>
        </p:spPr>
        <p:txBody>
          <a:bodyPr anchor="t">
            <a:normAutofit/>
          </a:bodyPr>
          <a:lstStyle/>
          <a:p>
            <a:r>
              <a:rPr lang="en-US" sz="4000" dirty="0" smtClean="0"/>
              <a:t>What </a:t>
            </a:r>
            <a:r>
              <a:rPr lang="en-US" sz="4000" u="sng" dirty="0" smtClean="0"/>
              <a:t>isn’t</a:t>
            </a:r>
            <a:r>
              <a:rPr lang="en-US" sz="4000" dirty="0" smtClean="0"/>
              <a:t> there</a:t>
            </a:r>
            <a:endParaRPr lang="en-US" sz="4000" dirty="0"/>
          </a:p>
        </p:txBody>
      </p:sp>
    </p:spTree>
    <p:extLst>
      <p:ext uri="{BB962C8B-B14F-4D97-AF65-F5344CB8AC3E}">
        <p14:creationId xmlns:p14="http://schemas.microsoft.com/office/powerpoint/2010/main" val="6128333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195" t="1782" r="8394"/>
          <a:stretch/>
        </p:blipFill>
        <p:spPr>
          <a:xfrm>
            <a:off x="0" y="0"/>
            <a:ext cx="9144000" cy="6858000"/>
          </a:xfrm>
          <a:prstGeom prst="rect">
            <a:avLst/>
          </a:prstGeom>
        </p:spPr>
      </p:pic>
      <p:sp>
        <p:nvSpPr>
          <p:cNvPr id="2" name="Title 1"/>
          <p:cNvSpPr>
            <a:spLocks noGrp="1"/>
          </p:cNvSpPr>
          <p:nvPr>
            <p:ph type="title"/>
          </p:nvPr>
        </p:nvSpPr>
        <p:spPr>
          <a:xfrm>
            <a:off x="37578" y="5598200"/>
            <a:ext cx="9106422" cy="1143000"/>
          </a:xfrm>
        </p:spPr>
        <p:txBody>
          <a:bodyPr>
            <a:normAutofit/>
          </a:bodyPr>
          <a:lstStyle/>
          <a:p>
            <a:r>
              <a:rPr lang="en-US" sz="4000" dirty="0" smtClean="0">
                <a:solidFill>
                  <a:schemeClr val="bg1"/>
                </a:solidFill>
              </a:rPr>
              <a:t>Enjoy the thrill of the chase!</a:t>
            </a:r>
            <a:endParaRPr lang="en-US" sz="4000" dirty="0">
              <a:solidFill>
                <a:schemeClr val="bg1"/>
              </a:solidFill>
            </a:endParaRPr>
          </a:p>
        </p:txBody>
      </p:sp>
    </p:spTree>
    <p:extLst>
      <p:ext uri="{BB962C8B-B14F-4D97-AF65-F5344CB8AC3E}">
        <p14:creationId xmlns:p14="http://schemas.microsoft.com/office/powerpoint/2010/main" val="34170450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chemeClr val="bg1"/>
                </a:solidFill>
              </a:rPr>
              <a:t>joan@jfwilliams.com</a:t>
            </a:r>
            <a:endParaRPr lang="en-US" sz="4000" b="1" i="1" dirty="0">
              <a:solidFill>
                <a:schemeClr val="bg1"/>
              </a:solidFill>
            </a:endParaRPr>
          </a:p>
        </p:txBody>
      </p:sp>
      <p:sp>
        <p:nvSpPr>
          <p:cNvPr id="4" name="Content Placeholder 3"/>
          <p:cNvSpPr>
            <a:spLocks noGrp="1"/>
          </p:cNvSpPr>
          <p:nvPr>
            <p:ph idx="1"/>
          </p:nvPr>
        </p:nvSpPr>
        <p:spPr>
          <a:xfrm>
            <a:off x="4648200" y="2895600"/>
            <a:ext cx="4191000" cy="3230563"/>
          </a:xfrm>
        </p:spPr>
        <p:txBody>
          <a:bodyPr>
            <a:normAutofit/>
          </a:bodyPr>
          <a:lstStyle/>
          <a:p>
            <a:pPr algn="ctr">
              <a:buNone/>
            </a:pPr>
            <a:r>
              <a:rPr lang="en-US" sz="4400" dirty="0" smtClean="0">
                <a:solidFill>
                  <a:schemeClr val="bg1"/>
                </a:solidFill>
              </a:rPr>
              <a:t>   </a:t>
            </a:r>
            <a:r>
              <a:rPr lang="en-US" sz="4000" b="1" dirty="0" smtClean="0">
                <a:solidFill>
                  <a:schemeClr val="bg1"/>
                </a:solidFill>
                <a:latin typeface="+mj-lt"/>
              </a:rPr>
              <a:t>Let’s continue the conversation…</a:t>
            </a:r>
            <a:endParaRPr lang="en-US" sz="4000" b="1" dirty="0">
              <a:solidFill>
                <a:schemeClr val="bg1"/>
              </a:solidFill>
              <a:latin typeface="+mj-lt"/>
            </a:endParaRPr>
          </a:p>
        </p:txBody>
      </p:sp>
      <p:sp>
        <p:nvSpPr>
          <p:cNvPr id="5" name="TextBox 4"/>
          <p:cNvSpPr txBox="1"/>
          <p:nvPr/>
        </p:nvSpPr>
        <p:spPr>
          <a:xfrm>
            <a:off x="2667000" y="6306188"/>
            <a:ext cx="2528641" cy="369332"/>
          </a:xfrm>
          <a:prstGeom prst="rect">
            <a:avLst/>
          </a:prstGeom>
          <a:noFill/>
        </p:spPr>
        <p:txBody>
          <a:bodyPr wrap="none" rtlCol="0">
            <a:spAutoFit/>
          </a:bodyPr>
          <a:lstStyle/>
          <a:p>
            <a:r>
              <a:rPr lang="en-US" dirty="0" smtClean="0">
                <a:solidFill>
                  <a:prstClr val="white"/>
                </a:solidFill>
              </a:rPr>
              <a:t>Photo by  Martin Helmke</a:t>
            </a:r>
            <a:endParaRPr lang="en-US" dirty="0">
              <a:solidFill>
                <a:prstClr val="white"/>
              </a:solidFill>
            </a:endParaRPr>
          </a:p>
        </p:txBody>
      </p:sp>
      <p:pic>
        <p:nvPicPr>
          <p:cNvPr id="3074" name="Picture 2" descr="C:\Users\Joan\Pictures\JFW\JFW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962400" cy="428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315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7"/>
            <a:ext cx="9144000" cy="6858667"/>
          </a:xfrm>
          <a:prstGeom prst="rect">
            <a:avLst/>
          </a:prstGeom>
        </p:spPr>
      </p:pic>
      <p:sp>
        <p:nvSpPr>
          <p:cNvPr id="114689" name="Content Placeholder 2"/>
          <p:cNvSpPr>
            <a:spLocks noGrp="1"/>
          </p:cNvSpPr>
          <p:nvPr>
            <p:ph idx="1"/>
          </p:nvPr>
        </p:nvSpPr>
        <p:spPr>
          <a:xfrm>
            <a:off x="1447800" y="4419600"/>
            <a:ext cx="6324600" cy="1866900"/>
          </a:xfrm>
        </p:spPr>
        <p:txBody>
          <a:bodyPr/>
          <a:lstStyle/>
          <a:p>
            <a:pPr marL="0" indent="0" algn="ctr">
              <a:buFontTx/>
              <a:buNone/>
            </a:pPr>
            <a:r>
              <a:rPr lang="en-US" sz="1400" smtClean="0"/>
              <a:t>Infopeople webinars are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smtClean="0"/>
          </a:p>
        </p:txBody>
      </p:sp>
      <p:pic>
        <p:nvPicPr>
          <p:cNvPr id="114690" name="Picture 1"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2154238"/>
            <a:ext cx="7366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372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4" name="Title 3"/>
          <p:cNvSpPr>
            <a:spLocks noGrp="1"/>
          </p:cNvSpPr>
          <p:nvPr>
            <p:ph type="title"/>
          </p:nvPr>
        </p:nvSpPr>
        <p:spPr>
          <a:xfrm>
            <a:off x="0" y="274637"/>
            <a:ext cx="9117276" cy="2506141"/>
          </a:xfrm>
        </p:spPr>
        <p:txBody>
          <a:bodyPr anchor="t">
            <a:normAutofit/>
          </a:bodyPr>
          <a:lstStyle/>
          <a:p>
            <a:r>
              <a:rPr lang="en-US" sz="4000" dirty="0" smtClean="0">
                <a:solidFill>
                  <a:schemeClr val="bg1"/>
                </a:solidFill>
              </a:rPr>
              <a:t>Your mission:  </a:t>
            </a:r>
            <a:br>
              <a:rPr lang="en-US" sz="4000" dirty="0" smtClean="0">
                <a:solidFill>
                  <a:schemeClr val="bg1"/>
                </a:solidFill>
              </a:rPr>
            </a:br>
            <a:r>
              <a:rPr lang="en-US" sz="4000" dirty="0" smtClean="0">
                <a:solidFill>
                  <a:schemeClr val="bg1"/>
                </a:solidFill>
              </a:rPr>
              <a:t>Understand your community better </a:t>
            </a:r>
            <a:br>
              <a:rPr lang="en-US" sz="4000" dirty="0" smtClean="0">
                <a:solidFill>
                  <a:schemeClr val="bg1"/>
                </a:solidFill>
              </a:rPr>
            </a:br>
            <a:r>
              <a:rPr lang="en-US" sz="4000" dirty="0" smtClean="0">
                <a:solidFill>
                  <a:schemeClr val="bg1"/>
                </a:solidFill>
              </a:rPr>
              <a:t>so you can respond and prepare</a:t>
            </a:r>
            <a:endParaRPr lang="en-US" sz="4000" dirty="0">
              <a:solidFill>
                <a:schemeClr val="bg1"/>
              </a:solidFill>
            </a:endParaRPr>
          </a:p>
        </p:txBody>
      </p:sp>
    </p:spTree>
    <p:extLst>
      <p:ext uri="{BB962C8B-B14F-4D97-AF65-F5344CB8AC3E}">
        <p14:creationId xmlns:p14="http://schemas.microsoft.com/office/powerpoint/2010/main" val="203069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851"/>
            <a:ext cx="9144000" cy="1691948"/>
          </a:xfrm>
        </p:spPr>
        <p:txBody>
          <a:bodyPr anchor="t">
            <a:normAutofit/>
          </a:bodyPr>
          <a:lstStyle/>
          <a:p>
            <a:r>
              <a:rPr lang="en-US" sz="4000" dirty="0" smtClean="0">
                <a:solidFill>
                  <a:schemeClr val="bg1"/>
                </a:solidFill>
              </a:rPr>
              <a:t>Bonus: Counteract </a:t>
            </a:r>
            <a:br>
              <a:rPr lang="en-US" sz="4000" dirty="0" smtClean="0">
                <a:solidFill>
                  <a:schemeClr val="bg1"/>
                </a:solidFill>
              </a:rPr>
            </a:br>
            <a:r>
              <a:rPr lang="en-US" sz="4000" dirty="0" smtClean="0">
                <a:solidFill>
                  <a:schemeClr val="bg1"/>
                </a:solidFill>
              </a:rPr>
              <a:t>common misconceptions</a:t>
            </a:r>
            <a:endParaRPr lang="en-US" sz="4000" dirty="0">
              <a:solidFill>
                <a:schemeClr val="bg1"/>
              </a:solidFill>
            </a:endParaRPr>
          </a:p>
        </p:txBody>
      </p:sp>
      <p:pic>
        <p:nvPicPr>
          <p:cNvPr id="3" name="Picture 2"/>
          <p:cNvPicPr>
            <a:picLocks noChangeAspect="1"/>
          </p:cNvPicPr>
          <p:nvPr/>
        </p:nvPicPr>
        <p:blipFill>
          <a:blip r:embed="rId3"/>
          <a:stretch>
            <a:fillRect/>
          </a:stretch>
        </p:blipFill>
        <p:spPr>
          <a:xfrm>
            <a:off x="2048005" y="1521695"/>
            <a:ext cx="5047989" cy="5223571"/>
          </a:xfrm>
          <a:prstGeom prst="rect">
            <a:avLst/>
          </a:prstGeom>
        </p:spPr>
      </p:pic>
    </p:spTree>
    <p:extLst>
      <p:ext uri="{BB962C8B-B14F-4D97-AF65-F5344CB8AC3E}">
        <p14:creationId xmlns:p14="http://schemas.microsoft.com/office/powerpoint/2010/main" val="42185454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0313"/>
            <a:ext cx="9132647" cy="2167002"/>
          </a:xfrm>
        </p:spPr>
        <p:txBody>
          <a:bodyPr>
            <a:normAutofit/>
          </a:bodyPr>
          <a:lstStyle/>
          <a:p>
            <a:r>
              <a:rPr lang="en-US" sz="4000" dirty="0" smtClean="0">
                <a:solidFill>
                  <a:schemeClr val="bg1"/>
                </a:solidFill>
              </a:rPr>
              <a:t>Look for relationships </a:t>
            </a:r>
            <a:br>
              <a:rPr lang="en-US" sz="4000" dirty="0" smtClean="0">
                <a:solidFill>
                  <a:schemeClr val="bg1"/>
                </a:solidFill>
              </a:rPr>
            </a:br>
            <a:r>
              <a:rPr lang="en-US" sz="4000" dirty="0" smtClean="0">
                <a:solidFill>
                  <a:schemeClr val="bg1"/>
                </a:solidFill>
              </a:rPr>
              <a:t>between patron groups </a:t>
            </a:r>
            <a:br>
              <a:rPr lang="en-US" sz="4000" dirty="0" smtClean="0">
                <a:solidFill>
                  <a:schemeClr val="bg1"/>
                </a:solidFill>
              </a:rPr>
            </a:br>
            <a:r>
              <a:rPr lang="en-US" sz="4000" dirty="0" smtClean="0">
                <a:solidFill>
                  <a:schemeClr val="bg1"/>
                </a:solidFill>
              </a:rPr>
              <a:t>and use of specific services</a:t>
            </a:r>
            <a:endParaRPr lang="en-US" sz="4000" dirty="0">
              <a:solidFill>
                <a:schemeClr val="bg1"/>
              </a:solidFill>
            </a:endParaRPr>
          </a:p>
        </p:txBody>
      </p:sp>
      <p:pic>
        <p:nvPicPr>
          <p:cNvPr id="4" name="Picture 3"/>
          <p:cNvPicPr>
            <a:picLocks noChangeAspect="1"/>
          </p:cNvPicPr>
          <p:nvPr/>
        </p:nvPicPr>
        <p:blipFill>
          <a:blip r:embed="rId3"/>
          <a:stretch>
            <a:fillRect/>
          </a:stretch>
        </p:blipFill>
        <p:spPr>
          <a:xfrm>
            <a:off x="11353" y="2893512"/>
            <a:ext cx="9132647" cy="3795386"/>
          </a:xfrm>
          <a:prstGeom prst="rect">
            <a:avLst/>
          </a:prstGeom>
        </p:spPr>
      </p:pic>
    </p:spTree>
    <p:extLst>
      <p:ext uri="{BB962C8B-B14F-4D97-AF65-F5344CB8AC3E}">
        <p14:creationId xmlns:p14="http://schemas.microsoft.com/office/powerpoint/2010/main" val="40547449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762"/>
            <a:ext cx="9144001" cy="6792238"/>
          </a:xfrm>
          <a:prstGeom prst="rect">
            <a:avLst/>
          </a:prstGeom>
        </p:spPr>
      </p:pic>
      <p:sp>
        <p:nvSpPr>
          <p:cNvPr id="2" name="Title 1"/>
          <p:cNvSpPr>
            <a:spLocks noGrp="1"/>
          </p:cNvSpPr>
          <p:nvPr>
            <p:ph type="title"/>
          </p:nvPr>
        </p:nvSpPr>
        <p:spPr>
          <a:xfrm>
            <a:off x="0" y="65763"/>
            <a:ext cx="9144000" cy="2251552"/>
          </a:xfrm>
        </p:spPr>
        <p:txBody>
          <a:bodyPr>
            <a:normAutofit/>
          </a:bodyPr>
          <a:lstStyle/>
          <a:p>
            <a:r>
              <a:rPr lang="en-US" sz="4000" dirty="0" smtClean="0"/>
              <a:t>As long as you’re looking at groups, </a:t>
            </a:r>
            <a:br>
              <a:rPr lang="en-US" sz="4000" dirty="0" smtClean="0"/>
            </a:br>
            <a:r>
              <a:rPr lang="en-US" sz="4000" dirty="0" smtClean="0"/>
              <a:t>you’re not breaching confidentiality</a:t>
            </a:r>
            <a:endParaRPr lang="en-US" sz="4000" dirty="0"/>
          </a:p>
        </p:txBody>
      </p:sp>
    </p:spTree>
    <p:extLst>
      <p:ext uri="{BB962C8B-B14F-4D97-AF65-F5344CB8AC3E}">
        <p14:creationId xmlns:p14="http://schemas.microsoft.com/office/powerpoint/2010/main" val="30292546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384"/>
          </a:xfrm>
        </p:spPr>
        <p:txBody>
          <a:bodyPr>
            <a:normAutofit/>
          </a:bodyPr>
          <a:lstStyle/>
          <a:p>
            <a:r>
              <a:rPr lang="en-US" sz="4000" b="1" dirty="0" smtClean="0"/>
              <a:t>Set up patron groups for</a:t>
            </a:r>
            <a:br>
              <a:rPr lang="en-US" sz="4000" b="1" dirty="0" smtClean="0"/>
            </a:br>
            <a:r>
              <a:rPr lang="en-US" sz="4000" b="1" dirty="0" smtClean="0"/>
              <a:t>known behavioral indicators</a:t>
            </a:r>
            <a:endParaRPr lang="en-US" sz="4000" b="1" dirty="0"/>
          </a:p>
        </p:txBody>
      </p:sp>
      <p:sp>
        <p:nvSpPr>
          <p:cNvPr id="3" name="Content Placeholder 2"/>
          <p:cNvSpPr>
            <a:spLocks noGrp="1"/>
          </p:cNvSpPr>
          <p:nvPr>
            <p:ph idx="1"/>
          </p:nvPr>
        </p:nvSpPr>
        <p:spPr>
          <a:xfrm>
            <a:off x="457200" y="1778696"/>
            <a:ext cx="8229600" cy="4935255"/>
          </a:xfrm>
        </p:spPr>
        <p:txBody>
          <a:bodyPr>
            <a:normAutofit/>
          </a:bodyPr>
          <a:lstStyle/>
          <a:p>
            <a:r>
              <a:rPr lang="en-US" sz="2800" dirty="0" smtClean="0"/>
              <a:t>Age range</a:t>
            </a:r>
          </a:p>
          <a:p>
            <a:pPr lvl="1"/>
            <a:r>
              <a:rPr lang="en-US" sz="2400" dirty="0" smtClean="0"/>
              <a:t>Examples:  0-5, 40-49, under 30 </a:t>
            </a:r>
          </a:p>
          <a:p>
            <a:pPr lvl="1"/>
            <a:r>
              <a:rPr lang="en-US" sz="2400" dirty="0" smtClean="0"/>
              <a:t>Include birthdate or birth year in patron record</a:t>
            </a:r>
          </a:p>
          <a:p>
            <a:r>
              <a:rPr lang="en-US" sz="2800" dirty="0" smtClean="0"/>
              <a:t>Tenure as a cardholder</a:t>
            </a:r>
          </a:p>
          <a:p>
            <a:pPr lvl="1"/>
            <a:r>
              <a:rPr lang="en-US" sz="2400" dirty="0" smtClean="0"/>
              <a:t>Examples: 0-6 months, first year, 10+ years</a:t>
            </a:r>
          </a:p>
          <a:p>
            <a:pPr lvl="1"/>
            <a:r>
              <a:rPr lang="en-US" sz="2400" dirty="0" smtClean="0"/>
              <a:t>Include date of first registration in patron record</a:t>
            </a:r>
            <a:endParaRPr lang="en-US" sz="2400" dirty="0"/>
          </a:p>
          <a:p>
            <a:r>
              <a:rPr lang="en-US" sz="2800" dirty="0" smtClean="0"/>
              <a:t>Membership in a specific constituency</a:t>
            </a:r>
          </a:p>
          <a:p>
            <a:pPr lvl="1"/>
            <a:r>
              <a:rPr lang="en-US" sz="2400" dirty="0" smtClean="0"/>
              <a:t>Examples: friends, donors, volunteers</a:t>
            </a:r>
          </a:p>
          <a:p>
            <a:pPr lvl="1"/>
            <a:r>
              <a:rPr lang="en-US" sz="2400" dirty="0" smtClean="0"/>
              <a:t>Include flags for these affiliations in patron record</a:t>
            </a:r>
          </a:p>
          <a:p>
            <a:pPr lvl="1"/>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6299078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20"/>
            <a:ext cx="9144000" cy="1466480"/>
          </a:xfrm>
        </p:spPr>
        <p:txBody>
          <a:bodyPr>
            <a:normAutofit/>
          </a:bodyPr>
          <a:lstStyle/>
          <a:p>
            <a:r>
              <a:rPr lang="en-US" sz="4000" b="1" dirty="0" smtClean="0"/>
              <a:t>Encourage patrons to opt into </a:t>
            </a:r>
            <a:br>
              <a:rPr lang="en-US" sz="4000" b="1" dirty="0" smtClean="0"/>
            </a:br>
            <a:r>
              <a:rPr lang="en-US" sz="4000" b="1" dirty="0" smtClean="0"/>
              <a:t>other pre-defined interest groups</a:t>
            </a:r>
            <a:endParaRPr lang="en-US" sz="4000" b="1" dirty="0"/>
          </a:p>
        </p:txBody>
      </p:sp>
      <p:sp>
        <p:nvSpPr>
          <p:cNvPr id="3" name="Content Placeholder 2"/>
          <p:cNvSpPr>
            <a:spLocks noGrp="1"/>
          </p:cNvSpPr>
          <p:nvPr>
            <p:ph idx="1"/>
          </p:nvPr>
        </p:nvSpPr>
        <p:spPr>
          <a:xfrm>
            <a:off x="457200" y="2104373"/>
            <a:ext cx="8229600" cy="2342367"/>
          </a:xfrm>
        </p:spPr>
        <p:txBody>
          <a:bodyPr/>
          <a:lstStyle/>
          <a:p>
            <a:r>
              <a:rPr lang="en-US" sz="2800" dirty="0" smtClean="0"/>
              <a:t>Subject or genre</a:t>
            </a:r>
          </a:p>
          <a:p>
            <a:r>
              <a:rPr lang="en-US" sz="2800" dirty="0" smtClean="0"/>
              <a:t>Service or program type</a:t>
            </a:r>
          </a:p>
          <a:p>
            <a:r>
              <a:rPr lang="en-US" sz="2800" dirty="0" smtClean="0"/>
              <a:t>Format or medium</a:t>
            </a:r>
          </a:p>
          <a:p>
            <a:r>
              <a:rPr lang="en-US" sz="2800" dirty="0" smtClean="0"/>
              <a:t>Preferred communications channel</a:t>
            </a:r>
          </a:p>
          <a:p>
            <a:pPr marL="0" indent="0">
              <a:buNone/>
            </a:pPr>
            <a:endParaRPr lang="en-US" dirty="0"/>
          </a:p>
        </p:txBody>
      </p:sp>
      <p:pic>
        <p:nvPicPr>
          <p:cNvPr id="4" name="Picture 3"/>
          <p:cNvPicPr>
            <a:picLocks noChangeAspect="1"/>
          </p:cNvPicPr>
          <p:nvPr/>
        </p:nvPicPr>
        <p:blipFill rotWithShape="1">
          <a:blip r:embed="rId3"/>
          <a:srcRect t="13424" r="2001" b="19068"/>
          <a:stretch/>
        </p:blipFill>
        <p:spPr>
          <a:xfrm>
            <a:off x="4953000" y="4634631"/>
            <a:ext cx="3733800" cy="1929008"/>
          </a:xfrm>
          <a:prstGeom prst="rect">
            <a:avLst/>
          </a:prstGeom>
        </p:spPr>
      </p:pic>
    </p:spTree>
    <p:extLst>
      <p:ext uri="{BB962C8B-B14F-4D97-AF65-F5344CB8AC3E}">
        <p14:creationId xmlns:p14="http://schemas.microsoft.com/office/powerpoint/2010/main" val="40731510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666896"/>
          </a:xfrm>
        </p:spPr>
        <p:txBody>
          <a:bodyPr anchor="t">
            <a:normAutofit/>
          </a:bodyPr>
          <a:lstStyle/>
          <a:p>
            <a:r>
              <a:rPr lang="en-US" sz="4000" b="1" dirty="0" smtClean="0"/>
              <a:t>Create ad hoc patron groups </a:t>
            </a:r>
            <a:br>
              <a:rPr lang="en-US" sz="4000" b="1" dirty="0" smtClean="0"/>
            </a:br>
            <a:r>
              <a:rPr lang="en-US" sz="4000" b="1" dirty="0" smtClean="0"/>
              <a:t>based on specific behaviors</a:t>
            </a:r>
            <a:endParaRPr lang="en-US" sz="4000" b="1" dirty="0"/>
          </a:p>
        </p:txBody>
      </p:sp>
      <p:sp>
        <p:nvSpPr>
          <p:cNvPr id="3" name="Content Placeholder 2"/>
          <p:cNvSpPr>
            <a:spLocks noGrp="1"/>
          </p:cNvSpPr>
          <p:nvPr>
            <p:ph idx="1"/>
          </p:nvPr>
        </p:nvSpPr>
        <p:spPr>
          <a:xfrm>
            <a:off x="325678" y="2154476"/>
            <a:ext cx="3983276" cy="4471791"/>
          </a:xfrm>
        </p:spPr>
        <p:txBody>
          <a:bodyPr>
            <a:normAutofit/>
          </a:bodyPr>
          <a:lstStyle/>
          <a:p>
            <a:pPr marL="0" indent="0">
              <a:buNone/>
            </a:pPr>
            <a:r>
              <a:rPr lang="en-US" sz="2800" dirty="0" smtClean="0"/>
              <a:t>Example: </a:t>
            </a:r>
          </a:p>
          <a:p>
            <a:pPr marL="0" indent="0">
              <a:buNone/>
            </a:pPr>
            <a:r>
              <a:rPr lang="en-US" sz="2800" dirty="0" smtClean="0"/>
              <a:t>Create a group of patrons who checked out graphic novels this month.  Then see how often that group downloads e-books.</a:t>
            </a:r>
            <a:endParaRPr lang="en-US" sz="2800" dirty="0"/>
          </a:p>
        </p:txBody>
      </p:sp>
      <p:pic>
        <p:nvPicPr>
          <p:cNvPr id="4" name="Picture 3"/>
          <p:cNvPicPr>
            <a:picLocks noChangeAspect="1"/>
          </p:cNvPicPr>
          <p:nvPr/>
        </p:nvPicPr>
        <p:blipFill rotWithShape="1">
          <a:blip r:embed="rId3"/>
          <a:srcRect l="13082" t="959" r="9658" b="-547"/>
          <a:stretch/>
        </p:blipFill>
        <p:spPr>
          <a:xfrm>
            <a:off x="4547344" y="2292262"/>
            <a:ext cx="4321083" cy="4177429"/>
          </a:xfrm>
          <a:prstGeom prst="rect">
            <a:avLst/>
          </a:prstGeom>
        </p:spPr>
      </p:pic>
    </p:spTree>
    <p:extLst>
      <p:ext uri="{BB962C8B-B14F-4D97-AF65-F5344CB8AC3E}">
        <p14:creationId xmlns:p14="http://schemas.microsoft.com/office/powerpoint/2010/main" val="9744695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1385</TotalTime>
  <Words>723</Words>
  <Application>Microsoft Macintosh PowerPoint</Application>
  <PresentationFormat>On-screen Show (4:3)</PresentationFormat>
  <Paragraphs>122</Paragraphs>
  <Slides>29</Slides>
  <Notes>29</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2_Office Theme</vt:lpstr>
      <vt:lpstr>Pixel</vt:lpstr>
      <vt:lpstr>3_Office Theme</vt:lpstr>
      <vt:lpstr>Measurements  that Matter:  Analyzing Patron Behavior</vt:lpstr>
      <vt:lpstr>Beyond vivid anecdotes</vt:lpstr>
      <vt:lpstr>Your mission:   Understand your community better  so you can respond and prepare</vt:lpstr>
      <vt:lpstr>Bonus: Counteract  common misconceptions</vt:lpstr>
      <vt:lpstr>Look for relationships  between patron groups  and use of specific services</vt:lpstr>
      <vt:lpstr>As long as you’re looking at groups,  you’re not breaching confidentiality</vt:lpstr>
      <vt:lpstr>Set up patron groups for known behavioral indicators</vt:lpstr>
      <vt:lpstr>Encourage patrons to opt into  other pre-defined interest groups</vt:lpstr>
      <vt:lpstr>Create ad hoc patron groups  based on specific behaviors</vt:lpstr>
      <vt:lpstr>1.  Who uses each service?</vt:lpstr>
      <vt:lpstr>Knowing who’s using each service  can tell you</vt:lpstr>
      <vt:lpstr>2.  What is a “typical” transaction  for patrons in different groups?</vt:lpstr>
      <vt:lpstr>You don’t have to be a math wiz  to know what’s going on, but…</vt:lpstr>
      <vt:lpstr>One simple math concept can help you get a better picture of typical use  for any  library service</vt:lpstr>
      <vt:lpstr>Most libraries calculate  average (mean) usage</vt:lpstr>
      <vt:lpstr>Try calculating the mode instead</vt:lpstr>
      <vt:lpstr>Knowing how patrons  typically use a service can tell you</vt:lpstr>
      <vt:lpstr>3.  Where is the service being used?</vt:lpstr>
      <vt:lpstr>Knowing where a service is used  can tell you</vt:lpstr>
      <vt:lpstr>4.  When is the service being used?</vt:lpstr>
      <vt:lpstr>Knowing when a service is used can tell you</vt:lpstr>
      <vt:lpstr>The analysis part: What to look for</vt:lpstr>
      <vt:lpstr>Disparities  in size</vt:lpstr>
      <vt:lpstr>Trends over time:  up, down, or steady?</vt:lpstr>
      <vt:lpstr>Outliers and exceptions</vt:lpstr>
      <vt:lpstr>What isn’t there</vt:lpstr>
      <vt:lpstr>Enjoy the thrill of the chase!</vt:lpstr>
      <vt:lpstr>joan@jfwilliams.com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Measurements that Matter</dc:title>
  <dc:creator>Joan</dc:creator>
  <cp:lastModifiedBy>Stanley Strauss</cp:lastModifiedBy>
  <cp:revision>153</cp:revision>
  <dcterms:created xsi:type="dcterms:W3CDTF">2013-11-27T23:25:56Z</dcterms:created>
  <dcterms:modified xsi:type="dcterms:W3CDTF">2014-02-28T22:01:28Z</dcterms:modified>
</cp:coreProperties>
</file>