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2" r:id="rId1"/>
  </p:sldMasterIdLst>
  <p:notesMasterIdLst>
    <p:notesMasterId r:id="rId50"/>
  </p:notesMasterIdLst>
  <p:handoutMasterIdLst>
    <p:handoutMasterId r:id="rId51"/>
  </p:handoutMasterIdLst>
  <p:sldIdLst>
    <p:sldId id="256" r:id="rId2"/>
    <p:sldId id="314" r:id="rId3"/>
    <p:sldId id="258" r:id="rId4"/>
    <p:sldId id="345" r:id="rId5"/>
    <p:sldId id="330" r:id="rId6"/>
    <p:sldId id="331" r:id="rId7"/>
    <p:sldId id="332" r:id="rId8"/>
    <p:sldId id="335" r:id="rId9"/>
    <p:sldId id="336" r:id="rId10"/>
    <p:sldId id="337" r:id="rId11"/>
    <p:sldId id="338" r:id="rId12"/>
    <p:sldId id="339" r:id="rId13"/>
    <p:sldId id="340" r:id="rId14"/>
    <p:sldId id="342" r:id="rId15"/>
    <p:sldId id="343" r:id="rId16"/>
    <p:sldId id="347" r:id="rId17"/>
    <p:sldId id="349" r:id="rId18"/>
    <p:sldId id="359" r:id="rId19"/>
    <p:sldId id="348" r:id="rId20"/>
    <p:sldId id="351" r:id="rId21"/>
    <p:sldId id="352" r:id="rId22"/>
    <p:sldId id="262" r:id="rId23"/>
    <p:sldId id="285" r:id="rId24"/>
    <p:sldId id="282" r:id="rId25"/>
    <p:sldId id="269" r:id="rId26"/>
    <p:sldId id="266" r:id="rId27"/>
    <p:sldId id="270" r:id="rId28"/>
    <p:sldId id="274" r:id="rId29"/>
    <p:sldId id="275" r:id="rId30"/>
    <p:sldId id="294" r:id="rId31"/>
    <p:sldId id="295" r:id="rId32"/>
    <p:sldId id="296" r:id="rId33"/>
    <p:sldId id="280" r:id="rId34"/>
    <p:sldId id="297" r:id="rId35"/>
    <p:sldId id="357" r:id="rId36"/>
    <p:sldId id="358" r:id="rId37"/>
    <p:sldId id="303" r:id="rId38"/>
    <p:sldId id="304" r:id="rId39"/>
    <p:sldId id="305" r:id="rId40"/>
    <p:sldId id="307" r:id="rId41"/>
    <p:sldId id="268" r:id="rId42"/>
    <p:sldId id="271" r:id="rId43"/>
    <p:sldId id="311" r:id="rId44"/>
    <p:sldId id="355" r:id="rId45"/>
    <p:sldId id="354" r:id="rId46"/>
    <p:sldId id="356" r:id="rId47"/>
    <p:sldId id="310" r:id="rId48"/>
    <p:sldId id="360"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9900"/>
    <a:srgbClr val="663300"/>
    <a:srgbClr val="894400"/>
    <a:srgbClr val="A45100"/>
    <a:srgbClr val="B7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00" autoAdjust="0"/>
    <p:restoredTop sz="96270" autoAdjust="0"/>
  </p:normalViewPr>
  <p:slideViewPr>
    <p:cSldViewPr>
      <p:cViewPr varScale="1">
        <p:scale>
          <a:sx n="173" d="100"/>
          <a:sy n="173" d="100"/>
        </p:scale>
        <p:origin x="-512" y="-112"/>
      </p:cViewPr>
      <p:guideLst>
        <p:guide orient="horz" pos="2160"/>
        <p:guide pos="2880"/>
      </p:guideLst>
    </p:cSldViewPr>
  </p:slideViewPr>
  <p:outlineViewPr>
    <p:cViewPr>
      <p:scale>
        <a:sx n="33" d="100"/>
        <a:sy n="33" d="100"/>
      </p:scale>
      <p:origin x="0" y="22262"/>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40" d="100"/>
          <a:sy n="40" d="100"/>
        </p:scale>
        <p:origin x="-14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7DA6CF-AA14-4679-80B7-9E0AAA3719C3}" type="doc">
      <dgm:prSet loTypeId="urn:microsoft.com/office/officeart/2005/8/layout/hProcess9" loCatId="process" qsTypeId="urn:microsoft.com/office/officeart/2005/8/quickstyle/simple1" qsCatId="simple" csTypeId="urn:microsoft.com/office/officeart/2005/8/colors/accent1_2" csCatId="accent1" phldr="1"/>
      <dgm:spPr/>
    </dgm:pt>
    <dgm:pt modelId="{C2ACF3A1-7357-47E9-BE87-1A7DFD215271}">
      <dgm:prSet phldrT="[Text]"/>
      <dgm:spPr/>
      <dgm:t>
        <a:bodyPr/>
        <a:lstStyle/>
        <a:p>
          <a:r>
            <a:rPr lang="en-US" dirty="0" smtClean="0"/>
            <a:t>Increase awareness about low literacy in the community</a:t>
          </a:r>
          <a:endParaRPr lang="en-US" dirty="0"/>
        </a:p>
      </dgm:t>
    </dgm:pt>
    <dgm:pt modelId="{042417A0-DC5E-4416-8DC5-83E595C88985}" type="parTrans" cxnId="{60A3E699-418D-404D-9064-D69058DFA4D3}">
      <dgm:prSet/>
      <dgm:spPr/>
      <dgm:t>
        <a:bodyPr/>
        <a:lstStyle/>
        <a:p>
          <a:endParaRPr lang="en-US"/>
        </a:p>
      </dgm:t>
    </dgm:pt>
    <dgm:pt modelId="{A01EECCF-0310-4AC5-B415-E4B9099E2F41}" type="sibTrans" cxnId="{60A3E699-418D-404D-9064-D69058DFA4D3}">
      <dgm:prSet/>
      <dgm:spPr/>
      <dgm:t>
        <a:bodyPr/>
        <a:lstStyle/>
        <a:p>
          <a:endParaRPr lang="en-US"/>
        </a:p>
      </dgm:t>
    </dgm:pt>
    <dgm:pt modelId="{66D33B19-82C7-40D6-819A-66E0CAA61D5B}">
      <dgm:prSet phldrT="[Text]"/>
      <dgm:spPr/>
      <dgm:t>
        <a:bodyPr/>
        <a:lstStyle/>
        <a:p>
          <a:r>
            <a:rPr lang="en-US" dirty="0" smtClean="0"/>
            <a:t>All - Print, electronic, Internet, PSAs</a:t>
          </a:r>
          <a:endParaRPr lang="en-US" dirty="0"/>
        </a:p>
      </dgm:t>
    </dgm:pt>
    <dgm:pt modelId="{4A95A892-AF44-4207-8991-89E0820A9708}" type="parTrans" cxnId="{511E7AE9-1C99-49F3-B81A-A23BBCCBCD3A}">
      <dgm:prSet/>
      <dgm:spPr/>
      <dgm:t>
        <a:bodyPr/>
        <a:lstStyle/>
        <a:p>
          <a:endParaRPr lang="en-US"/>
        </a:p>
      </dgm:t>
    </dgm:pt>
    <dgm:pt modelId="{C7D877BF-174E-4F80-8518-C2E8B566860B}" type="sibTrans" cxnId="{511E7AE9-1C99-49F3-B81A-A23BBCCBCD3A}">
      <dgm:prSet/>
      <dgm:spPr/>
      <dgm:t>
        <a:bodyPr/>
        <a:lstStyle/>
        <a:p>
          <a:endParaRPr lang="en-US"/>
        </a:p>
      </dgm:t>
    </dgm:pt>
    <dgm:pt modelId="{CDF03FA9-6F85-4D5A-9DC0-A2A7419DE91E}" type="pres">
      <dgm:prSet presAssocID="{3E7DA6CF-AA14-4679-80B7-9E0AAA3719C3}" presName="CompostProcess" presStyleCnt="0">
        <dgm:presLayoutVars>
          <dgm:dir/>
          <dgm:resizeHandles val="exact"/>
        </dgm:presLayoutVars>
      </dgm:prSet>
      <dgm:spPr/>
    </dgm:pt>
    <dgm:pt modelId="{554E9831-2BA3-4DAE-9114-3EA8A9FF78EC}" type="pres">
      <dgm:prSet presAssocID="{3E7DA6CF-AA14-4679-80B7-9E0AAA3719C3}" presName="arrow" presStyleLbl="bgShp" presStyleIdx="0" presStyleCnt="1" custScaleX="95086" custScaleY="59375" custLinFactNeighborX="6446" custLinFactNeighborY="-10938"/>
      <dgm:spPr/>
    </dgm:pt>
    <dgm:pt modelId="{295F7A81-8251-408C-9DA5-CCD56790579D}" type="pres">
      <dgm:prSet presAssocID="{3E7DA6CF-AA14-4679-80B7-9E0AAA3719C3}" presName="linearProcess" presStyleCnt="0"/>
      <dgm:spPr/>
    </dgm:pt>
    <dgm:pt modelId="{F75B5A50-7F97-49C2-843B-413530E16D9A}" type="pres">
      <dgm:prSet presAssocID="{C2ACF3A1-7357-47E9-BE87-1A7DFD215271}" presName="textNode" presStyleLbl="node1" presStyleIdx="0" presStyleCnt="2" custScaleX="84140" custLinFactX="-12026" custLinFactNeighborX="-100000" custLinFactNeighborY="-28125">
        <dgm:presLayoutVars>
          <dgm:bulletEnabled val="1"/>
        </dgm:presLayoutVars>
      </dgm:prSet>
      <dgm:spPr/>
      <dgm:t>
        <a:bodyPr/>
        <a:lstStyle/>
        <a:p>
          <a:endParaRPr lang="en-US"/>
        </a:p>
      </dgm:t>
    </dgm:pt>
    <dgm:pt modelId="{3036563D-DBC5-4F73-A610-C6E9A5B00CA4}" type="pres">
      <dgm:prSet presAssocID="{A01EECCF-0310-4AC5-B415-E4B9099E2F41}" presName="sibTrans" presStyleCnt="0"/>
      <dgm:spPr/>
    </dgm:pt>
    <dgm:pt modelId="{99BA38FF-159F-402C-A94C-F985A801C99D}" type="pres">
      <dgm:prSet presAssocID="{66D33B19-82C7-40D6-819A-66E0CAA61D5B}" presName="textNode" presStyleLbl="node1" presStyleIdx="1" presStyleCnt="2" custScaleX="93057" custLinFactX="-12026" custLinFactNeighborX="-100000" custLinFactNeighborY="-28125">
        <dgm:presLayoutVars>
          <dgm:bulletEnabled val="1"/>
        </dgm:presLayoutVars>
      </dgm:prSet>
      <dgm:spPr/>
      <dgm:t>
        <a:bodyPr/>
        <a:lstStyle/>
        <a:p>
          <a:endParaRPr lang="en-US"/>
        </a:p>
      </dgm:t>
    </dgm:pt>
  </dgm:ptLst>
  <dgm:cxnLst>
    <dgm:cxn modelId="{ECE95F0A-3181-4D60-8E7B-A904A3C6C872}" type="presOf" srcId="{3E7DA6CF-AA14-4679-80B7-9E0AAA3719C3}" destId="{CDF03FA9-6F85-4D5A-9DC0-A2A7419DE91E}" srcOrd="0" destOrd="0" presId="urn:microsoft.com/office/officeart/2005/8/layout/hProcess9"/>
    <dgm:cxn modelId="{511E7AE9-1C99-49F3-B81A-A23BBCCBCD3A}" srcId="{3E7DA6CF-AA14-4679-80B7-9E0AAA3719C3}" destId="{66D33B19-82C7-40D6-819A-66E0CAA61D5B}" srcOrd="1" destOrd="0" parTransId="{4A95A892-AF44-4207-8991-89E0820A9708}" sibTransId="{C7D877BF-174E-4F80-8518-C2E8B566860B}"/>
    <dgm:cxn modelId="{A81002D7-BC57-4DD6-9DDD-D71B65465B47}" type="presOf" srcId="{C2ACF3A1-7357-47E9-BE87-1A7DFD215271}" destId="{F75B5A50-7F97-49C2-843B-413530E16D9A}" srcOrd="0" destOrd="0" presId="urn:microsoft.com/office/officeart/2005/8/layout/hProcess9"/>
    <dgm:cxn modelId="{60A3E699-418D-404D-9064-D69058DFA4D3}" srcId="{3E7DA6CF-AA14-4679-80B7-9E0AAA3719C3}" destId="{C2ACF3A1-7357-47E9-BE87-1A7DFD215271}" srcOrd="0" destOrd="0" parTransId="{042417A0-DC5E-4416-8DC5-83E595C88985}" sibTransId="{A01EECCF-0310-4AC5-B415-E4B9099E2F41}"/>
    <dgm:cxn modelId="{C4096360-0E68-48C3-B7FD-35EDF085893E}" type="presOf" srcId="{66D33B19-82C7-40D6-819A-66E0CAA61D5B}" destId="{99BA38FF-159F-402C-A94C-F985A801C99D}" srcOrd="0" destOrd="0" presId="urn:microsoft.com/office/officeart/2005/8/layout/hProcess9"/>
    <dgm:cxn modelId="{B4395874-BF90-4983-BEE2-6D919C71FC18}" type="presParOf" srcId="{CDF03FA9-6F85-4D5A-9DC0-A2A7419DE91E}" destId="{554E9831-2BA3-4DAE-9114-3EA8A9FF78EC}" srcOrd="0" destOrd="0" presId="urn:microsoft.com/office/officeart/2005/8/layout/hProcess9"/>
    <dgm:cxn modelId="{B5047D07-854C-440E-93BA-5F400F3F53CB}" type="presParOf" srcId="{CDF03FA9-6F85-4D5A-9DC0-A2A7419DE91E}" destId="{295F7A81-8251-408C-9DA5-CCD56790579D}" srcOrd="1" destOrd="0" presId="urn:microsoft.com/office/officeart/2005/8/layout/hProcess9"/>
    <dgm:cxn modelId="{B5562F3B-D77D-4C6D-9A8D-AEDDF4788C05}" type="presParOf" srcId="{295F7A81-8251-408C-9DA5-CCD56790579D}" destId="{F75B5A50-7F97-49C2-843B-413530E16D9A}" srcOrd="0" destOrd="0" presId="urn:microsoft.com/office/officeart/2005/8/layout/hProcess9"/>
    <dgm:cxn modelId="{4CD6D781-6FD6-44FE-87CA-910EC8C8E20E}" type="presParOf" srcId="{295F7A81-8251-408C-9DA5-CCD56790579D}" destId="{3036563D-DBC5-4F73-A610-C6E9A5B00CA4}" srcOrd="1" destOrd="0" presId="urn:microsoft.com/office/officeart/2005/8/layout/hProcess9"/>
    <dgm:cxn modelId="{9CA41E51-E1D3-451A-A096-DDE1183CCF66}" type="presParOf" srcId="{295F7A81-8251-408C-9DA5-CCD56790579D}" destId="{99BA38FF-159F-402C-A94C-F985A801C99D}"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7DA6CF-AA14-4679-80B7-9E0AAA3719C3}" type="doc">
      <dgm:prSet loTypeId="urn:microsoft.com/office/officeart/2005/8/layout/hProcess9" loCatId="process" qsTypeId="urn:microsoft.com/office/officeart/2005/8/quickstyle/simple1" qsCatId="simple" csTypeId="urn:microsoft.com/office/officeart/2005/8/colors/accent1_2" csCatId="accent1" phldr="1"/>
      <dgm:spPr/>
    </dgm:pt>
    <dgm:pt modelId="{C2ACF3A1-7357-47E9-BE87-1A7DFD215271}">
      <dgm:prSet phldrT="[Text]"/>
      <dgm:spPr/>
      <dgm:t>
        <a:bodyPr/>
        <a:lstStyle/>
        <a:p>
          <a:r>
            <a:rPr lang="en-US" dirty="0" smtClean="0"/>
            <a:t>Let low literate people know about the program</a:t>
          </a:r>
          <a:endParaRPr lang="en-US" dirty="0"/>
        </a:p>
      </dgm:t>
    </dgm:pt>
    <dgm:pt modelId="{042417A0-DC5E-4416-8DC5-83E595C88985}" type="parTrans" cxnId="{60A3E699-418D-404D-9064-D69058DFA4D3}">
      <dgm:prSet/>
      <dgm:spPr/>
      <dgm:t>
        <a:bodyPr/>
        <a:lstStyle/>
        <a:p>
          <a:endParaRPr lang="en-US"/>
        </a:p>
      </dgm:t>
    </dgm:pt>
    <dgm:pt modelId="{A01EECCF-0310-4AC5-B415-E4B9099E2F41}" type="sibTrans" cxnId="{60A3E699-418D-404D-9064-D69058DFA4D3}">
      <dgm:prSet/>
      <dgm:spPr/>
      <dgm:t>
        <a:bodyPr/>
        <a:lstStyle/>
        <a:p>
          <a:endParaRPr lang="en-US"/>
        </a:p>
      </dgm:t>
    </dgm:pt>
    <dgm:pt modelId="{66D33B19-82C7-40D6-819A-66E0CAA61D5B}">
      <dgm:prSet phldrT="[Text]"/>
      <dgm:spPr/>
      <dgm:t>
        <a:bodyPr/>
        <a:lstStyle/>
        <a:p>
          <a:r>
            <a:rPr lang="en-US" dirty="0" smtClean="0"/>
            <a:t>TV &amp; radio</a:t>
          </a:r>
          <a:endParaRPr lang="en-US" dirty="0"/>
        </a:p>
      </dgm:t>
    </dgm:pt>
    <dgm:pt modelId="{4A95A892-AF44-4207-8991-89E0820A9708}" type="parTrans" cxnId="{511E7AE9-1C99-49F3-B81A-A23BBCCBCD3A}">
      <dgm:prSet/>
      <dgm:spPr/>
      <dgm:t>
        <a:bodyPr/>
        <a:lstStyle/>
        <a:p>
          <a:endParaRPr lang="en-US"/>
        </a:p>
      </dgm:t>
    </dgm:pt>
    <dgm:pt modelId="{C7D877BF-174E-4F80-8518-C2E8B566860B}" type="sibTrans" cxnId="{511E7AE9-1C99-49F3-B81A-A23BBCCBCD3A}">
      <dgm:prSet/>
      <dgm:spPr/>
      <dgm:t>
        <a:bodyPr/>
        <a:lstStyle/>
        <a:p>
          <a:endParaRPr lang="en-US"/>
        </a:p>
      </dgm:t>
    </dgm:pt>
    <dgm:pt modelId="{CDF03FA9-6F85-4D5A-9DC0-A2A7419DE91E}" type="pres">
      <dgm:prSet presAssocID="{3E7DA6CF-AA14-4679-80B7-9E0AAA3719C3}" presName="CompostProcess" presStyleCnt="0">
        <dgm:presLayoutVars>
          <dgm:dir/>
          <dgm:resizeHandles val="exact"/>
        </dgm:presLayoutVars>
      </dgm:prSet>
      <dgm:spPr/>
    </dgm:pt>
    <dgm:pt modelId="{554E9831-2BA3-4DAE-9114-3EA8A9FF78EC}" type="pres">
      <dgm:prSet presAssocID="{3E7DA6CF-AA14-4679-80B7-9E0AAA3719C3}" presName="arrow" presStyleLbl="bgShp" presStyleIdx="0" presStyleCnt="1" custScaleX="95086" custScaleY="59375" custLinFactNeighborX="6446" custLinFactNeighborY="-10938"/>
      <dgm:spPr/>
    </dgm:pt>
    <dgm:pt modelId="{295F7A81-8251-408C-9DA5-CCD56790579D}" type="pres">
      <dgm:prSet presAssocID="{3E7DA6CF-AA14-4679-80B7-9E0AAA3719C3}" presName="linearProcess" presStyleCnt="0"/>
      <dgm:spPr/>
    </dgm:pt>
    <dgm:pt modelId="{F75B5A50-7F97-49C2-843B-413530E16D9A}" type="pres">
      <dgm:prSet presAssocID="{C2ACF3A1-7357-47E9-BE87-1A7DFD215271}" presName="textNode" presStyleLbl="node1" presStyleIdx="0" presStyleCnt="2" custScaleX="94895" custLinFactX="-16671" custLinFactNeighborX="-100000" custLinFactNeighborY="-28125">
        <dgm:presLayoutVars>
          <dgm:bulletEnabled val="1"/>
        </dgm:presLayoutVars>
      </dgm:prSet>
      <dgm:spPr/>
      <dgm:t>
        <a:bodyPr/>
        <a:lstStyle/>
        <a:p>
          <a:endParaRPr lang="en-US"/>
        </a:p>
      </dgm:t>
    </dgm:pt>
    <dgm:pt modelId="{3036563D-DBC5-4F73-A610-C6E9A5B00CA4}" type="pres">
      <dgm:prSet presAssocID="{A01EECCF-0310-4AC5-B415-E4B9099E2F41}" presName="sibTrans" presStyleCnt="0"/>
      <dgm:spPr/>
    </dgm:pt>
    <dgm:pt modelId="{99BA38FF-159F-402C-A94C-F985A801C99D}" type="pres">
      <dgm:prSet presAssocID="{66D33B19-82C7-40D6-819A-66E0CAA61D5B}" presName="textNode" presStyleLbl="node1" presStyleIdx="1" presStyleCnt="2" custScaleX="101306" custLinFactX="-12026" custLinFactNeighborX="-100000" custLinFactNeighborY="-28125">
        <dgm:presLayoutVars>
          <dgm:bulletEnabled val="1"/>
        </dgm:presLayoutVars>
      </dgm:prSet>
      <dgm:spPr/>
      <dgm:t>
        <a:bodyPr/>
        <a:lstStyle/>
        <a:p>
          <a:endParaRPr lang="en-US"/>
        </a:p>
      </dgm:t>
    </dgm:pt>
  </dgm:ptLst>
  <dgm:cxnLst>
    <dgm:cxn modelId="{511E7AE9-1C99-49F3-B81A-A23BBCCBCD3A}" srcId="{3E7DA6CF-AA14-4679-80B7-9E0AAA3719C3}" destId="{66D33B19-82C7-40D6-819A-66E0CAA61D5B}" srcOrd="1" destOrd="0" parTransId="{4A95A892-AF44-4207-8991-89E0820A9708}" sibTransId="{C7D877BF-174E-4F80-8518-C2E8B566860B}"/>
    <dgm:cxn modelId="{60A3E699-418D-404D-9064-D69058DFA4D3}" srcId="{3E7DA6CF-AA14-4679-80B7-9E0AAA3719C3}" destId="{C2ACF3A1-7357-47E9-BE87-1A7DFD215271}" srcOrd="0" destOrd="0" parTransId="{042417A0-DC5E-4416-8DC5-83E595C88985}" sibTransId="{A01EECCF-0310-4AC5-B415-E4B9099E2F41}"/>
    <dgm:cxn modelId="{AE2C2EE6-F04C-4233-8074-53BA6E02975E}" type="presOf" srcId="{66D33B19-82C7-40D6-819A-66E0CAA61D5B}" destId="{99BA38FF-159F-402C-A94C-F985A801C99D}" srcOrd="0" destOrd="0" presId="urn:microsoft.com/office/officeart/2005/8/layout/hProcess9"/>
    <dgm:cxn modelId="{E8CE3D44-A9B7-4A8D-A3B2-0AB598B199D5}" type="presOf" srcId="{C2ACF3A1-7357-47E9-BE87-1A7DFD215271}" destId="{F75B5A50-7F97-49C2-843B-413530E16D9A}" srcOrd="0" destOrd="0" presId="urn:microsoft.com/office/officeart/2005/8/layout/hProcess9"/>
    <dgm:cxn modelId="{1232585F-0800-459B-AC1A-EEA987B5B6B8}" type="presOf" srcId="{3E7DA6CF-AA14-4679-80B7-9E0AAA3719C3}" destId="{CDF03FA9-6F85-4D5A-9DC0-A2A7419DE91E}" srcOrd="0" destOrd="0" presId="urn:microsoft.com/office/officeart/2005/8/layout/hProcess9"/>
    <dgm:cxn modelId="{245AA7F8-9B17-471D-A132-BBC2E9AE28A9}" type="presParOf" srcId="{CDF03FA9-6F85-4D5A-9DC0-A2A7419DE91E}" destId="{554E9831-2BA3-4DAE-9114-3EA8A9FF78EC}" srcOrd="0" destOrd="0" presId="urn:microsoft.com/office/officeart/2005/8/layout/hProcess9"/>
    <dgm:cxn modelId="{8DBC1C7C-C451-47BC-BB74-A1BCB2045FEA}" type="presParOf" srcId="{CDF03FA9-6F85-4D5A-9DC0-A2A7419DE91E}" destId="{295F7A81-8251-408C-9DA5-CCD56790579D}" srcOrd="1" destOrd="0" presId="urn:microsoft.com/office/officeart/2005/8/layout/hProcess9"/>
    <dgm:cxn modelId="{A865A78A-EFBA-4559-90A7-FCAAD738C5DE}" type="presParOf" srcId="{295F7A81-8251-408C-9DA5-CCD56790579D}" destId="{F75B5A50-7F97-49C2-843B-413530E16D9A}" srcOrd="0" destOrd="0" presId="urn:microsoft.com/office/officeart/2005/8/layout/hProcess9"/>
    <dgm:cxn modelId="{B3F5965C-6E38-48EE-8D1A-466658AF1965}" type="presParOf" srcId="{295F7A81-8251-408C-9DA5-CCD56790579D}" destId="{3036563D-DBC5-4F73-A610-C6E9A5B00CA4}" srcOrd="1" destOrd="0" presId="urn:microsoft.com/office/officeart/2005/8/layout/hProcess9"/>
    <dgm:cxn modelId="{5193F179-0B0A-4FBD-9F63-FE23EED15D5D}" type="presParOf" srcId="{295F7A81-8251-408C-9DA5-CCD56790579D}" destId="{99BA38FF-159F-402C-A94C-F985A801C99D}" srcOrd="2"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7DA6CF-AA14-4679-80B7-9E0AAA3719C3}" type="doc">
      <dgm:prSet loTypeId="urn:microsoft.com/office/officeart/2005/8/layout/hProcess9" loCatId="process" qsTypeId="urn:microsoft.com/office/officeart/2005/8/quickstyle/simple1" qsCatId="simple" csTypeId="urn:microsoft.com/office/officeart/2005/8/colors/accent1_2" csCatId="accent1" phldr="1"/>
      <dgm:spPr/>
    </dgm:pt>
    <dgm:pt modelId="{C2ACF3A1-7357-47E9-BE87-1A7DFD215271}">
      <dgm:prSet phldrT="[Text]"/>
      <dgm:spPr/>
      <dgm:t>
        <a:bodyPr/>
        <a:lstStyle/>
        <a:p>
          <a:r>
            <a:rPr lang="en-US" dirty="0" smtClean="0"/>
            <a:t>Bring people into the library</a:t>
          </a:r>
          <a:endParaRPr lang="en-US" dirty="0"/>
        </a:p>
      </dgm:t>
    </dgm:pt>
    <dgm:pt modelId="{042417A0-DC5E-4416-8DC5-83E595C88985}" type="parTrans" cxnId="{60A3E699-418D-404D-9064-D69058DFA4D3}">
      <dgm:prSet/>
      <dgm:spPr/>
      <dgm:t>
        <a:bodyPr/>
        <a:lstStyle/>
        <a:p>
          <a:endParaRPr lang="en-US"/>
        </a:p>
      </dgm:t>
    </dgm:pt>
    <dgm:pt modelId="{A01EECCF-0310-4AC5-B415-E4B9099E2F41}" type="sibTrans" cxnId="{60A3E699-418D-404D-9064-D69058DFA4D3}">
      <dgm:prSet/>
      <dgm:spPr/>
      <dgm:t>
        <a:bodyPr/>
        <a:lstStyle/>
        <a:p>
          <a:endParaRPr lang="en-US"/>
        </a:p>
      </dgm:t>
    </dgm:pt>
    <dgm:pt modelId="{66D33B19-82C7-40D6-819A-66E0CAA61D5B}">
      <dgm:prSet phldrT="[Text]"/>
      <dgm:spPr/>
      <dgm:t>
        <a:bodyPr/>
        <a:lstStyle/>
        <a:p>
          <a:r>
            <a:rPr lang="en-US" dirty="0" smtClean="0"/>
            <a:t>All</a:t>
          </a:r>
          <a:endParaRPr lang="en-US" dirty="0"/>
        </a:p>
      </dgm:t>
    </dgm:pt>
    <dgm:pt modelId="{4A95A892-AF44-4207-8991-89E0820A9708}" type="parTrans" cxnId="{511E7AE9-1C99-49F3-B81A-A23BBCCBCD3A}">
      <dgm:prSet/>
      <dgm:spPr/>
      <dgm:t>
        <a:bodyPr/>
        <a:lstStyle/>
        <a:p>
          <a:endParaRPr lang="en-US"/>
        </a:p>
      </dgm:t>
    </dgm:pt>
    <dgm:pt modelId="{C7D877BF-174E-4F80-8518-C2E8B566860B}" type="sibTrans" cxnId="{511E7AE9-1C99-49F3-B81A-A23BBCCBCD3A}">
      <dgm:prSet/>
      <dgm:spPr/>
      <dgm:t>
        <a:bodyPr/>
        <a:lstStyle/>
        <a:p>
          <a:endParaRPr lang="en-US"/>
        </a:p>
      </dgm:t>
    </dgm:pt>
    <dgm:pt modelId="{CDF03FA9-6F85-4D5A-9DC0-A2A7419DE91E}" type="pres">
      <dgm:prSet presAssocID="{3E7DA6CF-AA14-4679-80B7-9E0AAA3719C3}" presName="CompostProcess" presStyleCnt="0">
        <dgm:presLayoutVars>
          <dgm:dir/>
          <dgm:resizeHandles val="exact"/>
        </dgm:presLayoutVars>
      </dgm:prSet>
      <dgm:spPr/>
    </dgm:pt>
    <dgm:pt modelId="{554E9831-2BA3-4DAE-9114-3EA8A9FF78EC}" type="pres">
      <dgm:prSet presAssocID="{3E7DA6CF-AA14-4679-80B7-9E0AAA3719C3}" presName="arrow" presStyleLbl="bgShp" presStyleIdx="0" presStyleCnt="1" custScaleX="98309" custScaleY="59375" custLinFactNeighborX="6446" custLinFactNeighborY="-10938"/>
      <dgm:spPr/>
    </dgm:pt>
    <dgm:pt modelId="{295F7A81-8251-408C-9DA5-CCD56790579D}" type="pres">
      <dgm:prSet presAssocID="{3E7DA6CF-AA14-4679-80B7-9E0AAA3719C3}" presName="linearProcess" presStyleCnt="0"/>
      <dgm:spPr/>
    </dgm:pt>
    <dgm:pt modelId="{F75B5A50-7F97-49C2-843B-413530E16D9A}" type="pres">
      <dgm:prSet presAssocID="{C2ACF3A1-7357-47E9-BE87-1A7DFD215271}" presName="textNode" presStyleLbl="node1" presStyleIdx="0" presStyleCnt="2" custScaleX="83256" custLinFactX="-12026" custLinFactNeighborX="-100000" custLinFactNeighborY="-28125">
        <dgm:presLayoutVars>
          <dgm:bulletEnabled val="1"/>
        </dgm:presLayoutVars>
      </dgm:prSet>
      <dgm:spPr/>
      <dgm:t>
        <a:bodyPr/>
        <a:lstStyle/>
        <a:p>
          <a:endParaRPr lang="en-US"/>
        </a:p>
      </dgm:t>
    </dgm:pt>
    <dgm:pt modelId="{3036563D-DBC5-4F73-A610-C6E9A5B00CA4}" type="pres">
      <dgm:prSet presAssocID="{A01EECCF-0310-4AC5-B415-E4B9099E2F41}" presName="sibTrans" presStyleCnt="0"/>
      <dgm:spPr/>
    </dgm:pt>
    <dgm:pt modelId="{99BA38FF-159F-402C-A94C-F985A801C99D}" type="pres">
      <dgm:prSet presAssocID="{66D33B19-82C7-40D6-819A-66E0CAA61D5B}" presName="textNode" presStyleLbl="node1" presStyleIdx="1" presStyleCnt="2" custScaleX="83256" custLinFactX="-9473" custLinFactNeighborX="-100000" custLinFactNeighborY="-28125">
        <dgm:presLayoutVars>
          <dgm:bulletEnabled val="1"/>
        </dgm:presLayoutVars>
      </dgm:prSet>
      <dgm:spPr/>
      <dgm:t>
        <a:bodyPr/>
        <a:lstStyle/>
        <a:p>
          <a:endParaRPr lang="en-US"/>
        </a:p>
      </dgm:t>
    </dgm:pt>
  </dgm:ptLst>
  <dgm:cxnLst>
    <dgm:cxn modelId="{511E7AE9-1C99-49F3-B81A-A23BBCCBCD3A}" srcId="{3E7DA6CF-AA14-4679-80B7-9E0AAA3719C3}" destId="{66D33B19-82C7-40D6-819A-66E0CAA61D5B}" srcOrd="1" destOrd="0" parTransId="{4A95A892-AF44-4207-8991-89E0820A9708}" sibTransId="{C7D877BF-174E-4F80-8518-C2E8B566860B}"/>
    <dgm:cxn modelId="{60A3E699-418D-404D-9064-D69058DFA4D3}" srcId="{3E7DA6CF-AA14-4679-80B7-9E0AAA3719C3}" destId="{C2ACF3A1-7357-47E9-BE87-1A7DFD215271}" srcOrd="0" destOrd="0" parTransId="{042417A0-DC5E-4416-8DC5-83E595C88985}" sibTransId="{A01EECCF-0310-4AC5-B415-E4B9099E2F41}"/>
    <dgm:cxn modelId="{AF717F52-2CDC-4902-A209-3FEBEE463B67}" type="presOf" srcId="{66D33B19-82C7-40D6-819A-66E0CAA61D5B}" destId="{99BA38FF-159F-402C-A94C-F985A801C99D}" srcOrd="0" destOrd="0" presId="urn:microsoft.com/office/officeart/2005/8/layout/hProcess9"/>
    <dgm:cxn modelId="{8452DF3E-4A79-4EB1-BE3B-95D6E09224DD}" type="presOf" srcId="{C2ACF3A1-7357-47E9-BE87-1A7DFD215271}" destId="{F75B5A50-7F97-49C2-843B-413530E16D9A}" srcOrd="0" destOrd="0" presId="urn:microsoft.com/office/officeart/2005/8/layout/hProcess9"/>
    <dgm:cxn modelId="{527950D8-9166-4A90-B3A6-9E4A6C22F0B9}" type="presOf" srcId="{3E7DA6CF-AA14-4679-80B7-9E0AAA3719C3}" destId="{CDF03FA9-6F85-4D5A-9DC0-A2A7419DE91E}" srcOrd="0" destOrd="0" presId="urn:microsoft.com/office/officeart/2005/8/layout/hProcess9"/>
    <dgm:cxn modelId="{B37B07E0-F120-4B10-B954-255452CE6720}" type="presParOf" srcId="{CDF03FA9-6F85-4D5A-9DC0-A2A7419DE91E}" destId="{554E9831-2BA3-4DAE-9114-3EA8A9FF78EC}" srcOrd="0" destOrd="0" presId="urn:microsoft.com/office/officeart/2005/8/layout/hProcess9"/>
    <dgm:cxn modelId="{5E1DE266-D80A-4D64-A580-1A33B9991B2F}" type="presParOf" srcId="{CDF03FA9-6F85-4D5A-9DC0-A2A7419DE91E}" destId="{295F7A81-8251-408C-9DA5-CCD56790579D}" srcOrd="1" destOrd="0" presId="urn:microsoft.com/office/officeart/2005/8/layout/hProcess9"/>
    <dgm:cxn modelId="{413BE8F5-A467-4E0F-830C-EA3A320BA8D4}" type="presParOf" srcId="{295F7A81-8251-408C-9DA5-CCD56790579D}" destId="{F75B5A50-7F97-49C2-843B-413530E16D9A}" srcOrd="0" destOrd="0" presId="urn:microsoft.com/office/officeart/2005/8/layout/hProcess9"/>
    <dgm:cxn modelId="{67D84304-9611-4264-9B59-867D7116D78E}" type="presParOf" srcId="{295F7A81-8251-408C-9DA5-CCD56790579D}" destId="{3036563D-DBC5-4F73-A610-C6E9A5B00CA4}" srcOrd="1" destOrd="0" presId="urn:microsoft.com/office/officeart/2005/8/layout/hProcess9"/>
    <dgm:cxn modelId="{C58E57B8-E793-4984-9AC6-2DCC57C28959}" type="presParOf" srcId="{295F7A81-8251-408C-9DA5-CCD56790579D}" destId="{99BA38FF-159F-402C-A94C-F985A801C99D}" srcOrd="2"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7DA6CF-AA14-4679-80B7-9E0AAA3719C3}" type="doc">
      <dgm:prSet loTypeId="urn:microsoft.com/office/officeart/2005/8/layout/hProcess9" loCatId="process" qsTypeId="urn:microsoft.com/office/officeart/2005/8/quickstyle/simple1" qsCatId="simple" csTypeId="urn:microsoft.com/office/officeart/2005/8/colors/accent1_2" csCatId="accent1" phldr="1"/>
      <dgm:spPr/>
    </dgm:pt>
    <dgm:pt modelId="{C2ACF3A1-7357-47E9-BE87-1A7DFD215271}">
      <dgm:prSet phldrT="[Text]" custT="1"/>
      <dgm:spPr/>
      <dgm:t>
        <a:bodyPr/>
        <a:lstStyle/>
        <a:p>
          <a:r>
            <a:rPr lang="en-US" sz="1600" dirty="0" smtClean="0"/>
            <a:t>Attract donors</a:t>
          </a:r>
          <a:endParaRPr lang="en-US" sz="1600" dirty="0"/>
        </a:p>
      </dgm:t>
    </dgm:pt>
    <dgm:pt modelId="{042417A0-DC5E-4416-8DC5-83E595C88985}" type="parTrans" cxnId="{60A3E699-418D-404D-9064-D69058DFA4D3}">
      <dgm:prSet/>
      <dgm:spPr/>
      <dgm:t>
        <a:bodyPr/>
        <a:lstStyle/>
        <a:p>
          <a:endParaRPr lang="en-US"/>
        </a:p>
      </dgm:t>
    </dgm:pt>
    <dgm:pt modelId="{A01EECCF-0310-4AC5-B415-E4B9099E2F41}" type="sibTrans" cxnId="{60A3E699-418D-404D-9064-D69058DFA4D3}">
      <dgm:prSet/>
      <dgm:spPr/>
      <dgm:t>
        <a:bodyPr/>
        <a:lstStyle/>
        <a:p>
          <a:endParaRPr lang="en-US"/>
        </a:p>
      </dgm:t>
    </dgm:pt>
    <dgm:pt modelId="{66D33B19-82C7-40D6-819A-66E0CAA61D5B}">
      <dgm:prSet phldrT="[Text]" custT="1"/>
      <dgm:spPr/>
      <dgm:t>
        <a:bodyPr/>
        <a:lstStyle/>
        <a:p>
          <a:r>
            <a:rPr lang="en-US" sz="1600" dirty="0" smtClean="0"/>
            <a:t>Business Media</a:t>
          </a:r>
          <a:endParaRPr lang="en-US" sz="1600" dirty="0"/>
        </a:p>
      </dgm:t>
    </dgm:pt>
    <dgm:pt modelId="{4A95A892-AF44-4207-8991-89E0820A9708}" type="parTrans" cxnId="{511E7AE9-1C99-49F3-B81A-A23BBCCBCD3A}">
      <dgm:prSet/>
      <dgm:spPr/>
      <dgm:t>
        <a:bodyPr/>
        <a:lstStyle/>
        <a:p>
          <a:endParaRPr lang="en-US"/>
        </a:p>
      </dgm:t>
    </dgm:pt>
    <dgm:pt modelId="{C7D877BF-174E-4F80-8518-C2E8B566860B}" type="sibTrans" cxnId="{511E7AE9-1C99-49F3-B81A-A23BBCCBCD3A}">
      <dgm:prSet/>
      <dgm:spPr/>
      <dgm:t>
        <a:bodyPr/>
        <a:lstStyle/>
        <a:p>
          <a:endParaRPr lang="en-US"/>
        </a:p>
      </dgm:t>
    </dgm:pt>
    <dgm:pt modelId="{CDF03FA9-6F85-4D5A-9DC0-A2A7419DE91E}" type="pres">
      <dgm:prSet presAssocID="{3E7DA6CF-AA14-4679-80B7-9E0AAA3719C3}" presName="CompostProcess" presStyleCnt="0">
        <dgm:presLayoutVars>
          <dgm:dir/>
          <dgm:resizeHandles val="exact"/>
        </dgm:presLayoutVars>
      </dgm:prSet>
      <dgm:spPr/>
    </dgm:pt>
    <dgm:pt modelId="{554E9831-2BA3-4DAE-9114-3EA8A9FF78EC}" type="pres">
      <dgm:prSet presAssocID="{3E7DA6CF-AA14-4679-80B7-9E0AAA3719C3}" presName="arrow" presStyleLbl="bgShp" presStyleIdx="0" presStyleCnt="1" custScaleX="98309" custScaleY="59375" custLinFactNeighborX="6446" custLinFactNeighborY="-10938"/>
      <dgm:spPr/>
    </dgm:pt>
    <dgm:pt modelId="{295F7A81-8251-408C-9DA5-CCD56790579D}" type="pres">
      <dgm:prSet presAssocID="{3E7DA6CF-AA14-4679-80B7-9E0AAA3719C3}" presName="linearProcess" presStyleCnt="0"/>
      <dgm:spPr/>
    </dgm:pt>
    <dgm:pt modelId="{F75B5A50-7F97-49C2-843B-413530E16D9A}" type="pres">
      <dgm:prSet presAssocID="{C2ACF3A1-7357-47E9-BE87-1A7DFD215271}" presName="textNode" presStyleLbl="node1" presStyleIdx="0" presStyleCnt="2" custScaleX="138354" custScaleY="100000" custLinFactX="-114" custLinFactNeighborX="-100000" custLinFactNeighborY="-28125">
        <dgm:presLayoutVars>
          <dgm:bulletEnabled val="1"/>
        </dgm:presLayoutVars>
      </dgm:prSet>
      <dgm:spPr/>
      <dgm:t>
        <a:bodyPr/>
        <a:lstStyle/>
        <a:p>
          <a:endParaRPr lang="en-US"/>
        </a:p>
      </dgm:t>
    </dgm:pt>
    <dgm:pt modelId="{3036563D-DBC5-4F73-A610-C6E9A5B00CA4}" type="pres">
      <dgm:prSet presAssocID="{A01EECCF-0310-4AC5-B415-E4B9099E2F41}" presName="sibTrans" presStyleCnt="0"/>
      <dgm:spPr/>
    </dgm:pt>
    <dgm:pt modelId="{99BA38FF-159F-402C-A94C-F985A801C99D}" type="pres">
      <dgm:prSet presAssocID="{66D33B19-82C7-40D6-819A-66E0CAA61D5B}" presName="textNode" presStyleLbl="node1" presStyleIdx="1" presStyleCnt="2" custScaleX="138354" custScaleY="100000" custLinFactX="-9016" custLinFactNeighborX="-100000" custLinFactNeighborY="-28125">
        <dgm:presLayoutVars>
          <dgm:bulletEnabled val="1"/>
        </dgm:presLayoutVars>
      </dgm:prSet>
      <dgm:spPr/>
      <dgm:t>
        <a:bodyPr/>
        <a:lstStyle/>
        <a:p>
          <a:endParaRPr lang="en-US"/>
        </a:p>
      </dgm:t>
    </dgm:pt>
  </dgm:ptLst>
  <dgm:cxnLst>
    <dgm:cxn modelId="{511E7AE9-1C99-49F3-B81A-A23BBCCBCD3A}" srcId="{3E7DA6CF-AA14-4679-80B7-9E0AAA3719C3}" destId="{66D33B19-82C7-40D6-819A-66E0CAA61D5B}" srcOrd="1" destOrd="0" parTransId="{4A95A892-AF44-4207-8991-89E0820A9708}" sibTransId="{C7D877BF-174E-4F80-8518-C2E8B566860B}"/>
    <dgm:cxn modelId="{ABD9F72E-01AA-49F6-A2DE-20F894244C7B}" type="presOf" srcId="{3E7DA6CF-AA14-4679-80B7-9E0AAA3719C3}" destId="{CDF03FA9-6F85-4D5A-9DC0-A2A7419DE91E}" srcOrd="0" destOrd="0" presId="urn:microsoft.com/office/officeart/2005/8/layout/hProcess9"/>
    <dgm:cxn modelId="{3B672201-0DBB-4BA1-8DE9-5A7A1E34CFE1}" type="presOf" srcId="{66D33B19-82C7-40D6-819A-66E0CAA61D5B}" destId="{99BA38FF-159F-402C-A94C-F985A801C99D}" srcOrd="0" destOrd="0" presId="urn:microsoft.com/office/officeart/2005/8/layout/hProcess9"/>
    <dgm:cxn modelId="{60A3E699-418D-404D-9064-D69058DFA4D3}" srcId="{3E7DA6CF-AA14-4679-80B7-9E0AAA3719C3}" destId="{C2ACF3A1-7357-47E9-BE87-1A7DFD215271}" srcOrd="0" destOrd="0" parTransId="{042417A0-DC5E-4416-8DC5-83E595C88985}" sibTransId="{A01EECCF-0310-4AC5-B415-E4B9099E2F41}"/>
    <dgm:cxn modelId="{29A76985-30E8-4DF0-B766-59905725D131}" type="presOf" srcId="{C2ACF3A1-7357-47E9-BE87-1A7DFD215271}" destId="{F75B5A50-7F97-49C2-843B-413530E16D9A}" srcOrd="0" destOrd="0" presId="urn:microsoft.com/office/officeart/2005/8/layout/hProcess9"/>
    <dgm:cxn modelId="{29CCC90E-DFC2-4E66-8183-DBD314D42B58}" type="presParOf" srcId="{CDF03FA9-6F85-4D5A-9DC0-A2A7419DE91E}" destId="{554E9831-2BA3-4DAE-9114-3EA8A9FF78EC}" srcOrd="0" destOrd="0" presId="urn:microsoft.com/office/officeart/2005/8/layout/hProcess9"/>
    <dgm:cxn modelId="{6598B22C-292D-4AE7-A85F-29AB68B9E0D9}" type="presParOf" srcId="{CDF03FA9-6F85-4D5A-9DC0-A2A7419DE91E}" destId="{295F7A81-8251-408C-9DA5-CCD56790579D}" srcOrd="1" destOrd="0" presId="urn:microsoft.com/office/officeart/2005/8/layout/hProcess9"/>
    <dgm:cxn modelId="{32DA8534-C6CE-4967-849A-6F7F4291B170}" type="presParOf" srcId="{295F7A81-8251-408C-9DA5-CCD56790579D}" destId="{F75B5A50-7F97-49C2-843B-413530E16D9A}" srcOrd="0" destOrd="0" presId="urn:microsoft.com/office/officeart/2005/8/layout/hProcess9"/>
    <dgm:cxn modelId="{35C99272-C4EB-4059-8B4D-528DFC362D65}" type="presParOf" srcId="{295F7A81-8251-408C-9DA5-CCD56790579D}" destId="{3036563D-DBC5-4F73-A610-C6E9A5B00CA4}" srcOrd="1" destOrd="0" presId="urn:microsoft.com/office/officeart/2005/8/layout/hProcess9"/>
    <dgm:cxn modelId="{DD15DA92-2097-4E4F-9502-D7F8CB8B60ED}" type="presParOf" srcId="{295F7A81-8251-408C-9DA5-CCD56790579D}" destId="{99BA38FF-159F-402C-A94C-F985A801C99D}" srcOrd="2" destOrd="0" presId="urn:microsoft.com/office/officeart/2005/8/layout/hProcess9"/>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7DA6CF-AA14-4679-80B7-9E0AAA3719C3}" type="doc">
      <dgm:prSet loTypeId="urn:microsoft.com/office/officeart/2005/8/layout/hProcess9" loCatId="process" qsTypeId="urn:microsoft.com/office/officeart/2005/8/quickstyle/simple1" qsCatId="simple" csTypeId="urn:microsoft.com/office/officeart/2005/8/colors/accent1_2" csCatId="accent1" phldr="1"/>
      <dgm:spPr/>
    </dgm:pt>
    <dgm:pt modelId="{C2ACF3A1-7357-47E9-BE87-1A7DFD215271}">
      <dgm:prSet phldrT="[Text]" custT="1"/>
      <dgm:spPr/>
      <dgm:t>
        <a:bodyPr/>
        <a:lstStyle/>
        <a:p>
          <a:r>
            <a:rPr lang="en-US" sz="1600" dirty="0" smtClean="0"/>
            <a:t>Lend Books</a:t>
          </a:r>
          <a:endParaRPr lang="en-US" sz="1600" dirty="0"/>
        </a:p>
      </dgm:t>
    </dgm:pt>
    <dgm:pt modelId="{042417A0-DC5E-4416-8DC5-83E595C88985}" type="parTrans" cxnId="{60A3E699-418D-404D-9064-D69058DFA4D3}">
      <dgm:prSet/>
      <dgm:spPr/>
      <dgm:t>
        <a:bodyPr/>
        <a:lstStyle/>
        <a:p>
          <a:endParaRPr lang="en-US"/>
        </a:p>
      </dgm:t>
    </dgm:pt>
    <dgm:pt modelId="{A01EECCF-0310-4AC5-B415-E4B9099E2F41}" type="sibTrans" cxnId="{60A3E699-418D-404D-9064-D69058DFA4D3}">
      <dgm:prSet/>
      <dgm:spPr/>
      <dgm:t>
        <a:bodyPr/>
        <a:lstStyle/>
        <a:p>
          <a:endParaRPr lang="en-US"/>
        </a:p>
      </dgm:t>
    </dgm:pt>
    <dgm:pt modelId="{66D33B19-82C7-40D6-819A-66E0CAA61D5B}">
      <dgm:prSet phldrT="[Text]" custT="1"/>
      <dgm:spPr/>
      <dgm:t>
        <a:bodyPr/>
        <a:lstStyle/>
        <a:p>
          <a:r>
            <a:rPr lang="en-US" sz="1600" dirty="0" smtClean="0"/>
            <a:t>All Media</a:t>
          </a:r>
          <a:endParaRPr lang="en-US" sz="1600" dirty="0"/>
        </a:p>
      </dgm:t>
    </dgm:pt>
    <dgm:pt modelId="{4A95A892-AF44-4207-8991-89E0820A9708}" type="parTrans" cxnId="{511E7AE9-1C99-49F3-B81A-A23BBCCBCD3A}">
      <dgm:prSet/>
      <dgm:spPr/>
      <dgm:t>
        <a:bodyPr/>
        <a:lstStyle/>
        <a:p>
          <a:endParaRPr lang="en-US"/>
        </a:p>
      </dgm:t>
    </dgm:pt>
    <dgm:pt modelId="{C7D877BF-174E-4F80-8518-C2E8B566860B}" type="sibTrans" cxnId="{511E7AE9-1C99-49F3-B81A-A23BBCCBCD3A}">
      <dgm:prSet/>
      <dgm:spPr/>
      <dgm:t>
        <a:bodyPr/>
        <a:lstStyle/>
        <a:p>
          <a:endParaRPr lang="en-US"/>
        </a:p>
      </dgm:t>
    </dgm:pt>
    <dgm:pt modelId="{CDF03FA9-6F85-4D5A-9DC0-A2A7419DE91E}" type="pres">
      <dgm:prSet presAssocID="{3E7DA6CF-AA14-4679-80B7-9E0AAA3719C3}" presName="CompostProcess" presStyleCnt="0">
        <dgm:presLayoutVars>
          <dgm:dir/>
          <dgm:resizeHandles val="exact"/>
        </dgm:presLayoutVars>
      </dgm:prSet>
      <dgm:spPr/>
    </dgm:pt>
    <dgm:pt modelId="{554E9831-2BA3-4DAE-9114-3EA8A9FF78EC}" type="pres">
      <dgm:prSet presAssocID="{3E7DA6CF-AA14-4679-80B7-9E0AAA3719C3}" presName="arrow" presStyleLbl="bgShp" presStyleIdx="0" presStyleCnt="1" custScaleX="93534" custScaleY="59375" custLinFactNeighborX="9001" custLinFactNeighborY="-10938"/>
      <dgm:spPr/>
    </dgm:pt>
    <dgm:pt modelId="{295F7A81-8251-408C-9DA5-CCD56790579D}" type="pres">
      <dgm:prSet presAssocID="{3E7DA6CF-AA14-4679-80B7-9E0AAA3719C3}" presName="linearProcess" presStyleCnt="0"/>
      <dgm:spPr/>
    </dgm:pt>
    <dgm:pt modelId="{F75B5A50-7F97-49C2-843B-413530E16D9A}" type="pres">
      <dgm:prSet presAssocID="{C2ACF3A1-7357-47E9-BE87-1A7DFD215271}" presName="textNode" presStyleLbl="node1" presStyleIdx="0" presStyleCnt="2" custScaleX="132929" custScaleY="92187" custLinFactNeighborX="-59264" custLinFactNeighborY="-28125">
        <dgm:presLayoutVars>
          <dgm:bulletEnabled val="1"/>
        </dgm:presLayoutVars>
      </dgm:prSet>
      <dgm:spPr/>
      <dgm:t>
        <a:bodyPr/>
        <a:lstStyle/>
        <a:p>
          <a:endParaRPr lang="en-US"/>
        </a:p>
      </dgm:t>
    </dgm:pt>
    <dgm:pt modelId="{3036563D-DBC5-4F73-A610-C6E9A5B00CA4}" type="pres">
      <dgm:prSet presAssocID="{A01EECCF-0310-4AC5-B415-E4B9099E2F41}" presName="sibTrans" presStyleCnt="0"/>
      <dgm:spPr/>
    </dgm:pt>
    <dgm:pt modelId="{99BA38FF-159F-402C-A94C-F985A801C99D}" type="pres">
      <dgm:prSet presAssocID="{66D33B19-82C7-40D6-819A-66E0CAA61D5B}" presName="textNode" presStyleLbl="node1" presStyleIdx="1" presStyleCnt="2" custScaleX="126811" custScaleY="92187" custLinFactX="-1219" custLinFactNeighborX="-100000" custLinFactNeighborY="-28125">
        <dgm:presLayoutVars>
          <dgm:bulletEnabled val="1"/>
        </dgm:presLayoutVars>
      </dgm:prSet>
      <dgm:spPr/>
      <dgm:t>
        <a:bodyPr/>
        <a:lstStyle/>
        <a:p>
          <a:endParaRPr lang="en-US"/>
        </a:p>
      </dgm:t>
    </dgm:pt>
  </dgm:ptLst>
  <dgm:cxnLst>
    <dgm:cxn modelId="{511E7AE9-1C99-49F3-B81A-A23BBCCBCD3A}" srcId="{3E7DA6CF-AA14-4679-80B7-9E0AAA3719C3}" destId="{66D33B19-82C7-40D6-819A-66E0CAA61D5B}" srcOrd="1" destOrd="0" parTransId="{4A95A892-AF44-4207-8991-89E0820A9708}" sibTransId="{C7D877BF-174E-4F80-8518-C2E8B566860B}"/>
    <dgm:cxn modelId="{60A3E699-418D-404D-9064-D69058DFA4D3}" srcId="{3E7DA6CF-AA14-4679-80B7-9E0AAA3719C3}" destId="{C2ACF3A1-7357-47E9-BE87-1A7DFD215271}" srcOrd="0" destOrd="0" parTransId="{042417A0-DC5E-4416-8DC5-83E595C88985}" sibTransId="{A01EECCF-0310-4AC5-B415-E4B9099E2F41}"/>
    <dgm:cxn modelId="{7D27CFCD-4DC5-4FE9-A41F-72947DF14DB8}" type="presOf" srcId="{C2ACF3A1-7357-47E9-BE87-1A7DFD215271}" destId="{F75B5A50-7F97-49C2-843B-413530E16D9A}" srcOrd="0" destOrd="0" presId="urn:microsoft.com/office/officeart/2005/8/layout/hProcess9"/>
    <dgm:cxn modelId="{4BB96F59-881F-4E7F-B9FF-AA0BE8B720DE}" type="presOf" srcId="{3E7DA6CF-AA14-4679-80B7-9E0AAA3719C3}" destId="{CDF03FA9-6F85-4D5A-9DC0-A2A7419DE91E}" srcOrd="0" destOrd="0" presId="urn:microsoft.com/office/officeart/2005/8/layout/hProcess9"/>
    <dgm:cxn modelId="{0BDFAF20-0CE1-4854-96A5-3162362275DA}" type="presOf" srcId="{66D33B19-82C7-40D6-819A-66E0CAA61D5B}" destId="{99BA38FF-159F-402C-A94C-F985A801C99D}" srcOrd="0" destOrd="0" presId="urn:microsoft.com/office/officeart/2005/8/layout/hProcess9"/>
    <dgm:cxn modelId="{79AD405D-6BEA-4EDE-BFEB-B38EC96FF6B2}" type="presParOf" srcId="{CDF03FA9-6F85-4D5A-9DC0-A2A7419DE91E}" destId="{554E9831-2BA3-4DAE-9114-3EA8A9FF78EC}" srcOrd="0" destOrd="0" presId="urn:microsoft.com/office/officeart/2005/8/layout/hProcess9"/>
    <dgm:cxn modelId="{35D8B7D6-FE1B-4435-87D2-CA33A4007F11}" type="presParOf" srcId="{CDF03FA9-6F85-4D5A-9DC0-A2A7419DE91E}" destId="{295F7A81-8251-408C-9DA5-CCD56790579D}" srcOrd="1" destOrd="0" presId="urn:microsoft.com/office/officeart/2005/8/layout/hProcess9"/>
    <dgm:cxn modelId="{0A72FF79-B67E-4F8C-8DBD-7F0AC701EB51}" type="presParOf" srcId="{295F7A81-8251-408C-9DA5-CCD56790579D}" destId="{F75B5A50-7F97-49C2-843B-413530E16D9A}" srcOrd="0" destOrd="0" presId="urn:microsoft.com/office/officeart/2005/8/layout/hProcess9"/>
    <dgm:cxn modelId="{9EC138C9-32D2-42EB-A813-0A154BD4DF53}" type="presParOf" srcId="{295F7A81-8251-408C-9DA5-CCD56790579D}" destId="{3036563D-DBC5-4F73-A610-C6E9A5B00CA4}" srcOrd="1" destOrd="0" presId="urn:microsoft.com/office/officeart/2005/8/layout/hProcess9"/>
    <dgm:cxn modelId="{DB604C5A-8D05-441D-929A-CADA92D59806}" type="presParOf" srcId="{295F7A81-8251-408C-9DA5-CCD56790579D}" destId="{99BA38FF-159F-402C-A94C-F985A801C99D}" srcOrd="2" destOrd="0" presId="urn:microsoft.com/office/officeart/2005/8/layout/hProcess9"/>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7DA6CF-AA14-4679-80B7-9E0AAA3719C3}" type="doc">
      <dgm:prSet loTypeId="urn:microsoft.com/office/officeart/2005/8/layout/hProcess9" loCatId="process" qsTypeId="urn:microsoft.com/office/officeart/2005/8/quickstyle/simple1" qsCatId="simple" csTypeId="urn:microsoft.com/office/officeart/2005/8/colors/accent1_2" csCatId="accent1" phldr="1"/>
      <dgm:spPr/>
    </dgm:pt>
    <dgm:pt modelId="{C2ACF3A1-7357-47E9-BE87-1A7DFD215271}">
      <dgm:prSet phldrT="[Text]" custT="1"/>
      <dgm:spPr/>
      <dgm:t>
        <a:bodyPr/>
        <a:lstStyle/>
        <a:p>
          <a:r>
            <a:rPr lang="en-US" sz="1600" dirty="0" smtClean="0"/>
            <a:t>Find tutors</a:t>
          </a:r>
          <a:endParaRPr lang="en-US" sz="1600" dirty="0"/>
        </a:p>
      </dgm:t>
    </dgm:pt>
    <dgm:pt modelId="{042417A0-DC5E-4416-8DC5-83E595C88985}" type="parTrans" cxnId="{60A3E699-418D-404D-9064-D69058DFA4D3}">
      <dgm:prSet/>
      <dgm:spPr/>
      <dgm:t>
        <a:bodyPr/>
        <a:lstStyle/>
        <a:p>
          <a:endParaRPr lang="en-US"/>
        </a:p>
      </dgm:t>
    </dgm:pt>
    <dgm:pt modelId="{A01EECCF-0310-4AC5-B415-E4B9099E2F41}" type="sibTrans" cxnId="{60A3E699-418D-404D-9064-D69058DFA4D3}">
      <dgm:prSet/>
      <dgm:spPr/>
      <dgm:t>
        <a:bodyPr/>
        <a:lstStyle/>
        <a:p>
          <a:endParaRPr lang="en-US"/>
        </a:p>
      </dgm:t>
    </dgm:pt>
    <dgm:pt modelId="{66D33B19-82C7-40D6-819A-66E0CAA61D5B}">
      <dgm:prSet phldrT="[Text]" custT="1"/>
      <dgm:spPr/>
      <dgm:t>
        <a:bodyPr/>
        <a:lstStyle/>
        <a:p>
          <a:r>
            <a:rPr lang="en-US" sz="1600" dirty="0" smtClean="0"/>
            <a:t>Business Media</a:t>
          </a:r>
          <a:endParaRPr lang="en-US" sz="1600" dirty="0"/>
        </a:p>
      </dgm:t>
    </dgm:pt>
    <dgm:pt modelId="{4A95A892-AF44-4207-8991-89E0820A9708}" type="parTrans" cxnId="{511E7AE9-1C99-49F3-B81A-A23BBCCBCD3A}">
      <dgm:prSet/>
      <dgm:spPr/>
      <dgm:t>
        <a:bodyPr/>
        <a:lstStyle/>
        <a:p>
          <a:endParaRPr lang="en-US"/>
        </a:p>
      </dgm:t>
    </dgm:pt>
    <dgm:pt modelId="{C7D877BF-174E-4F80-8518-C2E8B566860B}" type="sibTrans" cxnId="{511E7AE9-1C99-49F3-B81A-A23BBCCBCD3A}">
      <dgm:prSet/>
      <dgm:spPr/>
      <dgm:t>
        <a:bodyPr/>
        <a:lstStyle/>
        <a:p>
          <a:endParaRPr lang="en-US"/>
        </a:p>
      </dgm:t>
    </dgm:pt>
    <dgm:pt modelId="{CDF03FA9-6F85-4D5A-9DC0-A2A7419DE91E}" type="pres">
      <dgm:prSet presAssocID="{3E7DA6CF-AA14-4679-80B7-9E0AAA3719C3}" presName="CompostProcess" presStyleCnt="0">
        <dgm:presLayoutVars>
          <dgm:dir/>
          <dgm:resizeHandles val="exact"/>
        </dgm:presLayoutVars>
      </dgm:prSet>
      <dgm:spPr/>
    </dgm:pt>
    <dgm:pt modelId="{554E9831-2BA3-4DAE-9114-3EA8A9FF78EC}" type="pres">
      <dgm:prSet presAssocID="{3E7DA6CF-AA14-4679-80B7-9E0AAA3719C3}" presName="arrow" presStyleLbl="bgShp" presStyleIdx="0" presStyleCnt="1" custScaleX="101532" custScaleY="59375" custLinFactNeighborX="6446" custLinFactNeighborY="-10938"/>
      <dgm:spPr/>
    </dgm:pt>
    <dgm:pt modelId="{295F7A81-8251-408C-9DA5-CCD56790579D}" type="pres">
      <dgm:prSet presAssocID="{3E7DA6CF-AA14-4679-80B7-9E0AAA3719C3}" presName="linearProcess" presStyleCnt="0"/>
      <dgm:spPr/>
    </dgm:pt>
    <dgm:pt modelId="{F75B5A50-7F97-49C2-843B-413530E16D9A}" type="pres">
      <dgm:prSet presAssocID="{C2ACF3A1-7357-47E9-BE87-1A7DFD215271}" presName="textNode" presStyleLbl="node1" presStyleIdx="0" presStyleCnt="2" custScaleX="134608" custScaleY="92187" custLinFactNeighborX="-74421" custLinFactNeighborY="-28125">
        <dgm:presLayoutVars>
          <dgm:bulletEnabled val="1"/>
        </dgm:presLayoutVars>
      </dgm:prSet>
      <dgm:spPr/>
      <dgm:t>
        <a:bodyPr/>
        <a:lstStyle/>
        <a:p>
          <a:endParaRPr lang="en-US"/>
        </a:p>
      </dgm:t>
    </dgm:pt>
    <dgm:pt modelId="{3036563D-DBC5-4F73-A610-C6E9A5B00CA4}" type="pres">
      <dgm:prSet presAssocID="{A01EECCF-0310-4AC5-B415-E4B9099E2F41}" presName="sibTrans" presStyleCnt="0"/>
      <dgm:spPr/>
    </dgm:pt>
    <dgm:pt modelId="{99BA38FF-159F-402C-A94C-F985A801C99D}" type="pres">
      <dgm:prSet presAssocID="{66D33B19-82C7-40D6-819A-66E0CAA61D5B}" presName="textNode" presStyleLbl="node1" presStyleIdx="1" presStyleCnt="2" custScaleX="134608" custScaleY="92187" custLinFactX="-3082" custLinFactNeighborX="-100000" custLinFactNeighborY="-28125">
        <dgm:presLayoutVars>
          <dgm:bulletEnabled val="1"/>
        </dgm:presLayoutVars>
      </dgm:prSet>
      <dgm:spPr/>
      <dgm:t>
        <a:bodyPr/>
        <a:lstStyle/>
        <a:p>
          <a:endParaRPr lang="en-US"/>
        </a:p>
      </dgm:t>
    </dgm:pt>
  </dgm:ptLst>
  <dgm:cxnLst>
    <dgm:cxn modelId="{9D87D9D2-6D94-4948-9C51-FC59BFD8B24C}" type="presOf" srcId="{C2ACF3A1-7357-47E9-BE87-1A7DFD215271}" destId="{F75B5A50-7F97-49C2-843B-413530E16D9A}" srcOrd="0" destOrd="0" presId="urn:microsoft.com/office/officeart/2005/8/layout/hProcess9"/>
    <dgm:cxn modelId="{BE95D314-4872-4C6A-BEAD-C85152DCAC62}" type="presOf" srcId="{3E7DA6CF-AA14-4679-80B7-9E0AAA3719C3}" destId="{CDF03FA9-6F85-4D5A-9DC0-A2A7419DE91E}" srcOrd="0" destOrd="0" presId="urn:microsoft.com/office/officeart/2005/8/layout/hProcess9"/>
    <dgm:cxn modelId="{511E7AE9-1C99-49F3-B81A-A23BBCCBCD3A}" srcId="{3E7DA6CF-AA14-4679-80B7-9E0AAA3719C3}" destId="{66D33B19-82C7-40D6-819A-66E0CAA61D5B}" srcOrd="1" destOrd="0" parTransId="{4A95A892-AF44-4207-8991-89E0820A9708}" sibTransId="{C7D877BF-174E-4F80-8518-C2E8B566860B}"/>
    <dgm:cxn modelId="{B3C62EFB-A8AF-4066-A0C5-AAE8A2AEF3C4}" type="presOf" srcId="{66D33B19-82C7-40D6-819A-66E0CAA61D5B}" destId="{99BA38FF-159F-402C-A94C-F985A801C99D}" srcOrd="0" destOrd="0" presId="urn:microsoft.com/office/officeart/2005/8/layout/hProcess9"/>
    <dgm:cxn modelId="{60A3E699-418D-404D-9064-D69058DFA4D3}" srcId="{3E7DA6CF-AA14-4679-80B7-9E0AAA3719C3}" destId="{C2ACF3A1-7357-47E9-BE87-1A7DFD215271}" srcOrd="0" destOrd="0" parTransId="{042417A0-DC5E-4416-8DC5-83E595C88985}" sibTransId="{A01EECCF-0310-4AC5-B415-E4B9099E2F41}"/>
    <dgm:cxn modelId="{956D02F4-66CA-4FC8-8E99-70B51875DA0C}" type="presParOf" srcId="{CDF03FA9-6F85-4D5A-9DC0-A2A7419DE91E}" destId="{554E9831-2BA3-4DAE-9114-3EA8A9FF78EC}" srcOrd="0" destOrd="0" presId="urn:microsoft.com/office/officeart/2005/8/layout/hProcess9"/>
    <dgm:cxn modelId="{F385D9A4-3DE2-41BA-AC06-E4BC469C40AA}" type="presParOf" srcId="{CDF03FA9-6F85-4D5A-9DC0-A2A7419DE91E}" destId="{295F7A81-8251-408C-9DA5-CCD56790579D}" srcOrd="1" destOrd="0" presId="urn:microsoft.com/office/officeart/2005/8/layout/hProcess9"/>
    <dgm:cxn modelId="{012F301C-F6BB-431C-BFF0-6E74C41C0177}" type="presParOf" srcId="{295F7A81-8251-408C-9DA5-CCD56790579D}" destId="{F75B5A50-7F97-49C2-843B-413530E16D9A}" srcOrd="0" destOrd="0" presId="urn:microsoft.com/office/officeart/2005/8/layout/hProcess9"/>
    <dgm:cxn modelId="{09D207FF-A981-4427-A8CC-9F06358C8B26}" type="presParOf" srcId="{295F7A81-8251-408C-9DA5-CCD56790579D}" destId="{3036563D-DBC5-4F73-A610-C6E9A5B00CA4}" srcOrd="1" destOrd="0" presId="urn:microsoft.com/office/officeart/2005/8/layout/hProcess9"/>
    <dgm:cxn modelId="{E788A58D-8197-4892-B49D-BC80CF8DF93E}" type="presParOf" srcId="{295F7A81-8251-408C-9DA5-CCD56790579D}" destId="{99BA38FF-159F-402C-A94C-F985A801C99D}" srcOrd="2" destOrd="0" presId="urn:microsoft.com/office/officeart/2005/8/layout/hProcess9"/>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E9831-2BA3-4DAE-9114-3EA8A9FF78EC}">
      <dsp:nvSpPr>
        <dsp:cNvPr id="0" name=""/>
        <dsp:cNvSpPr/>
      </dsp:nvSpPr>
      <dsp:spPr>
        <a:xfrm>
          <a:off x="838147" y="152391"/>
          <a:ext cx="4495865" cy="965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B5A50-7F97-49C2-843B-413530E16D9A}">
      <dsp:nvSpPr>
        <dsp:cNvPr id="0" name=""/>
        <dsp:cNvSpPr/>
      </dsp:nvSpPr>
      <dsp:spPr>
        <a:xfrm>
          <a:off x="16037" y="304799"/>
          <a:ext cx="2120793" cy="65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Increase awareness about low literacy in the community</a:t>
          </a:r>
          <a:endParaRPr lang="en-US" sz="1200" kern="1200" dirty="0"/>
        </a:p>
      </dsp:txBody>
      <dsp:txXfrm>
        <a:off x="47779" y="336541"/>
        <a:ext cx="2057309" cy="586756"/>
      </dsp:txXfrm>
    </dsp:sp>
    <dsp:sp modelId="{99BA38FF-159F-402C-A94C-F985A801C99D}">
      <dsp:nvSpPr>
        <dsp:cNvPr id="0" name=""/>
        <dsp:cNvSpPr/>
      </dsp:nvSpPr>
      <dsp:spPr>
        <a:xfrm>
          <a:off x="2289476" y="304799"/>
          <a:ext cx="2345551" cy="65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All - Print, electronic, Internet, PSAs</a:t>
          </a:r>
          <a:endParaRPr lang="en-US" sz="1200" kern="1200" dirty="0"/>
        </a:p>
      </dsp:txBody>
      <dsp:txXfrm>
        <a:off x="2321218" y="336541"/>
        <a:ext cx="2282067" cy="586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E9831-2BA3-4DAE-9114-3EA8A9FF78EC}">
      <dsp:nvSpPr>
        <dsp:cNvPr id="0" name=""/>
        <dsp:cNvSpPr/>
      </dsp:nvSpPr>
      <dsp:spPr>
        <a:xfrm>
          <a:off x="838147" y="152391"/>
          <a:ext cx="4495865" cy="965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B5A50-7F97-49C2-843B-413530E16D9A}">
      <dsp:nvSpPr>
        <dsp:cNvPr id="0" name=""/>
        <dsp:cNvSpPr/>
      </dsp:nvSpPr>
      <dsp:spPr>
        <a:xfrm>
          <a:off x="0" y="304799"/>
          <a:ext cx="2160938" cy="65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Let low literate people know about the program</a:t>
          </a:r>
          <a:endParaRPr lang="en-US" sz="1500" kern="1200" dirty="0"/>
        </a:p>
      </dsp:txBody>
      <dsp:txXfrm>
        <a:off x="31742" y="336541"/>
        <a:ext cx="2097454" cy="586756"/>
      </dsp:txXfrm>
    </dsp:sp>
    <dsp:sp modelId="{99BA38FF-159F-402C-A94C-F985A801C99D}">
      <dsp:nvSpPr>
        <dsp:cNvPr id="0" name=""/>
        <dsp:cNvSpPr/>
      </dsp:nvSpPr>
      <dsp:spPr>
        <a:xfrm>
          <a:off x="2365392" y="304799"/>
          <a:ext cx="2306929" cy="65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TV &amp; radio</a:t>
          </a:r>
          <a:endParaRPr lang="en-US" sz="1500" kern="1200" dirty="0"/>
        </a:p>
      </dsp:txBody>
      <dsp:txXfrm>
        <a:off x="2397134" y="336541"/>
        <a:ext cx="2243445" cy="586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E9831-2BA3-4DAE-9114-3EA8A9FF78EC}">
      <dsp:nvSpPr>
        <dsp:cNvPr id="0" name=""/>
        <dsp:cNvSpPr/>
      </dsp:nvSpPr>
      <dsp:spPr>
        <a:xfrm>
          <a:off x="751514" y="152391"/>
          <a:ext cx="4584581" cy="965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B5A50-7F97-49C2-843B-413530E16D9A}">
      <dsp:nvSpPr>
        <dsp:cNvPr id="0" name=""/>
        <dsp:cNvSpPr/>
      </dsp:nvSpPr>
      <dsp:spPr>
        <a:xfrm>
          <a:off x="0" y="304799"/>
          <a:ext cx="2269604" cy="65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Bring people into the library</a:t>
          </a:r>
          <a:endParaRPr lang="en-US" sz="1600" kern="1200" dirty="0"/>
        </a:p>
      </dsp:txBody>
      <dsp:txXfrm>
        <a:off x="31742" y="336541"/>
        <a:ext cx="2206120" cy="586756"/>
      </dsp:txXfrm>
    </dsp:sp>
    <dsp:sp modelId="{99BA38FF-159F-402C-A94C-F985A801C99D}">
      <dsp:nvSpPr>
        <dsp:cNvPr id="0" name=""/>
        <dsp:cNvSpPr/>
      </dsp:nvSpPr>
      <dsp:spPr>
        <a:xfrm>
          <a:off x="2404995" y="304799"/>
          <a:ext cx="2269604" cy="65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All</a:t>
          </a:r>
          <a:endParaRPr lang="en-US" sz="1600" kern="1200" dirty="0"/>
        </a:p>
      </dsp:txBody>
      <dsp:txXfrm>
        <a:off x="2436737" y="336541"/>
        <a:ext cx="2206120" cy="586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E9831-2BA3-4DAE-9114-3EA8A9FF78EC}">
      <dsp:nvSpPr>
        <dsp:cNvPr id="0" name=""/>
        <dsp:cNvSpPr/>
      </dsp:nvSpPr>
      <dsp:spPr>
        <a:xfrm>
          <a:off x="761952" y="152391"/>
          <a:ext cx="4648255" cy="965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B5A50-7F97-49C2-843B-413530E16D9A}">
      <dsp:nvSpPr>
        <dsp:cNvPr id="0" name=""/>
        <dsp:cNvSpPr/>
      </dsp:nvSpPr>
      <dsp:spPr>
        <a:xfrm>
          <a:off x="53378" y="304799"/>
          <a:ext cx="2308823" cy="65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Attract donors</a:t>
          </a:r>
          <a:endParaRPr lang="en-US" sz="1600" kern="1200" dirty="0"/>
        </a:p>
      </dsp:txBody>
      <dsp:txXfrm>
        <a:off x="85120" y="336541"/>
        <a:ext cx="2245339" cy="586756"/>
      </dsp:txXfrm>
    </dsp:sp>
    <dsp:sp modelId="{99BA38FF-159F-402C-A94C-F985A801C99D}">
      <dsp:nvSpPr>
        <dsp:cNvPr id="0" name=""/>
        <dsp:cNvSpPr/>
      </dsp:nvSpPr>
      <dsp:spPr>
        <a:xfrm>
          <a:off x="2491777" y="304799"/>
          <a:ext cx="2308823" cy="650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Business Media</a:t>
          </a:r>
          <a:endParaRPr lang="en-US" sz="1600" kern="1200" dirty="0"/>
        </a:p>
      </dsp:txBody>
      <dsp:txXfrm>
        <a:off x="2523519" y="336541"/>
        <a:ext cx="2245339" cy="5867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E9831-2BA3-4DAE-9114-3EA8A9FF78EC}">
      <dsp:nvSpPr>
        <dsp:cNvPr id="0" name=""/>
        <dsp:cNvSpPr/>
      </dsp:nvSpPr>
      <dsp:spPr>
        <a:xfrm>
          <a:off x="1050200" y="152391"/>
          <a:ext cx="4664811" cy="965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B5A50-7F97-49C2-843B-413530E16D9A}">
      <dsp:nvSpPr>
        <dsp:cNvPr id="0" name=""/>
        <dsp:cNvSpPr/>
      </dsp:nvSpPr>
      <dsp:spPr>
        <a:xfrm>
          <a:off x="327154" y="330201"/>
          <a:ext cx="2339842" cy="5994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Lend Books</a:t>
          </a:r>
          <a:endParaRPr lang="en-US" sz="1600" kern="1200" dirty="0"/>
        </a:p>
      </dsp:txBody>
      <dsp:txXfrm>
        <a:off x="356416" y="359463"/>
        <a:ext cx="2281318" cy="540912"/>
      </dsp:txXfrm>
    </dsp:sp>
    <dsp:sp modelId="{99BA38FF-159F-402C-A94C-F985A801C99D}">
      <dsp:nvSpPr>
        <dsp:cNvPr id="0" name=""/>
        <dsp:cNvSpPr/>
      </dsp:nvSpPr>
      <dsp:spPr>
        <a:xfrm>
          <a:off x="2819403" y="330201"/>
          <a:ext cx="2232152" cy="5994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All Media</a:t>
          </a:r>
          <a:endParaRPr lang="en-US" sz="1600" kern="1200" dirty="0"/>
        </a:p>
      </dsp:txBody>
      <dsp:txXfrm>
        <a:off x="2848665" y="359463"/>
        <a:ext cx="2173628" cy="5409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E9831-2BA3-4DAE-9114-3EA8A9FF78EC}">
      <dsp:nvSpPr>
        <dsp:cNvPr id="0" name=""/>
        <dsp:cNvSpPr/>
      </dsp:nvSpPr>
      <dsp:spPr>
        <a:xfrm>
          <a:off x="685757" y="152391"/>
          <a:ext cx="4800646" cy="965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B5A50-7F97-49C2-843B-413530E16D9A}">
      <dsp:nvSpPr>
        <dsp:cNvPr id="0" name=""/>
        <dsp:cNvSpPr/>
      </dsp:nvSpPr>
      <dsp:spPr>
        <a:xfrm>
          <a:off x="188936" y="330201"/>
          <a:ext cx="2246311" cy="5994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Find tutors</a:t>
          </a:r>
          <a:endParaRPr lang="en-US" sz="1600" kern="1200" dirty="0"/>
        </a:p>
      </dsp:txBody>
      <dsp:txXfrm>
        <a:off x="218198" y="359463"/>
        <a:ext cx="2187787" cy="540912"/>
      </dsp:txXfrm>
    </dsp:sp>
    <dsp:sp modelId="{99BA38FF-159F-402C-A94C-F985A801C99D}">
      <dsp:nvSpPr>
        <dsp:cNvPr id="0" name=""/>
        <dsp:cNvSpPr/>
      </dsp:nvSpPr>
      <dsp:spPr>
        <a:xfrm>
          <a:off x="2590803" y="330201"/>
          <a:ext cx="2246311" cy="5994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Business Media</a:t>
          </a:r>
          <a:endParaRPr lang="en-US" sz="1600" kern="1200" dirty="0"/>
        </a:p>
      </dsp:txBody>
      <dsp:txXfrm>
        <a:off x="2620065" y="359463"/>
        <a:ext cx="2187787" cy="5409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9699"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9700"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9701"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fld id="{425A6573-9CA9-4040-89AE-0BE1F482B2BA}" type="slidenum">
              <a:rPr lang="en-US"/>
              <a:pPr/>
              <a:t>‹#›</a:t>
            </a:fld>
            <a:endParaRPr lang="en-US"/>
          </a:p>
        </p:txBody>
      </p:sp>
    </p:spTree>
    <p:extLst>
      <p:ext uri="{BB962C8B-B14F-4D97-AF65-F5344CB8AC3E}">
        <p14:creationId xmlns:p14="http://schemas.microsoft.com/office/powerpoint/2010/main" val="1602494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88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0963" name="Rectangle 3"/>
          <p:cNvSpPr>
            <a:spLocks noGrp="1" noChangeArrowheads="1"/>
          </p:cNvSpPr>
          <p:nvPr>
            <p:ph type="body" idx="1"/>
          </p:nvPr>
        </p:nvSpPr>
        <p:spPr bwMode="auto">
          <a:xfrm>
            <a:off x="914400" y="4343400"/>
            <a:ext cx="5029200" cy="4114800"/>
          </a:xfrm>
          <a:prstGeom prst="rect">
            <a:avLst/>
          </a:prstGeom>
          <a:noFill/>
          <a:ln w="12700">
            <a:miter lim="800000"/>
            <a:headEnd type="none" w="sm" len="sm"/>
            <a:tailEnd type="none" w="sm" len="sm"/>
          </a:ln>
        </p:spPr>
        <p:txBody>
          <a:bodyPr/>
          <a:lstStyle/>
          <a:p>
            <a:endParaRPr lang="en-US"/>
          </a:p>
        </p:txBody>
      </p:sp>
    </p:spTree>
    <p:extLst>
      <p:ext uri="{BB962C8B-B14F-4D97-AF65-F5344CB8AC3E}">
        <p14:creationId xmlns:p14="http://schemas.microsoft.com/office/powerpoint/2010/main" val="3669260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extLst>
      <p:ext uri="{BB962C8B-B14F-4D97-AF65-F5344CB8AC3E}">
        <p14:creationId xmlns:p14="http://schemas.microsoft.com/office/powerpoint/2010/main" val="959989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716"/>
            <a:ext cx="5486400" cy="4113855"/>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3884613" y="8685856"/>
            <a:ext cx="2971800" cy="456570"/>
          </a:xfrm>
          <a:prstGeom prst="rect">
            <a:avLst/>
          </a:prstGeom>
        </p:spPr>
        <p:txBody>
          <a:bodyPr/>
          <a:lstStyle/>
          <a:p>
            <a:fld id="{FDD4961B-AC5A-4BE3-8731-D3BF47045508}" type="slidenum">
              <a:rPr lang="en-US" smtClean="0"/>
              <a:pPr/>
              <a:t>30</a:t>
            </a:fld>
            <a:endParaRPr lang="en-US"/>
          </a:p>
        </p:txBody>
      </p:sp>
    </p:spTree>
    <p:extLst>
      <p:ext uri="{BB962C8B-B14F-4D97-AF65-F5344CB8AC3E}">
        <p14:creationId xmlns:p14="http://schemas.microsoft.com/office/powerpoint/2010/main" val="3754087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716"/>
            <a:ext cx="5486400" cy="4113855"/>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3884613" y="8685856"/>
            <a:ext cx="2971800" cy="456570"/>
          </a:xfrm>
          <a:prstGeom prst="rect">
            <a:avLst/>
          </a:prstGeom>
        </p:spPr>
        <p:txBody>
          <a:bodyPr/>
          <a:lstStyle/>
          <a:p>
            <a:fld id="{FDD4961B-AC5A-4BE3-8731-D3BF47045508}" type="slidenum">
              <a:rPr lang="en-US" smtClean="0"/>
              <a:pPr/>
              <a:t>31</a:t>
            </a:fld>
            <a:endParaRPr lang="en-US"/>
          </a:p>
        </p:txBody>
      </p:sp>
    </p:spTree>
    <p:extLst>
      <p:ext uri="{BB962C8B-B14F-4D97-AF65-F5344CB8AC3E}">
        <p14:creationId xmlns:p14="http://schemas.microsoft.com/office/powerpoint/2010/main" val="316320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716"/>
            <a:ext cx="5486400" cy="4113855"/>
          </a:xfrm>
          <a:prstGeom prst="rect">
            <a:avLst/>
          </a:prstGeom>
        </p:spPr>
        <p:txBody>
          <a:bodyPr>
            <a:normAutofit/>
          </a:bodyPr>
          <a:lstStyle/>
          <a:p>
            <a:r>
              <a:rPr lang="en-US" dirty="0" smtClean="0"/>
              <a:t>CBPs</a:t>
            </a:r>
            <a:endParaRPr lang="en-US" dirty="0"/>
          </a:p>
        </p:txBody>
      </p:sp>
      <p:sp>
        <p:nvSpPr>
          <p:cNvPr id="4" name="Slide Number Placeholder 3"/>
          <p:cNvSpPr>
            <a:spLocks noGrp="1"/>
          </p:cNvSpPr>
          <p:nvPr>
            <p:ph type="sldNum" sz="quarter" idx="10"/>
          </p:nvPr>
        </p:nvSpPr>
        <p:spPr>
          <a:xfrm>
            <a:off x="3884613" y="8685856"/>
            <a:ext cx="2971800" cy="456570"/>
          </a:xfrm>
          <a:prstGeom prst="rect">
            <a:avLst/>
          </a:prstGeom>
        </p:spPr>
        <p:txBody>
          <a:bodyPr/>
          <a:lstStyle/>
          <a:p>
            <a:fld id="{FDD4961B-AC5A-4BE3-8731-D3BF47045508}" type="slidenum">
              <a:rPr lang="en-US" smtClean="0"/>
              <a:pPr/>
              <a:t>32</a:t>
            </a:fld>
            <a:endParaRPr lang="en-US"/>
          </a:p>
        </p:txBody>
      </p:sp>
    </p:spTree>
    <p:extLst>
      <p:ext uri="{BB962C8B-B14F-4D97-AF65-F5344CB8AC3E}">
        <p14:creationId xmlns:p14="http://schemas.microsoft.com/office/powerpoint/2010/main" val="3958551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extLst>
      <p:ext uri="{BB962C8B-B14F-4D97-AF65-F5344CB8AC3E}">
        <p14:creationId xmlns:p14="http://schemas.microsoft.com/office/powerpoint/2010/main" val="1547194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716"/>
            <a:ext cx="5486400" cy="4113855"/>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3884613" y="8685856"/>
            <a:ext cx="2971800" cy="456570"/>
          </a:xfrm>
          <a:prstGeom prst="rect">
            <a:avLst/>
          </a:prstGeom>
        </p:spPr>
        <p:txBody>
          <a:bodyPr/>
          <a:lstStyle/>
          <a:p>
            <a:fld id="{FDD4961B-AC5A-4BE3-8731-D3BF47045508}" type="slidenum">
              <a:rPr lang="en-US" smtClean="0"/>
              <a:pPr/>
              <a:t>34</a:t>
            </a:fld>
            <a:endParaRPr lang="en-US"/>
          </a:p>
        </p:txBody>
      </p:sp>
    </p:spTree>
    <p:extLst>
      <p:ext uri="{BB962C8B-B14F-4D97-AF65-F5344CB8AC3E}">
        <p14:creationId xmlns:p14="http://schemas.microsoft.com/office/powerpoint/2010/main" val="916722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716"/>
            <a:ext cx="5486400" cy="4113855"/>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3884613" y="8685856"/>
            <a:ext cx="2971800" cy="456570"/>
          </a:xfrm>
          <a:prstGeom prst="rect">
            <a:avLst/>
          </a:prstGeom>
        </p:spPr>
        <p:txBody>
          <a:bodyPr/>
          <a:lstStyle/>
          <a:p>
            <a:fld id="{FDD4961B-AC5A-4BE3-8731-D3BF47045508}" type="slidenum">
              <a:rPr lang="en-US" smtClean="0"/>
              <a:pPr/>
              <a:t>37</a:t>
            </a:fld>
            <a:endParaRPr lang="en-US"/>
          </a:p>
        </p:txBody>
      </p:sp>
    </p:spTree>
    <p:extLst>
      <p:ext uri="{BB962C8B-B14F-4D97-AF65-F5344CB8AC3E}">
        <p14:creationId xmlns:p14="http://schemas.microsoft.com/office/powerpoint/2010/main" val="2899812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716"/>
            <a:ext cx="5486400" cy="4113855"/>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3884613" y="8685856"/>
            <a:ext cx="2971800" cy="456570"/>
          </a:xfrm>
          <a:prstGeom prst="rect">
            <a:avLst/>
          </a:prstGeom>
        </p:spPr>
        <p:txBody>
          <a:bodyPr/>
          <a:lstStyle/>
          <a:p>
            <a:fld id="{FDD4961B-AC5A-4BE3-8731-D3BF47045508}" type="slidenum">
              <a:rPr lang="en-US" smtClean="0"/>
              <a:pPr/>
              <a:t>38</a:t>
            </a:fld>
            <a:endParaRPr lang="en-US"/>
          </a:p>
        </p:txBody>
      </p:sp>
    </p:spTree>
    <p:extLst>
      <p:ext uri="{BB962C8B-B14F-4D97-AF65-F5344CB8AC3E}">
        <p14:creationId xmlns:p14="http://schemas.microsoft.com/office/powerpoint/2010/main" val="3822556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716"/>
            <a:ext cx="5486400" cy="4113855"/>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3884613" y="8685856"/>
            <a:ext cx="2971800" cy="456570"/>
          </a:xfrm>
          <a:prstGeom prst="rect">
            <a:avLst/>
          </a:prstGeom>
        </p:spPr>
        <p:txBody>
          <a:bodyPr/>
          <a:lstStyle/>
          <a:p>
            <a:fld id="{FDD4961B-AC5A-4BE3-8731-D3BF47045508}" type="slidenum">
              <a:rPr lang="en-US" smtClean="0"/>
              <a:pPr/>
              <a:t>39</a:t>
            </a:fld>
            <a:endParaRPr lang="en-US"/>
          </a:p>
        </p:txBody>
      </p:sp>
    </p:spTree>
    <p:extLst>
      <p:ext uri="{BB962C8B-B14F-4D97-AF65-F5344CB8AC3E}">
        <p14:creationId xmlns:p14="http://schemas.microsoft.com/office/powerpoint/2010/main" val="98982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716"/>
            <a:ext cx="5486400" cy="4113855"/>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3884613" y="8685856"/>
            <a:ext cx="2971800" cy="456570"/>
          </a:xfrm>
          <a:prstGeom prst="rect">
            <a:avLst/>
          </a:prstGeom>
        </p:spPr>
        <p:txBody>
          <a:bodyPr/>
          <a:lstStyle/>
          <a:p>
            <a:fld id="{FDD4961B-AC5A-4BE3-8731-D3BF47045508}" type="slidenum">
              <a:rPr lang="en-US" smtClean="0"/>
              <a:pPr/>
              <a:t>40</a:t>
            </a:fld>
            <a:endParaRPr lang="en-US"/>
          </a:p>
        </p:txBody>
      </p:sp>
    </p:spTree>
    <p:extLst>
      <p:ext uri="{BB962C8B-B14F-4D97-AF65-F5344CB8AC3E}">
        <p14:creationId xmlns:p14="http://schemas.microsoft.com/office/powerpoint/2010/main" val="275459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extLst>
      <p:ext uri="{BB962C8B-B14F-4D97-AF65-F5344CB8AC3E}">
        <p14:creationId xmlns:p14="http://schemas.microsoft.com/office/powerpoint/2010/main" val="1975853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extLst>
      <p:ext uri="{BB962C8B-B14F-4D97-AF65-F5344CB8AC3E}">
        <p14:creationId xmlns:p14="http://schemas.microsoft.com/office/powerpoint/2010/main" val="1786123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extLst>
      <p:ext uri="{BB962C8B-B14F-4D97-AF65-F5344CB8AC3E}">
        <p14:creationId xmlns:p14="http://schemas.microsoft.com/office/powerpoint/2010/main" val="4280198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extLst>
      <p:ext uri="{BB962C8B-B14F-4D97-AF65-F5344CB8AC3E}">
        <p14:creationId xmlns:p14="http://schemas.microsoft.com/office/powerpoint/2010/main" val="367233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716"/>
            <a:ext cx="5486400" cy="4113855"/>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3884613" y="8685856"/>
            <a:ext cx="2971800" cy="456570"/>
          </a:xfrm>
          <a:prstGeom prst="rect">
            <a:avLst/>
          </a:prstGeom>
        </p:spPr>
        <p:txBody>
          <a:bodyPr/>
          <a:lstStyle/>
          <a:p>
            <a:fld id="{FDD4961B-AC5A-4BE3-8731-D3BF47045508}" type="slidenum">
              <a:rPr lang="en-US" smtClean="0"/>
              <a:pPr/>
              <a:t>47</a:t>
            </a:fld>
            <a:endParaRPr lang="en-US"/>
          </a:p>
        </p:txBody>
      </p:sp>
    </p:spTree>
    <p:extLst>
      <p:ext uri="{BB962C8B-B14F-4D97-AF65-F5344CB8AC3E}">
        <p14:creationId xmlns:p14="http://schemas.microsoft.com/office/powerpoint/2010/main" val="3482479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extLst>
      <p:ext uri="{BB962C8B-B14F-4D97-AF65-F5344CB8AC3E}">
        <p14:creationId xmlns:p14="http://schemas.microsoft.com/office/powerpoint/2010/main" val="1377221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716"/>
            <a:ext cx="5486400" cy="4113855"/>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3884613" y="8685856"/>
            <a:ext cx="2971800" cy="456570"/>
          </a:xfrm>
          <a:prstGeom prst="rect">
            <a:avLst/>
          </a:prstGeom>
        </p:spPr>
        <p:txBody>
          <a:bodyPr/>
          <a:lstStyle/>
          <a:p>
            <a:fld id="{FDD4961B-AC5A-4BE3-8731-D3BF47045508}" type="slidenum">
              <a:rPr lang="en-US" smtClean="0"/>
              <a:pPr/>
              <a:t>23</a:t>
            </a:fld>
            <a:endParaRPr lang="en-US"/>
          </a:p>
        </p:txBody>
      </p:sp>
    </p:spTree>
    <p:extLst>
      <p:ext uri="{BB962C8B-B14F-4D97-AF65-F5344CB8AC3E}">
        <p14:creationId xmlns:p14="http://schemas.microsoft.com/office/powerpoint/2010/main" val="213209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extLst>
      <p:ext uri="{BB962C8B-B14F-4D97-AF65-F5344CB8AC3E}">
        <p14:creationId xmlns:p14="http://schemas.microsoft.com/office/powerpoint/2010/main" val="1469298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Tree>
    <p:extLst>
      <p:ext uri="{BB962C8B-B14F-4D97-AF65-F5344CB8AC3E}">
        <p14:creationId xmlns:p14="http://schemas.microsoft.com/office/powerpoint/2010/main" val="2313813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extLst>
      <p:ext uri="{BB962C8B-B14F-4D97-AF65-F5344CB8AC3E}">
        <p14:creationId xmlns:p14="http://schemas.microsoft.com/office/powerpoint/2010/main" val="374992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extLst>
      <p:ext uri="{BB962C8B-B14F-4D97-AF65-F5344CB8AC3E}">
        <p14:creationId xmlns:p14="http://schemas.microsoft.com/office/powerpoint/2010/main" val="3378903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extLst>
      <p:ext uri="{BB962C8B-B14F-4D97-AF65-F5344CB8AC3E}">
        <p14:creationId xmlns:p14="http://schemas.microsoft.com/office/powerpoint/2010/main" val="2095469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25FF2-D13F-4F7F-82EB-C6ECF7B0D355}" type="slidenum">
              <a:rPr lang="en-US" smtClean="0"/>
              <a:pPr/>
              <a:t>‹#›</a:t>
            </a:fld>
            <a:endParaRPr lang="en-US"/>
          </a:p>
        </p:txBody>
      </p:sp>
    </p:spTree>
    <p:extLst>
      <p:ext uri="{BB962C8B-B14F-4D97-AF65-F5344CB8AC3E}">
        <p14:creationId xmlns:p14="http://schemas.microsoft.com/office/powerpoint/2010/main" val="98513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5A967-C706-47EC-AF7F-BE30D663CAC7}" type="slidenum">
              <a:rPr lang="en-US" smtClean="0"/>
              <a:pPr/>
              <a:t>‹#›</a:t>
            </a:fld>
            <a:endParaRPr lang="en-US"/>
          </a:p>
        </p:txBody>
      </p:sp>
    </p:spTree>
    <p:extLst>
      <p:ext uri="{BB962C8B-B14F-4D97-AF65-F5344CB8AC3E}">
        <p14:creationId xmlns:p14="http://schemas.microsoft.com/office/powerpoint/2010/main" val="265802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7FA23-53DC-4610-9692-72476B6A6DBE}" type="slidenum">
              <a:rPr lang="en-US" smtClean="0"/>
              <a:pPr/>
              <a:t>‹#›</a:t>
            </a:fld>
            <a:endParaRPr lang="en-US"/>
          </a:p>
        </p:txBody>
      </p:sp>
    </p:spTree>
    <p:extLst>
      <p:ext uri="{BB962C8B-B14F-4D97-AF65-F5344CB8AC3E}">
        <p14:creationId xmlns:p14="http://schemas.microsoft.com/office/powerpoint/2010/main" val="3061088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90F066-0113-FD40-9F75-02D1EE2099F5}" type="slidenum">
              <a:rPr lang="en-US"/>
              <a:pPr>
                <a:defRPr/>
              </a:pPr>
              <a:t>‹#›</a:t>
            </a:fld>
            <a:endParaRPr lang="en-US"/>
          </a:p>
        </p:txBody>
      </p:sp>
    </p:spTree>
    <p:extLst>
      <p:ext uri="{BB962C8B-B14F-4D97-AF65-F5344CB8AC3E}">
        <p14:creationId xmlns:p14="http://schemas.microsoft.com/office/powerpoint/2010/main" val="3647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DDCD-5119-4358-8A90-4D8FD053E996}" type="slidenum">
              <a:rPr lang="en-US" smtClean="0"/>
              <a:pPr/>
              <a:t>‹#›</a:t>
            </a:fld>
            <a:endParaRPr lang="en-US"/>
          </a:p>
        </p:txBody>
      </p:sp>
    </p:spTree>
    <p:extLst>
      <p:ext uri="{BB962C8B-B14F-4D97-AF65-F5344CB8AC3E}">
        <p14:creationId xmlns:p14="http://schemas.microsoft.com/office/powerpoint/2010/main" val="30053634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3705D-FCBD-478C-9E32-91EBE17BE669}" type="slidenum">
              <a:rPr lang="en-US" smtClean="0"/>
              <a:pPr/>
              <a:t>‹#›</a:t>
            </a:fld>
            <a:endParaRPr lang="en-US"/>
          </a:p>
        </p:txBody>
      </p:sp>
    </p:spTree>
    <p:extLst>
      <p:ext uri="{BB962C8B-B14F-4D97-AF65-F5344CB8AC3E}">
        <p14:creationId xmlns:p14="http://schemas.microsoft.com/office/powerpoint/2010/main" val="65568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F83C9-B9D6-4473-8AB5-ADB6FE1B4099}" type="slidenum">
              <a:rPr lang="en-US" smtClean="0"/>
              <a:pPr/>
              <a:t>‹#›</a:t>
            </a:fld>
            <a:endParaRPr lang="en-US"/>
          </a:p>
        </p:txBody>
      </p:sp>
    </p:spTree>
    <p:extLst>
      <p:ext uri="{BB962C8B-B14F-4D97-AF65-F5344CB8AC3E}">
        <p14:creationId xmlns:p14="http://schemas.microsoft.com/office/powerpoint/2010/main" val="196143802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0082A9-B596-4CC5-A4B8-0945E090BCBD}" type="slidenum">
              <a:rPr lang="en-US" smtClean="0"/>
              <a:pPr/>
              <a:t>‹#›</a:t>
            </a:fld>
            <a:endParaRPr lang="en-US"/>
          </a:p>
        </p:txBody>
      </p:sp>
    </p:spTree>
    <p:extLst>
      <p:ext uri="{BB962C8B-B14F-4D97-AF65-F5344CB8AC3E}">
        <p14:creationId xmlns:p14="http://schemas.microsoft.com/office/powerpoint/2010/main" val="9353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8EAEE8-8A2D-4CAA-88DD-5E9130C9B3BC}" type="slidenum">
              <a:rPr lang="en-US" smtClean="0"/>
              <a:pPr/>
              <a:t>‹#›</a:t>
            </a:fld>
            <a:endParaRPr lang="en-US"/>
          </a:p>
        </p:txBody>
      </p:sp>
    </p:spTree>
    <p:extLst>
      <p:ext uri="{BB962C8B-B14F-4D97-AF65-F5344CB8AC3E}">
        <p14:creationId xmlns:p14="http://schemas.microsoft.com/office/powerpoint/2010/main" val="40705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96E038-C4FD-4BF0-A28C-DAD4F964643C}" type="slidenum">
              <a:rPr lang="en-US" smtClean="0"/>
              <a:pPr/>
              <a:t>‹#›</a:t>
            </a:fld>
            <a:endParaRPr lang="en-US"/>
          </a:p>
        </p:txBody>
      </p:sp>
    </p:spTree>
    <p:extLst>
      <p:ext uri="{BB962C8B-B14F-4D97-AF65-F5344CB8AC3E}">
        <p14:creationId xmlns:p14="http://schemas.microsoft.com/office/powerpoint/2010/main" val="366293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4D431-6B24-4324-AF27-3DA43EA4B2DA}" type="slidenum">
              <a:rPr lang="en-US" smtClean="0"/>
              <a:pPr/>
              <a:t>‹#›</a:t>
            </a:fld>
            <a:endParaRPr lang="en-US"/>
          </a:p>
        </p:txBody>
      </p:sp>
    </p:spTree>
    <p:extLst>
      <p:ext uri="{BB962C8B-B14F-4D97-AF65-F5344CB8AC3E}">
        <p14:creationId xmlns:p14="http://schemas.microsoft.com/office/powerpoint/2010/main" val="220810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8B0BA-978E-4AD4-9C93-654DBE5FD1D6}" type="slidenum">
              <a:rPr lang="en-US" smtClean="0"/>
              <a:pPr/>
              <a:t>‹#›</a:t>
            </a:fld>
            <a:endParaRPr lang="en-US"/>
          </a:p>
        </p:txBody>
      </p:sp>
    </p:spTree>
    <p:extLst>
      <p:ext uri="{BB962C8B-B14F-4D97-AF65-F5344CB8AC3E}">
        <p14:creationId xmlns:p14="http://schemas.microsoft.com/office/powerpoint/2010/main" val="37986798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A5D66-DD97-4117-A08D-72CE3389273D}" type="slidenum">
              <a:rPr lang="en-US" smtClean="0"/>
              <a:pPr/>
              <a:t>‹#›</a:t>
            </a:fld>
            <a:endParaRPr lang="en-US"/>
          </a:p>
        </p:txBody>
      </p:sp>
    </p:spTree>
    <p:extLst>
      <p:ext uri="{BB962C8B-B14F-4D97-AF65-F5344CB8AC3E}">
        <p14:creationId xmlns:p14="http://schemas.microsoft.com/office/powerpoint/2010/main" val="109916131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9" Type="http://schemas.openxmlformats.org/officeDocument/2006/relationships/diagramQuickStyle" Target="../diagrams/quickStyle2.xml"/><Relationship Id="rId20" Type="http://schemas.openxmlformats.org/officeDocument/2006/relationships/diagramColors" Target="../diagrams/colors4.xml"/><Relationship Id="rId21" Type="http://schemas.microsoft.com/office/2007/relationships/diagramDrawing" Target="../diagrams/drawing4.xml"/><Relationship Id="rId22" Type="http://schemas.openxmlformats.org/officeDocument/2006/relationships/diagramData" Target="../diagrams/data5.xml"/><Relationship Id="rId23" Type="http://schemas.openxmlformats.org/officeDocument/2006/relationships/diagramLayout" Target="../diagrams/layout5.xml"/><Relationship Id="rId24" Type="http://schemas.openxmlformats.org/officeDocument/2006/relationships/diagramQuickStyle" Target="../diagrams/quickStyle5.xml"/><Relationship Id="rId25" Type="http://schemas.openxmlformats.org/officeDocument/2006/relationships/diagramColors" Target="../diagrams/colors5.xml"/><Relationship Id="rId26" Type="http://schemas.microsoft.com/office/2007/relationships/diagramDrawing" Target="../diagrams/drawing5.xml"/><Relationship Id="rId27" Type="http://schemas.openxmlformats.org/officeDocument/2006/relationships/diagramData" Target="../diagrams/data6.xml"/><Relationship Id="rId28" Type="http://schemas.openxmlformats.org/officeDocument/2006/relationships/diagramLayout" Target="../diagrams/layout6.xml"/><Relationship Id="rId29" Type="http://schemas.openxmlformats.org/officeDocument/2006/relationships/diagramQuickStyle" Target="../diagrams/quickStyle6.xml"/><Relationship Id="rId30" Type="http://schemas.openxmlformats.org/officeDocument/2006/relationships/diagramColors" Target="../diagrams/colors6.xml"/><Relationship Id="rId31" Type="http://schemas.microsoft.com/office/2007/relationships/diagramDrawing" Target="../diagrams/drawing6.xml"/><Relationship Id="rId32" Type="http://schemas.openxmlformats.org/officeDocument/2006/relationships/image" Target="../media/image18.jpg"/><Relationship Id="rId10" Type="http://schemas.openxmlformats.org/officeDocument/2006/relationships/diagramColors" Target="../diagrams/colors2.xml"/><Relationship Id="rId11" Type="http://schemas.microsoft.com/office/2007/relationships/diagramDrawing" Target="../diagrams/drawing2.xml"/><Relationship Id="rId12" Type="http://schemas.openxmlformats.org/officeDocument/2006/relationships/diagramData" Target="../diagrams/data3.xml"/><Relationship Id="rId13" Type="http://schemas.openxmlformats.org/officeDocument/2006/relationships/diagramLayout" Target="../diagrams/layout3.xml"/><Relationship Id="rId14" Type="http://schemas.openxmlformats.org/officeDocument/2006/relationships/diagramQuickStyle" Target="../diagrams/quickStyle3.xml"/><Relationship Id="rId15" Type="http://schemas.openxmlformats.org/officeDocument/2006/relationships/diagramColors" Target="../diagrams/colors3.xml"/><Relationship Id="rId16" Type="http://schemas.microsoft.com/office/2007/relationships/diagramDrawing" Target="../diagrams/drawing3.xml"/><Relationship Id="rId17" Type="http://schemas.openxmlformats.org/officeDocument/2006/relationships/diagramData" Target="../diagrams/data4.xml"/><Relationship Id="rId18" Type="http://schemas.openxmlformats.org/officeDocument/2006/relationships/diagramLayout" Target="../diagrams/layout4.xml"/><Relationship Id="rId19" Type="http://schemas.openxmlformats.org/officeDocument/2006/relationships/diagramQuickStyle" Target="../diagrams/quickStyle4.xml"/><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wmf"/><Relationship Id="rId5" Type="http://schemas.openxmlformats.org/officeDocument/2006/relationships/image" Target="../media/image22.wmf"/><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2.wmf"/><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wmf"/><Relationship Id="rId4" Type="http://schemas.openxmlformats.org/officeDocument/2006/relationships/image" Target="../media/image32.gif"/><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457200"/>
            <a:ext cx="7772400" cy="1905000"/>
          </a:xfrm>
        </p:spPr>
        <p:txBody>
          <a:bodyPr>
            <a:normAutofit/>
          </a:bodyPr>
          <a:lstStyle/>
          <a:p>
            <a:r>
              <a:rPr lang="en-US" b="1" dirty="0" smtClean="0"/>
              <a:t>How to Get Media Coverage </a:t>
            </a:r>
            <a:br>
              <a:rPr lang="en-US" b="1" dirty="0" smtClean="0"/>
            </a:br>
            <a:r>
              <a:rPr lang="en-US" b="1" dirty="0" smtClean="0"/>
              <a:t>for Your Event</a:t>
            </a:r>
            <a:endParaRPr lang="en-US" b="1" dirty="0"/>
          </a:p>
        </p:txBody>
      </p:sp>
      <p:sp>
        <p:nvSpPr>
          <p:cNvPr id="4099" name="Rectangle 3"/>
          <p:cNvSpPr>
            <a:spLocks noGrp="1" noChangeArrowheads="1"/>
          </p:cNvSpPr>
          <p:nvPr>
            <p:ph type="subTitle" idx="1"/>
          </p:nvPr>
        </p:nvSpPr>
        <p:spPr>
          <a:xfrm>
            <a:off x="3048000" y="2514600"/>
            <a:ext cx="5638800" cy="2438400"/>
          </a:xfrm>
        </p:spPr>
        <p:txBody>
          <a:bodyPr>
            <a:normAutofit lnSpcReduction="10000"/>
          </a:bodyPr>
          <a:lstStyle/>
          <a:p>
            <a:pPr algn="l"/>
            <a:r>
              <a:rPr lang="en-US" sz="2000" dirty="0">
                <a:solidFill>
                  <a:schemeClr val="tx1"/>
                </a:solidFill>
              </a:rPr>
              <a:t>Presented by </a:t>
            </a:r>
            <a:endParaRPr lang="en-US" sz="2000" dirty="0" smtClean="0">
              <a:solidFill>
                <a:schemeClr val="tx1"/>
              </a:solidFill>
            </a:endParaRPr>
          </a:p>
          <a:p>
            <a:pPr algn="l"/>
            <a:r>
              <a:rPr lang="en-US" dirty="0" smtClean="0">
                <a:solidFill>
                  <a:schemeClr val="tx1"/>
                </a:solidFill>
              </a:rPr>
              <a:t>Barbara </a:t>
            </a:r>
            <a:r>
              <a:rPr lang="en-US" dirty="0">
                <a:solidFill>
                  <a:schemeClr val="tx1"/>
                </a:solidFill>
              </a:rPr>
              <a:t>Lewis</a:t>
            </a:r>
          </a:p>
          <a:p>
            <a:pPr algn="l"/>
            <a:r>
              <a:rPr lang="en-US" dirty="0" smtClean="0">
                <a:solidFill>
                  <a:schemeClr val="tx1"/>
                </a:solidFill>
              </a:rPr>
              <a:t>Centurion Consulting Group</a:t>
            </a:r>
            <a:endParaRPr lang="en-US" dirty="0">
              <a:solidFill>
                <a:schemeClr val="tx1"/>
              </a:solidFill>
            </a:endParaRPr>
          </a:p>
          <a:p>
            <a:pPr algn="l"/>
            <a:endParaRPr lang="en-US" sz="2400" dirty="0" smtClean="0">
              <a:solidFill>
                <a:schemeClr val="tx1"/>
              </a:solidFill>
            </a:endParaRPr>
          </a:p>
          <a:p>
            <a:pPr algn="l"/>
            <a:r>
              <a:rPr lang="en-US" sz="2400" dirty="0" smtClean="0">
                <a:solidFill>
                  <a:schemeClr val="tx1"/>
                </a:solidFill>
              </a:rPr>
              <a:t>Thursday, March 13, 2014</a:t>
            </a:r>
            <a:endParaRPr lang="en-US" sz="2400" dirty="0">
              <a:solidFill>
                <a:schemeClr val="tx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667000"/>
            <a:ext cx="154305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lls_new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5257800"/>
            <a:ext cx="3441771" cy="1133948"/>
          </a:xfrm>
          <a:prstGeom prst="rect">
            <a:avLst/>
          </a:prstGeom>
        </p:spPr>
      </p:pic>
      <p:sp>
        <p:nvSpPr>
          <p:cNvPr id="4" name="TextBox 3"/>
          <p:cNvSpPr txBox="1"/>
          <p:nvPr/>
        </p:nvSpPr>
        <p:spPr>
          <a:xfrm>
            <a:off x="5638800" y="6096000"/>
            <a:ext cx="3048000" cy="369332"/>
          </a:xfrm>
          <a:prstGeom prst="rect">
            <a:avLst/>
          </a:prstGeom>
          <a:noFill/>
        </p:spPr>
        <p:txBody>
          <a:bodyPr wrap="square" rtlCol="0">
            <a:spAutoFit/>
          </a:bodyPr>
          <a:lstStyle/>
          <a:p>
            <a:r>
              <a:rPr lang="en-US" sz="1800" dirty="0" smtClean="0">
                <a:latin typeface="Calibri"/>
                <a:cs typeface="Calibri"/>
              </a:rPr>
              <a:t>Hosted by Infopeople</a:t>
            </a:r>
            <a:endParaRPr lang="en-US" sz="18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46DDCD-5119-4358-8A90-4D8FD053E996}" type="slidenum">
              <a:rPr lang="en-US" smtClean="0"/>
              <a:pPr/>
              <a:t>10</a:t>
            </a:fld>
            <a:endParaRPr lang="en-US"/>
          </a:p>
        </p:txBody>
      </p:sp>
      <p:pic>
        <p:nvPicPr>
          <p:cNvPr id="6" name="Picture 5" descr="Slide 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7314" cy="6858000"/>
          </a:xfrm>
          <a:prstGeom prst="rect">
            <a:avLst/>
          </a:prstGeom>
        </p:spPr>
      </p:pic>
    </p:spTree>
    <p:extLst>
      <p:ext uri="{BB962C8B-B14F-4D97-AF65-F5344CB8AC3E}">
        <p14:creationId xmlns:p14="http://schemas.microsoft.com/office/powerpoint/2010/main" val="35503202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46DDCD-5119-4358-8A90-4D8FD053E996}" type="slidenum">
              <a:rPr lang="en-US" smtClean="0"/>
              <a:pPr/>
              <a:t>11</a:t>
            </a:fld>
            <a:endParaRPr lang="en-US"/>
          </a:p>
        </p:txBody>
      </p:sp>
      <p:pic>
        <p:nvPicPr>
          <p:cNvPr id="6" name="Picture 5" descr="New Slide 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9014" cy="6858000"/>
          </a:xfrm>
          <a:prstGeom prst="rect">
            <a:avLst/>
          </a:prstGeom>
        </p:spPr>
      </p:pic>
    </p:spTree>
    <p:extLst>
      <p:ext uri="{BB962C8B-B14F-4D97-AF65-F5344CB8AC3E}">
        <p14:creationId xmlns:p14="http://schemas.microsoft.com/office/powerpoint/2010/main" val="26357985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46DDCD-5119-4358-8A90-4D8FD053E996}" type="slidenum">
              <a:rPr lang="en-US" smtClean="0"/>
              <a:pPr/>
              <a:t>12</a:t>
            </a:fld>
            <a:endParaRPr lang="en-US"/>
          </a:p>
        </p:txBody>
      </p:sp>
      <p:pic>
        <p:nvPicPr>
          <p:cNvPr id="6" name="Picture 5" descr="New Slide 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1"/>
            <a:ext cx="9144000" cy="6841177"/>
          </a:xfrm>
          <a:prstGeom prst="rect">
            <a:avLst/>
          </a:prstGeom>
        </p:spPr>
      </p:pic>
    </p:spTree>
    <p:extLst>
      <p:ext uri="{BB962C8B-B14F-4D97-AF65-F5344CB8AC3E}">
        <p14:creationId xmlns:p14="http://schemas.microsoft.com/office/powerpoint/2010/main" val="20765340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46DDCD-5119-4358-8A90-4D8FD053E996}" type="slidenum">
              <a:rPr lang="en-US" smtClean="0"/>
              <a:pPr/>
              <a:t>13</a:t>
            </a:fld>
            <a:endParaRPr lang="en-US"/>
          </a:p>
        </p:txBody>
      </p:sp>
      <p:pic>
        <p:nvPicPr>
          <p:cNvPr id="6" name="Picture 5" descr="New slide 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06"/>
            <a:ext cx="9144000" cy="6844894"/>
          </a:xfrm>
          <a:prstGeom prst="rect">
            <a:avLst/>
          </a:prstGeom>
        </p:spPr>
      </p:pic>
    </p:spTree>
    <p:extLst>
      <p:ext uri="{BB962C8B-B14F-4D97-AF65-F5344CB8AC3E}">
        <p14:creationId xmlns:p14="http://schemas.microsoft.com/office/powerpoint/2010/main" val="31765462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8229600" cy="4525963"/>
          </a:xfrm>
        </p:spPr>
        <p:txBody>
          <a:bodyPr>
            <a:normAutofit/>
          </a:bodyPr>
          <a:lstStyle/>
          <a:p>
            <a:pPr>
              <a:spcAft>
                <a:spcPts val="600"/>
              </a:spcAft>
            </a:pPr>
            <a:r>
              <a:rPr lang="en-US" sz="2200" dirty="0" smtClean="0"/>
              <a:t>Time</a:t>
            </a:r>
          </a:p>
          <a:p>
            <a:pPr>
              <a:spcAft>
                <a:spcPts val="600"/>
              </a:spcAft>
            </a:pPr>
            <a:r>
              <a:rPr lang="en-US" sz="2200" dirty="0" smtClean="0"/>
              <a:t>Getting responses to emails or voicemails</a:t>
            </a:r>
          </a:p>
          <a:p>
            <a:pPr>
              <a:spcAft>
                <a:spcPts val="600"/>
              </a:spcAft>
            </a:pPr>
            <a:r>
              <a:rPr lang="en-US" sz="2200" dirty="0" smtClean="0"/>
              <a:t>Inexperience with creating YouTube videos</a:t>
            </a:r>
          </a:p>
          <a:p>
            <a:pPr>
              <a:spcAft>
                <a:spcPts val="600"/>
              </a:spcAft>
            </a:pPr>
            <a:r>
              <a:rPr lang="en-US" sz="2200" dirty="0" smtClean="0"/>
              <a:t>The difference between what you want and what media prints </a:t>
            </a:r>
          </a:p>
          <a:p>
            <a:pPr>
              <a:spcAft>
                <a:spcPts val="600"/>
              </a:spcAft>
            </a:pPr>
            <a:r>
              <a:rPr lang="en-US" sz="2200" dirty="0" smtClean="0"/>
              <a:t>Making mistakes in presenting the program in the best light</a:t>
            </a:r>
          </a:p>
          <a:p>
            <a:pPr>
              <a:spcAft>
                <a:spcPts val="600"/>
              </a:spcAft>
            </a:pPr>
            <a:r>
              <a:rPr lang="en-US" sz="2200" dirty="0" smtClean="0"/>
              <a:t>Differences between coverage pre-, during-, and post- event for each media outlet (radio, television, print, Patches, etc.)</a:t>
            </a:r>
          </a:p>
        </p:txBody>
      </p:sp>
      <p:sp>
        <p:nvSpPr>
          <p:cNvPr id="4" name="Title 1"/>
          <p:cNvSpPr>
            <a:spLocks noGrp="1"/>
          </p:cNvSpPr>
          <p:nvPr>
            <p:ph type="title"/>
          </p:nvPr>
        </p:nvSpPr>
        <p:spPr/>
        <p:txBody>
          <a:bodyPr>
            <a:noAutofit/>
          </a:bodyPr>
          <a:lstStyle/>
          <a:p>
            <a:r>
              <a:rPr lang="en-US" sz="3600" dirty="0" smtClean="0"/>
              <a:t>What is your biggest barrier, fear or concern with dealing with the media?</a:t>
            </a:r>
            <a:endParaRPr lang="en-US" sz="3600" dirty="0"/>
          </a:p>
        </p:txBody>
      </p:sp>
      <p:sp>
        <p:nvSpPr>
          <p:cNvPr id="2" name="Slide Number Placeholder 1"/>
          <p:cNvSpPr>
            <a:spLocks noGrp="1"/>
          </p:cNvSpPr>
          <p:nvPr>
            <p:ph type="sldNum" sz="quarter" idx="12"/>
          </p:nvPr>
        </p:nvSpPr>
        <p:spPr/>
        <p:txBody>
          <a:bodyPr/>
          <a:lstStyle/>
          <a:p>
            <a:fld id="{C546DDCD-5119-4358-8A90-4D8FD053E996}" type="slidenum">
              <a:rPr lang="en-US" smtClean="0"/>
              <a:pPr/>
              <a:t>14</a:t>
            </a:fld>
            <a:endParaRPr lang="en-US"/>
          </a:p>
        </p:txBody>
      </p:sp>
      <p:pic>
        <p:nvPicPr>
          <p:cNvPr id="5122" name="Picture 2" descr="C:\Users\Barbara\AppData\Local\Microsoft\Windows\Temporary Internet Files\Content.IE5\G4DC4F88\MP90038540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1472376"/>
            <a:ext cx="1219200" cy="165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840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46DDCD-5119-4358-8A90-4D8FD053E996}" type="slidenum">
              <a:rPr lang="en-US" smtClean="0"/>
              <a:pPr/>
              <a:t>15</a:t>
            </a:fld>
            <a:endParaRPr lang="en-US"/>
          </a:p>
        </p:txBody>
      </p:sp>
      <p:pic>
        <p:nvPicPr>
          <p:cNvPr id="7" name="Picture 6" descr="New slide 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6" y="0"/>
            <a:ext cx="9141504" cy="6858000"/>
          </a:xfrm>
          <a:prstGeom prst="rect">
            <a:avLst/>
          </a:prstGeom>
        </p:spPr>
      </p:pic>
      <p:sp>
        <p:nvSpPr>
          <p:cNvPr id="3" name="TextBox 2"/>
          <p:cNvSpPr txBox="1"/>
          <p:nvPr/>
        </p:nvSpPr>
        <p:spPr>
          <a:xfrm>
            <a:off x="5486400" y="1824335"/>
            <a:ext cx="2674080" cy="707886"/>
          </a:xfrm>
          <a:prstGeom prst="rect">
            <a:avLst/>
          </a:prstGeom>
          <a:noFill/>
        </p:spPr>
        <p:txBody>
          <a:bodyPr wrap="none" rtlCol="0">
            <a:spAutoFit/>
          </a:bodyPr>
          <a:lstStyle/>
          <a:p>
            <a:r>
              <a:rPr lang="en-US" sz="2000" dirty="0" smtClean="0">
                <a:solidFill>
                  <a:srgbClr val="FF0000"/>
                </a:solidFill>
                <a:latin typeface="+mn-lt"/>
              </a:rPr>
              <a:t>Other = All of the above</a:t>
            </a:r>
          </a:p>
          <a:p>
            <a:r>
              <a:rPr lang="en-US" sz="2000" dirty="0" smtClean="0">
                <a:solidFill>
                  <a:srgbClr val="FF0000"/>
                </a:solidFill>
                <a:latin typeface="+mn-lt"/>
              </a:rPr>
              <a:t>Not sure</a:t>
            </a:r>
            <a:endParaRPr lang="en-US" sz="2000" dirty="0">
              <a:solidFill>
                <a:srgbClr val="FF0000"/>
              </a:solidFill>
              <a:latin typeface="+mn-lt"/>
            </a:endParaRPr>
          </a:p>
        </p:txBody>
      </p:sp>
    </p:spTree>
    <p:extLst>
      <p:ext uri="{BB962C8B-B14F-4D97-AF65-F5344CB8AC3E}">
        <p14:creationId xmlns:p14="http://schemas.microsoft.com/office/powerpoint/2010/main" val="188593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Media Coverage: What is the Goal?</a:t>
            </a:r>
            <a:endParaRPr lang="en-US" sz="3600" dirty="0"/>
          </a:p>
        </p:txBody>
      </p:sp>
      <p:sp>
        <p:nvSpPr>
          <p:cNvPr id="3" name="Content Placeholder 2"/>
          <p:cNvSpPr>
            <a:spLocks noGrp="1"/>
          </p:cNvSpPr>
          <p:nvPr>
            <p:ph idx="1"/>
          </p:nvPr>
        </p:nvSpPr>
        <p:spPr>
          <a:xfrm>
            <a:off x="457200" y="1524001"/>
            <a:ext cx="8534400" cy="3429000"/>
          </a:xfrm>
        </p:spPr>
        <p:txBody>
          <a:bodyPr>
            <a:normAutofit/>
          </a:bodyPr>
          <a:lstStyle/>
          <a:p>
            <a:pPr>
              <a:spcAft>
                <a:spcPts val="600"/>
              </a:spcAft>
            </a:pPr>
            <a:r>
              <a:rPr lang="en-US" sz="2200" dirty="0" smtClean="0"/>
              <a:t>Increase </a:t>
            </a:r>
            <a:r>
              <a:rPr lang="en-US" sz="2200" dirty="0"/>
              <a:t>awareness about low literacy in the community	</a:t>
            </a:r>
            <a:endParaRPr lang="en-US" sz="2200" dirty="0" smtClean="0"/>
          </a:p>
          <a:p>
            <a:pPr>
              <a:spcAft>
                <a:spcPts val="600"/>
              </a:spcAft>
            </a:pPr>
            <a:r>
              <a:rPr lang="en-US" sz="2200" dirty="0"/>
              <a:t>Let low literate people know about the </a:t>
            </a:r>
            <a:r>
              <a:rPr lang="en-US" sz="2200" dirty="0" smtClean="0"/>
              <a:t>program</a:t>
            </a:r>
            <a:endParaRPr lang="en-US" sz="2200" dirty="0"/>
          </a:p>
          <a:p>
            <a:pPr>
              <a:spcAft>
                <a:spcPts val="600"/>
              </a:spcAft>
            </a:pPr>
            <a:r>
              <a:rPr lang="en-US" sz="2200" dirty="0" smtClean="0"/>
              <a:t>Bring </a:t>
            </a:r>
            <a:r>
              <a:rPr lang="en-US" sz="2200" dirty="0"/>
              <a:t>people into the </a:t>
            </a:r>
            <a:r>
              <a:rPr lang="en-US" sz="2200" dirty="0" smtClean="0"/>
              <a:t>library</a:t>
            </a:r>
          </a:p>
          <a:p>
            <a:pPr>
              <a:spcAft>
                <a:spcPts val="600"/>
              </a:spcAft>
            </a:pPr>
            <a:r>
              <a:rPr lang="en-US" sz="2200" dirty="0"/>
              <a:t>Attract donors</a:t>
            </a:r>
          </a:p>
          <a:p>
            <a:pPr>
              <a:spcAft>
                <a:spcPts val="600"/>
              </a:spcAft>
            </a:pPr>
            <a:r>
              <a:rPr lang="en-US" sz="2200" dirty="0"/>
              <a:t>Find </a:t>
            </a:r>
            <a:r>
              <a:rPr lang="en-US" sz="2200" dirty="0" smtClean="0"/>
              <a:t>tutors</a:t>
            </a:r>
          </a:p>
          <a:p>
            <a:pPr>
              <a:spcAft>
                <a:spcPts val="600"/>
              </a:spcAft>
            </a:pPr>
            <a:r>
              <a:rPr lang="en-US" sz="2200" dirty="0" smtClean="0"/>
              <a:t>Lend books</a:t>
            </a:r>
            <a:endParaRPr lang="en-US" sz="2200" dirty="0"/>
          </a:p>
          <a:p>
            <a:pPr marL="0" indent="0">
              <a:spcAft>
                <a:spcPts val="600"/>
              </a:spcAft>
              <a:buNone/>
            </a:pPr>
            <a:endParaRPr lang="en-US" sz="2200" dirty="0"/>
          </a:p>
          <a:p>
            <a:pPr marL="0" indent="0">
              <a:spcAft>
                <a:spcPts val="600"/>
              </a:spcAft>
              <a:buNone/>
            </a:pPr>
            <a:endParaRPr lang="en-US" sz="2200" dirty="0"/>
          </a:p>
        </p:txBody>
      </p:sp>
      <p:sp>
        <p:nvSpPr>
          <p:cNvPr id="4" name="Slide Number Placeholder 3"/>
          <p:cNvSpPr>
            <a:spLocks noGrp="1"/>
          </p:cNvSpPr>
          <p:nvPr>
            <p:ph type="sldNum" sz="quarter" idx="12"/>
          </p:nvPr>
        </p:nvSpPr>
        <p:spPr/>
        <p:txBody>
          <a:bodyPr/>
          <a:lstStyle/>
          <a:p>
            <a:fld id="{C546DDCD-5119-4358-8A90-4D8FD053E996}" type="slidenum">
              <a:rPr lang="en-US" smtClean="0"/>
              <a:pPr/>
              <a:t>16</a:t>
            </a:fld>
            <a:endParaRPr lang="en-US" dirty="0"/>
          </a:p>
        </p:txBody>
      </p:sp>
      <p:pic>
        <p:nvPicPr>
          <p:cNvPr id="1026" name="Picture 2" descr="C:\Users\Barbara\AppData\Local\Microsoft\Windows\Temporary Internet Files\Content.IE5\UIO4A61A\MC90000133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0396" y="3349079"/>
            <a:ext cx="3626404" cy="28584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8622" y="6015335"/>
            <a:ext cx="6029777" cy="430887"/>
          </a:xfrm>
          <a:prstGeom prst="rect">
            <a:avLst/>
          </a:prstGeom>
          <a:noFill/>
          <a:ln>
            <a:solidFill>
              <a:srgbClr val="FF0000"/>
            </a:solidFill>
          </a:ln>
        </p:spPr>
        <p:txBody>
          <a:bodyPr wrap="square" rtlCol="0">
            <a:spAutoFit/>
          </a:bodyPr>
          <a:lstStyle/>
          <a:p>
            <a:pPr algn="ctr"/>
            <a:r>
              <a:rPr lang="en-US" sz="2200" dirty="0" smtClean="0">
                <a:solidFill>
                  <a:srgbClr val="FF0000"/>
                </a:solidFill>
                <a:latin typeface="+mn-lt"/>
              </a:rPr>
              <a:t>Your Primary Goal Drives the Media Plan </a:t>
            </a:r>
            <a:endParaRPr lang="en-US" sz="2200" dirty="0">
              <a:solidFill>
                <a:srgbClr val="FF0000"/>
              </a:solidFill>
              <a:latin typeface="+mn-lt"/>
            </a:endParaRPr>
          </a:p>
        </p:txBody>
      </p:sp>
    </p:spTree>
    <p:extLst>
      <p:ext uri="{BB962C8B-B14F-4D97-AF65-F5344CB8AC3E}">
        <p14:creationId xmlns:p14="http://schemas.microsoft.com/office/powerpoint/2010/main" val="31512593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868362"/>
          </a:xfrm>
        </p:spPr>
        <p:txBody>
          <a:bodyPr>
            <a:normAutofit/>
          </a:bodyPr>
          <a:lstStyle/>
          <a:p>
            <a:r>
              <a:rPr lang="en-US" sz="3600" dirty="0" smtClean="0"/>
              <a:t>Your Primary Goal</a:t>
            </a:r>
            <a:r>
              <a:rPr lang="en-US" sz="3600" dirty="0"/>
              <a:t> </a:t>
            </a:r>
            <a:r>
              <a:rPr lang="en-US" sz="3600" dirty="0" smtClean="0"/>
              <a:t>Drives the Media Plan</a:t>
            </a:r>
            <a:endParaRPr lang="en-US" sz="3600" dirty="0"/>
          </a:p>
        </p:txBody>
      </p:sp>
      <p:sp>
        <p:nvSpPr>
          <p:cNvPr id="4" name="Slide Number Placeholder 3"/>
          <p:cNvSpPr>
            <a:spLocks noGrp="1"/>
          </p:cNvSpPr>
          <p:nvPr>
            <p:ph type="sldNum" sz="quarter" idx="12"/>
          </p:nvPr>
        </p:nvSpPr>
        <p:spPr/>
        <p:txBody>
          <a:bodyPr/>
          <a:lstStyle/>
          <a:p>
            <a:fld id="{C546DDCD-5119-4358-8A90-4D8FD053E996}" type="slidenum">
              <a:rPr lang="en-US" smtClean="0"/>
              <a:pPr/>
              <a:t>17</a:t>
            </a:fld>
            <a:endParaRPr lang="en-US" dirty="0"/>
          </a:p>
        </p:txBody>
      </p:sp>
      <p:sp>
        <p:nvSpPr>
          <p:cNvPr id="21" name="Right Arrow 20"/>
          <p:cNvSpPr/>
          <p:nvPr/>
        </p:nvSpPr>
        <p:spPr>
          <a:xfrm>
            <a:off x="3505200" y="1219200"/>
            <a:ext cx="1227278" cy="96520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22" name="Group 21"/>
          <p:cNvGrpSpPr/>
          <p:nvPr/>
        </p:nvGrpSpPr>
        <p:grpSpPr>
          <a:xfrm>
            <a:off x="381000" y="1219200"/>
            <a:ext cx="2824829" cy="1066800"/>
            <a:chOff x="16037" y="304799"/>
            <a:chExt cx="2120793" cy="650240"/>
          </a:xfrm>
        </p:grpSpPr>
        <p:sp>
          <p:nvSpPr>
            <p:cNvPr id="26" name="Rounded Rectangle 25"/>
            <p:cNvSpPr/>
            <p:nvPr/>
          </p:nvSpPr>
          <p:spPr>
            <a:xfrm>
              <a:off x="16037" y="304799"/>
              <a:ext cx="2120793" cy="6502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5"/>
            <p:cNvSpPr/>
            <p:nvPr/>
          </p:nvSpPr>
          <p:spPr>
            <a:xfrm>
              <a:off x="47779" y="336541"/>
              <a:ext cx="2057309" cy="586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2000" kern="1200" dirty="0" smtClean="0"/>
                <a:t>Increase awareness about low literacy in the community</a:t>
              </a:r>
              <a:endParaRPr lang="en-US" sz="2000" kern="1200" dirty="0"/>
            </a:p>
          </p:txBody>
        </p:sp>
      </p:grpSp>
      <p:grpSp>
        <p:nvGrpSpPr>
          <p:cNvPr id="23" name="Group 22"/>
          <p:cNvGrpSpPr/>
          <p:nvPr/>
        </p:nvGrpSpPr>
        <p:grpSpPr>
          <a:xfrm>
            <a:off x="4876800" y="1219200"/>
            <a:ext cx="3124200" cy="1066800"/>
            <a:chOff x="2289476" y="304799"/>
            <a:chExt cx="2345551" cy="650240"/>
          </a:xfrm>
        </p:grpSpPr>
        <p:sp>
          <p:nvSpPr>
            <p:cNvPr id="24" name="Rounded Rectangle 23"/>
            <p:cNvSpPr/>
            <p:nvPr/>
          </p:nvSpPr>
          <p:spPr>
            <a:xfrm>
              <a:off x="2289476" y="304799"/>
              <a:ext cx="2345551" cy="6502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7"/>
            <p:cNvSpPr/>
            <p:nvPr/>
          </p:nvSpPr>
          <p:spPr>
            <a:xfrm>
              <a:off x="2321218" y="336541"/>
              <a:ext cx="2282067" cy="586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2000" kern="1200" dirty="0" smtClean="0"/>
                <a:t>All - Print, electronic, Internet, PSAs</a:t>
              </a:r>
              <a:endParaRPr lang="en-US" sz="2000" kern="1200" dirty="0"/>
            </a:p>
          </p:txBody>
        </p:sp>
      </p:grpSp>
      <p:sp>
        <p:nvSpPr>
          <p:cNvPr id="41" name="Right Arrow 40"/>
          <p:cNvSpPr/>
          <p:nvPr/>
        </p:nvSpPr>
        <p:spPr>
          <a:xfrm>
            <a:off x="3505200" y="2286000"/>
            <a:ext cx="1227278" cy="896257"/>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42" name="Group 41"/>
          <p:cNvGrpSpPr/>
          <p:nvPr/>
        </p:nvGrpSpPr>
        <p:grpSpPr>
          <a:xfrm>
            <a:off x="381000" y="2286000"/>
            <a:ext cx="2824829" cy="990600"/>
            <a:chOff x="16037" y="304799"/>
            <a:chExt cx="2120793" cy="650240"/>
          </a:xfrm>
        </p:grpSpPr>
        <p:sp>
          <p:nvSpPr>
            <p:cNvPr id="43" name="Rounded Rectangle 42"/>
            <p:cNvSpPr/>
            <p:nvPr/>
          </p:nvSpPr>
          <p:spPr>
            <a:xfrm>
              <a:off x="16037" y="304799"/>
              <a:ext cx="2120793" cy="6502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ounded Rectangle 5"/>
            <p:cNvSpPr/>
            <p:nvPr/>
          </p:nvSpPr>
          <p:spPr>
            <a:xfrm>
              <a:off x="47779" y="336541"/>
              <a:ext cx="2057309" cy="586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a:r>
                <a:rPr lang="en-US" sz="2000" dirty="0" smtClean="0"/>
                <a:t>Let low literate people know about the program</a:t>
              </a:r>
              <a:endParaRPr lang="en-US" sz="2000" dirty="0"/>
            </a:p>
          </p:txBody>
        </p:sp>
      </p:grpSp>
      <p:grpSp>
        <p:nvGrpSpPr>
          <p:cNvPr id="45" name="Group 44"/>
          <p:cNvGrpSpPr/>
          <p:nvPr/>
        </p:nvGrpSpPr>
        <p:grpSpPr>
          <a:xfrm>
            <a:off x="4876800" y="2286000"/>
            <a:ext cx="3124200" cy="990600"/>
            <a:chOff x="2289476" y="304799"/>
            <a:chExt cx="2345551" cy="650240"/>
          </a:xfrm>
        </p:grpSpPr>
        <p:sp>
          <p:nvSpPr>
            <p:cNvPr id="46" name="Rounded Rectangle 45"/>
            <p:cNvSpPr/>
            <p:nvPr/>
          </p:nvSpPr>
          <p:spPr>
            <a:xfrm>
              <a:off x="2289476" y="304799"/>
              <a:ext cx="2345551" cy="6502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Rounded Rectangle 7"/>
            <p:cNvSpPr/>
            <p:nvPr/>
          </p:nvSpPr>
          <p:spPr>
            <a:xfrm>
              <a:off x="2321218" y="336541"/>
              <a:ext cx="2282067" cy="586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2000" kern="1200" dirty="0" smtClean="0"/>
                <a:t>TV &amp; Radio</a:t>
              </a:r>
              <a:endParaRPr lang="en-US" sz="2000" kern="1200" dirty="0"/>
            </a:p>
          </p:txBody>
        </p:sp>
      </p:grpSp>
      <p:sp>
        <p:nvSpPr>
          <p:cNvPr id="48" name="Right Arrow 47"/>
          <p:cNvSpPr/>
          <p:nvPr/>
        </p:nvSpPr>
        <p:spPr>
          <a:xfrm>
            <a:off x="3505200" y="3276600"/>
            <a:ext cx="1227278" cy="689429"/>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49" name="Group 48"/>
          <p:cNvGrpSpPr/>
          <p:nvPr/>
        </p:nvGrpSpPr>
        <p:grpSpPr>
          <a:xfrm>
            <a:off x="381000" y="3276600"/>
            <a:ext cx="2824829" cy="762000"/>
            <a:chOff x="16037" y="304799"/>
            <a:chExt cx="2120793" cy="650240"/>
          </a:xfrm>
        </p:grpSpPr>
        <p:sp>
          <p:nvSpPr>
            <p:cNvPr id="50" name="Rounded Rectangle 49"/>
            <p:cNvSpPr/>
            <p:nvPr/>
          </p:nvSpPr>
          <p:spPr>
            <a:xfrm>
              <a:off x="16037" y="304799"/>
              <a:ext cx="2120793" cy="6502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ounded Rectangle 5"/>
            <p:cNvSpPr/>
            <p:nvPr/>
          </p:nvSpPr>
          <p:spPr>
            <a:xfrm>
              <a:off x="47779" y="336541"/>
              <a:ext cx="2057309" cy="586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a:r>
                <a:rPr lang="en-US" sz="2000" dirty="0" smtClean="0"/>
                <a:t>Bring people into the library</a:t>
              </a:r>
              <a:endParaRPr lang="en-US" sz="2000" dirty="0"/>
            </a:p>
          </p:txBody>
        </p:sp>
      </p:grpSp>
      <p:grpSp>
        <p:nvGrpSpPr>
          <p:cNvPr id="52" name="Group 51"/>
          <p:cNvGrpSpPr/>
          <p:nvPr/>
        </p:nvGrpSpPr>
        <p:grpSpPr>
          <a:xfrm>
            <a:off x="4876800" y="3276600"/>
            <a:ext cx="3124200" cy="762000"/>
            <a:chOff x="2289476" y="304799"/>
            <a:chExt cx="2345551" cy="650240"/>
          </a:xfrm>
        </p:grpSpPr>
        <p:sp>
          <p:nvSpPr>
            <p:cNvPr id="53" name="Rounded Rectangle 52"/>
            <p:cNvSpPr/>
            <p:nvPr/>
          </p:nvSpPr>
          <p:spPr>
            <a:xfrm>
              <a:off x="2289476" y="304799"/>
              <a:ext cx="2345551" cy="6502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Rounded Rectangle 7"/>
            <p:cNvSpPr/>
            <p:nvPr/>
          </p:nvSpPr>
          <p:spPr>
            <a:xfrm>
              <a:off x="2321218" y="336541"/>
              <a:ext cx="2282067" cy="586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2000" kern="1200" dirty="0" smtClean="0"/>
                <a:t>All</a:t>
              </a:r>
              <a:endParaRPr lang="en-US" sz="2000" kern="1200" dirty="0"/>
            </a:p>
          </p:txBody>
        </p:sp>
      </p:grpSp>
      <p:sp>
        <p:nvSpPr>
          <p:cNvPr id="55" name="Right Arrow 54"/>
          <p:cNvSpPr/>
          <p:nvPr/>
        </p:nvSpPr>
        <p:spPr>
          <a:xfrm>
            <a:off x="3505200" y="4114800"/>
            <a:ext cx="1227278" cy="689429"/>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56" name="Group 55"/>
          <p:cNvGrpSpPr/>
          <p:nvPr/>
        </p:nvGrpSpPr>
        <p:grpSpPr>
          <a:xfrm>
            <a:off x="381000" y="4038600"/>
            <a:ext cx="2824829" cy="762000"/>
            <a:chOff x="16037" y="304799"/>
            <a:chExt cx="2120793" cy="650240"/>
          </a:xfrm>
        </p:grpSpPr>
        <p:sp>
          <p:nvSpPr>
            <p:cNvPr id="57" name="Rounded Rectangle 56"/>
            <p:cNvSpPr/>
            <p:nvPr/>
          </p:nvSpPr>
          <p:spPr>
            <a:xfrm>
              <a:off x="16037" y="304799"/>
              <a:ext cx="2120793" cy="6502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Rounded Rectangle 5"/>
            <p:cNvSpPr/>
            <p:nvPr/>
          </p:nvSpPr>
          <p:spPr>
            <a:xfrm>
              <a:off x="47779" y="336541"/>
              <a:ext cx="2057309" cy="586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a:r>
                <a:rPr lang="en-US" sz="2000" dirty="0" smtClean="0"/>
                <a:t>Attract Donors</a:t>
              </a:r>
              <a:endParaRPr lang="en-US" sz="2000" dirty="0"/>
            </a:p>
          </p:txBody>
        </p:sp>
      </p:grpSp>
      <p:grpSp>
        <p:nvGrpSpPr>
          <p:cNvPr id="59" name="Group 58"/>
          <p:cNvGrpSpPr/>
          <p:nvPr/>
        </p:nvGrpSpPr>
        <p:grpSpPr>
          <a:xfrm>
            <a:off x="4876800" y="4038600"/>
            <a:ext cx="3124200" cy="762000"/>
            <a:chOff x="2289476" y="304799"/>
            <a:chExt cx="2345551" cy="650240"/>
          </a:xfrm>
        </p:grpSpPr>
        <p:sp>
          <p:nvSpPr>
            <p:cNvPr id="60" name="Rounded Rectangle 59"/>
            <p:cNvSpPr/>
            <p:nvPr/>
          </p:nvSpPr>
          <p:spPr>
            <a:xfrm>
              <a:off x="2289476" y="304799"/>
              <a:ext cx="2345551" cy="6502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Rounded Rectangle 7"/>
            <p:cNvSpPr/>
            <p:nvPr/>
          </p:nvSpPr>
          <p:spPr>
            <a:xfrm>
              <a:off x="2321218" y="336541"/>
              <a:ext cx="2282067" cy="586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2000" kern="1200" dirty="0" smtClean="0"/>
                <a:t>Business Media</a:t>
              </a:r>
              <a:endParaRPr lang="en-US" sz="2000" kern="1200" dirty="0"/>
            </a:p>
          </p:txBody>
        </p:sp>
      </p:grpSp>
      <p:grpSp>
        <p:nvGrpSpPr>
          <p:cNvPr id="63" name="Group 62"/>
          <p:cNvGrpSpPr/>
          <p:nvPr/>
        </p:nvGrpSpPr>
        <p:grpSpPr>
          <a:xfrm>
            <a:off x="381000" y="4800600"/>
            <a:ext cx="2824829" cy="762000"/>
            <a:chOff x="16037" y="304799"/>
            <a:chExt cx="2120793" cy="650240"/>
          </a:xfrm>
        </p:grpSpPr>
        <p:sp>
          <p:nvSpPr>
            <p:cNvPr id="64" name="Rounded Rectangle 63"/>
            <p:cNvSpPr/>
            <p:nvPr/>
          </p:nvSpPr>
          <p:spPr>
            <a:xfrm>
              <a:off x="16037" y="304799"/>
              <a:ext cx="2120793" cy="6502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Rounded Rectangle 5"/>
            <p:cNvSpPr/>
            <p:nvPr/>
          </p:nvSpPr>
          <p:spPr>
            <a:xfrm>
              <a:off x="47779" y="336541"/>
              <a:ext cx="2057309" cy="586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2000" kern="1200" dirty="0" smtClean="0"/>
                <a:t>Find Tutors</a:t>
              </a:r>
              <a:endParaRPr lang="en-US" sz="2000" kern="1200" dirty="0"/>
            </a:p>
          </p:txBody>
        </p:sp>
      </p:grpSp>
      <p:grpSp>
        <p:nvGrpSpPr>
          <p:cNvPr id="66" name="Group 65"/>
          <p:cNvGrpSpPr/>
          <p:nvPr/>
        </p:nvGrpSpPr>
        <p:grpSpPr>
          <a:xfrm>
            <a:off x="4876796" y="4800600"/>
            <a:ext cx="3124203" cy="762000"/>
            <a:chOff x="2289475" y="304799"/>
            <a:chExt cx="2462829" cy="650240"/>
          </a:xfrm>
        </p:grpSpPr>
        <p:sp>
          <p:nvSpPr>
            <p:cNvPr id="67" name="Rounded Rectangle 66"/>
            <p:cNvSpPr/>
            <p:nvPr/>
          </p:nvSpPr>
          <p:spPr>
            <a:xfrm>
              <a:off x="2289475" y="304799"/>
              <a:ext cx="2462829" cy="6502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Rounded Rectangle 7"/>
            <p:cNvSpPr/>
            <p:nvPr/>
          </p:nvSpPr>
          <p:spPr>
            <a:xfrm>
              <a:off x="2349548" y="336541"/>
              <a:ext cx="2282619" cy="586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2000" kern="1200" dirty="0" smtClean="0"/>
                <a:t>Business Media</a:t>
              </a:r>
              <a:endParaRPr lang="en-US" sz="2000" kern="1200" dirty="0"/>
            </a:p>
          </p:txBody>
        </p:sp>
      </p:grpSp>
      <p:grpSp>
        <p:nvGrpSpPr>
          <p:cNvPr id="70" name="Group 69"/>
          <p:cNvGrpSpPr/>
          <p:nvPr/>
        </p:nvGrpSpPr>
        <p:grpSpPr>
          <a:xfrm>
            <a:off x="381000" y="5562600"/>
            <a:ext cx="2824829" cy="762000"/>
            <a:chOff x="16037" y="304799"/>
            <a:chExt cx="2120793" cy="650240"/>
          </a:xfrm>
        </p:grpSpPr>
        <p:sp>
          <p:nvSpPr>
            <p:cNvPr id="71" name="Rounded Rectangle 70"/>
            <p:cNvSpPr/>
            <p:nvPr/>
          </p:nvSpPr>
          <p:spPr>
            <a:xfrm>
              <a:off x="16037" y="304799"/>
              <a:ext cx="2120793" cy="6502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Rounded Rectangle 5"/>
            <p:cNvSpPr/>
            <p:nvPr/>
          </p:nvSpPr>
          <p:spPr>
            <a:xfrm>
              <a:off x="47779" y="336541"/>
              <a:ext cx="2057309" cy="586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2000" kern="1200" dirty="0" smtClean="0"/>
                <a:t>Lend Books</a:t>
              </a:r>
              <a:endParaRPr lang="en-US" sz="2000" kern="1200" dirty="0"/>
            </a:p>
          </p:txBody>
        </p:sp>
      </p:grpSp>
      <p:grpSp>
        <p:nvGrpSpPr>
          <p:cNvPr id="73" name="Group 72"/>
          <p:cNvGrpSpPr/>
          <p:nvPr/>
        </p:nvGrpSpPr>
        <p:grpSpPr>
          <a:xfrm>
            <a:off x="4876800" y="5562600"/>
            <a:ext cx="3124200" cy="762000"/>
            <a:chOff x="2289476" y="304799"/>
            <a:chExt cx="2345551" cy="650240"/>
          </a:xfrm>
        </p:grpSpPr>
        <p:sp>
          <p:nvSpPr>
            <p:cNvPr id="74" name="Rounded Rectangle 73"/>
            <p:cNvSpPr/>
            <p:nvPr/>
          </p:nvSpPr>
          <p:spPr>
            <a:xfrm>
              <a:off x="2289476" y="304799"/>
              <a:ext cx="2345551" cy="6502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5" name="Rounded Rectangle 7"/>
            <p:cNvSpPr/>
            <p:nvPr/>
          </p:nvSpPr>
          <p:spPr>
            <a:xfrm>
              <a:off x="2321218" y="336541"/>
              <a:ext cx="2282067" cy="586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2000" kern="1200" dirty="0" smtClean="0"/>
                <a:t>All Media</a:t>
              </a:r>
              <a:endParaRPr lang="en-US" sz="2000" kern="1200" dirty="0"/>
            </a:p>
          </p:txBody>
        </p:sp>
      </p:grpSp>
      <p:sp>
        <p:nvSpPr>
          <p:cNvPr id="76" name="Right Arrow 75"/>
          <p:cNvSpPr/>
          <p:nvPr/>
        </p:nvSpPr>
        <p:spPr>
          <a:xfrm>
            <a:off x="3505200" y="4873171"/>
            <a:ext cx="1227278" cy="689429"/>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7" name="Right Arrow 76"/>
          <p:cNvSpPr/>
          <p:nvPr/>
        </p:nvSpPr>
        <p:spPr>
          <a:xfrm>
            <a:off x="3505200" y="5562600"/>
            <a:ext cx="1227278" cy="689429"/>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214814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868362"/>
          </a:xfrm>
        </p:spPr>
        <p:txBody>
          <a:bodyPr>
            <a:normAutofit/>
          </a:bodyPr>
          <a:lstStyle/>
          <a:p>
            <a:r>
              <a:rPr lang="en-US" sz="3600" dirty="0" smtClean="0"/>
              <a:t>How Do You Measure Your Success?</a:t>
            </a:r>
            <a:endParaRPr lang="en-US" sz="3600" dirty="0"/>
          </a:p>
        </p:txBody>
      </p:sp>
      <p:sp>
        <p:nvSpPr>
          <p:cNvPr id="4" name="Slide Number Placeholder 3"/>
          <p:cNvSpPr>
            <a:spLocks noGrp="1"/>
          </p:cNvSpPr>
          <p:nvPr>
            <p:ph type="sldNum" sz="quarter" idx="12"/>
          </p:nvPr>
        </p:nvSpPr>
        <p:spPr/>
        <p:txBody>
          <a:bodyPr/>
          <a:lstStyle/>
          <a:p>
            <a:fld id="{C546DDCD-5119-4358-8A90-4D8FD053E996}" type="slidenum">
              <a:rPr lang="en-US" smtClean="0"/>
              <a:pPr/>
              <a:t>18</a:t>
            </a:fld>
            <a:endParaRPr lang="en-US" dirty="0"/>
          </a:p>
        </p:txBody>
      </p:sp>
      <p:graphicFrame>
        <p:nvGraphicFramePr>
          <p:cNvPr id="16" name="Diagram 15"/>
          <p:cNvGraphicFramePr/>
          <p:nvPr/>
        </p:nvGraphicFramePr>
        <p:xfrm>
          <a:off x="457200" y="1066800"/>
          <a:ext cx="5562600" cy="162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Diagram 19"/>
          <p:cNvGraphicFramePr/>
          <p:nvPr/>
        </p:nvGraphicFramePr>
        <p:xfrm>
          <a:off x="457200" y="1955800"/>
          <a:ext cx="5562600" cy="1625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1" name="Diagram 20"/>
          <p:cNvGraphicFramePr/>
          <p:nvPr/>
        </p:nvGraphicFramePr>
        <p:xfrm>
          <a:off x="457200" y="2819400"/>
          <a:ext cx="5486400" cy="1625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2" name="Diagram 21"/>
          <p:cNvGraphicFramePr/>
          <p:nvPr/>
        </p:nvGraphicFramePr>
        <p:xfrm>
          <a:off x="381000" y="3733800"/>
          <a:ext cx="5562600" cy="16256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3" name="Diagram 22"/>
          <p:cNvGraphicFramePr/>
          <p:nvPr/>
        </p:nvGraphicFramePr>
        <p:xfrm>
          <a:off x="76200" y="5537200"/>
          <a:ext cx="5867400" cy="16256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24" name="Diagram 23"/>
          <p:cNvGraphicFramePr/>
          <p:nvPr/>
        </p:nvGraphicFramePr>
        <p:xfrm>
          <a:off x="304800" y="4622800"/>
          <a:ext cx="5562600" cy="16256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pSp>
        <p:nvGrpSpPr>
          <p:cNvPr id="3" name="Group 25"/>
          <p:cNvGrpSpPr/>
          <p:nvPr/>
        </p:nvGrpSpPr>
        <p:grpSpPr>
          <a:xfrm>
            <a:off x="6172200" y="1143000"/>
            <a:ext cx="2057400" cy="914400"/>
            <a:chOff x="0" y="304799"/>
            <a:chExt cx="2269604" cy="650240"/>
          </a:xfrm>
        </p:grpSpPr>
        <p:sp>
          <p:nvSpPr>
            <p:cNvPr id="27" name="Rounded Rectangle 26"/>
            <p:cNvSpPr/>
            <p:nvPr/>
          </p:nvSpPr>
          <p:spPr>
            <a:xfrm>
              <a:off x="0" y="304799"/>
              <a:ext cx="2269604" cy="6502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p:nvPr/>
          </p:nvSpPr>
          <p:spPr>
            <a:xfrm>
              <a:off x="31742" y="336541"/>
              <a:ext cx="2206120" cy="586756"/>
            </a:xfrm>
            <a:prstGeom prst="roundRect">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spcFirstLastPara="0" vert="horz" wrap="square" lIns="60960" tIns="60960" rIns="60960" bIns="60960" numCol="1" spcCol="1270" anchor="ctr" anchorCtr="0">
              <a:noAutofit/>
            </a:bodyPr>
            <a:lstStyle/>
            <a:p>
              <a:pPr algn="ctr" fontAlgn="auto">
                <a:spcAft>
                  <a:spcPts val="0"/>
                </a:spcAft>
              </a:pPr>
              <a:r>
                <a:rPr lang="en-US" sz="1600" dirty="0" smtClean="0"/>
                <a:t># Media Mentions</a:t>
              </a:r>
            </a:p>
            <a:p>
              <a:pPr algn="ctr" fontAlgn="auto">
                <a:spcAft>
                  <a:spcPts val="0"/>
                </a:spcAft>
              </a:pPr>
              <a:r>
                <a:rPr lang="en-US" sz="1600" dirty="0" smtClean="0"/>
                <a:t>Eyeballs</a:t>
              </a:r>
            </a:p>
            <a:p>
              <a:pPr algn="ctr" fontAlgn="auto">
                <a:spcAft>
                  <a:spcPts val="0"/>
                </a:spcAft>
              </a:pPr>
              <a:r>
                <a:rPr lang="en-US" sz="1600" dirty="0" smtClean="0"/>
                <a:t>Pre/Post Survey</a:t>
              </a:r>
            </a:p>
          </p:txBody>
        </p:sp>
      </p:grpSp>
      <p:grpSp>
        <p:nvGrpSpPr>
          <p:cNvPr id="5" name="Group 28"/>
          <p:cNvGrpSpPr/>
          <p:nvPr/>
        </p:nvGrpSpPr>
        <p:grpSpPr>
          <a:xfrm>
            <a:off x="6172200" y="2057400"/>
            <a:ext cx="2057400" cy="914400"/>
            <a:chOff x="0" y="304799"/>
            <a:chExt cx="2269604" cy="650240"/>
          </a:xfrm>
        </p:grpSpPr>
        <p:sp>
          <p:nvSpPr>
            <p:cNvPr id="30" name="Rounded Rectangle 29"/>
            <p:cNvSpPr/>
            <p:nvPr/>
          </p:nvSpPr>
          <p:spPr>
            <a:xfrm>
              <a:off x="0" y="304799"/>
              <a:ext cx="2269604" cy="6502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p:nvPr/>
          </p:nvSpPr>
          <p:spPr>
            <a:xfrm>
              <a:off x="31742" y="336541"/>
              <a:ext cx="2206120" cy="586756"/>
            </a:xfrm>
            <a:prstGeom prst="roundRect">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spcFirstLastPara="0" vert="horz" wrap="square" lIns="60960" tIns="60960" rIns="60960" bIns="60960" numCol="1" spcCol="1270" anchor="ctr" anchorCtr="0">
              <a:noAutofit/>
            </a:bodyPr>
            <a:lstStyle/>
            <a:p>
              <a:pPr algn="ctr" fontAlgn="auto">
                <a:spcAft>
                  <a:spcPts val="0"/>
                </a:spcAft>
              </a:pPr>
              <a:r>
                <a:rPr lang="en-US" sz="1600" dirty="0" smtClean="0"/>
                <a:t>Signups</a:t>
              </a:r>
            </a:p>
          </p:txBody>
        </p:sp>
      </p:grpSp>
      <p:grpSp>
        <p:nvGrpSpPr>
          <p:cNvPr id="6" name="Group 31"/>
          <p:cNvGrpSpPr/>
          <p:nvPr/>
        </p:nvGrpSpPr>
        <p:grpSpPr>
          <a:xfrm>
            <a:off x="6172200" y="2971800"/>
            <a:ext cx="2057400" cy="914400"/>
            <a:chOff x="0" y="304799"/>
            <a:chExt cx="2269604" cy="650240"/>
          </a:xfrm>
        </p:grpSpPr>
        <p:sp>
          <p:nvSpPr>
            <p:cNvPr id="33" name="Rounded Rectangle 32"/>
            <p:cNvSpPr/>
            <p:nvPr/>
          </p:nvSpPr>
          <p:spPr>
            <a:xfrm>
              <a:off x="0" y="304799"/>
              <a:ext cx="2269604" cy="6502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ounded Rectangle 4"/>
            <p:cNvSpPr/>
            <p:nvPr/>
          </p:nvSpPr>
          <p:spPr>
            <a:xfrm>
              <a:off x="31742" y="336541"/>
              <a:ext cx="2206120" cy="586756"/>
            </a:xfrm>
            <a:prstGeom prst="roundRect">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spcFirstLastPara="0" vert="horz" wrap="square" lIns="60960" tIns="60960" rIns="60960" bIns="60960" numCol="1" spcCol="1270" anchor="ctr" anchorCtr="0">
              <a:noAutofit/>
            </a:bodyPr>
            <a:lstStyle/>
            <a:p>
              <a:pPr algn="ctr" fontAlgn="auto">
                <a:spcAft>
                  <a:spcPts val="0"/>
                </a:spcAft>
              </a:pPr>
              <a:r>
                <a:rPr lang="en-US" sz="1600" dirty="0" smtClean="0"/>
                <a:t># of People</a:t>
              </a:r>
            </a:p>
          </p:txBody>
        </p:sp>
      </p:grpSp>
      <p:grpSp>
        <p:nvGrpSpPr>
          <p:cNvPr id="7" name="Group 34"/>
          <p:cNvGrpSpPr/>
          <p:nvPr/>
        </p:nvGrpSpPr>
        <p:grpSpPr>
          <a:xfrm>
            <a:off x="6172200" y="3886200"/>
            <a:ext cx="2057400" cy="914400"/>
            <a:chOff x="0" y="304799"/>
            <a:chExt cx="2269604" cy="650240"/>
          </a:xfrm>
        </p:grpSpPr>
        <p:sp>
          <p:nvSpPr>
            <p:cNvPr id="36" name="Rounded Rectangle 35"/>
            <p:cNvSpPr/>
            <p:nvPr/>
          </p:nvSpPr>
          <p:spPr>
            <a:xfrm>
              <a:off x="0" y="304799"/>
              <a:ext cx="2269604" cy="6502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ounded Rectangle 4"/>
            <p:cNvSpPr/>
            <p:nvPr/>
          </p:nvSpPr>
          <p:spPr>
            <a:xfrm>
              <a:off x="31742" y="336541"/>
              <a:ext cx="2206120" cy="586756"/>
            </a:xfrm>
            <a:prstGeom prst="roundRect">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spcFirstLastPara="0" vert="horz" wrap="square" lIns="60960" tIns="60960" rIns="60960" bIns="60960" numCol="1" spcCol="1270" anchor="ctr" anchorCtr="0">
              <a:noAutofit/>
            </a:bodyPr>
            <a:lstStyle/>
            <a:p>
              <a:pPr algn="ctr" fontAlgn="auto">
                <a:spcAft>
                  <a:spcPts val="0"/>
                </a:spcAft>
              </a:pPr>
              <a:r>
                <a:rPr lang="en-US" sz="1600" dirty="0" smtClean="0"/>
                <a:t>Amount of $</a:t>
              </a:r>
            </a:p>
          </p:txBody>
        </p:sp>
      </p:grpSp>
      <p:grpSp>
        <p:nvGrpSpPr>
          <p:cNvPr id="8" name="Group 37"/>
          <p:cNvGrpSpPr/>
          <p:nvPr/>
        </p:nvGrpSpPr>
        <p:grpSpPr>
          <a:xfrm>
            <a:off x="6172200" y="4800600"/>
            <a:ext cx="2057400" cy="914400"/>
            <a:chOff x="0" y="304799"/>
            <a:chExt cx="2269604" cy="650240"/>
          </a:xfrm>
        </p:grpSpPr>
        <p:sp>
          <p:nvSpPr>
            <p:cNvPr id="39" name="Rounded Rectangle 38"/>
            <p:cNvSpPr/>
            <p:nvPr/>
          </p:nvSpPr>
          <p:spPr>
            <a:xfrm>
              <a:off x="0" y="304799"/>
              <a:ext cx="2269604" cy="6502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ounded Rectangle 4"/>
            <p:cNvSpPr/>
            <p:nvPr/>
          </p:nvSpPr>
          <p:spPr>
            <a:xfrm>
              <a:off x="31742" y="336541"/>
              <a:ext cx="2206120" cy="586756"/>
            </a:xfrm>
            <a:prstGeom prst="roundRect">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spcFirstLastPara="0" vert="horz" wrap="square" lIns="60960" tIns="60960" rIns="60960" bIns="60960" numCol="1" spcCol="1270" anchor="ctr" anchorCtr="0">
              <a:noAutofit/>
            </a:bodyPr>
            <a:lstStyle/>
            <a:p>
              <a:pPr algn="ctr" fontAlgn="auto">
                <a:spcAft>
                  <a:spcPts val="0"/>
                </a:spcAft>
              </a:pPr>
              <a:r>
                <a:rPr lang="en-US" sz="1600" dirty="0" smtClean="0"/>
                <a:t># of Tutors</a:t>
              </a:r>
            </a:p>
          </p:txBody>
        </p:sp>
      </p:grpSp>
      <p:grpSp>
        <p:nvGrpSpPr>
          <p:cNvPr id="9" name="Group 40"/>
          <p:cNvGrpSpPr/>
          <p:nvPr/>
        </p:nvGrpSpPr>
        <p:grpSpPr>
          <a:xfrm>
            <a:off x="6172200" y="5715000"/>
            <a:ext cx="2057400" cy="914400"/>
            <a:chOff x="0" y="304799"/>
            <a:chExt cx="2269604" cy="650240"/>
          </a:xfrm>
        </p:grpSpPr>
        <p:sp>
          <p:nvSpPr>
            <p:cNvPr id="42" name="Rounded Rectangle 41"/>
            <p:cNvSpPr/>
            <p:nvPr/>
          </p:nvSpPr>
          <p:spPr>
            <a:xfrm>
              <a:off x="0" y="304799"/>
              <a:ext cx="2269604" cy="6502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ounded Rectangle 4"/>
            <p:cNvSpPr/>
            <p:nvPr/>
          </p:nvSpPr>
          <p:spPr>
            <a:xfrm>
              <a:off x="31742" y="336541"/>
              <a:ext cx="2206120" cy="586756"/>
            </a:xfrm>
            <a:prstGeom prst="roundRect">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spcFirstLastPara="0" vert="horz" wrap="square" lIns="60960" tIns="60960" rIns="60960" bIns="60960" numCol="1" spcCol="1270" anchor="ctr" anchorCtr="0">
              <a:noAutofit/>
            </a:bodyPr>
            <a:lstStyle/>
            <a:p>
              <a:pPr algn="ctr" fontAlgn="auto">
                <a:spcAft>
                  <a:spcPts val="0"/>
                </a:spcAft>
              </a:pPr>
              <a:r>
                <a:rPr lang="en-US" sz="1600" dirty="0" smtClean="0"/>
                <a:t># of Books</a:t>
              </a:r>
            </a:p>
          </p:txBody>
        </p:sp>
      </p:grpSp>
      <p:pic>
        <p:nvPicPr>
          <p:cNvPr id="10" name="Picture 9" descr="Page 18_1.jp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04800" y="1066800"/>
            <a:ext cx="5786730" cy="5638800"/>
          </a:xfrm>
          <a:prstGeom prst="rect">
            <a:avLst/>
          </a:prstGeom>
        </p:spPr>
      </p:pic>
    </p:spTree>
    <p:extLst>
      <p:ext uri="{BB962C8B-B14F-4D97-AF65-F5344CB8AC3E}">
        <p14:creationId xmlns:p14="http://schemas.microsoft.com/office/powerpoint/2010/main" val="2100874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6" grpId="0">
        <p:bldAsOne/>
      </p:bldGraphic>
      <p:bldGraphic spid="20" grpId="0">
        <p:bldAsOne/>
      </p:bldGraphic>
      <p:bldGraphic spid="21" grpId="0">
        <p:bldAsOne/>
      </p:bldGraphic>
      <p:bldGraphic spid="22" grpId="0">
        <p:bldAsOne/>
      </p:bldGraphic>
      <p:bldGraphic spid="23" grpId="0">
        <p:bldAsOne/>
      </p:bldGraphic>
      <p:bldGraphic spid="2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t>Economics of the Media </a:t>
            </a:r>
            <a:endParaRPr lang="en-US" sz="3600" dirty="0"/>
          </a:p>
        </p:txBody>
      </p:sp>
      <p:sp>
        <p:nvSpPr>
          <p:cNvPr id="4" name="Slide Number Placeholder 3"/>
          <p:cNvSpPr>
            <a:spLocks noGrp="1"/>
          </p:cNvSpPr>
          <p:nvPr>
            <p:ph type="sldNum" sz="quarter" idx="12"/>
          </p:nvPr>
        </p:nvSpPr>
        <p:spPr/>
        <p:txBody>
          <a:bodyPr/>
          <a:lstStyle/>
          <a:p>
            <a:fld id="{C546DDCD-5119-4358-8A90-4D8FD053E996}" type="slidenum">
              <a:rPr lang="en-US" smtClean="0"/>
              <a:pPr/>
              <a:t>19</a:t>
            </a:fld>
            <a:endParaRPr lang="en-US"/>
          </a:p>
        </p:txBody>
      </p:sp>
      <p:pic>
        <p:nvPicPr>
          <p:cNvPr id="3074" name="Picture 2" descr="C:\Users\Barbara\AppData\Local\Microsoft\Windows\Temporary Internet Files\Content.IE5\UIO4A61A\MP900314269[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6378" y="1219200"/>
            <a:ext cx="2060222" cy="13906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arbara\AppData\Local\Microsoft\Windows\Temporary Internet Files\Content.IE5\J0XU8UIE\MP90043103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667000"/>
            <a:ext cx="2133600" cy="14218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Barbara\AppData\Local\Microsoft\Windows\Temporary Internet Files\Content.IE5\G4DC4F88\MC9000830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0514" y="2676525"/>
            <a:ext cx="1827886" cy="166237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Barbara\AppData\Local\Microsoft\Windows\Temporary Internet Files\Content.IE5\PIH3PY89\MC90043467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267200"/>
            <a:ext cx="1371600" cy="139434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8400" y="5181600"/>
            <a:ext cx="1850094" cy="1398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2052935"/>
            <a:ext cx="782587" cy="461665"/>
          </a:xfrm>
          <a:prstGeom prst="rect">
            <a:avLst/>
          </a:prstGeom>
          <a:noFill/>
        </p:spPr>
        <p:txBody>
          <a:bodyPr wrap="none" rtlCol="0">
            <a:spAutoFit/>
          </a:bodyPr>
          <a:lstStyle/>
          <a:p>
            <a:r>
              <a:rPr lang="en-US" dirty="0" smtClean="0">
                <a:latin typeface="+mn-lt"/>
              </a:rPr>
              <a:t>Print</a:t>
            </a:r>
            <a:endParaRPr lang="en-US" dirty="0">
              <a:latin typeface="+mn-lt"/>
            </a:endParaRPr>
          </a:p>
        </p:txBody>
      </p:sp>
      <p:sp>
        <p:nvSpPr>
          <p:cNvPr id="5" name="Right Arrow 4"/>
          <p:cNvSpPr/>
          <p:nvPr/>
        </p:nvSpPr>
        <p:spPr>
          <a:xfrm>
            <a:off x="4114800" y="14478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99105" y="1447800"/>
            <a:ext cx="1592295" cy="461665"/>
          </a:xfrm>
          <a:prstGeom prst="rect">
            <a:avLst/>
          </a:prstGeom>
          <a:noFill/>
        </p:spPr>
        <p:txBody>
          <a:bodyPr wrap="none" rtlCol="0">
            <a:spAutoFit/>
          </a:bodyPr>
          <a:lstStyle/>
          <a:p>
            <a:r>
              <a:rPr lang="en-US" dirty="0" smtClean="0">
                <a:solidFill>
                  <a:srgbClr val="FF0000"/>
                </a:solidFill>
                <a:latin typeface="+mn-lt"/>
              </a:rPr>
              <a:t>Advertising</a:t>
            </a:r>
            <a:endParaRPr lang="en-US" dirty="0">
              <a:solidFill>
                <a:srgbClr val="FF0000"/>
              </a:solidFill>
            </a:endParaRPr>
          </a:p>
        </p:txBody>
      </p:sp>
      <p:sp>
        <p:nvSpPr>
          <p:cNvPr id="12" name="TextBox 11"/>
          <p:cNvSpPr txBox="1"/>
          <p:nvPr/>
        </p:nvSpPr>
        <p:spPr>
          <a:xfrm>
            <a:off x="6858000" y="2133600"/>
            <a:ext cx="1418850" cy="461665"/>
          </a:xfrm>
          <a:prstGeom prst="rect">
            <a:avLst/>
          </a:prstGeom>
          <a:noFill/>
        </p:spPr>
        <p:txBody>
          <a:bodyPr wrap="none" rtlCol="0">
            <a:spAutoFit/>
          </a:bodyPr>
          <a:lstStyle/>
          <a:p>
            <a:r>
              <a:rPr lang="en-US" dirty="0" smtClean="0">
                <a:latin typeface="+mn-lt"/>
              </a:rPr>
              <a:t>Electronic</a:t>
            </a:r>
            <a:endParaRPr lang="en-US" dirty="0">
              <a:latin typeface="+mn-lt"/>
            </a:endParaRPr>
          </a:p>
        </p:txBody>
      </p:sp>
      <p:sp>
        <p:nvSpPr>
          <p:cNvPr id="13" name="Right Arrow 12"/>
          <p:cNvSpPr/>
          <p:nvPr/>
        </p:nvSpPr>
        <p:spPr>
          <a:xfrm flipH="1">
            <a:off x="3048000" y="33528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22305" y="3348335"/>
            <a:ext cx="1175515" cy="461665"/>
          </a:xfrm>
          <a:prstGeom prst="rect">
            <a:avLst/>
          </a:prstGeom>
          <a:noFill/>
        </p:spPr>
        <p:txBody>
          <a:bodyPr wrap="none" rtlCol="0">
            <a:spAutoFit/>
          </a:bodyPr>
          <a:lstStyle/>
          <a:p>
            <a:r>
              <a:rPr lang="en-US" dirty="0" smtClean="0">
                <a:solidFill>
                  <a:srgbClr val="FF0000"/>
                </a:solidFill>
                <a:latin typeface="+mn-lt"/>
              </a:rPr>
              <a:t>Viewers</a:t>
            </a:r>
          </a:p>
        </p:txBody>
      </p:sp>
      <p:sp>
        <p:nvSpPr>
          <p:cNvPr id="15" name="TextBox 14"/>
          <p:cNvSpPr txBox="1"/>
          <p:nvPr/>
        </p:nvSpPr>
        <p:spPr>
          <a:xfrm>
            <a:off x="3642894" y="4719935"/>
            <a:ext cx="2072106" cy="461665"/>
          </a:xfrm>
          <a:prstGeom prst="rect">
            <a:avLst/>
          </a:prstGeom>
          <a:noFill/>
        </p:spPr>
        <p:txBody>
          <a:bodyPr wrap="none" rtlCol="0">
            <a:spAutoFit/>
          </a:bodyPr>
          <a:lstStyle/>
          <a:p>
            <a:r>
              <a:rPr lang="en-US" dirty="0" smtClean="0">
                <a:solidFill>
                  <a:srgbClr val="FF0000"/>
                </a:solidFill>
                <a:latin typeface="+mn-lt"/>
              </a:rPr>
              <a:t>Content Driven</a:t>
            </a:r>
          </a:p>
        </p:txBody>
      </p:sp>
      <p:sp>
        <p:nvSpPr>
          <p:cNvPr id="16" name="TextBox 15"/>
          <p:cNvSpPr txBox="1"/>
          <p:nvPr/>
        </p:nvSpPr>
        <p:spPr>
          <a:xfrm>
            <a:off x="2971800" y="5634335"/>
            <a:ext cx="1883721" cy="830997"/>
          </a:xfrm>
          <a:prstGeom prst="rect">
            <a:avLst/>
          </a:prstGeom>
          <a:noFill/>
        </p:spPr>
        <p:txBody>
          <a:bodyPr wrap="none" rtlCol="0">
            <a:spAutoFit/>
          </a:bodyPr>
          <a:lstStyle/>
          <a:p>
            <a:pPr algn="ctr"/>
            <a:r>
              <a:rPr lang="en-US" dirty="0" smtClean="0">
                <a:solidFill>
                  <a:srgbClr val="FF0000"/>
                </a:solidFill>
                <a:latin typeface="+mn-lt"/>
              </a:rPr>
              <a:t>Free + Cost</a:t>
            </a:r>
          </a:p>
          <a:p>
            <a:pPr algn="ctr"/>
            <a:r>
              <a:rPr lang="en-US" dirty="0">
                <a:solidFill>
                  <a:srgbClr val="FF0000"/>
                </a:solidFill>
                <a:latin typeface="+mn-lt"/>
              </a:rPr>
              <a:t>o</a:t>
            </a:r>
            <a:r>
              <a:rPr lang="en-US" dirty="0" smtClean="0">
                <a:solidFill>
                  <a:srgbClr val="FF0000"/>
                </a:solidFill>
                <a:latin typeface="+mn-lt"/>
              </a:rPr>
              <a:t>f Production</a:t>
            </a:r>
          </a:p>
        </p:txBody>
      </p:sp>
      <p:sp>
        <p:nvSpPr>
          <p:cNvPr id="17" name="TextBox 16"/>
          <p:cNvSpPr txBox="1"/>
          <p:nvPr/>
        </p:nvSpPr>
        <p:spPr>
          <a:xfrm>
            <a:off x="6761213" y="4643735"/>
            <a:ext cx="780342" cy="461665"/>
          </a:xfrm>
          <a:prstGeom prst="rect">
            <a:avLst/>
          </a:prstGeom>
          <a:noFill/>
        </p:spPr>
        <p:txBody>
          <a:bodyPr wrap="none" rtlCol="0">
            <a:spAutoFit/>
          </a:bodyPr>
          <a:lstStyle/>
          <a:p>
            <a:r>
              <a:rPr lang="en-US" dirty="0" smtClean="0">
                <a:latin typeface="+mn-lt"/>
              </a:rPr>
              <a:t>PSAs</a:t>
            </a:r>
            <a:endParaRPr lang="en-US" dirty="0">
              <a:latin typeface="+mn-lt"/>
            </a:endParaRPr>
          </a:p>
        </p:txBody>
      </p:sp>
      <p:sp>
        <p:nvSpPr>
          <p:cNvPr id="18" name="Right Arrow 17"/>
          <p:cNvSpPr/>
          <p:nvPr/>
        </p:nvSpPr>
        <p:spPr>
          <a:xfrm flipH="1">
            <a:off x="4953000" y="57912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2514600" y="47244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458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7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13" grpId="0" animBg="1"/>
      <p:bldP spid="14" grpId="0"/>
      <p:bldP spid="15" grpId="0"/>
      <p:bldP spid="16" grpId="0"/>
      <p:bldP spid="17" grpId="0"/>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pPr algn="l"/>
            <a:r>
              <a:rPr lang="en-US" sz="5400" b="1" dirty="0" smtClean="0">
                <a:solidFill>
                  <a:srgbClr val="0070C0"/>
                </a:solidFill>
                <a:latin typeface="+mn-lt"/>
              </a:rPr>
              <a:t>	</a:t>
            </a:r>
            <a:r>
              <a:rPr lang="en-US" sz="5400" dirty="0" smtClean="0">
                <a:solidFill>
                  <a:srgbClr val="0070C0"/>
                </a:solidFill>
                <a:latin typeface="+mn-lt"/>
              </a:rPr>
              <a:t>Barbara Lewis</a:t>
            </a:r>
            <a:endParaRPr lang="en-US" sz="5400" dirty="0">
              <a:solidFill>
                <a:srgbClr val="0070C0"/>
              </a:solidFill>
              <a:latin typeface="+mn-lt"/>
            </a:endParaRPr>
          </a:p>
        </p:txBody>
      </p:sp>
      <p:sp>
        <p:nvSpPr>
          <p:cNvPr id="4" name="Slide Number Placeholder 3"/>
          <p:cNvSpPr>
            <a:spLocks noGrp="1"/>
          </p:cNvSpPr>
          <p:nvPr>
            <p:ph type="sldNum" sz="quarter" idx="12"/>
          </p:nvPr>
        </p:nvSpPr>
        <p:spPr/>
        <p:txBody>
          <a:bodyPr/>
          <a:lstStyle/>
          <a:p>
            <a:fld id="{153D5C86-967C-4924-A6B3-926A5DC94E64}" type="slidenum">
              <a:rPr lang="en-US" smtClean="0"/>
              <a:pPr/>
              <a:t>2</a:t>
            </a:fld>
            <a:endParaRPr lang="en-US"/>
          </a:p>
        </p:txBody>
      </p:sp>
      <p:sp>
        <p:nvSpPr>
          <p:cNvPr id="3" name="Content Placeholder 2"/>
          <p:cNvSpPr>
            <a:spLocks noGrp="1"/>
          </p:cNvSpPr>
          <p:nvPr>
            <p:ph idx="1"/>
          </p:nvPr>
        </p:nvSpPr>
        <p:spPr>
          <a:xfrm>
            <a:off x="609600" y="1600200"/>
            <a:ext cx="6019800" cy="3733800"/>
          </a:xfrm>
        </p:spPr>
        <p:txBody>
          <a:bodyPr>
            <a:normAutofit/>
          </a:bodyPr>
          <a:lstStyle/>
          <a:p>
            <a:pPr>
              <a:spcAft>
                <a:spcPts val="600"/>
              </a:spcAft>
            </a:pPr>
            <a:r>
              <a:rPr lang="en-US" sz="2200" dirty="0" smtClean="0"/>
              <a:t>Over two decades in Marketing</a:t>
            </a:r>
          </a:p>
          <a:p>
            <a:pPr>
              <a:spcAft>
                <a:spcPts val="600"/>
              </a:spcAft>
            </a:pPr>
            <a:r>
              <a:rPr lang="en-US" sz="2200" dirty="0" smtClean="0"/>
              <a:t>MBA from UCLA Anderson &amp; Lecturer</a:t>
            </a:r>
          </a:p>
          <a:p>
            <a:pPr>
              <a:spcAft>
                <a:spcPts val="600"/>
              </a:spcAft>
            </a:pPr>
            <a:r>
              <a:rPr lang="en-US" sz="2200" dirty="0"/>
              <a:t>Started career as journalist – WSJ</a:t>
            </a:r>
          </a:p>
          <a:p>
            <a:pPr>
              <a:spcAft>
                <a:spcPts val="600"/>
              </a:spcAft>
            </a:pPr>
            <a:r>
              <a:rPr lang="en-US" sz="2200" dirty="0"/>
              <a:t>On-camera television </a:t>
            </a:r>
            <a:r>
              <a:rPr lang="en-US" sz="2200" dirty="0" smtClean="0"/>
              <a:t>reporter  </a:t>
            </a:r>
          </a:p>
          <a:p>
            <a:pPr>
              <a:spcAft>
                <a:spcPts val="600"/>
              </a:spcAft>
            </a:pPr>
            <a:r>
              <a:rPr lang="en-US" sz="2200" dirty="0" smtClean="0"/>
              <a:t>Literacy organization volunteer</a:t>
            </a:r>
          </a:p>
          <a:p>
            <a:pPr>
              <a:spcAft>
                <a:spcPts val="600"/>
              </a:spcAft>
            </a:pPr>
            <a:r>
              <a:rPr lang="en-US" sz="2200" dirty="0" smtClean="0"/>
              <a:t>Book author</a:t>
            </a:r>
          </a:p>
        </p:txBody>
      </p:sp>
      <p:sp>
        <p:nvSpPr>
          <p:cNvPr id="5" name="TextBox 4"/>
          <p:cNvSpPr txBox="1"/>
          <p:nvPr/>
        </p:nvSpPr>
        <p:spPr>
          <a:xfrm>
            <a:off x="5105400" y="4876800"/>
            <a:ext cx="3352800" cy="1200329"/>
          </a:xfrm>
          <a:prstGeom prst="rect">
            <a:avLst/>
          </a:prstGeom>
          <a:noFill/>
          <a:ln>
            <a:noFill/>
          </a:ln>
        </p:spPr>
        <p:txBody>
          <a:bodyPr wrap="square" rtlCol="0">
            <a:spAutoFit/>
          </a:bodyPr>
          <a:lstStyle/>
          <a:p>
            <a:pPr algn="ctr"/>
            <a:r>
              <a:rPr lang="en-US" b="1" dirty="0" smtClean="0">
                <a:solidFill>
                  <a:srgbClr val="FF0000"/>
                </a:solidFill>
                <a:latin typeface="+mn-lt"/>
              </a:rPr>
              <a:t>Get a Black Belt in Marketing: The Marketing Success Book</a:t>
            </a:r>
          </a:p>
        </p:txBody>
      </p:sp>
    </p:spTree>
    <p:extLst>
      <p:ext uri="{BB962C8B-B14F-4D97-AF65-F5344CB8AC3E}">
        <p14:creationId xmlns:p14="http://schemas.microsoft.com/office/powerpoint/2010/main" val="9598144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29" y="1353312"/>
            <a:ext cx="9013371" cy="504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200" y="274638"/>
            <a:ext cx="8991600" cy="1020762"/>
          </a:xfrm>
        </p:spPr>
        <p:txBody>
          <a:bodyPr>
            <a:normAutofit/>
          </a:bodyPr>
          <a:lstStyle/>
          <a:p>
            <a:r>
              <a:rPr lang="en-US" sz="3600" dirty="0" smtClean="0"/>
              <a:t>Degree of Difficulty in Getting Coverage</a:t>
            </a:r>
            <a:endParaRPr lang="en-US" sz="3600" dirty="0"/>
          </a:p>
        </p:txBody>
      </p:sp>
      <p:sp>
        <p:nvSpPr>
          <p:cNvPr id="4" name="Slide Number Placeholder 3"/>
          <p:cNvSpPr>
            <a:spLocks noGrp="1"/>
          </p:cNvSpPr>
          <p:nvPr>
            <p:ph type="sldNum" sz="quarter" idx="12"/>
          </p:nvPr>
        </p:nvSpPr>
        <p:spPr/>
        <p:txBody>
          <a:bodyPr/>
          <a:lstStyle/>
          <a:p>
            <a:fld id="{C546DDCD-5119-4358-8A90-4D8FD053E996}" type="slidenum">
              <a:rPr lang="en-US" smtClean="0"/>
              <a:pPr/>
              <a:t>20</a:t>
            </a:fld>
            <a:endParaRPr lang="en-US"/>
          </a:p>
        </p:txBody>
      </p:sp>
      <p:pic>
        <p:nvPicPr>
          <p:cNvPr id="3074" name="Picture 2" descr="C:\Users\Barbara\AppData\Local\Microsoft\Windows\Temporary Internet Files\Content.IE5\UIO4A61A\MP900314269[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515100" y="3810000"/>
            <a:ext cx="10160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arbara\AppData\Local\Microsoft\Windows\Temporary Internet Files\Content.IE5\J0XU8UIE\MP90043103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7036" y="2684583"/>
            <a:ext cx="1245128" cy="82976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Barbara\AppData\Local\Microsoft\Windows\Temporary Internet Files\Content.IE5\PIH3PY89\MC90043467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5486400"/>
            <a:ext cx="899483"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1344873"/>
            <a:ext cx="1850094" cy="1398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074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6" name="Picture 6" descr="https://encrypted-tbn1.gstatic.com/images?q=tbn:ANd9GcQc0JPu5Q-Eq0gMZkrl3Z-zjuxwCZNL2U0DHsSHzJIgjTs7YIru"/>
          <p:cNvPicPr>
            <a:picLocks noChangeAspect="1" noChangeArrowheads="1"/>
          </p:cNvPicPr>
          <p:nvPr/>
        </p:nvPicPr>
        <p:blipFill>
          <a:blip r:embed="rId2" cstate="print">
            <a:lum bright="4000" contrast="8000"/>
          </a:blip>
          <a:srcRect/>
          <a:stretch>
            <a:fillRect/>
          </a:stretch>
        </p:blipFill>
        <p:spPr bwMode="auto">
          <a:xfrm>
            <a:off x="2438400" y="1524000"/>
            <a:ext cx="4724400" cy="4724400"/>
          </a:xfrm>
          <a:prstGeom prst="rect">
            <a:avLst/>
          </a:prstGeom>
          <a:noFill/>
        </p:spPr>
      </p:pic>
      <p:sp>
        <p:nvSpPr>
          <p:cNvPr id="2" name="Title 1"/>
          <p:cNvSpPr>
            <a:spLocks noGrp="1"/>
          </p:cNvSpPr>
          <p:nvPr>
            <p:ph type="title"/>
          </p:nvPr>
        </p:nvSpPr>
        <p:spPr>
          <a:xfrm>
            <a:off x="76200" y="152400"/>
            <a:ext cx="8991600" cy="1143000"/>
          </a:xfrm>
        </p:spPr>
        <p:txBody>
          <a:bodyPr>
            <a:noAutofit/>
          </a:bodyPr>
          <a:lstStyle/>
          <a:p>
            <a:r>
              <a:rPr lang="en-US" sz="3600" dirty="0" smtClean="0"/>
              <a:t>Return You Get for Your Time Spent:</a:t>
            </a:r>
            <a:br>
              <a:rPr lang="en-US" sz="3600" dirty="0" smtClean="0"/>
            </a:br>
            <a:r>
              <a:rPr lang="en-US" sz="3600" dirty="0" smtClean="0"/>
              <a:t>Degree of Difficulty/Return </a:t>
            </a:r>
            <a:endParaRPr lang="en-US" sz="3600" dirty="0"/>
          </a:p>
        </p:txBody>
      </p:sp>
      <p:sp>
        <p:nvSpPr>
          <p:cNvPr id="4" name="Slide Number Placeholder 3"/>
          <p:cNvSpPr>
            <a:spLocks noGrp="1"/>
          </p:cNvSpPr>
          <p:nvPr>
            <p:ph type="sldNum" sz="quarter" idx="12"/>
          </p:nvPr>
        </p:nvSpPr>
        <p:spPr/>
        <p:txBody>
          <a:bodyPr/>
          <a:lstStyle/>
          <a:p>
            <a:fld id="{C546DDCD-5119-4358-8A90-4D8FD053E996}" type="slidenum">
              <a:rPr lang="en-US" smtClean="0"/>
              <a:pPr/>
              <a:t>21</a:t>
            </a:fld>
            <a:endParaRPr lang="en-US"/>
          </a:p>
        </p:txBody>
      </p:sp>
      <p:cxnSp>
        <p:nvCxnSpPr>
          <p:cNvPr id="13" name="Straight Arrow Connector 12"/>
          <p:cNvCxnSpPr/>
          <p:nvPr/>
        </p:nvCxnSpPr>
        <p:spPr>
          <a:xfrm flipV="1">
            <a:off x="2590800" y="1764268"/>
            <a:ext cx="0" cy="441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90800" y="6183868"/>
            <a:ext cx="41910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10000" y="6260068"/>
            <a:ext cx="1676400" cy="523220"/>
          </a:xfrm>
          <a:prstGeom prst="rect">
            <a:avLst/>
          </a:prstGeom>
          <a:noFill/>
        </p:spPr>
        <p:txBody>
          <a:bodyPr wrap="square" rtlCol="0">
            <a:spAutoFit/>
          </a:bodyPr>
          <a:lstStyle/>
          <a:p>
            <a:r>
              <a:rPr lang="en-US" sz="2800" dirty="0" smtClean="0">
                <a:latin typeface="+mn-lt"/>
              </a:rPr>
              <a:t>Return</a:t>
            </a:r>
            <a:endParaRPr lang="en-US" sz="2800" dirty="0">
              <a:latin typeface="+mn-lt"/>
            </a:endParaRPr>
          </a:p>
        </p:txBody>
      </p:sp>
      <p:sp>
        <p:nvSpPr>
          <p:cNvPr id="23" name="TextBox 22"/>
          <p:cNvSpPr txBox="1"/>
          <p:nvPr/>
        </p:nvSpPr>
        <p:spPr>
          <a:xfrm rot="16200000">
            <a:off x="551764" y="3563036"/>
            <a:ext cx="3320537" cy="461665"/>
          </a:xfrm>
          <a:prstGeom prst="rect">
            <a:avLst/>
          </a:prstGeom>
          <a:noFill/>
        </p:spPr>
        <p:txBody>
          <a:bodyPr wrap="square" rtlCol="0">
            <a:spAutoFit/>
          </a:bodyPr>
          <a:lstStyle/>
          <a:p>
            <a:r>
              <a:rPr lang="en-US" dirty="0" smtClean="0">
                <a:latin typeface="+mn-lt"/>
              </a:rPr>
              <a:t>Degree of Difficulty</a:t>
            </a:r>
            <a:endParaRPr lang="en-US" dirty="0">
              <a:latin typeface="+mn-lt"/>
            </a:endParaRPr>
          </a:p>
        </p:txBody>
      </p:sp>
      <p:sp>
        <p:nvSpPr>
          <p:cNvPr id="25" name="TextBox 24"/>
          <p:cNvSpPr txBox="1"/>
          <p:nvPr/>
        </p:nvSpPr>
        <p:spPr>
          <a:xfrm>
            <a:off x="6095999" y="6260068"/>
            <a:ext cx="1175657" cy="369332"/>
          </a:xfrm>
          <a:prstGeom prst="rect">
            <a:avLst/>
          </a:prstGeom>
          <a:noFill/>
        </p:spPr>
        <p:txBody>
          <a:bodyPr wrap="square" rtlCol="0">
            <a:spAutoFit/>
          </a:bodyPr>
          <a:lstStyle/>
          <a:p>
            <a:r>
              <a:rPr lang="en-US" sz="1800" dirty="0" smtClean="0">
                <a:latin typeface="+mn-lt"/>
              </a:rPr>
              <a:t>High</a:t>
            </a:r>
            <a:endParaRPr lang="en-US" sz="1800" dirty="0">
              <a:latin typeface="+mn-lt"/>
            </a:endParaRPr>
          </a:p>
        </p:txBody>
      </p:sp>
      <p:sp>
        <p:nvSpPr>
          <p:cNvPr id="26" name="TextBox 25"/>
          <p:cNvSpPr txBox="1"/>
          <p:nvPr/>
        </p:nvSpPr>
        <p:spPr>
          <a:xfrm>
            <a:off x="2133599" y="1459468"/>
            <a:ext cx="1175657" cy="369332"/>
          </a:xfrm>
          <a:prstGeom prst="rect">
            <a:avLst/>
          </a:prstGeom>
          <a:noFill/>
        </p:spPr>
        <p:txBody>
          <a:bodyPr wrap="square" rtlCol="0">
            <a:spAutoFit/>
          </a:bodyPr>
          <a:lstStyle/>
          <a:p>
            <a:r>
              <a:rPr lang="en-US" sz="1800" dirty="0" smtClean="0">
                <a:latin typeface="+mn-lt"/>
              </a:rPr>
              <a:t>High</a:t>
            </a:r>
            <a:endParaRPr lang="en-US" sz="1800" dirty="0">
              <a:latin typeface="+mn-lt"/>
            </a:endParaRPr>
          </a:p>
        </p:txBody>
      </p:sp>
      <p:sp>
        <p:nvSpPr>
          <p:cNvPr id="27" name="TextBox 26"/>
          <p:cNvSpPr txBox="1"/>
          <p:nvPr/>
        </p:nvSpPr>
        <p:spPr>
          <a:xfrm>
            <a:off x="2209800" y="6183868"/>
            <a:ext cx="685800" cy="369332"/>
          </a:xfrm>
          <a:prstGeom prst="rect">
            <a:avLst/>
          </a:prstGeom>
          <a:noFill/>
        </p:spPr>
        <p:txBody>
          <a:bodyPr wrap="square" rtlCol="0">
            <a:spAutoFit/>
          </a:bodyPr>
          <a:lstStyle/>
          <a:p>
            <a:r>
              <a:rPr lang="en-US" sz="1800" dirty="0" smtClean="0">
                <a:latin typeface="+mn-lt"/>
              </a:rPr>
              <a:t>Low</a:t>
            </a:r>
            <a:endParaRPr lang="en-US" sz="1800" dirty="0">
              <a:latin typeface="+mn-lt"/>
            </a:endParaRPr>
          </a:p>
        </p:txBody>
      </p:sp>
      <p:grpSp>
        <p:nvGrpSpPr>
          <p:cNvPr id="28" name="Group 25"/>
          <p:cNvGrpSpPr/>
          <p:nvPr/>
        </p:nvGrpSpPr>
        <p:grpSpPr>
          <a:xfrm>
            <a:off x="5486400" y="1600200"/>
            <a:ext cx="1295400" cy="1143000"/>
            <a:chOff x="0" y="304799"/>
            <a:chExt cx="2269604" cy="650240"/>
          </a:xfrm>
        </p:grpSpPr>
        <p:sp>
          <p:nvSpPr>
            <p:cNvPr id="29" name="Rounded Rectangle 28"/>
            <p:cNvSpPr/>
            <p:nvPr/>
          </p:nvSpPr>
          <p:spPr>
            <a:xfrm>
              <a:off x="0" y="304799"/>
              <a:ext cx="2269604" cy="6502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ounded Rectangle 4"/>
            <p:cNvSpPr/>
            <p:nvPr/>
          </p:nvSpPr>
          <p:spPr>
            <a:xfrm>
              <a:off x="31742" y="336541"/>
              <a:ext cx="2206120" cy="586756"/>
            </a:xfrm>
            <a:prstGeom prst="ellipse">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spcFirstLastPara="0" vert="horz" wrap="square" lIns="60960" tIns="60960" rIns="60960" bIns="60960" numCol="1" spcCol="1270" anchor="ctr" anchorCtr="0">
              <a:noAutofit/>
            </a:bodyPr>
            <a:lstStyle/>
            <a:p>
              <a:pPr algn="ctr" fontAlgn="auto">
                <a:spcAft>
                  <a:spcPts val="0"/>
                </a:spcAft>
              </a:pPr>
              <a:r>
                <a:rPr lang="en-US" sz="2000" dirty="0" smtClean="0"/>
                <a:t>PSA</a:t>
              </a:r>
            </a:p>
          </p:txBody>
        </p:sp>
      </p:grpSp>
      <p:grpSp>
        <p:nvGrpSpPr>
          <p:cNvPr id="31" name="Group 25"/>
          <p:cNvGrpSpPr/>
          <p:nvPr/>
        </p:nvGrpSpPr>
        <p:grpSpPr>
          <a:xfrm>
            <a:off x="5562600" y="3745468"/>
            <a:ext cx="1295400" cy="1143000"/>
            <a:chOff x="0" y="304799"/>
            <a:chExt cx="2269604" cy="650240"/>
          </a:xfrm>
        </p:grpSpPr>
        <p:sp>
          <p:nvSpPr>
            <p:cNvPr id="32" name="Rounded Rectangle 28"/>
            <p:cNvSpPr/>
            <p:nvPr/>
          </p:nvSpPr>
          <p:spPr>
            <a:xfrm>
              <a:off x="0" y="304799"/>
              <a:ext cx="2269604" cy="6502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ounded Rectangle 4"/>
            <p:cNvSpPr/>
            <p:nvPr/>
          </p:nvSpPr>
          <p:spPr>
            <a:xfrm>
              <a:off x="31742" y="336541"/>
              <a:ext cx="2206120" cy="586756"/>
            </a:xfrm>
            <a:prstGeom prst="ellipse">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spcFirstLastPara="0" vert="horz" wrap="square" lIns="60960" tIns="60960" rIns="60960" bIns="60960" numCol="1" spcCol="1270" anchor="ctr" anchorCtr="0">
              <a:noAutofit/>
            </a:bodyPr>
            <a:lstStyle/>
            <a:p>
              <a:pPr algn="ctr" fontAlgn="auto">
                <a:spcAft>
                  <a:spcPts val="0"/>
                </a:spcAft>
              </a:pPr>
              <a:r>
                <a:rPr lang="en-US" sz="1800" dirty="0" smtClean="0"/>
                <a:t>Print</a:t>
              </a:r>
            </a:p>
          </p:txBody>
        </p:sp>
      </p:grpSp>
      <p:grpSp>
        <p:nvGrpSpPr>
          <p:cNvPr id="34" name="Group 25"/>
          <p:cNvGrpSpPr/>
          <p:nvPr/>
        </p:nvGrpSpPr>
        <p:grpSpPr>
          <a:xfrm>
            <a:off x="3810000" y="4964668"/>
            <a:ext cx="1295400" cy="1143000"/>
            <a:chOff x="0" y="304799"/>
            <a:chExt cx="2269604" cy="650240"/>
          </a:xfrm>
        </p:grpSpPr>
        <p:sp>
          <p:nvSpPr>
            <p:cNvPr id="35" name="Rounded Rectangle 28"/>
            <p:cNvSpPr/>
            <p:nvPr/>
          </p:nvSpPr>
          <p:spPr>
            <a:xfrm>
              <a:off x="0" y="304799"/>
              <a:ext cx="2269604" cy="6502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4"/>
            <p:cNvSpPr/>
            <p:nvPr/>
          </p:nvSpPr>
          <p:spPr>
            <a:xfrm>
              <a:off x="31742" y="336541"/>
              <a:ext cx="2206120" cy="586756"/>
            </a:xfrm>
            <a:prstGeom prst="ellipse">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spcFirstLastPara="0" vert="horz" wrap="square" lIns="60960" tIns="60960" rIns="60960" bIns="60960" numCol="1" spcCol="1270" anchor="ctr" anchorCtr="0">
              <a:noAutofit/>
            </a:bodyPr>
            <a:lstStyle/>
            <a:p>
              <a:pPr algn="ctr" fontAlgn="auto">
                <a:spcAft>
                  <a:spcPts val="0"/>
                </a:spcAft>
              </a:pPr>
              <a:r>
                <a:rPr lang="en-US" sz="1800" dirty="0" smtClean="0"/>
                <a:t>Internet</a:t>
              </a:r>
            </a:p>
          </p:txBody>
        </p:sp>
      </p:grpSp>
      <p:grpSp>
        <p:nvGrpSpPr>
          <p:cNvPr id="37" name="Group 25"/>
          <p:cNvGrpSpPr/>
          <p:nvPr/>
        </p:nvGrpSpPr>
        <p:grpSpPr>
          <a:xfrm>
            <a:off x="2667000" y="2438400"/>
            <a:ext cx="1295400" cy="1143000"/>
            <a:chOff x="0" y="304799"/>
            <a:chExt cx="2269604" cy="650240"/>
          </a:xfrm>
        </p:grpSpPr>
        <p:sp>
          <p:nvSpPr>
            <p:cNvPr id="38" name="Rounded Rectangle 28"/>
            <p:cNvSpPr/>
            <p:nvPr/>
          </p:nvSpPr>
          <p:spPr>
            <a:xfrm>
              <a:off x="0" y="304799"/>
              <a:ext cx="2269604" cy="65024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ounded Rectangle 4"/>
            <p:cNvSpPr/>
            <p:nvPr/>
          </p:nvSpPr>
          <p:spPr>
            <a:xfrm>
              <a:off x="31742" y="336541"/>
              <a:ext cx="2206120" cy="586756"/>
            </a:xfrm>
            <a:prstGeom prst="ellipse">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spcFirstLastPara="0" vert="horz" wrap="square" lIns="60960" tIns="60960" rIns="60960" bIns="60960" numCol="1" spcCol="1270" anchor="ctr" anchorCtr="0">
              <a:noAutofit/>
            </a:bodyPr>
            <a:lstStyle/>
            <a:p>
              <a:pPr algn="ctr" fontAlgn="auto">
                <a:spcAft>
                  <a:spcPts val="0"/>
                </a:spcAft>
              </a:pPr>
              <a:r>
                <a:rPr lang="en-US" sz="1400" dirty="0" smtClean="0"/>
                <a:t>Electronic</a:t>
              </a:r>
            </a:p>
          </p:txBody>
        </p:sp>
      </p:grpSp>
    </p:spTree>
    <p:extLst>
      <p:ext uri="{BB962C8B-B14F-4D97-AF65-F5344CB8AC3E}">
        <p14:creationId xmlns:p14="http://schemas.microsoft.com/office/powerpoint/2010/main" val="2993302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3874" y="4953000"/>
            <a:ext cx="2127189"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0" name="Rectangle 2"/>
          <p:cNvSpPr>
            <a:spLocks noGrp="1" noChangeArrowheads="1"/>
          </p:cNvSpPr>
          <p:nvPr>
            <p:ph type="title"/>
          </p:nvPr>
        </p:nvSpPr>
        <p:spPr>
          <a:xfrm>
            <a:off x="-152400" y="274638"/>
            <a:ext cx="9372600" cy="1143000"/>
          </a:xfrm>
        </p:spPr>
        <p:txBody>
          <a:bodyPr>
            <a:noAutofit/>
          </a:bodyPr>
          <a:lstStyle/>
          <a:p>
            <a:r>
              <a:rPr lang="en-US" sz="3600" dirty="0"/>
              <a:t>Musical Chairs </a:t>
            </a:r>
            <a:r>
              <a:rPr lang="en-US" sz="3600" dirty="0" smtClean="0"/>
              <a:t>may be </a:t>
            </a:r>
            <a:r>
              <a:rPr lang="en-US" sz="3600" dirty="0"/>
              <a:t>the </a:t>
            </a:r>
            <a:r>
              <a:rPr lang="en-US" sz="3600" dirty="0" smtClean="0"/>
              <a:t/>
            </a:r>
            <a:br>
              <a:rPr lang="en-US" sz="3600" dirty="0" smtClean="0"/>
            </a:br>
            <a:r>
              <a:rPr lang="en-US" sz="3600" dirty="0" smtClean="0"/>
              <a:t>Reporter’s </a:t>
            </a:r>
            <a:r>
              <a:rPr lang="en-US" sz="3600" dirty="0"/>
              <a:t>Career</a:t>
            </a:r>
          </a:p>
        </p:txBody>
      </p:sp>
      <p:sp>
        <p:nvSpPr>
          <p:cNvPr id="12291" name="Rectangle 3"/>
          <p:cNvSpPr>
            <a:spLocks noGrp="1" noChangeArrowheads="1"/>
          </p:cNvSpPr>
          <p:nvPr>
            <p:ph idx="1"/>
          </p:nvPr>
        </p:nvSpPr>
        <p:spPr>
          <a:xfrm>
            <a:off x="304800" y="2514600"/>
            <a:ext cx="8458200" cy="2286000"/>
          </a:xfrm>
        </p:spPr>
        <p:txBody>
          <a:bodyPr>
            <a:normAutofit/>
          </a:bodyPr>
          <a:lstStyle/>
          <a:p>
            <a:pPr>
              <a:spcAft>
                <a:spcPts val="600"/>
              </a:spcAft>
            </a:pPr>
            <a:r>
              <a:rPr lang="en-US" sz="2200" dirty="0"/>
              <a:t>Begin at small </a:t>
            </a:r>
            <a:r>
              <a:rPr lang="en-US" sz="2200" dirty="0" smtClean="0"/>
              <a:t>media</a:t>
            </a:r>
            <a:endParaRPr lang="en-US" sz="2200" dirty="0"/>
          </a:p>
          <a:p>
            <a:pPr>
              <a:spcAft>
                <a:spcPts val="600"/>
              </a:spcAft>
            </a:pPr>
            <a:r>
              <a:rPr lang="en-US" sz="2200" dirty="0" smtClean="0"/>
              <a:t>Work </a:t>
            </a:r>
            <a:r>
              <a:rPr lang="en-US" sz="2200" dirty="0"/>
              <a:t>up to </a:t>
            </a:r>
            <a:r>
              <a:rPr lang="en-US" sz="2200" dirty="0" smtClean="0"/>
              <a:t>prestigious media</a:t>
            </a:r>
          </a:p>
          <a:p>
            <a:pPr>
              <a:spcAft>
                <a:spcPts val="600"/>
              </a:spcAft>
            </a:pPr>
            <a:r>
              <a:rPr lang="en-US" sz="2200" dirty="0" smtClean="0">
                <a:solidFill>
                  <a:srgbClr val="FF0000"/>
                </a:solidFill>
              </a:rPr>
              <a:t>Your Job: Make friends with all of the reporters</a:t>
            </a:r>
            <a:endParaRPr lang="en-US" sz="2200" dirty="0">
              <a:solidFill>
                <a:srgbClr val="FF0000"/>
              </a:solidFill>
            </a:endParaRPr>
          </a:p>
          <a:p>
            <a:pPr>
              <a:spcAft>
                <a:spcPts val="600"/>
              </a:spcAft>
            </a:pPr>
            <a:r>
              <a:rPr lang="en-US" sz="2200" dirty="0" smtClean="0"/>
              <a:t>Reporter’s Job: Pursue </a:t>
            </a:r>
            <a:r>
              <a:rPr lang="en-US" sz="2200" dirty="0"/>
              <a:t>the Pulitzer </a:t>
            </a:r>
            <a:r>
              <a:rPr lang="en-US" sz="2200" dirty="0" smtClean="0"/>
              <a:t>Prize, win recognition.</a:t>
            </a:r>
            <a:endParaRPr lang="en-US" sz="2200" dirty="0"/>
          </a:p>
        </p:txBody>
      </p:sp>
      <p:sp>
        <p:nvSpPr>
          <p:cNvPr id="4" name="Slide Number Placeholder 5"/>
          <p:cNvSpPr>
            <a:spLocks noGrp="1"/>
          </p:cNvSpPr>
          <p:nvPr>
            <p:ph type="sldNum" sz="quarter" idx="12"/>
          </p:nvPr>
        </p:nvSpPr>
        <p:spPr/>
        <p:txBody>
          <a:bodyPr/>
          <a:lstStyle/>
          <a:p>
            <a:fld id="{FF5387EA-4B60-4856-B4F7-EA0DD6EAEC5D}" type="slidenum">
              <a:rPr lang="en-US"/>
              <a:pPr/>
              <a:t>22</a:t>
            </a:fld>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600200"/>
            <a:ext cx="2514600" cy="1674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a:bodyPr>
          <a:lstStyle/>
          <a:p>
            <a:r>
              <a:rPr lang="en-US" sz="3600" dirty="0"/>
              <a:t>Why Deal with Reporters?</a:t>
            </a:r>
          </a:p>
        </p:txBody>
      </p:sp>
      <p:sp>
        <p:nvSpPr>
          <p:cNvPr id="79875" name="Rectangle 3"/>
          <p:cNvSpPr>
            <a:spLocks noGrp="1" noChangeArrowheads="1"/>
          </p:cNvSpPr>
          <p:nvPr>
            <p:ph idx="1"/>
          </p:nvPr>
        </p:nvSpPr>
        <p:spPr>
          <a:xfrm>
            <a:off x="1752600" y="2362200"/>
            <a:ext cx="6172200" cy="3276600"/>
          </a:xfrm>
        </p:spPr>
        <p:txBody>
          <a:bodyPr>
            <a:normAutofit/>
          </a:bodyPr>
          <a:lstStyle/>
          <a:p>
            <a:pPr>
              <a:spcAft>
                <a:spcPts val="600"/>
              </a:spcAft>
            </a:pPr>
            <a:r>
              <a:rPr lang="en-US" sz="2200" dirty="0"/>
              <a:t>Enhance </a:t>
            </a:r>
            <a:r>
              <a:rPr lang="en-US" sz="2200" dirty="0" smtClean="0"/>
              <a:t>profile</a:t>
            </a:r>
            <a:endParaRPr lang="en-US" sz="2200" dirty="0"/>
          </a:p>
          <a:p>
            <a:pPr>
              <a:spcAft>
                <a:spcPts val="600"/>
              </a:spcAft>
            </a:pPr>
            <a:r>
              <a:rPr lang="en-US" sz="2200" dirty="0"/>
              <a:t>Squash bad </a:t>
            </a:r>
            <a:r>
              <a:rPr lang="en-US" sz="2200" dirty="0" smtClean="0"/>
              <a:t>publicity</a:t>
            </a:r>
          </a:p>
          <a:p>
            <a:pPr>
              <a:spcAft>
                <a:spcPts val="600"/>
              </a:spcAft>
            </a:pPr>
            <a:r>
              <a:rPr lang="en-US" sz="2200" dirty="0" smtClean="0"/>
              <a:t>Accomplish goals</a:t>
            </a:r>
          </a:p>
          <a:p>
            <a:pPr>
              <a:spcAft>
                <a:spcPts val="600"/>
              </a:spcAft>
            </a:pPr>
            <a:r>
              <a:rPr lang="en-US" sz="2200" dirty="0" smtClean="0"/>
              <a:t>Leverage press.</a:t>
            </a:r>
            <a:endParaRPr lang="en-US" sz="2200" dirty="0"/>
          </a:p>
        </p:txBody>
      </p:sp>
      <p:sp>
        <p:nvSpPr>
          <p:cNvPr id="4" name="Slide Number Placeholder 5"/>
          <p:cNvSpPr>
            <a:spLocks noGrp="1"/>
          </p:cNvSpPr>
          <p:nvPr>
            <p:ph type="sldNum" sz="quarter" idx="12"/>
          </p:nvPr>
        </p:nvSpPr>
        <p:spPr/>
        <p:txBody>
          <a:bodyPr/>
          <a:lstStyle/>
          <a:p>
            <a:fld id="{9EAC16A0-BEA4-48BA-8148-830AA8AA521D}" type="slidenum">
              <a:rPr lang="en-US"/>
              <a:pPr/>
              <a:t>23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en-US" sz="3600" dirty="0"/>
              <a:t>Two Types of Articles</a:t>
            </a:r>
          </a:p>
        </p:txBody>
      </p:sp>
      <p:sp>
        <p:nvSpPr>
          <p:cNvPr id="41987" name="Rectangle 3"/>
          <p:cNvSpPr>
            <a:spLocks noGrp="1" noChangeArrowheads="1"/>
          </p:cNvSpPr>
          <p:nvPr>
            <p:ph idx="1"/>
          </p:nvPr>
        </p:nvSpPr>
        <p:spPr>
          <a:xfrm>
            <a:off x="1524000" y="1752600"/>
            <a:ext cx="6705600" cy="4572000"/>
          </a:xfrm>
        </p:spPr>
        <p:txBody>
          <a:bodyPr>
            <a:normAutofit/>
          </a:bodyPr>
          <a:lstStyle/>
          <a:p>
            <a:pPr>
              <a:spcAft>
                <a:spcPts val="600"/>
              </a:spcAft>
            </a:pPr>
            <a:r>
              <a:rPr lang="en-US" sz="2200" dirty="0"/>
              <a:t>Interview</a:t>
            </a:r>
          </a:p>
          <a:p>
            <a:pPr lvl="1">
              <a:spcAft>
                <a:spcPts val="600"/>
              </a:spcAft>
            </a:pPr>
            <a:r>
              <a:rPr lang="en-US" sz="2200" dirty="0"/>
              <a:t>You are use as source in an article</a:t>
            </a:r>
          </a:p>
          <a:p>
            <a:pPr>
              <a:spcAft>
                <a:spcPts val="600"/>
              </a:spcAft>
            </a:pPr>
            <a:r>
              <a:rPr lang="en-US" sz="2200" dirty="0"/>
              <a:t>By-lined </a:t>
            </a:r>
          </a:p>
          <a:p>
            <a:pPr lvl="1">
              <a:spcAft>
                <a:spcPts val="600"/>
              </a:spcAft>
            </a:pPr>
            <a:r>
              <a:rPr lang="en-US" sz="2200" dirty="0"/>
              <a:t>Written by you</a:t>
            </a:r>
          </a:p>
          <a:p>
            <a:pPr lvl="2">
              <a:spcAft>
                <a:spcPts val="600"/>
              </a:spcAft>
            </a:pPr>
            <a:r>
              <a:rPr lang="en-US" sz="2200" dirty="0"/>
              <a:t>Article</a:t>
            </a:r>
          </a:p>
          <a:p>
            <a:pPr lvl="2">
              <a:spcAft>
                <a:spcPts val="600"/>
              </a:spcAft>
            </a:pPr>
            <a:r>
              <a:rPr lang="en-US" sz="2200" dirty="0"/>
              <a:t>Letter to the editor</a:t>
            </a:r>
          </a:p>
          <a:p>
            <a:pPr lvl="2">
              <a:spcAft>
                <a:spcPts val="600"/>
              </a:spcAft>
            </a:pPr>
            <a:r>
              <a:rPr lang="en-US" sz="2200" dirty="0"/>
              <a:t>Op </a:t>
            </a:r>
            <a:r>
              <a:rPr lang="en-US" sz="2200" dirty="0" err="1"/>
              <a:t>ed</a:t>
            </a:r>
            <a:r>
              <a:rPr lang="en-US" sz="2200" dirty="0"/>
              <a:t> piece</a:t>
            </a:r>
          </a:p>
          <a:p>
            <a:pPr lvl="2">
              <a:spcAft>
                <a:spcPts val="600"/>
              </a:spcAft>
            </a:pPr>
            <a:r>
              <a:rPr lang="en-US" sz="2200" dirty="0"/>
              <a:t>Column</a:t>
            </a:r>
          </a:p>
          <a:p>
            <a:pPr lvl="1">
              <a:spcAft>
                <a:spcPts val="600"/>
              </a:spcAft>
            </a:pPr>
            <a:r>
              <a:rPr lang="en-US" sz="2200" dirty="0"/>
              <a:t>Not as </a:t>
            </a:r>
            <a:r>
              <a:rPr lang="en-US" sz="2200" dirty="0" smtClean="0"/>
              <a:t>effective.</a:t>
            </a:r>
            <a:endParaRPr lang="en-US" sz="2200" dirty="0"/>
          </a:p>
        </p:txBody>
      </p:sp>
      <p:sp>
        <p:nvSpPr>
          <p:cNvPr id="4" name="Slide Number Placeholder 5"/>
          <p:cNvSpPr>
            <a:spLocks noGrp="1"/>
          </p:cNvSpPr>
          <p:nvPr>
            <p:ph type="sldNum" sz="quarter" idx="12"/>
          </p:nvPr>
        </p:nvSpPr>
        <p:spPr/>
        <p:txBody>
          <a:bodyPr/>
          <a:lstStyle/>
          <a:p>
            <a:fld id="{004EBF8F-F89A-45AB-B79B-A45C8AEEC2EA}" type="slidenum">
              <a:rPr lang="en-US"/>
              <a:pPr/>
              <a:t>24</a:t>
            </a:fld>
            <a:endParaRPr lang="en-US"/>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886200"/>
            <a:ext cx="263366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98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98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98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en-US" sz="3600" dirty="0" smtClean="0"/>
              <a:t>      News         vs.      Feature</a:t>
            </a:r>
            <a:endParaRPr lang="en-US" sz="3600" dirty="0"/>
          </a:p>
        </p:txBody>
      </p:sp>
      <p:sp>
        <p:nvSpPr>
          <p:cNvPr id="19459" name="Rectangle 3"/>
          <p:cNvSpPr>
            <a:spLocks noGrp="1" noChangeArrowheads="1"/>
          </p:cNvSpPr>
          <p:nvPr>
            <p:ph sz="half" idx="1"/>
          </p:nvPr>
        </p:nvSpPr>
        <p:spPr>
          <a:xfrm>
            <a:off x="990600" y="2286000"/>
            <a:ext cx="3810000" cy="2133600"/>
          </a:xfrm>
        </p:spPr>
        <p:txBody>
          <a:bodyPr>
            <a:normAutofit/>
          </a:bodyPr>
          <a:lstStyle/>
          <a:p>
            <a:pPr>
              <a:spcAft>
                <a:spcPts val="600"/>
              </a:spcAft>
            </a:pPr>
            <a:r>
              <a:rPr lang="en-US" sz="2200" dirty="0"/>
              <a:t>Most important details first</a:t>
            </a:r>
          </a:p>
          <a:p>
            <a:pPr>
              <a:spcAft>
                <a:spcPts val="600"/>
              </a:spcAft>
            </a:pPr>
            <a:r>
              <a:rPr lang="en-US" sz="2200" dirty="0"/>
              <a:t>Editing is from bottom up</a:t>
            </a:r>
          </a:p>
        </p:txBody>
      </p:sp>
      <p:sp>
        <p:nvSpPr>
          <p:cNvPr id="19460" name="Rectangle 4"/>
          <p:cNvSpPr>
            <a:spLocks noGrp="1" noChangeArrowheads="1"/>
          </p:cNvSpPr>
          <p:nvPr>
            <p:ph sz="half" idx="2"/>
          </p:nvPr>
        </p:nvSpPr>
        <p:spPr>
          <a:xfrm>
            <a:off x="4953000" y="2286000"/>
            <a:ext cx="3810000" cy="2819400"/>
          </a:xfrm>
        </p:spPr>
        <p:txBody>
          <a:bodyPr>
            <a:normAutofit/>
          </a:bodyPr>
          <a:lstStyle/>
          <a:p>
            <a:pPr>
              <a:spcAft>
                <a:spcPts val="600"/>
              </a:spcAft>
            </a:pPr>
            <a:r>
              <a:rPr lang="en-US" sz="2200" dirty="0"/>
              <a:t>Important details are throughout </a:t>
            </a:r>
          </a:p>
          <a:p>
            <a:pPr>
              <a:spcAft>
                <a:spcPts val="600"/>
              </a:spcAft>
            </a:pPr>
            <a:r>
              <a:rPr lang="en-US" sz="2200" dirty="0"/>
              <a:t>Editing is throughout</a:t>
            </a:r>
          </a:p>
        </p:txBody>
      </p:sp>
      <p:sp>
        <p:nvSpPr>
          <p:cNvPr id="5" name="Slide Number Placeholder 6"/>
          <p:cNvSpPr>
            <a:spLocks noGrp="1"/>
          </p:cNvSpPr>
          <p:nvPr>
            <p:ph type="sldNum" sz="quarter" idx="12"/>
          </p:nvPr>
        </p:nvSpPr>
        <p:spPr/>
        <p:txBody>
          <a:bodyPr/>
          <a:lstStyle/>
          <a:p>
            <a:fld id="{F5EDFD7E-83E4-4A40-8678-870E040BEBFE}" type="slidenum">
              <a:rPr lang="en-US"/>
              <a:pPr/>
              <a:t>25</a:t>
            </a:fld>
            <a:endParaRPr lang="en-US"/>
          </a:p>
        </p:txBody>
      </p:sp>
      <p:pic>
        <p:nvPicPr>
          <p:cNvPr id="5122" name="Picture 2" descr="C:\Users\Barbara\AppData\Local\Microsoft\Windows\Temporary Internet Files\Content.IE5\4SW1TR6V\MC9004031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4419600"/>
            <a:ext cx="2106778" cy="190835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Barbara\AppData\Local\Microsoft\Windows\Temporary Internet Files\Content.IE5\WH9M5IYA\MC900053847[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6007100" y="4432300"/>
            <a:ext cx="2844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0" y="4800600"/>
            <a:ext cx="2895600" cy="923330"/>
          </a:xfrm>
          <a:prstGeom prst="rect">
            <a:avLst/>
          </a:prstGeom>
          <a:noFill/>
          <a:ln>
            <a:solidFill>
              <a:srgbClr val="FF0000"/>
            </a:solidFill>
          </a:ln>
        </p:spPr>
        <p:txBody>
          <a:bodyPr wrap="square" rtlCol="0">
            <a:spAutoFit/>
          </a:bodyPr>
          <a:lstStyle/>
          <a:p>
            <a:pPr algn="ctr"/>
            <a:r>
              <a:rPr lang="en-US" sz="1800" dirty="0" smtClean="0">
                <a:solidFill>
                  <a:srgbClr val="FF0000"/>
                </a:solidFill>
                <a:latin typeface="+mj-lt"/>
              </a:rPr>
              <a:t>If you are quoted at the bottom of a news article, you may be cut</a:t>
            </a:r>
            <a:endParaRPr lang="en-US" sz="1800" dirty="0">
              <a:solidFill>
                <a:srgbClr val="FF0000"/>
              </a:solidFill>
              <a:latin typeface="+mj-lt"/>
            </a:endParaRPr>
          </a:p>
        </p:txBody>
      </p:sp>
      <p:sp>
        <p:nvSpPr>
          <p:cNvPr id="3" name="Left Arrow 2"/>
          <p:cNvSpPr/>
          <p:nvPr/>
        </p:nvSpPr>
        <p:spPr>
          <a:xfrm>
            <a:off x="3124200" y="5065624"/>
            <a:ext cx="506578" cy="609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60" grpId="0" build="p"/>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sz="3600" dirty="0"/>
              <a:t>Why Reporters Call</a:t>
            </a:r>
          </a:p>
        </p:txBody>
      </p:sp>
      <p:sp>
        <p:nvSpPr>
          <p:cNvPr id="16387" name="Rectangle 3"/>
          <p:cNvSpPr>
            <a:spLocks noGrp="1" noChangeArrowheads="1"/>
          </p:cNvSpPr>
          <p:nvPr>
            <p:ph idx="1"/>
          </p:nvPr>
        </p:nvSpPr>
        <p:spPr>
          <a:xfrm>
            <a:off x="381000" y="2133600"/>
            <a:ext cx="8458200" cy="3810000"/>
          </a:xfrm>
        </p:spPr>
        <p:txBody>
          <a:bodyPr>
            <a:normAutofit/>
          </a:bodyPr>
          <a:lstStyle/>
          <a:p>
            <a:pPr>
              <a:spcAft>
                <a:spcPts val="600"/>
              </a:spcAft>
            </a:pPr>
            <a:r>
              <a:rPr lang="en-US" sz="2200" dirty="0"/>
              <a:t>Premise needs a </a:t>
            </a:r>
            <a:r>
              <a:rPr lang="en-US" sz="2200" dirty="0" smtClean="0"/>
              <a:t>source</a:t>
            </a:r>
          </a:p>
          <a:p>
            <a:pPr lvl="1">
              <a:spcAft>
                <a:spcPts val="600"/>
              </a:spcAft>
            </a:pPr>
            <a:r>
              <a:rPr lang="en-US" sz="2200" dirty="0" smtClean="0"/>
              <a:t>Interrogatories - Who, What, Where, When, Why &amp; How</a:t>
            </a:r>
            <a:endParaRPr lang="en-US" sz="2200" dirty="0"/>
          </a:p>
          <a:p>
            <a:pPr>
              <a:spcAft>
                <a:spcPts val="600"/>
              </a:spcAft>
            </a:pPr>
            <a:r>
              <a:rPr lang="en-US" sz="2200" dirty="0"/>
              <a:t>Accessible</a:t>
            </a:r>
          </a:p>
          <a:p>
            <a:pPr>
              <a:spcAft>
                <a:spcPts val="600"/>
              </a:spcAft>
            </a:pPr>
            <a:r>
              <a:rPr lang="en-US" sz="2200" dirty="0"/>
              <a:t>Timely return of call or request for information</a:t>
            </a:r>
          </a:p>
          <a:p>
            <a:pPr>
              <a:spcAft>
                <a:spcPts val="600"/>
              </a:spcAft>
            </a:pPr>
            <a:r>
              <a:rPr lang="en-US" sz="2200" dirty="0"/>
              <a:t>Quotable </a:t>
            </a:r>
            <a:r>
              <a:rPr lang="en-US" sz="2200" dirty="0" smtClean="0"/>
              <a:t>quotes.</a:t>
            </a:r>
            <a:endParaRPr lang="en-US" sz="2200" dirty="0"/>
          </a:p>
        </p:txBody>
      </p:sp>
      <p:sp>
        <p:nvSpPr>
          <p:cNvPr id="4" name="Slide Number Placeholder 5"/>
          <p:cNvSpPr>
            <a:spLocks noGrp="1"/>
          </p:cNvSpPr>
          <p:nvPr>
            <p:ph type="sldNum" sz="quarter" idx="12"/>
          </p:nvPr>
        </p:nvSpPr>
        <p:spPr/>
        <p:txBody>
          <a:bodyPr/>
          <a:lstStyle/>
          <a:p>
            <a:fld id="{FF70F232-694A-46AE-BA28-30EFDE26752B}" type="slidenum">
              <a:rPr lang="en-US"/>
              <a:pPr/>
              <a:t>26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sz="3600" dirty="0"/>
              <a:t>How Do </a:t>
            </a:r>
            <a:r>
              <a:rPr lang="en-US" sz="3600" dirty="0" smtClean="0"/>
              <a:t>You </a:t>
            </a:r>
            <a:r>
              <a:rPr lang="en-US" sz="3600" dirty="0"/>
              <a:t>Get Media Coverage?</a:t>
            </a:r>
          </a:p>
        </p:txBody>
      </p:sp>
      <p:sp>
        <p:nvSpPr>
          <p:cNvPr id="20483" name="Rectangle 3"/>
          <p:cNvSpPr>
            <a:spLocks noGrp="1" noChangeArrowheads="1"/>
          </p:cNvSpPr>
          <p:nvPr>
            <p:ph sz="half" idx="1"/>
          </p:nvPr>
        </p:nvSpPr>
        <p:spPr>
          <a:xfrm>
            <a:off x="152400" y="1600200"/>
            <a:ext cx="4572000" cy="4525963"/>
          </a:xfrm>
        </p:spPr>
        <p:txBody>
          <a:bodyPr>
            <a:noAutofit/>
          </a:bodyPr>
          <a:lstStyle/>
          <a:p>
            <a:pPr>
              <a:spcAft>
                <a:spcPts val="600"/>
              </a:spcAft>
            </a:pPr>
            <a:r>
              <a:rPr lang="en-US" sz="2200" dirty="0"/>
              <a:t>Unsolicited Interview</a:t>
            </a:r>
          </a:p>
          <a:p>
            <a:pPr lvl="1">
              <a:spcAft>
                <a:spcPts val="600"/>
              </a:spcAft>
            </a:pPr>
            <a:r>
              <a:rPr lang="en-US" sz="2200" dirty="0"/>
              <a:t>Reporter is looking for a quote</a:t>
            </a:r>
          </a:p>
          <a:p>
            <a:pPr lvl="1">
              <a:spcAft>
                <a:spcPts val="600"/>
              </a:spcAft>
            </a:pPr>
            <a:r>
              <a:rPr lang="en-US" sz="2200" dirty="0"/>
              <a:t>Interviewee is a good </a:t>
            </a:r>
            <a:r>
              <a:rPr lang="en-US" sz="2200" dirty="0" smtClean="0"/>
              <a:t>source &amp; credible</a:t>
            </a:r>
            <a:endParaRPr lang="en-US" sz="2200" dirty="0"/>
          </a:p>
          <a:p>
            <a:pPr lvl="1">
              <a:spcAft>
                <a:spcPts val="600"/>
              </a:spcAft>
            </a:pPr>
            <a:r>
              <a:rPr lang="en-US" sz="2200" dirty="0"/>
              <a:t>Interviewee is on the </a:t>
            </a:r>
            <a:r>
              <a:rPr lang="en-US" sz="2200" dirty="0" smtClean="0"/>
              <a:t>contact list</a:t>
            </a:r>
            <a:endParaRPr lang="en-US" sz="2200" dirty="0"/>
          </a:p>
        </p:txBody>
      </p:sp>
      <p:sp>
        <p:nvSpPr>
          <p:cNvPr id="20484" name="Rectangle 4"/>
          <p:cNvSpPr>
            <a:spLocks noGrp="1" noChangeArrowheads="1"/>
          </p:cNvSpPr>
          <p:nvPr>
            <p:ph sz="half" idx="2"/>
          </p:nvPr>
        </p:nvSpPr>
        <p:spPr>
          <a:xfrm>
            <a:off x="4648200" y="1600200"/>
            <a:ext cx="4419600" cy="4525963"/>
          </a:xfrm>
        </p:spPr>
        <p:txBody>
          <a:bodyPr>
            <a:noAutofit/>
          </a:bodyPr>
          <a:lstStyle/>
          <a:p>
            <a:pPr>
              <a:spcAft>
                <a:spcPts val="600"/>
              </a:spcAft>
            </a:pPr>
            <a:r>
              <a:rPr lang="en-US" sz="2200" dirty="0"/>
              <a:t>Pitch Interview</a:t>
            </a:r>
          </a:p>
          <a:p>
            <a:pPr lvl="1">
              <a:spcAft>
                <a:spcPts val="600"/>
              </a:spcAft>
            </a:pPr>
            <a:r>
              <a:rPr lang="en-US" sz="2200" dirty="0"/>
              <a:t>Call is made to the reporter suggesting a story idea</a:t>
            </a:r>
          </a:p>
          <a:p>
            <a:pPr lvl="1">
              <a:spcAft>
                <a:spcPts val="600"/>
              </a:spcAft>
            </a:pPr>
            <a:r>
              <a:rPr lang="en-US" sz="2200" dirty="0"/>
              <a:t>Reporter goes to editor and looks good</a:t>
            </a:r>
          </a:p>
          <a:p>
            <a:pPr lvl="1">
              <a:spcAft>
                <a:spcPts val="600"/>
              </a:spcAft>
            </a:pPr>
            <a:r>
              <a:rPr lang="en-US" sz="2200" dirty="0"/>
              <a:t>Quotes pitch </a:t>
            </a:r>
            <a:r>
              <a:rPr lang="en-US" sz="2200" dirty="0" smtClean="0"/>
              <a:t>source.</a:t>
            </a:r>
            <a:endParaRPr lang="en-US" sz="2200" dirty="0"/>
          </a:p>
        </p:txBody>
      </p:sp>
      <p:sp>
        <p:nvSpPr>
          <p:cNvPr id="5" name="Slide Number Placeholder 6"/>
          <p:cNvSpPr>
            <a:spLocks noGrp="1"/>
          </p:cNvSpPr>
          <p:nvPr>
            <p:ph type="sldNum" sz="quarter" idx="12"/>
          </p:nvPr>
        </p:nvSpPr>
        <p:spPr/>
        <p:txBody>
          <a:bodyPr/>
          <a:lstStyle/>
          <a:p>
            <a:fld id="{87B2AF82-7706-4F44-B820-A5849A4AA5C4}" type="slidenum">
              <a:rPr lang="en-US"/>
              <a:pPr/>
              <a:t>27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4">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P spid="2048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sz="3600" dirty="0"/>
              <a:t>How to Pitch Successfully</a:t>
            </a:r>
          </a:p>
        </p:txBody>
      </p:sp>
      <p:sp>
        <p:nvSpPr>
          <p:cNvPr id="24579" name="Rectangle 3"/>
          <p:cNvSpPr>
            <a:spLocks noGrp="1" noChangeArrowheads="1"/>
          </p:cNvSpPr>
          <p:nvPr>
            <p:ph idx="1"/>
          </p:nvPr>
        </p:nvSpPr>
        <p:spPr>
          <a:xfrm>
            <a:off x="1219200" y="1524000"/>
            <a:ext cx="6858000" cy="5181600"/>
          </a:xfrm>
        </p:spPr>
        <p:txBody>
          <a:bodyPr>
            <a:normAutofit/>
          </a:bodyPr>
          <a:lstStyle/>
          <a:p>
            <a:pPr>
              <a:spcAft>
                <a:spcPts val="600"/>
              </a:spcAft>
            </a:pPr>
            <a:r>
              <a:rPr lang="en-US" sz="2200" dirty="0" smtClean="0"/>
              <a:t>Develop your media goal</a:t>
            </a:r>
          </a:p>
          <a:p>
            <a:pPr>
              <a:spcAft>
                <a:spcPts val="600"/>
              </a:spcAft>
            </a:pPr>
            <a:r>
              <a:rPr lang="en-US" sz="2200" dirty="0" smtClean="0"/>
              <a:t>Target </a:t>
            </a:r>
            <a:r>
              <a:rPr lang="en-US" sz="2200" dirty="0"/>
              <a:t>audience </a:t>
            </a:r>
            <a:endParaRPr lang="en-US" sz="2200" dirty="0" smtClean="0"/>
          </a:p>
          <a:p>
            <a:pPr>
              <a:spcAft>
                <a:spcPts val="600"/>
              </a:spcAft>
            </a:pPr>
            <a:r>
              <a:rPr lang="en-US" sz="2200" dirty="0" smtClean="0"/>
              <a:t>Research </a:t>
            </a:r>
            <a:r>
              <a:rPr lang="en-US" sz="2200" dirty="0"/>
              <a:t>“media kits”</a:t>
            </a:r>
          </a:p>
          <a:p>
            <a:pPr>
              <a:spcAft>
                <a:spcPts val="600"/>
              </a:spcAft>
            </a:pPr>
            <a:r>
              <a:rPr lang="en-US" sz="2200" dirty="0"/>
              <a:t>Decide on </a:t>
            </a:r>
            <a:r>
              <a:rPr lang="en-US" sz="2200" dirty="0" smtClean="0"/>
              <a:t>media</a:t>
            </a:r>
            <a:endParaRPr lang="en-US" sz="2200" dirty="0"/>
          </a:p>
          <a:p>
            <a:pPr>
              <a:spcAft>
                <a:spcPts val="600"/>
              </a:spcAft>
            </a:pPr>
            <a:r>
              <a:rPr lang="en-US" sz="2200" dirty="0"/>
              <a:t>Develop good idea with a good angle      </a:t>
            </a:r>
            <a:endParaRPr lang="en-US" sz="2200" dirty="0" smtClean="0"/>
          </a:p>
          <a:p>
            <a:pPr lvl="1">
              <a:spcAft>
                <a:spcPts val="600"/>
              </a:spcAft>
            </a:pPr>
            <a:r>
              <a:rPr lang="en-US" sz="2200" dirty="0" smtClean="0"/>
              <a:t>e.g</a:t>
            </a:r>
            <a:r>
              <a:rPr lang="en-US" sz="2200" dirty="0"/>
              <a:t>. trends, surveys</a:t>
            </a:r>
          </a:p>
          <a:p>
            <a:pPr lvl="1">
              <a:spcAft>
                <a:spcPts val="600"/>
              </a:spcAft>
            </a:pPr>
            <a:r>
              <a:rPr lang="en-US" sz="2200" dirty="0" smtClean="0"/>
              <a:t>Personal story</a:t>
            </a:r>
            <a:endParaRPr lang="en-US" sz="2200" dirty="0"/>
          </a:p>
          <a:p>
            <a:pPr>
              <a:spcAft>
                <a:spcPts val="600"/>
              </a:spcAft>
            </a:pPr>
            <a:r>
              <a:rPr lang="en-US" sz="2200" dirty="0"/>
              <a:t>Create Problem, Solution, </a:t>
            </a:r>
            <a:r>
              <a:rPr lang="en-US" sz="2200" dirty="0" smtClean="0"/>
              <a:t>Benefit.</a:t>
            </a:r>
            <a:endParaRPr lang="en-US" sz="2200" dirty="0"/>
          </a:p>
        </p:txBody>
      </p:sp>
      <p:sp>
        <p:nvSpPr>
          <p:cNvPr id="4" name="Slide Number Placeholder 5"/>
          <p:cNvSpPr>
            <a:spLocks noGrp="1"/>
          </p:cNvSpPr>
          <p:nvPr>
            <p:ph type="sldNum" sz="quarter" idx="12"/>
          </p:nvPr>
        </p:nvSpPr>
        <p:spPr/>
        <p:txBody>
          <a:bodyPr/>
          <a:lstStyle/>
          <a:p>
            <a:fld id="{9DD6C903-D180-4608-9ACE-8BB52E0BAC94}" type="slidenum">
              <a:rPr lang="en-US"/>
              <a:pPr/>
              <a:t>28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57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274638"/>
            <a:ext cx="8610600" cy="1143000"/>
          </a:xfrm>
        </p:spPr>
        <p:txBody>
          <a:bodyPr>
            <a:normAutofit/>
          </a:bodyPr>
          <a:lstStyle/>
          <a:p>
            <a:r>
              <a:rPr lang="en-US" sz="3600" dirty="0" smtClean="0"/>
              <a:t>Research Publication thru </a:t>
            </a:r>
            <a:r>
              <a:rPr lang="en-US" sz="3600" dirty="0"/>
              <a:t>a Media </a:t>
            </a:r>
            <a:r>
              <a:rPr lang="en-US" sz="3600" dirty="0" smtClean="0"/>
              <a:t>Kit</a:t>
            </a:r>
            <a:endParaRPr lang="en-US" sz="3600" dirty="0"/>
          </a:p>
        </p:txBody>
      </p:sp>
      <p:sp>
        <p:nvSpPr>
          <p:cNvPr id="25603" name="Rectangle 3"/>
          <p:cNvSpPr>
            <a:spLocks noGrp="1" noChangeArrowheads="1"/>
          </p:cNvSpPr>
          <p:nvPr>
            <p:ph idx="1"/>
          </p:nvPr>
        </p:nvSpPr>
        <p:spPr>
          <a:xfrm>
            <a:off x="1905000" y="2133600"/>
            <a:ext cx="5410200" cy="2743200"/>
          </a:xfrm>
        </p:spPr>
        <p:txBody>
          <a:bodyPr>
            <a:normAutofit/>
          </a:bodyPr>
          <a:lstStyle/>
          <a:p>
            <a:pPr>
              <a:spcAft>
                <a:spcPts val="600"/>
              </a:spcAft>
            </a:pPr>
            <a:r>
              <a:rPr lang="en-US" sz="2200" dirty="0"/>
              <a:t>Rate </a:t>
            </a:r>
            <a:r>
              <a:rPr lang="en-US" sz="2200" dirty="0" smtClean="0"/>
              <a:t>card for advertisements</a:t>
            </a:r>
            <a:endParaRPr lang="en-US" sz="2200" dirty="0"/>
          </a:p>
          <a:p>
            <a:pPr>
              <a:spcAft>
                <a:spcPts val="600"/>
              </a:spcAft>
            </a:pPr>
            <a:r>
              <a:rPr lang="en-US" sz="2200" dirty="0"/>
              <a:t>Demographic information</a:t>
            </a:r>
          </a:p>
          <a:p>
            <a:pPr>
              <a:spcAft>
                <a:spcPts val="600"/>
              </a:spcAft>
            </a:pPr>
            <a:r>
              <a:rPr lang="en-US" sz="2200" dirty="0"/>
              <a:t>Sample publication</a:t>
            </a:r>
          </a:p>
          <a:p>
            <a:pPr>
              <a:spcAft>
                <a:spcPts val="600"/>
              </a:spcAft>
            </a:pPr>
            <a:r>
              <a:rPr lang="en-US" sz="2200" dirty="0" smtClean="0"/>
              <a:t>Circulation/viewer </a:t>
            </a:r>
            <a:r>
              <a:rPr lang="en-US" sz="2200" dirty="0"/>
              <a:t>information</a:t>
            </a:r>
          </a:p>
          <a:p>
            <a:pPr>
              <a:spcAft>
                <a:spcPts val="600"/>
              </a:spcAft>
            </a:pPr>
            <a:r>
              <a:rPr lang="en-US" sz="2200" dirty="0"/>
              <a:t>Editorial </a:t>
            </a:r>
            <a:r>
              <a:rPr lang="en-US" sz="2200" dirty="0" smtClean="0"/>
              <a:t>calendar.</a:t>
            </a:r>
            <a:endParaRPr lang="en-US" sz="2200" dirty="0"/>
          </a:p>
        </p:txBody>
      </p:sp>
      <p:sp>
        <p:nvSpPr>
          <p:cNvPr id="4" name="Slide Number Placeholder 5"/>
          <p:cNvSpPr>
            <a:spLocks noGrp="1"/>
          </p:cNvSpPr>
          <p:nvPr>
            <p:ph type="sldNum" sz="quarter" idx="12"/>
          </p:nvPr>
        </p:nvSpPr>
        <p:spPr/>
        <p:txBody>
          <a:bodyPr/>
          <a:lstStyle/>
          <a:p>
            <a:fld id="{FC2FD681-D5B2-4E75-9030-BDB66ABEE860}" type="slidenum">
              <a:rPr lang="en-US"/>
              <a:pPr/>
              <a:t>29</a:t>
            </a:fld>
            <a:endParaRPr lang="en-US"/>
          </a:p>
        </p:txBody>
      </p:sp>
      <p:pic>
        <p:nvPicPr>
          <p:cNvPr id="5" name="Picture 4"/>
          <p:cNvPicPr>
            <a:picLocks noChangeAspect="1"/>
          </p:cNvPicPr>
          <p:nvPr/>
        </p:nvPicPr>
        <p:blipFill>
          <a:blip r:embed="rId3" cstate="print"/>
          <a:stretch>
            <a:fillRect/>
          </a:stretch>
        </p:blipFill>
        <p:spPr>
          <a:xfrm>
            <a:off x="6248400" y="4876800"/>
            <a:ext cx="2587625" cy="1741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dirty="0"/>
              <a:t>What We’ll Cover Today</a:t>
            </a:r>
          </a:p>
        </p:txBody>
      </p:sp>
      <p:sp>
        <p:nvSpPr>
          <p:cNvPr id="6147" name="Rectangle 3"/>
          <p:cNvSpPr>
            <a:spLocks noGrp="1" noChangeArrowheads="1"/>
          </p:cNvSpPr>
          <p:nvPr>
            <p:ph idx="1"/>
          </p:nvPr>
        </p:nvSpPr>
        <p:spPr>
          <a:xfrm>
            <a:off x="609600" y="1219200"/>
            <a:ext cx="8153400" cy="4953000"/>
          </a:xfrm>
        </p:spPr>
        <p:txBody>
          <a:bodyPr>
            <a:normAutofit/>
          </a:bodyPr>
          <a:lstStyle/>
          <a:p>
            <a:r>
              <a:rPr lang="en-US" dirty="0" smtClean="0"/>
              <a:t>Survey results</a:t>
            </a:r>
          </a:p>
          <a:p>
            <a:r>
              <a:rPr lang="en-US" dirty="0" smtClean="0"/>
              <a:t>Types of articles and interviews</a:t>
            </a:r>
          </a:p>
          <a:p>
            <a:r>
              <a:rPr lang="en-US" dirty="0" smtClean="0"/>
              <a:t>Perfect pitch</a:t>
            </a:r>
          </a:p>
          <a:p>
            <a:r>
              <a:rPr lang="en-US" dirty="0" smtClean="0"/>
              <a:t>Press releases</a:t>
            </a:r>
          </a:p>
          <a:p>
            <a:r>
              <a:rPr lang="en-US" dirty="0" smtClean="0"/>
              <a:t>Do’s </a:t>
            </a:r>
            <a:r>
              <a:rPr lang="en-US" dirty="0"/>
              <a:t>and Don’ts of dealing with </a:t>
            </a:r>
            <a:r>
              <a:rPr lang="en-US" dirty="0" smtClean="0"/>
              <a:t>reporters</a:t>
            </a:r>
          </a:p>
          <a:p>
            <a:r>
              <a:rPr lang="en-US" dirty="0" smtClean="0"/>
              <a:t>Ideas for attracting the media</a:t>
            </a:r>
          </a:p>
          <a:p>
            <a:r>
              <a:rPr lang="en-US" dirty="0" smtClean="0"/>
              <a:t>Case studies </a:t>
            </a:r>
          </a:p>
          <a:p>
            <a:r>
              <a:rPr lang="en-US" dirty="0" smtClean="0"/>
              <a:t>Questions</a:t>
            </a:r>
            <a:endParaRPr lang="en-US" dirty="0"/>
          </a:p>
          <a:p>
            <a:endParaRPr lang="en-US" dirty="0" smtClean="0"/>
          </a:p>
        </p:txBody>
      </p:sp>
      <p:sp>
        <p:nvSpPr>
          <p:cNvPr id="4" name="Slide Number Placeholder 5"/>
          <p:cNvSpPr>
            <a:spLocks noGrp="1"/>
          </p:cNvSpPr>
          <p:nvPr>
            <p:ph type="sldNum" sz="quarter" idx="12"/>
          </p:nvPr>
        </p:nvSpPr>
        <p:spPr/>
        <p:txBody>
          <a:bodyPr/>
          <a:lstStyle/>
          <a:p>
            <a:fld id="{B42099DF-E7D5-423F-BC42-DA36D8687512}" type="slidenum">
              <a:rPr lang="en-US"/>
              <a:pPr/>
              <a:t>3</a:t>
            </a:fld>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514600"/>
            <a:ext cx="1471612" cy="1088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Barbara\AppData\Local\Microsoft\Windows\Temporary Internet Files\Content.IE5\09U2FQT0\MC90043485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510540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0" y="5486400"/>
            <a:ext cx="3657600" cy="461665"/>
          </a:xfrm>
          <a:prstGeom prst="rect">
            <a:avLst/>
          </a:prstGeom>
          <a:noFill/>
          <a:ln>
            <a:solidFill>
              <a:srgbClr val="FF0000"/>
            </a:solidFill>
          </a:ln>
        </p:spPr>
        <p:txBody>
          <a:bodyPr wrap="square" rtlCol="0">
            <a:spAutoFit/>
          </a:bodyPr>
          <a:lstStyle/>
          <a:p>
            <a:pPr algn="ctr"/>
            <a:r>
              <a:rPr lang="en-US" dirty="0" smtClean="0">
                <a:solidFill>
                  <a:srgbClr val="FF0000"/>
                </a:solidFill>
                <a:latin typeface="+mn-lt"/>
              </a:rPr>
              <a:t>Use Literacy as Example</a:t>
            </a:r>
            <a:endParaRPr lang="en-US" dirty="0">
              <a:solidFill>
                <a:srgbClr val="FF0000"/>
              </a:solidFill>
              <a:latin typeface="+mn-lt"/>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2538414"/>
            <a:ext cx="1321705" cy="106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a:ln/>
        </p:spPr>
        <p:txBody>
          <a:bodyPr anchor="ctr">
            <a:normAutofit/>
          </a:bodyPr>
          <a:lstStyle/>
          <a:p>
            <a:r>
              <a:rPr lang="en-US" sz="3600" dirty="0"/>
              <a:t>Selecting the Topic</a:t>
            </a:r>
          </a:p>
        </p:txBody>
      </p:sp>
      <p:sp>
        <p:nvSpPr>
          <p:cNvPr id="89091" name="Rectangle 3"/>
          <p:cNvSpPr>
            <a:spLocks noGrp="1" noChangeArrowheads="1"/>
          </p:cNvSpPr>
          <p:nvPr>
            <p:ph idx="1"/>
          </p:nvPr>
        </p:nvSpPr>
        <p:spPr>
          <a:noFill/>
          <a:ln/>
        </p:spPr>
        <p:txBody>
          <a:bodyPr>
            <a:normAutofit/>
          </a:bodyPr>
          <a:lstStyle/>
          <a:p>
            <a:pPr>
              <a:spcAft>
                <a:spcPts val="600"/>
              </a:spcAft>
            </a:pPr>
            <a:r>
              <a:rPr lang="en-US" sz="2200" dirty="0"/>
              <a:t>Identify a problem, trend or an issue where </a:t>
            </a:r>
            <a:r>
              <a:rPr lang="en-US" sz="2200" dirty="0" smtClean="0"/>
              <a:t>public is </a:t>
            </a:r>
            <a:r>
              <a:rPr lang="en-US" sz="2200" dirty="0"/>
              <a:t>confused or ask questions</a:t>
            </a:r>
          </a:p>
          <a:p>
            <a:pPr>
              <a:spcAft>
                <a:spcPts val="600"/>
              </a:spcAft>
            </a:pPr>
            <a:r>
              <a:rPr lang="en-US" sz="2200" dirty="0" smtClean="0"/>
              <a:t>Analyze </a:t>
            </a:r>
            <a:r>
              <a:rPr lang="en-US" sz="2200" dirty="0"/>
              <a:t>topic for capability to </a:t>
            </a:r>
            <a:r>
              <a:rPr lang="en-US" sz="2200" dirty="0" smtClean="0"/>
              <a:t>accomplish your goals</a:t>
            </a:r>
          </a:p>
          <a:p>
            <a:pPr>
              <a:spcAft>
                <a:spcPts val="600"/>
              </a:spcAft>
            </a:pPr>
            <a:r>
              <a:rPr lang="en-US" sz="2200" dirty="0" smtClean="0"/>
              <a:t>Research </a:t>
            </a:r>
            <a:r>
              <a:rPr lang="en-US" sz="2200" dirty="0"/>
              <a:t>if topic has already been written on extensively</a:t>
            </a:r>
          </a:p>
          <a:p>
            <a:pPr>
              <a:spcAft>
                <a:spcPts val="600"/>
              </a:spcAft>
            </a:pPr>
            <a:r>
              <a:rPr lang="en-US" sz="2200" dirty="0"/>
              <a:t>Format as “</a:t>
            </a:r>
            <a:r>
              <a:rPr lang="en-US" sz="2200" dirty="0" smtClean="0"/>
              <a:t>Problem/Solution/Benefit.”</a:t>
            </a:r>
            <a:endParaRPr lang="en-US" sz="2200" dirty="0"/>
          </a:p>
        </p:txBody>
      </p:sp>
      <p:sp>
        <p:nvSpPr>
          <p:cNvPr id="4" name="Slide Number Placeholder 5"/>
          <p:cNvSpPr>
            <a:spLocks noGrp="1"/>
          </p:cNvSpPr>
          <p:nvPr>
            <p:ph type="sldNum" sz="quarter" idx="12"/>
          </p:nvPr>
        </p:nvSpPr>
        <p:spPr/>
        <p:txBody>
          <a:bodyPr/>
          <a:lstStyle/>
          <a:p>
            <a:fld id="{4A591343-32E8-4331-848F-84E7881FF839}" type="slidenum">
              <a:rPr lang="en-US"/>
              <a:pPr/>
              <a:t>30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noFill/>
          <a:ln/>
        </p:spPr>
        <p:txBody>
          <a:bodyPr anchor="ctr">
            <a:normAutofit/>
          </a:bodyPr>
          <a:lstStyle/>
          <a:p>
            <a:r>
              <a:rPr lang="en-US" sz="3600" dirty="0"/>
              <a:t>Problem/Solution/Benefit</a:t>
            </a:r>
          </a:p>
        </p:txBody>
      </p:sp>
      <p:sp>
        <p:nvSpPr>
          <p:cNvPr id="90115" name="Rectangle 3"/>
          <p:cNvSpPr>
            <a:spLocks noGrp="1" noChangeArrowheads="1"/>
          </p:cNvSpPr>
          <p:nvPr>
            <p:ph idx="1"/>
          </p:nvPr>
        </p:nvSpPr>
        <p:spPr>
          <a:xfrm>
            <a:off x="1143000" y="2133600"/>
            <a:ext cx="7315200" cy="4114800"/>
          </a:xfrm>
          <a:noFill/>
          <a:ln/>
        </p:spPr>
        <p:txBody>
          <a:bodyPr>
            <a:normAutofit/>
          </a:bodyPr>
          <a:lstStyle/>
          <a:p>
            <a:pPr>
              <a:spcAft>
                <a:spcPts val="600"/>
              </a:spcAft>
            </a:pPr>
            <a:r>
              <a:rPr lang="en-US" sz="2200" dirty="0"/>
              <a:t>Editors favor style</a:t>
            </a:r>
          </a:p>
          <a:p>
            <a:pPr>
              <a:spcAft>
                <a:spcPts val="600"/>
              </a:spcAft>
            </a:pPr>
            <a:r>
              <a:rPr lang="en-US" sz="2200" dirty="0"/>
              <a:t>Organizes article </a:t>
            </a:r>
          </a:p>
          <a:p>
            <a:pPr>
              <a:spcAft>
                <a:spcPts val="600"/>
              </a:spcAft>
            </a:pPr>
            <a:r>
              <a:rPr lang="en-US" sz="2200" dirty="0"/>
              <a:t>Each section is 2 to 3 </a:t>
            </a:r>
            <a:r>
              <a:rPr lang="en-US" sz="2200" dirty="0" smtClean="0"/>
              <a:t>sentences.</a:t>
            </a:r>
            <a:endParaRPr lang="en-US" sz="2200" dirty="0"/>
          </a:p>
        </p:txBody>
      </p:sp>
      <p:sp>
        <p:nvSpPr>
          <p:cNvPr id="4" name="Slide Number Placeholder 5"/>
          <p:cNvSpPr>
            <a:spLocks noGrp="1"/>
          </p:cNvSpPr>
          <p:nvPr>
            <p:ph type="sldNum" sz="quarter" idx="12"/>
          </p:nvPr>
        </p:nvSpPr>
        <p:spPr/>
        <p:txBody>
          <a:bodyPr/>
          <a:lstStyle/>
          <a:p>
            <a:fld id="{4A39DC5B-FA31-41D8-96A5-4F6F09376EFB}" type="slidenum">
              <a:rPr lang="en-US"/>
              <a:pPr/>
              <a:t>31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noFill/>
          <a:ln/>
        </p:spPr>
        <p:txBody>
          <a:bodyPr anchor="ctr">
            <a:normAutofit/>
          </a:bodyPr>
          <a:lstStyle/>
          <a:p>
            <a:r>
              <a:rPr lang="en-US" sz="3600" dirty="0" smtClean="0"/>
              <a:t>Problem/Solution/Benefit </a:t>
            </a:r>
            <a:r>
              <a:rPr lang="en-US" sz="3600" dirty="0"/>
              <a:t>Example</a:t>
            </a:r>
          </a:p>
        </p:txBody>
      </p:sp>
      <p:sp>
        <p:nvSpPr>
          <p:cNvPr id="91139" name="Rectangle 3"/>
          <p:cNvSpPr>
            <a:spLocks noGrp="1" noChangeArrowheads="1"/>
          </p:cNvSpPr>
          <p:nvPr>
            <p:ph idx="1"/>
          </p:nvPr>
        </p:nvSpPr>
        <p:spPr>
          <a:noFill/>
          <a:ln/>
        </p:spPr>
        <p:txBody>
          <a:bodyPr>
            <a:normAutofit/>
          </a:bodyPr>
          <a:lstStyle/>
          <a:p>
            <a:pPr>
              <a:lnSpc>
                <a:spcPct val="90000"/>
              </a:lnSpc>
              <a:spcAft>
                <a:spcPts val="600"/>
              </a:spcAft>
            </a:pPr>
            <a:r>
              <a:rPr lang="en-US" sz="2200" dirty="0"/>
              <a:t>Problem</a:t>
            </a:r>
          </a:p>
          <a:p>
            <a:pPr lvl="1">
              <a:lnSpc>
                <a:spcPct val="90000"/>
              </a:lnSpc>
              <a:spcAft>
                <a:spcPts val="600"/>
              </a:spcAft>
            </a:pPr>
            <a:r>
              <a:rPr lang="en-US" sz="2200" dirty="0"/>
              <a:t>Begin with </a:t>
            </a:r>
            <a:r>
              <a:rPr lang="en-US" sz="2200" dirty="0" smtClean="0"/>
              <a:t>a story – the </a:t>
            </a:r>
            <a:r>
              <a:rPr lang="en-US" sz="2200" dirty="0"/>
              <a:t>“hook”</a:t>
            </a:r>
          </a:p>
          <a:p>
            <a:pPr lvl="1">
              <a:lnSpc>
                <a:spcPct val="90000"/>
              </a:lnSpc>
              <a:spcAft>
                <a:spcPts val="600"/>
              </a:spcAft>
            </a:pPr>
            <a:r>
              <a:rPr lang="en-US" sz="2200" dirty="0"/>
              <a:t>Persuade editor</a:t>
            </a:r>
          </a:p>
          <a:p>
            <a:pPr lvl="1">
              <a:lnSpc>
                <a:spcPct val="90000"/>
              </a:lnSpc>
              <a:spcAft>
                <a:spcPts val="600"/>
              </a:spcAft>
            </a:pPr>
            <a:r>
              <a:rPr lang="en-US" sz="2200" dirty="0"/>
              <a:t>Capture reader</a:t>
            </a:r>
          </a:p>
          <a:p>
            <a:pPr>
              <a:lnSpc>
                <a:spcPct val="90000"/>
              </a:lnSpc>
              <a:spcAft>
                <a:spcPts val="600"/>
              </a:spcAft>
            </a:pPr>
            <a:r>
              <a:rPr lang="en-US" sz="2200" dirty="0"/>
              <a:t>Solution</a:t>
            </a:r>
          </a:p>
          <a:p>
            <a:pPr lvl="1">
              <a:lnSpc>
                <a:spcPct val="90000"/>
              </a:lnSpc>
              <a:spcAft>
                <a:spcPts val="600"/>
              </a:spcAft>
            </a:pPr>
            <a:r>
              <a:rPr lang="en-US" sz="2200" dirty="0"/>
              <a:t>Explain how problem was solved</a:t>
            </a:r>
          </a:p>
          <a:p>
            <a:pPr>
              <a:lnSpc>
                <a:spcPct val="90000"/>
              </a:lnSpc>
              <a:spcAft>
                <a:spcPts val="600"/>
              </a:spcAft>
            </a:pPr>
            <a:r>
              <a:rPr lang="en-US" sz="2200" dirty="0"/>
              <a:t>Benefit</a:t>
            </a:r>
          </a:p>
          <a:p>
            <a:pPr lvl="1">
              <a:lnSpc>
                <a:spcPct val="90000"/>
              </a:lnSpc>
              <a:spcAft>
                <a:spcPts val="600"/>
              </a:spcAft>
            </a:pPr>
            <a:r>
              <a:rPr lang="en-US" sz="2200" dirty="0"/>
              <a:t>Describe advantage for </a:t>
            </a:r>
            <a:r>
              <a:rPr lang="en-US" sz="2200" dirty="0" smtClean="0"/>
              <a:t>story individual.</a:t>
            </a:r>
            <a:endParaRPr lang="en-US" sz="2200" dirty="0"/>
          </a:p>
        </p:txBody>
      </p:sp>
      <p:sp>
        <p:nvSpPr>
          <p:cNvPr id="4" name="Slide Number Placeholder 5"/>
          <p:cNvSpPr>
            <a:spLocks noGrp="1"/>
          </p:cNvSpPr>
          <p:nvPr>
            <p:ph type="sldNum" sz="quarter" idx="12"/>
          </p:nvPr>
        </p:nvSpPr>
        <p:spPr/>
        <p:txBody>
          <a:bodyPr/>
          <a:lstStyle/>
          <a:p>
            <a:fld id="{1AEA75F3-BD6E-4419-9667-7BCAE1E410A6}" type="slidenum">
              <a:rPr lang="en-US"/>
              <a:pPr/>
              <a:t>32</a:t>
            </a:fld>
            <a:endParaRPr lang="en-US" dirty="0"/>
          </a:p>
        </p:txBody>
      </p:sp>
      <p:sp>
        <p:nvSpPr>
          <p:cNvPr id="2" name="TextBox 1"/>
          <p:cNvSpPr txBox="1"/>
          <p:nvPr/>
        </p:nvSpPr>
        <p:spPr>
          <a:xfrm>
            <a:off x="6174690" y="1695271"/>
            <a:ext cx="2518914" cy="923330"/>
          </a:xfrm>
          <a:prstGeom prst="rect">
            <a:avLst/>
          </a:prstGeom>
          <a:noFill/>
          <a:ln>
            <a:noFill/>
          </a:ln>
        </p:spPr>
        <p:txBody>
          <a:bodyPr wrap="none" rtlCol="0">
            <a:spAutoFit/>
          </a:bodyPr>
          <a:lstStyle/>
          <a:p>
            <a:pPr algn="ctr"/>
            <a:r>
              <a:rPr lang="en-US" sz="1800" dirty="0" smtClean="0">
                <a:solidFill>
                  <a:srgbClr val="FF0000"/>
                </a:solidFill>
                <a:latin typeface="+mn-lt"/>
              </a:rPr>
              <a:t>Personalized &amp; Relatable</a:t>
            </a:r>
          </a:p>
          <a:p>
            <a:pPr algn="ctr"/>
            <a:r>
              <a:rPr lang="en-US" sz="1800" dirty="0" smtClean="0">
                <a:solidFill>
                  <a:srgbClr val="FF0000"/>
                </a:solidFill>
                <a:latin typeface="+mn-lt"/>
              </a:rPr>
              <a:t>School Bus Accidents</a:t>
            </a:r>
          </a:p>
          <a:p>
            <a:pPr algn="ctr"/>
            <a:r>
              <a:rPr lang="en-US" sz="1800" dirty="0" smtClean="0">
                <a:solidFill>
                  <a:srgbClr val="FF0000"/>
                </a:solidFill>
                <a:latin typeface="+mn-lt"/>
              </a:rPr>
              <a:t>747 Crashes </a:t>
            </a:r>
            <a:endParaRPr lang="en-US" sz="1800" dirty="0">
              <a:solidFill>
                <a:srgbClr val="FF0000"/>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1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1139">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13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1139">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11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Autofit/>
          </a:bodyPr>
          <a:lstStyle/>
          <a:p>
            <a:r>
              <a:rPr lang="en-US" sz="3600" dirty="0"/>
              <a:t>Contact: </a:t>
            </a:r>
            <a:br>
              <a:rPr lang="en-US" sz="3600" dirty="0"/>
            </a:br>
            <a:r>
              <a:rPr lang="en-US" sz="3600" dirty="0"/>
              <a:t>     Editor          or      Reporter?</a:t>
            </a:r>
          </a:p>
        </p:txBody>
      </p:sp>
      <p:sp>
        <p:nvSpPr>
          <p:cNvPr id="38915" name="Rectangle 3"/>
          <p:cNvSpPr>
            <a:spLocks noGrp="1" noChangeArrowheads="1"/>
          </p:cNvSpPr>
          <p:nvPr>
            <p:ph sz="half" idx="1"/>
          </p:nvPr>
        </p:nvSpPr>
        <p:spPr>
          <a:xfrm>
            <a:off x="457200" y="1600201"/>
            <a:ext cx="4038600" cy="3048000"/>
          </a:xfrm>
        </p:spPr>
        <p:txBody>
          <a:bodyPr>
            <a:normAutofit/>
          </a:bodyPr>
          <a:lstStyle/>
          <a:p>
            <a:pPr>
              <a:spcAft>
                <a:spcPts val="600"/>
              </a:spcAft>
            </a:pPr>
            <a:r>
              <a:rPr lang="en-US" sz="2200" dirty="0"/>
              <a:t>Can assign article to any reporter</a:t>
            </a:r>
          </a:p>
          <a:p>
            <a:pPr>
              <a:spcAft>
                <a:spcPts val="600"/>
              </a:spcAft>
            </a:pPr>
            <a:r>
              <a:rPr lang="en-US" sz="2200" dirty="0"/>
              <a:t>May not know which reporters are available or interested</a:t>
            </a:r>
          </a:p>
          <a:p>
            <a:pPr>
              <a:spcAft>
                <a:spcPts val="600"/>
              </a:spcAft>
            </a:pPr>
            <a:r>
              <a:rPr lang="en-US" sz="2200" dirty="0"/>
              <a:t>May ask you to write the article </a:t>
            </a:r>
          </a:p>
        </p:txBody>
      </p:sp>
      <p:sp>
        <p:nvSpPr>
          <p:cNvPr id="38916" name="Rectangle 4"/>
          <p:cNvSpPr>
            <a:spLocks noGrp="1" noChangeArrowheads="1"/>
          </p:cNvSpPr>
          <p:nvPr>
            <p:ph sz="half" idx="2"/>
          </p:nvPr>
        </p:nvSpPr>
        <p:spPr>
          <a:xfrm>
            <a:off x="4648200" y="1600201"/>
            <a:ext cx="4038600" cy="2133600"/>
          </a:xfrm>
        </p:spPr>
        <p:txBody>
          <a:bodyPr>
            <a:normAutofit/>
          </a:bodyPr>
          <a:lstStyle/>
          <a:p>
            <a:pPr>
              <a:spcAft>
                <a:spcPts val="600"/>
              </a:spcAft>
            </a:pPr>
            <a:r>
              <a:rPr lang="en-US" sz="2200" dirty="0"/>
              <a:t>Champions article ideas</a:t>
            </a:r>
          </a:p>
          <a:p>
            <a:pPr>
              <a:spcAft>
                <a:spcPts val="600"/>
              </a:spcAft>
            </a:pPr>
            <a:r>
              <a:rPr lang="en-US" sz="2200" dirty="0" smtClean="0"/>
              <a:t>May have an interest</a:t>
            </a:r>
          </a:p>
          <a:p>
            <a:pPr>
              <a:spcAft>
                <a:spcPts val="600"/>
              </a:spcAft>
            </a:pPr>
            <a:r>
              <a:rPr lang="en-US" sz="2200" dirty="0" smtClean="0"/>
              <a:t>May </a:t>
            </a:r>
            <a:r>
              <a:rPr lang="en-US" sz="2200" dirty="0"/>
              <a:t>be too busy to </a:t>
            </a:r>
            <a:r>
              <a:rPr lang="en-US" sz="2200" dirty="0" smtClean="0"/>
              <a:t>handle.</a:t>
            </a:r>
            <a:endParaRPr lang="en-US" sz="2200" dirty="0"/>
          </a:p>
        </p:txBody>
      </p:sp>
      <p:sp>
        <p:nvSpPr>
          <p:cNvPr id="5" name="Slide Number Placeholder 6"/>
          <p:cNvSpPr>
            <a:spLocks noGrp="1"/>
          </p:cNvSpPr>
          <p:nvPr>
            <p:ph type="sldNum" sz="quarter" idx="12"/>
          </p:nvPr>
        </p:nvSpPr>
        <p:spPr/>
        <p:txBody>
          <a:bodyPr/>
          <a:lstStyle/>
          <a:p>
            <a:fld id="{73BFDE3B-DCCB-4D7D-AB22-F0D00D9762F9}" type="slidenum">
              <a:rPr lang="en-US"/>
              <a:pPr/>
              <a:t>33</a:t>
            </a:fld>
            <a:endParaRPr lang="en-US"/>
          </a:p>
        </p:txBody>
      </p:sp>
      <p:pic>
        <p:nvPicPr>
          <p:cNvPr id="6" name="Picture 5"/>
          <p:cNvPicPr>
            <a:picLocks noChangeAspect="1"/>
          </p:cNvPicPr>
          <p:nvPr/>
        </p:nvPicPr>
        <p:blipFill>
          <a:blip r:embed="rId3" cstate="print"/>
          <a:stretch>
            <a:fillRect/>
          </a:stretch>
        </p:blipFill>
        <p:spPr>
          <a:xfrm>
            <a:off x="1600200" y="4876800"/>
            <a:ext cx="2286000" cy="1714500"/>
          </a:xfrm>
          <a:prstGeom prst="rect">
            <a:avLst/>
          </a:prstGeom>
        </p:spPr>
      </p:pic>
      <p:sp>
        <p:nvSpPr>
          <p:cNvPr id="2" name="TextBox 1"/>
          <p:cNvSpPr txBox="1"/>
          <p:nvPr/>
        </p:nvSpPr>
        <p:spPr>
          <a:xfrm>
            <a:off x="4886020" y="4368225"/>
            <a:ext cx="3311123" cy="1200328"/>
          </a:xfrm>
          <a:prstGeom prst="rect">
            <a:avLst/>
          </a:prstGeom>
          <a:noFill/>
        </p:spPr>
        <p:txBody>
          <a:bodyPr wrap="none" rtlCol="0">
            <a:spAutoFit/>
          </a:bodyPr>
          <a:lstStyle/>
          <a:p>
            <a:pPr algn="ctr"/>
            <a:r>
              <a:rPr lang="en-US" dirty="0" smtClean="0">
                <a:solidFill>
                  <a:srgbClr val="FF0000"/>
                </a:solidFill>
                <a:latin typeface="+mn-lt"/>
              </a:rPr>
              <a:t>Research the reporters:</a:t>
            </a:r>
          </a:p>
          <a:p>
            <a:pPr algn="ctr"/>
            <a:r>
              <a:rPr lang="en-US" dirty="0" smtClean="0">
                <a:solidFill>
                  <a:srgbClr val="FF0000"/>
                </a:solidFill>
                <a:latin typeface="+mn-lt"/>
              </a:rPr>
              <a:t>Who writes what?</a:t>
            </a:r>
          </a:p>
          <a:p>
            <a:pPr algn="ctr"/>
            <a:r>
              <a:rPr lang="en-US" dirty="0" smtClean="0">
                <a:solidFill>
                  <a:srgbClr val="FF0000"/>
                </a:solidFill>
                <a:latin typeface="+mn-lt"/>
              </a:rPr>
              <a:t>Recruit volunteer to help</a:t>
            </a:r>
            <a:endParaRPr lang="en-US" dirty="0">
              <a:solidFill>
                <a:srgbClr val="FF0000"/>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91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916">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91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P spid="38916" grpId="0" uiExpand="1" build="p"/>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a:bodyPr>
          <a:lstStyle/>
          <a:p>
            <a:r>
              <a:rPr lang="en-US" sz="3600" dirty="0"/>
              <a:t>Contact Editor or Reporter</a:t>
            </a:r>
          </a:p>
        </p:txBody>
      </p:sp>
      <p:sp>
        <p:nvSpPr>
          <p:cNvPr id="93187" name="Rectangle 3"/>
          <p:cNvSpPr>
            <a:spLocks noGrp="1" noChangeArrowheads="1"/>
          </p:cNvSpPr>
          <p:nvPr>
            <p:ph idx="1"/>
          </p:nvPr>
        </p:nvSpPr>
        <p:spPr>
          <a:xfrm>
            <a:off x="457200" y="1600200"/>
            <a:ext cx="8229600" cy="4876800"/>
          </a:xfrm>
        </p:spPr>
        <p:txBody>
          <a:bodyPr>
            <a:normAutofit/>
          </a:bodyPr>
          <a:lstStyle/>
          <a:p>
            <a:pPr>
              <a:lnSpc>
                <a:spcPct val="90000"/>
              </a:lnSpc>
              <a:spcAft>
                <a:spcPts val="600"/>
              </a:spcAft>
            </a:pPr>
            <a:r>
              <a:rPr lang="en-US" sz="2200" dirty="0"/>
              <a:t>Pitch the idea</a:t>
            </a:r>
          </a:p>
          <a:p>
            <a:pPr>
              <a:lnSpc>
                <a:spcPct val="90000"/>
              </a:lnSpc>
              <a:spcAft>
                <a:spcPts val="600"/>
              </a:spcAft>
            </a:pPr>
            <a:r>
              <a:rPr lang="en-US" sz="2200" dirty="0"/>
              <a:t>Offer to send background information</a:t>
            </a:r>
          </a:p>
          <a:p>
            <a:pPr>
              <a:lnSpc>
                <a:spcPct val="90000"/>
              </a:lnSpc>
              <a:spcAft>
                <a:spcPts val="600"/>
              </a:spcAft>
            </a:pPr>
            <a:r>
              <a:rPr lang="en-US" sz="2200" dirty="0"/>
              <a:t>Agree to write the article if requested</a:t>
            </a:r>
          </a:p>
          <a:p>
            <a:pPr>
              <a:lnSpc>
                <a:spcPct val="90000"/>
              </a:lnSpc>
              <a:spcAft>
                <a:spcPts val="600"/>
              </a:spcAft>
            </a:pPr>
            <a:r>
              <a:rPr lang="en-US" sz="2200" dirty="0"/>
              <a:t>Inquire about number of words and deadline</a:t>
            </a:r>
          </a:p>
          <a:p>
            <a:pPr>
              <a:lnSpc>
                <a:spcPct val="90000"/>
              </a:lnSpc>
              <a:spcAft>
                <a:spcPts val="600"/>
              </a:spcAft>
            </a:pPr>
            <a:r>
              <a:rPr lang="en-US" sz="2200" dirty="0"/>
              <a:t>Ask for writer’s guidelines</a:t>
            </a:r>
          </a:p>
          <a:p>
            <a:pPr>
              <a:lnSpc>
                <a:spcPct val="90000"/>
              </a:lnSpc>
              <a:spcAft>
                <a:spcPts val="600"/>
              </a:spcAft>
            </a:pPr>
            <a:r>
              <a:rPr lang="en-US" sz="2200" dirty="0"/>
              <a:t>Read publication for style, etc</a:t>
            </a:r>
            <a:r>
              <a:rPr lang="en-US" sz="2200" dirty="0" smtClean="0"/>
              <a:t>.</a:t>
            </a:r>
          </a:p>
          <a:p>
            <a:pPr>
              <a:lnSpc>
                <a:spcPct val="90000"/>
              </a:lnSpc>
              <a:spcAft>
                <a:spcPts val="600"/>
              </a:spcAft>
            </a:pPr>
            <a:r>
              <a:rPr lang="en-US" sz="2200" dirty="0" smtClean="0"/>
              <a:t>Write the article after the go ahead.</a:t>
            </a:r>
          </a:p>
        </p:txBody>
      </p:sp>
      <p:sp>
        <p:nvSpPr>
          <p:cNvPr id="4" name="Slide Number Placeholder 5"/>
          <p:cNvSpPr>
            <a:spLocks noGrp="1"/>
          </p:cNvSpPr>
          <p:nvPr>
            <p:ph type="sldNum" sz="quarter" idx="12"/>
          </p:nvPr>
        </p:nvSpPr>
        <p:spPr/>
        <p:txBody>
          <a:bodyPr/>
          <a:lstStyle/>
          <a:p>
            <a:fld id="{FF012763-1195-414B-BCF2-C443DFE2061B}" type="slidenum">
              <a:rPr lang="en-US"/>
              <a:pPr/>
              <a:t>34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1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1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3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Perfect Pitch </a:t>
            </a:r>
            <a:r>
              <a:rPr lang="en-US" sz="2800" dirty="0" smtClean="0"/>
              <a:t>(Part 1) </a:t>
            </a:r>
            <a:endParaRPr lang="en-US" sz="2800" dirty="0"/>
          </a:p>
        </p:txBody>
      </p:sp>
      <p:sp>
        <p:nvSpPr>
          <p:cNvPr id="3" name="Content Placeholder 2"/>
          <p:cNvSpPr>
            <a:spLocks noGrp="1"/>
          </p:cNvSpPr>
          <p:nvPr>
            <p:ph idx="1"/>
          </p:nvPr>
        </p:nvSpPr>
        <p:spPr>
          <a:xfrm>
            <a:off x="228600" y="1524000"/>
            <a:ext cx="8839200" cy="5105400"/>
          </a:xfrm>
        </p:spPr>
        <p:txBody>
          <a:bodyPr>
            <a:normAutofit fontScale="55000" lnSpcReduction="20000"/>
          </a:bodyPr>
          <a:lstStyle/>
          <a:p>
            <a:pPr marL="0" indent="0">
              <a:buNone/>
            </a:pPr>
            <a:r>
              <a:rPr lang="en-US" dirty="0"/>
              <a:t>1. </a:t>
            </a:r>
            <a:r>
              <a:rPr lang="en-US" dirty="0" smtClean="0"/>
              <a:t>Include </a:t>
            </a:r>
            <a:r>
              <a:rPr lang="en-US" dirty="0"/>
              <a:t>the time, date, where the event is or how much it </a:t>
            </a:r>
            <a:r>
              <a:rPr lang="en-US" dirty="0" smtClean="0"/>
              <a:t>costs and the name of the section where it might go.</a:t>
            </a:r>
            <a:endParaRPr lang="en-US" dirty="0"/>
          </a:p>
          <a:p>
            <a:pPr marL="0" indent="0">
              <a:buNone/>
            </a:pPr>
            <a:endParaRPr lang="en-US" dirty="0"/>
          </a:p>
          <a:p>
            <a:pPr marL="0" indent="0">
              <a:buNone/>
            </a:pPr>
            <a:r>
              <a:rPr lang="en-US" dirty="0"/>
              <a:t>2. Don't use Facebook or Twitter or some other form of social media as a way to let the media know about something. </a:t>
            </a:r>
            <a:endParaRPr lang="en-US" dirty="0" smtClean="0"/>
          </a:p>
          <a:p>
            <a:pPr marL="0" indent="0">
              <a:buNone/>
            </a:pPr>
            <a:endParaRPr lang="en-US" dirty="0"/>
          </a:p>
          <a:p>
            <a:pPr marL="0" indent="0">
              <a:buNone/>
            </a:pPr>
            <a:r>
              <a:rPr lang="en-US" dirty="0"/>
              <a:t>3. Find out the best editor/reporter to send the information to. It's OK to send to more than one person if the event might be of interest to different people, but don't blanket the entire newsroom with emails. And once an editor/reporter is working with you, don't work with another editor/reporter from the same </a:t>
            </a:r>
            <a:r>
              <a:rPr lang="en-US" dirty="0" smtClean="0"/>
              <a:t>publication</a:t>
            </a:r>
            <a:r>
              <a:rPr lang="en-US" dirty="0"/>
              <a:t>.</a:t>
            </a:r>
            <a:endParaRPr lang="en-US" dirty="0" smtClean="0"/>
          </a:p>
          <a:p>
            <a:pPr marL="0" indent="0">
              <a:buNone/>
            </a:pPr>
            <a:endParaRPr lang="en-US" dirty="0"/>
          </a:p>
          <a:p>
            <a:pPr marL="0" indent="0">
              <a:buNone/>
            </a:pPr>
            <a:r>
              <a:rPr lang="en-US" dirty="0"/>
              <a:t>4</a:t>
            </a:r>
            <a:r>
              <a:rPr lang="en-US" dirty="0" smtClean="0"/>
              <a:t>. </a:t>
            </a:r>
            <a:r>
              <a:rPr lang="en-US" dirty="0"/>
              <a:t>READ the publication you are pitching to. Does it cover events? Does it preview events? Those are two different kinds of stories. What section does this coverage go in? If you show that you know the publication, that really impresses editors.</a:t>
            </a:r>
          </a:p>
          <a:p>
            <a:pPr marL="0" indent="0">
              <a:buNone/>
            </a:pPr>
            <a:endParaRPr lang="en-US" dirty="0"/>
          </a:p>
          <a:p>
            <a:pPr marL="0" indent="0">
              <a:buNone/>
            </a:pPr>
            <a:r>
              <a:rPr lang="en-US" dirty="0" smtClean="0"/>
              <a:t>5. </a:t>
            </a:r>
            <a:r>
              <a:rPr lang="en-US" dirty="0"/>
              <a:t>Pitch as far ahead of time as you can. Even daily newspapers plan far ahead. Magazines plan months ahead. </a:t>
            </a:r>
            <a:endParaRPr lang="en-US" dirty="0" smtClean="0"/>
          </a:p>
          <a:p>
            <a:pPr marL="0" indent="0">
              <a:buNone/>
            </a:pPr>
            <a:endParaRPr lang="en-US" dirty="0"/>
          </a:p>
          <a:p>
            <a:pPr marL="0" indent="0">
              <a:buNone/>
            </a:pPr>
            <a:r>
              <a:rPr lang="en-US" dirty="0" smtClean="0"/>
              <a:t>6. </a:t>
            </a:r>
            <a:r>
              <a:rPr lang="en-US" dirty="0"/>
              <a:t>Most editors/reporters </a:t>
            </a:r>
            <a:r>
              <a:rPr lang="en-US" dirty="0" smtClean="0"/>
              <a:t>prefer </a:t>
            </a:r>
            <a:r>
              <a:rPr lang="en-US" dirty="0"/>
              <a:t>email pitches</a:t>
            </a:r>
            <a:r>
              <a:rPr lang="en-US" dirty="0" smtClean="0"/>
              <a:t>.</a:t>
            </a:r>
            <a:endParaRPr lang="en-US" dirty="0"/>
          </a:p>
        </p:txBody>
      </p:sp>
      <p:sp>
        <p:nvSpPr>
          <p:cNvPr id="4" name="Slide Number Placeholder 3"/>
          <p:cNvSpPr>
            <a:spLocks noGrp="1"/>
          </p:cNvSpPr>
          <p:nvPr>
            <p:ph type="sldNum" sz="quarter" idx="12"/>
          </p:nvPr>
        </p:nvSpPr>
        <p:spPr/>
        <p:txBody>
          <a:bodyPr/>
          <a:lstStyle/>
          <a:p>
            <a:fld id="{C546DDCD-5119-4358-8A90-4D8FD053E996}" type="slidenum">
              <a:rPr lang="en-US" smtClean="0"/>
              <a:pPr/>
              <a:t>35</a:t>
            </a:fld>
            <a:endParaRPr lang="en-US"/>
          </a:p>
        </p:txBody>
      </p:sp>
    </p:spTree>
    <p:extLst>
      <p:ext uri="{BB962C8B-B14F-4D97-AF65-F5344CB8AC3E}">
        <p14:creationId xmlns:p14="http://schemas.microsoft.com/office/powerpoint/2010/main" val="1288750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Perfect Pitch </a:t>
            </a:r>
            <a:r>
              <a:rPr lang="en-US" sz="2800" dirty="0" smtClean="0"/>
              <a:t>(Part 2) </a:t>
            </a:r>
            <a:endParaRPr lang="en-US" sz="2800" dirty="0"/>
          </a:p>
        </p:txBody>
      </p:sp>
      <p:sp>
        <p:nvSpPr>
          <p:cNvPr id="3" name="Content Placeholder 2"/>
          <p:cNvSpPr>
            <a:spLocks noGrp="1"/>
          </p:cNvSpPr>
          <p:nvPr>
            <p:ph idx="1"/>
          </p:nvPr>
        </p:nvSpPr>
        <p:spPr>
          <a:xfrm>
            <a:off x="228600" y="1219200"/>
            <a:ext cx="8839200" cy="5410200"/>
          </a:xfrm>
        </p:spPr>
        <p:txBody>
          <a:bodyPr>
            <a:noAutofit/>
          </a:bodyPr>
          <a:lstStyle/>
          <a:p>
            <a:pPr marL="0" indent="0">
              <a:buNone/>
            </a:pPr>
            <a:endParaRPr lang="en-US" sz="1800" dirty="0"/>
          </a:p>
          <a:p>
            <a:pPr marL="0" indent="0">
              <a:buNone/>
            </a:pPr>
            <a:r>
              <a:rPr lang="en-US" sz="1800" dirty="0" smtClean="0"/>
              <a:t>7. </a:t>
            </a:r>
            <a:r>
              <a:rPr lang="en-US" sz="1800" dirty="0"/>
              <a:t>Make people available to talk to </a:t>
            </a:r>
            <a:r>
              <a:rPr lang="en-US" sz="1800" dirty="0" smtClean="0"/>
              <a:t>- </a:t>
            </a:r>
            <a:r>
              <a:rPr lang="en-US" sz="1800" dirty="0"/>
              <a:t>and not just a spokesperson or executive: speakers, celebrities, experts, directors, people affected by the event.</a:t>
            </a:r>
          </a:p>
          <a:p>
            <a:pPr marL="0" indent="0">
              <a:buNone/>
            </a:pPr>
            <a:endParaRPr lang="en-US" sz="1800" dirty="0"/>
          </a:p>
          <a:p>
            <a:pPr marL="0" indent="0">
              <a:buNone/>
            </a:pPr>
            <a:r>
              <a:rPr lang="en-US" sz="1800" dirty="0"/>
              <a:t>8</a:t>
            </a:r>
            <a:r>
              <a:rPr lang="en-US" sz="1800" dirty="0" smtClean="0"/>
              <a:t>. </a:t>
            </a:r>
            <a:r>
              <a:rPr lang="en-US" sz="1800" dirty="0"/>
              <a:t>Allow photography. Most publications now are very visually oriented because most stories get published online or on a mobile device. Photos are very important.</a:t>
            </a:r>
          </a:p>
          <a:p>
            <a:pPr marL="0" indent="0">
              <a:buNone/>
            </a:pPr>
            <a:endParaRPr lang="en-US" sz="1800" dirty="0"/>
          </a:p>
          <a:p>
            <a:pPr marL="0" indent="0">
              <a:buNone/>
            </a:pPr>
            <a:r>
              <a:rPr lang="en-US" sz="1800" dirty="0"/>
              <a:t>9</a:t>
            </a:r>
            <a:r>
              <a:rPr lang="en-US" sz="1800" dirty="0" smtClean="0"/>
              <a:t>. </a:t>
            </a:r>
            <a:r>
              <a:rPr lang="en-US" sz="1800" dirty="0"/>
              <a:t>In the pitch, focus on why a preview or coverage of the event fits that publication's particular audience. </a:t>
            </a:r>
            <a:endParaRPr lang="en-US" sz="1800" dirty="0" smtClean="0"/>
          </a:p>
          <a:p>
            <a:pPr marL="0" indent="0">
              <a:buNone/>
            </a:pPr>
            <a:endParaRPr lang="en-US" sz="1800" dirty="0"/>
          </a:p>
          <a:p>
            <a:pPr marL="0" indent="0">
              <a:buNone/>
            </a:pPr>
            <a:r>
              <a:rPr lang="en-US" sz="1800" dirty="0" smtClean="0"/>
              <a:t>10. </a:t>
            </a:r>
            <a:r>
              <a:rPr lang="en-US" sz="1800" dirty="0"/>
              <a:t>Make the pitch as timely as possible: Find a news story peg for the event; mention a recent study or report; relate it to a current issue; relate it to a current popular book or movie. </a:t>
            </a:r>
          </a:p>
          <a:p>
            <a:pPr marL="0" indent="0">
              <a:buNone/>
            </a:pPr>
            <a:endParaRPr lang="en-US" sz="1800" dirty="0"/>
          </a:p>
          <a:p>
            <a:pPr marL="0" indent="0">
              <a:buNone/>
            </a:pPr>
            <a:r>
              <a:rPr lang="en-US" sz="1800" dirty="0" smtClean="0"/>
              <a:t>11. </a:t>
            </a:r>
            <a:r>
              <a:rPr lang="en-US" sz="1800" dirty="0"/>
              <a:t>Include information in the body of the email; don't send attachments. Companies worry about viruses, which often come from downloaded attachments</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fld id="{C546DDCD-5119-4358-8A90-4D8FD053E996}" type="slidenum">
              <a:rPr lang="en-US" smtClean="0"/>
              <a:pPr/>
              <a:t>36</a:t>
            </a:fld>
            <a:endParaRPr lang="en-US"/>
          </a:p>
        </p:txBody>
      </p:sp>
    </p:spTree>
    <p:extLst>
      <p:ext uri="{BB962C8B-B14F-4D97-AF65-F5344CB8AC3E}">
        <p14:creationId xmlns:p14="http://schemas.microsoft.com/office/powerpoint/2010/main" val="2797445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noFill/>
          <a:ln/>
        </p:spPr>
        <p:txBody>
          <a:bodyPr anchor="ctr">
            <a:normAutofit/>
          </a:bodyPr>
          <a:lstStyle/>
          <a:p>
            <a:r>
              <a:rPr lang="en-US" sz="3600" dirty="0"/>
              <a:t>Article Content</a:t>
            </a:r>
          </a:p>
        </p:txBody>
      </p:sp>
      <p:sp>
        <p:nvSpPr>
          <p:cNvPr id="99331" name="Rectangle 3"/>
          <p:cNvSpPr>
            <a:spLocks noGrp="1" noChangeArrowheads="1"/>
          </p:cNvSpPr>
          <p:nvPr>
            <p:ph idx="1"/>
          </p:nvPr>
        </p:nvSpPr>
        <p:spPr>
          <a:xfrm>
            <a:off x="914400" y="1600200"/>
            <a:ext cx="7772400" cy="4114800"/>
          </a:xfrm>
          <a:noFill/>
          <a:ln/>
        </p:spPr>
        <p:txBody>
          <a:bodyPr>
            <a:noAutofit/>
          </a:bodyPr>
          <a:lstStyle/>
          <a:p>
            <a:pPr>
              <a:spcAft>
                <a:spcPts val="600"/>
              </a:spcAft>
            </a:pPr>
            <a:r>
              <a:rPr lang="en-US" sz="2200" dirty="0"/>
              <a:t>Adhere to editor’s requests</a:t>
            </a:r>
          </a:p>
          <a:p>
            <a:pPr lvl="1">
              <a:spcAft>
                <a:spcPts val="600"/>
              </a:spcAft>
            </a:pPr>
            <a:r>
              <a:rPr lang="en-US" sz="2200" dirty="0"/>
              <a:t>It’s harder to write a short article than a long one </a:t>
            </a:r>
          </a:p>
          <a:p>
            <a:pPr>
              <a:spcAft>
                <a:spcPts val="600"/>
              </a:spcAft>
            </a:pPr>
            <a:r>
              <a:rPr lang="en-US" sz="2200" dirty="0"/>
              <a:t>Write strong opening and closing</a:t>
            </a:r>
          </a:p>
          <a:p>
            <a:pPr>
              <a:spcAft>
                <a:spcPts val="600"/>
              </a:spcAft>
            </a:pPr>
            <a:r>
              <a:rPr lang="en-US" sz="2200" dirty="0"/>
              <a:t>Use examples</a:t>
            </a:r>
          </a:p>
          <a:p>
            <a:pPr>
              <a:spcAft>
                <a:spcPts val="600"/>
              </a:spcAft>
            </a:pPr>
            <a:r>
              <a:rPr lang="en-US" sz="2200" dirty="0"/>
              <a:t>Answer who, what, where, </a:t>
            </a:r>
            <a:r>
              <a:rPr lang="en-US" sz="2200" dirty="0" smtClean="0"/>
              <a:t>when, why </a:t>
            </a:r>
            <a:r>
              <a:rPr lang="en-US" sz="2200" dirty="0"/>
              <a:t>and how</a:t>
            </a:r>
          </a:p>
          <a:p>
            <a:pPr>
              <a:spcAft>
                <a:spcPts val="600"/>
              </a:spcAft>
            </a:pPr>
            <a:r>
              <a:rPr lang="en-US" sz="2200" dirty="0"/>
              <a:t>Write for the readers</a:t>
            </a:r>
          </a:p>
          <a:p>
            <a:pPr>
              <a:spcAft>
                <a:spcPts val="600"/>
              </a:spcAft>
            </a:pPr>
            <a:r>
              <a:rPr lang="en-US" sz="2200" dirty="0"/>
              <a:t>Don’t use sophisticated </a:t>
            </a:r>
            <a:r>
              <a:rPr lang="en-US" sz="2200" dirty="0" smtClean="0"/>
              <a:t>terminology.</a:t>
            </a:r>
            <a:endParaRPr lang="en-US" sz="2200" dirty="0"/>
          </a:p>
        </p:txBody>
      </p:sp>
      <p:sp>
        <p:nvSpPr>
          <p:cNvPr id="4" name="Slide Number Placeholder 5"/>
          <p:cNvSpPr>
            <a:spLocks noGrp="1"/>
          </p:cNvSpPr>
          <p:nvPr>
            <p:ph type="sldNum" sz="quarter" idx="12"/>
          </p:nvPr>
        </p:nvSpPr>
        <p:spPr/>
        <p:txBody>
          <a:bodyPr/>
          <a:lstStyle/>
          <a:p>
            <a:fld id="{FDB41BA8-752F-4D5A-A1A6-BB122F805F10}" type="slidenum">
              <a:rPr lang="en-US"/>
              <a:pPr/>
              <a:t>37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noFill/>
          <a:ln/>
        </p:spPr>
        <p:txBody>
          <a:bodyPr anchor="ctr">
            <a:normAutofit/>
          </a:bodyPr>
          <a:lstStyle/>
          <a:p>
            <a:r>
              <a:rPr lang="en-US" sz="3600" dirty="0"/>
              <a:t>Sentence Structure</a:t>
            </a:r>
          </a:p>
        </p:txBody>
      </p:sp>
      <p:sp>
        <p:nvSpPr>
          <p:cNvPr id="100355" name="Rectangle 3"/>
          <p:cNvSpPr>
            <a:spLocks noGrp="1" noChangeArrowheads="1"/>
          </p:cNvSpPr>
          <p:nvPr>
            <p:ph idx="1"/>
          </p:nvPr>
        </p:nvSpPr>
        <p:spPr>
          <a:noFill/>
          <a:ln/>
        </p:spPr>
        <p:txBody>
          <a:bodyPr>
            <a:normAutofit/>
          </a:bodyPr>
          <a:lstStyle/>
          <a:p>
            <a:pPr>
              <a:lnSpc>
                <a:spcPct val="90000"/>
              </a:lnSpc>
              <a:spcAft>
                <a:spcPts val="600"/>
              </a:spcAft>
            </a:pPr>
            <a:r>
              <a:rPr lang="en-US" sz="2200" dirty="0"/>
              <a:t>Order as subject, verb, object</a:t>
            </a:r>
          </a:p>
          <a:p>
            <a:pPr>
              <a:lnSpc>
                <a:spcPct val="90000"/>
              </a:lnSpc>
              <a:spcAft>
                <a:spcPts val="600"/>
              </a:spcAft>
            </a:pPr>
            <a:r>
              <a:rPr lang="en-US" sz="2200" dirty="0"/>
              <a:t>Write in active voice not passive</a:t>
            </a:r>
          </a:p>
          <a:p>
            <a:pPr lvl="1">
              <a:lnSpc>
                <a:spcPct val="90000"/>
              </a:lnSpc>
              <a:spcAft>
                <a:spcPts val="600"/>
              </a:spcAft>
            </a:pPr>
            <a:r>
              <a:rPr lang="en-US" sz="2200" dirty="0"/>
              <a:t>The </a:t>
            </a:r>
            <a:r>
              <a:rPr lang="en-US" sz="2200" dirty="0" smtClean="0"/>
              <a:t>library was a participant in the adult literacy program for 30 year. </a:t>
            </a:r>
            <a:r>
              <a:rPr lang="en-US" sz="2200" dirty="0"/>
              <a:t>(passive) </a:t>
            </a:r>
          </a:p>
          <a:p>
            <a:pPr lvl="1">
              <a:lnSpc>
                <a:spcPct val="90000"/>
              </a:lnSpc>
              <a:spcAft>
                <a:spcPts val="600"/>
              </a:spcAft>
            </a:pPr>
            <a:r>
              <a:rPr lang="en-US" sz="2200" dirty="0"/>
              <a:t>The </a:t>
            </a:r>
            <a:r>
              <a:rPr lang="en-US" sz="2200" dirty="0" smtClean="0"/>
              <a:t>library participated in the adult literacy program for 30 years. </a:t>
            </a:r>
            <a:r>
              <a:rPr lang="en-US" sz="2200" dirty="0"/>
              <a:t>(active)</a:t>
            </a:r>
          </a:p>
          <a:p>
            <a:pPr>
              <a:lnSpc>
                <a:spcPct val="90000"/>
              </a:lnSpc>
              <a:spcAft>
                <a:spcPts val="600"/>
              </a:spcAft>
            </a:pPr>
            <a:r>
              <a:rPr lang="en-US" sz="2200" dirty="0"/>
              <a:t>Use phrases sparingly (short sentences)</a:t>
            </a:r>
          </a:p>
          <a:p>
            <a:pPr>
              <a:lnSpc>
                <a:spcPct val="90000"/>
              </a:lnSpc>
              <a:spcAft>
                <a:spcPts val="600"/>
              </a:spcAft>
            </a:pPr>
            <a:r>
              <a:rPr lang="en-US" sz="2200" dirty="0"/>
              <a:t>Use spell check and grammar check</a:t>
            </a:r>
          </a:p>
          <a:p>
            <a:pPr>
              <a:lnSpc>
                <a:spcPct val="90000"/>
              </a:lnSpc>
              <a:spcAft>
                <a:spcPts val="600"/>
              </a:spcAft>
            </a:pPr>
            <a:r>
              <a:rPr lang="en-US" sz="2200" dirty="0"/>
              <a:t>Use readability </a:t>
            </a:r>
            <a:r>
              <a:rPr lang="en-US" sz="2200" dirty="0" smtClean="0"/>
              <a:t>statistics.</a:t>
            </a:r>
            <a:endParaRPr lang="en-US" sz="2200" dirty="0"/>
          </a:p>
        </p:txBody>
      </p:sp>
      <p:sp>
        <p:nvSpPr>
          <p:cNvPr id="4" name="Slide Number Placeholder 5"/>
          <p:cNvSpPr>
            <a:spLocks noGrp="1"/>
          </p:cNvSpPr>
          <p:nvPr>
            <p:ph type="sldNum" sz="quarter" idx="12"/>
          </p:nvPr>
        </p:nvSpPr>
        <p:spPr/>
        <p:txBody>
          <a:bodyPr/>
          <a:lstStyle/>
          <a:p>
            <a:fld id="{4E1FB0DA-BB2A-4FF1-8452-903430001B1C}" type="slidenum">
              <a:rPr lang="en-US"/>
              <a:pPr/>
              <a:t>38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3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3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3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3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035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3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noFill/>
          <a:ln/>
        </p:spPr>
        <p:txBody>
          <a:bodyPr anchor="ctr">
            <a:normAutofit/>
          </a:bodyPr>
          <a:lstStyle/>
          <a:p>
            <a:r>
              <a:rPr lang="en-US" sz="3600" dirty="0"/>
              <a:t>Readability Statistics</a:t>
            </a:r>
          </a:p>
        </p:txBody>
      </p:sp>
      <p:sp>
        <p:nvSpPr>
          <p:cNvPr id="101379" name="Rectangle 3"/>
          <p:cNvSpPr>
            <a:spLocks noGrp="1" noChangeArrowheads="1"/>
          </p:cNvSpPr>
          <p:nvPr>
            <p:ph idx="1"/>
          </p:nvPr>
        </p:nvSpPr>
        <p:spPr>
          <a:xfrm>
            <a:off x="457200" y="1600201"/>
            <a:ext cx="8229600" cy="4191000"/>
          </a:xfrm>
          <a:noFill/>
          <a:ln/>
        </p:spPr>
        <p:txBody>
          <a:bodyPr>
            <a:normAutofit/>
          </a:bodyPr>
          <a:lstStyle/>
          <a:p>
            <a:pPr>
              <a:spcAft>
                <a:spcPts val="600"/>
              </a:spcAft>
            </a:pPr>
            <a:r>
              <a:rPr lang="en-US" sz="2200" dirty="0"/>
              <a:t>Determines grade level of article</a:t>
            </a:r>
          </a:p>
          <a:p>
            <a:pPr lvl="1">
              <a:spcAft>
                <a:spcPts val="600"/>
              </a:spcAft>
            </a:pPr>
            <a:r>
              <a:rPr lang="en-US" sz="2200" dirty="0"/>
              <a:t>Most newspapers are 8 to 10</a:t>
            </a:r>
          </a:p>
          <a:p>
            <a:pPr>
              <a:spcAft>
                <a:spcPts val="600"/>
              </a:spcAft>
            </a:pPr>
            <a:r>
              <a:rPr lang="en-US" sz="2200" dirty="0"/>
              <a:t>Based on:</a:t>
            </a:r>
          </a:p>
          <a:p>
            <a:pPr lvl="1">
              <a:spcAft>
                <a:spcPts val="600"/>
              </a:spcAft>
            </a:pPr>
            <a:r>
              <a:rPr lang="en-US" sz="2200" dirty="0"/>
              <a:t>Number of syllables in a word</a:t>
            </a:r>
          </a:p>
          <a:p>
            <a:pPr lvl="1">
              <a:spcAft>
                <a:spcPts val="600"/>
              </a:spcAft>
            </a:pPr>
            <a:r>
              <a:rPr lang="en-US" sz="2200" dirty="0"/>
              <a:t>Number of words in a sentence</a:t>
            </a:r>
          </a:p>
          <a:p>
            <a:pPr lvl="1">
              <a:spcAft>
                <a:spcPts val="600"/>
              </a:spcAft>
            </a:pPr>
            <a:r>
              <a:rPr lang="en-US" sz="2200" dirty="0"/>
              <a:t>Number of sentences in a paragraph</a:t>
            </a:r>
          </a:p>
          <a:p>
            <a:pPr>
              <a:spcAft>
                <a:spcPts val="600"/>
              </a:spcAft>
            </a:pPr>
            <a:r>
              <a:rPr lang="en-US" sz="2200" dirty="0"/>
              <a:t>Enhances ease of </a:t>
            </a:r>
            <a:r>
              <a:rPr lang="en-US" sz="2200" dirty="0" smtClean="0"/>
              <a:t>reading</a:t>
            </a:r>
          </a:p>
          <a:p>
            <a:pPr>
              <a:spcAft>
                <a:spcPts val="600"/>
              </a:spcAft>
            </a:pPr>
            <a:r>
              <a:rPr lang="en-US" sz="2200" dirty="0" err="1" smtClean="0"/>
              <a:t>Flesch</a:t>
            </a:r>
            <a:r>
              <a:rPr lang="en-US" sz="2200" dirty="0" smtClean="0"/>
              <a:t> or Flesch-Kincaid</a:t>
            </a:r>
            <a:endParaRPr lang="en-US" sz="2200" dirty="0"/>
          </a:p>
        </p:txBody>
      </p:sp>
      <p:sp>
        <p:nvSpPr>
          <p:cNvPr id="4" name="Slide Number Placeholder 5"/>
          <p:cNvSpPr>
            <a:spLocks noGrp="1"/>
          </p:cNvSpPr>
          <p:nvPr>
            <p:ph type="sldNum" sz="quarter" idx="12"/>
          </p:nvPr>
        </p:nvSpPr>
        <p:spPr/>
        <p:txBody>
          <a:bodyPr/>
          <a:lstStyle/>
          <a:p>
            <a:fld id="{0D5F8082-AAC9-4EAD-8F4F-1C66212D87AB}" type="slidenum">
              <a:rPr lang="en-US"/>
              <a:pPr/>
              <a:t>39</a:t>
            </a:fld>
            <a:endParaRPr lang="en-US"/>
          </a:p>
        </p:txBody>
      </p:sp>
      <p:pic>
        <p:nvPicPr>
          <p:cNvPr id="5" name="Picture 4"/>
          <p:cNvPicPr>
            <a:picLocks noChangeAspect="1"/>
          </p:cNvPicPr>
          <p:nvPr/>
        </p:nvPicPr>
        <p:blipFill>
          <a:blip r:embed="rId3" cstate="print"/>
          <a:stretch>
            <a:fillRect/>
          </a:stretch>
        </p:blipFill>
        <p:spPr>
          <a:xfrm>
            <a:off x="6400800" y="2362200"/>
            <a:ext cx="2057400" cy="2114550"/>
          </a:xfrm>
          <a:prstGeom prst="rect">
            <a:avLst/>
          </a:prstGeom>
        </p:spPr>
      </p:pic>
      <p:sp>
        <p:nvSpPr>
          <p:cNvPr id="2" name="TextBox 1"/>
          <p:cNvSpPr txBox="1"/>
          <p:nvPr/>
        </p:nvSpPr>
        <p:spPr>
          <a:xfrm>
            <a:off x="685800" y="5867400"/>
            <a:ext cx="7467600" cy="646331"/>
          </a:xfrm>
          <a:prstGeom prst="rect">
            <a:avLst/>
          </a:prstGeom>
          <a:noFill/>
          <a:ln>
            <a:solidFill>
              <a:srgbClr val="FF0000"/>
            </a:solidFill>
          </a:ln>
        </p:spPr>
        <p:txBody>
          <a:bodyPr wrap="square" rtlCol="0">
            <a:spAutoFit/>
          </a:bodyPr>
          <a:lstStyle/>
          <a:p>
            <a:r>
              <a:rPr lang="en-US" sz="1800" dirty="0" smtClean="0">
                <a:solidFill>
                  <a:srgbClr val="FF0000"/>
                </a:solidFill>
                <a:latin typeface="+mn-lt"/>
              </a:rPr>
              <a:t>MS 2010 File &gt; Options &gt; Proofing &gt; Check Grammar w Spelling &gt; </a:t>
            </a:r>
          </a:p>
          <a:p>
            <a:r>
              <a:rPr lang="en-US" sz="1800" dirty="0" smtClean="0">
                <a:solidFill>
                  <a:srgbClr val="FF0000"/>
                </a:solidFill>
                <a:latin typeface="+mn-lt"/>
              </a:rPr>
              <a:t>Check Show Readability Statistics (check spelling  to get to readability)</a:t>
            </a:r>
            <a:endParaRPr lang="en-US" sz="1800" dirty="0">
              <a:solidFill>
                <a:srgbClr val="FF0000"/>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7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37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3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37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137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137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a:t>
            </a:r>
            <a:endParaRPr lang="en-US" dirty="0"/>
          </a:p>
        </p:txBody>
      </p:sp>
      <p:sp>
        <p:nvSpPr>
          <p:cNvPr id="3" name="Content Placeholder 2"/>
          <p:cNvSpPr>
            <a:spLocks noGrp="1"/>
          </p:cNvSpPr>
          <p:nvPr>
            <p:ph idx="1"/>
          </p:nvPr>
        </p:nvSpPr>
        <p:spPr/>
        <p:txBody>
          <a:bodyPr/>
          <a:lstStyle/>
          <a:p>
            <a:r>
              <a:rPr lang="en-US" dirty="0" smtClean="0"/>
              <a:t>January 15</a:t>
            </a:r>
            <a:r>
              <a:rPr lang="en-US" baseline="30000" dirty="0" smtClean="0"/>
              <a:t>th</a:t>
            </a:r>
            <a:r>
              <a:rPr lang="en-US" dirty="0" smtClean="0"/>
              <a:t> Carla Lehn emailed survey</a:t>
            </a:r>
          </a:p>
          <a:p>
            <a:r>
              <a:rPr lang="en-US" dirty="0" smtClean="0"/>
              <a:t>12 questions </a:t>
            </a:r>
          </a:p>
          <a:p>
            <a:r>
              <a:rPr lang="en-US" dirty="0" smtClean="0"/>
              <a:t>Distributed to &gt;100 people</a:t>
            </a:r>
          </a:p>
          <a:p>
            <a:r>
              <a:rPr lang="en-US" dirty="0" smtClean="0"/>
              <a:t>36 responses; ~35%.</a:t>
            </a:r>
          </a:p>
          <a:p>
            <a:endParaRPr lang="en-US" dirty="0"/>
          </a:p>
        </p:txBody>
      </p:sp>
      <p:sp>
        <p:nvSpPr>
          <p:cNvPr id="4" name="Slide Number Placeholder 3"/>
          <p:cNvSpPr>
            <a:spLocks noGrp="1"/>
          </p:cNvSpPr>
          <p:nvPr>
            <p:ph type="sldNum" sz="quarter" idx="12"/>
          </p:nvPr>
        </p:nvSpPr>
        <p:spPr/>
        <p:txBody>
          <a:bodyPr/>
          <a:lstStyle/>
          <a:p>
            <a:fld id="{C546DDCD-5119-4358-8A90-4D8FD053E996}" type="slidenum">
              <a:rPr lang="en-US" smtClean="0"/>
              <a:pPr/>
              <a:t>4</a:t>
            </a:fld>
            <a:endParaRPr lang="en-US"/>
          </a:p>
        </p:txBody>
      </p:sp>
    </p:spTree>
    <p:extLst>
      <p:ext uri="{BB962C8B-B14F-4D97-AF65-F5344CB8AC3E}">
        <p14:creationId xmlns:p14="http://schemas.microsoft.com/office/powerpoint/2010/main" val="950296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52400" y="274638"/>
            <a:ext cx="8915400" cy="1143000"/>
          </a:xfrm>
          <a:noFill/>
          <a:ln/>
        </p:spPr>
        <p:txBody>
          <a:bodyPr anchor="ctr">
            <a:normAutofit/>
          </a:bodyPr>
          <a:lstStyle/>
          <a:p>
            <a:r>
              <a:rPr lang="en-US" sz="3600" dirty="0"/>
              <a:t>Most Common Pitfalls in </a:t>
            </a:r>
            <a:r>
              <a:rPr lang="en-US" sz="3600" dirty="0" smtClean="0"/>
              <a:t>Writing</a:t>
            </a:r>
            <a:endParaRPr lang="en-US" sz="3600" dirty="0"/>
          </a:p>
        </p:txBody>
      </p:sp>
      <p:sp>
        <p:nvSpPr>
          <p:cNvPr id="109571" name="Rectangle 3"/>
          <p:cNvSpPr>
            <a:spLocks noGrp="1" noChangeArrowheads="1"/>
          </p:cNvSpPr>
          <p:nvPr>
            <p:ph idx="1"/>
          </p:nvPr>
        </p:nvSpPr>
        <p:spPr>
          <a:xfrm>
            <a:off x="1905000" y="1905000"/>
            <a:ext cx="5791200" cy="2514600"/>
          </a:xfrm>
          <a:noFill/>
          <a:ln/>
        </p:spPr>
        <p:txBody>
          <a:bodyPr>
            <a:normAutofit/>
          </a:bodyPr>
          <a:lstStyle/>
          <a:p>
            <a:pPr>
              <a:spcAft>
                <a:spcPts val="600"/>
              </a:spcAft>
            </a:pPr>
            <a:r>
              <a:rPr lang="en-US" sz="2200" dirty="0"/>
              <a:t>Word length</a:t>
            </a:r>
          </a:p>
          <a:p>
            <a:pPr>
              <a:spcAft>
                <a:spcPts val="600"/>
              </a:spcAft>
            </a:pPr>
            <a:r>
              <a:rPr lang="en-US" sz="2200" dirty="0"/>
              <a:t>Technical jargon</a:t>
            </a:r>
          </a:p>
          <a:p>
            <a:pPr>
              <a:spcAft>
                <a:spcPts val="600"/>
              </a:spcAft>
            </a:pPr>
            <a:r>
              <a:rPr lang="en-US" sz="2200" dirty="0"/>
              <a:t>Passive sentences</a:t>
            </a:r>
          </a:p>
          <a:p>
            <a:pPr>
              <a:spcAft>
                <a:spcPts val="600"/>
              </a:spcAft>
            </a:pPr>
            <a:r>
              <a:rPr lang="en-US" sz="2200" dirty="0"/>
              <a:t>Phrases, phrases, </a:t>
            </a:r>
            <a:r>
              <a:rPr lang="en-US" sz="2200" dirty="0" smtClean="0"/>
              <a:t>phrases.</a:t>
            </a:r>
            <a:endParaRPr lang="en-US" sz="2200" dirty="0"/>
          </a:p>
        </p:txBody>
      </p:sp>
      <p:sp>
        <p:nvSpPr>
          <p:cNvPr id="4" name="Slide Number Placeholder 5"/>
          <p:cNvSpPr>
            <a:spLocks noGrp="1"/>
          </p:cNvSpPr>
          <p:nvPr>
            <p:ph type="sldNum" sz="quarter" idx="12"/>
          </p:nvPr>
        </p:nvSpPr>
        <p:spPr/>
        <p:txBody>
          <a:bodyPr/>
          <a:lstStyle/>
          <a:p>
            <a:fld id="{70466EA1-C857-437E-BCF3-747B13EE3C92}" type="slidenum">
              <a:rPr lang="en-US"/>
              <a:pPr/>
              <a:t>40</a:t>
            </a:fld>
            <a:endParaRPr lang="en-US"/>
          </a:p>
        </p:txBody>
      </p:sp>
      <p:pic>
        <p:nvPicPr>
          <p:cNvPr id="5" name="Picture 4"/>
          <p:cNvPicPr>
            <a:picLocks noChangeAspect="1"/>
          </p:cNvPicPr>
          <p:nvPr/>
        </p:nvPicPr>
        <p:blipFill>
          <a:blip r:embed="rId3" cstate="print"/>
          <a:stretch>
            <a:fillRect/>
          </a:stretch>
        </p:blipFill>
        <p:spPr>
          <a:xfrm>
            <a:off x="1752600" y="4724400"/>
            <a:ext cx="6396827"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95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r>
              <a:rPr lang="en-US" sz="3600" dirty="0"/>
              <a:t>Do’s and Don’ts of Dealing with </a:t>
            </a:r>
            <a:r>
              <a:rPr lang="en-US" sz="3600" dirty="0" smtClean="0"/>
              <a:t>a Reporter </a:t>
            </a:r>
            <a:r>
              <a:rPr lang="en-US" sz="2800" dirty="0" smtClean="0"/>
              <a:t>(Part </a:t>
            </a:r>
            <a:r>
              <a:rPr lang="en-US" sz="2800" dirty="0"/>
              <a:t>1)</a:t>
            </a:r>
          </a:p>
        </p:txBody>
      </p:sp>
      <p:sp>
        <p:nvSpPr>
          <p:cNvPr id="18435" name="Rectangle 3"/>
          <p:cNvSpPr>
            <a:spLocks noGrp="1" noChangeArrowheads="1"/>
          </p:cNvSpPr>
          <p:nvPr>
            <p:ph idx="1"/>
          </p:nvPr>
        </p:nvSpPr>
        <p:spPr>
          <a:xfrm>
            <a:off x="990600" y="1828800"/>
            <a:ext cx="7772400" cy="4648200"/>
          </a:xfrm>
        </p:spPr>
        <p:txBody>
          <a:bodyPr>
            <a:normAutofit/>
          </a:bodyPr>
          <a:lstStyle/>
          <a:p>
            <a:pPr>
              <a:spcAft>
                <a:spcPts val="600"/>
              </a:spcAft>
            </a:pPr>
            <a:r>
              <a:rPr lang="en-US" sz="2200" dirty="0"/>
              <a:t>Alert </a:t>
            </a:r>
            <a:r>
              <a:rPr lang="en-US" sz="2200" dirty="0" smtClean="0"/>
              <a:t>anyone who answers the phone, </a:t>
            </a:r>
            <a:r>
              <a:rPr lang="en-US" sz="2200" dirty="0"/>
              <a:t>etc.</a:t>
            </a:r>
          </a:p>
          <a:p>
            <a:pPr>
              <a:spcAft>
                <a:spcPts val="600"/>
              </a:spcAft>
            </a:pPr>
            <a:r>
              <a:rPr lang="en-US" sz="2200" dirty="0"/>
              <a:t>Take the call </a:t>
            </a:r>
            <a:r>
              <a:rPr lang="en-US" sz="2200" dirty="0" smtClean="0"/>
              <a:t>immediately</a:t>
            </a:r>
            <a:endParaRPr lang="en-US" sz="2200" dirty="0"/>
          </a:p>
          <a:p>
            <a:pPr>
              <a:spcAft>
                <a:spcPts val="600"/>
              </a:spcAft>
            </a:pPr>
            <a:r>
              <a:rPr lang="en-US" sz="2200" dirty="0"/>
              <a:t>Prepare yourself by </a:t>
            </a:r>
            <a:r>
              <a:rPr lang="en-US" sz="2200" dirty="0" smtClean="0"/>
              <a:t>verbalizing</a:t>
            </a:r>
            <a:endParaRPr lang="en-US" sz="2200" dirty="0"/>
          </a:p>
          <a:p>
            <a:pPr>
              <a:spcAft>
                <a:spcPts val="600"/>
              </a:spcAft>
            </a:pPr>
            <a:r>
              <a:rPr lang="en-US" sz="2200" dirty="0"/>
              <a:t>Get name, publication, phone number, etc.</a:t>
            </a:r>
          </a:p>
          <a:p>
            <a:pPr>
              <a:spcAft>
                <a:spcPts val="600"/>
              </a:spcAft>
            </a:pPr>
            <a:r>
              <a:rPr lang="en-US" sz="2200" dirty="0"/>
              <a:t>Allow a reporter to tape </a:t>
            </a:r>
            <a:r>
              <a:rPr lang="en-US" sz="2200" dirty="0" smtClean="0"/>
              <a:t>record</a:t>
            </a:r>
            <a:endParaRPr lang="en-US" sz="2200" dirty="0"/>
          </a:p>
          <a:p>
            <a:pPr>
              <a:spcAft>
                <a:spcPts val="600"/>
              </a:spcAft>
            </a:pPr>
            <a:r>
              <a:rPr lang="en-US" sz="2200" dirty="0"/>
              <a:t>Answer question beginning with </a:t>
            </a:r>
            <a:r>
              <a:rPr lang="en-US" sz="2200" dirty="0" smtClean="0"/>
              <a:t>question</a:t>
            </a:r>
            <a:endParaRPr lang="en-US" sz="2200" dirty="0"/>
          </a:p>
          <a:p>
            <a:pPr>
              <a:spcAft>
                <a:spcPts val="600"/>
              </a:spcAft>
            </a:pPr>
            <a:r>
              <a:rPr lang="en-US" sz="2200" dirty="0"/>
              <a:t>Give more than yes/no </a:t>
            </a:r>
            <a:r>
              <a:rPr lang="en-US" sz="2200" dirty="0" smtClean="0"/>
              <a:t>answer </a:t>
            </a:r>
            <a:endParaRPr lang="en-US" sz="2200" dirty="0"/>
          </a:p>
          <a:p>
            <a:pPr>
              <a:spcAft>
                <a:spcPts val="600"/>
              </a:spcAft>
            </a:pPr>
            <a:r>
              <a:rPr lang="en-US" sz="2200" dirty="0"/>
              <a:t>Don’t use technical jargon.</a:t>
            </a:r>
          </a:p>
        </p:txBody>
      </p:sp>
      <p:sp>
        <p:nvSpPr>
          <p:cNvPr id="4" name="Slide Number Placeholder 5"/>
          <p:cNvSpPr>
            <a:spLocks noGrp="1"/>
          </p:cNvSpPr>
          <p:nvPr>
            <p:ph type="sldNum" sz="quarter" idx="12"/>
          </p:nvPr>
        </p:nvSpPr>
        <p:spPr/>
        <p:txBody>
          <a:bodyPr/>
          <a:lstStyle/>
          <a:p>
            <a:fld id="{F8F0D053-D575-49BA-9D54-E17B2DF6ABC3}" type="slidenum">
              <a:rPr lang="en-US"/>
              <a:pPr/>
              <a:t>41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381000"/>
            <a:ext cx="7772400" cy="1143000"/>
          </a:xfrm>
        </p:spPr>
        <p:txBody>
          <a:bodyPr>
            <a:noAutofit/>
          </a:bodyPr>
          <a:lstStyle/>
          <a:p>
            <a:r>
              <a:rPr lang="en-US" sz="3600" dirty="0"/>
              <a:t>Do’s and Don’ts of Dealing with </a:t>
            </a:r>
            <a:r>
              <a:rPr lang="en-US" sz="3600" dirty="0" smtClean="0"/>
              <a:t>a Reporter </a:t>
            </a:r>
            <a:r>
              <a:rPr lang="en-US" sz="2800" dirty="0" smtClean="0"/>
              <a:t>(Part </a:t>
            </a:r>
            <a:r>
              <a:rPr lang="en-US" sz="2800" dirty="0"/>
              <a:t>2)</a:t>
            </a:r>
          </a:p>
        </p:txBody>
      </p:sp>
      <p:sp>
        <p:nvSpPr>
          <p:cNvPr id="21507" name="Rectangle 3"/>
          <p:cNvSpPr>
            <a:spLocks noGrp="1" noChangeArrowheads="1"/>
          </p:cNvSpPr>
          <p:nvPr>
            <p:ph idx="1"/>
          </p:nvPr>
        </p:nvSpPr>
        <p:spPr>
          <a:xfrm>
            <a:off x="457200" y="1828800"/>
            <a:ext cx="8305800" cy="4572000"/>
          </a:xfrm>
        </p:spPr>
        <p:txBody>
          <a:bodyPr>
            <a:normAutofit/>
          </a:bodyPr>
          <a:lstStyle/>
          <a:p>
            <a:pPr>
              <a:spcAft>
                <a:spcPts val="600"/>
              </a:spcAft>
            </a:pPr>
            <a:r>
              <a:rPr lang="en-US" sz="2200" dirty="0"/>
              <a:t>Never talk “Off the </a:t>
            </a:r>
            <a:r>
              <a:rPr lang="en-US" sz="2200" dirty="0" smtClean="0"/>
              <a:t>record”  </a:t>
            </a:r>
            <a:endParaRPr lang="en-US" sz="2200" dirty="0"/>
          </a:p>
          <a:p>
            <a:pPr>
              <a:spcAft>
                <a:spcPts val="600"/>
              </a:spcAft>
            </a:pPr>
            <a:r>
              <a:rPr lang="en-US" sz="2200" dirty="0"/>
              <a:t>Never say, “As I said </a:t>
            </a:r>
            <a:r>
              <a:rPr lang="en-US" sz="2200" dirty="0" smtClean="0"/>
              <a:t>before…”</a:t>
            </a:r>
            <a:endParaRPr lang="en-US" sz="2200" dirty="0"/>
          </a:p>
          <a:p>
            <a:pPr>
              <a:spcAft>
                <a:spcPts val="600"/>
              </a:spcAft>
            </a:pPr>
            <a:r>
              <a:rPr lang="en-US" sz="2200" dirty="0"/>
              <a:t>Use humor with </a:t>
            </a:r>
            <a:r>
              <a:rPr lang="en-US" sz="2200" dirty="0" smtClean="0"/>
              <a:t>caution</a:t>
            </a:r>
            <a:endParaRPr lang="en-US" sz="2200" dirty="0"/>
          </a:p>
          <a:p>
            <a:pPr>
              <a:spcAft>
                <a:spcPts val="600"/>
              </a:spcAft>
            </a:pPr>
            <a:r>
              <a:rPr lang="en-US" sz="2200" dirty="0"/>
              <a:t>Suggest reporter call with further </a:t>
            </a:r>
            <a:r>
              <a:rPr lang="en-US" sz="2200" dirty="0" smtClean="0"/>
              <a:t>questions</a:t>
            </a:r>
            <a:endParaRPr lang="en-US" sz="2200" dirty="0"/>
          </a:p>
          <a:p>
            <a:pPr>
              <a:spcAft>
                <a:spcPts val="600"/>
              </a:spcAft>
            </a:pPr>
            <a:r>
              <a:rPr lang="en-US" sz="2200" dirty="0"/>
              <a:t>Ask when article is to be </a:t>
            </a:r>
            <a:r>
              <a:rPr lang="en-US" sz="2200" dirty="0" smtClean="0"/>
              <a:t>published</a:t>
            </a:r>
            <a:endParaRPr lang="en-US" sz="2200" dirty="0"/>
          </a:p>
          <a:p>
            <a:pPr>
              <a:spcAft>
                <a:spcPts val="600"/>
              </a:spcAft>
            </a:pPr>
            <a:r>
              <a:rPr lang="en-US" sz="2200" dirty="0"/>
              <a:t>Offer to send additional </a:t>
            </a:r>
            <a:r>
              <a:rPr lang="en-US" sz="2200" dirty="0" smtClean="0"/>
              <a:t>information</a:t>
            </a:r>
            <a:endParaRPr lang="en-US" sz="2200" dirty="0"/>
          </a:p>
          <a:p>
            <a:pPr>
              <a:spcAft>
                <a:spcPts val="600"/>
              </a:spcAft>
            </a:pPr>
            <a:r>
              <a:rPr lang="en-US" sz="2200" dirty="0"/>
              <a:t>Never call a reporter and inquire about status</a:t>
            </a:r>
            <a:r>
              <a:rPr lang="en-US" sz="2200" dirty="0" smtClean="0"/>
              <a:t>.</a:t>
            </a:r>
            <a:endParaRPr lang="en-US" sz="2200" dirty="0"/>
          </a:p>
        </p:txBody>
      </p:sp>
      <p:sp>
        <p:nvSpPr>
          <p:cNvPr id="4" name="Slide Number Placeholder 5"/>
          <p:cNvSpPr>
            <a:spLocks noGrp="1"/>
          </p:cNvSpPr>
          <p:nvPr>
            <p:ph type="sldNum" sz="quarter" idx="12"/>
          </p:nvPr>
        </p:nvSpPr>
        <p:spPr/>
        <p:txBody>
          <a:bodyPr/>
          <a:lstStyle/>
          <a:p>
            <a:fld id="{C033A627-2504-4508-B290-F073717DC885}" type="slidenum">
              <a:rPr lang="en-US"/>
              <a:pPr/>
              <a:t>42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US" sz="3600" dirty="0" smtClean="0"/>
              <a:t>Leverage Media </a:t>
            </a:r>
            <a:r>
              <a:rPr lang="en-US" sz="3600" dirty="0"/>
              <a:t>Coverage</a:t>
            </a:r>
          </a:p>
        </p:txBody>
      </p:sp>
      <p:sp>
        <p:nvSpPr>
          <p:cNvPr id="23555" name="Rectangle 3"/>
          <p:cNvSpPr>
            <a:spLocks noGrp="1" noChangeArrowheads="1"/>
          </p:cNvSpPr>
          <p:nvPr>
            <p:ph idx="1"/>
          </p:nvPr>
        </p:nvSpPr>
        <p:spPr>
          <a:xfrm>
            <a:off x="762000" y="1752600"/>
            <a:ext cx="7772400" cy="4724400"/>
          </a:xfrm>
        </p:spPr>
        <p:txBody>
          <a:bodyPr>
            <a:normAutofit/>
          </a:bodyPr>
          <a:lstStyle/>
          <a:p>
            <a:pPr>
              <a:spcAft>
                <a:spcPts val="600"/>
              </a:spcAft>
            </a:pPr>
            <a:r>
              <a:rPr lang="en-US" sz="2200" dirty="0" smtClean="0"/>
              <a:t>Put on your website</a:t>
            </a:r>
          </a:p>
          <a:p>
            <a:pPr>
              <a:spcAft>
                <a:spcPts val="600"/>
              </a:spcAft>
            </a:pPr>
            <a:r>
              <a:rPr lang="en-US" sz="2200" dirty="0" smtClean="0"/>
              <a:t>Publish in e-newsletter</a:t>
            </a:r>
          </a:p>
          <a:p>
            <a:pPr>
              <a:spcAft>
                <a:spcPts val="600"/>
              </a:spcAft>
            </a:pPr>
            <a:r>
              <a:rPr lang="en-US" sz="2200" dirty="0" smtClean="0"/>
              <a:t>Turn into speech for local organization</a:t>
            </a:r>
          </a:p>
          <a:p>
            <a:pPr>
              <a:spcAft>
                <a:spcPts val="600"/>
              </a:spcAft>
            </a:pPr>
            <a:r>
              <a:rPr lang="en-US" sz="2200" dirty="0" smtClean="0"/>
              <a:t>Place on bulletin board</a:t>
            </a:r>
          </a:p>
          <a:p>
            <a:pPr>
              <a:spcAft>
                <a:spcPts val="600"/>
              </a:spcAft>
            </a:pPr>
            <a:r>
              <a:rPr lang="en-US" sz="2200" dirty="0" smtClean="0"/>
              <a:t>Include in materials given to prospective partners.</a:t>
            </a:r>
            <a:endParaRPr lang="en-US" dirty="0" smtClean="0"/>
          </a:p>
          <a:p>
            <a:pPr lvl="1"/>
            <a:endParaRPr lang="en-US" dirty="0"/>
          </a:p>
          <a:p>
            <a:endParaRPr lang="en-US" dirty="0"/>
          </a:p>
        </p:txBody>
      </p:sp>
      <p:sp>
        <p:nvSpPr>
          <p:cNvPr id="4" name="Slide Number Placeholder 5"/>
          <p:cNvSpPr>
            <a:spLocks noGrp="1"/>
          </p:cNvSpPr>
          <p:nvPr>
            <p:ph type="sldNum" sz="quarter" idx="12"/>
          </p:nvPr>
        </p:nvSpPr>
        <p:spPr/>
        <p:txBody>
          <a:bodyPr/>
          <a:lstStyle/>
          <a:p>
            <a:fld id="{3118C0C1-743F-4774-848F-3A9A7151CEEC}" type="slidenum">
              <a:rPr lang="en-US"/>
              <a:pPr/>
              <a:t>43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Case Study</a:t>
            </a:r>
            <a:r>
              <a:rPr lang="en-US" dirty="0" smtClean="0"/>
              <a:t>	</a:t>
            </a:r>
            <a:endParaRPr lang="en-US" dirty="0"/>
          </a:p>
        </p:txBody>
      </p:sp>
      <p:sp>
        <p:nvSpPr>
          <p:cNvPr id="3" name="Content Placeholder 2"/>
          <p:cNvSpPr>
            <a:spLocks noGrp="1"/>
          </p:cNvSpPr>
          <p:nvPr>
            <p:ph idx="1"/>
          </p:nvPr>
        </p:nvSpPr>
        <p:spPr>
          <a:xfrm>
            <a:off x="457200" y="1600200"/>
            <a:ext cx="8458200" cy="5029200"/>
          </a:xfrm>
        </p:spPr>
        <p:txBody>
          <a:bodyPr>
            <a:normAutofit/>
          </a:bodyPr>
          <a:lstStyle/>
          <a:p>
            <a:pPr>
              <a:spcAft>
                <a:spcPts val="1200"/>
              </a:spcAft>
            </a:pPr>
            <a:r>
              <a:rPr lang="en-US" sz="2200" dirty="0" smtClean="0"/>
              <a:t>Issue – low reading scores in elementary schools</a:t>
            </a:r>
          </a:p>
          <a:p>
            <a:pPr>
              <a:spcAft>
                <a:spcPts val="1200"/>
              </a:spcAft>
            </a:pPr>
            <a:r>
              <a:rPr lang="en-US" sz="2200" dirty="0" smtClean="0"/>
              <a:t>Goal – raise money from businesses to buy more books</a:t>
            </a:r>
          </a:p>
          <a:p>
            <a:pPr>
              <a:spcAft>
                <a:spcPts val="1200"/>
              </a:spcAft>
            </a:pPr>
            <a:r>
              <a:rPr lang="en-US" sz="2200" dirty="0" smtClean="0"/>
              <a:t>Target – business people reading the business journal</a:t>
            </a:r>
          </a:p>
          <a:p>
            <a:pPr>
              <a:spcAft>
                <a:spcPts val="1200"/>
              </a:spcAft>
            </a:pPr>
            <a:r>
              <a:rPr lang="en-US" sz="2200" dirty="0" smtClean="0"/>
              <a:t>Problem – our future work force has low reading skills</a:t>
            </a:r>
          </a:p>
          <a:p>
            <a:pPr>
              <a:spcAft>
                <a:spcPts val="1200"/>
              </a:spcAft>
            </a:pPr>
            <a:r>
              <a:rPr lang="en-US" sz="2200" dirty="0" smtClean="0"/>
              <a:t>Solution – businesses should team with local elementary schools to supply books and tutors</a:t>
            </a:r>
          </a:p>
          <a:p>
            <a:pPr>
              <a:spcAft>
                <a:spcPts val="1200"/>
              </a:spcAft>
            </a:pPr>
            <a:r>
              <a:rPr lang="en-US" sz="2200" dirty="0" smtClean="0"/>
              <a:t>Benefit – businesses will have literate work force.</a:t>
            </a:r>
          </a:p>
        </p:txBody>
      </p:sp>
      <p:sp>
        <p:nvSpPr>
          <p:cNvPr id="4" name="Slide Number Placeholder 3"/>
          <p:cNvSpPr>
            <a:spLocks noGrp="1"/>
          </p:cNvSpPr>
          <p:nvPr>
            <p:ph type="sldNum" sz="quarter" idx="12"/>
          </p:nvPr>
        </p:nvSpPr>
        <p:spPr/>
        <p:txBody>
          <a:bodyPr/>
          <a:lstStyle/>
          <a:p>
            <a:fld id="{C546DDCD-5119-4358-8A90-4D8FD053E996}" type="slidenum">
              <a:rPr lang="en-US" smtClean="0"/>
              <a:pPr/>
              <a:t>44</a:t>
            </a:fld>
            <a:endParaRPr lang="en-US"/>
          </a:p>
        </p:txBody>
      </p:sp>
    </p:spTree>
    <p:extLst>
      <p:ext uri="{BB962C8B-B14F-4D97-AF65-F5344CB8AC3E}">
        <p14:creationId xmlns:p14="http://schemas.microsoft.com/office/powerpoint/2010/main" val="1666707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67800" cy="1143000"/>
          </a:xfrm>
        </p:spPr>
        <p:txBody>
          <a:bodyPr>
            <a:noAutofit/>
          </a:bodyPr>
          <a:lstStyle/>
          <a:p>
            <a:r>
              <a:rPr lang="en-US" sz="3600" dirty="0"/>
              <a:t>Ideas to Attract Media for Literacy </a:t>
            </a:r>
            <a:r>
              <a:rPr lang="en-US" sz="3600" dirty="0" smtClean="0"/>
              <a:t>Month</a:t>
            </a:r>
            <a:br>
              <a:rPr lang="en-US" sz="3600" dirty="0" smtClean="0"/>
            </a:br>
            <a:r>
              <a:rPr lang="en-US" sz="3600" dirty="0" smtClean="0"/>
              <a:t>What Worked in the Past?</a:t>
            </a:r>
            <a:endParaRPr lang="en-US" sz="3600" dirty="0"/>
          </a:p>
        </p:txBody>
      </p:sp>
      <p:sp>
        <p:nvSpPr>
          <p:cNvPr id="3" name="Content Placeholder 2"/>
          <p:cNvSpPr>
            <a:spLocks noGrp="1"/>
          </p:cNvSpPr>
          <p:nvPr>
            <p:ph idx="1"/>
          </p:nvPr>
        </p:nvSpPr>
        <p:spPr>
          <a:xfrm>
            <a:off x="457200" y="1371600"/>
            <a:ext cx="8077200" cy="4724400"/>
          </a:xfrm>
        </p:spPr>
        <p:txBody>
          <a:bodyPr>
            <a:normAutofit fontScale="92500" lnSpcReduction="10000"/>
          </a:bodyPr>
          <a:lstStyle/>
          <a:p>
            <a:r>
              <a:rPr lang="en-US" sz="2400" dirty="0" smtClean="0"/>
              <a:t>Increase </a:t>
            </a:r>
            <a:r>
              <a:rPr lang="en-US" sz="2400" dirty="0"/>
              <a:t>awareness about low literacy in the </a:t>
            </a:r>
            <a:r>
              <a:rPr lang="en-US" sz="2400" dirty="0" smtClean="0"/>
              <a:t>community</a:t>
            </a:r>
          </a:p>
          <a:p>
            <a:pPr lvl="1"/>
            <a:r>
              <a:rPr lang="en-US" sz="2400" dirty="0" smtClean="0"/>
              <a:t>City </a:t>
            </a:r>
            <a:r>
              <a:rPr lang="en-US" sz="2400" dirty="0"/>
              <a:t>Proclamation/Keys to the City </a:t>
            </a:r>
          </a:p>
          <a:p>
            <a:pPr lvl="1"/>
            <a:r>
              <a:rPr lang="en-US" sz="2400" dirty="0" smtClean="0"/>
              <a:t>Celebrity spokesperson</a:t>
            </a:r>
          </a:p>
          <a:p>
            <a:r>
              <a:rPr lang="en-US" sz="2400" dirty="0"/>
              <a:t>Let low literate people know about the </a:t>
            </a:r>
            <a:r>
              <a:rPr lang="en-US" sz="2400" dirty="0" smtClean="0"/>
              <a:t>program</a:t>
            </a:r>
          </a:p>
          <a:p>
            <a:pPr lvl="1"/>
            <a:r>
              <a:rPr lang="en-US" sz="2400" dirty="0" smtClean="0"/>
              <a:t>Success story on electronic media</a:t>
            </a:r>
            <a:endParaRPr lang="en-US" sz="2400" dirty="0"/>
          </a:p>
          <a:p>
            <a:r>
              <a:rPr lang="en-US" sz="2400" dirty="0" smtClean="0"/>
              <a:t>Bring </a:t>
            </a:r>
            <a:r>
              <a:rPr lang="en-US" sz="2400" dirty="0"/>
              <a:t>people into the </a:t>
            </a:r>
            <a:r>
              <a:rPr lang="en-US" sz="2400" dirty="0" smtClean="0"/>
              <a:t>library</a:t>
            </a:r>
          </a:p>
          <a:p>
            <a:pPr lvl="1"/>
            <a:r>
              <a:rPr lang="en-US" sz="2400" dirty="0" smtClean="0"/>
              <a:t>Article in print media on success story and tutor</a:t>
            </a:r>
          </a:p>
          <a:p>
            <a:pPr lvl="1"/>
            <a:r>
              <a:rPr lang="en-US" sz="2400" dirty="0" smtClean="0"/>
              <a:t>In-library events, such as career counseling, resume creation, movie book afternoon, story days</a:t>
            </a:r>
            <a:endParaRPr lang="en-US" sz="2400" dirty="0"/>
          </a:p>
          <a:p>
            <a:r>
              <a:rPr lang="en-US" sz="2400" dirty="0"/>
              <a:t>Find </a:t>
            </a:r>
            <a:r>
              <a:rPr lang="en-US" sz="2400" dirty="0" smtClean="0"/>
              <a:t>tutors</a:t>
            </a:r>
          </a:p>
          <a:p>
            <a:pPr lvl="1"/>
            <a:r>
              <a:rPr lang="en-US" sz="2400" dirty="0" smtClean="0"/>
              <a:t>Profile of literacy tutor</a:t>
            </a:r>
          </a:p>
          <a:p>
            <a:pPr lvl="1"/>
            <a:r>
              <a:rPr lang="en-US" sz="2400" dirty="0"/>
              <a:t>Op </a:t>
            </a:r>
            <a:r>
              <a:rPr lang="en-US" sz="2400" dirty="0" err="1"/>
              <a:t>ed</a:t>
            </a:r>
            <a:r>
              <a:rPr lang="en-US" sz="2400" dirty="0"/>
              <a:t> in the business journal </a:t>
            </a:r>
            <a:endParaRPr lang="en-US" sz="2400"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546DDCD-5119-4358-8A90-4D8FD053E996}" type="slidenum">
              <a:rPr lang="en-US" smtClean="0"/>
              <a:pPr/>
              <a:t>45</a:t>
            </a:fld>
            <a:endParaRPr lang="en-US" dirty="0"/>
          </a:p>
        </p:txBody>
      </p:sp>
      <p:sp>
        <p:nvSpPr>
          <p:cNvPr id="5" name="TextBox 4"/>
          <p:cNvSpPr txBox="1"/>
          <p:nvPr/>
        </p:nvSpPr>
        <p:spPr>
          <a:xfrm>
            <a:off x="5334000" y="5638800"/>
            <a:ext cx="3733800" cy="830997"/>
          </a:xfrm>
          <a:prstGeom prst="rect">
            <a:avLst/>
          </a:prstGeom>
          <a:noFill/>
        </p:spPr>
        <p:txBody>
          <a:bodyPr wrap="square" rtlCol="0">
            <a:spAutoFit/>
          </a:bodyPr>
          <a:lstStyle/>
          <a:p>
            <a:pPr algn="ctr"/>
            <a:r>
              <a:rPr lang="en-US" b="1" dirty="0" smtClean="0">
                <a:solidFill>
                  <a:srgbClr val="FF0000"/>
                </a:solidFill>
                <a:latin typeface="+mn-lt"/>
              </a:rPr>
              <a:t>30</a:t>
            </a:r>
            <a:r>
              <a:rPr lang="en-US" b="1" baseline="30000" dirty="0" smtClean="0">
                <a:solidFill>
                  <a:srgbClr val="FF0000"/>
                </a:solidFill>
                <a:latin typeface="+mn-lt"/>
              </a:rPr>
              <a:t>th</a:t>
            </a:r>
            <a:r>
              <a:rPr lang="en-US" b="1" dirty="0" smtClean="0">
                <a:solidFill>
                  <a:srgbClr val="FF0000"/>
                </a:solidFill>
                <a:latin typeface="+mn-lt"/>
              </a:rPr>
              <a:t> Anniversary Toolkit – libraryliteracy.org </a:t>
            </a:r>
            <a:endParaRPr lang="en-US" b="1" dirty="0">
              <a:solidFill>
                <a:srgbClr val="FF0000"/>
              </a:solidFill>
              <a:latin typeface="+mn-lt"/>
            </a:endParaRPr>
          </a:p>
        </p:txBody>
      </p:sp>
    </p:spTree>
    <p:extLst>
      <p:ext uri="{BB962C8B-B14F-4D97-AF65-F5344CB8AC3E}">
        <p14:creationId xmlns:p14="http://schemas.microsoft.com/office/powerpoint/2010/main" val="4283355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Comments or Ideas?</a:t>
            </a:r>
            <a:endParaRPr lang="en-US" dirty="0"/>
          </a:p>
        </p:txBody>
      </p:sp>
      <p:sp>
        <p:nvSpPr>
          <p:cNvPr id="4" name="Slide Number Placeholder 3"/>
          <p:cNvSpPr>
            <a:spLocks noGrp="1"/>
          </p:cNvSpPr>
          <p:nvPr>
            <p:ph type="sldNum" sz="quarter" idx="12"/>
          </p:nvPr>
        </p:nvSpPr>
        <p:spPr/>
        <p:txBody>
          <a:bodyPr/>
          <a:lstStyle/>
          <a:p>
            <a:fld id="{C546DDCD-5119-4358-8A90-4D8FD053E996}" type="slidenum">
              <a:rPr lang="en-US" smtClean="0"/>
              <a:pPr/>
              <a:t>46</a:t>
            </a:fld>
            <a:endParaRPr lang="en-US"/>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514600"/>
            <a:ext cx="2209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39043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28600" y="1219200"/>
            <a:ext cx="8686800" cy="1066800"/>
          </a:xfrm>
        </p:spPr>
        <p:txBody>
          <a:bodyPr>
            <a:normAutofit fontScale="90000"/>
          </a:bodyPr>
          <a:lstStyle/>
          <a:p>
            <a:r>
              <a:rPr lang="en-US" dirty="0"/>
              <a:t>Centurion Consulting </a:t>
            </a:r>
            <a:r>
              <a:rPr lang="en-US" dirty="0" smtClean="0"/>
              <a:t>Group</a:t>
            </a:r>
            <a:br>
              <a:rPr lang="en-US" dirty="0" smtClean="0"/>
            </a:br>
            <a:r>
              <a:rPr lang="en-US" sz="3200" dirty="0" smtClean="0"/>
              <a:t>Barbara Lewis, </a:t>
            </a:r>
            <a:r>
              <a:rPr lang="en-US" sz="3200" dirty="0"/>
              <a:t>MBA </a:t>
            </a:r>
            <a:br>
              <a:rPr lang="en-US" sz="3200" dirty="0"/>
            </a:br>
            <a:endParaRPr lang="en-US" dirty="0"/>
          </a:p>
        </p:txBody>
      </p:sp>
      <p:sp>
        <p:nvSpPr>
          <p:cNvPr id="15363" name="Rectangle 3"/>
          <p:cNvSpPr>
            <a:spLocks noGrp="1" noChangeArrowheads="1"/>
          </p:cNvSpPr>
          <p:nvPr>
            <p:ph type="subTitle" idx="1"/>
          </p:nvPr>
        </p:nvSpPr>
        <p:spPr>
          <a:xfrm>
            <a:off x="304800" y="3429000"/>
            <a:ext cx="4724400" cy="2743200"/>
          </a:xfrm>
        </p:spPr>
        <p:txBody>
          <a:bodyPr>
            <a:normAutofit/>
          </a:bodyPr>
          <a:lstStyle/>
          <a:p>
            <a:r>
              <a:rPr lang="en-US" sz="2000" dirty="0" smtClean="0">
                <a:solidFill>
                  <a:schemeClr val="tx1"/>
                </a:solidFill>
              </a:rPr>
              <a:t>2934 Beverly Glen Circle, Suite 240</a:t>
            </a:r>
            <a:endParaRPr lang="en-US" sz="2000" dirty="0">
              <a:solidFill>
                <a:schemeClr val="tx1"/>
              </a:solidFill>
            </a:endParaRPr>
          </a:p>
          <a:p>
            <a:r>
              <a:rPr lang="en-US" sz="2000" dirty="0" smtClean="0">
                <a:solidFill>
                  <a:schemeClr val="tx1"/>
                </a:solidFill>
              </a:rPr>
              <a:t>Los Angeles, </a:t>
            </a:r>
            <a:r>
              <a:rPr lang="en-US" sz="2000" dirty="0">
                <a:solidFill>
                  <a:schemeClr val="tx1"/>
                </a:solidFill>
              </a:rPr>
              <a:t>CA </a:t>
            </a:r>
            <a:r>
              <a:rPr lang="en-US" sz="2000" dirty="0" smtClean="0">
                <a:solidFill>
                  <a:schemeClr val="tx1"/>
                </a:solidFill>
              </a:rPr>
              <a:t>90077</a:t>
            </a:r>
            <a:endParaRPr lang="en-US" sz="2000" dirty="0">
              <a:solidFill>
                <a:schemeClr val="tx1"/>
              </a:solidFill>
            </a:endParaRPr>
          </a:p>
          <a:p>
            <a:r>
              <a:rPr lang="en-US" sz="2000" dirty="0">
                <a:solidFill>
                  <a:schemeClr val="tx1"/>
                </a:solidFill>
              </a:rPr>
              <a:t>Tel: </a:t>
            </a:r>
            <a:r>
              <a:rPr lang="en-US" sz="2000" dirty="0" smtClean="0">
                <a:solidFill>
                  <a:schemeClr val="tx1"/>
                </a:solidFill>
              </a:rPr>
              <a:t>(818) 784-9888</a:t>
            </a:r>
            <a:endParaRPr lang="en-US" sz="2000" dirty="0">
              <a:solidFill>
                <a:schemeClr val="tx1"/>
              </a:solidFill>
            </a:endParaRPr>
          </a:p>
          <a:p>
            <a:r>
              <a:rPr lang="en-US" sz="2000" dirty="0" smtClean="0">
                <a:solidFill>
                  <a:schemeClr val="tx1"/>
                </a:solidFill>
              </a:rPr>
              <a:t>BarbaraLewis@CenturionConsulting.com</a:t>
            </a:r>
            <a:endParaRPr lang="en-US" sz="2000" dirty="0">
              <a:solidFill>
                <a:schemeClr val="tx1"/>
              </a:solidFill>
            </a:endParaRPr>
          </a:p>
          <a:p>
            <a:r>
              <a:rPr lang="en-US" sz="2000" dirty="0" smtClean="0">
                <a:solidFill>
                  <a:schemeClr val="tx1"/>
                </a:solidFill>
              </a:rPr>
              <a:t>www.CenturionConsulting.com</a:t>
            </a:r>
          </a:p>
          <a:p>
            <a:r>
              <a:rPr lang="en-US" sz="2000" dirty="0" smtClean="0">
                <a:solidFill>
                  <a:schemeClr val="tx1"/>
                </a:solidFill>
              </a:rPr>
              <a:t>Blog: www.CenturionConsultingCMO.com</a:t>
            </a:r>
            <a:endParaRPr lang="en-US" sz="2400" dirty="0">
              <a:solidFill>
                <a:schemeClr val="tx1"/>
              </a:solidFill>
            </a:endParaRPr>
          </a:p>
        </p:txBody>
      </p:sp>
      <p:sp>
        <p:nvSpPr>
          <p:cNvPr id="2" name="TextBox 1"/>
          <p:cNvSpPr txBox="1"/>
          <p:nvPr/>
        </p:nvSpPr>
        <p:spPr>
          <a:xfrm>
            <a:off x="5381234" y="2679680"/>
            <a:ext cx="3074580" cy="2923877"/>
          </a:xfrm>
          <a:prstGeom prst="rect">
            <a:avLst/>
          </a:prstGeom>
          <a:noFill/>
          <a:ln>
            <a:noFill/>
          </a:ln>
        </p:spPr>
        <p:txBody>
          <a:bodyPr wrap="none" rtlCol="0">
            <a:spAutoFit/>
          </a:bodyPr>
          <a:lstStyle/>
          <a:p>
            <a:pPr algn="ctr"/>
            <a:r>
              <a:rPr lang="en-US" b="1" dirty="0" smtClean="0">
                <a:solidFill>
                  <a:srgbClr val="FF0000"/>
                </a:solidFill>
                <a:latin typeface="+mn-lt"/>
              </a:rPr>
              <a:t>Centurion Services</a:t>
            </a:r>
          </a:p>
          <a:p>
            <a:pPr algn="ctr"/>
            <a:r>
              <a:rPr lang="en-US" sz="2000" dirty="0" smtClean="0">
                <a:solidFill>
                  <a:srgbClr val="FF0000"/>
                </a:solidFill>
                <a:latin typeface="+mn-lt"/>
              </a:rPr>
              <a:t>Strategic &amp; Marketing Plans</a:t>
            </a:r>
          </a:p>
          <a:p>
            <a:pPr algn="ctr"/>
            <a:r>
              <a:rPr lang="en-US" sz="2000" dirty="0" smtClean="0">
                <a:solidFill>
                  <a:srgbClr val="FF0000"/>
                </a:solidFill>
                <a:latin typeface="+mn-lt"/>
              </a:rPr>
              <a:t>Surveys &amp; Focus Groups</a:t>
            </a:r>
          </a:p>
          <a:p>
            <a:pPr algn="ctr"/>
            <a:r>
              <a:rPr lang="en-US" sz="2000" dirty="0" smtClean="0">
                <a:solidFill>
                  <a:srgbClr val="FF0000"/>
                </a:solidFill>
                <a:latin typeface="+mn-lt"/>
              </a:rPr>
              <a:t>Articles &amp; White Papers</a:t>
            </a:r>
          </a:p>
          <a:p>
            <a:pPr algn="ctr"/>
            <a:r>
              <a:rPr lang="en-US" sz="2000" dirty="0" smtClean="0">
                <a:solidFill>
                  <a:srgbClr val="FF0000"/>
                </a:solidFill>
                <a:latin typeface="+mn-lt"/>
              </a:rPr>
              <a:t>Market Research</a:t>
            </a:r>
          </a:p>
          <a:p>
            <a:pPr algn="ctr"/>
            <a:r>
              <a:rPr lang="en-US" sz="2000" dirty="0" smtClean="0">
                <a:solidFill>
                  <a:srgbClr val="FF0000"/>
                </a:solidFill>
                <a:latin typeface="+mn-lt"/>
              </a:rPr>
              <a:t>Public Relations</a:t>
            </a:r>
          </a:p>
          <a:p>
            <a:pPr algn="ctr"/>
            <a:r>
              <a:rPr lang="en-US" sz="2000" dirty="0" smtClean="0">
                <a:solidFill>
                  <a:srgbClr val="FF0000"/>
                </a:solidFill>
                <a:latin typeface="+mn-lt"/>
              </a:rPr>
              <a:t>Business Plans</a:t>
            </a:r>
          </a:p>
          <a:p>
            <a:pPr algn="ctr"/>
            <a:r>
              <a:rPr lang="en-US" sz="2000" dirty="0" smtClean="0">
                <a:solidFill>
                  <a:srgbClr val="FF0000"/>
                </a:solidFill>
                <a:latin typeface="+mn-lt"/>
              </a:rPr>
              <a:t>Data Analysis</a:t>
            </a:r>
          </a:p>
          <a:p>
            <a:pPr algn="ctr"/>
            <a:r>
              <a:rPr lang="en-US" sz="2000" dirty="0" smtClean="0">
                <a:solidFill>
                  <a:srgbClr val="FF0000"/>
                </a:solidFill>
                <a:latin typeface="+mn-lt"/>
              </a:rPr>
              <a:t>Social Media</a:t>
            </a:r>
            <a:endParaRPr lang="en-US" sz="2000" dirty="0">
              <a:solidFill>
                <a:srgbClr val="FF0000"/>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1447800" y="4419600"/>
            <a:ext cx="6324600" cy="1866900"/>
          </a:xfrm>
        </p:spPr>
        <p:txBody>
          <a:bodyPr/>
          <a:lstStyle/>
          <a:p>
            <a:pPr marL="0" indent="0" algn="ctr">
              <a:buFontTx/>
              <a:buNone/>
            </a:pPr>
            <a:r>
              <a:rPr lang="en-US" sz="1400" dirty="0">
                <a:latin typeface="Arial" charset="0"/>
              </a:rPr>
              <a:t>Infopeople </a:t>
            </a:r>
            <a:r>
              <a:rPr lang="en-US" sz="1400" dirty="0" smtClean="0">
                <a:latin typeface="Arial" charset="0"/>
              </a:rPr>
              <a:t>hosted webinars </a:t>
            </a:r>
            <a:r>
              <a:rPr lang="en-US" sz="1400" dirty="0">
                <a:latin typeface="Arial" charset="0"/>
              </a:rPr>
              <a:t>are supported </a:t>
            </a:r>
            <a:r>
              <a:rPr lang="en-US" sz="1400" dirty="0" smtClean="0">
                <a:latin typeface="Arial" charset="0"/>
              </a:rPr>
              <a:t>in part by </a:t>
            </a:r>
            <a:r>
              <a:rPr lang="en-US" sz="1400" dirty="0">
                <a:latin typeface="Arial" charset="0"/>
              </a:rPr>
              <a:t>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FontTx/>
              <a:buNone/>
            </a:pPr>
            <a:endParaRPr lang="en-US" sz="1400" dirty="0">
              <a:latin typeface="Arial" charset="0"/>
            </a:endParaRPr>
          </a:p>
        </p:txBody>
      </p:sp>
      <p:pic>
        <p:nvPicPr>
          <p:cNvPr id="2" name="Picture 1" descr="IFP logo 2012_outlin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49" y="2154756"/>
            <a:ext cx="7365944" cy="872078"/>
          </a:xfrm>
          <a:prstGeom prst="rect">
            <a:avLst/>
          </a:prstGeom>
        </p:spPr>
      </p:pic>
    </p:spTree>
    <p:extLst>
      <p:ext uri="{BB962C8B-B14F-4D97-AF65-F5344CB8AC3E}">
        <p14:creationId xmlns:p14="http://schemas.microsoft.com/office/powerpoint/2010/main" val="41072290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46DDCD-5119-4358-8A90-4D8FD053E996}" type="slidenum">
              <a:rPr lang="en-US" smtClean="0"/>
              <a:pPr/>
              <a:t>5</a:t>
            </a:fld>
            <a:endParaRPr lang="en-US"/>
          </a:p>
        </p:txBody>
      </p:sp>
      <p:pic>
        <p:nvPicPr>
          <p:cNvPr id="7" name="Picture 6" descr="Page 5 N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386"/>
            <a:ext cx="9144000" cy="6839614"/>
          </a:xfrm>
          <a:prstGeom prst="rect">
            <a:avLst/>
          </a:prstGeom>
        </p:spPr>
      </p:pic>
    </p:spTree>
    <p:extLst>
      <p:ext uri="{BB962C8B-B14F-4D97-AF65-F5344CB8AC3E}">
        <p14:creationId xmlns:p14="http://schemas.microsoft.com/office/powerpoint/2010/main" val="7797638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Were you successful?</a:t>
            </a:r>
            <a:endParaRPr lang="en-US" dirty="0"/>
          </a:p>
        </p:txBody>
      </p:sp>
      <p:sp>
        <p:nvSpPr>
          <p:cNvPr id="3" name="Slide Number Placeholder 2"/>
          <p:cNvSpPr>
            <a:spLocks noGrp="1"/>
          </p:cNvSpPr>
          <p:nvPr>
            <p:ph type="sldNum" sz="quarter" idx="12"/>
          </p:nvPr>
        </p:nvSpPr>
        <p:spPr/>
        <p:txBody>
          <a:bodyPr/>
          <a:lstStyle/>
          <a:p>
            <a:fld id="{C546DDCD-5119-4358-8A90-4D8FD053E996}" type="slidenum">
              <a:rPr lang="en-US" smtClean="0"/>
              <a:pPr/>
              <a:t>6</a:t>
            </a:fld>
            <a:endParaRPr lang="en-US"/>
          </a:p>
        </p:txBody>
      </p:sp>
      <p:pic>
        <p:nvPicPr>
          <p:cNvPr id="7" name="Picture 6" descr="Slide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7253" cy="6858000"/>
          </a:xfrm>
          <a:prstGeom prst="rect">
            <a:avLst/>
          </a:prstGeom>
        </p:spPr>
      </p:pic>
    </p:spTree>
    <p:extLst>
      <p:ext uri="{BB962C8B-B14F-4D97-AF65-F5344CB8AC3E}">
        <p14:creationId xmlns:p14="http://schemas.microsoft.com/office/powerpoint/2010/main" val="41138141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Page 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838200" y="2209800"/>
            <a:ext cx="3352800" cy="1323439"/>
          </a:xfrm>
          <a:prstGeom prst="rect">
            <a:avLst/>
          </a:prstGeom>
          <a:noFill/>
        </p:spPr>
        <p:txBody>
          <a:bodyPr wrap="square" rtlCol="0">
            <a:spAutoFit/>
          </a:bodyPr>
          <a:lstStyle/>
          <a:p>
            <a:pPr algn="ctr"/>
            <a:r>
              <a:rPr lang="en-US" sz="2000" dirty="0" err="1" smtClean="0">
                <a:solidFill>
                  <a:srgbClr val="FF0000"/>
                </a:solidFill>
                <a:latin typeface="+mn-lt"/>
              </a:rPr>
              <a:t>Masterplanner</a:t>
            </a:r>
            <a:r>
              <a:rPr lang="en-US" sz="2000" dirty="0" smtClean="0">
                <a:solidFill>
                  <a:srgbClr val="FF0000"/>
                </a:solidFill>
                <a:latin typeface="+mn-lt"/>
              </a:rPr>
              <a:t> Calendar:</a:t>
            </a:r>
          </a:p>
          <a:p>
            <a:pPr algn="ctr"/>
            <a:r>
              <a:rPr lang="en-US" sz="2000" dirty="0" smtClean="0">
                <a:solidFill>
                  <a:srgbClr val="FF0000"/>
                </a:solidFill>
                <a:latin typeface="+mn-lt"/>
              </a:rPr>
              <a:t>Consult Events</a:t>
            </a:r>
          </a:p>
          <a:p>
            <a:pPr algn="ctr"/>
            <a:r>
              <a:rPr lang="en-US" sz="2000" dirty="0" smtClean="0">
                <a:solidFill>
                  <a:srgbClr val="FF0000"/>
                </a:solidFill>
                <a:latin typeface="+mn-lt"/>
              </a:rPr>
              <a:t>Submit Events</a:t>
            </a:r>
          </a:p>
          <a:p>
            <a:pPr algn="ctr"/>
            <a:r>
              <a:rPr lang="en-US" sz="2000" dirty="0" smtClean="0">
                <a:solidFill>
                  <a:srgbClr val="FF0000"/>
                </a:solidFill>
                <a:latin typeface="+mn-lt"/>
              </a:rPr>
              <a:t>Start a </a:t>
            </a:r>
            <a:r>
              <a:rPr lang="en-US" sz="2000" dirty="0" err="1" smtClean="0">
                <a:solidFill>
                  <a:srgbClr val="FF0000"/>
                </a:solidFill>
                <a:latin typeface="+mn-lt"/>
              </a:rPr>
              <a:t>Masterplanner</a:t>
            </a:r>
            <a:endParaRPr lang="en-US" sz="2000" dirty="0">
              <a:solidFill>
                <a:srgbClr val="FF0000"/>
              </a:solidFill>
              <a:latin typeface="+mn-lt"/>
            </a:endParaRPr>
          </a:p>
        </p:txBody>
      </p:sp>
      <p:sp>
        <p:nvSpPr>
          <p:cNvPr id="3" name="Oval 2"/>
          <p:cNvSpPr/>
          <p:nvPr/>
        </p:nvSpPr>
        <p:spPr>
          <a:xfrm>
            <a:off x="2438400" y="4572000"/>
            <a:ext cx="1524000" cy="205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962400" y="4572000"/>
            <a:ext cx="1524000" cy="205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178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Page 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295400" y="2209800"/>
            <a:ext cx="3589894" cy="830997"/>
          </a:xfrm>
          <a:prstGeom prst="rect">
            <a:avLst/>
          </a:prstGeom>
          <a:noFill/>
        </p:spPr>
        <p:txBody>
          <a:bodyPr wrap="none" rtlCol="0">
            <a:spAutoFit/>
          </a:bodyPr>
          <a:lstStyle/>
          <a:p>
            <a:pPr algn="ctr"/>
            <a:r>
              <a:rPr lang="en-US" dirty="0" smtClean="0">
                <a:solidFill>
                  <a:srgbClr val="FF0000"/>
                </a:solidFill>
                <a:latin typeface="+mn-lt"/>
              </a:rPr>
              <a:t>Degree of Difficulty:</a:t>
            </a:r>
          </a:p>
          <a:p>
            <a:pPr algn="ctr"/>
            <a:r>
              <a:rPr lang="en-US" dirty="0" smtClean="0">
                <a:solidFill>
                  <a:srgbClr val="FF0000"/>
                </a:solidFill>
                <a:latin typeface="+mn-lt"/>
              </a:rPr>
              <a:t>Small Towns vs. Large Cities</a:t>
            </a:r>
            <a:endParaRPr lang="en-US" dirty="0">
              <a:solidFill>
                <a:srgbClr val="FF0000"/>
              </a:solidFill>
              <a:latin typeface="+mn-lt"/>
            </a:endParaRPr>
          </a:p>
        </p:txBody>
      </p:sp>
    </p:spTree>
    <p:extLst>
      <p:ext uri="{BB962C8B-B14F-4D97-AF65-F5344CB8AC3E}">
        <p14:creationId xmlns:p14="http://schemas.microsoft.com/office/powerpoint/2010/main" val="3509295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46DDCD-5119-4358-8A90-4D8FD053E996}" type="slidenum">
              <a:rPr lang="en-US" smtClean="0"/>
              <a:pPr/>
              <a:t>9</a:t>
            </a:fld>
            <a:endParaRPr lang="en-US"/>
          </a:p>
        </p:txBody>
      </p:sp>
      <p:pic>
        <p:nvPicPr>
          <p:cNvPr id="5" name="Picture 4" descr="Final slide 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3" y="0"/>
            <a:ext cx="9134017" cy="6858000"/>
          </a:xfrm>
          <a:prstGeom prst="rect">
            <a:avLst/>
          </a:prstGeom>
        </p:spPr>
      </p:pic>
    </p:spTree>
    <p:extLst>
      <p:ext uri="{BB962C8B-B14F-4D97-AF65-F5344CB8AC3E}">
        <p14:creationId xmlns:p14="http://schemas.microsoft.com/office/powerpoint/2010/main" val="25771365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3907</TotalTime>
  <Words>1916</Words>
  <Application>Microsoft Macintosh PowerPoint</Application>
  <PresentationFormat>On-screen Show (4:3)</PresentationFormat>
  <Paragraphs>373</Paragraphs>
  <Slides>48</Slides>
  <Notes>23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How to Get Media Coverage  for Your Event</vt:lpstr>
      <vt:lpstr> Barbara Lewis</vt:lpstr>
      <vt:lpstr>What We’ll Cover Today</vt:lpstr>
      <vt:lpstr>Survey </vt:lpstr>
      <vt:lpstr>PowerPoint Presentation</vt:lpstr>
      <vt:lpstr>Were you successful?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your biggest barrier, fear or concern with dealing with the media?</vt:lpstr>
      <vt:lpstr>PowerPoint Presentation</vt:lpstr>
      <vt:lpstr>Media Coverage: What is the Goal?</vt:lpstr>
      <vt:lpstr>Your Primary Goal Drives the Media Plan</vt:lpstr>
      <vt:lpstr>How Do You Measure Your Success?</vt:lpstr>
      <vt:lpstr>Economics of the Media </vt:lpstr>
      <vt:lpstr>Degree of Difficulty in Getting Coverage</vt:lpstr>
      <vt:lpstr>Return You Get for Your Time Spent: Degree of Difficulty/Return </vt:lpstr>
      <vt:lpstr>Musical Chairs may be the  Reporter’s Career</vt:lpstr>
      <vt:lpstr>Why Deal with Reporters?</vt:lpstr>
      <vt:lpstr>Two Types of Articles</vt:lpstr>
      <vt:lpstr>      News         vs.      Feature</vt:lpstr>
      <vt:lpstr>Why Reporters Call</vt:lpstr>
      <vt:lpstr>How Do You Get Media Coverage?</vt:lpstr>
      <vt:lpstr>How to Pitch Successfully</vt:lpstr>
      <vt:lpstr>Research Publication thru a Media Kit</vt:lpstr>
      <vt:lpstr>Selecting the Topic</vt:lpstr>
      <vt:lpstr>Problem/Solution/Benefit</vt:lpstr>
      <vt:lpstr>Problem/Solution/Benefit Example</vt:lpstr>
      <vt:lpstr>Contact:       Editor          or      Reporter?</vt:lpstr>
      <vt:lpstr>Contact Editor or Reporter</vt:lpstr>
      <vt:lpstr>The Perfect Pitch (Part 1) </vt:lpstr>
      <vt:lpstr>The Perfect Pitch (Part 2) </vt:lpstr>
      <vt:lpstr>Article Content</vt:lpstr>
      <vt:lpstr>Sentence Structure</vt:lpstr>
      <vt:lpstr>Readability Statistics</vt:lpstr>
      <vt:lpstr>Most Common Pitfalls in Writing</vt:lpstr>
      <vt:lpstr>Do’s and Don’ts of Dealing with a Reporter (Part 1)</vt:lpstr>
      <vt:lpstr>Do’s and Don’ts of Dealing with a Reporter (Part 2)</vt:lpstr>
      <vt:lpstr>Leverage Media Coverage</vt:lpstr>
      <vt:lpstr>Case Study </vt:lpstr>
      <vt:lpstr>Ideas to Attract Media for Literacy Month What Worked in the Past?</vt:lpstr>
      <vt:lpstr>Questions or Comments or Ideas?</vt:lpstr>
      <vt:lpstr>Centurion Consulting Group Barbara Lewis, MBA  </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the Media</dc:title>
  <dc:creator>*</dc:creator>
  <cp:lastModifiedBy>Stanley Strauss</cp:lastModifiedBy>
  <cp:revision>166</cp:revision>
  <cp:lastPrinted>2014-03-06T22:28:44Z</cp:lastPrinted>
  <dcterms:created xsi:type="dcterms:W3CDTF">2010-12-10T15:58:28Z</dcterms:created>
  <dcterms:modified xsi:type="dcterms:W3CDTF">2014-03-12T18:11:37Z</dcterms:modified>
</cp:coreProperties>
</file>