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3004800" cy="9753600"/>
  <p:notesSz cx="6858000" cy="9144000"/>
  <p:defaultTextStyle>
    <a:lvl1pPr algn="ctr" defTabSz="584200">
      <a:defRPr sz="3600">
        <a:latin typeface="Helvetica Light"/>
        <a:ea typeface="Helvetica Light"/>
        <a:cs typeface="Helvetica Light"/>
        <a:sym typeface="Helvetica Light"/>
      </a:defRPr>
    </a:lvl1pPr>
    <a:lvl2pPr algn="ctr" defTabSz="584200">
      <a:defRPr sz="3600">
        <a:latin typeface="Helvetica Light"/>
        <a:ea typeface="Helvetica Light"/>
        <a:cs typeface="Helvetica Light"/>
        <a:sym typeface="Helvetica Light"/>
      </a:defRPr>
    </a:lvl2pPr>
    <a:lvl3pPr algn="ctr" defTabSz="584200">
      <a:defRPr sz="3600">
        <a:latin typeface="Helvetica Light"/>
        <a:ea typeface="Helvetica Light"/>
        <a:cs typeface="Helvetica Light"/>
        <a:sym typeface="Helvetica Light"/>
      </a:defRPr>
    </a:lvl3pPr>
    <a:lvl4pPr algn="ctr" defTabSz="584200">
      <a:defRPr sz="3600">
        <a:latin typeface="Helvetica Light"/>
        <a:ea typeface="Helvetica Light"/>
        <a:cs typeface="Helvetica Light"/>
        <a:sym typeface="Helvetica Light"/>
      </a:defRPr>
    </a:lvl4pPr>
    <a:lvl5pPr algn="ctr" defTabSz="584200">
      <a:defRPr sz="3600">
        <a:latin typeface="Helvetica Light"/>
        <a:ea typeface="Helvetica Light"/>
        <a:cs typeface="Helvetica Light"/>
        <a:sym typeface="Helvetica Light"/>
      </a:defRPr>
    </a:lvl5pPr>
    <a:lvl6pPr algn="ctr" defTabSz="584200">
      <a:defRPr sz="3600">
        <a:latin typeface="Helvetica Light"/>
        <a:ea typeface="Helvetica Light"/>
        <a:cs typeface="Helvetica Light"/>
        <a:sym typeface="Helvetica Light"/>
      </a:defRPr>
    </a:lvl6pPr>
    <a:lvl7pPr algn="ctr" defTabSz="584200">
      <a:defRPr sz="3600">
        <a:latin typeface="Helvetica Light"/>
        <a:ea typeface="Helvetica Light"/>
        <a:cs typeface="Helvetica Light"/>
        <a:sym typeface="Helvetica Light"/>
      </a:defRPr>
    </a:lvl7pPr>
    <a:lvl8pPr algn="ctr" defTabSz="584200">
      <a:defRPr sz="3600">
        <a:latin typeface="Helvetica Light"/>
        <a:ea typeface="Helvetica Light"/>
        <a:cs typeface="Helvetica Light"/>
        <a:sym typeface="Helvetica Light"/>
      </a:defRPr>
    </a:lvl8pPr>
    <a:lvl9pPr algn="ctr" defTabSz="584200">
      <a:defRPr sz="3600">
        <a:latin typeface="Helvetica Light"/>
        <a:ea typeface="Helvetica Light"/>
        <a:cs typeface="Helvetica Light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lastRow>
    <a:fir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Col>
    <a:la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lastRow>
    <a:fir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CBD2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Col>
    <a:la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lastRow>
    <a:fir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73F9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Col>
    <a:lastRow>
      <a:tcTxStyle b="on" i="on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664" y="-9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58928981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fld id="{FA90F066-0113-FD40-9F75-02D1EE209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4279900"/>
            <a:ext cx="10464800" cy="38608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0"/>
            <a:ext cx="5334000" cy="4622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99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952500" y="93506"/>
            <a:ext cx="11099800" cy="28609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 spd="med"/>
  <p:txStyles>
    <p:titleStyle>
      <a:lvl1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1pPr>
      <a:lvl2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2pPr>
      <a:lvl3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3pPr>
      <a:lvl4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4pPr>
      <a:lvl5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5pPr>
      <a:lvl6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6pPr>
      <a:lvl7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7pPr>
      <a:lvl8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8pPr>
      <a:lvl9pPr algn="ctr" defTabSz="584200">
        <a:defRPr sz="8000"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hyperlink" Target="https://www.kickstarter.com/projects/joylabs/makey-makey-an-invention-kit-for-everyone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hyperlink" Target="http://littleelit.com/2014/04/11/digi-tots-playtime-by-stephen-tafoya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mailto:amy.e.koester@gmail.com" TargetMode="External"/><Relationship Id="rId3" Type="http://schemas.openxmlformats.org/officeDocument/2006/relationships/hyperlink" Target="http://showmelibrarian.blogspot.com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-61367" y="1638299"/>
            <a:ext cx="13127534" cy="4031259"/>
          </a:xfrm>
          <a:prstGeom prst="rect">
            <a:avLst/>
          </a:prstGeom>
          <a:solidFill>
            <a:srgbClr val="70BF41"/>
          </a:solidFill>
        </p:spPr>
        <p:txBody>
          <a:bodyPr anchor="ctr"/>
          <a:lstStyle/>
          <a:p>
            <a:pPr lvl="0">
              <a:defRPr sz="1800"/>
            </a:pPr>
            <a:r>
              <a:rPr sz="6500">
                <a:solidFill>
                  <a:srgbClr val="FFFFFF"/>
                </a:solidFill>
              </a:rPr>
              <a:t>STEAM in the Public Library:</a:t>
            </a:r>
          </a:p>
          <a:p>
            <a:pPr lvl="0">
              <a:defRPr sz="1800"/>
            </a:pPr>
            <a:endParaRPr sz="3000"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6000">
                <a:solidFill>
                  <a:srgbClr val="FFFFFF"/>
                </a:solidFill>
              </a:rPr>
              <a:t>Programs &amp; Services for Children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-52488" y="6045200"/>
            <a:ext cx="13109775" cy="1130300"/>
          </a:xfrm>
          <a:prstGeom prst="rect">
            <a:avLst/>
          </a:prstGeom>
          <a:solidFill>
            <a:srgbClr val="51A7F9"/>
          </a:solidFill>
        </p:spPr>
        <p:txBody>
          <a:bodyPr anchor="ctr"/>
          <a:lstStyle>
            <a:lvl1pPr>
              <a:defRPr sz="31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 dirty="0">
                <a:solidFill>
                  <a:srgbClr val="FFFFFF"/>
                </a:solidFill>
              </a:rPr>
              <a:t>Amy Koester | St. Charles City-County Library District</a:t>
            </a:r>
          </a:p>
        </p:txBody>
      </p:sp>
      <p:pic>
        <p:nvPicPr>
          <p:cNvPr id="4" name="Picture 3" descr="IFP logo 2012_outlin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8534400"/>
            <a:ext cx="5148941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35800" y="8382000"/>
            <a:ext cx="495585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Wednesday, May 7, 2014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BF41"/>
          </a:solidFill>
        </p:spPr>
        <p:txBody>
          <a:bodyPr/>
          <a:lstStyle>
            <a:lvl1pPr defTabSz="490727">
              <a:defRPr sz="67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700">
                <a:solidFill>
                  <a:srgbClr val="FFFFFF"/>
                </a:solidFill>
              </a:rPr>
              <a:t>Why STEAM with preschoolers?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89000" lvl="0" indent="-889000">
              <a:defRPr sz="1800"/>
            </a:pPr>
            <a:r>
              <a:rPr sz="3600" dirty="0"/>
              <a:t>Natural curiosity</a:t>
            </a:r>
          </a:p>
          <a:p>
            <a:pPr marL="889000" lvl="0" indent="-889000">
              <a:defRPr sz="1800"/>
            </a:pPr>
            <a:r>
              <a:rPr sz="3600" dirty="0"/>
              <a:t>Introduce concepts</a:t>
            </a:r>
          </a:p>
          <a:p>
            <a:pPr marL="889000" lvl="0" indent="-889000">
              <a:defRPr sz="1800"/>
            </a:pPr>
            <a:r>
              <a:rPr sz="3600" dirty="0"/>
              <a:t>Reinforce concept knowledge</a:t>
            </a:r>
          </a:p>
          <a:p>
            <a:pPr marL="889000" lvl="0" indent="-889000">
              <a:defRPr sz="1800"/>
            </a:pPr>
            <a:r>
              <a:rPr sz="3600" dirty="0"/>
              <a:t>Vocabulary</a:t>
            </a:r>
          </a:p>
          <a:p>
            <a:pPr marL="889000" lvl="0" indent="-889000">
              <a:defRPr sz="1800"/>
            </a:pPr>
            <a:r>
              <a:rPr sz="3600" dirty="0"/>
              <a:t>Hands-on learning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BF41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STEAM Stories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lvl="0" indent="-533400">
              <a:defRPr sz="1800"/>
            </a:pPr>
            <a:r>
              <a:rPr sz="2800" dirty="0"/>
              <a:t>Be intentional about your books</a:t>
            </a:r>
          </a:p>
          <a:p>
            <a:pPr marL="533400" lvl="0" indent="-533400">
              <a:defRPr sz="1800"/>
            </a:pPr>
            <a:r>
              <a:rPr sz="2800" dirty="0"/>
              <a:t>Include non-fiction</a:t>
            </a:r>
          </a:p>
          <a:p>
            <a:pPr marL="533400" lvl="0" indent="-533400">
              <a:defRPr sz="1800"/>
            </a:pPr>
            <a:r>
              <a:rPr sz="2800" dirty="0"/>
              <a:t>Tap the STEAM concepts in fiction</a:t>
            </a:r>
          </a:p>
          <a:p>
            <a:pPr marL="533400" lvl="0" indent="-533400">
              <a:defRPr sz="1800"/>
            </a:pPr>
            <a:r>
              <a:rPr sz="2800" dirty="0"/>
              <a:t>Talk!</a:t>
            </a:r>
          </a:p>
        </p:txBody>
      </p:sp>
      <p:pic>
        <p:nvPicPr>
          <p:cNvPr id="68" name="image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3522662"/>
            <a:ext cx="5930900" cy="4448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BF41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STEAM Activities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lvl="0" indent="-533400">
              <a:defRPr sz="1800"/>
            </a:pPr>
            <a:r>
              <a:rPr sz="2800"/>
              <a:t>Hands-on is integral</a:t>
            </a:r>
          </a:p>
          <a:p>
            <a:pPr marL="533400" lvl="0" indent="-533400">
              <a:defRPr sz="1800"/>
            </a:pPr>
            <a:r>
              <a:rPr sz="2800"/>
              <a:t>Add an experiment</a:t>
            </a:r>
          </a:p>
          <a:p>
            <a:pPr marL="533400" lvl="0" indent="-533400">
              <a:defRPr sz="1800"/>
            </a:pPr>
            <a:r>
              <a:rPr sz="2800"/>
              <a:t>Use tools</a:t>
            </a:r>
          </a:p>
          <a:p>
            <a:pPr marL="533400" lvl="0" indent="-533400">
              <a:defRPr sz="1800"/>
            </a:pPr>
            <a:r>
              <a:rPr sz="2800"/>
              <a:t>Make something</a:t>
            </a:r>
          </a:p>
          <a:p>
            <a:pPr marL="533400" lvl="0" indent="-533400">
              <a:defRPr sz="1800"/>
            </a:pPr>
            <a:r>
              <a:rPr sz="2800"/>
              <a:t>Provide options</a:t>
            </a:r>
          </a:p>
        </p:txBody>
      </p:sp>
      <p:pic>
        <p:nvPicPr>
          <p:cNvPr id="72" name="image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6350" y="2616200"/>
            <a:ext cx="2413000" cy="3217335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  <p:pic>
        <p:nvPicPr>
          <p:cNvPr id="73" name="image5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2800" y="5848350"/>
            <a:ext cx="4445000" cy="3333750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  <p:pic>
        <p:nvPicPr>
          <p:cNvPr id="74" name="image6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39200" y="2618315"/>
            <a:ext cx="3213100" cy="3213102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BF41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Observation Stations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lvl="0" indent="-533400">
              <a:defRPr sz="1800"/>
            </a:pPr>
            <a:r>
              <a:rPr sz="2800"/>
              <a:t>Exploring things close-up</a:t>
            </a:r>
          </a:p>
          <a:p>
            <a:pPr marL="533400" lvl="0" indent="-533400">
              <a:defRPr sz="1800"/>
            </a:pPr>
            <a:r>
              <a:rPr sz="2800"/>
              <a:t>Sensory experiences</a:t>
            </a:r>
          </a:p>
          <a:p>
            <a:pPr marL="533400" lvl="0" indent="-533400">
              <a:defRPr sz="1800"/>
            </a:pPr>
            <a:r>
              <a:rPr sz="2800"/>
              <a:t>Things that grow &amp; change</a:t>
            </a:r>
          </a:p>
          <a:p>
            <a:pPr marL="533400" lvl="0" indent="-533400">
              <a:defRPr sz="1800"/>
            </a:pPr>
            <a:r>
              <a:rPr sz="2800"/>
              <a:t>Tie to books</a:t>
            </a:r>
          </a:p>
        </p:txBody>
      </p:sp>
      <p:pic>
        <p:nvPicPr>
          <p:cNvPr id="78" name="image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01000" y="5511800"/>
            <a:ext cx="2768600" cy="3691467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  <p:pic>
        <p:nvPicPr>
          <p:cNvPr id="79" name="image8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0300" y="2628900"/>
            <a:ext cx="3810000" cy="2857500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BF41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STEAM Programs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800"/>
            </a:pPr>
            <a:r>
              <a:rPr sz="2800"/>
              <a:t>STEAM Preschool Storytime</a:t>
            </a:r>
          </a:p>
          <a:p>
            <a:pPr marL="533400" lvl="0" indent="-533400">
              <a:defRPr sz="1800"/>
            </a:pPr>
            <a:r>
              <a:rPr sz="2800"/>
              <a:t>Start with a book</a:t>
            </a:r>
          </a:p>
          <a:p>
            <a:pPr marL="533400" lvl="0" indent="-533400">
              <a:defRPr sz="1800"/>
            </a:pPr>
            <a:r>
              <a:rPr sz="2800"/>
              <a:t>Talk about the STEAM concepts</a:t>
            </a:r>
          </a:p>
          <a:p>
            <a:pPr marL="533400" lvl="0" indent="-533400">
              <a:defRPr sz="1800"/>
            </a:pPr>
            <a:r>
              <a:rPr sz="2800"/>
              <a:t>Ask (and answer) questions</a:t>
            </a:r>
          </a:p>
          <a:p>
            <a:pPr marL="533400" lvl="0" indent="-533400">
              <a:defRPr sz="1800"/>
            </a:pPr>
            <a:r>
              <a:rPr sz="2800"/>
              <a:t>Hands-on activities</a:t>
            </a:r>
          </a:p>
          <a:p>
            <a:pPr marL="533400" lvl="0" indent="-533400">
              <a:defRPr sz="1800"/>
            </a:pPr>
            <a:r>
              <a:rPr sz="2800"/>
              <a:t>Supply at-home options</a:t>
            </a:r>
          </a:p>
        </p:txBody>
      </p:sp>
      <p:pic>
        <p:nvPicPr>
          <p:cNvPr id="83" name="image9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0300" y="6184900"/>
            <a:ext cx="3810000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image10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0300" y="3067050"/>
            <a:ext cx="3810000" cy="285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BF41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Take-Home Kits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lvl="0" indent="-533400">
              <a:defRPr sz="1800"/>
            </a:pPr>
            <a:r>
              <a:rPr sz="2800" dirty="0"/>
              <a:t>Build around a topic</a:t>
            </a:r>
          </a:p>
          <a:p>
            <a:pPr marL="533400" lvl="0" indent="-533400">
              <a:defRPr sz="1800"/>
            </a:pPr>
            <a:r>
              <a:rPr sz="2800" dirty="0"/>
              <a:t>Pack a few books</a:t>
            </a:r>
          </a:p>
          <a:p>
            <a:pPr marL="533400" lvl="0" indent="-533400">
              <a:defRPr sz="1800"/>
            </a:pPr>
            <a:r>
              <a:rPr sz="2800" dirty="0"/>
              <a:t>Add some songs</a:t>
            </a:r>
          </a:p>
          <a:p>
            <a:pPr marL="533400" lvl="0" indent="-533400">
              <a:defRPr sz="1800"/>
            </a:pPr>
            <a:r>
              <a:rPr sz="2800" dirty="0"/>
              <a:t>Include activity instructions</a:t>
            </a:r>
          </a:p>
        </p:txBody>
      </p:sp>
      <p:pic>
        <p:nvPicPr>
          <p:cNvPr id="88" name="image1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54850" y="2633133"/>
            <a:ext cx="4660900" cy="6214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BF41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POLL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 lvl="0">
              <a:defRPr sz="1800"/>
            </a:pPr>
            <a:r>
              <a:rPr sz="3600" dirty="0"/>
              <a:t>Can you think of one of your existing preschool programs that you could modify to include a STEAM element</a:t>
            </a:r>
            <a:r>
              <a:rPr sz="3600" dirty="0" smtClean="0"/>
              <a:t>?</a:t>
            </a:r>
            <a:endParaRPr lang="en-US" dirty="0"/>
          </a:p>
          <a:p>
            <a:pPr lvl="0">
              <a:defRPr sz="1800"/>
            </a:pPr>
            <a:r>
              <a:rPr lang="en-US" sz="2800" dirty="0" smtClean="0"/>
              <a:t>Please type your answers into the Chat Box.</a:t>
            </a:r>
            <a:endParaRPr sz="2800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952500" y="2527300"/>
            <a:ext cx="11099800" cy="4699000"/>
          </a:xfrm>
          <a:prstGeom prst="rect">
            <a:avLst/>
          </a:prstGeom>
          <a:solidFill>
            <a:srgbClr val="51A7F9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Programs for School-Age Children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1A7F9"/>
          </a:solidFill>
        </p:spPr>
        <p:txBody>
          <a:bodyPr/>
          <a:lstStyle>
            <a:lvl1pPr defTabSz="490727">
              <a:defRPr sz="67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700">
                <a:solidFill>
                  <a:srgbClr val="FFFFFF"/>
                </a:solidFill>
              </a:rPr>
              <a:t>Why STEAM with school-age children?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89000" lvl="0" indent="-889000">
              <a:defRPr sz="1800"/>
            </a:pPr>
            <a:r>
              <a:rPr sz="3600"/>
              <a:t>Curiosity</a:t>
            </a:r>
          </a:p>
          <a:p>
            <a:pPr marL="889000" lvl="0" indent="-889000">
              <a:defRPr sz="1800"/>
            </a:pPr>
            <a:r>
              <a:rPr sz="3600"/>
              <a:t>Reinforce basic concepts</a:t>
            </a:r>
          </a:p>
          <a:p>
            <a:pPr marL="889000" lvl="0" indent="-889000">
              <a:defRPr sz="1800"/>
            </a:pPr>
            <a:r>
              <a:rPr sz="3600"/>
              <a:t>Multiple literacies</a:t>
            </a:r>
          </a:p>
          <a:p>
            <a:pPr marL="889000" lvl="0" indent="-889000">
              <a:defRPr sz="1800"/>
            </a:pPr>
            <a:r>
              <a:rPr sz="3600"/>
              <a:t>Creative problem-solving</a:t>
            </a:r>
          </a:p>
          <a:p>
            <a:pPr marL="889000" lvl="0" indent="-889000">
              <a:defRPr sz="1800"/>
            </a:pPr>
            <a:r>
              <a:rPr sz="3600"/>
              <a:t>Developing personal interests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1A7F9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Science Programs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lvl="0" indent="-533400">
              <a:defRPr sz="1800"/>
            </a:pPr>
            <a:r>
              <a:rPr sz="2800" dirty="0"/>
              <a:t>Introduce your concept</a:t>
            </a:r>
          </a:p>
          <a:p>
            <a:pPr marL="1143000" lvl="2" indent="-457200">
              <a:defRPr sz="1800"/>
            </a:pPr>
            <a:r>
              <a:rPr sz="2400" dirty="0"/>
              <a:t>Books!</a:t>
            </a:r>
          </a:p>
          <a:p>
            <a:pPr marL="1143000" lvl="2" indent="-457200">
              <a:defRPr sz="1800"/>
            </a:pPr>
            <a:r>
              <a:rPr sz="2400" dirty="0"/>
              <a:t>Images &amp; videos!</a:t>
            </a:r>
          </a:p>
          <a:p>
            <a:pPr marL="533400" lvl="0" indent="-533400">
              <a:defRPr sz="1800"/>
            </a:pPr>
            <a:r>
              <a:rPr sz="2800" dirty="0"/>
              <a:t>Take questions</a:t>
            </a:r>
          </a:p>
          <a:p>
            <a:pPr marL="533400" lvl="0" indent="-533400">
              <a:defRPr sz="1800"/>
            </a:pPr>
            <a:r>
              <a:rPr sz="2800" dirty="0"/>
              <a:t>Pose a challenge</a:t>
            </a:r>
          </a:p>
          <a:p>
            <a:pPr marL="533400" lvl="0" indent="-533400">
              <a:defRPr sz="1800"/>
            </a:pPr>
            <a:r>
              <a:rPr sz="2800" dirty="0"/>
              <a:t>Time to build</a:t>
            </a:r>
          </a:p>
          <a:p>
            <a:pPr marL="533400" lvl="0" indent="-533400">
              <a:defRPr sz="1800"/>
            </a:pPr>
            <a:r>
              <a:rPr sz="2800" dirty="0"/>
              <a:t>Test &amp; observe</a:t>
            </a:r>
          </a:p>
        </p:txBody>
      </p:sp>
      <p:pic>
        <p:nvPicPr>
          <p:cNvPr id="100" name="image1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54850" y="2639483"/>
            <a:ext cx="4660900" cy="6214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BF41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 dirty="0">
                <a:solidFill>
                  <a:srgbClr val="FFFFFF"/>
                </a:solidFill>
              </a:rPr>
              <a:t>Hello!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lvl="0" indent="-533400">
              <a:defRPr sz="1800"/>
            </a:pPr>
            <a:r>
              <a:rPr sz="2800" dirty="0"/>
              <a:t>Amy Koester</a:t>
            </a:r>
          </a:p>
          <a:p>
            <a:pPr marL="533400" lvl="0" indent="-533400">
              <a:defRPr sz="1800"/>
            </a:pPr>
            <a:r>
              <a:rPr sz="2800" dirty="0"/>
              <a:t>Children’s Librarian with St. Charles City-County Library District, Missouri</a:t>
            </a:r>
          </a:p>
          <a:p>
            <a:pPr marL="533400" lvl="0" indent="-533400">
              <a:defRPr sz="1800"/>
            </a:pPr>
            <a:r>
              <a:rPr sz="2800" dirty="0"/>
              <a:t>The Show Me Librarian</a:t>
            </a:r>
          </a:p>
          <a:p>
            <a:pPr marL="533400" lvl="0" indent="-533400">
              <a:defRPr sz="1800"/>
            </a:pPr>
            <a:r>
              <a:rPr sz="2800" dirty="0"/>
              <a:t>Youth programs, services, and outreach</a:t>
            </a:r>
          </a:p>
        </p:txBody>
      </p:sp>
      <p:pic>
        <p:nvPicPr>
          <p:cNvPr id="37" name="image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1949" y="2846725"/>
            <a:ext cx="3866702" cy="5800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1A7F9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Technology Programs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lvl="0" indent="-533400">
              <a:defRPr sz="1800"/>
            </a:pPr>
            <a:r>
              <a:rPr sz="2800"/>
              <a:t>Meet kids where they are</a:t>
            </a:r>
          </a:p>
          <a:p>
            <a:pPr marL="533400" lvl="0" indent="-533400">
              <a:defRPr sz="1800"/>
            </a:pPr>
            <a:r>
              <a:rPr sz="2800"/>
              <a:t>Introduce new tech</a:t>
            </a:r>
          </a:p>
          <a:p>
            <a:pPr marL="533400" lvl="0" indent="-533400">
              <a:defRPr sz="1800"/>
            </a:pPr>
            <a:r>
              <a:rPr sz="2800"/>
              <a:t>Tablets &amp; media creation</a:t>
            </a:r>
          </a:p>
          <a:p>
            <a:pPr marL="533400" lvl="0" indent="-533400">
              <a:defRPr sz="1800"/>
            </a:pPr>
            <a:r>
              <a:rPr sz="2800"/>
              <a:t>Circuits &amp; electricity</a:t>
            </a:r>
          </a:p>
          <a:p>
            <a:pPr marL="533400" lvl="0" indent="-533400">
              <a:defRPr sz="1800"/>
            </a:pPr>
            <a:r>
              <a:rPr sz="2800"/>
              <a:t>Programming &amp; gaming</a:t>
            </a:r>
          </a:p>
        </p:txBody>
      </p:sp>
      <p:pic>
        <p:nvPicPr>
          <p:cNvPr id="104" name="image13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46800" y="3556000"/>
            <a:ext cx="5842000" cy="438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8681542" y="7962899"/>
            <a:ext cx="3297683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>
              <a:defRPr sz="1800"/>
            </a:pPr>
            <a:r>
              <a:rPr sz="1000"/>
              <a:t>photo from </a:t>
            </a:r>
            <a:r>
              <a:rPr sz="1000">
                <a:hlinkClick r:id="rId3"/>
              </a:rPr>
              <a:t>MaKey MaKey: An Invention Kit for Everyone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1A7F9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Engineering Programs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lvl="0" indent="-533400">
              <a:defRPr sz="1800"/>
            </a:pPr>
            <a:r>
              <a:rPr sz="2800" dirty="0"/>
              <a:t>Build something</a:t>
            </a:r>
          </a:p>
          <a:p>
            <a:pPr marL="533400" lvl="0" indent="-533400">
              <a:defRPr sz="1800"/>
            </a:pPr>
            <a:r>
              <a:rPr sz="2800" dirty="0"/>
              <a:t>Give direction, but leave room for creativity</a:t>
            </a:r>
          </a:p>
          <a:p>
            <a:pPr marL="533400" lvl="0" indent="-533400">
              <a:defRPr sz="1800"/>
            </a:pPr>
            <a:r>
              <a:rPr sz="2800" dirty="0"/>
              <a:t>Variety of materials</a:t>
            </a:r>
          </a:p>
          <a:p>
            <a:pPr marL="533400" lvl="0" indent="-533400">
              <a:defRPr sz="1800"/>
            </a:pPr>
            <a:r>
              <a:rPr sz="2800" dirty="0"/>
              <a:t>Share examples</a:t>
            </a:r>
          </a:p>
          <a:p>
            <a:pPr marL="533400" lvl="0" indent="-533400">
              <a:defRPr sz="1800"/>
            </a:pPr>
            <a:r>
              <a:rPr sz="2800" dirty="0"/>
              <a:t>Test &amp; compare structures</a:t>
            </a:r>
          </a:p>
        </p:txBody>
      </p:sp>
      <p:pic>
        <p:nvPicPr>
          <p:cNvPr id="109" name="image14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6200" y="2806700"/>
            <a:ext cx="3333750" cy="4445000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  <p:pic>
        <p:nvPicPr>
          <p:cNvPr id="110" name="image15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77300" y="5003800"/>
            <a:ext cx="3190875" cy="4254500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1A7F9"/>
          </a:solidFill>
        </p:spPr>
        <p:txBody>
          <a:bodyPr/>
          <a:lstStyle/>
          <a:p>
            <a:pPr lvl="0">
              <a:defRPr sz="1800"/>
            </a:pPr>
            <a:r>
              <a:rPr sz="8000">
                <a:solidFill>
                  <a:srgbClr val="FFFFFF"/>
                </a:solidFill>
              </a:rPr>
              <a:t>STE</a:t>
            </a:r>
            <a:r>
              <a:rPr sz="9500">
                <a:solidFill>
                  <a:srgbClr val="F5D328"/>
                </a:solidFill>
              </a:rPr>
              <a:t>A</a:t>
            </a:r>
            <a:r>
              <a:rPr sz="8000">
                <a:solidFill>
                  <a:srgbClr val="FFFFFF"/>
                </a:solidFill>
              </a:rPr>
              <a:t>M Programs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lvl="0" indent="-533400">
              <a:defRPr sz="1800"/>
            </a:pPr>
            <a:r>
              <a:rPr sz="2800" dirty="0"/>
              <a:t>Find the STEM potential in arts &amp; crafts</a:t>
            </a:r>
          </a:p>
          <a:p>
            <a:pPr marL="533400" lvl="0" indent="-533400">
              <a:defRPr sz="1800"/>
            </a:pPr>
            <a:r>
              <a:rPr sz="2800" dirty="0"/>
              <a:t>Create with atypical materials</a:t>
            </a:r>
          </a:p>
          <a:p>
            <a:pPr marL="533400" lvl="0" indent="-533400">
              <a:defRPr sz="1800"/>
            </a:pPr>
            <a:r>
              <a:rPr sz="2800" dirty="0"/>
              <a:t>Provide context for activities</a:t>
            </a:r>
          </a:p>
        </p:txBody>
      </p:sp>
      <p:pic>
        <p:nvPicPr>
          <p:cNvPr id="114" name="image1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0315" y="2836297"/>
            <a:ext cx="3048002" cy="4081006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  <p:pic>
        <p:nvPicPr>
          <p:cNvPr id="115" name="image17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69400" y="3708400"/>
            <a:ext cx="3048000" cy="4064000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  <p:pic>
        <p:nvPicPr>
          <p:cNvPr id="116" name="image18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27115" y="6248400"/>
            <a:ext cx="3048002" cy="3048000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1A7F9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Math Programs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lvl="0" indent="-533400">
              <a:defRPr sz="1800"/>
            </a:pPr>
            <a:r>
              <a:rPr sz="2800" dirty="0"/>
              <a:t>Don’t call it a “math program”</a:t>
            </a:r>
          </a:p>
          <a:p>
            <a:pPr marL="533400" lvl="0" indent="-533400">
              <a:defRPr sz="1800"/>
            </a:pPr>
            <a:r>
              <a:rPr sz="2800" dirty="0"/>
              <a:t>Find the math in games</a:t>
            </a:r>
          </a:p>
          <a:p>
            <a:pPr marL="1143000" lvl="2" indent="-457200">
              <a:defRPr sz="1800"/>
            </a:pPr>
            <a:r>
              <a:rPr sz="2400" dirty="0"/>
              <a:t>Puzzles!</a:t>
            </a:r>
          </a:p>
          <a:p>
            <a:pPr marL="1143000" lvl="2" indent="-457200">
              <a:defRPr sz="1800"/>
            </a:pPr>
            <a:r>
              <a:rPr sz="2400" dirty="0"/>
              <a:t>Board games!</a:t>
            </a:r>
          </a:p>
          <a:p>
            <a:pPr marL="533400" lvl="0" indent="-533400">
              <a:defRPr sz="1800"/>
            </a:pPr>
            <a:r>
              <a:rPr sz="2800" dirty="0"/>
              <a:t>Spatial thinking</a:t>
            </a:r>
          </a:p>
          <a:p>
            <a:pPr marL="1143000" lvl="2" indent="-457200">
              <a:defRPr sz="1800"/>
            </a:pPr>
            <a:r>
              <a:rPr sz="2400" dirty="0"/>
              <a:t>Origami</a:t>
            </a:r>
          </a:p>
          <a:p>
            <a:pPr marL="1143000" lvl="2" indent="-457200">
              <a:defRPr sz="1800"/>
            </a:pPr>
            <a:r>
              <a:rPr sz="2400" dirty="0"/>
              <a:t>Simple weaving</a:t>
            </a:r>
          </a:p>
        </p:txBody>
      </p:sp>
      <p:pic>
        <p:nvPicPr>
          <p:cNvPr id="120" name="image19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6925" y="2870200"/>
            <a:ext cx="4476750" cy="596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1A7F9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POLL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 lvl="0">
              <a:defRPr sz="1800"/>
            </a:pPr>
            <a:r>
              <a:rPr sz="3600" dirty="0"/>
              <a:t>Can you think of one of your existing school-age craft programs that you could turn into a STEAM program</a:t>
            </a:r>
            <a:r>
              <a:rPr sz="3600" dirty="0" smtClean="0"/>
              <a:t>?</a:t>
            </a:r>
            <a:endParaRPr lang="en-US" sz="3600" dirty="0" smtClean="0"/>
          </a:p>
          <a:p>
            <a:pPr>
              <a:defRPr sz="1800"/>
            </a:pPr>
            <a:r>
              <a:rPr lang="en-US" sz="2800" dirty="0"/>
              <a:t>Please type your answers into the Chat Box.</a:t>
            </a:r>
          </a:p>
          <a:p>
            <a:pPr lvl="0">
              <a:defRPr sz="1800"/>
            </a:pPr>
            <a:endParaRPr sz="3600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xfrm>
            <a:off x="952500" y="2527300"/>
            <a:ext cx="11099800" cy="4699000"/>
          </a:xfrm>
          <a:prstGeom prst="rect">
            <a:avLst/>
          </a:prstGeom>
          <a:solidFill>
            <a:srgbClr val="70BF41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STEAM Services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BF41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Displays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lvl="0" indent="-533400">
              <a:defRPr sz="1800"/>
            </a:pPr>
            <a:r>
              <a:rPr sz="2800"/>
              <a:t>Make them attention-grabbing!</a:t>
            </a:r>
          </a:p>
          <a:p>
            <a:pPr marL="533400" lvl="0" indent="-533400">
              <a:defRPr sz="1800"/>
            </a:pPr>
            <a:r>
              <a:rPr sz="2800"/>
              <a:t>Fiction and non-fiction</a:t>
            </a:r>
          </a:p>
          <a:p>
            <a:pPr marL="533400" lvl="0" indent="-533400">
              <a:defRPr sz="1800"/>
            </a:pPr>
            <a:r>
              <a:rPr sz="2800"/>
              <a:t>Range of reading levels</a:t>
            </a:r>
          </a:p>
          <a:p>
            <a:pPr marL="533400" lvl="0" indent="-533400">
              <a:defRPr sz="1800"/>
            </a:pPr>
            <a:r>
              <a:rPr sz="2800"/>
              <a:t>Visual interest</a:t>
            </a:r>
          </a:p>
          <a:p>
            <a:pPr marL="533400" lvl="0" indent="-533400">
              <a:defRPr sz="1800"/>
            </a:pPr>
            <a:r>
              <a:rPr sz="2800"/>
              <a:t>Realia</a:t>
            </a:r>
          </a:p>
        </p:txBody>
      </p:sp>
      <p:pic>
        <p:nvPicPr>
          <p:cNvPr id="129" name="IMG_146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56475" y="2787650"/>
            <a:ext cx="5080001" cy="645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BF41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Databases &amp; Apps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lvl="0" indent="-533400">
              <a:defRPr sz="1800"/>
            </a:pPr>
            <a:r>
              <a:rPr sz="2800"/>
              <a:t>Highlight what you’ve got!</a:t>
            </a:r>
          </a:p>
          <a:p>
            <a:pPr marL="533400" lvl="0" indent="-533400">
              <a:defRPr sz="1800"/>
            </a:pPr>
            <a:r>
              <a:rPr sz="2800"/>
              <a:t>Shelf talkers</a:t>
            </a:r>
          </a:p>
          <a:p>
            <a:pPr marL="533400" lvl="0" indent="-533400">
              <a:defRPr sz="1800"/>
            </a:pPr>
            <a:r>
              <a:rPr sz="2800"/>
              <a:t>Tablet time</a:t>
            </a:r>
          </a:p>
          <a:p>
            <a:pPr marL="533400" lvl="0" indent="-533400">
              <a:defRPr sz="1800"/>
            </a:pPr>
            <a:r>
              <a:rPr sz="2800"/>
              <a:t>Handouts</a:t>
            </a:r>
          </a:p>
          <a:p>
            <a:pPr marL="533400" lvl="0" indent="-533400">
              <a:defRPr sz="1800"/>
            </a:pPr>
            <a:r>
              <a:rPr sz="2800"/>
              <a:t>Demo in programs</a:t>
            </a:r>
          </a:p>
        </p:txBody>
      </p:sp>
      <p:pic>
        <p:nvPicPr>
          <p:cNvPr id="133" name="image21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6546" y="3286990"/>
            <a:ext cx="6350003" cy="490682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9094927" y="8039099"/>
            <a:ext cx="2871598" cy="25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>
              <a:defRPr sz="1800"/>
            </a:pPr>
            <a:r>
              <a:rPr sz="1000"/>
              <a:t>photo from </a:t>
            </a:r>
            <a:r>
              <a:rPr sz="1000">
                <a:hlinkClick r:id="rId3"/>
              </a:rPr>
              <a:t>Digi-tots Playtime, by Stephen Tafoya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BF41"/>
          </a:solidFill>
        </p:spPr>
        <p:txBody>
          <a:bodyPr/>
          <a:lstStyle>
            <a:lvl1pPr defTabSz="502412">
              <a:defRPr sz="68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800">
                <a:solidFill>
                  <a:srgbClr val="FFFFFF"/>
                </a:solidFill>
              </a:rPr>
              <a:t>STEAM Readers’ Advisory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800"/>
            </a:pPr>
            <a:r>
              <a:rPr sz="3600"/>
              <a:t>Things to keep in mind:</a:t>
            </a:r>
          </a:p>
          <a:p>
            <a:pPr marL="889000" lvl="0" indent="-889000">
              <a:defRPr sz="1800"/>
            </a:pPr>
            <a:r>
              <a:rPr sz="3600"/>
              <a:t>Non-fiction isn’t just for homework</a:t>
            </a:r>
          </a:p>
          <a:p>
            <a:pPr marL="889000" lvl="0" indent="-889000">
              <a:defRPr sz="1800"/>
            </a:pPr>
            <a:r>
              <a:rPr sz="3600"/>
              <a:t>Different ways of reading</a:t>
            </a:r>
          </a:p>
          <a:p>
            <a:pPr marL="889000" lvl="0" indent="-889000">
              <a:defRPr sz="1800"/>
            </a:pPr>
            <a:r>
              <a:rPr sz="3600"/>
              <a:t>Stories with STEAM themes</a:t>
            </a:r>
          </a:p>
          <a:p>
            <a:pPr marL="889000" lvl="0" indent="-889000">
              <a:defRPr sz="1800"/>
            </a:pPr>
            <a:r>
              <a:rPr sz="3600"/>
              <a:t>Pairing materials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BF41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POLL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 lvl="0">
              <a:defRPr sz="1800"/>
            </a:pPr>
            <a:r>
              <a:rPr sz="3600" dirty="0"/>
              <a:t>Do you venture into the non-fiction stacks when doing readers’ advisory with children</a:t>
            </a:r>
            <a:r>
              <a:rPr sz="3600" dirty="0" smtClean="0"/>
              <a:t>?</a:t>
            </a:r>
            <a:endParaRPr lang="en-US" sz="3600" dirty="0" smtClean="0"/>
          </a:p>
          <a:p>
            <a:pPr>
              <a:defRPr sz="1800"/>
            </a:pPr>
            <a:r>
              <a:rPr lang="en-US" sz="2800" dirty="0"/>
              <a:t>Please type your answers into the Chat Box.</a:t>
            </a:r>
          </a:p>
          <a:p>
            <a:pPr lvl="0">
              <a:defRPr sz="1800"/>
            </a:pPr>
            <a:endParaRPr sz="3600" dirty="0"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BF41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In today’s webinar…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89000" lvl="0" indent="-889000">
              <a:defRPr sz="1800"/>
            </a:pPr>
            <a:r>
              <a:rPr sz="3600"/>
              <a:t>What is STEAM, and why does it belong in my public library’s youth services?</a:t>
            </a:r>
          </a:p>
          <a:p>
            <a:pPr marL="889000" lvl="0" indent="-889000">
              <a:defRPr sz="1800"/>
            </a:pPr>
            <a:r>
              <a:rPr sz="3600"/>
              <a:t>Programs for preschoolers</a:t>
            </a:r>
          </a:p>
          <a:p>
            <a:pPr marL="889000" lvl="0" indent="-889000">
              <a:defRPr sz="1800"/>
            </a:pPr>
            <a:r>
              <a:rPr sz="3600"/>
              <a:t>Programs for school-age children</a:t>
            </a:r>
          </a:p>
          <a:p>
            <a:pPr marL="889000" lvl="0" indent="-889000">
              <a:defRPr sz="1800"/>
            </a:pPr>
            <a:r>
              <a:rPr sz="3600"/>
              <a:t>STEAM services</a:t>
            </a:r>
          </a:p>
          <a:p>
            <a:pPr marL="889000" lvl="0" indent="-889000">
              <a:defRPr sz="1800"/>
            </a:pPr>
            <a:r>
              <a:rPr sz="3600"/>
              <a:t>What you need to do STEAM, and where to find it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952500" y="2527300"/>
            <a:ext cx="11099800" cy="4699000"/>
          </a:xfrm>
          <a:prstGeom prst="rect">
            <a:avLst/>
          </a:prstGeom>
          <a:solidFill>
            <a:srgbClr val="51A7F9"/>
          </a:solidFill>
        </p:spPr>
        <p:txBody>
          <a:bodyPr/>
          <a:lstStyle/>
          <a:p>
            <a:pPr lvl="0">
              <a:defRPr sz="1800"/>
            </a:pPr>
            <a:r>
              <a:rPr sz="8000">
                <a:solidFill>
                  <a:srgbClr val="FFFFFF"/>
                </a:solidFill>
              </a:rPr>
              <a:t>What you need,</a:t>
            </a:r>
            <a:endParaRPr>
              <a:solidFill>
                <a:srgbClr val="FFFFFF"/>
              </a:solidFill>
            </a:endParaRPr>
          </a:p>
          <a:p>
            <a:pPr lvl="0">
              <a:defRPr sz="1800"/>
            </a:pPr>
            <a:r>
              <a:rPr sz="8000">
                <a:solidFill>
                  <a:srgbClr val="FFFFFF"/>
                </a:solidFill>
              </a:rPr>
              <a:t>and where to find it.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1A7F9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Resources: Books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defTabSz="537462">
              <a:spcBef>
                <a:spcPts val="2900"/>
              </a:spcBef>
              <a:buSzTx/>
              <a:buNone/>
              <a:defRPr sz="1800"/>
            </a:pPr>
            <a:r>
              <a:rPr sz="2500"/>
              <a:t>Activity Ideas</a:t>
            </a:r>
          </a:p>
          <a:p>
            <a:pPr marL="701040" lvl="1" indent="-385572" defTabSz="537462">
              <a:spcBef>
                <a:spcPts val="2900"/>
              </a:spcBef>
              <a:defRPr sz="1800"/>
            </a:pPr>
            <a:r>
              <a:rPr sz="2200"/>
              <a:t>Janice Van Cleave</a:t>
            </a:r>
          </a:p>
          <a:p>
            <a:pPr marL="701040" lvl="1" indent="-385572" defTabSz="537462">
              <a:spcBef>
                <a:spcPts val="2900"/>
              </a:spcBef>
              <a:defRPr sz="1800"/>
            </a:pPr>
            <a:r>
              <a:rPr sz="2200"/>
              <a:t>Kids Can Press</a:t>
            </a:r>
          </a:p>
          <a:p>
            <a:pPr marL="0" lvl="0" indent="0" defTabSz="537462">
              <a:spcBef>
                <a:spcPts val="2900"/>
              </a:spcBef>
              <a:buSzTx/>
              <a:buNone/>
              <a:defRPr sz="1800"/>
            </a:pPr>
            <a:r>
              <a:rPr sz="2500"/>
              <a:t>Great Publishers</a:t>
            </a:r>
          </a:p>
          <a:p>
            <a:pPr marL="701040" lvl="1" indent="-385572" defTabSz="537462">
              <a:spcBef>
                <a:spcPts val="2900"/>
              </a:spcBef>
              <a:defRPr sz="1800"/>
            </a:pPr>
            <a:r>
              <a:rPr sz="2200"/>
              <a:t>Pebble Plus</a:t>
            </a:r>
          </a:p>
          <a:p>
            <a:pPr marL="701040" lvl="1" indent="-385572" defTabSz="537462">
              <a:spcBef>
                <a:spcPts val="2900"/>
              </a:spcBef>
              <a:defRPr sz="1800"/>
            </a:pPr>
            <a:r>
              <a:rPr sz="2200"/>
              <a:t>Jump! from Bullfrog Books</a:t>
            </a:r>
          </a:p>
          <a:p>
            <a:pPr marL="0" lvl="0" indent="0" defTabSz="537462">
              <a:spcBef>
                <a:spcPts val="2900"/>
              </a:spcBef>
              <a:buSzTx/>
              <a:buNone/>
              <a:defRPr sz="1800"/>
            </a:pPr>
            <a:r>
              <a:rPr sz="2500"/>
              <a:t>Authors/Illustrators</a:t>
            </a:r>
          </a:p>
          <a:p>
            <a:pPr marL="701040" lvl="1" indent="-385572" defTabSz="537462">
              <a:spcBef>
                <a:spcPts val="2900"/>
              </a:spcBef>
              <a:defRPr sz="1800"/>
            </a:pPr>
            <a:r>
              <a:rPr sz="2200"/>
              <a:t>Gail Gibbons</a:t>
            </a:r>
          </a:p>
          <a:p>
            <a:pPr marL="701040" lvl="1" indent="-385572" defTabSz="537462">
              <a:spcBef>
                <a:spcPts val="2900"/>
              </a:spcBef>
              <a:defRPr sz="1800"/>
            </a:pPr>
            <a:r>
              <a:rPr sz="2200"/>
              <a:t>Steve Jenkins</a:t>
            </a:r>
          </a:p>
        </p:txBody>
      </p:sp>
      <p:pic>
        <p:nvPicPr>
          <p:cNvPr id="146" name="image2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0100" y="4222750"/>
            <a:ext cx="3810000" cy="304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23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81700" y="2768600"/>
            <a:ext cx="2540000" cy="3296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24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81700" y="6230620"/>
            <a:ext cx="2540000" cy="3067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1A7F9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Resources: Blogs</a:t>
            </a:r>
          </a:p>
        </p:txBody>
      </p:sp>
      <p:sp>
        <p:nvSpPr>
          <p:cNvPr id="151" name="Shape 151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4559300" cy="6286500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800"/>
            </a:pPr>
            <a:r>
              <a:rPr sz="2800" dirty="0"/>
              <a:t>Library Blogs</a:t>
            </a:r>
          </a:p>
          <a:p>
            <a:pPr marL="800100" lvl="1" indent="-457200">
              <a:defRPr sz="1800"/>
            </a:pPr>
            <a:r>
              <a:rPr sz="2400" dirty="0"/>
              <a:t>The Show Me Librarian</a:t>
            </a:r>
          </a:p>
          <a:p>
            <a:pPr marL="800100" lvl="1" indent="-457200">
              <a:defRPr sz="1800"/>
            </a:pPr>
            <a:r>
              <a:rPr sz="2400" dirty="0"/>
              <a:t>Library Makers</a:t>
            </a:r>
          </a:p>
          <a:p>
            <a:pPr marL="800100" lvl="1" indent="-457200">
              <a:defRPr sz="1800"/>
            </a:pPr>
            <a:r>
              <a:rPr sz="2400" dirty="0"/>
              <a:t>Little eLit</a:t>
            </a:r>
          </a:p>
          <a:p>
            <a:pPr marL="800100" lvl="1" indent="-457200">
              <a:defRPr sz="1800"/>
            </a:pPr>
            <a:r>
              <a:rPr sz="2400" dirty="0"/>
              <a:t>Abby the Librarian</a:t>
            </a:r>
          </a:p>
          <a:p>
            <a:pPr marL="0" lvl="0" indent="0">
              <a:buSzTx/>
              <a:buNone/>
              <a:defRPr sz="1800"/>
            </a:pPr>
            <a:r>
              <a:rPr sz="2800" dirty="0"/>
              <a:t>Other Blogs</a:t>
            </a:r>
          </a:p>
          <a:p>
            <a:pPr marL="800100" lvl="1" indent="-457200">
              <a:defRPr sz="1800"/>
            </a:pPr>
            <a:r>
              <a:rPr sz="2400" dirty="0"/>
              <a:t>Teach Preschool</a:t>
            </a:r>
          </a:p>
          <a:p>
            <a:pPr marL="800100" lvl="1" indent="-457200">
              <a:defRPr sz="1800"/>
            </a:pPr>
            <a:r>
              <a:rPr sz="2400" dirty="0"/>
              <a:t>PreKinders</a:t>
            </a:r>
          </a:p>
        </p:txBody>
      </p:sp>
      <p:pic>
        <p:nvPicPr>
          <p:cNvPr id="152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92800" y="2667000"/>
            <a:ext cx="4445000" cy="4058795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  <p:pic>
        <p:nvPicPr>
          <p:cNvPr id="153" name="image4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85100" y="6045200"/>
            <a:ext cx="4445000" cy="3134949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1A7F9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Resources: Websites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lvl="0" indent="-533400">
              <a:defRPr sz="1800"/>
            </a:pPr>
            <a:r>
              <a:rPr sz="2800" dirty="0"/>
              <a:t>Science Sparks</a:t>
            </a:r>
          </a:p>
          <a:p>
            <a:pPr marL="533400" lvl="0" indent="-533400">
              <a:defRPr sz="1800"/>
            </a:pPr>
            <a:r>
              <a:rPr sz="2800" dirty="0"/>
              <a:t>Fun Science from National Geographic Kids</a:t>
            </a:r>
          </a:p>
          <a:p>
            <a:pPr marL="533400" lvl="0" indent="-533400">
              <a:defRPr sz="1800"/>
            </a:pPr>
            <a:r>
              <a:rPr sz="2800" dirty="0"/>
              <a:t>Bedtime Math</a:t>
            </a:r>
          </a:p>
          <a:p>
            <a:pPr marL="533400" lvl="0" indent="-533400">
              <a:defRPr sz="1800"/>
            </a:pPr>
            <a:r>
              <a:rPr sz="2800" dirty="0"/>
              <a:t>Mixing in Math</a:t>
            </a:r>
          </a:p>
          <a:p>
            <a:pPr marL="533400" lvl="0" indent="-533400">
              <a:defRPr sz="1800"/>
            </a:pPr>
            <a:r>
              <a:rPr sz="2800" dirty="0"/>
              <a:t>Wonderopolis</a:t>
            </a:r>
          </a:p>
          <a:p>
            <a:pPr marL="533400" lvl="0" indent="-533400">
              <a:defRPr sz="1800"/>
            </a:pPr>
            <a:r>
              <a:rPr sz="2800" dirty="0"/>
              <a:t>Pinterest (lots of STEAM boards!)</a:t>
            </a:r>
          </a:p>
        </p:txBody>
      </p:sp>
      <p:pic>
        <p:nvPicPr>
          <p:cNvPr id="157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6200" y="2819400"/>
            <a:ext cx="4121769" cy="4778008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  <p:pic>
        <p:nvPicPr>
          <p:cNvPr id="158" name="image25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55100" y="5715000"/>
            <a:ext cx="3492500" cy="3543300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1A7F9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Supplies to Start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lvl="0" indent="-533400">
              <a:defRPr sz="1800"/>
            </a:pPr>
            <a:r>
              <a:rPr sz="2800"/>
              <a:t>Consider your STEAM service goals</a:t>
            </a:r>
          </a:p>
          <a:p>
            <a:pPr marL="533400" lvl="0" indent="-533400">
              <a:defRPr sz="1800"/>
            </a:pPr>
            <a:r>
              <a:rPr sz="2800"/>
              <a:t>Gather recyclables</a:t>
            </a:r>
          </a:p>
          <a:p>
            <a:pPr marL="533400" lvl="0" indent="-533400">
              <a:defRPr sz="1800"/>
            </a:pPr>
            <a:r>
              <a:rPr sz="2800"/>
              <a:t>Procure the basics</a:t>
            </a:r>
          </a:p>
        </p:txBody>
      </p:sp>
      <p:pic>
        <p:nvPicPr>
          <p:cNvPr id="162" name="image26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40500" y="2790342"/>
            <a:ext cx="5058239" cy="3360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56400" y="5543550"/>
            <a:ext cx="5257800" cy="3683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1A7F9"/>
          </a:solidFill>
        </p:spPr>
        <p:txBody>
          <a:bodyPr/>
          <a:lstStyle>
            <a:lvl1pPr defTabSz="490727">
              <a:defRPr sz="67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700">
                <a:solidFill>
                  <a:srgbClr val="FFFFFF"/>
                </a:solidFill>
              </a:rPr>
              <a:t>Funding, Grants, &amp; Partnerships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016500" cy="6858297"/>
          </a:xfrm>
          <a:prstGeom prst="rect">
            <a:avLst/>
          </a:prstGeom>
        </p:spPr>
        <p:txBody>
          <a:bodyPr/>
          <a:lstStyle/>
          <a:p>
            <a:pPr marL="428623" lvl="0" indent="-428623" defTabSz="525779">
              <a:spcBef>
                <a:spcPts val="2800"/>
              </a:spcBef>
              <a:defRPr sz="1800"/>
            </a:pPr>
            <a:r>
              <a:rPr sz="2500" dirty="0"/>
              <a:t>Budget</a:t>
            </a:r>
          </a:p>
          <a:p>
            <a:pPr marL="977264" lvl="2" indent="-360043" defTabSz="525779">
              <a:spcBef>
                <a:spcPts val="2800"/>
              </a:spcBef>
              <a:defRPr sz="1800"/>
            </a:pPr>
            <a:r>
              <a:rPr sz="2100" dirty="0"/>
              <a:t>No amount is too small</a:t>
            </a:r>
          </a:p>
          <a:p>
            <a:pPr marL="977264" lvl="2" indent="-360043" defTabSz="525779">
              <a:spcBef>
                <a:spcPts val="2800"/>
              </a:spcBef>
              <a:defRPr sz="1800"/>
            </a:pPr>
            <a:r>
              <a:rPr sz="2100" dirty="0"/>
              <a:t>Don’t be too modest</a:t>
            </a:r>
          </a:p>
          <a:p>
            <a:pPr marL="428623" lvl="0" indent="-428623" defTabSz="525779">
              <a:spcBef>
                <a:spcPts val="2800"/>
              </a:spcBef>
              <a:defRPr sz="1800"/>
            </a:pPr>
            <a:r>
              <a:rPr sz="2500" dirty="0"/>
              <a:t>Grants</a:t>
            </a:r>
          </a:p>
          <a:p>
            <a:pPr marL="977264" lvl="2" indent="-360043" defTabSz="525779">
              <a:spcBef>
                <a:spcPts val="2800"/>
              </a:spcBef>
              <a:defRPr sz="1800"/>
            </a:pPr>
            <a:r>
              <a:rPr sz="2100" dirty="0"/>
              <a:t>LSTA Grants</a:t>
            </a:r>
          </a:p>
          <a:p>
            <a:pPr marL="977264" lvl="2" indent="-360043" defTabSz="525779">
              <a:spcBef>
                <a:spcPts val="2800"/>
              </a:spcBef>
              <a:defRPr sz="1800"/>
            </a:pPr>
            <a:r>
              <a:rPr sz="2100" dirty="0"/>
              <a:t>Friends of the Library</a:t>
            </a:r>
          </a:p>
          <a:p>
            <a:pPr marL="977264" lvl="2" indent="-360043" defTabSz="525779">
              <a:spcBef>
                <a:spcPts val="2800"/>
              </a:spcBef>
              <a:defRPr sz="1800"/>
            </a:pPr>
            <a:r>
              <a:rPr sz="2100" dirty="0"/>
              <a:t>Private Grants</a:t>
            </a:r>
          </a:p>
          <a:p>
            <a:pPr marL="428623" lvl="0" indent="-428623" defTabSz="525779">
              <a:spcBef>
                <a:spcPts val="2800"/>
              </a:spcBef>
              <a:defRPr sz="1800"/>
            </a:pPr>
            <a:r>
              <a:rPr sz="2500" dirty="0"/>
              <a:t>Partnerships</a:t>
            </a:r>
          </a:p>
          <a:p>
            <a:pPr marL="977264" lvl="2" indent="-360043" defTabSz="525779">
              <a:spcBef>
                <a:spcPts val="2800"/>
              </a:spcBef>
              <a:defRPr sz="1800"/>
            </a:pPr>
            <a:r>
              <a:rPr sz="2100" dirty="0"/>
              <a:t>Local Businesses</a:t>
            </a:r>
          </a:p>
          <a:p>
            <a:pPr marL="977264" lvl="2" indent="-360043" defTabSz="525779">
              <a:spcBef>
                <a:spcPts val="2800"/>
              </a:spcBef>
              <a:defRPr sz="1800"/>
            </a:pPr>
            <a:r>
              <a:rPr sz="2100" dirty="0"/>
              <a:t>Local Schools</a:t>
            </a:r>
          </a:p>
        </p:txBody>
      </p:sp>
      <p:pic>
        <p:nvPicPr>
          <p:cNvPr id="167" name="image27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74630" y="3041650"/>
            <a:ext cx="3163372" cy="215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28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4715" y="5537200"/>
            <a:ext cx="2743202" cy="3619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29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83894" y="4279900"/>
            <a:ext cx="2503426" cy="293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BF41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Wrapping Up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89000" lvl="0" indent="-889000">
              <a:defRPr sz="1800"/>
            </a:pPr>
            <a:r>
              <a:rPr sz="3600"/>
              <a:t>STEAM has a place in public library youth services</a:t>
            </a:r>
          </a:p>
          <a:p>
            <a:pPr marL="889000" lvl="0" indent="-889000">
              <a:defRPr sz="1800"/>
            </a:pPr>
            <a:r>
              <a:rPr sz="3600"/>
              <a:t>Existing programs can be modified with STEAM aspects</a:t>
            </a:r>
          </a:p>
          <a:p>
            <a:pPr marL="889000" lvl="0" indent="-889000">
              <a:defRPr sz="1800"/>
            </a:pPr>
            <a:r>
              <a:rPr sz="3600"/>
              <a:t>STEAM services means more than just programs</a:t>
            </a:r>
          </a:p>
          <a:p>
            <a:pPr marL="889000" lvl="0" indent="-889000">
              <a:defRPr sz="1800"/>
            </a:pPr>
            <a:r>
              <a:rPr sz="3600"/>
              <a:t>Lots of resources are available to help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70BF41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lvl="0" indent="0" algn="ctr">
              <a:buSzTx/>
              <a:buNone/>
              <a:defRPr sz="1800"/>
            </a:pPr>
            <a:r>
              <a:rPr sz="3600"/>
              <a:t>Amy Koester</a:t>
            </a:r>
          </a:p>
          <a:p>
            <a:pPr marL="0" lvl="0" indent="0" algn="ctr">
              <a:buSzTx/>
              <a:buNone/>
              <a:defRPr sz="1800"/>
            </a:pPr>
            <a:r>
              <a:rPr sz="3600"/>
              <a:t>@amyeileenk</a:t>
            </a:r>
          </a:p>
          <a:p>
            <a:pPr marL="0" lvl="0" indent="0" algn="ctr">
              <a:buSzTx/>
              <a:buNone/>
              <a:defRPr sz="1800"/>
            </a:pPr>
            <a:r>
              <a:rPr sz="3600">
                <a:hlinkClick r:id="rId2"/>
              </a:rPr>
              <a:t>amy.e.koester@gmail.com</a:t>
            </a:r>
          </a:p>
          <a:p>
            <a:pPr marL="0" lvl="0" indent="0" algn="ctr">
              <a:buSzTx/>
              <a:buNone/>
              <a:defRPr sz="1800"/>
            </a:pPr>
            <a:r>
              <a:rPr sz="3600">
                <a:hlinkClick r:id="rId3"/>
              </a:rPr>
              <a:t>http://showmelibrarian.blogspot.com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Content Placeholder 2"/>
          <p:cNvSpPr>
            <a:spLocks noGrp="1"/>
          </p:cNvSpPr>
          <p:nvPr>
            <p:ph idx="1"/>
          </p:nvPr>
        </p:nvSpPr>
        <p:spPr>
          <a:xfrm>
            <a:off x="2059093" y="6285653"/>
            <a:ext cx="8994987" cy="2655147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>
                <a:latin typeface="Arial" charset="0"/>
              </a:rPr>
              <a:t>Infopeople webinars are supported </a:t>
            </a:r>
            <a:r>
              <a:rPr lang="en-US" sz="2000">
                <a:latin typeface="Arial" charset="0"/>
              </a:rPr>
              <a:t>in part by </a:t>
            </a:r>
            <a:r>
              <a:rPr lang="en-US" sz="2000" dirty="0">
                <a:latin typeface="Arial" charset="0"/>
              </a:rPr>
              <a:t>the U.S. Institute of Museum and Library Services under the provisions of the Library Services and Technology Act, administered in California by the State Librarian. This material is licensed under a Creative Commons 3.0 Share &amp; Share-Alike license. Use of this material should credit the author and funding source.</a:t>
            </a:r>
          </a:p>
          <a:p>
            <a:pPr marL="0" indent="0" algn="ctr">
              <a:buNone/>
            </a:pPr>
            <a:endParaRPr lang="en-US" sz="2000" dirty="0">
              <a:latin typeface="Arial" charset="0"/>
            </a:endParaRPr>
          </a:p>
        </p:txBody>
      </p:sp>
      <p:pic>
        <p:nvPicPr>
          <p:cNvPr id="2" name="Picture 1" descr="IFP logo 2012_outlin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448" y="3064542"/>
            <a:ext cx="10476009" cy="124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29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solidFill>
            <a:srgbClr val="51A7F9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What is STEAM?</a:t>
            </a:r>
          </a:p>
        </p:txBody>
      </p:sp>
      <p:pic>
        <p:nvPicPr>
          <p:cNvPr id="43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3994150" y="2279650"/>
            <a:ext cx="5016500" cy="6946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1A7F9"/>
          </a:solidFill>
        </p:spPr>
        <p:txBody>
          <a:bodyPr/>
          <a:lstStyle>
            <a:lvl1pPr defTabSz="490727">
              <a:defRPr sz="67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700">
                <a:solidFill>
                  <a:srgbClr val="FFFFFF"/>
                </a:solidFill>
              </a:rPr>
              <a:t>Why STEAM instead of STEM?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89000" lvl="0" indent="-889000">
              <a:defRPr sz="1800"/>
            </a:pPr>
            <a:r>
              <a:rPr sz="3600" dirty="0"/>
              <a:t>Arts in STEAM is NOT crafts</a:t>
            </a:r>
          </a:p>
          <a:p>
            <a:pPr marL="889000" lvl="0" indent="-889000">
              <a:defRPr sz="1800"/>
            </a:pPr>
            <a:r>
              <a:rPr sz="3600" dirty="0"/>
              <a:t>Arts in STEAM means creativity</a:t>
            </a:r>
          </a:p>
          <a:p>
            <a:pPr marL="889000" lvl="0" indent="-889000">
              <a:defRPr sz="1800"/>
            </a:pPr>
            <a:r>
              <a:rPr sz="3600" dirty="0"/>
              <a:t>Makes STEAM more accessible, more meaningful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1A7F9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Why STEAM Matters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889000" lvl="0" indent="-889000">
              <a:defRPr sz="1800"/>
            </a:pPr>
            <a:r>
              <a:rPr sz="3600"/>
              <a:t>American children are lagging</a:t>
            </a:r>
          </a:p>
          <a:p>
            <a:pPr marL="889000" lvl="0" indent="-889000">
              <a:defRPr sz="1800"/>
            </a:pPr>
            <a:r>
              <a:rPr sz="3600"/>
              <a:t>School &amp; life success isn’t just about reading</a:t>
            </a:r>
          </a:p>
          <a:p>
            <a:pPr marL="889000" lvl="0" indent="-889000">
              <a:defRPr sz="1800"/>
            </a:pPr>
            <a:r>
              <a:rPr sz="3600"/>
              <a:t>Creativity is a top work skill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1A7F9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STEAM at the Library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3400" lvl="0" indent="-533400">
              <a:defRPr sz="1800"/>
            </a:pPr>
            <a:r>
              <a:rPr sz="2800"/>
              <a:t>What’s your mission?</a:t>
            </a:r>
          </a:p>
          <a:p>
            <a:pPr marL="533400" lvl="0" indent="-533400">
              <a:defRPr sz="1800"/>
            </a:pPr>
            <a:r>
              <a:rPr sz="2800"/>
              <a:t>Literacy</a:t>
            </a:r>
          </a:p>
          <a:p>
            <a:pPr marL="533400" lvl="0" indent="-533400">
              <a:defRPr sz="1800"/>
            </a:pPr>
            <a:r>
              <a:rPr sz="2800"/>
              <a:t>School success</a:t>
            </a:r>
          </a:p>
          <a:p>
            <a:pPr marL="533400" lvl="0" indent="-533400">
              <a:defRPr sz="1800"/>
            </a:pPr>
            <a:r>
              <a:rPr sz="2800"/>
              <a:t>Lifelong learning</a:t>
            </a:r>
          </a:p>
        </p:txBody>
      </p:sp>
      <p:pic>
        <p:nvPicPr>
          <p:cNvPr id="53" name="image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0050" y="3111500"/>
            <a:ext cx="5270500" cy="527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51A7F9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Anyone can STEAM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 lvl="0">
              <a:defRPr sz="1800"/>
            </a:pPr>
            <a:r>
              <a:rPr sz="2800" dirty="0"/>
              <a:t>You don’t need to be a content expert to use STEAM with library kids.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7275508" y="3639736"/>
            <a:ext cx="4219371" cy="4213815"/>
            <a:chOff x="-53" y="-53"/>
            <a:chExt cx="4219369" cy="4213813"/>
          </a:xfrm>
        </p:grpSpPr>
        <p:sp>
          <p:nvSpPr>
            <p:cNvPr id="57" name="Shape 57"/>
            <p:cNvSpPr/>
            <p:nvPr/>
          </p:nvSpPr>
          <p:spPr>
            <a:xfrm>
              <a:off x="-54" y="-54"/>
              <a:ext cx="4219371" cy="4213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FFFFF"/>
            </a:solidFill>
            <a:ln w="292100" cap="flat">
              <a:solidFill>
                <a:srgbClr val="70BF4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926703" y="376634"/>
              <a:ext cx="2320232" cy="33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92100" cap="flat">
              <a:solidFill>
                <a:srgbClr val="70BF41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952500" y="2525636"/>
            <a:ext cx="11099800" cy="4702326"/>
          </a:xfrm>
          <a:prstGeom prst="rect">
            <a:avLst/>
          </a:prstGeom>
          <a:solidFill>
            <a:srgbClr val="70BF41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Programs for Preschoolers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365C0"/>
          </a:solidFill>
          <a:prstDash val="solid"/>
          <a:bevel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840</Words>
  <Application>Microsoft Macintosh PowerPoint</Application>
  <PresentationFormat>Custom</PresentationFormat>
  <Paragraphs>190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Default</vt:lpstr>
      <vt:lpstr>STEAM in the Public Library:  Programs &amp; Services for Children</vt:lpstr>
      <vt:lpstr>Hello!</vt:lpstr>
      <vt:lpstr>In today’s webinar…</vt:lpstr>
      <vt:lpstr>What is STEAM?</vt:lpstr>
      <vt:lpstr>Why STEAM instead of STEM?</vt:lpstr>
      <vt:lpstr>Why STEAM Matters</vt:lpstr>
      <vt:lpstr>STEAM at the Library</vt:lpstr>
      <vt:lpstr>Anyone can STEAM</vt:lpstr>
      <vt:lpstr>Programs for Preschoolers</vt:lpstr>
      <vt:lpstr>Why STEAM with preschoolers?</vt:lpstr>
      <vt:lpstr>STEAM Stories</vt:lpstr>
      <vt:lpstr>STEAM Activities</vt:lpstr>
      <vt:lpstr>Observation Stations</vt:lpstr>
      <vt:lpstr>STEAM Programs</vt:lpstr>
      <vt:lpstr>Take-Home Kits</vt:lpstr>
      <vt:lpstr>POLL</vt:lpstr>
      <vt:lpstr>Programs for School-Age Children</vt:lpstr>
      <vt:lpstr>Why STEAM with school-age children?</vt:lpstr>
      <vt:lpstr>Science Programs</vt:lpstr>
      <vt:lpstr>Technology Programs</vt:lpstr>
      <vt:lpstr>Engineering Programs</vt:lpstr>
      <vt:lpstr>STEAM Programs</vt:lpstr>
      <vt:lpstr>Math Programs</vt:lpstr>
      <vt:lpstr>POLL</vt:lpstr>
      <vt:lpstr>STEAM Services</vt:lpstr>
      <vt:lpstr>Displays</vt:lpstr>
      <vt:lpstr>Databases &amp; Apps</vt:lpstr>
      <vt:lpstr>STEAM Readers’ Advisory</vt:lpstr>
      <vt:lpstr>POLL</vt:lpstr>
      <vt:lpstr>What you need, and where to find it.</vt:lpstr>
      <vt:lpstr>Resources: Books</vt:lpstr>
      <vt:lpstr>Resources: Blogs</vt:lpstr>
      <vt:lpstr>Resources: Websites</vt:lpstr>
      <vt:lpstr>Supplies to Start</vt:lpstr>
      <vt:lpstr>Funding, Grants, &amp; Partnerships</vt:lpstr>
      <vt:lpstr>Wrapping Up</vt:lpstr>
      <vt:lpstr>Questions?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STEAM in the Public Library:  Programs &amp; Services for Children</dc:title>
  <dc:creator>cpodr-4</dc:creator>
  <cp:lastModifiedBy>Stanley Strauss</cp:lastModifiedBy>
  <cp:revision>5</cp:revision>
  <dcterms:modified xsi:type="dcterms:W3CDTF">2014-04-22T20:53:37Z</dcterms:modified>
</cp:coreProperties>
</file>