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7" r:id="rId4"/>
    <p:sldId id="278" r:id="rId5"/>
    <p:sldId id="279" r:id="rId6"/>
    <p:sldId id="259" r:id="rId7"/>
    <p:sldId id="273" r:id="rId8"/>
    <p:sldId id="275" r:id="rId9"/>
    <p:sldId id="260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80" r:id="rId18"/>
    <p:sldId id="267" r:id="rId19"/>
    <p:sldId id="268" r:id="rId20"/>
    <p:sldId id="281" r:id="rId21"/>
    <p:sldId id="283" r:id="rId22"/>
    <p:sldId id="285" r:id="rId23"/>
    <p:sldId id="269" r:id="rId24"/>
    <p:sldId id="270" r:id="rId25"/>
    <p:sldId id="276" r:id="rId26"/>
    <p:sldId id="282" r:id="rId27"/>
    <p:sldId id="271" r:id="rId28"/>
    <p:sldId id="27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32" y="-1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7DC8-17C5-4372-89B8-9E5A03A1BD6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6E0EA-4996-480A-B543-4310BA6A3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	Who are teens in the library?</a:t>
            </a:r>
          </a:p>
          <a:p>
            <a:r>
              <a:rPr lang="en-US" dirty="0" smtClean="0"/>
              <a:t>	Why must we care?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 has been annoyingly and</a:t>
            </a:r>
            <a:r>
              <a:rPr lang="en-US" baseline="0" dirty="0" smtClean="0"/>
              <a:t> aggressively changing their policies about how they display content to your fans.  If you don’t pay Facebook to promote your post, probably only 5% of your fans will see it.  Basically, if you have a Facebook account and want to promote your library using it, expect to spend money on it.  No free lunch any more…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laptop available at a programs.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Lost &amp; Found items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Create business-like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cards.</a:t>
            </a:r>
          </a:p>
          <a:p>
            <a:pPr lvl="1"/>
            <a:r>
              <a:rPr lang="en-US" sz="2400" dirty="0" smtClean="0"/>
              <a:t>Hand them out in person.</a:t>
            </a:r>
          </a:p>
          <a:p>
            <a:pPr lvl="1"/>
            <a:r>
              <a:rPr lang="en-US" sz="2400" dirty="0" smtClean="0"/>
              <a:t>Leave them by computers during peak teen user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creating events, keep the event private, but enable guests to invite their own friends.</a:t>
            </a:r>
          </a:p>
          <a:p>
            <a:endParaRPr lang="en-US" dirty="0" smtClean="0"/>
          </a:p>
          <a:p>
            <a:r>
              <a:rPr lang="en-US" dirty="0" smtClean="0"/>
              <a:t>When asking someone to be friends, be upfront.</a:t>
            </a:r>
          </a:p>
          <a:p>
            <a:pPr lvl="1"/>
            <a:r>
              <a:rPr lang="en-US" dirty="0" smtClean="0"/>
              <a:t>Purpose of the page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eventually get your own “friend requests.”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92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Instagram</a:t>
            </a:r>
            <a:r>
              <a:rPr lang="en-US" dirty="0" smtClean="0"/>
              <a:t> - DG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Flyers:</a:t>
            </a:r>
          </a:p>
          <a:p>
            <a:pPr lvl="1"/>
            <a:r>
              <a:rPr lang="en-US" dirty="0" smtClean="0"/>
              <a:t>Appeal to teens</a:t>
            </a:r>
          </a:p>
          <a:p>
            <a:pPr lvl="1"/>
            <a:endParaRPr lang="en-US" dirty="0" smtClean="0"/>
          </a:p>
          <a:p>
            <a:pPr>
              <a:buClr>
                <a:srgbClr val="FF388C"/>
              </a:buClr>
            </a:pPr>
            <a:r>
              <a:rPr lang="en-US" dirty="0" smtClean="0"/>
              <a:t>Post flyers in local stores where teens or parents may frequent.</a:t>
            </a:r>
          </a:p>
          <a:p>
            <a:pPr>
              <a:buClr>
                <a:srgbClr val="FF388C"/>
              </a:buClr>
            </a:pPr>
            <a:endParaRPr lang="en-US" dirty="0" smtClean="0"/>
          </a:p>
          <a:p>
            <a:pPr>
              <a:buClr>
                <a:srgbClr val="FF388C"/>
              </a:buClr>
            </a:pPr>
            <a:r>
              <a:rPr lang="en-US" dirty="0" smtClean="0"/>
              <a:t>Work with Parks &amp; Recreation.</a:t>
            </a:r>
          </a:p>
          <a:p>
            <a:pPr>
              <a:buClr>
                <a:srgbClr val="FF388C"/>
              </a:buClr>
            </a:pPr>
            <a:endParaRPr lang="en-US" dirty="0" smtClean="0"/>
          </a:p>
          <a:p>
            <a:pPr>
              <a:buClr>
                <a:srgbClr val="FF388C"/>
              </a:buClr>
            </a:pPr>
            <a:r>
              <a:rPr lang="en-US" dirty="0" smtClean="0"/>
              <a:t>E-mail teachers or school librarians</a:t>
            </a:r>
          </a:p>
          <a:p>
            <a:r>
              <a:rPr lang="en-US" dirty="0" smtClean="0"/>
              <a:t>Create a Teen Advisory Group (TAG).</a:t>
            </a:r>
          </a:p>
          <a:p>
            <a:pPr lvl="1"/>
            <a:r>
              <a:rPr lang="en-US" dirty="0" smtClean="0"/>
              <a:t>Promote within school</a:t>
            </a:r>
          </a:p>
          <a:p>
            <a:pPr lvl="1"/>
            <a:endParaRPr lang="en-US" dirty="0" smtClean="0"/>
          </a:p>
          <a:p>
            <a:pPr>
              <a:buClr>
                <a:srgbClr val="FF388C"/>
              </a:buClr>
            </a:pPr>
            <a:r>
              <a:rPr lang="en-US" dirty="0" smtClean="0"/>
              <a:t>Talk to teens in person.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Include smaller takeaway versions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Jack - Flyers should not be Word doc with clipart and here’s why – U-G-L-Y (you </a:t>
            </a:r>
            <a:r>
              <a:rPr lang="en-US" dirty="0" err="1" smtClean="0"/>
              <a:t>ain’t</a:t>
            </a:r>
            <a:r>
              <a:rPr lang="en-US" dirty="0" smtClean="0"/>
              <a:t> got no alibi!) No flyer is better than an ugly flyer! Never Comic Sans!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and work with your teens about designing flyers. - JB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Mic</a:t>
            </a:r>
            <a:r>
              <a:rPr lang="en-US" dirty="0" smtClean="0"/>
              <a:t> Night before and after images – DG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Teens Need YOU!</a:t>
            </a:r>
          </a:p>
          <a:p>
            <a:r>
              <a:rPr lang="en-US" dirty="0" smtClean="0"/>
              <a:t>http://www.teenlibrariantoolbox.com/2012/11/a-night-of-firsts.html</a:t>
            </a:r>
            <a:br>
              <a:rPr lang="en-US" dirty="0" smtClean="0"/>
            </a:br>
            <a:r>
              <a:rPr lang="en-US" dirty="0" smtClean="0"/>
              <a:t>We provide:</a:t>
            </a:r>
          </a:p>
          <a:p>
            <a:pPr lvl="1"/>
            <a:r>
              <a:rPr lang="en-US" dirty="0" smtClean="0"/>
              <a:t>Support as another positive adult role model.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Boundaries &amp; set expectations (different from school)</a:t>
            </a:r>
          </a:p>
          <a:p>
            <a:pPr lvl="1"/>
            <a:r>
              <a:rPr lang="en-US" dirty="0" smtClean="0"/>
              <a:t>An outlet for creativity</a:t>
            </a:r>
          </a:p>
          <a:p>
            <a:pPr lvl="1"/>
            <a:r>
              <a:rPr lang="en-US" dirty="0" smtClean="0"/>
              <a:t>RESPECT!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Anecdote about teen gamers and how changed staff! - JB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it important that we have a space carved out for them? – Jack’s story about his space</a:t>
            </a:r>
          </a:p>
          <a:p>
            <a:r>
              <a:rPr lang="en-US" dirty="0" smtClean="0"/>
              <a:t>How do we create a “space” when there isn’t 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expectations and balance those expectations. (Jack)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(Programs where teens can make/create/design)</a:t>
            </a:r>
          </a:p>
          <a:p>
            <a:pPr lvl="1"/>
            <a:r>
              <a:rPr lang="en-US" dirty="0" smtClean="0"/>
              <a:t>button making, duct tape, soldering – MAKE buttons empowering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Sewing, knitting, video games, needle-felting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principle: Motivate! (Jack separate slides)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Talk to teens about what they might want to learn, find kids who know something and think about ways to encourage them to share with friends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/</a:t>
            </a:r>
            <a:r>
              <a:rPr lang="en-US" dirty="0" err="1" smtClean="0"/>
              <a:t>Tumblr</a:t>
            </a:r>
            <a:r>
              <a:rPr lang="en-US" dirty="0" smtClean="0"/>
              <a:t>/Twitter works wonders</a:t>
            </a:r>
          </a:p>
          <a:p>
            <a:r>
              <a:rPr lang="en-US" sz="2800" dirty="0" smtClean="0"/>
              <a:t>Great way to promote events and allow teen’s friends to see events at the library.</a:t>
            </a:r>
            <a:endParaRPr lang="en-US" sz="2600" dirty="0" smtClean="0"/>
          </a:p>
          <a:p>
            <a:r>
              <a:rPr lang="en-US" sz="2600" dirty="0" smtClean="0"/>
              <a:t>Easy to maintain!</a:t>
            </a:r>
            <a:r>
              <a:rPr lang="en-US" sz="2800" dirty="0" smtClean="0"/>
              <a:t> Convenient for teens since they can check it from their phones</a:t>
            </a:r>
            <a:endParaRPr lang="en-US" sz="2600" dirty="0" smtClean="0"/>
          </a:p>
          <a:p>
            <a:pPr lvl="1"/>
            <a:r>
              <a:rPr lang="en-US" sz="2200" dirty="0" smtClean="0"/>
              <a:t>Not really a page about you.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good way to get feedback on events and ideas for new 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E0EA-4996-480A-B543-4310BA6A3B2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Innovative &amp; engaging </a:t>
            </a:r>
            <a:br>
              <a:rPr lang="en-US" dirty="0" smtClean="0"/>
            </a:br>
            <a:r>
              <a:rPr lang="en-US" dirty="0" smtClean="0"/>
              <a:t>teen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dolly </a:t>
            </a:r>
            <a:r>
              <a:rPr lang="en-US" dirty="0" err="1" smtClean="0"/>
              <a:t>goyal</a:t>
            </a:r>
            <a:r>
              <a:rPr lang="en-US" dirty="0" smtClean="0"/>
              <a:t> and jack </a:t>
            </a:r>
            <a:r>
              <a:rPr lang="en-US" dirty="0" err="1" smtClean="0"/>
              <a:t>baur</a:t>
            </a:r>
            <a:endParaRPr lang="en-US" dirty="0"/>
          </a:p>
        </p:txBody>
      </p:sp>
      <p:pic>
        <p:nvPicPr>
          <p:cNvPr id="4" name="Picture 3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" y="5621856"/>
            <a:ext cx="7365944" cy="872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165600"/>
            <a:ext cx="3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Tuesday, May 13, 2014</a:t>
            </a:r>
          </a:p>
          <a:p>
            <a:r>
              <a:rPr lang="en-US" dirty="0" smtClean="0"/>
              <a:t>12 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9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“bad” teens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882832"/>
            <a:ext cx="1772533" cy="265880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822959" y="1053737"/>
            <a:ext cx="3522617" cy="388338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Make sure you are the one directly dealing with them and communicate what you’re doing with staff.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Talk to them. Use language that asks more of the “why” of what they’re doing.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Invite them to programs.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Make jokes.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Remember their names. </a:t>
            </a:r>
            <a:endParaRPr lang="en-US" sz="1800" dirty="0"/>
          </a:p>
        </p:txBody>
      </p:sp>
      <p:pic>
        <p:nvPicPr>
          <p:cNvPr id="7" name="Content Placeholder 10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4" y="2486252"/>
            <a:ext cx="1993333" cy="29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86489" y="1960705"/>
            <a:ext cx="5650992" cy="1207509"/>
          </a:xfrm>
        </p:spPr>
        <p:txBody>
          <a:bodyPr/>
          <a:lstStyle/>
          <a:p>
            <a:r>
              <a:rPr lang="en-US" dirty="0" smtClean="0"/>
              <a:t>Engaging teens with fun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readers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161289"/>
            <a:ext cx="3385055" cy="3867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Easy to run – just photocopy plays!</a:t>
            </a:r>
            <a:br>
              <a:rPr lang="en-US" sz="1900" dirty="0" smtClean="0"/>
            </a:br>
            <a:endParaRPr lang="en-US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Easy to market – find the drama nerds!</a:t>
            </a:r>
            <a:br>
              <a:rPr lang="en-US" sz="1900" dirty="0" smtClean="0"/>
            </a:br>
            <a:endParaRPr lang="en-US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Once you’ve got your group reading, see what other performance opportunities exist!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18710" r="32729" b="10838"/>
          <a:stretch/>
        </p:blipFill>
        <p:spPr bwMode="auto">
          <a:xfrm>
            <a:off x="4428818" y="697904"/>
            <a:ext cx="4315690" cy="564963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2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275080"/>
            <a:ext cx="3232622" cy="37969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Read a poem, get a pancake!</a:t>
            </a:r>
          </a:p>
          <a:p>
            <a:pPr marL="0" indent="0"/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E-mailed English teachers about event.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Teens could either help make pancakes or read poetry.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Turnout included teens who just wanted pancakes – what to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Pancake poetry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/>
          <a:stretch/>
        </p:blipFill>
        <p:spPr>
          <a:xfrm>
            <a:off x="5932764" y="1000854"/>
            <a:ext cx="3005931" cy="265733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6391" r="6447"/>
          <a:stretch/>
        </p:blipFill>
        <p:spPr>
          <a:xfrm>
            <a:off x="4480191" y="524660"/>
            <a:ext cx="2334001" cy="3412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/>
          <a:stretch/>
        </p:blipFill>
        <p:spPr>
          <a:xfrm>
            <a:off x="4995610" y="3658189"/>
            <a:ext cx="3008382" cy="25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471253" cy="4046528"/>
          </a:xfrm>
        </p:spPr>
        <p:txBody>
          <a:bodyPr>
            <a:normAutofit fontScale="925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Can be taught be outside cooking instructor or lead by YOU!</a:t>
            </a:r>
            <a:endParaRPr lang="en-US" sz="1900" dirty="0">
              <a:solidFill>
                <a:srgbClr val="000000"/>
              </a:solidFill>
            </a:endParaRPr>
          </a:p>
          <a:p>
            <a:pPr marL="0" lvl="0" indent="0"/>
            <a:endParaRPr lang="en-US" sz="19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Food attracts teens. If teens didn’t cook, they had to clean.</a:t>
            </a:r>
          </a:p>
          <a:p>
            <a:pPr lvl="0">
              <a:buFont typeface="Arial" pitchFamily="34" charset="0"/>
              <a:buChar char="•"/>
            </a:pPr>
            <a:endParaRPr lang="en-US" sz="19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Take pictures!</a:t>
            </a:r>
            <a:endParaRPr lang="en-US" sz="19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E</a:t>
            </a:r>
            <a:r>
              <a:rPr lang="en-US" sz="1900" dirty="0">
                <a:solidFill>
                  <a:srgbClr val="000000"/>
                </a:solidFill>
              </a:rPr>
              <a:t>-mailed English </a:t>
            </a:r>
            <a:r>
              <a:rPr lang="en-US" sz="1900" dirty="0" smtClean="0">
                <a:solidFill>
                  <a:srgbClr val="000000"/>
                </a:solidFill>
              </a:rPr>
              <a:t>teachers, school librarians, counselors and PTA </a:t>
            </a:r>
            <a:r>
              <a:rPr lang="en-US" sz="1900" dirty="0">
                <a:solidFill>
                  <a:srgbClr val="000000"/>
                </a:solidFill>
              </a:rPr>
              <a:t>about </a:t>
            </a:r>
            <a:r>
              <a:rPr lang="en-US" sz="1900" dirty="0" smtClean="0">
                <a:solidFill>
                  <a:srgbClr val="000000"/>
                </a:solidFill>
              </a:rPr>
              <a:t>events.</a:t>
            </a:r>
            <a:endParaRPr lang="en-US" sz="19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fbcdn-sphotos-d-a.akamaihd.net/hphotos-ak-frc3/t1.0-9/988397_604380806300675_5926976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810" y="622709"/>
            <a:ext cx="3898138" cy="2923604"/>
          </a:xfrm>
          <a:prstGeom prst="rect">
            <a:avLst/>
          </a:prstGeom>
          <a:noFill/>
        </p:spPr>
      </p:pic>
      <p:pic>
        <p:nvPicPr>
          <p:cNvPr id="6" name="Picture 5" descr="20130204_162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213" y="3891453"/>
            <a:ext cx="2518296" cy="1888722"/>
          </a:xfrm>
          <a:prstGeom prst="rect">
            <a:avLst/>
          </a:prstGeom>
        </p:spPr>
      </p:pic>
      <p:pic>
        <p:nvPicPr>
          <p:cNvPr id="7" name="Picture 6" descr="20130204_154706.jpg"/>
          <p:cNvPicPr>
            <a:picLocks noChangeAspect="1"/>
          </p:cNvPicPr>
          <p:nvPr/>
        </p:nvPicPr>
        <p:blipFill>
          <a:blip r:embed="rId4" cstate="print"/>
          <a:srcRect l="39776"/>
          <a:stretch>
            <a:fillRect/>
          </a:stretch>
        </p:blipFill>
        <p:spPr>
          <a:xfrm>
            <a:off x="7018020" y="3736005"/>
            <a:ext cx="1869072" cy="23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creating</a:t>
            </a:r>
            <a:endParaRPr lang="en-US" dirty="0"/>
          </a:p>
        </p:txBody>
      </p:sp>
      <p:pic>
        <p:nvPicPr>
          <p:cNvPr id="1028" name="Picture 4" descr="http://4.bp.blogspot.com/-L6rppYEGCNo/TqKfMFSWdMI/AAAAAAAAAHc/6h9gjjTo5Io/s1600/EZ_BUTTONS_maker_s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71" y="733293"/>
            <a:ext cx="1728277" cy="2240280"/>
          </a:xfrm>
          <a:prstGeom prst="rect">
            <a:avLst/>
          </a:prstGeom>
          <a:noFill/>
          <a:ln w="444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3.volusion.com/aes3n.okhn2/v/vspfiles/photos/MKLS01-2.jpg?139841343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7588" r="11941" b="12886"/>
          <a:stretch/>
        </p:blipFill>
        <p:spPr bwMode="auto">
          <a:xfrm>
            <a:off x="439331" y="4247064"/>
            <a:ext cx="1910677" cy="19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w-projects.s3.amazonaws.com/twduckbrand/prod/images/products/argyle-duct-tap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34" y="4247064"/>
            <a:ext cx="1549489" cy="15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fbcdn-sphotos-b-a.akamaihd.net/hphotos-ak-frc3/t1.0-9/533520_418130234925734_1775667971_n.jpg"/>
          <p:cNvPicPr>
            <a:picLocks noChangeAspect="1" noChangeArrowheads="1"/>
          </p:cNvPicPr>
          <p:nvPr/>
        </p:nvPicPr>
        <p:blipFill>
          <a:blip r:embed="rId6" cstate="print"/>
          <a:srcRect l="14655"/>
          <a:stretch>
            <a:fillRect/>
          </a:stretch>
        </p:blipFill>
        <p:spPr bwMode="auto">
          <a:xfrm>
            <a:off x="5157404" y="3221487"/>
            <a:ext cx="3649064" cy="3206745"/>
          </a:xfrm>
          <a:prstGeom prst="rect">
            <a:avLst/>
          </a:prstGeom>
          <a:noFill/>
        </p:spPr>
      </p:pic>
      <p:pic>
        <p:nvPicPr>
          <p:cNvPr id="21508" name="Picture 4" descr="https://fbcdn-sphotos-e-a.akamaihd.net/hphotos-ak-frc1/t1.0-9/995242_600947173310705_371557955_n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t="8469" b="15602"/>
          <a:stretch>
            <a:fillRect/>
          </a:stretch>
        </p:blipFill>
        <p:spPr bwMode="auto">
          <a:xfrm>
            <a:off x="1207008" y="1072862"/>
            <a:ext cx="3035808" cy="3073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83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teach teens</a:t>
            </a:r>
            <a:endParaRPr lang="en-US" dirty="0"/>
          </a:p>
        </p:txBody>
      </p:sp>
      <p:pic>
        <p:nvPicPr>
          <p:cNvPr id="19460" name="Picture 4" descr="https://scontent-a.xx.fbcdn.net/hphotos-ash2/t1.0-9/382012_220693301336096_10422911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752" y="1106424"/>
            <a:ext cx="3767327" cy="2825496"/>
          </a:xfrm>
          <a:prstGeom prst="rect">
            <a:avLst/>
          </a:prstGeom>
          <a:noFill/>
        </p:spPr>
      </p:pic>
      <p:pic>
        <p:nvPicPr>
          <p:cNvPr id="19462" name="Picture 6" descr="https://scontent-a.xx.fbcdn.net/hphotos-ash2/t1.0-9/308420_220693514669408_1385943581_n.jpg"/>
          <p:cNvPicPr>
            <a:picLocks noChangeAspect="1" noChangeArrowheads="1"/>
          </p:cNvPicPr>
          <p:nvPr/>
        </p:nvPicPr>
        <p:blipFill>
          <a:blip r:embed="rId4" cstate="print"/>
          <a:srcRect l="20101" r="14201"/>
          <a:stretch>
            <a:fillRect/>
          </a:stretch>
        </p:blipFill>
        <p:spPr bwMode="auto">
          <a:xfrm>
            <a:off x="6108192" y="4187720"/>
            <a:ext cx="2020824" cy="2306949"/>
          </a:xfrm>
          <a:prstGeom prst="rect">
            <a:avLst/>
          </a:prstGeom>
          <a:noFill/>
        </p:spPr>
      </p:pic>
      <p:pic>
        <p:nvPicPr>
          <p:cNvPr id="19464" name="Picture 8" descr="https://scontent-b.xx.fbcdn.net/hphotos-frc3/t1.0-9/305291_220693368002756_14898028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3152" y="4207965"/>
            <a:ext cx="3103401" cy="2327551"/>
          </a:xfrm>
          <a:prstGeom prst="rect">
            <a:avLst/>
          </a:prstGeom>
          <a:noFill/>
        </p:spPr>
      </p:pic>
      <p:pic>
        <p:nvPicPr>
          <p:cNvPr id="19466" name="Picture 10" descr="https://scontent-a.xx.fbcdn.net/hphotos-ash2/t1.0-9/535214_334426806629411_159827594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809" y="1375786"/>
            <a:ext cx="3530098" cy="2647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54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teach teens</a:t>
            </a:r>
            <a:endParaRPr lang="en-US" dirty="0"/>
          </a:p>
        </p:txBody>
      </p:sp>
      <p:pic>
        <p:nvPicPr>
          <p:cNvPr id="18434" name="Picture 2" descr="http://techwarriorz.com/v2/wp-content/uploads/2014/03/skillshar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" y="1385374"/>
            <a:ext cx="7753986" cy="363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19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teen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Tips &amp;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3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100628"/>
            <a:ext cx="3127248" cy="3579849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7200" dirty="0" smtClean="0"/>
              <a:t>Teens and their friends can see what’s going on without having to be there. 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Convenient.</a:t>
            </a:r>
            <a:endParaRPr lang="en-US" sz="7200" dirty="0"/>
          </a:p>
          <a:p>
            <a:pPr>
              <a:buFont typeface="Arial" pitchFamily="34" charset="0"/>
              <a:buChar char="•"/>
            </a:pPr>
            <a:endParaRPr lang="en-US" sz="7200" dirty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Makes it easy to communicate with groups such as your TAG, anime club, etc.</a:t>
            </a:r>
          </a:p>
          <a:p>
            <a:pPr>
              <a:buFont typeface="Arial" pitchFamily="34" charset="0"/>
              <a:buChar char="•"/>
            </a:pPr>
            <a:endParaRPr lang="en-US" sz="7200" dirty="0" smtClean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Great for feedback!</a:t>
            </a:r>
            <a:endParaRPr lang="en-US" sz="7200" dirty="0"/>
          </a:p>
          <a:p>
            <a:pPr>
              <a:buFont typeface="Arial" pitchFamily="34" charset="0"/>
              <a:buChar char="•"/>
            </a:pPr>
            <a:endParaRPr lang="en-US" sz="7200" dirty="0"/>
          </a:p>
          <a:p>
            <a:endParaRPr lang="en-US" sz="2600" dirty="0"/>
          </a:p>
        </p:txBody>
      </p:sp>
      <p:pic>
        <p:nvPicPr>
          <p:cNvPr id="16386" name="Picture 2" descr="http://marketingland.com/wp-content/ml-loads/2013/08/twitter-featur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835" y="914400"/>
            <a:ext cx="2628773" cy="1245208"/>
          </a:xfrm>
          <a:prstGeom prst="rect">
            <a:avLst/>
          </a:prstGeom>
          <a:noFill/>
        </p:spPr>
      </p:pic>
      <p:pic>
        <p:nvPicPr>
          <p:cNvPr id="16388" name="Picture 4" descr="http://strategicmarketingacademy.com/wp-content/uploads/2013/09/tumblr-logo.jpg"/>
          <p:cNvPicPr>
            <a:picLocks noChangeAspect="1" noChangeArrowheads="1"/>
          </p:cNvPicPr>
          <p:nvPr/>
        </p:nvPicPr>
        <p:blipFill>
          <a:blip r:embed="rId4" cstate="print"/>
          <a:srcRect t="20480" b="32320"/>
          <a:stretch>
            <a:fillRect/>
          </a:stretch>
        </p:blipFill>
        <p:spPr bwMode="auto">
          <a:xfrm>
            <a:off x="5495671" y="2387917"/>
            <a:ext cx="3355721" cy="1187925"/>
          </a:xfrm>
          <a:prstGeom prst="rect">
            <a:avLst/>
          </a:prstGeom>
          <a:noFill/>
        </p:spPr>
      </p:pic>
      <p:pic>
        <p:nvPicPr>
          <p:cNvPr id="16390" name="Picture 6" descr="http://cdn-1.famouslogos.us/images/facebook-logo.jpg"/>
          <p:cNvPicPr>
            <a:picLocks noChangeAspect="1" noChangeArrowheads="1"/>
          </p:cNvPicPr>
          <p:nvPr/>
        </p:nvPicPr>
        <p:blipFill>
          <a:blip r:embed="rId5" cstate="print"/>
          <a:srcRect t="14372" b="12668"/>
          <a:stretch>
            <a:fillRect/>
          </a:stretch>
        </p:blipFill>
        <p:spPr bwMode="auto">
          <a:xfrm>
            <a:off x="4184939" y="3739896"/>
            <a:ext cx="3504529" cy="118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2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teen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1.hdnux.com/photos/14/10/15/3179376/6/628x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66997"/>
            <a:ext cx="7406640" cy="47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9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1026" name="Picture 2" descr="https://fbcdn-sphotos-b-a.akamaihd.net/hphotos-ak-frc3/t31.0-8/1271084_10152203108461729_809245696_o.png?dl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" y="2039534"/>
            <a:ext cx="2125629" cy="21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ASEhEUEBEWERUSFhkSFBUSFRYSFRQSFRUWFhQUFhYYHSggGBwlGxYUITEiJSkrLi4yFx8zODMsNygtLisBCgoKDg0OGhAQGzckHSUxLC8sNCw3NywsLCwsLCwsLCwsLCw4LCwsLCwsLCwsLCwsLCwsLCwsLCwsLCwsLCwsLP/AABEIANAA8wMBIgACEQEDEQH/xAAcAAEAAgIDAQAAAAAAAAAAAAAABgcEBQIDCAH/xABGEAACAQECBwsICAYCAwAAAAAAAQIDBBEFBhIhMUFxBxMiUVJhgZOhwdEUFRcyU1SRkhYjMzRyc7HSQmKCorPCQ/AkY4P/xAAZAQEAAwEBAAAAAAAAAAAAAAAAAgMEAQX/xAAmEQEAAgEDBAMBAAMBAAAAAAAAAQIDERNRBBIhMRQyQSIzQoEj/9oADAMBAAIRAxEAPwC8QAAAAAAAAAAAAAAAAAAIVjnj1Gyt0bOlUrL1m88KfM7vWlzatfETKs+DK7if6HnFzbzybbedt52287bfGaOnxxeZmfxXktMemxwhh+1123VtFSV+pScY9EI3R7DBp2icXfGcovjUmn8UWDiTidZqtCFevfVc77oXuMIpScc92eTzbOYkdrxYsOZeS00mtUcl/FZzROelZ0iFUUmfKt8E452+g1dWdWOuFa+on/U+Euhls4rYfhbaKqRWRJPJqQvvyZadOtNZ0yr8dMWYWXIqUcre5vJak78iV16uetNJ6eI68QMN+S2qOU7qda6nU4le+BPob+EmRyUrkp3V9u1tNZ0ldoAMLQAAAAAAAAAAAAAAAAAAAAAAAAAAAAAAAA41Fmexnm6OhHpJnm2Js6T9/wCKc34ujED7hZ9k/wDJI3dpWbYaTED7hZ9k/wDJI31RXpmfJ95Sj00mG8Hq0UKtJ/xR4L4prPF/FIpacWm01c1maeprM0XuVRj3g/erXNpXRrJVVteaa+ZN9KNHTW8zVXkj9WliNhfymyU5Sd84fVVOPKhre1ZL6TflUbkuEsi0VKLeatHKj+OHjFv5S1yjNTtvMLqTrAACpIAAAAAAAAAAAAAAAAAAAAAAAAAAAAADzbceg8O4TjZqFWtPRCN6XKk80Y9LaR58b4zb0ke5UZvxc+IH3Cz7J/5JEgNLiZZZ0rFZ4zV0slya4suTkk+e5o3TM1/tKcemFNXNkL3TbJlUaVVLPTnkv8M14xj8SaVJXtsj2PaXkNe/VkPp32BLFOl4ct6Vziza95tdmqcmrFP8Mnky7JMv88303c1dqa/U9Hot6uPMS5h/X0AGRcAAAAAAAAAAAAAAAAAAAAAAAAAAAAanGjDMbJZ51Xnl6tOL/iqP1V3vmTOxEzOkEzogO6rhzfKkbNB8Glw6l2uo1wY9EX/dzGjxGwL5VaY5Svp0rqlTidz4MOl9iZoatSU5OUm5ym229LlKTvfS2y58TsCeSWaMJL6yfDqv+dr1dkVcvi9ZuvO1j0j2zR/VtW8Om0z1HbJ3K8wpSvd5iXPhG90GpdYprlThH4SUv9SSEM3T611GhDlVHPohFr/dFmKNbwjb0gWD6WXVpR5VSEfmkl3nooorEey75brMtSnvj2U05/qkXqWdVPmIcw+gAGVcAAAAAAAAAAAAAAAAAAAAAAAAAAAUrugYw+V2jJpu+jRvjC7RKX8dTpuuXMucme6VjJvFLyelL62suE1phSeZ7HLOlzX8xV+CsHztFWFKmuFN3c0Vrk+ZK9mzp8ekd8qctv8AWEp3NsA77V8oqL6ui+BfolV0p/06drRaZi4LsELPShSpq6MFdzt65PnbvfSZFSVyvKct++2rtY0h02mer4nQGwVpBXG6baL69KHIp5XTOT7oRLHKgxwtO+Wy0PVGW9r+hKL7UzR08a31V5J8JJuRWLKr1qrWanBQX4qjv/SHaWqVRiLjZZLFQlCrGo5zm5ycIpq65KKvclxdpI/SZYeTW+SP7jmal7XmYhKloivtNAQv0mWHk1vkj+4ekyw8mt8kf3FWzfhPvrymgIX6TLDya3yR/cPSZYeTW+SP7hs34O+vKaAhfpMsPJrfJH9w9Jlh5Nb5I/uGzfg768poCNYMx6wfWaiqu9yehVU4X/1er2klIWrNfcOxMT6AAcdARnGXHWzWOW9tOrVWdwhdwb86y5PMtmdmh9KdP3WfWR8CyMN5jWIRm9YWICvPSnT91n88fAelOl7rP54+B3YycObleVhgrz0p0vdZ/PHwPvpTpe6z+ePgNjJwbleVhAr30p0vdZ/PEelOj7tU+eI2MnBuV5WECvvSnR92qfNEelOj7tU+aI2MnBuV5WCanGbDtOx0ZVJ536tOGuc9S2a29SI1Zt0+zNvLo1ILJbT4Mr5JZo3Lj0X6CvcY8O1bZWdSpmSzQgneoR4lxvjev4Inj6e02/r05bJER4YWELbUrVJ1assqc3lSfcuJJXJLmLT3P8XfJqW+1Y3Vqy0PTTp6VDmbzN9C1EY3O8Wt+mrRWj9VTfAT/wCSotf4Yv4vYy0yzqMn+kK6V/ZDjVherjkDKtYu8SPm8y4jLAGFOEkm8lu5X3LXdqKhq4r4RlKUpWWpfJuT0aW73rLrBZjyzT0jauqkvonhD3Wp2eI+ieEPdanZ4l2gt+VbhHbhSP0Uwh7rU+C8R9FMIe61PgvEu4D5VuDbhSDxVt602aa+XxPn0Xt3u0/7fEuy0RzbDEHybcG3Cnvoxbvdp/2+I+jFu92n2eJcIHybcG3CjLRZ505ONSEoSWmMk4v4Mm+5zjZKnOFlryyqc3k0pSeenN6IX8l6FxO7USbGXA8LTRlFpZcU5U5a4ySzK/iehop1N6VmelPQ0y6sxmrMSj5pL0kDBwHbHWs9Cq9NSnCb/FKKb7bz6efMaeGl5+tFWU5SnN3ynJyk3pcpO9t9JzjZJtJqOZ59R9wjTya1aPJqTj8JNGzsb4Edh634xtZ5FU5Pah5FU5PajcgO6NN5FU5Pah5FU5PajcgGjTeRVOT2oeRVOT2o3IBo03kVTk9qOmcGm08zRvzS2315be465MOglmK+JNa05NStfRo6c6unUX8qehfzPovNjiBgGhOmrRUjlyy3GKlnjHJuz3a3tLIp6FsMuXPp4qsrT9lxs1CFOEYU4qMYJRjFaEloR2AGNaAAAAAAAAAAAAGwOu0PNtMQ7K1S98x1gADCwrhWjZoKdaeSm7lcnJyd19ySOxGviB24RtcaNKpUlohFy+CzLpdy6Sj2+MkWNWNM7XwIJ06Kd+S/Wm1ocrv0/U7sQMXXarQpyX1NFqU29EpLPGmuPU3zbUbcddqs2sptPdOkLYxbsrpWWzU5ZpQpQUuaWSspfG8GyBgmdZ1aXn/Gank2y1r/AN9V9DqSa7Gd2D39XHp/U7se6eThC1L+dP5qcJd5j4MfA6WerXzWGSfcu7fWfN9ZxlpZ8JOue+sb6zgAOe+sb6zgAO+nK809t+0lt7jbUdBqbb9pLb3ByVl7nf3NfmT7iZ09C2EM3O/ua/Mn3Ezp6FsPMy/eV1fTkACCQAAAAAAAAAAB8lG9XH0AYLR8OU3nZxAGpxmwLG1UXB5pxvlTfFO7Q+Z6GbYHYmYnWHJjVREk1enmazNPUy+MTp0ZWOzuhBU4OHqrVPRO96W8pPOykMK1Iyr15R9WVWpKN3Jc5Ndhbu5jFqwU79c6jWzLffea+p80iVeL2lYAMLQpbdMpXYQqvlxpy/sUf9TU4KfBlt7iQ7rNO62wfKoR+KnUXgRzBL9fo7z1MX0hlt9pZM9LOJyqaTiWAAAAAA7aOg1Nt+0lt7kbajoNTbvtJbe5ByVl7nf3NfmT7iZ09C2EM3O/ua/Mn3Ezp6FsPMy/eV1fTkACCQAAAAAAAAAAB116ly52dhh1U73eBwAAAhmN+N0IwlRs0suck4ynF8GCeZpPXLZoN/jNg+paLNUp0pZMpXNX5lK53uLepPQU7UpuLcZLJcW009KazNM04MdbeZV3tMOyxWWdWpCnTWVObUYrnfcegMD2CNnoUqMc6pxUb+N630u99JDdyvA9BUfKfXqycqef/jSd10edq5t8922fEeoyd09vCWOukagAMy1Vu7BT+us0uOnJfLJP/YhuCXwpbO8nu7FSzWSXE6kfioP/AFIBgt8Pof6o9LB/jhmv9mfV0nA7Kx1lzgAAAAA7aOg1Nu+0lt7kbajoNTbvtJbe5ByVl7nf3NfmT7iZ09C2EM3O/ua/Mn3Ezp6FsPMy/eV1fTkACCQAAAAAAAAAABj2rSjIMOrO9gcAAAKjx2UfLa+Txxv/ABZEbyysPYYp2Wk5zd7eaENc5cWzjeop2015VJynN3ym3KT5272a+mrOs2VZJ/FpbkMn5NXWpVr1tdOF/wCiJ4Rfc4wa6Fip5SulWbrNcSlcof2Ri+klBmyzreV1PrAACtJA916n/wCNQlxVrvjTn4FZYOf1i6f0LY3Vad9hv5NWD+N8f9ipbE+HHb3HodNP8M+T7NtW1HUdtbQdRoRAAAB2UaM5tRhGU5PRGCcm+hZzlabLUpu6rTnTb0KcXBvZes41HyjoNTbvtJbe5G2o6DU277SW3uQclZe539zX5k+4mdPQthDNzv7mvzJ9xM6ehbDzMv3ldX05AAgkAAAAAAAAAADotLebiMcy7QuCzEAGHhmdZUKroK+qovIVyfC5k8zem5GYDsCjrba6tWblWnKctDcnnV2q7VsJNuf4rxtdR1KrW9UWsqGuctKi1qjx8egx90GyRp2tuKu32EakkuU3KLfTk37Wzf7jtR5drjqyab6b5rv7Dde//l3VU1j+tJWcgAec0gAAjW6PTysH2jmyJfCrApazvhx/Ev1L0x0p5Vhta4qUpfKsruKJg862m/pZ/mWfL7byroOk76izM6cl8RpRfAfcl8QyXxAWFixk2bBs7TDe1UllSlKs5RgsmbhGMpRTko3LUnnZtMJ5Nqs1tjV3t7zOpGDpuTcHTipRyspLJnnzpXq56c5CMWsZ6tkThkb7Tk78lvJcZa3F3PTxGXjDjlVtFN0qdPeoS9d35UpLivuVyMVsN5yarYvHbojNHQam3faS/wC6kbeksxqLd9pL/upG1TKd4kYbstGyqFWtGEsuTud99zuuegmeC8N2WvwaNeFSSV7innu2PSUUcqc3Fpxbi07007mnxprQZ79PFpmdUovMPQoKxxf3Q6tO6Fri60dG+RuVRbVon2PaSNboVg46i/8Am/EzWw3ifSyLxKVgi3pAwfy59XI+/T/B/Ln1ciO1fg7oSgEX+n+D/aT6ufgPp/g/2k+rn4Dbvwd0cpQCL/T/AAf7SfVz8B9P8H+0n1c/Abd+DujlKARf6f4P9pPq5+AeP+D/AGk+rn4Dbvwd0JFaZZruMxiOyx5sLd7qS6ufgfPpvYPaS6ufgNu/B3QkZwr1owjKU5KMYq+TeZJLSyO1cebCk2pTk9SUGm+mVyITjHjNWtbyfs6Sd6pp33vU5vW+wnTDa0+fDk3iGLjFhTym0Tq6IvgwT0qEdF/O876SwNyKwuNGvWa+1moR5400738ZNdBXuAcDVbXWjSpLTnlLVCGuT8NbL3wZYYUKVOlTV0acVFcb42+du99Jb1ForXshzHGs6soAGJeAADBw7Sy7NaI6cqlUXxgzz0j0mVfjNuc1t8lOxZMoTd+9yeS4N6VFvM4/C7nNXTZIrrEqstZnzCI+co8T7PEeco8T7PE2no/wl7GPWQ8R6P8ACXsY9ZDxNW5TlV224avzlHifZ4jzlHifZ4m09H+EvYx6yHiPR/hL2Mesh4jcpydtuGr85R4n2eI85R4n2eJtPR/hL2Mesh4j0f4S9jHrIeI3Kcnbbhq/OUeJ9nia+01FKTa18ewkno/wl7GPWQ8R6P8ACXsY9ZDxO7lOXO23CLlj4AxRo23BtFv6uqnUyaiV+bfJcGa/iXatWu/UWLc5t85JVFCjHXJzU7lzRjpfw2lr4JwfCz0adGn6tNZKv0vW5PnbbfSUZ80aR2z5WY6cqWwnidb6EmnQlUWqVFOpF/DOulIwfMds91rdVPwPQQK46q37CW1Dz75jtnutbqp+A8x2z3Wt1U/A9BA78qeHNmHn3zHbPda3VT8B5jtnutbqp+B6CA+VPBsw8++Y7Z7rW6qfgPMds91rdVPwPQQHyp4NmHn3zHbPda3VT8B5jtnutbqp+B6CA+VPBsw8++Y7Z7rW6qfgPMds91rdVPwPQQHyp4NmHn+ngC2ydystbqpr9USLAu5xa6rTtDVnhrV6nUa5ksy6X0FvAjbqrT6djFDXYEwLQslPe6EMlaZSeeU3xyet9i1GxAM8zM+ZWgAO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ASEhEUEBEWERUSFhkSFBUSFRYSFRQSFRUWFhQUFhYYHSggGBwlGxYUITEiJSkrLi4yFx8zODMsNygtLisBCgoKDg0OGhAQGzckHSUxLC8sNCw3NywsLCwsLCwsLCwsLCw4LCwsLCwsLCwsLCwsLCwsLCwsLCwsLCwsLCwsLP/AABEIANAA8wMBIgACEQEDEQH/xAAcAAEAAgIDAQAAAAAAAAAAAAAABgcEBQIDCAH/xABGEAACAQECBwsICAYCAwAAAAAAAQIDBBEFBhIhMUFxBxMiUVJhgZOhwdEUFRcyU1SRkhYjMzRyc7HSQmKCorPCQ/AkY4P/xAAZAQEAAwEBAAAAAAAAAAAAAAAAAgMEAQX/xAAmEQEAAgEDBAMBAAMBAAAAAAAAAQIDERNRBBIhMRQyQSIzQoEj/9oADAMBAAIRAxEAPwC8QAAAAAAAAAAAAAAAAAAIVjnj1Gyt0bOlUrL1m88KfM7vWlzatfETKs+DK7if6HnFzbzybbedt52287bfGaOnxxeZmfxXktMemxwhh+1123VtFSV+pScY9EI3R7DBp2icXfGcovjUmn8UWDiTidZqtCFevfVc77oXuMIpScc92eTzbOYkdrxYsOZeS00mtUcl/FZzROelZ0iFUUmfKt8E452+g1dWdWOuFa+on/U+Euhls4rYfhbaKqRWRJPJqQvvyZadOtNZ0yr8dMWYWXIqUcre5vJak78iV16uetNJ6eI68QMN+S2qOU7qda6nU4le+BPob+EmRyUrkp3V9u1tNZ0ldoAMLQAAAAAAAAAAAAAAAAAAAAAAAAAAAAAAAA41Fmexnm6OhHpJnm2Js6T9/wCKc34ujED7hZ9k/wDJI3dpWbYaTED7hZ9k/wDJI31RXpmfJ95Sj00mG8Hq0UKtJ/xR4L4prPF/FIpacWm01c1maeprM0XuVRj3g/erXNpXRrJVVteaa+ZN9KNHTW8zVXkj9WliNhfymyU5Sd84fVVOPKhre1ZL6TflUbkuEsi0VKLeatHKj+OHjFv5S1yjNTtvMLqTrAACpIAAAAAAAAAAAAAAAAAAAAAAAAAAAAADzbceg8O4TjZqFWtPRCN6XKk80Y9LaR58b4zb0ke5UZvxc+IH3Cz7J/5JEgNLiZZZ0rFZ4zV0slya4suTkk+e5o3TM1/tKcemFNXNkL3TbJlUaVVLPTnkv8M14xj8SaVJXtsj2PaXkNe/VkPp32BLFOl4ct6Vziza95tdmqcmrFP8Mnky7JMv88303c1dqa/U9Hot6uPMS5h/X0AGRcAAAAAAAAAAAAAAAAAAAAAAAAAAAAanGjDMbJZ51Xnl6tOL/iqP1V3vmTOxEzOkEzogO6rhzfKkbNB8Glw6l2uo1wY9EX/dzGjxGwL5VaY5Svp0rqlTidz4MOl9iZoatSU5OUm5ym229LlKTvfS2y58TsCeSWaMJL6yfDqv+dr1dkVcvi9ZuvO1j0j2zR/VtW8Om0z1HbJ3K8wpSvd5iXPhG90GpdYprlThH4SUv9SSEM3T611GhDlVHPohFr/dFmKNbwjb0gWD6WXVpR5VSEfmkl3nooorEey75brMtSnvj2U05/qkXqWdVPmIcw+gAGVcAAAAAAAAAAAAAAAAAAAAAAAAAAAUrugYw+V2jJpu+jRvjC7RKX8dTpuuXMucme6VjJvFLyelL62suE1phSeZ7HLOlzX8xV+CsHztFWFKmuFN3c0Vrk+ZK9mzp8ekd8qctv8AWEp3NsA77V8oqL6ui+BfolV0p/06drRaZi4LsELPShSpq6MFdzt65PnbvfSZFSVyvKct++2rtY0h02mer4nQGwVpBXG6baL69KHIp5XTOT7oRLHKgxwtO+Wy0PVGW9r+hKL7UzR08a31V5J8JJuRWLKr1qrWanBQX4qjv/SHaWqVRiLjZZLFQlCrGo5zm5ycIpq65KKvclxdpI/SZYeTW+SP7jmal7XmYhKloivtNAQv0mWHk1vkj+4ekyw8mt8kf3FWzfhPvrymgIX6TLDya3yR/cPSZYeTW+SP7hs34O+vKaAhfpMsPJrfJH9w9Jlh5Nb5I/uGzfg768poCNYMx6wfWaiqu9yehVU4X/1er2klIWrNfcOxMT6AAcdARnGXHWzWOW9tOrVWdwhdwb86y5PMtmdmh9KdP3WfWR8CyMN5jWIRm9YWICvPSnT91n88fAelOl7rP54+B3YycObleVhgrz0p0vdZ/PHwPvpTpe6z+ePgNjJwbleVhAr30p0vdZ/PEelOj7tU+eI2MnBuV5WECvvSnR92qfNEelOj7tU+aI2MnBuV5WCanGbDtOx0ZVJ536tOGuc9S2a29SI1Zt0+zNvLo1ILJbT4Mr5JZo3Lj0X6CvcY8O1bZWdSpmSzQgneoR4lxvjev4Inj6e02/r05bJER4YWELbUrVJ1assqc3lSfcuJJXJLmLT3P8XfJqW+1Y3Vqy0PTTp6VDmbzN9C1EY3O8Wt+mrRWj9VTfAT/wCSotf4Yv4vYy0yzqMn+kK6V/ZDjVherjkDKtYu8SPm8y4jLAGFOEkm8lu5X3LXdqKhq4r4RlKUpWWpfJuT0aW73rLrBZjyzT0jauqkvonhD3Wp2eI+ieEPdanZ4l2gt+VbhHbhSP0Uwh7rU+C8R9FMIe61PgvEu4D5VuDbhSDxVt602aa+XxPn0Xt3u0/7fEuy0RzbDEHybcG3Cnvoxbvdp/2+I+jFu92n2eJcIHybcG3CjLRZ505ONSEoSWmMk4v4Mm+5zjZKnOFlryyqc3k0pSeenN6IX8l6FxO7USbGXA8LTRlFpZcU5U5a4ySzK/iehop1N6VmelPQ0y6sxmrMSj5pL0kDBwHbHWs9Cq9NSnCb/FKKb7bz6efMaeGl5+tFWU5SnN3ynJyk3pcpO9t9JzjZJtJqOZ59R9wjTya1aPJqTj8JNGzsb4Edh634xtZ5FU5Pah5FU5PajcgO6NN5FU5Pah5FU5PajcgGjTeRVOT2oeRVOT2o3IBo03kVTk9qOmcGm08zRvzS2315be465MOglmK+JNa05NStfRo6c6unUX8qehfzPovNjiBgGhOmrRUjlyy3GKlnjHJuz3a3tLIp6FsMuXPp4qsrT9lxs1CFOEYU4qMYJRjFaEloR2AGNaAAAAAAAAAAAAGwOu0PNtMQ7K1S98x1gADCwrhWjZoKdaeSm7lcnJyd19ySOxGviB24RtcaNKpUlohFy+CzLpdy6Sj2+MkWNWNM7XwIJ06Kd+S/Wm1ocrv0/U7sQMXXarQpyX1NFqU29EpLPGmuPU3zbUbcddqs2sptPdOkLYxbsrpWWzU5ZpQpQUuaWSspfG8GyBgmdZ1aXn/Gank2y1r/AN9V9DqSa7Gd2D39XHp/U7se6eThC1L+dP5qcJd5j4MfA6WerXzWGSfcu7fWfN9ZxlpZ8JOue+sb6zgAOe+sb6zgAO+nK809t+0lt7jbUdBqbb9pLb3ByVl7nf3NfmT7iZ09C2EM3O/ua/Mn3Ezp6FsPMy/eV1fTkACCQAAAAAAAAAAB8lG9XH0AYLR8OU3nZxAGpxmwLG1UXB5pxvlTfFO7Q+Z6GbYHYmYnWHJjVREk1enmazNPUy+MTp0ZWOzuhBU4OHqrVPRO96W8pPOykMK1Iyr15R9WVWpKN3Jc5Ndhbu5jFqwU79c6jWzLffea+p80iVeL2lYAMLQpbdMpXYQqvlxpy/sUf9TU4KfBlt7iQ7rNO62wfKoR+KnUXgRzBL9fo7z1MX0hlt9pZM9LOJyqaTiWAAAAAA7aOg1Nt+0lt7kbajoNTbvtJbe5ByVl7nf3NfmT7iZ09C2EM3O/ua/Mn3Ezp6FsPMy/eV1fTkACCQAAAAAAAAAAB116ly52dhh1U73eBwAAAhmN+N0IwlRs0suck4ynF8GCeZpPXLZoN/jNg+paLNUp0pZMpXNX5lK53uLepPQU7UpuLcZLJcW009KazNM04MdbeZV3tMOyxWWdWpCnTWVObUYrnfcegMD2CNnoUqMc6pxUb+N630u99JDdyvA9BUfKfXqycqef/jSd10edq5t8922fEeoyd09vCWOukagAMy1Vu7BT+us0uOnJfLJP/YhuCXwpbO8nu7FSzWSXE6kfioP/AFIBgt8Pof6o9LB/jhmv9mfV0nA7Kx1lzgAAAAA7aOg1Nu+0lt7kbajoNTbvtJbe5ByVl7nf3NfmT7iZ09C2EM3O/ua/Mn3Ezp6FsPMy/eV1fTkACCQAAAAAAAAAABj2rSjIMOrO9gcAAAKjx2UfLa+Txxv/ABZEbyysPYYp2Wk5zd7eaENc5cWzjeop2015VJynN3ym3KT5272a+mrOs2VZJ/FpbkMn5NXWpVr1tdOF/wCiJ4Rfc4wa6Fip5SulWbrNcSlcof2Ri+klBmyzreV1PrAACtJA916n/wCNQlxVrvjTn4FZYOf1i6f0LY3Vad9hv5NWD+N8f9ipbE+HHb3HodNP8M+T7NtW1HUdtbQdRoRAAAB2UaM5tRhGU5PRGCcm+hZzlabLUpu6rTnTb0KcXBvZes41HyjoNTbvtJbe5G2o6DU277SW3uQclZe539zX5k+4mdPQthDNzv7mvzJ9xM6ehbDzMv3ldX05AAgkAAAAAAAAAADotLebiMcy7QuCzEAGHhmdZUKroK+qovIVyfC5k8zem5GYDsCjrba6tWblWnKctDcnnV2q7VsJNuf4rxtdR1KrW9UWsqGuctKi1qjx8egx90GyRp2tuKu32EakkuU3KLfTk37Wzf7jtR5drjqyab6b5rv7Dde//l3VU1j+tJWcgAec0gAAjW6PTysH2jmyJfCrApazvhx/Ev1L0x0p5Vhta4qUpfKsruKJg862m/pZ/mWfL7byroOk76izM6cl8RpRfAfcl8QyXxAWFixk2bBs7TDe1UllSlKs5RgsmbhGMpRTko3LUnnZtMJ5Nqs1tjV3t7zOpGDpuTcHTipRyspLJnnzpXq56c5CMWsZ6tkThkb7Tk78lvJcZa3F3PTxGXjDjlVtFN0qdPeoS9d35UpLivuVyMVsN5yarYvHbojNHQam3faS/wC6kbeksxqLd9pL/upG1TKd4kYbstGyqFWtGEsuTud99zuuegmeC8N2WvwaNeFSSV7innu2PSUUcqc3Fpxbi07007mnxprQZ79PFpmdUovMPQoKxxf3Q6tO6Fri60dG+RuVRbVon2PaSNboVg46i/8Am/EzWw3ifSyLxKVgi3pAwfy59XI+/T/B/Ln1ciO1fg7oSgEX+n+D/aT6ufgPp/g/2k+rn4Dbvwd0cpQCL/T/AAf7SfVz8B9P8H+0n1c/Abd+DujlKARf6f4P9pPq5+AeP+D/AGk+rn4Dbvwd0JFaZZruMxiOyx5sLd7qS6ufgfPpvYPaS6ufgNu/B3QkZwr1owjKU5KMYq+TeZJLSyO1cebCk2pTk9SUGm+mVyITjHjNWtbyfs6Sd6pp33vU5vW+wnTDa0+fDk3iGLjFhTym0Tq6IvgwT0qEdF/O876SwNyKwuNGvWa+1moR5400738ZNdBXuAcDVbXWjSpLTnlLVCGuT8NbL3wZYYUKVOlTV0acVFcb42+du99Jb1ForXshzHGs6soAGJeAADBw7Sy7NaI6cqlUXxgzz0j0mVfjNuc1t8lOxZMoTd+9yeS4N6VFvM4/C7nNXTZIrrEqstZnzCI+co8T7PEeco8T7PE2no/wl7GPWQ8R6P8ACXsY9ZDxNW5TlV224avzlHifZ4jzlHifZ4m09H+EvYx6yHiPR/hL2Mesh4jcpydtuGr85R4n2eI85R4n2eJtPR/hL2Mesh4j0f4S9jHrIeI3Kcnbbhq/OUeJ9nia+01FKTa18ewkno/wl7GPWQ8R6P8ACXsY9ZDxO7lOXO23CLlj4AxRo23BtFv6uqnUyaiV+bfJcGa/iXatWu/UWLc5t85JVFCjHXJzU7lzRjpfw2lr4JwfCz0adGn6tNZKv0vW5PnbbfSUZ80aR2z5WY6cqWwnidb6EmnQlUWqVFOpF/DOulIwfMds91rdVPwPQQK46q37CW1Dz75jtnutbqp+A8x2z3Wt1U/A9BA78qeHNmHn3zHbPda3VT8B5jtnutbqp+B6CA+VPBsw8++Y7Z7rW6qfgPMds91rdVPwPQQHyp4NmHn3zHbPda3VT8B5jtnutbqp+B6CA+VPBsw8++Y7Z7rW6qfgPMds91rdVPwPQQHyp4NmHn+ngC2ydystbqpr9USLAu5xa6rTtDVnhrV6nUa5ksy6X0FvAjbqrT6djFDXYEwLQslPe6EMlaZSeeU3xyet9i1GxAM8zM+ZWgAO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cdn.phys.org/newman/gfx/news/hires/2013/facebook_like_thum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59" y="2028092"/>
            <a:ext cx="2509156" cy="21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bb.org/blog/wp-content/uploads/2011/06/money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6327"/>
          <a:stretch/>
        </p:blipFill>
        <p:spPr bwMode="auto">
          <a:xfrm>
            <a:off x="5670679" y="1943754"/>
            <a:ext cx="2858611" cy="22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1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dollythelibrarian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FB eduwork.jpg"/>
          <p:cNvPicPr>
            <a:picLocks noChangeAspect="1"/>
          </p:cNvPicPr>
          <p:nvPr/>
        </p:nvPicPr>
        <p:blipFill>
          <a:blip r:embed="rId3" cstate="print"/>
          <a:srcRect l="19167" r="27500" b="16051"/>
          <a:stretch>
            <a:fillRect/>
          </a:stretch>
        </p:blipFill>
        <p:spPr>
          <a:xfrm>
            <a:off x="243841" y="1105270"/>
            <a:ext cx="4606833" cy="402538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0833" r="28333"/>
          <a:stretch>
            <a:fillRect/>
          </a:stretch>
        </p:blipFill>
        <p:spPr bwMode="auto">
          <a:xfrm>
            <a:off x="4956447" y="1993544"/>
            <a:ext cx="3983475" cy="434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85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l="26250" t="25999" r="26250" b="24001"/>
          <a:stretch>
            <a:fillRect/>
          </a:stretch>
        </p:blipFill>
        <p:spPr bwMode="auto">
          <a:xfrm>
            <a:off x="1118372" y="1207008"/>
            <a:ext cx="6796552" cy="44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1143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271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Contests!</a:t>
            </a:r>
            <a:endParaRPr lang="en-US" dirty="0"/>
          </a:p>
        </p:txBody>
      </p:sp>
      <p:pic>
        <p:nvPicPr>
          <p:cNvPr id="9217" name="Picture 1" descr="C:\Documents and Settings\User\My Documents\Downloads\Screenshot_2014-05-08-15-35-59.png"/>
          <p:cNvPicPr>
            <a:picLocks noChangeAspect="1" noChangeArrowheads="1"/>
          </p:cNvPicPr>
          <p:nvPr/>
        </p:nvPicPr>
        <p:blipFill>
          <a:blip r:embed="rId3" cstate="print"/>
          <a:srcRect t="17782"/>
          <a:stretch>
            <a:fillRect/>
          </a:stretch>
        </p:blipFill>
        <p:spPr bwMode="auto">
          <a:xfrm>
            <a:off x="4709160" y="914400"/>
            <a:ext cx="3904488" cy="5706996"/>
          </a:xfrm>
          <a:prstGeom prst="rect">
            <a:avLst/>
          </a:prstGeom>
          <a:noFill/>
        </p:spPr>
      </p:pic>
      <p:pic>
        <p:nvPicPr>
          <p:cNvPr id="9218" name="Picture 2" descr="C:\Documents and Settings\User\My Documents\Downloads\2013 PhotgraphyContestBrochureBelmont.jpg"/>
          <p:cNvPicPr>
            <a:picLocks noChangeAspect="1" noChangeArrowheads="1"/>
          </p:cNvPicPr>
          <p:nvPr/>
        </p:nvPicPr>
        <p:blipFill>
          <a:blip r:embed="rId4" cstate="print"/>
          <a:srcRect t="1973" r="32763"/>
          <a:stretch>
            <a:fillRect/>
          </a:stretch>
        </p:blipFill>
        <p:spPr bwMode="auto">
          <a:xfrm>
            <a:off x="289249" y="1559705"/>
            <a:ext cx="4050010" cy="45626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11496" y="4809744"/>
            <a:ext cx="30723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888992" y="5021033"/>
            <a:ext cx="3020568" cy="92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888992" y="5557156"/>
            <a:ext cx="734568" cy="83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888993" y="5258343"/>
            <a:ext cx="1511808" cy="102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888992" y="5780641"/>
            <a:ext cx="734568" cy="84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8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ways that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38250"/>
            <a:ext cx="4091940" cy="37909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Flyers!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Work with Parks &amp; Recreation.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E-mail teachers or school librarians.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Create a Teen Advisory Group (TAG).</a:t>
            </a:r>
          </a:p>
          <a:p>
            <a:pPr lvl="1"/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Talk to teens in person!</a:t>
            </a:r>
            <a:endParaRPr lang="en-US" sz="1800" dirty="0"/>
          </a:p>
        </p:txBody>
      </p:sp>
      <p:pic>
        <p:nvPicPr>
          <p:cNvPr id="6146" name="Picture 2" descr="http://www.up.edu/showimage/show.aspx?file=11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6" y="1100629"/>
            <a:ext cx="3294476" cy="3814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765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clipart!</a:t>
            </a:r>
            <a:endParaRPr lang="en-US" dirty="0"/>
          </a:p>
        </p:txBody>
      </p:sp>
      <p:pic>
        <p:nvPicPr>
          <p:cNvPr id="2050" name="Picture 2" descr="http://comps.canstockphoto.com/can-stock-photo_csp13036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8" y="1343487"/>
            <a:ext cx="5157216" cy="46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4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teens involved!</a:t>
            </a:r>
            <a:endParaRPr lang="en-US" dirty="0"/>
          </a:p>
        </p:txBody>
      </p:sp>
      <p:pic>
        <p:nvPicPr>
          <p:cNvPr id="4098" name="Picture 2" descr="https://scontent-b.xx.fbcdn.net/hphotos-ash4/t1.0-9/1174616_3452987538854_10570552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703" y="1057446"/>
            <a:ext cx="4361561" cy="564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36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140000">
            <a:off x="1011666" y="1491330"/>
            <a:ext cx="5212080" cy="1780634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320" y="2599982"/>
            <a:ext cx="3972668" cy="39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1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Dolly </a:t>
            </a:r>
            <a:r>
              <a:rPr lang="en-US" sz="2000" dirty="0" err="1" smtClean="0"/>
              <a:t>Goyal</a:t>
            </a:r>
            <a:endParaRPr lang="en-US" sz="2000" dirty="0" smtClean="0"/>
          </a:p>
          <a:p>
            <a:r>
              <a:rPr lang="en-US" sz="2000" dirty="0" smtClean="0"/>
              <a:t>San Mateo County Library</a:t>
            </a:r>
          </a:p>
          <a:p>
            <a:r>
              <a:rPr lang="en-US" sz="2000" dirty="0" err="1" smtClean="0"/>
              <a:t>goyal@smcl.org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Jack </a:t>
            </a:r>
            <a:r>
              <a:rPr lang="en-US" sz="2000" dirty="0" err="1" smtClean="0"/>
              <a:t>Baur</a:t>
            </a:r>
            <a:endParaRPr lang="en-US" sz="2000" dirty="0" smtClean="0"/>
          </a:p>
          <a:p>
            <a:r>
              <a:rPr lang="en-US" sz="2000" dirty="0" smtClean="0"/>
              <a:t>Berkeley Public Library</a:t>
            </a:r>
          </a:p>
          <a:p>
            <a:r>
              <a:rPr lang="en-US" sz="2000" dirty="0" smtClean="0"/>
              <a:t>jbaur@ci.berkeley.ca.us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8" name="Picture 7" descr="jack-comicc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4"/>
          <a:stretch/>
        </p:blipFill>
        <p:spPr bwMode="auto">
          <a:xfrm>
            <a:off x="5131800" y="2469969"/>
            <a:ext cx="3333528" cy="24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9944" y="5016484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ntent-b.xx.fbcdn.net/hphotos-frc3/t1.0-9/285262_575619487118_511836_n.jpg"/>
          <p:cNvPicPr>
            <a:picLocks noChangeAspect="1" noChangeArrowheads="1"/>
          </p:cNvPicPr>
          <p:nvPr/>
        </p:nvPicPr>
        <p:blipFill rotWithShape="1">
          <a:blip r:embed="rId3" cstate="print"/>
          <a:srcRect l="38127" t="38519" r="43466" b="20876"/>
          <a:stretch/>
        </p:blipFill>
        <p:spPr bwMode="auto">
          <a:xfrm>
            <a:off x="1181100" y="2560136"/>
            <a:ext cx="1627430" cy="24083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14856" y="5016484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1993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562100" y="36830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teen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www.publichealthgreybruce.on.ca/40DevelopmentalAssets/main_layout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4" y="1466388"/>
            <a:ext cx="8569441" cy="43217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199" y="5957429"/>
            <a:ext cx="8401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/>
              </a:rPr>
              <a:t>http://www.search-institute.org/content/40-developmental-assets-adolescents-ages-12-18 </a:t>
            </a:r>
            <a:endParaRPr lang="en-US" sz="1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21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teen programming?</a:t>
            </a:r>
            <a:endParaRPr lang="en-US" dirty="0"/>
          </a:p>
        </p:txBody>
      </p:sp>
      <p:pic>
        <p:nvPicPr>
          <p:cNvPr id="4098" name="Picture 2" descr="H:\CLA 2010 SNAPSHOT DAY PHOTOS AND COMMENTS\South Games\South Games 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12781"/>
          <a:stretch/>
        </p:blipFill>
        <p:spPr bwMode="auto">
          <a:xfrm>
            <a:off x="822960" y="1441511"/>
            <a:ext cx="7397496" cy="41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8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&amp; teen spaces</a:t>
            </a:r>
            <a:endParaRPr lang="en-US" dirty="0"/>
          </a:p>
        </p:txBody>
      </p:sp>
      <p:pic>
        <p:nvPicPr>
          <p:cNvPr id="5" name="Picture 4" descr="Screen Shot 2014-05-05 at 9.06.0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140119"/>
            <a:ext cx="3065229" cy="3571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122" y="4711316"/>
            <a:ext cx="307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San Jose Public Library – Alum Rock</a:t>
            </a:r>
            <a:endParaRPr lang="en-US" sz="1400" b="1" dirty="0"/>
          </a:p>
        </p:txBody>
      </p:sp>
      <p:pic>
        <p:nvPicPr>
          <p:cNvPr id="8" name="Picture 7" descr="20130206_1505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6" y="1144898"/>
            <a:ext cx="4368079" cy="3276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015" y="5714385"/>
            <a:ext cx="837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www.ala.org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yalsa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/guidelines/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teenspaces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1370" y="4420957"/>
            <a:ext cx="336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San Mateo County Library - Belmont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36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5341" y="1690865"/>
            <a:ext cx="5650992" cy="1499989"/>
          </a:xfrm>
        </p:spPr>
        <p:txBody>
          <a:bodyPr/>
          <a:lstStyle/>
          <a:p>
            <a:r>
              <a:rPr lang="en-US" dirty="0"/>
              <a:t>Establishing a Teen Audience </a:t>
            </a:r>
          </a:p>
        </p:txBody>
      </p:sp>
    </p:spTree>
    <p:extLst>
      <p:ext uri="{BB962C8B-B14F-4D97-AF65-F5344CB8AC3E}">
        <p14:creationId xmlns:p14="http://schemas.microsoft.com/office/powerpoint/2010/main" val="43461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what they’re into!</a:t>
            </a:r>
            <a:endParaRPr lang="en-US" dirty="0"/>
          </a:p>
        </p:txBody>
      </p:sp>
      <p:pic>
        <p:nvPicPr>
          <p:cNvPr id="5" name="Picture 4" descr="Ribbet coll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36654"/>
            <a:ext cx="7520940" cy="52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teen groups</a:t>
            </a:r>
            <a:endParaRPr lang="en-US" dirty="0"/>
          </a:p>
        </p:txBody>
      </p:sp>
      <p:pic>
        <p:nvPicPr>
          <p:cNvPr id="5" name="Picture 4" descr="http://arch3230roshnimahtani.files.wordpress.com/2012/09/untitled.pn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84" y="1174184"/>
            <a:ext cx="5352433" cy="55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0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“bad” teens</a:t>
            </a:r>
            <a:endParaRPr lang="en-US" dirty="0"/>
          </a:p>
        </p:txBody>
      </p:sp>
      <p:pic>
        <p:nvPicPr>
          <p:cNvPr id="2050" name="Picture 2" descr="http://mets360.com/wp-content/uploads/2013/09/order-cha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9" y="1298448"/>
            <a:ext cx="7300962" cy="4862444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1021</TotalTime>
  <Words>922</Words>
  <Application>Microsoft Macintosh PowerPoint</Application>
  <PresentationFormat>On-screen Show (4:3)</PresentationFormat>
  <Paragraphs>158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Innovative &amp; engaging  teen programs</vt:lpstr>
      <vt:lpstr>why do we need teen programming?</vt:lpstr>
      <vt:lpstr>why do we need teen programming?</vt:lpstr>
      <vt:lpstr>why do we need teen programming?</vt:lpstr>
      <vt:lpstr>Teens &amp; teen spaces</vt:lpstr>
      <vt:lpstr>Establishing a Teen Audience </vt:lpstr>
      <vt:lpstr>Find out what they’re into!</vt:lpstr>
      <vt:lpstr>Identifying teen groups</vt:lpstr>
      <vt:lpstr>Managing “bad” teens</vt:lpstr>
      <vt:lpstr>Managing “bad” teens</vt:lpstr>
      <vt:lpstr>Engaging teens with fun programs</vt:lpstr>
      <vt:lpstr>Play readers</vt:lpstr>
      <vt:lpstr>Pancake poetry</vt:lpstr>
      <vt:lpstr>Cooking programs</vt:lpstr>
      <vt:lpstr>Teens creating</vt:lpstr>
      <vt:lpstr>Teens teach teens</vt:lpstr>
      <vt:lpstr>Teens teach teens</vt:lpstr>
      <vt:lpstr>Promoting teen programs</vt:lpstr>
      <vt:lpstr>Social media</vt:lpstr>
      <vt:lpstr>Social media</vt:lpstr>
      <vt:lpstr>“dollythelibrarian”</vt:lpstr>
      <vt:lpstr>PowerPoint Presentation</vt:lpstr>
      <vt:lpstr>Contests!</vt:lpstr>
      <vt:lpstr>Traditional ways that work!</vt:lpstr>
      <vt:lpstr>Beware of clipart!</vt:lpstr>
      <vt:lpstr>Get teens involved!</vt:lpstr>
      <vt:lpstr>Questions?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&amp; engaging teen programs</dc:title>
  <dc:creator>D G</dc:creator>
  <cp:lastModifiedBy>Stanley Strauss</cp:lastModifiedBy>
  <cp:revision>48</cp:revision>
  <dcterms:created xsi:type="dcterms:W3CDTF">2014-04-27T00:52:32Z</dcterms:created>
  <dcterms:modified xsi:type="dcterms:W3CDTF">2014-05-09T01:33:21Z</dcterms:modified>
</cp:coreProperties>
</file>