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26"/>
  </p:notesMasterIdLst>
  <p:sldIdLst>
    <p:sldId id="256" r:id="rId2"/>
    <p:sldId id="257" r:id="rId3"/>
    <p:sldId id="258" r:id="rId4"/>
    <p:sldId id="278" r:id="rId5"/>
    <p:sldId id="268" r:id="rId6"/>
    <p:sldId id="271" r:id="rId7"/>
    <p:sldId id="272" r:id="rId8"/>
    <p:sldId id="274" r:id="rId9"/>
    <p:sldId id="275" r:id="rId10"/>
    <p:sldId id="277" r:id="rId11"/>
    <p:sldId id="276" r:id="rId12"/>
    <p:sldId id="280" r:id="rId13"/>
    <p:sldId id="259" r:id="rId14"/>
    <p:sldId id="261" r:id="rId15"/>
    <p:sldId id="269" r:id="rId16"/>
    <p:sldId id="279" r:id="rId17"/>
    <p:sldId id="283" r:id="rId18"/>
    <p:sldId id="262" r:id="rId19"/>
    <p:sldId id="260" r:id="rId20"/>
    <p:sldId id="282" r:id="rId21"/>
    <p:sldId id="281" r:id="rId22"/>
    <p:sldId id="273" r:id="rId23"/>
    <p:sldId id="284" r:id="rId24"/>
    <p:sldId id="28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74" d="100"/>
          <a:sy n="174" d="100"/>
        </p:scale>
        <p:origin x="-5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1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102EE-49FC-C44A-96E5-DE9F0119EB0C}" type="datetimeFigureOut">
              <a:rPr lang="en-US" smtClean="0"/>
              <a:t>5/8/14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BD5F8-81D5-534F-BCC2-8B822D231237}" type="slidenum">
              <a:rPr lang="en-US" smtClean="0"/>
              <a:t>‹#›</a:t>
            </a:fld>
            <a:endParaRPr lang="en-US"/>
          </a:p>
        </p:txBody>
      </p:sp>
    </p:spTree>
    <p:extLst>
      <p:ext uri="{BB962C8B-B14F-4D97-AF65-F5344CB8AC3E}">
        <p14:creationId xmlns:p14="http://schemas.microsoft.com/office/powerpoint/2010/main" val="4135708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Tweeting and </a:t>
            </a:r>
            <a:r>
              <a:rPr lang="en-US" dirty="0" err="1" smtClean="0"/>
              <a:t>retweeting</a:t>
            </a:r>
            <a:endParaRPr lang="en-US" dirty="0" smtClean="0"/>
          </a:p>
          <a:p>
            <a:pPr lvl="0"/>
            <a:r>
              <a:rPr lang="en-US" dirty="0" smtClean="0"/>
              <a:t>Replying and posting content from others</a:t>
            </a:r>
          </a:p>
          <a:p>
            <a:pPr lvl="0"/>
            <a:r>
              <a:rPr lang="en-US" dirty="0" err="1" smtClean="0"/>
              <a:t>Hashtagging</a:t>
            </a:r>
            <a:endParaRPr lang="en-US" dirty="0" smtClean="0"/>
          </a:p>
          <a:p>
            <a:pPr lvl="0"/>
            <a:r>
              <a:rPr lang="en-US" dirty="0" smtClean="0"/>
              <a:t>Social conventions, such as Follow Fridays</a:t>
            </a:r>
          </a:p>
          <a:p>
            <a:endParaRPr lang="en-US" dirty="0"/>
          </a:p>
        </p:txBody>
      </p:sp>
      <p:sp>
        <p:nvSpPr>
          <p:cNvPr id="4" name="Slide Number Placeholder 3"/>
          <p:cNvSpPr>
            <a:spLocks noGrp="1"/>
          </p:cNvSpPr>
          <p:nvPr>
            <p:ph type="sldNum" sz="quarter" idx="10"/>
          </p:nvPr>
        </p:nvSpPr>
        <p:spPr/>
        <p:txBody>
          <a:bodyPr/>
          <a:lstStyle/>
          <a:p>
            <a:fld id="{8B1BD5F8-81D5-534F-BCC2-8B822D231237}" type="slidenum">
              <a:rPr lang="en-US" smtClean="0"/>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CAStateLibrary</a:t>
            </a:r>
            <a:endParaRPr lang="en-US" dirty="0" smtClean="0"/>
          </a:p>
          <a:p>
            <a:r>
              <a:rPr lang="en-US" dirty="0" smtClean="0"/>
              <a:t>@</a:t>
            </a:r>
            <a:r>
              <a:rPr lang="en-US" dirty="0" err="1" smtClean="0"/>
              <a:t>yalsa</a:t>
            </a:r>
            <a:endParaRPr lang="en-US" dirty="0" smtClean="0"/>
          </a:p>
          <a:p>
            <a:r>
              <a:rPr lang="en-US" dirty="0" smtClean="0"/>
              <a:t>@</a:t>
            </a:r>
            <a:r>
              <a:rPr lang="en-US" dirty="0" err="1" smtClean="0"/>
              <a:t>laurasolomon</a:t>
            </a:r>
            <a:endParaRPr lang="en-US" dirty="0" smtClean="0"/>
          </a:p>
          <a:p>
            <a:endParaRPr lang="en-US" dirty="0"/>
          </a:p>
        </p:txBody>
      </p:sp>
      <p:sp>
        <p:nvSpPr>
          <p:cNvPr id="4" name="Slide Number Placeholder 3"/>
          <p:cNvSpPr>
            <a:spLocks noGrp="1"/>
          </p:cNvSpPr>
          <p:nvPr>
            <p:ph type="sldNum" sz="quarter" idx="10"/>
          </p:nvPr>
        </p:nvSpPr>
        <p:spPr/>
        <p:txBody>
          <a:bodyPr/>
          <a:lstStyle/>
          <a:p>
            <a:fld id="{8B1BD5F8-81D5-534F-BCC2-8B822D231237}" type="slidenum">
              <a:rPr lang="en-US" smtClean="0"/>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BD5F8-81D5-534F-BCC2-8B822D231237}"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963C7D20-7913-2E47-9D2D-C0C9A8E17A3A}" type="datetimeFigureOut">
              <a:rPr lang="en-US" smtClean="0"/>
              <a:t>5/8/14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F10A8841-0659-AF49-8382-44B6A0AF60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C7D20-7913-2E47-9D2D-C0C9A8E17A3A}" type="datetimeFigureOut">
              <a:rPr lang="en-US" smtClean="0"/>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50550-73C7-0640-BBC1-73A32CE63C7F}" type="slidenum">
              <a:rPr lang="en-US" smtClean="0"/>
              <a:t>‹#›</a:t>
            </a:fld>
            <a:endParaRPr lang="en-US"/>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63C7D20-7913-2E47-9D2D-C0C9A8E17A3A}" type="datetimeFigureOut">
              <a:rPr lang="en-US" smtClean="0"/>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50550-73C7-0640-BBC1-73A32CE63C7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63C7D20-7913-2E47-9D2D-C0C9A8E17A3A}" type="datetimeFigureOut">
              <a:rPr lang="en-US" smtClean="0"/>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50550-73C7-0640-BBC1-73A32CE63C7F}" type="slidenum">
              <a:rPr lang="en-US" smtClean="0"/>
              <a:t>‹#›</a:t>
            </a:fld>
            <a:endParaRPr lang="en-US"/>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63C7D20-7913-2E47-9D2D-C0C9A8E17A3A}" type="datetimeFigureOut">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50550-73C7-0640-BBC1-73A32CE63C7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63C7D20-7913-2E47-9D2D-C0C9A8E17A3A}" type="datetimeFigureOut">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50550-73C7-0640-BBC1-73A32CE63C7F}" type="slidenum">
              <a:rPr lang="en-US" smtClean="0"/>
              <a:t>‹#›</a:t>
            </a:fld>
            <a:endParaRPr lang="en-US"/>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63C7D20-7913-2E47-9D2D-C0C9A8E17A3A}" type="datetimeFigureOut">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50550-73C7-0640-BBC1-73A32CE63C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963C7D20-7913-2E47-9D2D-C0C9A8E17A3A}" type="datetimeFigureOut">
              <a:rPr lang="en-US" smtClean="0"/>
              <a:t>5/8/14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3C7D20-7913-2E47-9D2D-C0C9A8E17A3A}" type="datetimeFigureOut">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50550-73C7-0640-BBC1-73A32CE63C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63C7D20-7913-2E47-9D2D-C0C9A8E17A3A}" type="datetimeFigureOut">
              <a:rPr lang="en-US" smtClean="0"/>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50550-73C7-0640-BBC1-73A32CE63C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63C7D20-7913-2E47-9D2D-C0C9A8E17A3A}" type="datetimeFigureOut">
              <a:rPr lang="en-US" smtClean="0"/>
              <a:t>5/8/14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50550-73C7-0640-BBC1-73A32CE63C7F}" type="slidenum">
              <a:rPr lang="en-US" smtClean="0"/>
              <a:t>‹#›</a:t>
            </a:fld>
            <a:endParaRPr lang="en-US"/>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63C7D20-7913-2E47-9D2D-C0C9A8E17A3A}" type="datetimeFigureOut">
              <a:rPr lang="en-US" smtClean="0"/>
              <a:t>5/8/14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50550-73C7-0640-BBC1-73A32CE63C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963C7D20-7913-2E47-9D2D-C0C9A8E17A3A}" type="datetimeFigureOut">
              <a:rPr lang="en-US" smtClean="0"/>
              <a:t>5/8/14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50550-73C7-0640-BBC1-73A32CE63C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63C7D20-7913-2E47-9D2D-C0C9A8E17A3A}" type="datetimeFigureOut">
              <a:rPr lang="en-US" smtClean="0"/>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50550-73C7-0640-BBC1-73A32CE63C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963C7D20-7913-2E47-9D2D-C0C9A8E17A3A}" type="datetimeFigureOut">
              <a:rPr lang="en-US" smtClean="0"/>
              <a:t>5/8/14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F550550-73C7-0640-BBC1-73A32CE63C7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hyperlink" Target="http://hazelhall.org/2014/03/19/google-and-library-and-information-profesionals-invitation-to-contribute-to-research-projec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0.xml"/><Relationship Id="rId2" Type="http://schemas.openxmlformats.org/officeDocument/2006/relationships/hyperlink" Target="https://support.twitter.com/groups/50-welcome-to-twitt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Using Twitter for Professional Development</a:t>
            </a:r>
            <a:endParaRPr lang="en-US" dirty="0"/>
          </a:p>
        </p:txBody>
      </p:sp>
      <p:sp>
        <p:nvSpPr>
          <p:cNvPr id="3" name="Subtitle 2"/>
          <p:cNvSpPr>
            <a:spLocks noGrp="1"/>
          </p:cNvSpPr>
          <p:nvPr>
            <p:ph type="subTitle" idx="1"/>
          </p:nvPr>
        </p:nvSpPr>
        <p:spPr>
          <a:xfrm>
            <a:off x="914400" y="3429000"/>
            <a:ext cx="7342188" cy="2354514"/>
          </a:xfrm>
        </p:spPr>
        <p:txBody>
          <a:bodyPr>
            <a:normAutofit lnSpcReduction="10000"/>
          </a:bodyPr>
          <a:lstStyle/>
          <a:p>
            <a:pPr algn="l">
              <a:spcBef>
                <a:spcPts val="0"/>
              </a:spcBef>
            </a:pPr>
            <a:r>
              <a:rPr lang="en-US" sz="2400" dirty="0" smtClean="0"/>
              <a:t>An </a:t>
            </a:r>
            <a:r>
              <a:rPr lang="en-US" sz="2400" dirty="0" err="1" smtClean="0"/>
              <a:t>Infopeople</a:t>
            </a:r>
            <a:r>
              <a:rPr lang="en-US" sz="2400" dirty="0" smtClean="0"/>
              <a:t> Webinar</a:t>
            </a:r>
          </a:p>
          <a:p>
            <a:pPr algn="l">
              <a:spcBef>
                <a:spcPts val="0"/>
              </a:spcBef>
            </a:pPr>
            <a:r>
              <a:rPr lang="en-US" sz="2400" dirty="0" smtClean="0"/>
              <a:t>Wednesday, 14 May 2014</a:t>
            </a:r>
          </a:p>
          <a:p>
            <a:pPr algn="l">
              <a:spcBef>
                <a:spcPts val="0"/>
              </a:spcBef>
            </a:pPr>
            <a:r>
              <a:rPr lang="en-US" sz="2400" dirty="0" smtClean="0"/>
              <a:t>Noon – 1 PM</a:t>
            </a:r>
          </a:p>
          <a:p>
            <a:pPr algn="l">
              <a:spcBef>
                <a:spcPts val="0"/>
              </a:spcBef>
            </a:pPr>
            <a:endParaRPr lang="en-US" sz="2400" dirty="0" smtClean="0"/>
          </a:p>
          <a:p>
            <a:endParaRPr lang="en-US" sz="2800" dirty="0" smtClean="0"/>
          </a:p>
          <a:p>
            <a:pPr algn="r"/>
            <a:r>
              <a:rPr lang="en-US" sz="2400" dirty="0" smtClean="0"/>
              <a:t>Francisca Goldsmith, Presenter</a:t>
            </a:r>
          </a:p>
          <a:p>
            <a:endParaRPr lang="en-US" sz="2800" dirty="0" smtClean="0"/>
          </a:p>
          <a:p>
            <a:endParaRPr lang="en-US" sz="2800" dirty="0" smtClean="0"/>
          </a:p>
          <a:p>
            <a:endParaRPr lang="en-US" sz="2800" dirty="0" smtClean="0"/>
          </a:p>
          <a:p>
            <a:endParaRPr lang="en-US" sz="2800" dirty="0"/>
          </a:p>
        </p:txBody>
      </p:sp>
      <p:pic>
        <p:nvPicPr>
          <p:cNvPr id="5" name="Picture 4" descr="twitte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057" y="3846392"/>
            <a:ext cx="1138640" cy="1138640"/>
          </a:xfrm>
          <a:prstGeom prst="rect">
            <a:avLst/>
          </a:prstGeom>
        </p:spPr>
      </p:pic>
      <p:pic>
        <p:nvPicPr>
          <p:cNvPr id="6" name="Picture 5" descr="logo_twitter_withbird_1000_all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057" y="3640974"/>
            <a:ext cx="1107644" cy="2054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apshot 2014-05-07 10-12-15.jpg"/>
          <p:cNvPicPr>
            <a:picLocks noChangeAspect="1"/>
          </p:cNvPicPr>
          <p:nvPr/>
        </p:nvPicPr>
        <p:blipFill>
          <a:blip r:embed="rId2"/>
          <a:stretch>
            <a:fillRect/>
          </a:stretch>
        </p:blipFill>
        <p:spPr>
          <a:xfrm>
            <a:off x="423686" y="521811"/>
            <a:ext cx="5857499" cy="1253047"/>
          </a:xfrm>
          <a:prstGeom prst="rect">
            <a:avLst/>
          </a:prstGeom>
        </p:spPr>
      </p:pic>
      <p:pic>
        <p:nvPicPr>
          <p:cNvPr id="5" name="Picture 4" descr="Picture 2.png"/>
          <p:cNvPicPr>
            <a:picLocks noChangeAspect="1"/>
          </p:cNvPicPr>
          <p:nvPr/>
        </p:nvPicPr>
        <p:blipFill>
          <a:blip r:embed="rId3"/>
          <a:stretch>
            <a:fillRect/>
          </a:stretch>
        </p:blipFill>
        <p:spPr>
          <a:xfrm>
            <a:off x="5989660" y="1774858"/>
            <a:ext cx="2743767" cy="3603754"/>
          </a:xfrm>
          <a:prstGeom prst="rect">
            <a:avLst/>
          </a:prstGeom>
        </p:spPr>
      </p:pic>
      <p:pic>
        <p:nvPicPr>
          <p:cNvPr id="9" name="Picture 8" descr="Picture 4.png"/>
          <p:cNvPicPr>
            <a:picLocks noChangeAspect="1"/>
          </p:cNvPicPr>
          <p:nvPr/>
        </p:nvPicPr>
        <p:blipFill>
          <a:blip r:embed="rId4"/>
          <a:stretch>
            <a:fillRect/>
          </a:stretch>
        </p:blipFill>
        <p:spPr>
          <a:xfrm>
            <a:off x="1435238" y="2119927"/>
            <a:ext cx="4132086" cy="2618145"/>
          </a:xfrm>
          <a:prstGeom prst="rect">
            <a:avLst/>
          </a:prstGeom>
        </p:spPr>
      </p:pic>
      <p:pic>
        <p:nvPicPr>
          <p:cNvPr id="11" name="Picture 10" descr="Picture 10.png"/>
          <p:cNvPicPr>
            <a:picLocks noChangeAspect="1"/>
          </p:cNvPicPr>
          <p:nvPr/>
        </p:nvPicPr>
        <p:blipFill>
          <a:blip r:embed="rId5"/>
          <a:stretch>
            <a:fillRect/>
          </a:stretch>
        </p:blipFill>
        <p:spPr>
          <a:xfrm>
            <a:off x="2422116" y="4738072"/>
            <a:ext cx="3392984" cy="16896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to know in general</a:t>
            </a:r>
            <a:endParaRPr lang="en-US" dirty="0"/>
          </a:p>
        </p:txBody>
      </p:sp>
      <p:sp>
        <p:nvSpPr>
          <p:cNvPr id="3" name="Content Placeholder 2"/>
          <p:cNvSpPr>
            <a:spLocks noGrp="1"/>
          </p:cNvSpPr>
          <p:nvPr>
            <p:ph sz="half" idx="1"/>
          </p:nvPr>
        </p:nvSpPr>
        <p:spPr>
          <a:xfrm>
            <a:off x="900111" y="1859797"/>
            <a:ext cx="3566160" cy="4513408"/>
          </a:xfrm>
        </p:spPr>
        <p:txBody>
          <a:bodyPr>
            <a:normAutofit fontScale="92500" lnSpcReduction="20000"/>
          </a:bodyPr>
          <a:lstStyle/>
          <a:p>
            <a:r>
              <a:rPr lang="en-US" sz="2800" dirty="0" smtClean="0"/>
              <a:t>@</a:t>
            </a:r>
            <a:r>
              <a:rPr lang="en-US" sz="2800" dirty="0" err="1" smtClean="0"/>
              <a:t>TechSoup</a:t>
            </a:r>
            <a:endParaRPr lang="en-US" sz="2800" dirty="0" smtClean="0"/>
          </a:p>
          <a:p>
            <a:r>
              <a:rPr lang="en-US" sz="2800" dirty="0" smtClean="0"/>
              <a:t>@</a:t>
            </a:r>
            <a:r>
              <a:rPr lang="en-US" sz="2800" dirty="0" err="1" smtClean="0"/>
              <a:t>FactTank</a:t>
            </a:r>
            <a:endParaRPr lang="en-US" sz="2800" dirty="0" smtClean="0"/>
          </a:p>
          <a:p>
            <a:r>
              <a:rPr lang="en-US" sz="2800" dirty="0" smtClean="0"/>
              <a:t>@</a:t>
            </a:r>
            <a:r>
              <a:rPr lang="en-US" sz="2800" dirty="0" err="1" smtClean="0"/>
              <a:t>oclc</a:t>
            </a:r>
            <a:endParaRPr lang="en-US" sz="2800" dirty="0" smtClean="0"/>
          </a:p>
          <a:p>
            <a:r>
              <a:rPr lang="en-US" sz="2800" dirty="0" smtClean="0"/>
              <a:t>@</a:t>
            </a:r>
            <a:r>
              <a:rPr lang="en-US" sz="2800" dirty="0" err="1" smtClean="0"/>
              <a:t>brainpicker</a:t>
            </a:r>
            <a:endParaRPr lang="en-US" sz="2800" dirty="0" smtClean="0"/>
          </a:p>
          <a:p>
            <a:r>
              <a:rPr lang="en-US" sz="2800" dirty="0" smtClean="0"/>
              <a:t>@</a:t>
            </a:r>
            <a:r>
              <a:rPr lang="en-US" sz="2800" dirty="0" err="1" smtClean="0"/>
              <a:t>mashable</a:t>
            </a:r>
            <a:endParaRPr lang="en-US" sz="2800" dirty="0" smtClean="0"/>
          </a:p>
          <a:p>
            <a:r>
              <a:rPr lang="en-US" sz="2800" dirty="0" smtClean="0"/>
              <a:t>@</a:t>
            </a:r>
            <a:r>
              <a:rPr lang="en-US" sz="2800" dirty="0" err="1" smtClean="0"/>
              <a:t>INFOdocket</a:t>
            </a:r>
            <a:endParaRPr lang="en-US" sz="2800" dirty="0" smtClean="0"/>
          </a:p>
          <a:p>
            <a:r>
              <a:rPr lang="en-US" sz="2800" dirty="0" smtClean="0"/>
              <a:t>@</a:t>
            </a:r>
            <a:r>
              <a:rPr lang="en-US" sz="2800" dirty="0" err="1" smtClean="0"/>
              <a:t>infotweets</a:t>
            </a:r>
            <a:endParaRPr lang="en-US" sz="2800" dirty="0" smtClean="0"/>
          </a:p>
          <a:p>
            <a:r>
              <a:rPr lang="en-US" sz="2800" dirty="0" smtClean="0"/>
              <a:t>@USGS</a:t>
            </a:r>
          </a:p>
          <a:p>
            <a:endParaRPr lang="en-US" dirty="0"/>
          </a:p>
        </p:txBody>
      </p:sp>
      <p:sp>
        <p:nvSpPr>
          <p:cNvPr id="4" name="Content Placeholder 3"/>
          <p:cNvSpPr>
            <a:spLocks noGrp="1"/>
          </p:cNvSpPr>
          <p:nvPr>
            <p:ph sz="half" idx="2"/>
          </p:nvPr>
        </p:nvSpPr>
        <p:spPr>
          <a:xfrm>
            <a:off x="4679315" y="2147888"/>
            <a:ext cx="3566160" cy="3927475"/>
          </a:xfrm>
        </p:spPr>
        <p:txBody>
          <a:bodyPr>
            <a:normAutofit fontScale="92500" lnSpcReduction="20000"/>
          </a:bodyPr>
          <a:lstStyle/>
          <a:p>
            <a:r>
              <a:rPr lang="en-US" sz="2811" dirty="0" smtClean="0"/>
              <a:t>#policy</a:t>
            </a:r>
          </a:p>
          <a:p>
            <a:r>
              <a:rPr lang="en-US" sz="2811" dirty="0" smtClean="0"/>
              <a:t>#libraries</a:t>
            </a:r>
          </a:p>
          <a:p>
            <a:r>
              <a:rPr lang="en-US" sz="2811" dirty="0" smtClean="0"/>
              <a:t>#</a:t>
            </a:r>
            <a:r>
              <a:rPr lang="en-US" sz="2811" dirty="0" err="1" smtClean="0"/>
              <a:t>google</a:t>
            </a:r>
            <a:endParaRPr lang="en-US" sz="2811" dirty="0" smtClean="0"/>
          </a:p>
          <a:p>
            <a:r>
              <a:rPr lang="en-US" sz="2811" dirty="0" smtClean="0"/>
              <a:t>#NLM</a:t>
            </a:r>
          </a:p>
          <a:p>
            <a:r>
              <a:rPr lang="en-US" sz="2811" dirty="0" smtClean="0"/>
              <a:t>#</a:t>
            </a:r>
            <a:r>
              <a:rPr lang="en-US" sz="2811" dirty="0" err="1" smtClean="0"/>
              <a:t>socialstrategy</a:t>
            </a:r>
            <a:endParaRPr lang="en-US" sz="2811" dirty="0" smtClean="0"/>
          </a:p>
          <a:p>
            <a:r>
              <a:rPr lang="en-US" sz="2811" dirty="0" smtClean="0"/>
              <a:t>#</a:t>
            </a:r>
            <a:r>
              <a:rPr lang="en-US" sz="2811" dirty="0" err="1" smtClean="0"/>
              <a:t>libresearch</a:t>
            </a:r>
            <a:endParaRPr lang="en-US" sz="2811"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Better to get specific</a:t>
            </a:r>
            <a:endParaRPr lang="en-US" dirty="0"/>
          </a:p>
        </p:txBody>
      </p:sp>
      <p:sp>
        <p:nvSpPr>
          <p:cNvPr id="6" name="Content Placeholder 5"/>
          <p:cNvSpPr>
            <a:spLocks noGrp="1"/>
          </p:cNvSpPr>
          <p:nvPr>
            <p:ph idx="1"/>
          </p:nvPr>
        </p:nvSpPr>
        <p:spPr>
          <a:xfrm>
            <a:off x="900112" y="2133601"/>
            <a:ext cx="7472004" cy="3931920"/>
          </a:xfrm>
        </p:spPr>
        <p:txBody>
          <a:bodyPr>
            <a:normAutofit lnSpcReduction="10000"/>
          </a:bodyPr>
          <a:lstStyle/>
          <a:p>
            <a:r>
              <a:rPr lang="en-US" dirty="0" smtClean="0"/>
              <a:t>Your state library</a:t>
            </a:r>
          </a:p>
          <a:p>
            <a:r>
              <a:rPr lang="en-US" dirty="0" smtClean="0"/>
              <a:t>Your local health and emergency services departments</a:t>
            </a:r>
          </a:p>
          <a:p>
            <a:r>
              <a:rPr lang="en-US" dirty="0" smtClean="0"/>
              <a:t>ALA division aligning with your job portfolio</a:t>
            </a:r>
          </a:p>
          <a:p>
            <a:r>
              <a:rPr lang="en-US" dirty="0" smtClean="0"/>
              <a:t>Library movers and shakers whose reputations you trust</a:t>
            </a:r>
          </a:p>
          <a:p>
            <a:r>
              <a:rPr lang="en-US" dirty="0" smtClean="0"/>
              <a:t>International agencies pursuing the goals you share for your workplace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0"/>
            <a:ext cx="8229600" cy="2272770"/>
          </a:xfrm>
        </p:spPr>
        <p:txBody>
          <a:bodyPr>
            <a:noAutofit/>
          </a:bodyPr>
          <a:lstStyle/>
          <a:p>
            <a:r>
              <a:rPr lang="en-US" sz="3600" dirty="0" smtClean="0"/>
              <a:t>Type into the text chat an example of a local organization or agency you think would be professionally helpful to follow on Twitter.</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Poll 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Balancing and Budgeting</a:t>
            </a:r>
            <a:endParaRPr lang="en-US" dirty="0"/>
          </a:p>
        </p:txBody>
      </p:sp>
      <p:sp>
        <p:nvSpPr>
          <p:cNvPr id="8" name="Content Placeholder 7"/>
          <p:cNvSpPr>
            <a:spLocks noGrp="1"/>
          </p:cNvSpPr>
          <p:nvPr>
            <p:ph sz="half" idx="1"/>
          </p:nvPr>
        </p:nvSpPr>
        <p:spPr>
          <a:xfrm>
            <a:off x="544219" y="2147888"/>
            <a:ext cx="3378688" cy="3927475"/>
          </a:xfrm>
        </p:spPr>
        <p:txBody>
          <a:bodyPr>
            <a:normAutofit/>
          </a:bodyPr>
          <a:lstStyle/>
          <a:p>
            <a:r>
              <a:rPr lang="en-US" sz="2800" dirty="0" smtClean="0"/>
              <a:t>Time</a:t>
            </a:r>
          </a:p>
          <a:p>
            <a:r>
              <a:rPr lang="en-US" sz="2800" dirty="0" smtClean="0"/>
              <a:t>Travel costs</a:t>
            </a:r>
          </a:p>
          <a:p>
            <a:r>
              <a:rPr lang="en-US" sz="2800" dirty="0" smtClean="0"/>
              <a:t>Diversified skill set needs</a:t>
            </a:r>
            <a:endParaRPr lang="en-US" sz="2800" dirty="0"/>
          </a:p>
        </p:txBody>
      </p:sp>
      <p:sp>
        <p:nvSpPr>
          <p:cNvPr id="9" name="Content Placeholder 8"/>
          <p:cNvSpPr>
            <a:spLocks noGrp="1"/>
          </p:cNvSpPr>
          <p:nvPr>
            <p:ph sz="half" idx="2"/>
          </p:nvPr>
        </p:nvSpPr>
        <p:spPr>
          <a:xfrm>
            <a:off x="4572000" y="2147888"/>
            <a:ext cx="3999437" cy="3927475"/>
          </a:xfrm>
        </p:spPr>
        <p:txBody>
          <a:bodyPr/>
          <a:lstStyle/>
          <a:p>
            <a:r>
              <a:rPr lang="en-US" sz="2800" dirty="0" smtClean="0"/>
              <a:t>24/7</a:t>
            </a:r>
          </a:p>
          <a:p>
            <a:r>
              <a:rPr lang="en-US" sz="2800" dirty="0" smtClean="0"/>
              <a:t>Global access and ubiquity</a:t>
            </a:r>
          </a:p>
          <a:p>
            <a:r>
              <a:rPr lang="en-US" sz="2800" dirty="0" smtClean="0"/>
              <a:t>Moving from silos to open range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5.png"/>
          <p:cNvPicPr>
            <a:picLocks noChangeAspect="1"/>
          </p:cNvPicPr>
          <p:nvPr/>
        </p:nvPicPr>
        <p:blipFill>
          <a:blip r:embed="rId2"/>
          <a:stretch>
            <a:fillRect/>
          </a:stretch>
        </p:blipFill>
        <p:spPr>
          <a:xfrm>
            <a:off x="4733198" y="1650830"/>
            <a:ext cx="3682540" cy="2146032"/>
          </a:xfrm>
          <a:prstGeom prst="rect">
            <a:avLst/>
          </a:prstGeom>
        </p:spPr>
      </p:pic>
      <p:pic>
        <p:nvPicPr>
          <p:cNvPr id="5" name="Picture 4" descr="Picture 8.png"/>
          <p:cNvPicPr>
            <a:picLocks noChangeAspect="1"/>
          </p:cNvPicPr>
          <p:nvPr/>
        </p:nvPicPr>
        <p:blipFill>
          <a:blip r:embed="rId3"/>
          <a:stretch>
            <a:fillRect/>
          </a:stretch>
        </p:blipFill>
        <p:spPr>
          <a:xfrm>
            <a:off x="786058" y="587404"/>
            <a:ext cx="3947140" cy="2841596"/>
          </a:xfrm>
          <a:prstGeom prst="rect">
            <a:avLst/>
          </a:prstGeom>
        </p:spPr>
      </p:pic>
      <p:pic>
        <p:nvPicPr>
          <p:cNvPr id="7" name="Picture 6" descr="Picture 9.png"/>
          <p:cNvPicPr>
            <a:picLocks noChangeAspect="1"/>
          </p:cNvPicPr>
          <p:nvPr/>
        </p:nvPicPr>
        <p:blipFill>
          <a:blip r:embed="rId4"/>
          <a:stretch>
            <a:fillRect/>
          </a:stretch>
        </p:blipFill>
        <p:spPr>
          <a:xfrm>
            <a:off x="473585" y="3630934"/>
            <a:ext cx="2203175" cy="2400001"/>
          </a:xfrm>
          <a:prstGeom prst="rect">
            <a:avLst/>
          </a:prstGeom>
        </p:spPr>
      </p:pic>
      <p:pic>
        <p:nvPicPr>
          <p:cNvPr id="9" name="Picture 8" descr="Picture 3.png"/>
          <p:cNvPicPr>
            <a:picLocks noChangeAspect="1"/>
          </p:cNvPicPr>
          <p:nvPr/>
        </p:nvPicPr>
        <p:blipFill>
          <a:blip r:embed="rId5"/>
          <a:stretch>
            <a:fillRect/>
          </a:stretch>
        </p:blipFill>
        <p:spPr>
          <a:xfrm>
            <a:off x="2999793" y="4381220"/>
            <a:ext cx="5415945" cy="16380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is communication</a:t>
            </a:r>
            <a:endParaRPr lang="en-US" dirty="0"/>
          </a:p>
        </p:txBody>
      </p:sp>
      <p:sp>
        <p:nvSpPr>
          <p:cNvPr id="3" name="Content Placeholder 2"/>
          <p:cNvSpPr>
            <a:spLocks noGrp="1"/>
          </p:cNvSpPr>
          <p:nvPr>
            <p:ph sz="half" idx="1"/>
          </p:nvPr>
        </p:nvSpPr>
        <p:spPr>
          <a:xfrm>
            <a:off x="589570" y="2147888"/>
            <a:ext cx="3876701" cy="3927475"/>
          </a:xfrm>
        </p:spPr>
        <p:txBody>
          <a:bodyPr/>
          <a:lstStyle/>
          <a:p>
            <a:r>
              <a:rPr lang="en-US" sz="2800" dirty="0" smtClean="0"/>
              <a:t>Be concise</a:t>
            </a:r>
          </a:p>
          <a:p>
            <a:r>
              <a:rPr lang="en-US" sz="2800" dirty="0" smtClean="0"/>
              <a:t>Be specific and clear</a:t>
            </a:r>
          </a:p>
          <a:p>
            <a:pPr algn="r"/>
            <a:r>
              <a:rPr lang="en-US" sz="2800" dirty="0" smtClean="0"/>
              <a:t>Provide next step/place to go</a:t>
            </a:r>
          </a:p>
          <a:p>
            <a:endParaRPr lang="en-US" dirty="0" smtClean="0"/>
          </a:p>
          <a:p>
            <a:endParaRPr lang="en-US" dirty="0"/>
          </a:p>
        </p:txBody>
      </p:sp>
      <p:sp>
        <p:nvSpPr>
          <p:cNvPr id="4" name="Content Placeholder 3"/>
          <p:cNvSpPr>
            <a:spLocks noGrp="1"/>
          </p:cNvSpPr>
          <p:nvPr>
            <p:ph sz="half" idx="2"/>
          </p:nvPr>
        </p:nvSpPr>
        <p:spPr>
          <a:xfrm>
            <a:off x="4648198" y="2147888"/>
            <a:ext cx="4013941" cy="3927475"/>
          </a:xfrm>
        </p:spPr>
        <p:txBody>
          <a:bodyPr>
            <a:normAutofit/>
          </a:bodyPr>
          <a:lstStyle/>
          <a:p>
            <a:r>
              <a:rPr lang="en-US" sz="2800" dirty="0" smtClean="0"/>
              <a:t>Think when you read  </a:t>
            </a:r>
          </a:p>
          <a:p>
            <a:r>
              <a:rPr lang="en-US" sz="2800" dirty="0" smtClean="0"/>
              <a:t>Evaluate what you see</a:t>
            </a:r>
          </a:p>
          <a:p>
            <a:pPr algn="r"/>
            <a:r>
              <a:rPr lang="en-US" sz="2800" dirty="0" smtClean="0"/>
              <a:t>Use what you learn to learn more</a:t>
            </a:r>
            <a:endParaRPr lang="en-US" sz="2800" dirty="0"/>
          </a:p>
        </p:txBody>
      </p:sp>
      <p:pic>
        <p:nvPicPr>
          <p:cNvPr id="7" name="Picture 6"/>
          <p:cNvPicPr>
            <a:picLocks noChangeAspect="1"/>
          </p:cNvPicPr>
          <p:nvPr/>
        </p:nvPicPr>
        <p:blipFill>
          <a:blip r:embed="rId2"/>
          <a:stretch>
            <a:fillRect/>
          </a:stretch>
        </p:blipFill>
        <p:spPr>
          <a:xfrm>
            <a:off x="3433916" y="4671140"/>
            <a:ext cx="1032355" cy="1258250"/>
          </a:xfrm>
          <a:prstGeom prst="rect">
            <a:avLst/>
          </a:prstGeom>
        </p:spPr>
      </p:pic>
      <p:pic>
        <p:nvPicPr>
          <p:cNvPr id="8" name="Picture 7"/>
          <p:cNvPicPr>
            <a:picLocks noChangeAspect="1"/>
          </p:cNvPicPr>
          <p:nvPr/>
        </p:nvPicPr>
        <p:blipFill>
          <a:blip r:embed="rId3"/>
          <a:stretch>
            <a:fillRect/>
          </a:stretch>
        </p:blipFill>
        <p:spPr>
          <a:xfrm>
            <a:off x="7064832" y="4787918"/>
            <a:ext cx="1597307" cy="10542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Poll 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0"/>
            <a:ext cx="8229600" cy="2272770"/>
          </a:xfrm>
        </p:spPr>
        <p:txBody>
          <a:bodyPr>
            <a:normAutofit fontScale="90000"/>
          </a:bodyPr>
          <a:lstStyle/>
          <a:p>
            <a:r>
              <a:rPr lang="en-US" dirty="0" smtClean="0"/>
              <a:t>Share your own Twitter handle, or that of a professional you recommend others here follow.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3515" y="1859796"/>
            <a:ext cx="8349249" cy="4536089"/>
          </a:xfrm>
        </p:spPr>
        <p:txBody>
          <a:bodyPr>
            <a:noAutofit/>
          </a:bodyPr>
          <a:lstStyle/>
          <a:p>
            <a:r>
              <a:rPr lang="en-US" sz="2800" dirty="0" smtClean="0"/>
              <a:t>Setting up your professional development Twitter account</a:t>
            </a:r>
          </a:p>
          <a:p>
            <a:r>
              <a:rPr lang="en-US" sz="2800" dirty="0" smtClean="0"/>
              <a:t>Twitter best practices</a:t>
            </a:r>
          </a:p>
          <a:p>
            <a:r>
              <a:rPr lang="en-US" sz="2800" dirty="0" err="1" smtClean="0"/>
              <a:t>Curating</a:t>
            </a:r>
            <a:r>
              <a:rPr lang="en-US" sz="2800" dirty="0" smtClean="0"/>
              <a:t> your professional Twitter environment</a:t>
            </a:r>
          </a:p>
          <a:p>
            <a:r>
              <a:rPr lang="en-US" sz="2800" dirty="0" smtClean="0"/>
              <a:t>Guiding others</a:t>
            </a:r>
          </a:p>
          <a:p>
            <a:r>
              <a:rPr lang="en-US" sz="2800" dirty="0" smtClean="0"/>
              <a:t>Participating responsibly</a:t>
            </a:r>
          </a:p>
          <a:p>
            <a:r>
              <a:rPr lang="en-US" sz="2800" dirty="0" smtClean="0"/>
              <a:t>Comments, questions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Spreading professional development through Twitter</a:t>
            </a:r>
            <a:endParaRPr lang="en-US" dirty="0"/>
          </a:p>
        </p:txBody>
      </p:sp>
      <p:pic>
        <p:nvPicPr>
          <p:cNvPr id="7" name="Content Placeholder 5" descr="Picture 16.png">
            <a:hlinkClick r:id="rId2"/>
          </p:cNvPr>
          <p:cNvPicPr>
            <a:picLocks noGrp="1" noChangeAspect="1"/>
          </p:cNvPicPr>
          <p:nvPr/>
        </p:nvPicPr>
        <p:blipFill>
          <a:blip r:embed="rId3"/>
          <a:srcRect l="-14234" r="-14234"/>
          <a:stretch>
            <a:fillRect/>
          </a:stretch>
        </p:blipFill>
        <p:spPr>
          <a:xfrm>
            <a:off x="720526" y="1948343"/>
            <a:ext cx="3566160" cy="3927475"/>
          </a:xfrm>
          <a:prstGeom prst="rect">
            <a:avLst/>
          </a:prstGeom>
        </p:spPr>
      </p:pic>
      <p:pic>
        <p:nvPicPr>
          <p:cNvPr id="8" name="Content Placeholder 4" descr="Picture 15.png"/>
          <p:cNvPicPr>
            <a:picLocks noGrp="1" noChangeAspect="1"/>
          </p:cNvPicPr>
          <p:nvPr/>
        </p:nvPicPr>
        <p:blipFill>
          <a:blip r:embed="rId4"/>
          <a:srcRect t="-30184" b="-30184"/>
          <a:stretch>
            <a:fillRect/>
          </a:stretch>
        </p:blipFill>
        <p:spPr>
          <a:xfrm>
            <a:off x="4793447" y="2160004"/>
            <a:ext cx="3566160" cy="39274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Picture 13.png"/>
          <p:cNvPicPr>
            <a:picLocks noChangeAspect="1"/>
          </p:cNvPicPr>
          <p:nvPr/>
        </p:nvPicPr>
        <p:blipFill>
          <a:blip r:embed="rId2"/>
          <a:stretch>
            <a:fillRect/>
          </a:stretch>
        </p:blipFill>
        <p:spPr>
          <a:xfrm>
            <a:off x="612246" y="244159"/>
            <a:ext cx="7633229" cy="1339850"/>
          </a:xfrm>
          <a:prstGeom prst="rect">
            <a:avLst/>
          </a:prstGeom>
        </p:spPr>
      </p:pic>
      <p:pic>
        <p:nvPicPr>
          <p:cNvPr id="6" name="Content Placeholder 3" descr="Picture 11.png"/>
          <p:cNvPicPr>
            <a:picLocks noGrp="1" noChangeAspect="1"/>
          </p:cNvPicPr>
          <p:nvPr/>
        </p:nvPicPr>
        <p:blipFill>
          <a:blip r:embed="rId3"/>
          <a:srcRect t="-8726" b="-8726"/>
          <a:stretch>
            <a:fillRect/>
          </a:stretch>
        </p:blipFill>
        <p:spPr>
          <a:xfrm>
            <a:off x="874684" y="2216170"/>
            <a:ext cx="7345363" cy="39319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It’s </a:t>
            </a:r>
            <a:r>
              <a:rPr lang="en-US" b="1" i="1" dirty="0" smtClean="0"/>
              <a:t>your</a:t>
            </a:r>
            <a:r>
              <a:rPr lang="en-US" dirty="0" smtClean="0"/>
              <a:t> professional development</a:t>
            </a:r>
            <a:endParaRPr lang="en-US" dirty="0"/>
          </a:p>
        </p:txBody>
      </p:sp>
      <p:sp>
        <p:nvSpPr>
          <p:cNvPr id="19" name="Text Placeholder 18"/>
          <p:cNvSpPr>
            <a:spLocks noGrp="1"/>
          </p:cNvSpPr>
          <p:nvPr>
            <p:ph type="body" idx="1"/>
          </p:nvPr>
        </p:nvSpPr>
        <p:spPr>
          <a:xfrm>
            <a:off x="900113" y="3499499"/>
            <a:ext cx="7345362" cy="1500187"/>
          </a:xfrm>
        </p:spPr>
        <p:txBody>
          <a:bodyPr>
            <a:normAutofit/>
          </a:bodyPr>
          <a:lstStyle/>
          <a:p>
            <a:r>
              <a:rPr lang="en-US" sz="2800" dirty="0" smtClean="0"/>
              <a:t>What do </a:t>
            </a:r>
            <a:r>
              <a:rPr lang="en-US" sz="2800" i="1" dirty="0" smtClean="0"/>
              <a:t>you</a:t>
            </a:r>
            <a:r>
              <a:rPr lang="en-US" sz="2800" dirty="0" smtClean="0"/>
              <a:t> need? Who are the experts? What’s </a:t>
            </a:r>
            <a:r>
              <a:rPr lang="en-US" sz="2800" i="1" dirty="0" smtClean="0"/>
              <a:t>your </a:t>
            </a:r>
            <a:r>
              <a:rPr lang="en-US" sz="2800" dirty="0" smtClean="0"/>
              <a:t>best learning style option?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113" y="969768"/>
            <a:ext cx="7345362" cy="4253151"/>
          </a:xfrm>
        </p:spPr>
        <p:txBody>
          <a:bodyPr/>
          <a:lstStyle/>
          <a:p>
            <a:r>
              <a:rPr lang="en-US" dirty="0" smtClean="0"/>
              <a:t>Comments, Questions?</a:t>
            </a:r>
            <a:br>
              <a:rPr lang="en-US" dirty="0" smtClean="0"/>
            </a:br>
            <a:r>
              <a:rPr lang="en-US" dirty="0" smtClean="0"/>
              <a:t/>
            </a:r>
            <a:br>
              <a:rPr lang="en-US" dirty="0" smtClean="0"/>
            </a:br>
            <a:r>
              <a:rPr lang="en-US" dirty="0" smtClean="0"/>
              <a:t/>
            </a:r>
            <a:br>
              <a:rPr lang="en-US" dirty="0" smtClean="0"/>
            </a:br>
            <a:endParaRPr lang="en-US" dirty="0"/>
          </a:p>
        </p:txBody>
      </p:sp>
      <p:pic>
        <p:nvPicPr>
          <p:cNvPr id="4" name="Picture 3" descr="tweeting-150413_640.png"/>
          <p:cNvPicPr>
            <a:picLocks noChangeAspect="1"/>
          </p:cNvPicPr>
          <p:nvPr/>
        </p:nvPicPr>
        <p:blipFill>
          <a:blip r:embed="rId2"/>
          <a:stretch>
            <a:fillRect/>
          </a:stretch>
        </p:blipFill>
        <p:spPr>
          <a:xfrm>
            <a:off x="2675740" y="3096344"/>
            <a:ext cx="4693882" cy="2478956"/>
          </a:xfrm>
          <a:prstGeom prst="rect">
            <a:avLst/>
          </a:prstGeom>
        </p:spPr>
      </p:pic>
    </p:spTree>
    <p:extLst>
      <p:ext uri="{BB962C8B-B14F-4D97-AF65-F5344CB8AC3E}">
        <p14:creationId xmlns:p14="http://schemas.microsoft.com/office/powerpoint/2010/main" val="21866929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dirty="0">
                <a:latin typeface="Arial" charset="0"/>
              </a:rPr>
              <a:t>Infopeople webinars are supported </a:t>
            </a:r>
            <a:r>
              <a:rPr lang="en-US" sz="1400" smtClean="0">
                <a:latin typeface="Arial" charset="0"/>
              </a:rPr>
              <a:t>in part by </a:t>
            </a:r>
            <a:r>
              <a:rPr lang="en-US" sz="1400" dirty="0">
                <a:latin typeface="Arial" charset="0"/>
              </a:rPr>
              <a:t>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3652" y="1905158"/>
            <a:ext cx="7324270" cy="2653612"/>
          </a:xfrm>
        </p:spPr>
        <p:txBody>
          <a:bodyPr>
            <a:normAutofit fontScale="90000"/>
          </a:bodyPr>
          <a:lstStyle/>
          <a:p>
            <a:r>
              <a:rPr lang="en-US" dirty="0" smtClean="0"/>
              <a:t>Repeat an opinion you’ve heard about Twitter with which you agree.</a:t>
            </a:r>
            <a:br>
              <a:rPr lang="en-US" dirty="0" smtClean="0"/>
            </a:br>
            <a:endParaRPr lang="en-US" dirty="0"/>
          </a:p>
        </p:txBody>
      </p:sp>
      <p:pic>
        <p:nvPicPr>
          <p:cNvPr id="7" name="Picture 6" descr="images-1.jpeg"/>
          <p:cNvPicPr>
            <a:picLocks noChangeAspect="1"/>
          </p:cNvPicPr>
          <p:nvPr/>
        </p:nvPicPr>
        <p:blipFill>
          <a:blip r:embed="rId2"/>
          <a:stretch>
            <a:fillRect/>
          </a:stretch>
        </p:blipFill>
        <p:spPr>
          <a:xfrm>
            <a:off x="3635207" y="4000454"/>
            <a:ext cx="1873586" cy="18735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1.png"/>
          <p:cNvPicPr>
            <a:picLocks noChangeAspect="1"/>
          </p:cNvPicPr>
          <p:nvPr/>
        </p:nvPicPr>
        <p:blipFill>
          <a:blip r:embed="rId2"/>
          <a:stretch>
            <a:fillRect/>
          </a:stretch>
        </p:blipFill>
        <p:spPr>
          <a:xfrm>
            <a:off x="1651365" y="616301"/>
            <a:ext cx="5841270" cy="56253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7597" y="771525"/>
            <a:ext cx="7800461" cy="5307013"/>
          </a:xfrm>
        </p:spPr>
        <p:txBody>
          <a:bodyPr>
            <a:normAutofit fontScale="90000"/>
          </a:bodyPr>
          <a:lstStyle/>
          <a:p>
            <a:r>
              <a:rPr lang="en-US" sz="3600" dirty="0" smtClean="0"/>
              <a:t>Tenet VIII. </a:t>
            </a:r>
            <a:br>
              <a:rPr lang="en-US" sz="3600" dirty="0" smtClean="0"/>
            </a:br>
            <a:r>
              <a:rPr lang="en-US" sz="3600" dirty="0" smtClean="0"/>
              <a:t>We strive for excellence in the profession by maintaining and enhancing our own knowledge and skills, by encouraging the professional development of coworkers, and by fostering the aspirations of potential members of the profession.</a:t>
            </a:r>
            <a:br>
              <a:rPr lang="en-US" sz="3600" dirty="0" smtClean="0"/>
            </a:br>
            <a:r>
              <a:rPr lang="en-US" sz="3600" dirty="0" smtClean="0"/>
              <a:t> </a:t>
            </a:r>
            <a:br>
              <a:rPr lang="en-US" sz="3600" dirty="0" smtClean="0"/>
            </a:br>
            <a:r>
              <a:rPr lang="en-US" sz="3600" dirty="0" smtClean="0"/>
              <a:t>--</a:t>
            </a:r>
            <a:r>
              <a:rPr lang="en-US" sz="2800" dirty="0" smtClean="0"/>
              <a:t>Code of Ethics of the American Library Association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1" y="2041240"/>
            <a:ext cx="4104312" cy="4034123"/>
          </a:xfrm>
        </p:spPr>
        <p:txBody>
          <a:bodyPr>
            <a:noAutofit/>
          </a:bodyPr>
          <a:lstStyle/>
          <a:p>
            <a:endParaRPr lang="en-US" sz="2400" dirty="0" smtClean="0"/>
          </a:p>
          <a:p>
            <a:endParaRPr lang="en-US" sz="2400" dirty="0" smtClean="0"/>
          </a:p>
          <a:p>
            <a:pPr algn="ctr"/>
            <a:r>
              <a:rPr lang="en-US" sz="2800" dirty="0" smtClean="0">
                <a:hlinkClick r:id="rId2"/>
              </a:rPr>
              <a:t>Getting Started:</a:t>
            </a:r>
          </a:p>
          <a:p>
            <a:pPr algn="ctr"/>
            <a:r>
              <a:rPr lang="en-US" sz="2800" dirty="0" smtClean="0">
                <a:hlinkClick r:id="rId2"/>
              </a:rPr>
              <a:t> FAQs and the Basics</a:t>
            </a:r>
            <a:endParaRPr lang="en-US" sz="2800" dirty="0"/>
          </a:p>
        </p:txBody>
      </p:sp>
      <p:sp>
        <p:nvSpPr>
          <p:cNvPr id="6" name="Rectangle 5"/>
          <p:cNvSpPr/>
          <p:nvPr/>
        </p:nvSpPr>
        <p:spPr>
          <a:xfrm>
            <a:off x="4104312" y="2336086"/>
            <a:ext cx="4572000" cy="3703578"/>
          </a:xfrm>
          <a:prstGeom prst="rect">
            <a:avLst/>
          </a:prstGeom>
        </p:spPr>
        <p:txBody>
          <a:bodyPr wrap="square">
            <a:spAutoFit/>
          </a:bodyPr>
          <a:lstStyle/>
          <a:p>
            <a:pPr marL="342900" indent="-342900" defTabSz="914400">
              <a:spcBef>
                <a:spcPts val="2000"/>
              </a:spcBef>
              <a:buClr>
                <a:schemeClr val="tx1">
                  <a:lumMod val="75000"/>
                  <a:lumOff val="25000"/>
                </a:schemeClr>
              </a:buClr>
              <a:buFont typeface="Arial" pitchFamily="34" charset="0"/>
              <a:buChar char="•"/>
            </a:pPr>
            <a:r>
              <a:rPr lang="en-US" sz="2800" dirty="0">
                <a:solidFill>
                  <a:schemeClr val="tx1">
                    <a:lumMod val="75000"/>
                    <a:lumOff val="25000"/>
                  </a:schemeClr>
                </a:solidFill>
              </a:rPr>
              <a:t>Colleagues and mentors</a:t>
            </a:r>
          </a:p>
          <a:p>
            <a:pPr marL="342900" indent="-342900" defTabSz="914400">
              <a:spcBef>
                <a:spcPts val="2000"/>
              </a:spcBef>
              <a:buClr>
                <a:schemeClr val="tx1">
                  <a:lumMod val="75000"/>
                  <a:lumOff val="25000"/>
                </a:schemeClr>
              </a:buClr>
              <a:buFont typeface="Arial" pitchFamily="34" charset="0"/>
              <a:buChar char="•"/>
            </a:pPr>
            <a:r>
              <a:rPr lang="en-US" sz="2800" dirty="0">
                <a:solidFill>
                  <a:schemeClr val="tx1">
                    <a:lumMod val="75000"/>
                    <a:lumOff val="25000"/>
                  </a:schemeClr>
                </a:solidFill>
              </a:rPr>
              <a:t>Community connections</a:t>
            </a:r>
          </a:p>
          <a:p>
            <a:pPr marL="342900" indent="-342900" defTabSz="914400">
              <a:spcBef>
                <a:spcPts val="2000"/>
              </a:spcBef>
              <a:buClr>
                <a:schemeClr val="tx1">
                  <a:lumMod val="75000"/>
                  <a:lumOff val="25000"/>
                </a:schemeClr>
              </a:buClr>
              <a:buFont typeface="Arial" pitchFamily="34" charset="0"/>
              <a:buChar char="•"/>
            </a:pPr>
            <a:r>
              <a:rPr lang="en-US" sz="2800" dirty="0">
                <a:solidFill>
                  <a:schemeClr val="tx1">
                    <a:lumMod val="75000"/>
                    <a:lumOff val="25000"/>
                  </a:schemeClr>
                </a:solidFill>
              </a:rPr>
              <a:t>Access to experts</a:t>
            </a:r>
          </a:p>
          <a:p>
            <a:pPr marL="342900" indent="-342900" defTabSz="914400">
              <a:spcBef>
                <a:spcPts val="2000"/>
              </a:spcBef>
              <a:buClr>
                <a:schemeClr val="tx1">
                  <a:lumMod val="75000"/>
                  <a:lumOff val="25000"/>
                </a:schemeClr>
              </a:buClr>
              <a:buFont typeface="Arial" pitchFamily="34" charset="0"/>
              <a:buChar char="•"/>
            </a:pPr>
            <a:r>
              <a:rPr lang="en-US" sz="2800" dirty="0">
                <a:solidFill>
                  <a:schemeClr val="tx1">
                    <a:lumMod val="75000"/>
                    <a:lumOff val="25000"/>
                  </a:schemeClr>
                </a:solidFill>
              </a:rPr>
              <a:t>Professional resources just hitting publication</a:t>
            </a:r>
          </a:p>
          <a:p>
            <a:pPr marL="342900" indent="-342900" defTabSz="914400">
              <a:spcBef>
                <a:spcPts val="2000"/>
              </a:spcBef>
              <a:buClr>
                <a:schemeClr val="tx1">
                  <a:lumMod val="75000"/>
                  <a:lumOff val="25000"/>
                </a:schemeClr>
              </a:buClr>
              <a:buFont typeface="Arial" pitchFamily="34" charset="0"/>
              <a:buChar char="•"/>
            </a:pPr>
            <a:r>
              <a:rPr lang="en-US" sz="2800" dirty="0">
                <a:solidFill>
                  <a:schemeClr val="tx1">
                    <a:lumMod val="75000"/>
                    <a:lumOff val="25000"/>
                  </a:schemeClr>
                </a:solidFill>
              </a:rPr>
              <a:t>Targeted events</a:t>
            </a:r>
          </a:p>
        </p:txBody>
      </p:sp>
      <p:pic>
        <p:nvPicPr>
          <p:cNvPr id="8" name="Picture 7" descr="tweeting-150413_640.png"/>
          <p:cNvPicPr>
            <a:picLocks noGrp="1" noChangeAspect="1"/>
          </p:cNvPicPr>
          <p:nvPr/>
        </p:nvPicPr>
        <p:blipFill>
          <a:blip r:embed="rId3"/>
          <a:srcRect l="-24487" r="-24487"/>
          <a:stretch>
            <a:fillRect/>
          </a:stretch>
        </p:blipFill>
        <p:spPr>
          <a:xfrm>
            <a:off x="4188740" y="638528"/>
            <a:ext cx="4107636" cy="1456186"/>
          </a:xfrm>
          <a:prstGeom prst="rect">
            <a:avLst/>
          </a:prstGeom>
        </p:spPr>
      </p:pic>
      <p:pic>
        <p:nvPicPr>
          <p:cNvPr id="4" name="Picture 3" descr="069471-blue-jelly-icon-alphanumeric-at-sig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761" y="1839262"/>
            <a:ext cx="1437930" cy="14379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You can’t break it!</a:t>
            </a:r>
            <a:endParaRPr lang="en-US" dirty="0"/>
          </a:p>
        </p:txBody>
      </p:sp>
      <p:sp>
        <p:nvSpPr>
          <p:cNvPr id="15" name="Text Placeholder 14"/>
          <p:cNvSpPr>
            <a:spLocks noGrp="1"/>
          </p:cNvSpPr>
          <p:nvPr>
            <p:ph type="subTitle" idx="1"/>
          </p:nvPr>
        </p:nvSpPr>
        <p:spPr>
          <a:xfrm>
            <a:off x="566894" y="3429000"/>
            <a:ext cx="7689694" cy="1752600"/>
          </a:xfrm>
        </p:spPr>
        <p:txBody>
          <a:bodyPr>
            <a:normAutofit/>
          </a:bodyPr>
          <a:lstStyle/>
          <a:p>
            <a:r>
              <a:rPr lang="en-US" sz="2800" dirty="0" smtClean="0"/>
              <a:t>Of course, it’s a good idea to learn and </a:t>
            </a:r>
          </a:p>
          <a:p>
            <a:r>
              <a:rPr lang="en-US" sz="2800" dirty="0" smtClean="0"/>
              <a:t>use best practices….</a:t>
            </a:r>
            <a:endParaRPr lang="en-US" sz="2800" dirty="0"/>
          </a:p>
        </p:txBody>
      </p:sp>
      <p:pic>
        <p:nvPicPr>
          <p:cNvPr id="18" name="Picture 17" descr="johnny_automatic_man_in_a_bird_s_nest.png"/>
          <p:cNvPicPr>
            <a:picLocks noChangeAspect="1"/>
          </p:cNvPicPr>
          <p:nvPr/>
        </p:nvPicPr>
        <p:blipFill>
          <a:blip r:embed="rId3"/>
          <a:stretch>
            <a:fillRect/>
          </a:stretch>
        </p:blipFill>
        <p:spPr>
          <a:xfrm>
            <a:off x="5883108" y="4445435"/>
            <a:ext cx="2638423" cy="17677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Conventions support best use</a:t>
            </a:r>
            <a:endParaRPr lang="en-US" dirty="0"/>
          </a:p>
        </p:txBody>
      </p:sp>
      <p:sp>
        <p:nvSpPr>
          <p:cNvPr id="3" name="Content Placeholder 2"/>
          <p:cNvSpPr>
            <a:spLocks noGrp="1"/>
          </p:cNvSpPr>
          <p:nvPr>
            <p:ph idx="1"/>
          </p:nvPr>
        </p:nvSpPr>
        <p:spPr>
          <a:xfrm>
            <a:off x="900112" y="2133601"/>
            <a:ext cx="7625286" cy="3931920"/>
          </a:xfrm>
        </p:spPr>
        <p:txBody>
          <a:bodyPr>
            <a:normAutofit lnSpcReduction="10000"/>
          </a:bodyPr>
          <a:lstStyle/>
          <a:p>
            <a:r>
              <a:rPr lang="en-US" dirty="0" smtClean="0"/>
              <a:t>Learn about @, .@, and related direct identification</a:t>
            </a:r>
          </a:p>
          <a:p>
            <a:r>
              <a:rPr lang="en-US" dirty="0" smtClean="0"/>
              <a:t>Give credit where credit is due</a:t>
            </a:r>
          </a:p>
          <a:p>
            <a:r>
              <a:rPr lang="en-US" dirty="0" smtClean="0"/>
              <a:t>Take a moment to find and use </a:t>
            </a:r>
            <a:r>
              <a:rPr lang="en-US" dirty="0" err="1" smtClean="0"/>
              <a:t>hashtags</a:t>
            </a:r>
            <a:r>
              <a:rPr lang="en-US" dirty="0" smtClean="0"/>
              <a:t> that aid discoverability</a:t>
            </a:r>
          </a:p>
          <a:p>
            <a:r>
              <a:rPr lang="en-US" dirty="0" smtClean="0"/>
              <a:t>Make allowances for </a:t>
            </a:r>
            <a:r>
              <a:rPr lang="en-US" dirty="0" err="1" smtClean="0"/>
              <a:t>retweeting</a:t>
            </a:r>
            <a:r>
              <a:rPr lang="en-US" dirty="0" smtClean="0"/>
              <a:t> by limiting original message to 120 characters</a:t>
            </a:r>
          </a:p>
          <a:p>
            <a:r>
              <a:rPr lang="en-US" dirty="0" smtClean="0"/>
              <a:t>Remember you are in a public place and behave accordingly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13609" y="609600"/>
            <a:ext cx="4429510" cy="1000712"/>
          </a:xfrm>
        </p:spPr>
        <p:txBody>
          <a:bodyPr>
            <a:normAutofit/>
          </a:bodyPr>
          <a:lstStyle/>
          <a:p>
            <a:pPr algn="ctr"/>
            <a:r>
              <a:rPr lang="en-US" dirty="0" smtClean="0"/>
              <a:t>Get your ducks in a row…</a:t>
            </a:r>
            <a:endParaRPr lang="en-US" dirty="0"/>
          </a:p>
        </p:txBody>
      </p:sp>
      <p:sp>
        <p:nvSpPr>
          <p:cNvPr id="8" name="Text Placeholder 7"/>
          <p:cNvSpPr>
            <a:spLocks noGrp="1"/>
          </p:cNvSpPr>
          <p:nvPr>
            <p:ph type="body" sz="half" idx="2"/>
          </p:nvPr>
        </p:nvSpPr>
        <p:spPr/>
        <p:txBody>
          <a:bodyPr>
            <a:noAutofit/>
          </a:bodyPr>
          <a:lstStyle/>
          <a:p>
            <a:r>
              <a:rPr lang="en-US" sz="2000" dirty="0" smtClean="0"/>
              <a:t>Recognize what you need</a:t>
            </a:r>
          </a:p>
          <a:p>
            <a:r>
              <a:rPr lang="en-US" sz="2000" dirty="0" smtClean="0"/>
              <a:t>Discover who tweets that</a:t>
            </a:r>
          </a:p>
          <a:p>
            <a:r>
              <a:rPr lang="en-US" sz="2000" dirty="0" smtClean="0"/>
              <a:t>Budget your Twitter time</a:t>
            </a:r>
          </a:p>
          <a:p>
            <a:r>
              <a:rPr lang="en-US" sz="2000" dirty="0" smtClean="0"/>
              <a:t>Follow up</a:t>
            </a:r>
          </a:p>
          <a:p>
            <a:r>
              <a:rPr lang="en-US" sz="2000" dirty="0" smtClean="0"/>
              <a:t>Follow up</a:t>
            </a:r>
          </a:p>
          <a:p>
            <a:r>
              <a:rPr lang="en-US" sz="2000" dirty="0" smtClean="0"/>
              <a:t>Follow up</a:t>
            </a:r>
            <a:endParaRPr lang="en-US" sz="2000" dirty="0"/>
          </a:p>
        </p:txBody>
      </p:sp>
      <p:pic>
        <p:nvPicPr>
          <p:cNvPr id="7" name="Content Placeholder 8"/>
          <p:cNvPicPr>
            <a:picLocks noGrp="1" noChangeAspect="1"/>
          </p:cNvPicPr>
          <p:nvPr/>
        </p:nvPicPr>
        <p:blipFill>
          <a:blip r:embed="rId2"/>
          <a:srcRect t="-51917" b="-51917"/>
          <a:stretch>
            <a:fillRect/>
          </a:stretch>
        </p:blipFill>
        <p:spPr>
          <a:xfrm>
            <a:off x="4263657" y="1040524"/>
            <a:ext cx="4114800" cy="5465763"/>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ustom 67">
      <a:dk1>
        <a:srgbClr val="B7D5FF"/>
      </a:dk1>
      <a:lt1>
        <a:srgbClr val="004080"/>
      </a:lt1>
      <a:dk2>
        <a:srgbClr val="B7D5FF"/>
      </a:dk2>
      <a:lt2>
        <a:srgbClr val="4F88D6"/>
      </a:lt2>
      <a:accent1>
        <a:srgbClr val="CC66FF"/>
      </a:accent1>
      <a:accent2>
        <a:srgbClr val="9C5238"/>
      </a:accent2>
      <a:accent3>
        <a:srgbClr val="6666FF"/>
      </a:accent3>
      <a:accent4>
        <a:srgbClr val="C1AD79"/>
      </a:accent4>
      <a:accent5>
        <a:srgbClr val="B3B3B3"/>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5678</TotalTime>
  <Words>470</Words>
  <Application>Microsoft Macintosh PowerPoint</Application>
  <PresentationFormat>On-screen Show (4:3)</PresentationFormat>
  <Paragraphs>97</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Capital</vt:lpstr>
      <vt:lpstr>Using Twitter for Professional Development</vt:lpstr>
      <vt:lpstr>Agenda</vt:lpstr>
      <vt:lpstr>Repeat an opinion you’ve heard about Twitter with which you agree. </vt:lpstr>
      <vt:lpstr>PowerPoint Presentation</vt:lpstr>
      <vt:lpstr>Tenet VIII.  We strive for excellence in the profession by maintaining and enhancing our own knowledge and skills, by encouraging the professional development of coworkers, and by fostering the aspirations of potential members of the profession.   --Code of Ethics of the American Library Association</vt:lpstr>
      <vt:lpstr>PowerPoint Presentation</vt:lpstr>
      <vt:lpstr>You can’t break it!</vt:lpstr>
      <vt:lpstr>Conventions support best use</vt:lpstr>
      <vt:lpstr>Get your ducks in a row…</vt:lpstr>
      <vt:lpstr>PowerPoint Presentation</vt:lpstr>
      <vt:lpstr>Good to know in general</vt:lpstr>
      <vt:lpstr>Better to get specific</vt:lpstr>
      <vt:lpstr>Type into the text chat an example of a local organization or agency you think would be professionally helpful to follow on Twitter.</vt:lpstr>
      <vt:lpstr>Poll 1</vt:lpstr>
      <vt:lpstr>Balancing and Budgeting</vt:lpstr>
      <vt:lpstr>PowerPoint Presentation</vt:lpstr>
      <vt:lpstr>Twitter is communication</vt:lpstr>
      <vt:lpstr>Poll 2</vt:lpstr>
      <vt:lpstr>Share your own Twitter handle, or that of a professional you recommend others here follow.</vt:lpstr>
      <vt:lpstr>Spreading professional development through Twitter</vt:lpstr>
      <vt:lpstr>PowerPoint Presentation</vt:lpstr>
      <vt:lpstr>It’s your professional development</vt:lpstr>
      <vt:lpstr>Comments, Questions?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Twitter for Professional Development</dc:title>
  <dc:creator>Francisca Goldsmith</dc:creator>
  <cp:lastModifiedBy>Stanley Strauss</cp:lastModifiedBy>
  <cp:revision>16</cp:revision>
  <dcterms:created xsi:type="dcterms:W3CDTF">2014-05-04T20:21:23Z</dcterms:created>
  <dcterms:modified xsi:type="dcterms:W3CDTF">2014-05-09T01:04:50Z</dcterms:modified>
</cp:coreProperties>
</file>