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76" r:id="rId1"/>
  </p:sldMasterIdLst>
  <p:notesMasterIdLst>
    <p:notesMasterId r:id="rId48"/>
  </p:notesMasterIdLst>
  <p:handoutMasterIdLst>
    <p:handoutMasterId r:id="rId49"/>
  </p:handoutMasterIdLst>
  <p:sldIdLst>
    <p:sldId id="261" r:id="rId2"/>
    <p:sldId id="699" r:id="rId3"/>
    <p:sldId id="773" r:id="rId4"/>
    <p:sldId id="736" r:id="rId5"/>
    <p:sldId id="777" r:id="rId6"/>
    <p:sldId id="778" r:id="rId7"/>
    <p:sldId id="779" r:id="rId8"/>
    <p:sldId id="780" r:id="rId9"/>
    <p:sldId id="781" r:id="rId10"/>
    <p:sldId id="743" r:id="rId11"/>
    <p:sldId id="783" r:id="rId12"/>
    <p:sldId id="782" r:id="rId13"/>
    <p:sldId id="785" r:id="rId14"/>
    <p:sldId id="784" r:id="rId15"/>
    <p:sldId id="786" r:id="rId16"/>
    <p:sldId id="787" r:id="rId17"/>
    <p:sldId id="809" r:id="rId18"/>
    <p:sldId id="788" r:id="rId19"/>
    <p:sldId id="789" r:id="rId20"/>
    <p:sldId id="771" r:id="rId21"/>
    <p:sldId id="790" r:id="rId22"/>
    <p:sldId id="744" r:id="rId23"/>
    <p:sldId id="791" r:id="rId24"/>
    <p:sldId id="792" r:id="rId25"/>
    <p:sldId id="793" r:id="rId26"/>
    <p:sldId id="794" r:id="rId27"/>
    <p:sldId id="795" r:id="rId28"/>
    <p:sldId id="796" r:id="rId29"/>
    <p:sldId id="797" r:id="rId30"/>
    <p:sldId id="798" r:id="rId31"/>
    <p:sldId id="808" r:id="rId32"/>
    <p:sldId id="799" r:id="rId33"/>
    <p:sldId id="800" r:id="rId34"/>
    <p:sldId id="801" r:id="rId35"/>
    <p:sldId id="802" r:id="rId36"/>
    <p:sldId id="766" r:id="rId37"/>
    <p:sldId id="803" r:id="rId38"/>
    <p:sldId id="804" r:id="rId39"/>
    <p:sldId id="805" r:id="rId40"/>
    <p:sldId id="806" r:id="rId41"/>
    <p:sldId id="807" r:id="rId42"/>
    <p:sldId id="757" r:id="rId43"/>
    <p:sldId id="759" r:id="rId44"/>
    <p:sldId id="762" r:id="rId45"/>
    <p:sldId id="721" r:id="rId46"/>
    <p:sldId id="810" r:id="rId4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accent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602276"/>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4" autoAdjust="0"/>
    <p:restoredTop sz="92483" autoAdjust="0"/>
  </p:normalViewPr>
  <p:slideViewPr>
    <p:cSldViewPr>
      <p:cViewPr varScale="1">
        <p:scale>
          <a:sx n="171" d="100"/>
          <a:sy n="171" d="100"/>
        </p:scale>
        <p:origin x="-60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636"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239713"/>
            <a:ext cx="7315200" cy="481012"/>
          </a:xfrm>
          <a:prstGeom prst="rect">
            <a:avLst/>
          </a:prstGeom>
          <a:noFill/>
          <a:ln w="12700">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lvl1pPr algn="ctr" defTabSz="966788" eaLnBrk="0" hangingPunct="0">
              <a:defRPr sz="1700" b="1">
                <a:latin typeface="Times New Roman" pitchFamily="96" charset="0"/>
                <a:ea typeface="ＭＳ Ｐゴシック" pitchFamily="96" charset="-128"/>
                <a:cs typeface="+mn-cs"/>
              </a:defRPr>
            </a:lvl1pPr>
          </a:lstStyle>
          <a:p>
            <a:pPr>
              <a:defRPr/>
            </a:pPr>
            <a:r>
              <a:rPr lang="en-US"/>
              <a:t>The Webinar Title Goes Here</a:t>
            </a:r>
          </a:p>
        </p:txBody>
      </p:sp>
      <p:sp>
        <p:nvSpPr>
          <p:cNvPr id="15364" name="Rectangle 4"/>
          <p:cNvSpPr>
            <a:spLocks noGrp="1" noChangeArrowheads="1"/>
          </p:cNvSpPr>
          <p:nvPr>
            <p:ph type="ftr" sz="quarter" idx="2"/>
          </p:nvPr>
        </p:nvSpPr>
        <p:spPr bwMode="auto">
          <a:xfrm>
            <a:off x="325438" y="8801100"/>
            <a:ext cx="6502400" cy="639763"/>
          </a:xfrm>
          <a:prstGeom prst="rect">
            <a:avLst/>
          </a:prstGeom>
          <a:noFill/>
          <a:ln w="12700">
            <a:noFill/>
            <a:miter lim="800000"/>
            <a:headEnd type="none" w="sm" len="sm"/>
            <a:tailEnd type="none" w="sm" len="sm"/>
          </a:ln>
          <a:effectLst/>
        </p:spPr>
        <p:txBody>
          <a:bodyPr vert="horz" wrap="square" lIns="96661" tIns="48331" rIns="96661" bIns="48331" numCol="1" anchor="b" anchorCtr="0" compatLnSpc="1">
            <a:prstTxWarp prst="textNoShape">
              <a:avLst/>
            </a:prstTxWarp>
          </a:bodyPr>
          <a:lstStyle>
            <a:lvl1pPr defTabSz="966788" eaLnBrk="0" hangingPunct="0">
              <a:defRPr kumimoji="1" sz="900">
                <a:latin typeface="Times New Roman" pitchFamily="96" charset="0"/>
                <a:ea typeface="ＭＳ Ｐゴシック" pitchFamily="96" charset="-128"/>
                <a:cs typeface="+mn-cs"/>
              </a:defRPr>
            </a:lvl1pPr>
          </a:lstStyle>
          <a:p>
            <a:pPr>
              <a:defRPr/>
            </a:pPr>
            <a:r>
              <a:rPr lang="en-US"/>
              <a:t>This material has been created for the Infopeople Project [infopeople.org], supported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 </a:t>
            </a:r>
          </a:p>
        </p:txBody>
      </p:sp>
      <p:sp>
        <p:nvSpPr>
          <p:cNvPr id="15365" name="Rectangle 5"/>
          <p:cNvSpPr>
            <a:spLocks noGrp="1" noChangeArrowheads="1"/>
          </p:cNvSpPr>
          <p:nvPr>
            <p:ph type="sldNum" sz="quarter" idx="3"/>
          </p:nvPr>
        </p:nvSpPr>
        <p:spPr bwMode="auto">
          <a:xfrm>
            <a:off x="6664325" y="8880475"/>
            <a:ext cx="488950" cy="481013"/>
          </a:xfrm>
          <a:prstGeom prst="rect">
            <a:avLst/>
          </a:prstGeom>
          <a:noFill/>
          <a:ln w="12700">
            <a:noFill/>
            <a:miter lim="800000"/>
            <a:headEnd type="none" w="sm" len="sm"/>
            <a:tailEnd type="none" w="sm" len="sm"/>
          </a:ln>
          <a:effectLst/>
        </p:spPr>
        <p:txBody>
          <a:bodyPr vert="horz" wrap="square" lIns="96661" tIns="48331" rIns="96661" bIns="48331" numCol="1" anchor="b" anchorCtr="0" compatLnSpc="1">
            <a:prstTxWarp prst="textNoShape">
              <a:avLst/>
            </a:prstTxWarp>
          </a:bodyPr>
          <a:lstStyle>
            <a:lvl1pPr algn="r" defTabSz="966788" eaLnBrk="0" hangingPunct="0">
              <a:defRPr sz="1100">
                <a:latin typeface="Times New Roman" pitchFamily="96" charset="0"/>
                <a:ea typeface="ＭＳ Ｐゴシック" pitchFamily="96" charset="-128"/>
                <a:cs typeface="+mn-cs"/>
              </a:defRPr>
            </a:lvl1pPr>
          </a:lstStyle>
          <a:p>
            <a:pPr>
              <a:defRPr/>
            </a:pPr>
            <a:fld id="{E8E183C8-B634-4BD1-AADD-BD62DED3D489}" type="slidenum">
              <a:rPr lang="en-US"/>
              <a:pPr>
                <a:defRPr/>
              </a:pPr>
              <a:t>‹#›</a:t>
            </a:fld>
            <a:endParaRPr lang="en-US"/>
          </a:p>
        </p:txBody>
      </p:sp>
    </p:spTree>
    <p:extLst>
      <p:ext uri="{BB962C8B-B14F-4D97-AF65-F5344CB8AC3E}">
        <p14:creationId xmlns:p14="http://schemas.microsoft.com/office/powerpoint/2010/main" val="4225858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70238" cy="479425"/>
          </a:xfrm>
          <a:prstGeom prst="rect">
            <a:avLst/>
          </a:prstGeom>
          <a:noFill/>
          <a:ln w="12700">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lvl1pPr defTabSz="966788" eaLnBrk="0" hangingPunct="0">
              <a:defRPr sz="1300">
                <a:latin typeface="Times New Roman" pitchFamily="96" charset="0"/>
                <a:ea typeface="ＭＳ Ｐゴシック" pitchFamily="96" charset="-128"/>
                <a:cs typeface="+mn-cs"/>
              </a:defRPr>
            </a:lvl1pPr>
          </a:lstStyle>
          <a:p>
            <a:pPr>
              <a:defRPr/>
            </a:pPr>
            <a:endParaRPr lang="en-US"/>
          </a:p>
        </p:txBody>
      </p:sp>
      <p:sp>
        <p:nvSpPr>
          <p:cNvPr id="17411" name="Rectangle 3"/>
          <p:cNvSpPr>
            <a:spLocks noGrp="1" noChangeArrowheads="1"/>
          </p:cNvSpPr>
          <p:nvPr>
            <p:ph type="dt" idx="1"/>
          </p:nvPr>
        </p:nvSpPr>
        <p:spPr bwMode="auto">
          <a:xfrm>
            <a:off x="4144963" y="0"/>
            <a:ext cx="3170237" cy="479425"/>
          </a:xfrm>
          <a:prstGeom prst="rect">
            <a:avLst/>
          </a:prstGeom>
          <a:noFill/>
          <a:ln w="12700">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lvl1pPr algn="r" defTabSz="966788" eaLnBrk="0" hangingPunct="0">
              <a:defRPr sz="1300">
                <a:latin typeface="Times New Roman" pitchFamily="96" charset="0"/>
                <a:ea typeface="ＭＳ Ｐゴシック" pitchFamily="96" charset="-128"/>
                <a:cs typeface="+mn-cs"/>
              </a:defRPr>
            </a:lvl1pPr>
          </a:lstStyle>
          <a:p>
            <a:pPr>
              <a:defRPr/>
            </a:pPr>
            <a:r>
              <a:rPr lang="en-US"/>
              <a:t>July , 2000</a:t>
            </a:r>
          </a:p>
        </p:txBody>
      </p:sp>
      <p:sp>
        <p:nvSpPr>
          <p:cNvPr id="532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74725" y="4560888"/>
            <a:ext cx="5365750" cy="4319587"/>
          </a:xfrm>
          <a:prstGeom prst="rect">
            <a:avLst/>
          </a:prstGeom>
          <a:noFill/>
          <a:ln w="12700">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9121775"/>
            <a:ext cx="3170238" cy="479425"/>
          </a:xfrm>
          <a:prstGeom prst="rect">
            <a:avLst/>
          </a:prstGeom>
          <a:noFill/>
          <a:ln w="12700">
            <a:noFill/>
            <a:miter lim="800000"/>
            <a:headEnd type="none" w="sm" len="sm"/>
            <a:tailEnd type="none" w="sm" len="sm"/>
          </a:ln>
          <a:effectLst/>
        </p:spPr>
        <p:txBody>
          <a:bodyPr vert="horz" wrap="square" lIns="96661" tIns="48331" rIns="96661" bIns="48331" numCol="1" anchor="b" anchorCtr="0" compatLnSpc="1">
            <a:prstTxWarp prst="textNoShape">
              <a:avLst/>
            </a:prstTxWarp>
          </a:bodyPr>
          <a:lstStyle>
            <a:lvl1pPr defTabSz="966788" eaLnBrk="0" hangingPunct="0">
              <a:defRPr sz="1300">
                <a:latin typeface="Times New Roman" pitchFamily="96" charset="0"/>
                <a:ea typeface="ＭＳ Ｐゴシック" pitchFamily="96" charset="-128"/>
                <a:cs typeface="+mn-cs"/>
              </a:defRPr>
            </a:lvl1pPr>
          </a:lstStyle>
          <a:p>
            <a:pPr>
              <a:defRPr/>
            </a:pPr>
            <a:endParaRPr lang="en-US"/>
          </a:p>
        </p:txBody>
      </p:sp>
      <p:sp>
        <p:nvSpPr>
          <p:cNvPr id="17415" name="Rectangle 7"/>
          <p:cNvSpPr>
            <a:spLocks noGrp="1" noChangeArrowheads="1"/>
          </p:cNvSpPr>
          <p:nvPr>
            <p:ph type="sldNum" sz="quarter" idx="5"/>
          </p:nvPr>
        </p:nvSpPr>
        <p:spPr bwMode="auto">
          <a:xfrm>
            <a:off x="4144963" y="9121775"/>
            <a:ext cx="3170237" cy="479425"/>
          </a:xfrm>
          <a:prstGeom prst="rect">
            <a:avLst/>
          </a:prstGeom>
          <a:noFill/>
          <a:ln w="12700">
            <a:noFill/>
            <a:miter lim="800000"/>
            <a:headEnd type="none" w="sm" len="sm"/>
            <a:tailEnd type="none" w="sm" len="sm"/>
          </a:ln>
          <a:effectLst/>
        </p:spPr>
        <p:txBody>
          <a:bodyPr vert="horz" wrap="square" lIns="96661" tIns="48331" rIns="96661" bIns="48331" numCol="1" anchor="b" anchorCtr="0" compatLnSpc="1">
            <a:prstTxWarp prst="textNoShape">
              <a:avLst/>
            </a:prstTxWarp>
          </a:bodyPr>
          <a:lstStyle>
            <a:lvl1pPr algn="r" defTabSz="966788" eaLnBrk="0" hangingPunct="0">
              <a:defRPr sz="1300">
                <a:latin typeface="Times New Roman" pitchFamily="96" charset="0"/>
                <a:ea typeface="ＭＳ Ｐゴシック" pitchFamily="96" charset="-128"/>
                <a:cs typeface="+mn-cs"/>
              </a:defRPr>
            </a:lvl1pPr>
          </a:lstStyle>
          <a:p>
            <a:pPr>
              <a:defRPr/>
            </a:pPr>
            <a:fld id="{28643B28-41A6-458B-BC14-9568F105F6BB}" type="slidenum">
              <a:rPr lang="en-US"/>
              <a:pPr>
                <a:defRPr/>
              </a:pPr>
              <a:t>‹#›</a:t>
            </a:fld>
            <a:endParaRPr lang="en-US"/>
          </a:p>
        </p:txBody>
      </p:sp>
    </p:spTree>
    <p:extLst>
      <p:ext uri="{BB962C8B-B14F-4D97-AF65-F5344CB8AC3E}">
        <p14:creationId xmlns:p14="http://schemas.microsoft.com/office/powerpoint/2010/main" val="3229834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513611BB-A590-4A73-B6DB-BF8D66C8F8E6}" type="slidenum">
              <a:rPr lang="en-US" smtClean="0">
                <a:latin typeface="Times New Roman" pitchFamily="18" charset="0"/>
                <a:ea typeface="ＭＳ Ｐゴシック" pitchFamily="34" charset="-128"/>
              </a:rPr>
              <a:pPr>
                <a:defRPr/>
              </a:pPr>
              <a:t>1</a:t>
            </a:fld>
            <a:endParaRPr lang="en-US" smtClean="0">
              <a:latin typeface="Times New Roman" pitchFamily="18" charset="0"/>
              <a:ea typeface="ＭＳ Ｐゴシック" pitchFamily="34"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w="9525"/>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11D67680-0EB5-4144-9964-9286942364A3}" type="slidenum">
              <a:rPr lang="en-US" smtClean="0">
                <a:latin typeface="Times New Roman" pitchFamily="18" charset="0"/>
                <a:ea typeface="ＭＳ Ｐゴシック" pitchFamily="34" charset="-128"/>
              </a:rPr>
              <a:pPr>
                <a:defRPr/>
              </a:pPr>
              <a:t>2</a:t>
            </a:fld>
            <a:endParaRPr lang="en-US" smtClean="0">
              <a:latin typeface="Times New Roman" pitchFamily="18" charset="0"/>
              <a:ea typeface="ＭＳ Ｐゴシック" pitchFamily="34"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w="9525"/>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w="9525"/>
        </p:spPr>
        <p:txBody>
          <a:bodyPr/>
          <a:lstStyle/>
          <a:p>
            <a:endParaRPr lang="en-US" smtClean="0">
              <a:latin typeface="Times New Roman" pitchFamily="18" charset="0"/>
              <a:ea typeface="ＭＳ Ｐゴシック" pitchFamily="34" charset="-128"/>
            </a:endParaRPr>
          </a:p>
        </p:txBody>
      </p:sp>
      <p:sp>
        <p:nvSpPr>
          <p:cNvPr id="69636" name="Slide Number Placeholder 3"/>
          <p:cNvSpPr>
            <a:spLocks noGrp="1"/>
          </p:cNvSpPr>
          <p:nvPr>
            <p:ph type="sldNum" sz="quarter" idx="5"/>
          </p:nvPr>
        </p:nvSpPr>
        <p:spPr/>
        <p:txBody>
          <a:bodyPr/>
          <a:lstStyle/>
          <a:p>
            <a:pPr>
              <a:defRPr/>
            </a:pPr>
            <a:fld id="{ED7ED999-BB16-4958-966D-AD13A60416AD}" type="slidenum">
              <a:rPr lang="en-US" smtClean="0">
                <a:latin typeface="Times New Roman" pitchFamily="18" charset="0"/>
                <a:ea typeface="ＭＳ Ｐゴシック" pitchFamily="34" charset="-128"/>
              </a:rPr>
              <a:pPr>
                <a:defRPr/>
              </a:pPr>
              <a:t>4</a:t>
            </a:fld>
            <a:endParaRPr lang="en-US"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w="9525"/>
        </p:spPr>
        <p:txBody>
          <a:bodyPr/>
          <a:lstStyle/>
          <a:p>
            <a:endParaRPr lang="en-US" smtClean="0">
              <a:latin typeface="Times New Roman" pitchFamily="18" charset="0"/>
              <a:ea typeface="ＭＳ Ｐゴシック" pitchFamily="34" charset="-128"/>
            </a:endParaRPr>
          </a:p>
        </p:txBody>
      </p:sp>
      <p:sp>
        <p:nvSpPr>
          <p:cNvPr id="74756" name="Slide Number Placeholder 3"/>
          <p:cNvSpPr>
            <a:spLocks noGrp="1"/>
          </p:cNvSpPr>
          <p:nvPr>
            <p:ph type="sldNum" sz="quarter" idx="5"/>
          </p:nvPr>
        </p:nvSpPr>
        <p:spPr/>
        <p:txBody>
          <a:bodyPr/>
          <a:lstStyle/>
          <a:p>
            <a:pPr>
              <a:defRPr/>
            </a:pPr>
            <a:fld id="{24992DA1-1B77-40ED-8DF4-FD34FEF4BB7C}" type="slidenum">
              <a:rPr lang="en-US" smtClean="0">
                <a:latin typeface="Times New Roman" pitchFamily="18" charset="0"/>
                <a:ea typeface="ＭＳ Ｐゴシック" pitchFamily="34" charset="-128"/>
              </a:rPr>
              <a:pPr>
                <a:defRPr/>
              </a:pPr>
              <a:t>10</a:t>
            </a:fld>
            <a:endParaRPr lang="en-US" smtClean="0">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w="9525"/>
        </p:spPr>
        <p:txBody>
          <a:bodyPr/>
          <a:lstStyle/>
          <a:p>
            <a:endParaRPr lang="en-US" smtClean="0">
              <a:latin typeface="Times New Roman" pitchFamily="18" charset="0"/>
              <a:ea typeface="ＭＳ Ｐゴシック" pitchFamily="34" charset="-128"/>
            </a:endParaRPr>
          </a:p>
        </p:txBody>
      </p:sp>
      <p:sp>
        <p:nvSpPr>
          <p:cNvPr id="80900" name="Slide Number Placeholder 3"/>
          <p:cNvSpPr>
            <a:spLocks noGrp="1"/>
          </p:cNvSpPr>
          <p:nvPr>
            <p:ph type="sldNum" sz="quarter" idx="5"/>
          </p:nvPr>
        </p:nvSpPr>
        <p:spPr/>
        <p:txBody>
          <a:bodyPr/>
          <a:lstStyle/>
          <a:p>
            <a:pPr>
              <a:defRPr/>
            </a:pPr>
            <a:fld id="{0673CA39-F792-4B97-8786-EEF8812DFD17}" type="slidenum">
              <a:rPr lang="en-US" smtClean="0">
                <a:latin typeface="Times New Roman" pitchFamily="18" charset="0"/>
                <a:ea typeface="ＭＳ Ｐゴシック" pitchFamily="34" charset="-128"/>
              </a:rPr>
              <a:pPr>
                <a:defRPr/>
              </a:pPr>
              <a:t>22</a:t>
            </a:fld>
            <a:endParaRPr lang="en-US" smtClean="0">
              <a:latin typeface="Times New Roman" pitchFamily="18"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w="9525"/>
        </p:spPr>
        <p:txBody>
          <a:bodyPr/>
          <a:lstStyle/>
          <a:p>
            <a:endParaRPr lang="en-US" smtClean="0">
              <a:latin typeface="Times New Roman" pitchFamily="18" charset="0"/>
              <a:ea typeface="ＭＳ Ｐゴシック" pitchFamily="34" charset="-128"/>
            </a:endParaRPr>
          </a:p>
        </p:txBody>
      </p:sp>
      <p:sp>
        <p:nvSpPr>
          <p:cNvPr id="94212" name="Slide Number Placeholder 3"/>
          <p:cNvSpPr>
            <a:spLocks noGrp="1"/>
          </p:cNvSpPr>
          <p:nvPr>
            <p:ph type="sldNum" sz="quarter" idx="5"/>
          </p:nvPr>
        </p:nvSpPr>
        <p:spPr/>
        <p:txBody>
          <a:bodyPr/>
          <a:lstStyle/>
          <a:p>
            <a:pPr>
              <a:defRPr/>
            </a:pPr>
            <a:fld id="{1DD53864-9319-4462-B66F-D7A9B46BF755}" type="slidenum">
              <a:rPr lang="en-US" smtClean="0">
                <a:latin typeface="Times New Roman" pitchFamily="18" charset="0"/>
                <a:ea typeface="ＭＳ Ｐゴシック" pitchFamily="34" charset="-128"/>
              </a:rPr>
              <a:pPr>
                <a:defRPr/>
              </a:pPr>
              <a:t>42</a:t>
            </a:fld>
            <a:endParaRPr lang="en-US" smtClean="0">
              <a:latin typeface="Times New Roman"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w="9525"/>
        </p:spPr>
        <p:txBody>
          <a:bodyPr/>
          <a:lstStyle/>
          <a:p>
            <a:endParaRPr lang="en-US" smtClean="0">
              <a:latin typeface="Times New Roman" pitchFamily="18" charset="0"/>
              <a:ea typeface="ＭＳ Ｐゴシック" pitchFamily="34" charset="-128"/>
            </a:endParaRPr>
          </a:p>
        </p:txBody>
      </p:sp>
      <p:sp>
        <p:nvSpPr>
          <p:cNvPr id="96260" name="Slide Number Placeholder 3"/>
          <p:cNvSpPr>
            <a:spLocks noGrp="1"/>
          </p:cNvSpPr>
          <p:nvPr>
            <p:ph type="sldNum" sz="quarter" idx="5"/>
          </p:nvPr>
        </p:nvSpPr>
        <p:spPr/>
        <p:txBody>
          <a:bodyPr/>
          <a:lstStyle/>
          <a:p>
            <a:pPr>
              <a:defRPr/>
            </a:pPr>
            <a:fld id="{06796F18-A9D7-4D60-8DA9-E1C9BB19C742}" type="slidenum">
              <a:rPr lang="en-US" smtClean="0">
                <a:latin typeface="Times New Roman" pitchFamily="18" charset="0"/>
                <a:ea typeface="ＭＳ Ｐゴシック" pitchFamily="34" charset="-128"/>
              </a:rPr>
              <a:pPr>
                <a:defRPr/>
              </a:pPr>
              <a:t>43</a:t>
            </a:fld>
            <a:endParaRPr lang="en-US"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E35E59DF-1566-42BF-881F-FCDFC58CBD21}" type="datetime1">
              <a:rPr lang="en-US" smtClean="0"/>
              <a:pPr>
                <a:defRPr/>
              </a:pPr>
              <a:t>5/5/14</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6513D403-DD74-498A-B562-EE79B0C9C799}"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005D88CF-8E26-44BC-9A3F-F584F481F2C1}" type="datetime1">
              <a:rPr lang="en-US" smtClean="0"/>
              <a:pPr>
                <a:defRPr/>
              </a:pPr>
              <a:t>5/5/14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372661-7273-4437-ABB8-2D7F12A6128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49F0A8F9-10C5-43C9-9FFA-152A92AC7875}"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CCB7DAB-EC33-491B-B1FB-5A09C0C4C198}" type="datetime1">
              <a:rPr lang="en-US" smtClean="0"/>
              <a:pPr>
                <a:defRPr/>
              </a:pPr>
              <a:t>5/5/14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90F066-0113-FD40-9F75-02D1EE2099F5}" type="slidenum">
              <a:rPr lang="en-US"/>
              <a:pPr>
                <a:defRPr/>
              </a:pPr>
              <a:t>‹#›</a:t>
            </a:fld>
            <a:endParaRPr lang="en-US"/>
          </a:p>
        </p:txBody>
      </p:sp>
    </p:spTree>
    <p:extLst>
      <p:ext uri="{BB962C8B-B14F-4D97-AF65-F5344CB8AC3E}">
        <p14:creationId xmlns:p14="http://schemas.microsoft.com/office/powerpoint/2010/main" val="3647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D03B088D-C4E9-491C-81A9-0A123181EC41}" type="datetime1">
              <a:rPr lang="en-US" smtClean="0"/>
              <a:pPr>
                <a:defRPr/>
              </a:pPr>
              <a:t>5/5/14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06C47B0D-B502-4EA3-AA3A-8E194C4D7778}"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fld id="{28A09B64-5799-450C-9E7B-07A8ED7B0AA2}" type="datetime1">
              <a:rPr lang="en-US" smtClean="0"/>
              <a:pPr>
                <a:defRPr/>
              </a:pPr>
              <a:t>5/5/14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D8E44975-715F-4E7E-99A3-A44DB3D2DD17}"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fld id="{40DF3D4E-7FAF-4CE5-8838-E47BBA59642D}" type="datetime1">
              <a:rPr lang="en-US" smtClean="0"/>
              <a:pPr>
                <a:defRPr/>
              </a:pPr>
              <a:t>5/5/14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0095779-1D68-4B79-9C0C-D0FB1A99127C}"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4007836C-08F2-4813-8576-F379E98CD3DB}" type="datetime1">
              <a:rPr lang="en-US" smtClean="0"/>
              <a:pPr>
                <a:defRPr/>
              </a:pPr>
              <a:t>5/5/14</a:t>
            </a:fld>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1099564C-202A-4768-83E8-AAEAAEE05026}"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86FD9EB0-B983-42E3-B08D-E43D5CFA26E0}" type="datetime1">
              <a:rPr lang="en-US" smtClean="0"/>
              <a:pPr>
                <a:defRPr/>
              </a:pPr>
              <a:t>5/5/14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876C3DAB-FA20-4EE6-ACF3-5333961190A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fld id="{35982E1A-A742-4AE4-9DBA-0897FDC3269A}" type="datetime1">
              <a:rPr lang="en-US" smtClean="0"/>
              <a:pPr>
                <a:defRPr/>
              </a:pPr>
              <a:t>5/5/14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66732844-4489-4883-AE9E-4EE6E853C91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EE1BEE0D-C873-4908-BD6E-57AAECD537EB}"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fld id="{21C97E77-B792-4C02-982E-76C026B22C29}" type="datetime1">
              <a:rPr lang="en-US" smtClean="0"/>
              <a:pPr>
                <a:defRPr/>
              </a:pPr>
              <a:t>5/5/14</a:t>
            </a:fld>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1C10CA7B-3551-4AC0-953F-0CCD9C6C30BE}"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fld id="{BE18F7B4-1B5B-424A-9152-F43D801532A2}" type="datetime1">
              <a:rPr lang="en-US" smtClean="0"/>
              <a:pPr>
                <a:defRPr/>
              </a:pPr>
              <a:t>5/5/14</a:t>
            </a:fld>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fld id="{CFCE5455-8E47-4641-88B4-CADE69C4F313}" type="datetime1">
              <a:rPr lang="en-US" smtClean="0"/>
              <a:pPr>
                <a:defRPr/>
              </a:pPr>
              <a:t>5/5/14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D567DAE7-F32E-43B5-8369-B108DD5B131C}"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e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 Id="rId3" Type="http://schemas.openxmlformats.org/officeDocument/2006/relationships/image" Target="../media/image4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 Id="rId3" Type="http://schemas.openxmlformats.org/officeDocument/2006/relationships/image" Target="../media/image42.jp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jp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hyperlink" Target="http://www.slj.com/category/standards/common-core" TargetMode="External"/><Relationship Id="rId4" Type="http://schemas.openxmlformats.org/officeDocument/2006/relationships/hyperlink" Target="http://www.readcommoncore.com/" TargetMode="External"/><Relationship Id="rId1" Type="http://schemas.openxmlformats.org/officeDocument/2006/relationships/slideLayout" Target="../slideLayouts/slideLayout2.xml"/><Relationship Id="rId2" Type="http://schemas.openxmlformats.org/officeDocument/2006/relationships/hyperlink" Target="http://www.corestandards.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 Id="rId3" Type="http://schemas.openxmlformats.org/officeDocument/2006/relationships/image" Target="../media/image5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 Id="rId3" Type="http://schemas.openxmlformats.org/officeDocument/2006/relationships/image" Target="../media/image5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image" Target="../media/image5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g"/><Relationship Id="rId3" Type="http://schemas.openxmlformats.org/officeDocument/2006/relationships/image" Target="../media/image60.jp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jpg"/><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jpg"/><Relationship Id="rId3" Type="http://schemas.openxmlformats.org/officeDocument/2006/relationships/image" Target="../media/image6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 Id="rId3"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jpg"/><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75.jpg"/><Relationship Id="rId4" Type="http://schemas.openxmlformats.org/officeDocument/2006/relationships/image" Target="../media/image76.png"/><Relationship Id="rId1" Type="http://schemas.openxmlformats.org/officeDocument/2006/relationships/slideLayout" Target="../slideLayouts/slideLayout2.xml"/><Relationship Id="rId2" Type="http://schemas.openxmlformats.org/officeDocument/2006/relationships/image" Target="../media/image74.png"/></Relationships>
</file>

<file path=ppt/slides/_rels/slide34.xml.rels><?xml version="1.0" encoding="UTF-8" standalone="yes"?>
<Relationships xmlns="http://schemas.openxmlformats.org/package/2006/relationships"><Relationship Id="rId3" Type="http://schemas.openxmlformats.org/officeDocument/2006/relationships/image" Target="../media/image78.jpg"/><Relationship Id="rId4" Type="http://schemas.openxmlformats.org/officeDocument/2006/relationships/image" Target="../media/image79.jpg"/><Relationship Id="rId1" Type="http://schemas.openxmlformats.org/officeDocument/2006/relationships/slideLayout" Target="../slideLayouts/slideLayout2.xml"/><Relationship Id="rId2" Type="http://schemas.openxmlformats.org/officeDocument/2006/relationships/image" Target="../media/image7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JPG"/><Relationship Id="rId3" Type="http://schemas.openxmlformats.org/officeDocument/2006/relationships/image" Target="../media/image8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37.xml.rels><?xml version="1.0" encoding="UTF-8" standalone="yes"?>
<Relationships xmlns="http://schemas.openxmlformats.org/package/2006/relationships"><Relationship Id="rId3" Type="http://schemas.openxmlformats.org/officeDocument/2006/relationships/image" Target="../media/image83.jpg"/><Relationship Id="rId4" Type="http://schemas.openxmlformats.org/officeDocument/2006/relationships/image" Target="../media/image84.jpg"/><Relationship Id="rId5" Type="http://schemas.openxmlformats.org/officeDocument/2006/relationships/image" Target="../media/image85.jpg"/><Relationship Id="rId1" Type="http://schemas.openxmlformats.org/officeDocument/2006/relationships/slideLayout" Target="../slideLayouts/slideLayout2.xml"/><Relationship Id="rId2" Type="http://schemas.openxmlformats.org/officeDocument/2006/relationships/image" Target="../media/image82.jpg"/></Relationships>
</file>

<file path=ppt/slides/_rels/slide38.xml.rels><?xml version="1.0" encoding="UTF-8" standalone="yes"?>
<Relationships xmlns="http://schemas.openxmlformats.org/package/2006/relationships"><Relationship Id="rId3" Type="http://schemas.openxmlformats.org/officeDocument/2006/relationships/image" Target="../media/image87.jpg"/><Relationship Id="rId4" Type="http://schemas.openxmlformats.org/officeDocument/2006/relationships/image" Target="../media/image88.jpg"/><Relationship Id="rId1" Type="http://schemas.openxmlformats.org/officeDocument/2006/relationships/slideLayout" Target="../slideLayouts/slideLayout2.xml"/><Relationship Id="rId2" Type="http://schemas.openxmlformats.org/officeDocument/2006/relationships/image" Target="../media/image86.png"/></Relationships>
</file>

<file path=ppt/slides/_rels/slide39.xml.rels><?xml version="1.0" encoding="UTF-8" standalone="yes"?>
<Relationships xmlns="http://schemas.openxmlformats.org/package/2006/relationships"><Relationship Id="rId3" Type="http://schemas.openxmlformats.org/officeDocument/2006/relationships/image" Target="../media/image90.jpg"/><Relationship Id="rId4" Type="http://schemas.openxmlformats.org/officeDocument/2006/relationships/image" Target="../media/image91.jpg"/><Relationship Id="rId1" Type="http://schemas.openxmlformats.org/officeDocument/2006/relationships/slideLayout" Target="../slideLayouts/slideLayout2.xml"/><Relationship Id="rId2" Type="http://schemas.openxmlformats.org/officeDocument/2006/relationships/image" Target="../media/image89.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3.xml.rels><?xml version="1.0" encoding="UTF-8" standalone="yes"?>
<Relationships xmlns="http://schemas.openxmlformats.org/package/2006/relationships"><Relationship Id="rId3" Type="http://schemas.openxmlformats.org/officeDocument/2006/relationships/hyperlink" Target="http://www.bayviews.org/readalikes.html" TargetMode="External"/><Relationship Id="rId4" Type="http://schemas.openxmlformats.org/officeDocument/2006/relationships/hyperlink" Target="http://www.mymcpl.org/books-movies-music/juvenile-series"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124200" y="0"/>
            <a:ext cx="5943600" cy="1676400"/>
          </a:xfrm>
        </p:spPr>
        <p:txBody>
          <a:bodyPr>
            <a:normAutofit/>
          </a:bodyPr>
          <a:lstStyle/>
          <a:p>
            <a:pPr eaLnBrk="1" hangingPunct="1">
              <a:lnSpc>
                <a:spcPct val="90000"/>
              </a:lnSpc>
            </a:pPr>
            <a:r>
              <a:rPr lang="en-US" sz="2400" b="1" dirty="0" smtClean="0">
                <a:solidFill>
                  <a:schemeClr val="tx1"/>
                </a:solidFill>
                <a:latin typeface="Arial"/>
                <a:ea typeface="ＭＳ Ｐゴシック" pitchFamily="34" charset="-128"/>
                <a:cs typeface="Arial"/>
              </a:rPr>
              <a:t>What’s New in Children’s </a:t>
            </a:r>
            <a:r>
              <a:rPr lang="en-US" sz="2400" b="1" dirty="0" smtClean="0">
                <a:solidFill>
                  <a:schemeClr val="tx1"/>
                </a:solidFill>
                <a:latin typeface="Arial"/>
                <a:ea typeface="ＭＳ Ｐゴシック" pitchFamily="34" charset="-128"/>
                <a:cs typeface="Arial"/>
              </a:rPr>
              <a:t>Literature </a:t>
            </a:r>
            <a:r>
              <a:rPr lang="en-US" sz="2400" b="1" dirty="0" smtClean="0">
                <a:solidFill>
                  <a:schemeClr val="tx1"/>
                </a:solidFill>
                <a:latin typeface="Arial"/>
                <a:ea typeface="ＭＳ Ｐゴシック" pitchFamily="34" charset="-128"/>
                <a:cs typeface="Arial"/>
              </a:rPr>
              <a:t>2014</a:t>
            </a:r>
            <a:r>
              <a:rPr lang="en-US" sz="2400" dirty="0" smtClean="0">
                <a:solidFill>
                  <a:schemeClr val="tx1"/>
                </a:solidFill>
                <a:latin typeface="Arial"/>
                <a:ea typeface="ＭＳ Ｐゴシック" pitchFamily="34" charset="-128"/>
                <a:cs typeface="Arial"/>
              </a:rPr>
              <a:t/>
            </a:r>
            <a:br>
              <a:rPr lang="en-US" sz="2400" dirty="0" smtClean="0">
                <a:solidFill>
                  <a:schemeClr val="tx1"/>
                </a:solidFill>
                <a:latin typeface="Arial"/>
                <a:ea typeface="ＭＳ Ｐゴシック" pitchFamily="34" charset="-128"/>
                <a:cs typeface="Arial"/>
              </a:rPr>
            </a:br>
            <a:r>
              <a:rPr lang="en-US" sz="2400" dirty="0" smtClean="0">
                <a:solidFill>
                  <a:schemeClr val="tx1"/>
                </a:solidFill>
                <a:latin typeface="Arial"/>
                <a:ea typeface="ＭＳ Ｐゴシック" pitchFamily="34" charset="-128"/>
                <a:cs typeface="Arial"/>
              </a:rPr>
              <a:t/>
            </a:r>
            <a:br>
              <a:rPr lang="en-US" sz="2400" dirty="0" smtClean="0">
                <a:solidFill>
                  <a:schemeClr val="tx1"/>
                </a:solidFill>
                <a:latin typeface="Arial"/>
                <a:ea typeface="ＭＳ Ｐゴシック" pitchFamily="34" charset="-128"/>
                <a:cs typeface="Arial"/>
              </a:rPr>
            </a:br>
            <a:r>
              <a:rPr lang="en-US" sz="2400" dirty="0" smtClean="0">
                <a:solidFill>
                  <a:schemeClr val="tx1"/>
                </a:solidFill>
                <a:latin typeface="Arial"/>
                <a:ea typeface="ＭＳ Ｐゴシック" pitchFamily="34" charset="-128"/>
                <a:cs typeface="Arial"/>
              </a:rPr>
              <a:t>An Infopeople Webinar</a:t>
            </a:r>
            <a:endParaRPr lang="en-US" sz="2400" dirty="0" smtClean="0">
              <a:solidFill>
                <a:schemeClr val="tx1"/>
              </a:solidFill>
              <a:latin typeface="Arial"/>
              <a:ea typeface="ＭＳ Ｐゴシック" pitchFamily="34" charset="-128"/>
              <a:cs typeface="Arial"/>
            </a:endParaRPr>
          </a:p>
        </p:txBody>
      </p:sp>
      <p:sp>
        <p:nvSpPr>
          <p:cNvPr id="3076" name="Rectangle 10"/>
          <p:cNvSpPr>
            <a:spLocks noChangeArrowheads="1"/>
          </p:cNvSpPr>
          <p:nvPr/>
        </p:nvSpPr>
        <p:spPr bwMode="auto">
          <a:xfrm>
            <a:off x="3585570" y="2743200"/>
            <a:ext cx="3889601" cy="830997"/>
          </a:xfrm>
          <a:prstGeom prst="rect">
            <a:avLst/>
          </a:prstGeom>
          <a:noFill/>
          <a:ln w="9525">
            <a:noFill/>
            <a:miter lim="800000"/>
            <a:headEnd/>
            <a:tailEnd/>
          </a:ln>
        </p:spPr>
        <p:txBody>
          <a:bodyPr wrap="square">
            <a:spAutoFit/>
          </a:bodyPr>
          <a:lstStyle/>
          <a:p>
            <a:r>
              <a:rPr lang="en-US" sz="2400" dirty="0" smtClean="0">
                <a:solidFill>
                  <a:schemeClr val="bg1"/>
                </a:solidFill>
                <a:cs typeface="Times New Roman" pitchFamily="18" charset="0"/>
              </a:rPr>
              <a:t>Wednesday, </a:t>
            </a:r>
            <a:r>
              <a:rPr lang="en-US" sz="2400" dirty="0" smtClean="0">
                <a:solidFill>
                  <a:schemeClr val="bg1"/>
                </a:solidFill>
                <a:cs typeface="Times New Roman" pitchFamily="18" charset="0"/>
              </a:rPr>
              <a:t>May 21, 2014</a:t>
            </a:r>
            <a:r>
              <a:rPr lang="en-US" sz="2400" dirty="0">
                <a:solidFill>
                  <a:schemeClr val="bg1"/>
                </a:solidFill>
                <a:cs typeface="Times New Roman" pitchFamily="18" charset="0"/>
              </a:rPr>
              <a:t/>
            </a:r>
            <a:br>
              <a:rPr lang="en-US" sz="2400" dirty="0">
                <a:solidFill>
                  <a:schemeClr val="bg1"/>
                </a:solidFill>
                <a:cs typeface="Times New Roman" pitchFamily="18" charset="0"/>
              </a:rPr>
            </a:br>
            <a:r>
              <a:rPr lang="en-US" sz="2400" dirty="0">
                <a:solidFill>
                  <a:schemeClr val="bg1"/>
                </a:solidFill>
                <a:cs typeface="Times New Roman" pitchFamily="18" charset="0"/>
              </a:rPr>
              <a:t>12:00 noon to 1:00 p.m</a:t>
            </a:r>
            <a:r>
              <a:rPr lang="en-US" sz="2400" dirty="0" smtClean="0">
                <a:solidFill>
                  <a:schemeClr val="bg1"/>
                </a:solidFill>
                <a:cs typeface="Times New Roman" pitchFamily="18" charset="0"/>
              </a:rPr>
              <a:t>.</a:t>
            </a:r>
            <a:endParaRPr lang="en-US" sz="1400" dirty="0">
              <a:solidFill>
                <a:schemeClr val="bg1"/>
              </a:solidFill>
              <a:latin typeface="Verdana" pitchFamily="34" charset="0"/>
            </a:endParaRPr>
          </a:p>
        </p:txBody>
      </p:sp>
      <p:pic>
        <p:nvPicPr>
          <p:cNvPr id="9" name="Picture 8" descr="photopenny.jpg"/>
          <p:cNvPicPr>
            <a:picLocks noChangeAspect="1"/>
          </p:cNvPicPr>
          <p:nvPr/>
        </p:nvPicPr>
        <p:blipFill>
          <a:blip r:embed="rId3"/>
          <a:stretch>
            <a:fillRect/>
          </a:stretch>
        </p:blipFill>
        <p:spPr>
          <a:xfrm>
            <a:off x="609600" y="381000"/>
            <a:ext cx="2399018" cy="3359063"/>
          </a:xfrm>
          <a:prstGeom prst="rect">
            <a:avLst/>
          </a:prstGeom>
        </p:spPr>
      </p:pic>
      <p:sp>
        <p:nvSpPr>
          <p:cNvPr id="2" name="TextBox 1"/>
          <p:cNvSpPr txBox="1"/>
          <p:nvPr/>
        </p:nvSpPr>
        <p:spPr>
          <a:xfrm>
            <a:off x="3585570" y="3657600"/>
            <a:ext cx="4114800" cy="646331"/>
          </a:xfrm>
          <a:prstGeom prst="rect">
            <a:avLst/>
          </a:prstGeom>
          <a:noFill/>
        </p:spPr>
        <p:txBody>
          <a:bodyPr wrap="square" rtlCol="0">
            <a:spAutoFit/>
          </a:bodyPr>
          <a:lstStyle/>
          <a:p>
            <a:r>
              <a:rPr lang="en-US" dirty="0" smtClean="0">
                <a:solidFill>
                  <a:schemeClr val="bg2">
                    <a:lumMod val="50000"/>
                  </a:schemeClr>
                </a:solidFill>
              </a:rPr>
              <a:t>Presented by Penny Peck</a:t>
            </a:r>
          </a:p>
          <a:p>
            <a:r>
              <a:rPr lang="en-US" dirty="0" smtClean="0">
                <a:solidFill>
                  <a:schemeClr val="bg2">
                    <a:lumMod val="50000"/>
                  </a:schemeClr>
                </a:solidFill>
              </a:rPr>
              <a:t>PIKLY@AOL.COM </a:t>
            </a:r>
            <a:endParaRPr lang="en-US" dirty="0">
              <a:solidFill>
                <a:schemeClr val="bg2">
                  <a:lumMod val="50000"/>
                </a:schemeClr>
              </a:solidFill>
            </a:endParaRPr>
          </a:p>
        </p:txBody>
      </p:sp>
      <p:sp>
        <p:nvSpPr>
          <p:cNvPr id="5" name="TextBox 4"/>
          <p:cNvSpPr txBox="1"/>
          <p:nvPr/>
        </p:nvSpPr>
        <p:spPr>
          <a:xfrm>
            <a:off x="533401" y="5562600"/>
            <a:ext cx="7391400" cy="646331"/>
          </a:xfrm>
          <a:prstGeom prst="rect">
            <a:avLst/>
          </a:prstGeom>
          <a:noFill/>
        </p:spPr>
        <p:txBody>
          <a:bodyPr wrap="square" rtlCol="0">
            <a:spAutoFit/>
          </a:bodyPr>
          <a:lstStyle/>
          <a:p>
            <a:r>
              <a:rPr lang="en-US" sz="1200" dirty="0"/>
              <a:t>Infopeople webinars are supported by the U.S. Institute of Museum and Library Services under </a:t>
            </a:r>
            <a:r>
              <a:rPr lang="en-US" sz="1200" dirty="0" smtClean="0"/>
              <a:t>the provisions of </a:t>
            </a:r>
            <a:r>
              <a:rPr lang="en-US" sz="1200" dirty="0"/>
              <a:t>the Library Services and Technology Act, administered in California by the State Librarian.</a:t>
            </a:r>
          </a:p>
          <a:p>
            <a:endParaRPr lang="en-US" sz="1200" dirty="0"/>
          </a:p>
        </p:txBody>
      </p:sp>
      <p:pic>
        <p:nvPicPr>
          <p:cNvPr id="12" name="Picture 11" descr="IFP logo 2012_outlines.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5105400"/>
            <a:ext cx="3276600" cy="387927"/>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ea typeface="ＭＳ Ｐゴシック" pitchFamily="34" charset="-128"/>
              </a:rPr>
              <a:t>Transitional Fiction</a:t>
            </a:r>
          </a:p>
        </p:txBody>
      </p:sp>
      <p:sp>
        <p:nvSpPr>
          <p:cNvPr id="25603" name="Content Placeholder 2"/>
          <p:cNvSpPr>
            <a:spLocks noGrp="1"/>
          </p:cNvSpPr>
          <p:nvPr>
            <p:ph sz="quarter" idx="1"/>
          </p:nvPr>
        </p:nvSpPr>
        <p:spPr/>
        <p:txBody>
          <a:bodyPr/>
          <a:lstStyle/>
          <a:p>
            <a:r>
              <a:rPr lang="en-US" dirty="0" smtClean="0">
                <a:ea typeface="ＭＳ Ｐゴシック" pitchFamily="34" charset="-128"/>
              </a:rPr>
              <a:t>Easy Chapter Books</a:t>
            </a:r>
          </a:p>
          <a:p>
            <a:r>
              <a:rPr lang="en-US" dirty="0" smtClean="0">
                <a:ea typeface="ＭＳ Ｐゴシック" pitchFamily="34" charset="-128"/>
              </a:rPr>
              <a:t>Bridge or Moving Up Books</a:t>
            </a:r>
          </a:p>
          <a:p>
            <a:r>
              <a:rPr lang="en-US" dirty="0" smtClean="0">
                <a:ea typeface="ＭＳ Ｐゴシック" pitchFamily="34" charset="-128"/>
              </a:rPr>
              <a:t>2</a:t>
            </a:r>
            <a:r>
              <a:rPr lang="en-US" baseline="30000" dirty="0" smtClean="0">
                <a:ea typeface="ＭＳ Ｐゴシック" pitchFamily="34" charset="-128"/>
              </a:rPr>
              <a:t>nd</a:t>
            </a:r>
            <a:r>
              <a:rPr lang="en-US" dirty="0" smtClean="0">
                <a:ea typeface="ＭＳ Ｐゴシック" pitchFamily="34" charset="-128"/>
              </a:rPr>
              <a:t> and 3</a:t>
            </a:r>
            <a:r>
              <a:rPr lang="en-US" baseline="30000" dirty="0" smtClean="0">
                <a:ea typeface="ＭＳ Ｐゴシック" pitchFamily="34" charset="-128"/>
              </a:rPr>
              <a:t>rd</a:t>
            </a:r>
            <a:r>
              <a:rPr lang="en-US" dirty="0" smtClean="0">
                <a:ea typeface="ＭＳ Ｐゴシック" pitchFamily="34" charset="-128"/>
              </a:rPr>
              <a:t> grades</a:t>
            </a:r>
          </a:p>
          <a:p>
            <a:r>
              <a:rPr lang="en-US" dirty="0" smtClean="0">
                <a:ea typeface="ＭＳ Ｐゴシック" pitchFamily="34" charset="-128"/>
              </a:rPr>
              <a:t>Series fiction</a:t>
            </a:r>
          </a:p>
          <a:p>
            <a:r>
              <a:rPr lang="en-US" dirty="0" smtClean="0">
                <a:ea typeface="ＭＳ Ｐゴシック" pitchFamily="34" charset="-128"/>
              </a:rPr>
              <a:t>Sometimes with ink drawings once or twice in each chapter</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Lets get cracking.png"/>
          <p:cNvPicPr>
            <a:picLocks noGrp="1" noChangeAspect="1"/>
          </p:cNvPicPr>
          <p:nvPr/>
        </p:nvPicPr>
        <p:blipFill>
          <a:blip r:embed="rId2"/>
          <a:stretch>
            <a:fillRect/>
          </a:stretch>
        </p:blipFill>
        <p:spPr>
          <a:xfrm>
            <a:off x="304800" y="1600200"/>
            <a:ext cx="2039686" cy="2971800"/>
          </a:xfrm>
          <a:prstGeom prst="rect">
            <a:avLst/>
          </a:prstGeom>
        </p:spPr>
      </p:pic>
      <p:sp>
        <p:nvSpPr>
          <p:cNvPr id="2" name="Title 1"/>
          <p:cNvSpPr>
            <a:spLocks noGrp="1"/>
          </p:cNvSpPr>
          <p:nvPr>
            <p:ph type="title"/>
          </p:nvPr>
        </p:nvSpPr>
        <p:spPr/>
        <p:txBody>
          <a:bodyPr/>
          <a:lstStyle/>
          <a:p>
            <a:r>
              <a:rPr lang="en-US" dirty="0" smtClean="0"/>
              <a:t>New Transitional Fiction</a:t>
            </a:r>
            <a:endParaRPr lang="en-US" dirty="0"/>
          </a:p>
        </p:txBody>
      </p:sp>
      <p:pic>
        <p:nvPicPr>
          <p:cNvPr id="5" name="Picture 4" descr="Monkey Me.png"/>
          <p:cNvPicPr>
            <a:picLocks noChangeAspect="1"/>
          </p:cNvPicPr>
          <p:nvPr/>
        </p:nvPicPr>
        <p:blipFill>
          <a:blip r:embed="rId3"/>
          <a:stretch>
            <a:fillRect/>
          </a:stretch>
        </p:blipFill>
        <p:spPr>
          <a:xfrm>
            <a:off x="2362200" y="3429000"/>
            <a:ext cx="2514600" cy="2746928"/>
          </a:xfrm>
          <a:prstGeom prst="rect">
            <a:avLst/>
          </a:prstGeom>
        </p:spPr>
      </p:pic>
      <p:pic>
        <p:nvPicPr>
          <p:cNvPr id="6" name="Picture 5" descr="My explosive diary.png"/>
          <p:cNvPicPr>
            <a:picLocks noChangeAspect="1"/>
          </p:cNvPicPr>
          <p:nvPr/>
        </p:nvPicPr>
        <p:blipFill>
          <a:blip r:embed="rId4"/>
          <a:stretch>
            <a:fillRect/>
          </a:stretch>
        </p:blipFill>
        <p:spPr>
          <a:xfrm>
            <a:off x="4532509" y="1373257"/>
            <a:ext cx="2096891" cy="3122543"/>
          </a:xfrm>
          <a:prstGeom prst="rect">
            <a:avLst/>
          </a:prstGeom>
        </p:spPr>
      </p:pic>
      <p:pic>
        <p:nvPicPr>
          <p:cNvPr id="7" name="Picture 6" descr="Bookmarks are people.png"/>
          <p:cNvPicPr>
            <a:picLocks noChangeAspect="1"/>
          </p:cNvPicPr>
          <p:nvPr/>
        </p:nvPicPr>
        <p:blipFill>
          <a:blip r:embed="rId5"/>
          <a:stretch>
            <a:fillRect/>
          </a:stretch>
        </p:blipFill>
        <p:spPr>
          <a:xfrm>
            <a:off x="6629400" y="3200399"/>
            <a:ext cx="2057400" cy="306373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Poetry for Children</a:t>
            </a:r>
            <a:endParaRPr lang="en-US" dirty="0"/>
          </a:p>
        </p:txBody>
      </p:sp>
      <p:pic>
        <p:nvPicPr>
          <p:cNvPr id="6" name="Picture 5" descr="Firefly July.png"/>
          <p:cNvPicPr>
            <a:picLocks noChangeAspect="1"/>
          </p:cNvPicPr>
          <p:nvPr/>
        </p:nvPicPr>
        <p:blipFill>
          <a:blip r:embed="rId2"/>
          <a:stretch>
            <a:fillRect/>
          </a:stretch>
        </p:blipFill>
        <p:spPr>
          <a:xfrm>
            <a:off x="6096000" y="1600200"/>
            <a:ext cx="2704626" cy="3133725"/>
          </a:xfrm>
          <a:prstGeom prst="rect">
            <a:avLst/>
          </a:prstGeom>
        </p:spPr>
      </p:pic>
      <p:pic>
        <p:nvPicPr>
          <p:cNvPr id="3" name="Picture 2" descr="51VN2lGErpL._SX258_BO1,204,203,200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2362200"/>
            <a:ext cx="2795638" cy="3634330"/>
          </a:xfrm>
          <a:prstGeom prst="rect">
            <a:avLst/>
          </a:prstGeom>
        </p:spPr>
      </p:pic>
      <p:pic>
        <p:nvPicPr>
          <p:cNvPr id="8" name="Picture 7" descr="Poem-Depot-Aisles-of-Smiles-377800-17e290a2c977d7e1b64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600200"/>
            <a:ext cx="2559304" cy="3352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Graphic Novels for Kids</a:t>
            </a:r>
            <a:endParaRPr lang="en-US" dirty="0"/>
          </a:p>
        </p:txBody>
      </p:sp>
      <p:pic>
        <p:nvPicPr>
          <p:cNvPr id="5" name="Picture 4" descr="Toto trouble.png"/>
          <p:cNvPicPr>
            <a:picLocks noChangeAspect="1"/>
          </p:cNvPicPr>
          <p:nvPr/>
        </p:nvPicPr>
        <p:blipFill>
          <a:blip r:embed="rId2"/>
          <a:stretch>
            <a:fillRect/>
          </a:stretch>
        </p:blipFill>
        <p:spPr>
          <a:xfrm>
            <a:off x="3705224" y="2109787"/>
            <a:ext cx="2238375" cy="3406758"/>
          </a:xfrm>
          <a:prstGeom prst="rect">
            <a:avLst/>
          </a:prstGeom>
        </p:spPr>
      </p:pic>
      <p:pic>
        <p:nvPicPr>
          <p:cNvPr id="6" name="Picture 5" descr="Glorkian warrior.png"/>
          <p:cNvPicPr>
            <a:picLocks noChangeAspect="1"/>
          </p:cNvPicPr>
          <p:nvPr/>
        </p:nvPicPr>
        <p:blipFill>
          <a:blip r:embed="rId3"/>
          <a:stretch>
            <a:fillRect/>
          </a:stretch>
        </p:blipFill>
        <p:spPr>
          <a:xfrm>
            <a:off x="6400800" y="3352800"/>
            <a:ext cx="2209800" cy="2950197"/>
          </a:xfrm>
          <a:prstGeom prst="rect">
            <a:avLst/>
          </a:prstGeom>
        </p:spPr>
      </p:pic>
      <p:pic>
        <p:nvPicPr>
          <p:cNvPr id="8" name="Picture 7" descr="cleo01_frontcov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676400"/>
            <a:ext cx="2549008" cy="379495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Culture-related Books</a:t>
            </a:r>
            <a:endParaRPr lang="en-US" dirty="0"/>
          </a:p>
        </p:txBody>
      </p:sp>
      <p:pic>
        <p:nvPicPr>
          <p:cNvPr id="5" name="Picture 4" descr="Bugged.png"/>
          <p:cNvPicPr>
            <a:picLocks noChangeAspect="1"/>
          </p:cNvPicPr>
          <p:nvPr/>
        </p:nvPicPr>
        <p:blipFill>
          <a:blip r:embed="rId2"/>
          <a:stretch>
            <a:fillRect/>
          </a:stretch>
        </p:blipFill>
        <p:spPr>
          <a:xfrm>
            <a:off x="2286000" y="3733800"/>
            <a:ext cx="2318787" cy="2895600"/>
          </a:xfrm>
          <a:prstGeom prst="rect">
            <a:avLst/>
          </a:prstGeom>
        </p:spPr>
      </p:pic>
      <p:pic>
        <p:nvPicPr>
          <p:cNvPr id="6" name="Picture 5" descr="Loch Ness.png"/>
          <p:cNvPicPr>
            <a:picLocks noChangeAspect="1"/>
          </p:cNvPicPr>
          <p:nvPr/>
        </p:nvPicPr>
        <p:blipFill>
          <a:blip r:embed="rId3"/>
          <a:stretch>
            <a:fillRect/>
          </a:stretch>
        </p:blipFill>
        <p:spPr>
          <a:xfrm>
            <a:off x="4419600" y="1371600"/>
            <a:ext cx="2268279" cy="2438400"/>
          </a:xfrm>
          <a:prstGeom prst="rect">
            <a:avLst/>
          </a:prstGeom>
        </p:spPr>
      </p:pic>
      <p:pic>
        <p:nvPicPr>
          <p:cNvPr id="7" name="Picture 6" descr="Cherry Lake.jpg"/>
          <p:cNvPicPr>
            <a:picLocks noChangeAspect="1"/>
          </p:cNvPicPr>
          <p:nvPr/>
        </p:nvPicPr>
        <p:blipFill>
          <a:blip r:embed="rId4"/>
          <a:stretch>
            <a:fillRect/>
          </a:stretch>
        </p:blipFill>
        <p:spPr>
          <a:xfrm>
            <a:off x="6477000" y="3048000"/>
            <a:ext cx="2476500" cy="3276600"/>
          </a:xfrm>
          <a:prstGeom prst="rect">
            <a:avLst/>
          </a:prstGeom>
        </p:spPr>
      </p:pic>
      <p:pic>
        <p:nvPicPr>
          <p:cNvPr id="8" name="Content Placeholder 3" descr="Ricky Ricotta.png"/>
          <p:cNvPicPr>
            <a:picLocks noGrp="1" noChangeAspect="1"/>
          </p:cNvPicPr>
          <p:nvPr/>
        </p:nvPicPr>
        <p:blipFill>
          <a:blip r:embed="rId5"/>
          <a:stretch>
            <a:fillRect/>
          </a:stretch>
        </p:blipFill>
        <p:spPr>
          <a:xfrm>
            <a:off x="381000" y="1600200"/>
            <a:ext cx="1981200" cy="279883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Movies Based on Books</a:t>
            </a:r>
            <a:endParaRPr lang="en-US" dirty="0"/>
          </a:p>
        </p:txBody>
      </p:sp>
      <p:pic>
        <p:nvPicPr>
          <p:cNvPr id="4" name="Content Placeholder 3" descr="Giver.png"/>
          <p:cNvPicPr>
            <a:picLocks noGrp="1" noChangeAspect="1"/>
          </p:cNvPicPr>
          <p:nvPr>
            <p:ph sz="quarter" idx="1"/>
          </p:nvPr>
        </p:nvPicPr>
        <p:blipFill>
          <a:blip r:embed="rId2"/>
          <a:stretch>
            <a:fillRect/>
          </a:stretch>
        </p:blipFill>
        <p:spPr>
          <a:xfrm>
            <a:off x="4876800" y="1371600"/>
            <a:ext cx="4064000" cy="2438400"/>
          </a:xfrm>
        </p:spPr>
      </p:pic>
      <p:pic>
        <p:nvPicPr>
          <p:cNvPr id="3" name="Picture 2" descr="maleficent-movie-poster-650x96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819400"/>
            <a:ext cx="2289345" cy="3388230"/>
          </a:xfrm>
          <a:prstGeom prst="rect">
            <a:avLst/>
          </a:prstGeom>
        </p:spPr>
      </p:pic>
      <p:pic>
        <p:nvPicPr>
          <p:cNvPr id="7" name="Picture 6" descr="hr_How_to_Train_Your_Dragon_2_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447799"/>
            <a:ext cx="2209800" cy="327757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Nonfiction</a:t>
            </a:r>
            <a:endParaRPr lang="en-US" dirty="0"/>
          </a:p>
        </p:txBody>
      </p:sp>
      <p:pic>
        <p:nvPicPr>
          <p:cNvPr id="6" name="Picture 5" descr="eyetoey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05000"/>
            <a:ext cx="3302000" cy="4013200"/>
          </a:xfrm>
          <a:prstGeom prst="rect">
            <a:avLst/>
          </a:prstGeom>
        </p:spPr>
      </p:pic>
      <p:pic>
        <p:nvPicPr>
          <p:cNvPr id="8" name="Picture 7" descr="a-baby-elephant-in-the-wild-hardcover-book_7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05000"/>
            <a:ext cx="3954314" cy="3962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New Nonfiction</a:t>
            </a:r>
            <a:endParaRPr lang="en-US" dirty="0"/>
          </a:p>
        </p:txBody>
      </p:sp>
      <p:pic>
        <p:nvPicPr>
          <p:cNvPr id="6" name="Picture 5" descr="park-scientists-gila-monsters-geysers-and-grizzly-bears-in-americas-own-backyard-hardcover-book_7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0"/>
            <a:ext cx="3981228" cy="3222510"/>
          </a:xfrm>
          <a:prstGeom prst="rect">
            <a:avLst/>
          </a:prstGeom>
        </p:spPr>
      </p:pic>
      <p:pic>
        <p:nvPicPr>
          <p:cNvPr id="7" name="Picture 6" descr="Port-Chicago-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981199"/>
            <a:ext cx="3200400" cy="408214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New Nonfiction</a:t>
            </a:r>
            <a:endParaRPr lang="en-US" dirty="0"/>
          </a:p>
        </p:txBody>
      </p:sp>
      <p:pic>
        <p:nvPicPr>
          <p:cNvPr id="5" name="Picture 4" descr="Mysterious patterns.png"/>
          <p:cNvPicPr>
            <a:picLocks noChangeAspect="1"/>
          </p:cNvPicPr>
          <p:nvPr/>
        </p:nvPicPr>
        <p:blipFill>
          <a:blip r:embed="rId2"/>
          <a:stretch>
            <a:fillRect/>
          </a:stretch>
        </p:blipFill>
        <p:spPr>
          <a:xfrm>
            <a:off x="5410200" y="1483350"/>
            <a:ext cx="2984692" cy="2326650"/>
          </a:xfrm>
          <a:prstGeom prst="rect">
            <a:avLst/>
          </a:prstGeom>
        </p:spPr>
      </p:pic>
      <p:pic>
        <p:nvPicPr>
          <p:cNvPr id="6" name="Picture 5" descr="Gravity.png"/>
          <p:cNvPicPr>
            <a:picLocks noChangeAspect="1"/>
          </p:cNvPicPr>
          <p:nvPr/>
        </p:nvPicPr>
        <p:blipFill>
          <a:blip r:embed="rId3"/>
          <a:stretch>
            <a:fillRect/>
          </a:stretch>
        </p:blipFill>
        <p:spPr>
          <a:xfrm>
            <a:off x="3048000" y="3895725"/>
            <a:ext cx="3200400" cy="2480310"/>
          </a:xfrm>
          <a:prstGeom prst="rect">
            <a:avLst/>
          </a:prstGeom>
        </p:spPr>
      </p:pic>
      <p:pic>
        <p:nvPicPr>
          <p:cNvPr id="7" name="Picture 6" descr="9781419710285_zoo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524000"/>
            <a:ext cx="2666458" cy="3124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Informational Picture Books</a:t>
            </a:r>
            <a:endParaRPr lang="en-US" dirty="0"/>
          </a:p>
        </p:txBody>
      </p:sp>
      <p:pic>
        <p:nvPicPr>
          <p:cNvPr id="5" name="Picture 4" descr="Lifetime.png"/>
          <p:cNvPicPr>
            <a:picLocks noChangeAspect="1"/>
          </p:cNvPicPr>
          <p:nvPr/>
        </p:nvPicPr>
        <p:blipFill>
          <a:blip r:embed="rId2"/>
          <a:stretch>
            <a:fillRect/>
          </a:stretch>
        </p:blipFill>
        <p:spPr>
          <a:xfrm>
            <a:off x="5948654" y="3733800"/>
            <a:ext cx="2997459" cy="2286000"/>
          </a:xfrm>
          <a:prstGeom prst="rect">
            <a:avLst/>
          </a:prstGeom>
        </p:spPr>
      </p:pic>
      <p:pic>
        <p:nvPicPr>
          <p:cNvPr id="6" name="Picture 5" descr="See what a seal.png"/>
          <p:cNvPicPr>
            <a:picLocks noChangeAspect="1"/>
          </p:cNvPicPr>
          <p:nvPr/>
        </p:nvPicPr>
        <p:blipFill>
          <a:blip r:embed="rId3"/>
          <a:stretch>
            <a:fillRect/>
          </a:stretch>
        </p:blipFill>
        <p:spPr>
          <a:xfrm>
            <a:off x="3326179" y="2338387"/>
            <a:ext cx="2513270" cy="2767013"/>
          </a:xfrm>
          <a:prstGeom prst="rect">
            <a:avLst/>
          </a:prstGeom>
        </p:spPr>
      </p:pic>
      <p:pic>
        <p:nvPicPr>
          <p:cNvPr id="7" name="Content Placeholder 3" descr="Eat like a bear.png"/>
          <p:cNvPicPr>
            <a:picLocks noGrp="1" noChangeAspect="1"/>
          </p:cNvPicPr>
          <p:nvPr/>
        </p:nvPicPr>
        <p:blipFill>
          <a:blip r:embed="rId4"/>
          <a:stretch>
            <a:fillRect/>
          </a:stretch>
        </p:blipFill>
        <p:spPr>
          <a:xfrm>
            <a:off x="381000" y="1600200"/>
            <a:ext cx="2786020" cy="282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304800"/>
            <a:ext cx="7772400" cy="685800"/>
          </a:xfrm>
        </p:spPr>
        <p:txBody>
          <a:bodyPr>
            <a:normAutofit fontScale="90000"/>
          </a:bodyPr>
          <a:lstStyle/>
          <a:p>
            <a:pPr eaLnBrk="1" hangingPunct="1"/>
            <a:r>
              <a:rPr lang="en-US" sz="4000" dirty="0" smtClean="0">
                <a:ea typeface="ＭＳ Ｐゴシック" pitchFamily="34" charset="-128"/>
              </a:rPr>
              <a:t>Agenda</a:t>
            </a:r>
          </a:p>
        </p:txBody>
      </p:sp>
      <p:sp>
        <p:nvSpPr>
          <p:cNvPr id="4099" name="Rectangle 3"/>
          <p:cNvSpPr>
            <a:spLocks noGrp="1" noChangeArrowheads="1"/>
          </p:cNvSpPr>
          <p:nvPr>
            <p:ph sz="quarter" idx="1"/>
          </p:nvPr>
        </p:nvSpPr>
        <p:spPr>
          <a:xfrm>
            <a:off x="2209800" y="1600200"/>
            <a:ext cx="5867400" cy="4572000"/>
          </a:xfrm>
        </p:spPr>
        <p:txBody>
          <a:bodyPr>
            <a:normAutofit/>
          </a:bodyPr>
          <a:lstStyle/>
          <a:p>
            <a:pPr eaLnBrk="1" hangingPunct="1">
              <a:spcBef>
                <a:spcPct val="40000"/>
              </a:spcBef>
            </a:pPr>
            <a:r>
              <a:rPr lang="en-US" sz="2400" dirty="0" smtClean="0">
                <a:ea typeface="ＭＳ Ｐゴシック" pitchFamily="34" charset="-128"/>
              </a:rPr>
              <a:t>New Board and Picture Books, and Easy Readers</a:t>
            </a:r>
          </a:p>
          <a:p>
            <a:pPr eaLnBrk="1" hangingPunct="1">
              <a:spcBef>
                <a:spcPct val="40000"/>
              </a:spcBef>
            </a:pPr>
            <a:r>
              <a:rPr lang="en-US" sz="2400" dirty="0" smtClean="0">
                <a:ea typeface="ＭＳ Ｐゴシック" pitchFamily="34" charset="-128"/>
              </a:rPr>
              <a:t>New Transitional Fiction, Poetry, Graphic Novels, Pop Culture</a:t>
            </a:r>
          </a:p>
          <a:p>
            <a:pPr eaLnBrk="1" hangingPunct="1">
              <a:spcBef>
                <a:spcPct val="40000"/>
              </a:spcBef>
            </a:pPr>
            <a:r>
              <a:rPr lang="en-US" sz="2400" dirty="0" smtClean="0">
                <a:ea typeface="ＭＳ Ｐゴシック" pitchFamily="34" charset="-128"/>
              </a:rPr>
              <a:t>Nonfiction and Common Core</a:t>
            </a:r>
          </a:p>
          <a:p>
            <a:pPr eaLnBrk="1" hangingPunct="1">
              <a:spcBef>
                <a:spcPct val="40000"/>
              </a:spcBef>
            </a:pPr>
            <a:r>
              <a:rPr lang="en-US" sz="2400" dirty="0" err="1" smtClean="0">
                <a:ea typeface="ＭＳ Ｐゴシック" pitchFamily="34" charset="-128"/>
              </a:rPr>
              <a:t>Tween</a:t>
            </a:r>
            <a:r>
              <a:rPr lang="en-US" sz="2400" dirty="0" smtClean="0">
                <a:ea typeface="ＭＳ Ｐゴシック" pitchFamily="34" charset="-128"/>
              </a:rPr>
              <a:t> Genre Fiction</a:t>
            </a:r>
          </a:p>
          <a:p>
            <a:pPr eaLnBrk="1" hangingPunct="1">
              <a:spcBef>
                <a:spcPct val="40000"/>
              </a:spcBef>
            </a:pPr>
            <a:r>
              <a:rPr lang="en-US" sz="2400" dirty="0" smtClean="0">
                <a:ea typeface="ＭＳ Ｐゴシック" pitchFamily="34" charset="-128"/>
              </a:rPr>
              <a:t>Multicultural Fiction</a:t>
            </a:r>
          </a:p>
          <a:p>
            <a:pPr eaLnBrk="1" hangingPunct="1">
              <a:spcBef>
                <a:spcPct val="40000"/>
              </a:spcBef>
            </a:pPr>
            <a:r>
              <a:rPr lang="en-US" sz="2400" dirty="0" smtClean="0">
                <a:ea typeface="ＭＳ Ｐゴシック" pitchFamily="34" charset="-128"/>
              </a:rPr>
              <a:t>Useful Websites</a:t>
            </a:r>
          </a:p>
          <a:p>
            <a:pPr eaLnBrk="1" hangingPunct="1">
              <a:lnSpc>
                <a:spcPct val="40000"/>
              </a:lnSpc>
              <a:buFont typeface="Wingdings" pitchFamily="2" charset="2"/>
              <a:buNone/>
            </a:pPr>
            <a:endParaRPr lang="en-US" sz="2800"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152400" y="457200"/>
            <a:ext cx="8839200" cy="1524000"/>
          </a:xfrm>
        </p:spPr>
        <p:txBody>
          <a:bodyPr>
            <a:normAutofit/>
          </a:bodyPr>
          <a:lstStyle/>
          <a:p>
            <a:r>
              <a:rPr lang="en-US" sz="2800" dirty="0" smtClean="0">
                <a:ea typeface="ＭＳ Ｐゴシック" pitchFamily="34" charset="-128"/>
              </a:rPr>
              <a:t>Any favorites I missed you would like to mention?</a:t>
            </a:r>
          </a:p>
        </p:txBody>
      </p:sp>
      <p:pic>
        <p:nvPicPr>
          <p:cNvPr id="31747" name="Picture 5" descr="readers.jpg"/>
          <p:cNvPicPr>
            <a:picLocks noChangeAspect="1"/>
          </p:cNvPicPr>
          <p:nvPr/>
        </p:nvPicPr>
        <p:blipFill>
          <a:blip r:embed="rId2"/>
          <a:srcRect/>
          <a:stretch>
            <a:fillRect/>
          </a:stretch>
        </p:blipFill>
        <p:spPr bwMode="auto">
          <a:xfrm>
            <a:off x="1447800" y="2667000"/>
            <a:ext cx="6096000" cy="3657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Assisting Teachers with Common Core</a:t>
            </a:r>
            <a:endParaRPr lang="en-US" dirty="0"/>
          </a:p>
        </p:txBody>
      </p:sp>
      <p:sp>
        <p:nvSpPr>
          <p:cNvPr id="3" name="Content Placeholder 2"/>
          <p:cNvSpPr>
            <a:spLocks noGrp="1"/>
          </p:cNvSpPr>
          <p:nvPr>
            <p:ph sz="quarter" idx="1"/>
          </p:nvPr>
        </p:nvSpPr>
        <p:spPr/>
        <p:txBody>
          <a:bodyPr/>
          <a:lstStyle/>
          <a:p>
            <a:r>
              <a:rPr lang="en-US" dirty="0" smtClean="0">
                <a:hlinkClick r:id="rId2"/>
              </a:rPr>
              <a:t>www.corestandards.org</a:t>
            </a:r>
            <a:endParaRPr lang="en-US" dirty="0" smtClean="0"/>
          </a:p>
          <a:p>
            <a:endParaRPr lang="en-US" dirty="0" smtClean="0"/>
          </a:p>
          <a:p>
            <a:r>
              <a:rPr lang="en-US" dirty="0" smtClean="0">
                <a:hlinkClick r:id="rId3"/>
              </a:rPr>
              <a:t>www.slj.com/category/standards/common-core</a:t>
            </a:r>
            <a:endParaRPr lang="en-US" dirty="0" smtClean="0"/>
          </a:p>
          <a:p>
            <a:endParaRPr lang="en-US" dirty="0" smtClean="0"/>
          </a:p>
          <a:p>
            <a:r>
              <a:rPr lang="en-US" dirty="0" smtClean="0">
                <a:hlinkClick r:id="rId4"/>
              </a:rPr>
              <a:t>www.readcommoncore.com</a:t>
            </a:r>
            <a:endParaRPr lang="en-US" dirty="0" smtClean="0"/>
          </a:p>
          <a:p>
            <a:endParaRPr lang="en-US" dirty="0" smtClean="0"/>
          </a:p>
          <a:p>
            <a:r>
              <a:rPr lang="en-US" dirty="0" smtClean="0"/>
              <a:t>Other suggestions?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ea typeface="ＭＳ Ｐゴシック" pitchFamily="34" charset="-128"/>
              </a:rPr>
              <a:t>Tween Genre Fiction</a:t>
            </a:r>
          </a:p>
        </p:txBody>
      </p:sp>
      <p:sp>
        <p:nvSpPr>
          <p:cNvPr id="32771" name="Content Placeholder 2"/>
          <p:cNvSpPr>
            <a:spLocks noGrp="1"/>
          </p:cNvSpPr>
          <p:nvPr>
            <p:ph sz="half" idx="1"/>
          </p:nvPr>
        </p:nvSpPr>
        <p:spPr>
          <a:xfrm>
            <a:off x="457200" y="1981200"/>
            <a:ext cx="4038600" cy="4343400"/>
          </a:xfrm>
        </p:spPr>
        <p:txBody>
          <a:bodyPr/>
          <a:lstStyle/>
          <a:p>
            <a:r>
              <a:rPr lang="en-US" dirty="0" smtClean="0">
                <a:ea typeface="ＭＳ Ｐゴシック" pitchFamily="34" charset="-128"/>
              </a:rPr>
              <a:t>Genres include:</a:t>
            </a:r>
          </a:p>
          <a:p>
            <a:r>
              <a:rPr lang="en-US" dirty="0" smtClean="0">
                <a:ea typeface="ＭＳ Ｐゴシック" pitchFamily="34" charset="-128"/>
              </a:rPr>
              <a:t>Fantasy</a:t>
            </a:r>
          </a:p>
          <a:p>
            <a:r>
              <a:rPr lang="en-US" dirty="0" smtClean="0">
                <a:ea typeface="ＭＳ Ｐゴシック" pitchFamily="34" charset="-128"/>
              </a:rPr>
              <a:t>Historical Fiction</a:t>
            </a:r>
          </a:p>
          <a:p>
            <a:r>
              <a:rPr lang="en-US" dirty="0" smtClean="0">
                <a:ea typeface="ＭＳ Ｐゴシック" pitchFamily="34" charset="-128"/>
              </a:rPr>
              <a:t>Sports novel</a:t>
            </a:r>
          </a:p>
          <a:p>
            <a:r>
              <a:rPr lang="en-US" dirty="0" smtClean="0">
                <a:ea typeface="ＭＳ Ｐゴシック" pitchFamily="34" charset="-128"/>
              </a:rPr>
              <a:t>Humorous novel</a:t>
            </a:r>
          </a:p>
          <a:p>
            <a:r>
              <a:rPr lang="en-US" dirty="0" smtClean="0">
                <a:ea typeface="ＭＳ Ｐゴシック" pitchFamily="34" charset="-128"/>
              </a:rPr>
              <a:t>Science Fiction</a:t>
            </a:r>
          </a:p>
          <a:p>
            <a:r>
              <a:rPr lang="en-US" dirty="0" smtClean="0">
                <a:ea typeface="ＭＳ Ｐゴシック" pitchFamily="34" charset="-128"/>
              </a:rPr>
              <a:t>Mystery</a:t>
            </a:r>
          </a:p>
          <a:p>
            <a:r>
              <a:rPr lang="en-US" dirty="0" smtClean="0">
                <a:ea typeface="ＭＳ Ｐゴシック" pitchFamily="34" charset="-128"/>
              </a:rPr>
              <a:t>Adventure</a:t>
            </a:r>
          </a:p>
        </p:txBody>
      </p:sp>
      <p:sp>
        <p:nvSpPr>
          <p:cNvPr id="32772" name="Content Placeholder 3"/>
          <p:cNvSpPr>
            <a:spLocks noGrp="1"/>
          </p:cNvSpPr>
          <p:nvPr>
            <p:ph sz="half" idx="2"/>
          </p:nvPr>
        </p:nvSpPr>
        <p:spPr>
          <a:xfrm>
            <a:off x="4648200" y="1981200"/>
            <a:ext cx="4038600" cy="4419600"/>
          </a:xfrm>
        </p:spPr>
        <p:txBody>
          <a:bodyPr/>
          <a:lstStyle/>
          <a:p>
            <a:r>
              <a:rPr lang="en-US" dirty="0" smtClean="0">
                <a:ea typeface="ＭＳ Ｐゴシック" pitchFamily="34" charset="-128"/>
              </a:rPr>
              <a:t>For grades 4 – 8</a:t>
            </a:r>
          </a:p>
          <a:p>
            <a:r>
              <a:rPr lang="en-US" dirty="0" smtClean="0">
                <a:ea typeface="ＭＳ Ｐゴシック" pitchFamily="34" charset="-128"/>
              </a:rPr>
              <a:t>Ages 9-12</a:t>
            </a:r>
          </a:p>
          <a:p>
            <a:r>
              <a:rPr lang="en-US" dirty="0" smtClean="0">
                <a:ea typeface="ＭＳ Ｐゴシック" pitchFamily="34" charset="-128"/>
              </a:rPr>
              <a:t>Independent, confident readers</a:t>
            </a:r>
          </a:p>
          <a:p>
            <a:endParaRPr lang="en-US"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Fantasy</a:t>
            </a:r>
            <a:endParaRPr lang="en-US" dirty="0"/>
          </a:p>
        </p:txBody>
      </p:sp>
      <p:pic>
        <p:nvPicPr>
          <p:cNvPr id="5" name="Picture 4" descr="Forbidden library.png"/>
          <p:cNvPicPr>
            <a:picLocks noChangeAspect="1"/>
          </p:cNvPicPr>
          <p:nvPr/>
        </p:nvPicPr>
        <p:blipFill>
          <a:blip r:embed="rId2"/>
          <a:stretch>
            <a:fillRect/>
          </a:stretch>
        </p:blipFill>
        <p:spPr>
          <a:xfrm>
            <a:off x="3429000" y="2057399"/>
            <a:ext cx="2438400" cy="3697793"/>
          </a:xfrm>
          <a:prstGeom prst="rect">
            <a:avLst/>
          </a:prstGeom>
        </p:spPr>
      </p:pic>
      <p:pic>
        <p:nvPicPr>
          <p:cNvPr id="6" name="Picture 5" descr="Ninja librarians.png"/>
          <p:cNvPicPr>
            <a:picLocks noChangeAspect="1"/>
          </p:cNvPicPr>
          <p:nvPr/>
        </p:nvPicPr>
        <p:blipFill>
          <a:blip r:embed="rId3"/>
          <a:stretch>
            <a:fillRect/>
          </a:stretch>
        </p:blipFill>
        <p:spPr>
          <a:xfrm>
            <a:off x="6172200" y="2667000"/>
            <a:ext cx="2286000" cy="3435246"/>
          </a:xfrm>
          <a:prstGeom prst="rect">
            <a:avLst/>
          </a:prstGeom>
        </p:spPr>
      </p:pic>
      <p:pic>
        <p:nvPicPr>
          <p:cNvPr id="7" name="Content Placeholder 3" descr="Snicker.png"/>
          <p:cNvPicPr>
            <a:picLocks noGrp="1" noChangeAspect="1"/>
          </p:cNvPicPr>
          <p:nvPr/>
        </p:nvPicPr>
        <p:blipFill>
          <a:blip r:embed="rId4"/>
          <a:stretch>
            <a:fillRect/>
          </a:stretch>
        </p:blipFill>
        <p:spPr>
          <a:xfrm>
            <a:off x="533400" y="1752600"/>
            <a:ext cx="2514600" cy="371073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Fantasy</a:t>
            </a:r>
            <a:endParaRPr lang="en-US" dirty="0"/>
          </a:p>
        </p:txBody>
      </p:sp>
      <p:pic>
        <p:nvPicPr>
          <p:cNvPr id="5" name="Picture 4" descr="Saving Lucas Biggs.png"/>
          <p:cNvPicPr>
            <a:picLocks noChangeAspect="1"/>
          </p:cNvPicPr>
          <p:nvPr/>
        </p:nvPicPr>
        <p:blipFill>
          <a:blip r:embed="rId2"/>
          <a:stretch>
            <a:fillRect/>
          </a:stretch>
        </p:blipFill>
        <p:spPr>
          <a:xfrm>
            <a:off x="4953000" y="1600199"/>
            <a:ext cx="2971800" cy="4506685"/>
          </a:xfrm>
          <a:prstGeom prst="rect">
            <a:avLst/>
          </a:prstGeom>
        </p:spPr>
      </p:pic>
      <p:pic>
        <p:nvPicPr>
          <p:cNvPr id="6" name="Content Placeholder 3" descr="Ophelia.png"/>
          <p:cNvPicPr>
            <a:picLocks noGrp="1" noChangeAspect="1"/>
          </p:cNvPicPr>
          <p:nvPr/>
        </p:nvPicPr>
        <p:blipFill>
          <a:blip r:embed="rId3"/>
          <a:stretch>
            <a:fillRect/>
          </a:stretch>
        </p:blipFill>
        <p:spPr>
          <a:xfrm>
            <a:off x="990600" y="1600200"/>
            <a:ext cx="2971800" cy="448205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Fiction</a:t>
            </a:r>
            <a:endParaRPr lang="en-US" dirty="0"/>
          </a:p>
        </p:txBody>
      </p:sp>
      <p:pic>
        <p:nvPicPr>
          <p:cNvPr id="5" name="Picture 4" descr="Revolution.png"/>
          <p:cNvPicPr>
            <a:picLocks noChangeAspect="1"/>
          </p:cNvPicPr>
          <p:nvPr/>
        </p:nvPicPr>
        <p:blipFill>
          <a:blip r:embed="rId2"/>
          <a:stretch>
            <a:fillRect/>
          </a:stretch>
        </p:blipFill>
        <p:spPr>
          <a:xfrm>
            <a:off x="5029199" y="1828800"/>
            <a:ext cx="2946031" cy="4427095"/>
          </a:xfrm>
          <a:prstGeom prst="rect">
            <a:avLst/>
          </a:prstGeom>
        </p:spPr>
      </p:pic>
      <p:pic>
        <p:nvPicPr>
          <p:cNvPr id="6" name="Content Placeholder 3" descr="Escape.png"/>
          <p:cNvPicPr>
            <a:picLocks noGrp="1" noChangeAspect="1"/>
          </p:cNvPicPr>
          <p:nvPr/>
        </p:nvPicPr>
        <p:blipFill>
          <a:blip r:embed="rId3"/>
          <a:stretch>
            <a:fillRect/>
          </a:stretch>
        </p:blipFill>
        <p:spPr>
          <a:xfrm>
            <a:off x="990600" y="1828800"/>
            <a:ext cx="2819400" cy="427557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Historical Fiction</a:t>
            </a:r>
            <a:endParaRPr lang="en-US" dirty="0"/>
          </a:p>
        </p:txBody>
      </p:sp>
      <p:pic>
        <p:nvPicPr>
          <p:cNvPr id="5" name="Picture 4" descr="Boundless.png"/>
          <p:cNvPicPr>
            <a:picLocks noChangeAspect="1"/>
          </p:cNvPicPr>
          <p:nvPr/>
        </p:nvPicPr>
        <p:blipFill>
          <a:blip r:embed="rId2"/>
          <a:stretch>
            <a:fillRect/>
          </a:stretch>
        </p:blipFill>
        <p:spPr>
          <a:xfrm>
            <a:off x="5034206" y="1830457"/>
            <a:ext cx="2915623" cy="4341743"/>
          </a:xfrm>
          <a:prstGeom prst="rect">
            <a:avLst/>
          </a:prstGeom>
        </p:spPr>
      </p:pic>
      <p:pic>
        <p:nvPicPr>
          <p:cNvPr id="6" name="Picture 5" descr="183788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828800"/>
            <a:ext cx="2892605" cy="434458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Humor</a:t>
            </a:r>
            <a:endParaRPr lang="en-US" dirty="0"/>
          </a:p>
        </p:txBody>
      </p:sp>
      <p:pic>
        <p:nvPicPr>
          <p:cNvPr id="6" name="Picture 5" descr="just jak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00200"/>
            <a:ext cx="3505200" cy="4516315"/>
          </a:xfrm>
          <a:prstGeom prst="rect">
            <a:avLst/>
          </a:prstGeom>
        </p:spPr>
      </p:pic>
      <p:pic>
        <p:nvPicPr>
          <p:cNvPr id="7" name="Picture 6" descr="meaning-of-maggie_9781452110219_nor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600200"/>
            <a:ext cx="3200400" cy="449336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Adventure</a:t>
            </a:r>
            <a:endParaRPr lang="en-US" dirty="0"/>
          </a:p>
        </p:txBody>
      </p:sp>
      <p:pic>
        <p:nvPicPr>
          <p:cNvPr id="5" name="Picture 4" descr="There will be bears.png"/>
          <p:cNvPicPr>
            <a:picLocks noChangeAspect="1"/>
          </p:cNvPicPr>
          <p:nvPr/>
        </p:nvPicPr>
        <p:blipFill>
          <a:blip r:embed="rId2"/>
          <a:stretch>
            <a:fillRect/>
          </a:stretch>
        </p:blipFill>
        <p:spPr>
          <a:xfrm>
            <a:off x="3124200" y="2209800"/>
            <a:ext cx="2894428" cy="3879130"/>
          </a:xfrm>
          <a:prstGeom prst="rect">
            <a:avLst/>
          </a:prstGeom>
        </p:spPr>
      </p:pic>
      <p:pic>
        <p:nvPicPr>
          <p:cNvPr id="6" name="Picture 5" descr="Raven's Mountain.png"/>
          <p:cNvPicPr>
            <a:picLocks noChangeAspect="1"/>
          </p:cNvPicPr>
          <p:nvPr/>
        </p:nvPicPr>
        <p:blipFill>
          <a:blip r:embed="rId3"/>
          <a:stretch>
            <a:fillRect/>
          </a:stretch>
        </p:blipFill>
        <p:spPr>
          <a:xfrm>
            <a:off x="6172200" y="2514600"/>
            <a:ext cx="2541287" cy="3962400"/>
          </a:xfrm>
          <a:prstGeom prst="rect">
            <a:avLst/>
          </a:prstGeom>
        </p:spPr>
      </p:pic>
      <p:pic>
        <p:nvPicPr>
          <p:cNvPr id="7" name="Content Placeholder 3" descr="Mysterious Woods.png"/>
          <p:cNvPicPr>
            <a:picLocks noGrp="1" noChangeAspect="1"/>
          </p:cNvPicPr>
          <p:nvPr/>
        </p:nvPicPr>
        <p:blipFill>
          <a:blip r:embed="rId4"/>
          <a:stretch>
            <a:fillRect/>
          </a:stretch>
        </p:blipFill>
        <p:spPr>
          <a:xfrm>
            <a:off x="304800" y="1905000"/>
            <a:ext cx="2643027" cy="37338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a:t>
            </a:r>
            <a:endParaRPr lang="en-US" dirty="0"/>
          </a:p>
        </p:txBody>
      </p:sp>
      <p:pic>
        <p:nvPicPr>
          <p:cNvPr id="5" name="Picture 4" descr="Crossover.png"/>
          <p:cNvPicPr>
            <a:picLocks noChangeAspect="1"/>
          </p:cNvPicPr>
          <p:nvPr/>
        </p:nvPicPr>
        <p:blipFill>
          <a:blip r:embed="rId2"/>
          <a:stretch>
            <a:fillRect/>
          </a:stretch>
        </p:blipFill>
        <p:spPr>
          <a:xfrm>
            <a:off x="3505200" y="1980784"/>
            <a:ext cx="2590800" cy="3893278"/>
          </a:xfrm>
          <a:prstGeom prst="rect">
            <a:avLst/>
          </a:prstGeom>
        </p:spPr>
      </p:pic>
      <p:pic>
        <p:nvPicPr>
          <p:cNvPr id="6" name="Picture 5" descr="Hope is a ferris wheel.png"/>
          <p:cNvPicPr>
            <a:picLocks noChangeAspect="1"/>
          </p:cNvPicPr>
          <p:nvPr/>
        </p:nvPicPr>
        <p:blipFill>
          <a:blip r:embed="rId3"/>
          <a:stretch>
            <a:fillRect/>
          </a:stretch>
        </p:blipFill>
        <p:spPr>
          <a:xfrm>
            <a:off x="6248400" y="2514600"/>
            <a:ext cx="2410653" cy="3635739"/>
          </a:xfrm>
          <a:prstGeom prst="rect">
            <a:avLst/>
          </a:prstGeom>
        </p:spPr>
      </p:pic>
      <p:pic>
        <p:nvPicPr>
          <p:cNvPr id="9" name="Picture 8" descr="Jacke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676400"/>
            <a:ext cx="2451862" cy="3733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ea typeface="ＭＳ Ｐゴシック" pitchFamily="34" charset="-128"/>
              </a:rPr>
              <a:t>Handouts</a:t>
            </a:r>
          </a:p>
        </p:txBody>
      </p:sp>
      <p:sp>
        <p:nvSpPr>
          <p:cNvPr id="5123" name="Content Placeholder 2"/>
          <p:cNvSpPr>
            <a:spLocks noGrp="1"/>
          </p:cNvSpPr>
          <p:nvPr>
            <p:ph sz="quarter" idx="1"/>
          </p:nvPr>
        </p:nvSpPr>
        <p:spPr/>
        <p:txBody>
          <a:bodyPr>
            <a:normAutofit/>
          </a:bodyPr>
          <a:lstStyle/>
          <a:p>
            <a:r>
              <a:rPr lang="en-US" sz="2400" i="1" dirty="0" smtClean="0"/>
              <a:t>Books covered in the webinar</a:t>
            </a:r>
            <a:endParaRPr lang="en-US" sz="2400" dirty="0" smtClean="0"/>
          </a:p>
          <a:p>
            <a:r>
              <a:rPr lang="en-US" sz="2400" i="1" dirty="0" smtClean="0"/>
              <a:t>Short informational picture books for primary grades</a:t>
            </a:r>
            <a:endParaRPr lang="en-US" sz="2400" dirty="0" smtClean="0"/>
          </a:p>
          <a:p>
            <a:r>
              <a:rPr lang="en-US" sz="2400" i="1" dirty="0" smtClean="0"/>
              <a:t>Read-</a:t>
            </a:r>
            <a:r>
              <a:rPr lang="en-US" sz="2400" i="1" dirty="0" err="1" smtClean="0"/>
              <a:t>alikes</a:t>
            </a:r>
            <a:r>
              <a:rPr lang="en-US" sz="2400" i="1" dirty="0" smtClean="0"/>
              <a:t> for popular middle grade series</a:t>
            </a:r>
            <a:endParaRPr lang="en-US" sz="2400" dirty="0" smtClean="0"/>
          </a:p>
          <a:p>
            <a:r>
              <a:rPr lang="en-US" sz="2400" i="1" dirty="0" smtClean="0"/>
              <a:t>Short novels for children and </a:t>
            </a:r>
            <a:r>
              <a:rPr lang="en-US" sz="2400" i="1" dirty="0" err="1" smtClean="0"/>
              <a:t>tweens</a:t>
            </a:r>
            <a:endParaRPr lang="en-US" sz="2400" dirty="0" smtClean="0"/>
          </a:p>
          <a:p>
            <a:r>
              <a:rPr lang="en-US" sz="2400" i="1" dirty="0" smtClean="0"/>
              <a:t>Websites listing children’s books, including new books, awards, graphic novels, and read-</a:t>
            </a:r>
            <a:r>
              <a:rPr lang="en-US" sz="2400" i="1" dirty="0" err="1" smtClean="0"/>
              <a:t>alikes</a:t>
            </a: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a:t>
            </a:r>
            <a:endParaRPr lang="en-US" dirty="0"/>
          </a:p>
        </p:txBody>
      </p:sp>
      <p:pic>
        <p:nvPicPr>
          <p:cNvPr id="7" name="Picture 6" descr="9781442494473_500X5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00200"/>
            <a:ext cx="2853421" cy="4267200"/>
          </a:xfrm>
          <a:prstGeom prst="rect">
            <a:avLst/>
          </a:prstGeom>
        </p:spPr>
      </p:pic>
      <p:pic>
        <p:nvPicPr>
          <p:cNvPr id="9" name="Picture 8" descr="978144246087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00200"/>
            <a:ext cx="2868365" cy="4191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r>
              <a:rPr lang="en-US" dirty="0" err="1" smtClean="0"/>
              <a:t>Tween</a:t>
            </a:r>
            <a:r>
              <a:rPr lang="en-US" dirty="0" smtClean="0"/>
              <a:t> Mysteries</a:t>
            </a:r>
            <a:endParaRPr lang="en-US" dirty="0"/>
          </a:p>
        </p:txBody>
      </p:sp>
      <p:pic>
        <p:nvPicPr>
          <p:cNvPr id="5" name="Picture 4" descr="Night Gardener.png"/>
          <p:cNvPicPr>
            <a:picLocks noChangeAspect="1"/>
          </p:cNvPicPr>
          <p:nvPr/>
        </p:nvPicPr>
        <p:blipFill>
          <a:blip r:embed="rId2"/>
          <a:stretch>
            <a:fillRect/>
          </a:stretch>
        </p:blipFill>
        <p:spPr>
          <a:xfrm>
            <a:off x="5029200" y="1600200"/>
            <a:ext cx="3124200" cy="4610306"/>
          </a:xfrm>
          <a:prstGeom prst="rect">
            <a:avLst/>
          </a:prstGeom>
        </p:spPr>
      </p:pic>
      <p:pic>
        <p:nvPicPr>
          <p:cNvPr id="6" name="Content Placeholder 3" descr="Eddie Red.png"/>
          <p:cNvPicPr>
            <a:picLocks noGrp="1" noChangeAspect="1"/>
          </p:cNvPicPr>
          <p:nvPr/>
        </p:nvPicPr>
        <p:blipFill>
          <a:blip r:embed="rId3"/>
          <a:stretch>
            <a:fillRect/>
          </a:stretch>
        </p:blipFill>
        <p:spPr>
          <a:xfrm>
            <a:off x="762000" y="1600200"/>
            <a:ext cx="3048000" cy="463899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Fiction</a:t>
            </a:r>
            <a:endParaRPr lang="en-US" dirty="0"/>
          </a:p>
        </p:txBody>
      </p:sp>
      <p:pic>
        <p:nvPicPr>
          <p:cNvPr id="5" name="Picture 4" descr="Lost planet.png"/>
          <p:cNvPicPr>
            <a:picLocks noChangeAspect="1"/>
          </p:cNvPicPr>
          <p:nvPr/>
        </p:nvPicPr>
        <p:blipFill>
          <a:blip r:embed="rId2"/>
          <a:stretch>
            <a:fillRect/>
          </a:stretch>
        </p:blipFill>
        <p:spPr>
          <a:xfrm>
            <a:off x="3200400" y="2057400"/>
            <a:ext cx="2438400" cy="3631096"/>
          </a:xfrm>
          <a:prstGeom prst="rect">
            <a:avLst/>
          </a:prstGeom>
        </p:spPr>
      </p:pic>
      <p:pic>
        <p:nvPicPr>
          <p:cNvPr id="6" name="Picture 5" descr="mark of the dragonfly.png"/>
          <p:cNvPicPr>
            <a:picLocks noChangeAspect="1"/>
          </p:cNvPicPr>
          <p:nvPr/>
        </p:nvPicPr>
        <p:blipFill>
          <a:blip r:embed="rId3"/>
          <a:stretch>
            <a:fillRect/>
          </a:stretch>
        </p:blipFill>
        <p:spPr>
          <a:xfrm>
            <a:off x="5791200" y="2438400"/>
            <a:ext cx="2590800" cy="3858039"/>
          </a:xfrm>
          <a:prstGeom prst="rect">
            <a:avLst/>
          </a:prstGeom>
        </p:spPr>
      </p:pic>
      <p:pic>
        <p:nvPicPr>
          <p:cNvPr id="8" name="Picture 7" descr="51j2r64hoU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905000"/>
            <a:ext cx="2362200" cy="354684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Realistic/Contemporary</a:t>
            </a:r>
            <a:endParaRPr lang="en-US" dirty="0"/>
          </a:p>
        </p:txBody>
      </p:sp>
      <p:pic>
        <p:nvPicPr>
          <p:cNvPr id="5" name="Picture 4" descr="Half a chance.png"/>
          <p:cNvPicPr>
            <a:picLocks noChangeAspect="1"/>
          </p:cNvPicPr>
          <p:nvPr/>
        </p:nvPicPr>
        <p:blipFill>
          <a:blip r:embed="rId2"/>
          <a:stretch>
            <a:fillRect/>
          </a:stretch>
        </p:blipFill>
        <p:spPr>
          <a:xfrm>
            <a:off x="3200400" y="2133599"/>
            <a:ext cx="2590800" cy="3943141"/>
          </a:xfrm>
          <a:prstGeom prst="rect">
            <a:avLst/>
          </a:prstGeom>
        </p:spPr>
      </p:pic>
      <p:pic>
        <p:nvPicPr>
          <p:cNvPr id="3" name="Picture 2" descr="AlsoKnownElvi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362199"/>
            <a:ext cx="2667000" cy="3651739"/>
          </a:xfrm>
          <a:prstGeom prst="rect">
            <a:avLst/>
          </a:prstGeom>
        </p:spPr>
      </p:pic>
      <p:pic>
        <p:nvPicPr>
          <p:cNvPr id="9" name="Content Placeholder 3" descr="Zane and the Hurricane.png"/>
          <p:cNvPicPr>
            <a:picLocks noGrp="1" noChangeAspect="1"/>
          </p:cNvPicPr>
          <p:nvPr/>
        </p:nvPicPr>
        <p:blipFill>
          <a:blip r:embed="rId4"/>
          <a:stretch>
            <a:fillRect/>
          </a:stretch>
        </p:blipFill>
        <p:spPr>
          <a:xfrm>
            <a:off x="457200" y="1828800"/>
            <a:ext cx="2479388" cy="377357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Novels with </a:t>
            </a:r>
            <a:r>
              <a:rPr lang="en-US" dirty="0" err="1" smtClean="0"/>
              <a:t>Tween</a:t>
            </a:r>
            <a:r>
              <a:rPr lang="en-US" dirty="0" smtClean="0"/>
              <a:t> Appeal</a:t>
            </a:r>
            <a:endParaRPr lang="en-US" dirty="0"/>
          </a:p>
        </p:txBody>
      </p:sp>
      <p:pic>
        <p:nvPicPr>
          <p:cNvPr id="6" name="Picture 5" descr="Greetings from the graveyard.png"/>
          <p:cNvPicPr>
            <a:picLocks noChangeAspect="1"/>
          </p:cNvPicPr>
          <p:nvPr/>
        </p:nvPicPr>
        <p:blipFill>
          <a:blip r:embed="rId2"/>
          <a:stretch>
            <a:fillRect/>
          </a:stretch>
        </p:blipFill>
        <p:spPr>
          <a:xfrm>
            <a:off x="5791200" y="2362200"/>
            <a:ext cx="2590800" cy="3760839"/>
          </a:xfrm>
          <a:prstGeom prst="rect">
            <a:avLst/>
          </a:prstGeom>
        </p:spPr>
      </p:pic>
      <p:pic>
        <p:nvPicPr>
          <p:cNvPr id="7" name="Picture 6" descr="The-Nine-Lives-of-Alexander-Baddenf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676400"/>
            <a:ext cx="2622267" cy="3886200"/>
          </a:xfrm>
          <a:prstGeom prst="rect">
            <a:avLst/>
          </a:prstGeom>
        </p:spPr>
      </p:pic>
      <p:pic>
        <p:nvPicPr>
          <p:cNvPr id="8" name="Picture 7" descr="1784580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1981200"/>
            <a:ext cx="2634996" cy="39624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Short </a:t>
            </a:r>
            <a:r>
              <a:rPr lang="en-US" dirty="0" err="1" smtClean="0"/>
              <a:t>Tween</a:t>
            </a:r>
            <a:r>
              <a:rPr lang="en-US" dirty="0" smtClean="0"/>
              <a:t> Novels</a:t>
            </a:r>
            <a:endParaRPr lang="en-US" dirty="0"/>
          </a:p>
        </p:txBody>
      </p:sp>
      <p:pic>
        <p:nvPicPr>
          <p:cNvPr id="6" name="Picture 5" descr="a_medal_for_lero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038" y="1600200"/>
            <a:ext cx="2820510" cy="4648200"/>
          </a:xfrm>
          <a:prstGeom prst="rect">
            <a:avLst/>
          </a:prstGeom>
        </p:spPr>
      </p:pic>
      <p:pic>
        <p:nvPicPr>
          <p:cNvPr id="7" name="Picture 6" descr="fly-awa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600200"/>
            <a:ext cx="3048000" cy="460881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lstStyle/>
          <a:p>
            <a:r>
              <a:rPr lang="en-US" smtClean="0">
                <a:ea typeface="ＭＳ Ｐゴシック" pitchFamily="34" charset="-128"/>
              </a:rPr>
              <a:t>Any new favorites I missed?</a:t>
            </a:r>
          </a:p>
        </p:txBody>
      </p:sp>
      <p:pic>
        <p:nvPicPr>
          <p:cNvPr id="41987" name="Content Placeholder 6" descr="readers.jpg"/>
          <p:cNvPicPr>
            <a:picLocks noGrp="1" noChangeAspect="1"/>
          </p:cNvPicPr>
          <p:nvPr>
            <p:ph sz="quarter" idx="1"/>
          </p:nvPr>
        </p:nvPicPr>
        <p:blipFill>
          <a:blip r:embed="rId2"/>
          <a:stretch>
            <a:fillRect/>
          </a:stretch>
        </p:blipFill>
        <p:spPr>
          <a:xfrm>
            <a:off x="1447800" y="1828800"/>
            <a:ext cx="6209166" cy="4260178"/>
          </a:xfr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Multicultural Books for Younger Children</a:t>
            </a:r>
            <a:endParaRPr lang="en-US" dirty="0"/>
          </a:p>
        </p:txBody>
      </p:sp>
      <p:pic>
        <p:nvPicPr>
          <p:cNvPr id="9" name="Picture 8" descr="wild-berries-julie-flett-hardcover-cover-a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00"/>
            <a:ext cx="2355273" cy="2590800"/>
          </a:xfrm>
          <a:prstGeom prst="rect">
            <a:avLst/>
          </a:prstGeom>
        </p:spPr>
      </p:pic>
      <p:pic>
        <p:nvPicPr>
          <p:cNvPr id="10" name="Picture 9" descr="51TQHm1LUdL._SX258_BO1,204,203,200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4038600"/>
            <a:ext cx="2880815" cy="2227092"/>
          </a:xfrm>
          <a:prstGeom prst="rect">
            <a:avLst/>
          </a:prstGeom>
        </p:spPr>
      </p:pic>
      <p:pic>
        <p:nvPicPr>
          <p:cNvPr id="12" name="Picture 11" descr="The-Cucuy-Stole-My-Cascarones-MainPhot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1600200"/>
            <a:ext cx="2914093" cy="2209800"/>
          </a:xfrm>
          <a:prstGeom prst="rect">
            <a:avLst/>
          </a:prstGeom>
        </p:spPr>
      </p:pic>
      <p:pic>
        <p:nvPicPr>
          <p:cNvPr id="13" name="Picture 12" descr="51kfsD7sFWL._SX258_BO1,204,203,200_.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3733800"/>
            <a:ext cx="2667000" cy="2667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Multicultural Books for Older Children</a:t>
            </a:r>
            <a:endParaRPr lang="en-US" dirty="0"/>
          </a:p>
        </p:txBody>
      </p:sp>
      <p:pic>
        <p:nvPicPr>
          <p:cNvPr id="6" name="Picture 5" descr="Sorrow's Knot.png"/>
          <p:cNvPicPr>
            <a:picLocks noChangeAspect="1"/>
          </p:cNvPicPr>
          <p:nvPr/>
        </p:nvPicPr>
        <p:blipFill>
          <a:blip r:embed="rId2"/>
          <a:stretch>
            <a:fillRect/>
          </a:stretch>
        </p:blipFill>
        <p:spPr>
          <a:xfrm>
            <a:off x="6172200" y="2286000"/>
            <a:ext cx="2590800" cy="3943141"/>
          </a:xfrm>
          <a:prstGeom prst="rect">
            <a:avLst/>
          </a:prstGeom>
        </p:spPr>
      </p:pic>
      <p:pic>
        <p:nvPicPr>
          <p:cNvPr id="3" name="Picture 2" descr="Silver Peo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981200"/>
            <a:ext cx="2721476" cy="3962400"/>
          </a:xfrm>
          <a:prstGeom prst="rect">
            <a:avLst/>
          </a:prstGeom>
        </p:spPr>
      </p:pic>
      <p:pic>
        <p:nvPicPr>
          <p:cNvPr id="9" name="Picture 8" descr="GreatGreeneHeist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038" y="1752600"/>
            <a:ext cx="2652014" cy="40386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Multicultural </a:t>
            </a:r>
            <a:r>
              <a:rPr lang="en-US" dirty="0" err="1" smtClean="0"/>
              <a:t>Tween</a:t>
            </a:r>
            <a:r>
              <a:rPr lang="en-US" dirty="0" smtClean="0"/>
              <a:t> Novels</a:t>
            </a:r>
            <a:endParaRPr lang="en-US" dirty="0"/>
          </a:p>
        </p:txBody>
      </p:sp>
      <p:pic>
        <p:nvPicPr>
          <p:cNvPr id="3" name="Picture 2" descr="terracott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2514600"/>
            <a:ext cx="2334710" cy="3581400"/>
          </a:xfrm>
          <a:prstGeom prst="rect">
            <a:avLst/>
          </a:prstGeom>
        </p:spPr>
      </p:pic>
      <p:pic>
        <p:nvPicPr>
          <p:cNvPr id="9" name="Picture 8" descr="817ummDba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133600"/>
            <a:ext cx="2509281" cy="3804070"/>
          </a:xfrm>
          <a:prstGeom prst="rect">
            <a:avLst/>
          </a:prstGeom>
        </p:spPr>
      </p:pic>
      <p:pic>
        <p:nvPicPr>
          <p:cNvPr id="10" name="Picture 9" descr="81yPUK-ajJ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676400"/>
            <a:ext cx="2719886" cy="4114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6" descr="Baby Animal Farm.png"/>
          <p:cNvPicPr>
            <a:picLocks noGrp="1" noChangeAspect="1"/>
          </p:cNvPicPr>
          <p:nvPr/>
        </p:nvPicPr>
        <p:blipFill>
          <a:blip r:embed="rId3"/>
          <a:stretch>
            <a:fillRect/>
          </a:stretch>
        </p:blipFill>
        <p:spPr>
          <a:xfrm>
            <a:off x="875101" y="1770236"/>
            <a:ext cx="2438400" cy="2713149"/>
          </a:xfrm>
          <a:prstGeom prst="rect">
            <a:avLst/>
          </a:prstGeom>
        </p:spPr>
      </p:pic>
      <p:sp>
        <p:nvSpPr>
          <p:cNvPr id="20482" name="Title 1"/>
          <p:cNvSpPr>
            <a:spLocks noGrp="1"/>
          </p:cNvSpPr>
          <p:nvPr>
            <p:ph type="title"/>
          </p:nvPr>
        </p:nvSpPr>
        <p:spPr/>
        <p:txBody>
          <a:bodyPr/>
          <a:lstStyle/>
          <a:p>
            <a:r>
              <a:rPr lang="en-US" dirty="0" smtClean="0">
                <a:ea typeface="ＭＳ Ｐゴシック" pitchFamily="34" charset="-128"/>
              </a:rPr>
              <a:t>New Board Books</a:t>
            </a:r>
          </a:p>
        </p:txBody>
      </p:sp>
      <p:pic>
        <p:nvPicPr>
          <p:cNvPr id="8" name="Picture 7" descr="Dog Comes Too.png"/>
          <p:cNvPicPr>
            <a:picLocks noChangeAspect="1"/>
          </p:cNvPicPr>
          <p:nvPr/>
        </p:nvPicPr>
        <p:blipFill>
          <a:blip r:embed="rId4"/>
          <a:stretch>
            <a:fillRect/>
          </a:stretch>
        </p:blipFill>
        <p:spPr>
          <a:xfrm>
            <a:off x="2743200" y="4114800"/>
            <a:ext cx="2286000" cy="2286000"/>
          </a:xfrm>
          <a:prstGeom prst="rect">
            <a:avLst/>
          </a:prstGeom>
        </p:spPr>
      </p:pic>
      <p:pic>
        <p:nvPicPr>
          <p:cNvPr id="9" name="Picture 8" descr="You are my baby ocean.png"/>
          <p:cNvPicPr>
            <a:picLocks noChangeAspect="1"/>
          </p:cNvPicPr>
          <p:nvPr/>
        </p:nvPicPr>
        <p:blipFill>
          <a:blip r:embed="rId5"/>
          <a:stretch>
            <a:fillRect/>
          </a:stretch>
        </p:blipFill>
        <p:spPr>
          <a:xfrm>
            <a:off x="5029200" y="1524000"/>
            <a:ext cx="2286000" cy="2379518"/>
          </a:xfrm>
          <a:prstGeom prst="rect">
            <a:avLst/>
          </a:prstGeom>
        </p:spPr>
      </p:pic>
      <p:pic>
        <p:nvPicPr>
          <p:cNvPr id="10" name="Picture 9" descr="Eyes game.png"/>
          <p:cNvPicPr>
            <a:picLocks noChangeAspect="1"/>
          </p:cNvPicPr>
          <p:nvPr/>
        </p:nvPicPr>
        <p:blipFill>
          <a:blip r:embed="rId6"/>
          <a:stretch>
            <a:fillRect/>
          </a:stretch>
        </p:blipFill>
        <p:spPr>
          <a:xfrm>
            <a:off x="5562600" y="4067175"/>
            <a:ext cx="2667000" cy="23336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758952"/>
          </a:xfrm>
        </p:spPr>
        <p:txBody>
          <a:bodyPr/>
          <a:lstStyle/>
          <a:p>
            <a:r>
              <a:rPr lang="en-US" dirty="0" smtClean="0"/>
              <a:t>Websites on Multicultural Children’s Books</a:t>
            </a:r>
            <a:endParaRPr lang="en-US" dirty="0"/>
          </a:p>
        </p:txBody>
      </p:sp>
      <p:sp>
        <p:nvSpPr>
          <p:cNvPr id="3" name="Content Placeholder 2"/>
          <p:cNvSpPr>
            <a:spLocks noGrp="1"/>
          </p:cNvSpPr>
          <p:nvPr>
            <p:ph sz="quarter" idx="1"/>
          </p:nvPr>
        </p:nvSpPr>
        <p:spPr/>
        <p:txBody>
          <a:bodyPr/>
          <a:lstStyle/>
          <a:p>
            <a:r>
              <a:rPr lang="en-US" dirty="0" smtClean="0"/>
              <a:t>ALA White Paper</a:t>
            </a:r>
          </a:p>
          <a:p>
            <a:endParaRPr lang="en-US" dirty="0" smtClean="0"/>
          </a:p>
          <a:p>
            <a:r>
              <a:rPr lang="en-US" dirty="0" smtClean="0"/>
              <a:t>Entertainment Weekly</a:t>
            </a:r>
          </a:p>
          <a:p>
            <a:endParaRPr lang="en-US" dirty="0" smtClean="0"/>
          </a:p>
          <a:p>
            <a:r>
              <a:rPr lang="en-US" dirty="0" smtClean="0"/>
              <a:t>Lee and Low Books</a:t>
            </a:r>
          </a:p>
          <a:p>
            <a:endParaRPr lang="en-US" dirty="0" smtClean="0"/>
          </a:p>
          <a:p>
            <a:r>
              <a:rPr lang="en-US" dirty="0" smtClean="0"/>
              <a:t>CCBC’s List of Multicultural Resources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What’s New for Children</a:t>
            </a:r>
            <a:endParaRPr lang="en-US" dirty="0"/>
          </a:p>
        </p:txBody>
      </p:sp>
      <p:sp>
        <p:nvSpPr>
          <p:cNvPr id="3" name="Content Placeholder 2"/>
          <p:cNvSpPr>
            <a:spLocks noGrp="1"/>
          </p:cNvSpPr>
          <p:nvPr>
            <p:ph sz="quarter" idx="1"/>
          </p:nvPr>
        </p:nvSpPr>
        <p:spPr/>
        <p:txBody>
          <a:bodyPr/>
          <a:lstStyle/>
          <a:p>
            <a:r>
              <a:rPr lang="en-US" dirty="0" smtClean="0"/>
              <a:t>No Flying, No Tights for graphic novels</a:t>
            </a:r>
          </a:p>
          <a:p>
            <a:endParaRPr lang="en-US" dirty="0" smtClean="0"/>
          </a:p>
          <a:p>
            <a:r>
              <a:rPr lang="en-US" dirty="0" smtClean="0"/>
              <a:t>Best-seller’s lists: Publishers’ Weekly</a:t>
            </a:r>
          </a:p>
          <a:p>
            <a:endParaRPr lang="en-US" dirty="0" smtClean="0"/>
          </a:p>
          <a:p>
            <a:r>
              <a:rPr lang="en-US" dirty="0" smtClean="0"/>
              <a:t>ALA/ALSC Book Awards (Newbery, etc.)</a:t>
            </a:r>
          </a:p>
          <a:p>
            <a:endParaRPr lang="en-US" dirty="0" smtClean="0"/>
          </a:p>
          <a:p>
            <a:r>
              <a:rPr lang="en-US" dirty="0" smtClean="0"/>
              <a:t>Free webinars from </a:t>
            </a:r>
            <a:r>
              <a:rPr lang="en-US" dirty="0" err="1" smtClean="0"/>
              <a:t>Infopeople</a:t>
            </a:r>
            <a:r>
              <a:rPr lang="en-US" dirty="0" smtClean="0"/>
              <a:t>, and from Booklist magazine</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ea typeface="ＭＳ Ｐゴシック" pitchFamily="34" charset="-128"/>
              </a:rPr>
              <a:t>Finding Read-</a:t>
            </a:r>
            <a:r>
              <a:rPr lang="en-US" dirty="0" err="1" smtClean="0">
                <a:ea typeface="ＭＳ Ｐゴシック" pitchFamily="34" charset="-128"/>
              </a:rPr>
              <a:t>Alikes</a:t>
            </a:r>
            <a:endParaRPr lang="en-US" dirty="0" smtClean="0">
              <a:ea typeface="ＭＳ Ｐゴシック" pitchFamily="34" charset="-128"/>
            </a:endParaRPr>
          </a:p>
        </p:txBody>
      </p:sp>
      <p:sp>
        <p:nvSpPr>
          <p:cNvPr id="48131" name="Content Placeholder 2"/>
          <p:cNvSpPr>
            <a:spLocks noGrp="1"/>
          </p:cNvSpPr>
          <p:nvPr>
            <p:ph sz="quarter" idx="1"/>
          </p:nvPr>
        </p:nvSpPr>
        <p:spPr/>
        <p:txBody>
          <a:bodyPr/>
          <a:lstStyle/>
          <a:p>
            <a:r>
              <a:rPr lang="en-US" dirty="0" smtClean="0">
                <a:ea typeface="ＭＳ Ｐゴシック" pitchFamily="34" charset="-128"/>
              </a:rPr>
              <a:t>“What book did you read recently that you liked?” – then find something similar</a:t>
            </a:r>
          </a:p>
          <a:p>
            <a:r>
              <a:rPr lang="en-US" dirty="0" smtClean="0">
                <a:ea typeface="ＭＳ Ｐゴシック" pitchFamily="34" charset="-128"/>
              </a:rPr>
              <a:t>A book in the same genre</a:t>
            </a:r>
          </a:p>
          <a:p>
            <a:r>
              <a:rPr lang="en-US" dirty="0" smtClean="0">
                <a:ea typeface="ＭＳ Ｐゴシック" pitchFamily="34" charset="-128"/>
              </a:rPr>
              <a:t>A book by that author or from that series</a:t>
            </a:r>
          </a:p>
          <a:p>
            <a:r>
              <a:rPr lang="en-US" dirty="0" smtClean="0">
                <a:ea typeface="ＭＳ Ｐゴシック" pitchFamily="34" charset="-128"/>
              </a:rPr>
              <a:t>Try the websites for Read-</a:t>
            </a:r>
            <a:r>
              <a:rPr lang="en-US" dirty="0" err="1" smtClean="0">
                <a:ea typeface="ＭＳ Ｐゴシック" pitchFamily="34" charset="-128"/>
              </a:rPr>
              <a:t>alikes</a:t>
            </a:r>
            <a:r>
              <a:rPr lang="en-US" dirty="0" smtClean="0">
                <a:ea typeface="ＭＳ Ｐゴシック" pitchFamily="34" charset="-128"/>
              </a:rPr>
              <a:t> listed on handout</a:t>
            </a:r>
          </a:p>
          <a:p>
            <a:r>
              <a:rPr lang="en-US" dirty="0" smtClean="0">
                <a:ea typeface="ＭＳ Ｐゴシック" pitchFamily="34" charset="-128"/>
              </a:rPr>
              <a:t>Check out the handout with Read-</a:t>
            </a:r>
            <a:r>
              <a:rPr lang="en-US" dirty="0" err="1" smtClean="0">
                <a:ea typeface="ＭＳ Ｐゴシック" pitchFamily="34" charset="-128"/>
              </a:rPr>
              <a:t>alikes</a:t>
            </a:r>
            <a:r>
              <a:rPr lang="en-US" dirty="0" smtClean="0">
                <a:ea typeface="ＭＳ Ｐゴシック" pitchFamily="34" charset="-128"/>
              </a:rPr>
              <a:t> for Holly Black’s </a:t>
            </a:r>
            <a:r>
              <a:rPr lang="en-US" i="1" dirty="0" smtClean="0">
                <a:ea typeface="ＭＳ Ｐゴシック" pitchFamily="34" charset="-128"/>
              </a:rPr>
              <a:t>The Doll Bones, </a:t>
            </a:r>
            <a:r>
              <a:rPr lang="en-US" dirty="0" smtClean="0">
                <a:ea typeface="ＭＳ Ｐゴシック" pitchFamily="34" charset="-128"/>
              </a:rPr>
              <a:t> and the series “Five Kingdoms” by Brandon Mull</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ea typeface="ＭＳ Ｐゴシック" pitchFamily="34" charset="-128"/>
              </a:rPr>
              <a:t>Read-alike Resources</a:t>
            </a:r>
          </a:p>
        </p:txBody>
      </p:sp>
      <p:sp>
        <p:nvSpPr>
          <p:cNvPr id="49155" name="Content Placeholder 2"/>
          <p:cNvSpPr>
            <a:spLocks noGrp="1"/>
          </p:cNvSpPr>
          <p:nvPr>
            <p:ph sz="quarter" idx="1"/>
          </p:nvPr>
        </p:nvSpPr>
        <p:spPr/>
        <p:txBody>
          <a:bodyPr/>
          <a:lstStyle/>
          <a:p>
            <a:pPr>
              <a:buFont typeface="Wingdings" pitchFamily="2" charset="2"/>
              <a:buNone/>
            </a:pPr>
            <a:endParaRPr lang="en-US" dirty="0" smtClean="0">
              <a:ea typeface="ＭＳ Ｐゴシック" pitchFamily="34" charset="-128"/>
            </a:endParaRPr>
          </a:p>
          <a:p>
            <a:r>
              <a:rPr lang="en-US" dirty="0" smtClean="0">
                <a:ea typeface="ＭＳ Ｐゴシック" pitchFamily="34" charset="-128"/>
                <a:hlinkClick r:id="rId3"/>
              </a:rPr>
              <a:t>ACL </a:t>
            </a:r>
            <a:r>
              <a:rPr lang="en-US" dirty="0" err="1" smtClean="0">
                <a:ea typeface="ＭＳ Ｐゴシック" pitchFamily="34" charset="-128"/>
                <a:hlinkClick r:id="rId3"/>
              </a:rPr>
              <a:t>Bayviews</a:t>
            </a:r>
            <a:r>
              <a:rPr lang="en-US" dirty="0" smtClean="0">
                <a:ea typeface="ＭＳ Ｐゴシック" pitchFamily="34" charset="-128"/>
                <a:hlinkClick r:id="rId3"/>
              </a:rPr>
              <a:t> Read-</a:t>
            </a:r>
            <a:r>
              <a:rPr lang="en-US" dirty="0" err="1" smtClean="0">
                <a:ea typeface="ＭＳ Ｐゴシック" pitchFamily="34" charset="-128"/>
                <a:hlinkClick r:id="rId3"/>
              </a:rPr>
              <a:t>alikes</a:t>
            </a:r>
            <a:endParaRPr lang="en-US" dirty="0" smtClean="0">
              <a:ea typeface="ＭＳ Ｐゴシック" pitchFamily="34" charset="-128"/>
            </a:endParaRPr>
          </a:p>
          <a:p>
            <a:pPr>
              <a:buFont typeface="Wingdings" pitchFamily="2" charset="2"/>
              <a:buNone/>
            </a:pPr>
            <a:r>
              <a:rPr lang="en-US" dirty="0" smtClean="0">
                <a:ea typeface="ＭＳ Ｐゴシック" pitchFamily="34" charset="-128"/>
              </a:rPr>
              <a:t>		</a:t>
            </a:r>
            <a:r>
              <a:rPr lang="en-US" dirty="0" smtClean="0">
                <a:ea typeface="ＭＳ Ｐゴシック" pitchFamily="34" charset="-128"/>
                <a:hlinkClick r:id="rId3"/>
              </a:rPr>
              <a:t>www.bayviews.org/readalikes.html</a:t>
            </a:r>
            <a:endParaRPr lang="en-US" dirty="0" smtClean="0">
              <a:ea typeface="ＭＳ Ｐゴシック" pitchFamily="34" charset="-128"/>
            </a:endParaRPr>
          </a:p>
          <a:p>
            <a:pPr>
              <a:buFont typeface="Wingdings" pitchFamily="2" charset="2"/>
              <a:buNone/>
            </a:pPr>
            <a:endParaRPr lang="en-US" dirty="0" smtClean="0">
              <a:ea typeface="ＭＳ Ｐゴシック" pitchFamily="34" charset="-128"/>
            </a:endParaRPr>
          </a:p>
          <a:p>
            <a:r>
              <a:rPr lang="en-US" dirty="0" smtClean="0">
                <a:ea typeface="ＭＳ Ｐゴシック" pitchFamily="34" charset="-128"/>
              </a:rPr>
              <a:t>Novelist K-8 – a paid database</a:t>
            </a:r>
          </a:p>
          <a:p>
            <a:endParaRPr lang="en-US" dirty="0" smtClean="0">
              <a:ea typeface="ＭＳ Ｐゴシック" pitchFamily="34" charset="-128"/>
            </a:endParaRPr>
          </a:p>
          <a:p>
            <a:r>
              <a:rPr lang="en-US" u="sng" dirty="0" smtClean="0">
                <a:ea typeface="ＭＳ Ｐゴシック" pitchFamily="34" charset="-128"/>
                <a:hlinkClick r:id="rId4"/>
              </a:rPr>
              <a:t>Children’s Series Books</a:t>
            </a:r>
            <a:endParaRPr lang="en-US" dirty="0" smtClean="0">
              <a:ea typeface="ＭＳ Ｐゴシック" pitchFamily="34" charset="-128"/>
            </a:endParaRPr>
          </a:p>
          <a:p>
            <a:pPr>
              <a:buFont typeface="Wingdings" pitchFamily="2" charset="2"/>
              <a:buNone/>
            </a:pPr>
            <a:r>
              <a:rPr lang="en-US" dirty="0" smtClean="0">
                <a:ea typeface="ＭＳ Ｐゴシック" pitchFamily="34" charset="-128"/>
              </a:rPr>
              <a:t>		www.mymcpl.org/books-movies-music/juvenile-series</a:t>
            </a:r>
          </a:p>
          <a:p>
            <a:pPr>
              <a:buFont typeface="Wingdings" pitchFamily="2" charset="2"/>
              <a:buNone/>
            </a:pPr>
            <a:endParaRPr lang="en-US"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r>
              <a:rPr lang="en-US" dirty="0" smtClean="0">
                <a:ea typeface="ＭＳ Ｐゴシック" pitchFamily="34" charset="-128"/>
              </a:rPr>
              <a:t>Time for questions?</a:t>
            </a:r>
          </a:p>
        </p:txBody>
      </p:sp>
      <p:pic>
        <p:nvPicPr>
          <p:cNvPr id="51203" name="Picture 4" descr="readers.jpg"/>
          <p:cNvPicPr>
            <a:picLocks noChangeAspect="1"/>
          </p:cNvPicPr>
          <p:nvPr/>
        </p:nvPicPr>
        <p:blipFill>
          <a:blip r:embed="rId2"/>
          <a:srcRect/>
          <a:stretch>
            <a:fillRect/>
          </a:stretch>
        </p:blipFill>
        <p:spPr bwMode="auto">
          <a:xfrm>
            <a:off x="2971800" y="2330450"/>
            <a:ext cx="5029200" cy="3451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sz="quarter" idx="1"/>
          </p:nvPr>
        </p:nvSpPr>
        <p:spPr/>
        <p:txBody>
          <a:bodyPr/>
          <a:lstStyle/>
          <a:p>
            <a:pPr algn="ctr">
              <a:buFont typeface="Wingdings" pitchFamily="2" charset="2"/>
              <a:buNone/>
            </a:pPr>
            <a:r>
              <a:rPr lang="en-US" sz="4400" smtClean="0">
                <a:ea typeface="ＭＳ Ｐゴシック" pitchFamily="34" charset="-128"/>
              </a:rPr>
              <a:t>		Thank You!</a:t>
            </a:r>
          </a:p>
          <a:p>
            <a:pPr algn="ctr">
              <a:buFont typeface="Wingdings" pitchFamily="2" charset="2"/>
              <a:buNone/>
            </a:pPr>
            <a:endParaRPr lang="en-US" smtClean="0">
              <a:ea typeface="ＭＳ Ｐゴシック" pitchFamily="34" charset="-128"/>
            </a:endParaRPr>
          </a:p>
          <a:p>
            <a:pPr algn="ctr">
              <a:buFont typeface="Wingdings" pitchFamily="2" charset="2"/>
              <a:buNone/>
            </a:pPr>
            <a:r>
              <a:rPr lang="en-US" smtClean="0">
                <a:ea typeface="ＭＳ Ｐゴシック" pitchFamily="34" charset="-128"/>
              </a:rPr>
              <a:t>		Penny Peck</a:t>
            </a:r>
          </a:p>
          <a:p>
            <a:pPr algn="ctr">
              <a:buFont typeface="Wingdings" pitchFamily="2" charset="2"/>
              <a:buNone/>
            </a:pPr>
            <a:r>
              <a:rPr lang="en-US" smtClean="0">
                <a:ea typeface="ＭＳ Ｐゴシック" pitchFamily="34" charset="-128"/>
              </a:rPr>
              <a:t>		Pikly@aol.com</a:t>
            </a:r>
          </a:p>
        </p:txBody>
      </p:sp>
      <p:pic>
        <p:nvPicPr>
          <p:cNvPr id="52227" name="Picture 4" descr="coverimage.jpg"/>
          <p:cNvPicPr>
            <a:picLocks noChangeAspect="1"/>
          </p:cNvPicPr>
          <p:nvPr/>
        </p:nvPicPr>
        <p:blipFill>
          <a:blip r:embed="rId2"/>
          <a:srcRect/>
          <a:stretch>
            <a:fillRect/>
          </a:stretch>
        </p:blipFill>
        <p:spPr bwMode="auto">
          <a:xfrm>
            <a:off x="838200" y="1905000"/>
            <a:ext cx="2286000" cy="31718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1447800" y="4419600"/>
            <a:ext cx="6324600" cy="1866900"/>
          </a:xfrm>
        </p:spPr>
        <p:txBody>
          <a:bodyPr/>
          <a:lstStyle/>
          <a:p>
            <a:pPr marL="0" indent="0" algn="ctr">
              <a:buFontTx/>
              <a:buNone/>
            </a:pPr>
            <a:r>
              <a:rPr lang="en-US" sz="1400" dirty="0">
                <a:latin typeface="Arial" charset="0"/>
              </a:rPr>
              <a:t>Infopeople webinars are supported </a:t>
            </a:r>
            <a:r>
              <a:rPr lang="en-US" sz="1400" smtClean="0">
                <a:latin typeface="Arial" charset="0"/>
              </a:rPr>
              <a:t>in part by </a:t>
            </a:r>
            <a:r>
              <a:rPr lang="en-US" sz="1400" dirty="0">
                <a:latin typeface="Arial" charset="0"/>
              </a:rPr>
              <a:t>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ctr">
              <a:buFontTx/>
              <a:buNone/>
            </a:pPr>
            <a:endParaRPr lang="en-US" sz="1400" dirty="0">
              <a:latin typeface="Arial" charset="0"/>
            </a:endParaRPr>
          </a:p>
        </p:txBody>
      </p:sp>
      <p:pic>
        <p:nvPicPr>
          <p:cNvPr id="2" name="Picture 1" descr="IFP logo 2012_outlin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49" y="2154756"/>
            <a:ext cx="7365944" cy="872078"/>
          </a:xfrm>
          <a:prstGeom prst="rect">
            <a:avLst/>
          </a:prstGeom>
        </p:spPr>
      </p:pic>
    </p:spTree>
    <p:extLst>
      <p:ext uri="{BB962C8B-B14F-4D97-AF65-F5344CB8AC3E}">
        <p14:creationId xmlns:p14="http://schemas.microsoft.com/office/powerpoint/2010/main" val="4107229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Mighty dads.png"/>
          <p:cNvPicPr>
            <a:picLocks noGrp="1" noChangeAspect="1"/>
          </p:cNvPicPr>
          <p:nvPr/>
        </p:nvPicPr>
        <p:blipFill>
          <a:blip r:embed="rId2"/>
          <a:stretch>
            <a:fillRect/>
          </a:stretch>
        </p:blipFill>
        <p:spPr>
          <a:xfrm>
            <a:off x="762000" y="1828800"/>
            <a:ext cx="2295862" cy="2971800"/>
          </a:xfrm>
          <a:prstGeom prst="rect">
            <a:avLst/>
          </a:prstGeom>
        </p:spPr>
      </p:pic>
      <p:sp>
        <p:nvSpPr>
          <p:cNvPr id="2" name="Title 1"/>
          <p:cNvSpPr>
            <a:spLocks noGrp="1"/>
          </p:cNvSpPr>
          <p:nvPr>
            <p:ph type="title"/>
          </p:nvPr>
        </p:nvSpPr>
        <p:spPr/>
        <p:txBody>
          <a:bodyPr/>
          <a:lstStyle/>
          <a:p>
            <a:r>
              <a:rPr lang="en-US" dirty="0" smtClean="0"/>
              <a:t>New Picture Books</a:t>
            </a:r>
            <a:endParaRPr lang="en-US" dirty="0"/>
          </a:p>
        </p:txBody>
      </p:sp>
      <p:pic>
        <p:nvPicPr>
          <p:cNvPr id="5" name="Picture 4" descr="Hooray for hat.png"/>
          <p:cNvPicPr>
            <a:picLocks noChangeAspect="1"/>
          </p:cNvPicPr>
          <p:nvPr/>
        </p:nvPicPr>
        <p:blipFill>
          <a:blip r:embed="rId3"/>
          <a:stretch>
            <a:fillRect/>
          </a:stretch>
        </p:blipFill>
        <p:spPr>
          <a:xfrm>
            <a:off x="3200400" y="2362200"/>
            <a:ext cx="2496805" cy="2895600"/>
          </a:xfrm>
          <a:prstGeom prst="rect">
            <a:avLst/>
          </a:prstGeom>
        </p:spPr>
      </p:pic>
      <p:pic>
        <p:nvPicPr>
          <p:cNvPr id="6" name="Picture 5" descr="Big bad bubble.jpg"/>
          <p:cNvPicPr>
            <a:picLocks noChangeAspect="1"/>
          </p:cNvPicPr>
          <p:nvPr/>
        </p:nvPicPr>
        <p:blipFill>
          <a:blip r:embed="rId4"/>
          <a:stretch>
            <a:fillRect/>
          </a:stretch>
        </p:blipFill>
        <p:spPr>
          <a:xfrm>
            <a:off x="5791200" y="3276600"/>
            <a:ext cx="3035029" cy="2743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Picture Books</a:t>
            </a:r>
            <a:endParaRPr lang="en-US" dirty="0"/>
          </a:p>
        </p:txBody>
      </p:sp>
      <p:pic>
        <p:nvPicPr>
          <p:cNvPr id="8" name="Picture 7" descr="978144249897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981200"/>
            <a:ext cx="3733800" cy="3733800"/>
          </a:xfrm>
          <a:prstGeom prst="rect">
            <a:avLst/>
          </a:prstGeom>
        </p:spPr>
      </p:pic>
      <p:pic>
        <p:nvPicPr>
          <p:cNvPr id="9" name="Picture 8" descr="51R4wJTNfS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981200"/>
            <a:ext cx="2895600" cy="364685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Easy Readers</a:t>
            </a:r>
            <a:endParaRPr lang="en-US" dirty="0"/>
          </a:p>
        </p:txBody>
      </p:sp>
      <p:pic>
        <p:nvPicPr>
          <p:cNvPr id="6" name="Picture 5" descr="Shows over.png"/>
          <p:cNvPicPr>
            <a:picLocks noChangeAspect="1"/>
          </p:cNvPicPr>
          <p:nvPr/>
        </p:nvPicPr>
        <p:blipFill>
          <a:blip r:embed="rId2"/>
          <a:stretch>
            <a:fillRect/>
          </a:stretch>
        </p:blipFill>
        <p:spPr>
          <a:xfrm>
            <a:off x="5181600" y="1600200"/>
            <a:ext cx="1676400" cy="2468034"/>
          </a:xfrm>
          <a:prstGeom prst="rect">
            <a:avLst/>
          </a:prstGeom>
        </p:spPr>
      </p:pic>
      <p:pic>
        <p:nvPicPr>
          <p:cNvPr id="7" name="Picture 6" descr="Tippy.png"/>
          <p:cNvPicPr>
            <a:picLocks noChangeAspect="1"/>
          </p:cNvPicPr>
          <p:nvPr/>
        </p:nvPicPr>
        <p:blipFill>
          <a:blip r:embed="rId3"/>
          <a:stretch>
            <a:fillRect/>
          </a:stretch>
        </p:blipFill>
        <p:spPr>
          <a:xfrm>
            <a:off x="5715000" y="4114800"/>
            <a:ext cx="2963146" cy="1971675"/>
          </a:xfrm>
          <a:prstGeom prst="rect">
            <a:avLst/>
          </a:prstGeom>
        </p:spPr>
      </p:pic>
      <p:pic>
        <p:nvPicPr>
          <p:cNvPr id="3" name="Picture 2" descr="i said b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3429000"/>
            <a:ext cx="2124174" cy="2638725"/>
          </a:xfrm>
          <a:prstGeom prst="rect">
            <a:avLst/>
          </a:prstGeom>
        </p:spPr>
      </p:pic>
      <p:pic>
        <p:nvPicPr>
          <p:cNvPr id="9" name="Content Placeholder 3" descr="Pet for fly guy.png"/>
          <p:cNvPicPr>
            <a:picLocks noGrp="1" noChangeAspect="1"/>
          </p:cNvPicPr>
          <p:nvPr/>
        </p:nvPicPr>
        <p:blipFill>
          <a:blip r:embed="rId5"/>
          <a:stretch>
            <a:fillRect/>
          </a:stretch>
        </p:blipFill>
        <p:spPr>
          <a:xfrm>
            <a:off x="228600" y="1524000"/>
            <a:ext cx="2667000" cy="29106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Easy to Read, One or Two Words</a:t>
            </a:r>
            <a:endParaRPr lang="en-US" dirty="0"/>
          </a:p>
        </p:txBody>
      </p:sp>
      <p:pic>
        <p:nvPicPr>
          <p:cNvPr id="7" name="Picture 6" descr="41y+zQwt+AL._SX258_BO1,204,203,200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752600"/>
            <a:ext cx="3302000" cy="4000500"/>
          </a:xfrm>
          <a:prstGeom prst="rect">
            <a:avLst/>
          </a:prstGeom>
        </p:spPr>
      </p:pic>
      <p:pic>
        <p:nvPicPr>
          <p:cNvPr id="8" name="Picture 7" descr="Duck-Duck-Moose-300x3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52600"/>
            <a:ext cx="3810000" cy="3810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Suggestions for Very Easy Readers?</a:t>
            </a:r>
            <a:endParaRPr lang="en-US" dirty="0"/>
          </a:p>
        </p:txBody>
      </p:sp>
      <p:pic>
        <p:nvPicPr>
          <p:cNvPr id="6" name="Content Placeholder 3" descr="Bob Books.png"/>
          <p:cNvPicPr>
            <a:picLocks noGrp="1" noChangeAspect="1"/>
          </p:cNvPicPr>
          <p:nvPr/>
        </p:nvPicPr>
        <p:blipFill>
          <a:blip r:embed="rId2"/>
          <a:stretch>
            <a:fillRect/>
          </a:stretch>
        </p:blipFill>
        <p:spPr>
          <a:xfrm>
            <a:off x="533400" y="2590800"/>
            <a:ext cx="4036595" cy="2514600"/>
          </a:xfrm>
          <a:prstGeom prst="rect">
            <a:avLst/>
          </a:prstGeom>
        </p:spPr>
      </p:pic>
      <p:pic>
        <p:nvPicPr>
          <p:cNvPr id="7" name="Picture 6" descr="JeffMack-AhHa-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133600"/>
            <a:ext cx="3657600" cy="363931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10420</TotalTime>
  <Words>537</Words>
  <Application>Microsoft Macintosh PowerPoint</Application>
  <PresentationFormat>On-screen Show (4:3)</PresentationFormat>
  <Paragraphs>121</Paragraphs>
  <Slides>46</Slides>
  <Notes>7</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Civic</vt:lpstr>
      <vt:lpstr>What’s New in Children’s Literature 2014  An Infopeople Webinar</vt:lpstr>
      <vt:lpstr>Agenda</vt:lpstr>
      <vt:lpstr>Handouts</vt:lpstr>
      <vt:lpstr>New Board Books</vt:lpstr>
      <vt:lpstr>New Picture Books</vt:lpstr>
      <vt:lpstr>New Picture Books</vt:lpstr>
      <vt:lpstr>New Easy Readers</vt:lpstr>
      <vt:lpstr>Very Easy to Read, One or Two Words</vt:lpstr>
      <vt:lpstr>Other Suggestions for Very Easy Readers?</vt:lpstr>
      <vt:lpstr>Transitional Fiction</vt:lpstr>
      <vt:lpstr>New Transitional Fiction</vt:lpstr>
      <vt:lpstr>New Poetry for Children</vt:lpstr>
      <vt:lpstr>New Graphic Novels for Kids</vt:lpstr>
      <vt:lpstr>Pop Culture-related Books</vt:lpstr>
      <vt:lpstr>Movies Based on Books</vt:lpstr>
      <vt:lpstr>New Nonfiction</vt:lpstr>
      <vt:lpstr>More New Nonfiction</vt:lpstr>
      <vt:lpstr>More New Nonfiction</vt:lpstr>
      <vt:lpstr>Informational Picture Books</vt:lpstr>
      <vt:lpstr>Any favorites I missed you would like to mention?</vt:lpstr>
      <vt:lpstr>Assisting Teachers with Common Core</vt:lpstr>
      <vt:lpstr>Tween Genre Fiction</vt:lpstr>
      <vt:lpstr>Fantasy</vt:lpstr>
      <vt:lpstr>More Fantasy</vt:lpstr>
      <vt:lpstr>Historical Fiction</vt:lpstr>
      <vt:lpstr>More Historical Fiction</vt:lpstr>
      <vt:lpstr>Humor</vt:lpstr>
      <vt:lpstr>Adventure</vt:lpstr>
      <vt:lpstr>Sports</vt:lpstr>
      <vt:lpstr>Mystery</vt:lpstr>
      <vt:lpstr>More Tween Mysteries</vt:lpstr>
      <vt:lpstr>Science Fiction</vt:lpstr>
      <vt:lpstr>Realistic/Contemporary</vt:lpstr>
      <vt:lpstr>Short Novels with Tween Appeal</vt:lpstr>
      <vt:lpstr>More Short Tween Novels</vt:lpstr>
      <vt:lpstr>Any new favorites I missed?</vt:lpstr>
      <vt:lpstr>Multicultural Books for Younger Children</vt:lpstr>
      <vt:lpstr>Multicultural Books for Older Children</vt:lpstr>
      <vt:lpstr>More Multicultural Tween Novels</vt:lpstr>
      <vt:lpstr>Websites on Multicultural Children’s Books</vt:lpstr>
      <vt:lpstr>Finding What’s New for Children</vt:lpstr>
      <vt:lpstr>Finding Read-Alikes</vt:lpstr>
      <vt:lpstr>Read-alike Resources</vt:lpstr>
      <vt:lpstr>Time for questions?</vt:lpstr>
      <vt:lpstr>PowerPoint Presentation</vt:lpstr>
      <vt:lpstr>PowerPoint Presentation</vt:lpstr>
    </vt:vector>
  </TitlesOfParts>
  <Company>CEO Consuliting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you begin with your content, the DEMOGRAPHICS SURVEY will be displayed on this slide. It looks like this:</dc:title>
  <dc:creator>Penny</dc:creator>
  <cp:lastModifiedBy>Stanley Strauss</cp:lastModifiedBy>
  <cp:revision>141</cp:revision>
  <dcterms:created xsi:type="dcterms:W3CDTF">2009-08-05T16:54:32Z</dcterms:created>
  <dcterms:modified xsi:type="dcterms:W3CDTF">2014-05-05T17:50:27Z</dcterms:modified>
</cp:coreProperties>
</file>