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71"/>
  </p:notesMasterIdLst>
  <p:handoutMasterIdLst>
    <p:handoutMasterId r:id="rId172"/>
  </p:handoutMasterIdLst>
  <p:sldIdLst>
    <p:sldId id="256" r:id="rId2"/>
    <p:sldId id="361" r:id="rId3"/>
    <p:sldId id="257" r:id="rId4"/>
    <p:sldId id="259" r:id="rId5"/>
    <p:sldId id="261" r:id="rId6"/>
    <p:sldId id="263" r:id="rId7"/>
    <p:sldId id="266" r:id="rId8"/>
    <p:sldId id="268" r:id="rId9"/>
    <p:sldId id="270" r:id="rId10"/>
    <p:sldId id="272" r:id="rId11"/>
    <p:sldId id="274" r:id="rId12"/>
    <p:sldId id="276" r:id="rId13"/>
    <p:sldId id="278" r:id="rId14"/>
    <p:sldId id="280" r:id="rId15"/>
    <p:sldId id="285" r:id="rId16"/>
    <p:sldId id="286" r:id="rId17"/>
    <p:sldId id="417" r:id="rId18"/>
    <p:sldId id="418" r:id="rId19"/>
    <p:sldId id="287" r:id="rId20"/>
    <p:sldId id="288" r:id="rId21"/>
    <p:sldId id="422" r:id="rId22"/>
    <p:sldId id="409" r:id="rId23"/>
    <p:sldId id="411" r:id="rId24"/>
    <p:sldId id="412" r:id="rId25"/>
    <p:sldId id="413" r:id="rId26"/>
    <p:sldId id="423" r:id="rId27"/>
    <p:sldId id="414" r:id="rId28"/>
    <p:sldId id="419" r:id="rId29"/>
    <p:sldId id="420" r:id="rId30"/>
    <p:sldId id="421" r:id="rId31"/>
    <p:sldId id="415" r:id="rId32"/>
    <p:sldId id="289" r:id="rId33"/>
    <p:sldId id="290" r:id="rId34"/>
    <p:sldId id="291" r:id="rId35"/>
    <p:sldId id="292" r:id="rId36"/>
    <p:sldId id="293" r:id="rId37"/>
    <p:sldId id="294" r:id="rId38"/>
    <p:sldId id="295" r:id="rId39"/>
    <p:sldId id="296" r:id="rId40"/>
    <p:sldId id="297" r:id="rId41"/>
    <p:sldId id="298" r:id="rId42"/>
    <p:sldId id="300" r:id="rId43"/>
    <p:sldId id="301" r:id="rId44"/>
    <p:sldId id="303" r:id="rId45"/>
    <p:sldId id="304" r:id="rId46"/>
    <p:sldId id="305" r:id="rId47"/>
    <p:sldId id="306" r:id="rId48"/>
    <p:sldId id="307" r:id="rId49"/>
    <p:sldId id="308" r:id="rId50"/>
    <p:sldId id="309" r:id="rId51"/>
    <p:sldId id="310" r:id="rId52"/>
    <p:sldId id="436" r:id="rId53"/>
    <p:sldId id="311" r:id="rId54"/>
    <p:sldId id="312" r:id="rId55"/>
    <p:sldId id="313" r:id="rId56"/>
    <p:sldId id="314" r:id="rId57"/>
    <p:sldId id="360" r:id="rId58"/>
    <p:sldId id="315" r:id="rId59"/>
    <p:sldId id="316" r:id="rId60"/>
    <p:sldId id="317" r:id="rId61"/>
    <p:sldId id="318" r:id="rId62"/>
    <p:sldId id="319" r:id="rId63"/>
    <p:sldId id="320" r:id="rId64"/>
    <p:sldId id="321" r:id="rId65"/>
    <p:sldId id="322" r:id="rId66"/>
    <p:sldId id="323" r:id="rId67"/>
    <p:sldId id="410" r:id="rId68"/>
    <p:sldId id="324" r:id="rId69"/>
    <p:sldId id="325" r:id="rId70"/>
    <p:sldId id="326" r:id="rId71"/>
    <p:sldId id="327" r:id="rId72"/>
    <p:sldId id="328" r:id="rId73"/>
    <p:sldId id="329" r:id="rId74"/>
    <p:sldId id="330" r:id="rId75"/>
    <p:sldId id="331" r:id="rId76"/>
    <p:sldId id="424" r:id="rId77"/>
    <p:sldId id="437" r:id="rId78"/>
    <p:sldId id="440" r:id="rId79"/>
    <p:sldId id="441" r:id="rId80"/>
    <p:sldId id="442" r:id="rId81"/>
    <p:sldId id="438" r:id="rId82"/>
    <p:sldId id="443" r:id="rId83"/>
    <p:sldId id="446" r:id="rId84"/>
    <p:sldId id="444" r:id="rId85"/>
    <p:sldId id="445" r:id="rId86"/>
    <p:sldId id="439" r:id="rId87"/>
    <p:sldId id="447" r:id="rId88"/>
    <p:sldId id="448" r:id="rId89"/>
    <p:sldId id="416" r:id="rId90"/>
    <p:sldId id="332" r:id="rId91"/>
    <p:sldId id="333" r:id="rId92"/>
    <p:sldId id="334" r:id="rId93"/>
    <p:sldId id="335" r:id="rId94"/>
    <p:sldId id="336" r:id="rId95"/>
    <p:sldId id="337" r:id="rId96"/>
    <p:sldId id="338" r:id="rId97"/>
    <p:sldId id="339" r:id="rId98"/>
    <p:sldId id="340" r:id="rId99"/>
    <p:sldId id="341" r:id="rId100"/>
    <p:sldId id="343" r:id="rId101"/>
    <p:sldId id="344" r:id="rId102"/>
    <p:sldId id="345" r:id="rId103"/>
    <p:sldId id="346" r:id="rId104"/>
    <p:sldId id="347" r:id="rId105"/>
    <p:sldId id="348" r:id="rId106"/>
    <p:sldId id="349" r:id="rId107"/>
    <p:sldId id="350" r:id="rId108"/>
    <p:sldId id="351" r:id="rId109"/>
    <p:sldId id="352" r:id="rId110"/>
    <p:sldId id="354" r:id="rId111"/>
    <p:sldId id="355" r:id="rId112"/>
    <p:sldId id="356" r:id="rId113"/>
    <p:sldId id="357" r:id="rId114"/>
    <p:sldId id="358" r:id="rId115"/>
    <p:sldId id="362" r:id="rId116"/>
    <p:sldId id="363" r:id="rId117"/>
    <p:sldId id="365" r:id="rId118"/>
    <p:sldId id="366" r:id="rId119"/>
    <p:sldId id="367" r:id="rId120"/>
    <p:sldId id="368" r:id="rId121"/>
    <p:sldId id="369" r:id="rId122"/>
    <p:sldId id="370" r:id="rId123"/>
    <p:sldId id="371" r:id="rId124"/>
    <p:sldId id="372" r:id="rId125"/>
    <p:sldId id="373" r:id="rId126"/>
    <p:sldId id="374" r:id="rId127"/>
    <p:sldId id="402" r:id="rId128"/>
    <p:sldId id="403" r:id="rId129"/>
    <p:sldId id="404" r:id="rId130"/>
    <p:sldId id="405" r:id="rId131"/>
    <p:sldId id="406" r:id="rId132"/>
    <p:sldId id="407" r:id="rId133"/>
    <p:sldId id="375" r:id="rId134"/>
    <p:sldId id="376" r:id="rId135"/>
    <p:sldId id="398" r:id="rId136"/>
    <p:sldId id="400" r:id="rId137"/>
    <p:sldId id="401"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425" r:id="rId152"/>
    <p:sldId id="390" r:id="rId153"/>
    <p:sldId id="426" r:id="rId154"/>
    <p:sldId id="430" r:id="rId155"/>
    <p:sldId id="431" r:id="rId156"/>
    <p:sldId id="432" r:id="rId157"/>
    <p:sldId id="433" r:id="rId158"/>
    <p:sldId id="434" r:id="rId159"/>
    <p:sldId id="427" r:id="rId160"/>
    <p:sldId id="449" r:id="rId161"/>
    <p:sldId id="450" r:id="rId162"/>
    <p:sldId id="451" r:id="rId163"/>
    <p:sldId id="452" r:id="rId164"/>
    <p:sldId id="453" r:id="rId165"/>
    <p:sldId id="454" r:id="rId166"/>
    <p:sldId id="429" r:id="rId167"/>
    <p:sldId id="391" r:id="rId168"/>
    <p:sldId id="392" r:id="rId169"/>
    <p:sldId id="455" r:id="rId17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175" d="100"/>
          <a:sy n="175" d="100"/>
        </p:scale>
        <p:origin x="-472" y="-104"/>
      </p:cViewPr>
      <p:guideLst>
        <p:guide orient="horz" pos="2160"/>
        <p:guide pos="2880"/>
      </p:guideLst>
    </p:cSldViewPr>
  </p:slideViewPr>
  <p:outlineViewPr>
    <p:cViewPr>
      <p:scale>
        <a:sx n="33" d="100"/>
        <a:sy n="33" d="100"/>
      </p:scale>
      <p:origin x="0" y="30336"/>
    </p:cViewPr>
  </p:outlineViewPr>
  <p:notesTextViewPr>
    <p:cViewPr>
      <p:scale>
        <a:sx n="1" d="1"/>
        <a:sy n="1" d="1"/>
      </p:scale>
      <p:origin x="0" y="0"/>
    </p:cViewPr>
  </p:notesTextViewPr>
  <p:sorterViewPr>
    <p:cViewPr>
      <p:scale>
        <a:sx n="124" d="100"/>
        <a:sy n="124" d="100"/>
      </p:scale>
      <p:origin x="0" y="1716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notesMaster" Target="notesMasters/notesMaster1.xml"/><Relationship Id="rId172" Type="http://schemas.openxmlformats.org/officeDocument/2006/relationships/handoutMaster" Target="handoutMasters/handout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printerSettings" Target="printerSettings/printerSettings1.bin"/><Relationship Id="rId174" Type="http://schemas.openxmlformats.org/officeDocument/2006/relationships/presProps" Target="presProps.xml"/><Relationship Id="rId175" Type="http://schemas.openxmlformats.org/officeDocument/2006/relationships/viewProps" Target="viewProps.xml"/><Relationship Id="rId176" Type="http://schemas.openxmlformats.org/officeDocument/2006/relationships/theme" Target="theme/theme1.xml"/><Relationship Id="rId177"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F8454F8-5EA3-48A6-B220-33C69B1EAAB1}" type="datetimeFigureOut">
              <a:rPr lang="en-US" smtClean="0"/>
              <a:t>6/3/14</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542B9168-A1FB-470D-95D8-D367B054AEB2}" type="slidenum">
              <a:rPr lang="en-US" smtClean="0"/>
              <a:t>‹#›</a:t>
            </a:fld>
            <a:endParaRPr lang="en-US"/>
          </a:p>
        </p:txBody>
      </p:sp>
    </p:spTree>
    <p:extLst>
      <p:ext uri="{BB962C8B-B14F-4D97-AF65-F5344CB8AC3E}">
        <p14:creationId xmlns:p14="http://schemas.microsoft.com/office/powerpoint/2010/main" val="3113366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2725D53-AF9A-41C6-B846-9477BCE7E0D1}" type="datetimeFigureOut">
              <a:rPr lang="en-US" smtClean="0"/>
              <a:t>6/3/14</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4B692E7-CEF0-42FF-98CD-EA76485F66B7}" type="slidenum">
              <a:rPr lang="en-US" smtClean="0"/>
              <a:t>‹#›</a:t>
            </a:fld>
            <a:endParaRPr lang="en-US"/>
          </a:p>
        </p:txBody>
      </p:sp>
    </p:spTree>
    <p:extLst>
      <p:ext uri="{BB962C8B-B14F-4D97-AF65-F5344CB8AC3E}">
        <p14:creationId xmlns:p14="http://schemas.microsoft.com/office/powerpoint/2010/main" val="20244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a:t>
            </a:fld>
            <a:endParaRPr lang="en-US"/>
          </a:p>
        </p:txBody>
      </p:sp>
    </p:spTree>
    <p:extLst>
      <p:ext uri="{BB962C8B-B14F-4D97-AF65-F5344CB8AC3E}">
        <p14:creationId xmlns:p14="http://schemas.microsoft.com/office/powerpoint/2010/main" val="2520778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a:t>
            </a:fld>
            <a:endParaRPr lang="en-US"/>
          </a:p>
        </p:txBody>
      </p:sp>
    </p:spTree>
    <p:extLst>
      <p:ext uri="{BB962C8B-B14F-4D97-AF65-F5344CB8AC3E}">
        <p14:creationId xmlns:p14="http://schemas.microsoft.com/office/powerpoint/2010/main" val="12966440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100</a:t>
            </a:fld>
            <a:endParaRPr lang="en-US"/>
          </a:p>
        </p:txBody>
      </p:sp>
    </p:spTree>
    <p:extLst>
      <p:ext uri="{BB962C8B-B14F-4D97-AF65-F5344CB8AC3E}">
        <p14:creationId xmlns:p14="http://schemas.microsoft.com/office/powerpoint/2010/main" val="989839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101</a:t>
            </a:fld>
            <a:endParaRPr lang="en-US"/>
          </a:p>
        </p:txBody>
      </p:sp>
    </p:spTree>
    <p:extLst>
      <p:ext uri="{BB962C8B-B14F-4D97-AF65-F5344CB8AC3E}">
        <p14:creationId xmlns:p14="http://schemas.microsoft.com/office/powerpoint/2010/main" val="26303980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102</a:t>
            </a:fld>
            <a:endParaRPr lang="en-US"/>
          </a:p>
        </p:txBody>
      </p:sp>
    </p:spTree>
    <p:extLst>
      <p:ext uri="{BB962C8B-B14F-4D97-AF65-F5344CB8AC3E}">
        <p14:creationId xmlns:p14="http://schemas.microsoft.com/office/powerpoint/2010/main" val="13870215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103</a:t>
            </a:fld>
            <a:endParaRPr lang="en-US"/>
          </a:p>
        </p:txBody>
      </p:sp>
    </p:spTree>
    <p:extLst>
      <p:ext uri="{BB962C8B-B14F-4D97-AF65-F5344CB8AC3E}">
        <p14:creationId xmlns:p14="http://schemas.microsoft.com/office/powerpoint/2010/main" val="8626126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104</a:t>
            </a:fld>
            <a:endParaRPr lang="en-US"/>
          </a:p>
        </p:txBody>
      </p:sp>
    </p:spTree>
    <p:extLst>
      <p:ext uri="{BB962C8B-B14F-4D97-AF65-F5344CB8AC3E}">
        <p14:creationId xmlns:p14="http://schemas.microsoft.com/office/powerpoint/2010/main" val="37622194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105</a:t>
            </a:fld>
            <a:endParaRPr lang="en-US"/>
          </a:p>
        </p:txBody>
      </p:sp>
    </p:spTree>
    <p:extLst>
      <p:ext uri="{BB962C8B-B14F-4D97-AF65-F5344CB8AC3E}">
        <p14:creationId xmlns:p14="http://schemas.microsoft.com/office/powerpoint/2010/main" val="14378177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106</a:t>
            </a:fld>
            <a:endParaRPr lang="en-US"/>
          </a:p>
        </p:txBody>
      </p:sp>
    </p:spTree>
    <p:extLst>
      <p:ext uri="{BB962C8B-B14F-4D97-AF65-F5344CB8AC3E}">
        <p14:creationId xmlns:p14="http://schemas.microsoft.com/office/powerpoint/2010/main" val="35149649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107</a:t>
            </a:fld>
            <a:endParaRPr lang="en-US"/>
          </a:p>
        </p:txBody>
      </p:sp>
    </p:spTree>
    <p:extLst>
      <p:ext uri="{BB962C8B-B14F-4D97-AF65-F5344CB8AC3E}">
        <p14:creationId xmlns:p14="http://schemas.microsoft.com/office/powerpoint/2010/main" val="37337103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108</a:t>
            </a:fld>
            <a:endParaRPr lang="en-US"/>
          </a:p>
        </p:txBody>
      </p:sp>
    </p:spTree>
    <p:extLst>
      <p:ext uri="{BB962C8B-B14F-4D97-AF65-F5344CB8AC3E}">
        <p14:creationId xmlns:p14="http://schemas.microsoft.com/office/powerpoint/2010/main" val="23903757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109</a:t>
            </a:fld>
            <a:endParaRPr lang="en-US"/>
          </a:p>
        </p:txBody>
      </p:sp>
    </p:spTree>
    <p:extLst>
      <p:ext uri="{BB962C8B-B14F-4D97-AF65-F5344CB8AC3E}">
        <p14:creationId xmlns:p14="http://schemas.microsoft.com/office/powerpoint/2010/main" val="4205939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a:t>
            </a:fld>
            <a:endParaRPr lang="en-US"/>
          </a:p>
        </p:txBody>
      </p:sp>
    </p:spTree>
    <p:extLst>
      <p:ext uri="{BB962C8B-B14F-4D97-AF65-F5344CB8AC3E}">
        <p14:creationId xmlns:p14="http://schemas.microsoft.com/office/powerpoint/2010/main" val="34600236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110</a:t>
            </a:fld>
            <a:endParaRPr lang="en-US"/>
          </a:p>
        </p:txBody>
      </p:sp>
    </p:spTree>
    <p:extLst>
      <p:ext uri="{BB962C8B-B14F-4D97-AF65-F5344CB8AC3E}">
        <p14:creationId xmlns:p14="http://schemas.microsoft.com/office/powerpoint/2010/main" val="37720721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111</a:t>
            </a:fld>
            <a:endParaRPr lang="en-US"/>
          </a:p>
        </p:txBody>
      </p:sp>
    </p:spTree>
    <p:extLst>
      <p:ext uri="{BB962C8B-B14F-4D97-AF65-F5344CB8AC3E}">
        <p14:creationId xmlns:p14="http://schemas.microsoft.com/office/powerpoint/2010/main" val="18492568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112</a:t>
            </a:fld>
            <a:endParaRPr lang="en-US"/>
          </a:p>
        </p:txBody>
      </p:sp>
    </p:spTree>
    <p:extLst>
      <p:ext uri="{BB962C8B-B14F-4D97-AF65-F5344CB8AC3E}">
        <p14:creationId xmlns:p14="http://schemas.microsoft.com/office/powerpoint/2010/main" val="11388448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113</a:t>
            </a:fld>
            <a:endParaRPr lang="en-US"/>
          </a:p>
        </p:txBody>
      </p:sp>
    </p:spTree>
    <p:extLst>
      <p:ext uri="{BB962C8B-B14F-4D97-AF65-F5344CB8AC3E}">
        <p14:creationId xmlns:p14="http://schemas.microsoft.com/office/powerpoint/2010/main" val="39701331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114</a:t>
            </a:fld>
            <a:endParaRPr lang="en-US"/>
          </a:p>
        </p:txBody>
      </p:sp>
    </p:spTree>
    <p:extLst>
      <p:ext uri="{BB962C8B-B14F-4D97-AF65-F5344CB8AC3E}">
        <p14:creationId xmlns:p14="http://schemas.microsoft.com/office/powerpoint/2010/main" val="12118325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115</a:t>
            </a:fld>
            <a:endParaRPr lang="en-US"/>
          </a:p>
        </p:txBody>
      </p:sp>
    </p:spTree>
    <p:extLst>
      <p:ext uri="{BB962C8B-B14F-4D97-AF65-F5344CB8AC3E}">
        <p14:creationId xmlns:p14="http://schemas.microsoft.com/office/powerpoint/2010/main" val="16934048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116</a:t>
            </a:fld>
            <a:endParaRPr lang="en-US"/>
          </a:p>
        </p:txBody>
      </p:sp>
    </p:spTree>
    <p:extLst>
      <p:ext uri="{BB962C8B-B14F-4D97-AF65-F5344CB8AC3E}">
        <p14:creationId xmlns:p14="http://schemas.microsoft.com/office/powerpoint/2010/main" val="2938160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117</a:t>
            </a:fld>
            <a:endParaRPr lang="en-US"/>
          </a:p>
        </p:txBody>
      </p:sp>
    </p:spTree>
    <p:extLst>
      <p:ext uri="{BB962C8B-B14F-4D97-AF65-F5344CB8AC3E}">
        <p14:creationId xmlns:p14="http://schemas.microsoft.com/office/powerpoint/2010/main" val="19204837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118</a:t>
            </a:fld>
            <a:endParaRPr lang="en-US"/>
          </a:p>
        </p:txBody>
      </p:sp>
    </p:spTree>
    <p:extLst>
      <p:ext uri="{BB962C8B-B14F-4D97-AF65-F5344CB8AC3E}">
        <p14:creationId xmlns:p14="http://schemas.microsoft.com/office/powerpoint/2010/main" val="31297654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119</a:t>
            </a:fld>
            <a:endParaRPr lang="en-US"/>
          </a:p>
        </p:txBody>
      </p:sp>
    </p:spTree>
    <p:extLst>
      <p:ext uri="{BB962C8B-B14F-4D97-AF65-F5344CB8AC3E}">
        <p14:creationId xmlns:p14="http://schemas.microsoft.com/office/powerpoint/2010/main" val="395305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a:t>
            </a:fld>
            <a:endParaRPr lang="en-US"/>
          </a:p>
        </p:txBody>
      </p:sp>
    </p:spTree>
    <p:extLst>
      <p:ext uri="{BB962C8B-B14F-4D97-AF65-F5344CB8AC3E}">
        <p14:creationId xmlns:p14="http://schemas.microsoft.com/office/powerpoint/2010/main" val="1947921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120</a:t>
            </a:fld>
            <a:endParaRPr lang="en-US"/>
          </a:p>
        </p:txBody>
      </p:sp>
    </p:spTree>
    <p:extLst>
      <p:ext uri="{BB962C8B-B14F-4D97-AF65-F5344CB8AC3E}">
        <p14:creationId xmlns:p14="http://schemas.microsoft.com/office/powerpoint/2010/main" val="3233508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121</a:t>
            </a:fld>
            <a:endParaRPr lang="en-US"/>
          </a:p>
        </p:txBody>
      </p:sp>
    </p:spTree>
    <p:extLst>
      <p:ext uri="{BB962C8B-B14F-4D97-AF65-F5344CB8AC3E}">
        <p14:creationId xmlns:p14="http://schemas.microsoft.com/office/powerpoint/2010/main" val="30486492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122</a:t>
            </a:fld>
            <a:endParaRPr lang="en-US"/>
          </a:p>
        </p:txBody>
      </p:sp>
    </p:spTree>
    <p:extLst>
      <p:ext uri="{BB962C8B-B14F-4D97-AF65-F5344CB8AC3E}">
        <p14:creationId xmlns:p14="http://schemas.microsoft.com/office/powerpoint/2010/main" val="32380464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123</a:t>
            </a:fld>
            <a:endParaRPr lang="en-US"/>
          </a:p>
        </p:txBody>
      </p:sp>
    </p:spTree>
    <p:extLst>
      <p:ext uri="{BB962C8B-B14F-4D97-AF65-F5344CB8AC3E}">
        <p14:creationId xmlns:p14="http://schemas.microsoft.com/office/powerpoint/2010/main" val="23860416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124</a:t>
            </a:fld>
            <a:endParaRPr lang="en-US"/>
          </a:p>
        </p:txBody>
      </p:sp>
    </p:spTree>
    <p:extLst>
      <p:ext uri="{BB962C8B-B14F-4D97-AF65-F5344CB8AC3E}">
        <p14:creationId xmlns:p14="http://schemas.microsoft.com/office/powerpoint/2010/main" val="28201587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125</a:t>
            </a:fld>
            <a:endParaRPr lang="en-US"/>
          </a:p>
        </p:txBody>
      </p:sp>
    </p:spTree>
    <p:extLst>
      <p:ext uri="{BB962C8B-B14F-4D97-AF65-F5344CB8AC3E}">
        <p14:creationId xmlns:p14="http://schemas.microsoft.com/office/powerpoint/2010/main" val="32181282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126</a:t>
            </a:fld>
            <a:endParaRPr lang="en-US"/>
          </a:p>
        </p:txBody>
      </p:sp>
    </p:spTree>
    <p:extLst>
      <p:ext uri="{BB962C8B-B14F-4D97-AF65-F5344CB8AC3E}">
        <p14:creationId xmlns:p14="http://schemas.microsoft.com/office/powerpoint/2010/main" val="10238403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127</a:t>
            </a:fld>
            <a:endParaRPr lang="en-US"/>
          </a:p>
        </p:txBody>
      </p:sp>
    </p:spTree>
    <p:extLst>
      <p:ext uri="{BB962C8B-B14F-4D97-AF65-F5344CB8AC3E}">
        <p14:creationId xmlns:p14="http://schemas.microsoft.com/office/powerpoint/2010/main" val="11260445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128</a:t>
            </a:fld>
            <a:endParaRPr lang="en-US"/>
          </a:p>
        </p:txBody>
      </p:sp>
    </p:spTree>
    <p:extLst>
      <p:ext uri="{BB962C8B-B14F-4D97-AF65-F5344CB8AC3E}">
        <p14:creationId xmlns:p14="http://schemas.microsoft.com/office/powerpoint/2010/main" val="20670932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129</a:t>
            </a:fld>
            <a:endParaRPr lang="en-US"/>
          </a:p>
        </p:txBody>
      </p:sp>
    </p:spTree>
    <p:extLst>
      <p:ext uri="{BB962C8B-B14F-4D97-AF65-F5344CB8AC3E}">
        <p14:creationId xmlns:p14="http://schemas.microsoft.com/office/powerpoint/2010/main" val="244519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a:t>
            </a:fld>
            <a:endParaRPr lang="en-US"/>
          </a:p>
        </p:txBody>
      </p:sp>
    </p:spTree>
    <p:extLst>
      <p:ext uri="{BB962C8B-B14F-4D97-AF65-F5344CB8AC3E}">
        <p14:creationId xmlns:p14="http://schemas.microsoft.com/office/powerpoint/2010/main" val="36422310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130</a:t>
            </a:fld>
            <a:endParaRPr lang="en-US"/>
          </a:p>
        </p:txBody>
      </p:sp>
    </p:spTree>
    <p:extLst>
      <p:ext uri="{BB962C8B-B14F-4D97-AF65-F5344CB8AC3E}">
        <p14:creationId xmlns:p14="http://schemas.microsoft.com/office/powerpoint/2010/main" val="40338733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131</a:t>
            </a:fld>
            <a:endParaRPr lang="en-US"/>
          </a:p>
        </p:txBody>
      </p:sp>
    </p:spTree>
    <p:extLst>
      <p:ext uri="{BB962C8B-B14F-4D97-AF65-F5344CB8AC3E}">
        <p14:creationId xmlns:p14="http://schemas.microsoft.com/office/powerpoint/2010/main" val="41109696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132</a:t>
            </a:fld>
            <a:endParaRPr lang="en-US"/>
          </a:p>
        </p:txBody>
      </p:sp>
    </p:spTree>
    <p:extLst>
      <p:ext uri="{BB962C8B-B14F-4D97-AF65-F5344CB8AC3E}">
        <p14:creationId xmlns:p14="http://schemas.microsoft.com/office/powerpoint/2010/main" val="19243181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133</a:t>
            </a:fld>
            <a:endParaRPr lang="en-US"/>
          </a:p>
        </p:txBody>
      </p:sp>
    </p:spTree>
    <p:extLst>
      <p:ext uri="{BB962C8B-B14F-4D97-AF65-F5344CB8AC3E}">
        <p14:creationId xmlns:p14="http://schemas.microsoft.com/office/powerpoint/2010/main" val="24879848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134</a:t>
            </a:fld>
            <a:endParaRPr lang="en-US"/>
          </a:p>
        </p:txBody>
      </p:sp>
    </p:spTree>
    <p:extLst>
      <p:ext uri="{BB962C8B-B14F-4D97-AF65-F5344CB8AC3E}">
        <p14:creationId xmlns:p14="http://schemas.microsoft.com/office/powerpoint/2010/main" val="35393943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135</a:t>
            </a:fld>
            <a:endParaRPr lang="en-US"/>
          </a:p>
        </p:txBody>
      </p:sp>
    </p:spTree>
    <p:extLst>
      <p:ext uri="{BB962C8B-B14F-4D97-AF65-F5344CB8AC3E}">
        <p14:creationId xmlns:p14="http://schemas.microsoft.com/office/powerpoint/2010/main" val="6011100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136</a:t>
            </a:fld>
            <a:endParaRPr lang="en-US"/>
          </a:p>
        </p:txBody>
      </p:sp>
    </p:spTree>
    <p:extLst>
      <p:ext uri="{BB962C8B-B14F-4D97-AF65-F5344CB8AC3E}">
        <p14:creationId xmlns:p14="http://schemas.microsoft.com/office/powerpoint/2010/main" val="4691384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137</a:t>
            </a:fld>
            <a:endParaRPr lang="en-US"/>
          </a:p>
        </p:txBody>
      </p:sp>
    </p:spTree>
    <p:extLst>
      <p:ext uri="{BB962C8B-B14F-4D97-AF65-F5344CB8AC3E}">
        <p14:creationId xmlns:p14="http://schemas.microsoft.com/office/powerpoint/2010/main" val="32653522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138</a:t>
            </a:fld>
            <a:endParaRPr lang="en-US"/>
          </a:p>
        </p:txBody>
      </p:sp>
    </p:spTree>
    <p:extLst>
      <p:ext uri="{BB962C8B-B14F-4D97-AF65-F5344CB8AC3E}">
        <p14:creationId xmlns:p14="http://schemas.microsoft.com/office/powerpoint/2010/main" val="7754175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139</a:t>
            </a:fld>
            <a:endParaRPr lang="en-US"/>
          </a:p>
        </p:txBody>
      </p:sp>
    </p:spTree>
    <p:extLst>
      <p:ext uri="{BB962C8B-B14F-4D97-AF65-F5344CB8AC3E}">
        <p14:creationId xmlns:p14="http://schemas.microsoft.com/office/powerpoint/2010/main" val="304027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a:t>
            </a:fld>
            <a:endParaRPr lang="en-US"/>
          </a:p>
        </p:txBody>
      </p:sp>
    </p:spTree>
    <p:extLst>
      <p:ext uri="{BB962C8B-B14F-4D97-AF65-F5344CB8AC3E}">
        <p14:creationId xmlns:p14="http://schemas.microsoft.com/office/powerpoint/2010/main" val="308820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140</a:t>
            </a:fld>
            <a:endParaRPr lang="en-US"/>
          </a:p>
        </p:txBody>
      </p:sp>
    </p:spTree>
    <p:extLst>
      <p:ext uri="{BB962C8B-B14F-4D97-AF65-F5344CB8AC3E}">
        <p14:creationId xmlns:p14="http://schemas.microsoft.com/office/powerpoint/2010/main" val="5771706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141</a:t>
            </a:fld>
            <a:endParaRPr lang="en-US"/>
          </a:p>
        </p:txBody>
      </p:sp>
    </p:spTree>
    <p:extLst>
      <p:ext uri="{BB962C8B-B14F-4D97-AF65-F5344CB8AC3E}">
        <p14:creationId xmlns:p14="http://schemas.microsoft.com/office/powerpoint/2010/main" val="29560481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142</a:t>
            </a:fld>
            <a:endParaRPr lang="en-US"/>
          </a:p>
        </p:txBody>
      </p:sp>
    </p:spTree>
    <p:extLst>
      <p:ext uri="{BB962C8B-B14F-4D97-AF65-F5344CB8AC3E}">
        <p14:creationId xmlns:p14="http://schemas.microsoft.com/office/powerpoint/2010/main" val="9664637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143</a:t>
            </a:fld>
            <a:endParaRPr lang="en-US"/>
          </a:p>
        </p:txBody>
      </p:sp>
    </p:spTree>
    <p:extLst>
      <p:ext uri="{BB962C8B-B14F-4D97-AF65-F5344CB8AC3E}">
        <p14:creationId xmlns:p14="http://schemas.microsoft.com/office/powerpoint/2010/main" val="395346423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144</a:t>
            </a:fld>
            <a:endParaRPr lang="en-US"/>
          </a:p>
        </p:txBody>
      </p:sp>
    </p:spTree>
    <p:extLst>
      <p:ext uri="{BB962C8B-B14F-4D97-AF65-F5344CB8AC3E}">
        <p14:creationId xmlns:p14="http://schemas.microsoft.com/office/powerpoint/2010/main" val="13737593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145</a:t>
            </a:fld>
            <a:endParaRPr lang="en-US"/>
          </a:p>
        </p:txBody>
      </p:sp>
    </p:spTree>
    <p:extLst>
      <p:ext uri="{BB962C8B-B14F-4D97-AF65-F5344CB8AC3E}">
        <p14:creationId xmlns:p14="http://schemas.microsoft.com/office/powerpoint/2010/main" val="10952869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146</a:t>
            </a:fld>
            <a:endParaRPr lang="en-US"/>
          </a:p>
        </p:txBody>
      </p:sp>
    </p:spTree>
    <p:extLst>
      <p:ext uri="{BB962C8B-B14F-4D97-AF65-F5344CB8AC3E}">
        <p14:creationId xmlns:p14="http://schemas.microsoft.com/office/powerpoint/2010/main" val="22492208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147</a:t>
            </a:fld>
            <a:endParaRPr lang="en-US"/>
          </a:p>
        </p:txBody>
      </p:sp>
    </p:spTree>
    <p:extLst>
      <p:ext uri="{BB962C8B-B14F-4D97-AF65-F5344CB8AC3E}">
        <p14:creationId xmlns:p14="http://schemas.microsoft.com/office/powerpoint/2010/main" val="35381967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148</a:t>
            </a:fld>
            <a:endParaRPr lang="en-US"/>
          </a:p>
        </p:txBody>
      </p:sp>
    </p:spTree>
    <p:extLst>
      <p:ext uri="{BB962C8B-B14F-4D97-AF65-F5344CB8AC3E}">
        <p14:creationId xmlns:p14="http://schemas.microsoft.com/office/powerpoint/2010/main" val="16435701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149</a:t>
            </a:fld>
            <a:endParaRPr lang="en-US"/>
          </a:p>
        </p:txBody>
      </p:sp>
    </p:spTree>
    <p:extLst>
      <p:ext uri="{BB962C8B-B14F-4D97-AF65-F5344CB8AC3E}">
        <p14:creationId xmlns:p14="http://schemas.microsoft.com/office/powerpoint/2010/main" val="269635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a:t>
            </a:fld>
            <a:endParaRPr lang="en-US"/>
          </a:p>
        </p:txBody>
      </p:sp>
    </p:spTree>
    <p:extLst>
      <p:ext uri="{BB962C8B-B14F-4D97-AF65-F5344CB8AC3E}">
        <p14:creationId xmlns:p14="http://schemas.microsoft.com/office/powerpoint/2010/main" val="17027522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150</a:t>
            </a:fld>
            <a:endParaRPr lang="en-US"/>
          </a:p>
        </p:txBody>
      </p:sp>
    </p:spTree>
    <p:extLst>
      <p:ext uri="{BB962C8B-B14F-4D97-AF65-F5344CB8AC3E}">
        <p14:creationId xmlns:p14="http://schemas.microsoft.com/office/powerpoint/2010/main" val="38832526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151</a:t>
            </a:fld>
            <a:endParaRPr lang="en-US"/>
          </a:p>
        </p:txBody>
      </p:sp>
    </p:spTree>
    <p:extLst>
      <p:ext uri="{BB962C8B-B14F-4D97-AF65-F5344CB8AC3E}">
        <p14:creationId xmlns:p14="http://schemas.microsoft.com/office/powerpoint/2010/main" val="9557396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152</a:t>
            </a:fld>
            <a:endParaRPr lang="en-US"/>
          </a:p>
        </p:txBody>
      </p:sp>
    </p:spTree>
    <p:extLst>
      <p:ext uri="{BB962C8B-B14F-4D97-AF65-F5344CB8AC3E}">
        <p14:creationId xmlns:p14="http://schemas.microsoft.com/office/powerpoint/2010/main" val="42822329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153</a:t>
            </a:fld>
            <a:endParaRPr lang="en-US"/>
          </a:p>
        </p:txBody>
      </p:sp>
    </p:spTree>
    <p:extLst>
      <p:ext uri="{BB962C8B-B14F-4D97-AF65-F5344CB8AC3E}">
        <p14:creationId xmlns:p14="http://schemas.microsoft.com/office/powerpoint/2010/main" val="40756685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154</a:t>
            </a:fld>
            <a:endParaRPr lang="en-US"/>
          </a:p>
        </p:txBody>
      </p:sp>
    </p:spTree>
    <p:extLst>
      <p:ext uri="{BB962C8B-B14F-4D97-AF65-F5344CB8AC3E}">
        <p14:creationId xmlns:p14="http://schemas.microsoft.com/office/powerpoint/2010/main" val="8287151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155</a:t>
            </a:fld>
            <a:endParaRPr lang="en-US"/>
          </a:p>
        </p:txBody>
      </p:sp>
    </p:spTree>
    <p:extLst>
      <p:ext uri="{BB962C8B-B14F-4D97-AF65-F5344CB8AC3E}">
        <p14:creationId xmlns:p14="http://schemas.microsoft.com/office/powerpoint/2010/main" val="312128893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156</a:t>
            </a:fld>
            <a:endParaRPr lang="en-US"/>
          </a:p>
        </p:txBody>
      </p:sp>
    </p:spTree>
    <p:extLst>
      <p:ext uri="{BB962C8B-B14F-4D97-AF65-F5344CB8AC3E}">
        <p14:creationId xmlns:p14="http://schemas.microsoft.com/office/powerpoint/2010/main" val="1548976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157</a:t>
            </a:fld>
            <a:endParaRPr lang="en-US"/>
          </a:p>
        </p:txBody>
      </p:sp>
    </p:spTree>
    <p:extLst>
      <p:ext uri="{BB962C8B-B14F-4D97-AF65-F5344CB8AC3E}">
        <p14:creationId xmlns:p14="http://schemas.microsoft.com/office/powerpoint/2010/main" val="3268075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158</a:t>
            </a:fld>
            <a:endParaRPr lang="en-US"/>
          </a:p>
        </p:txBody>
      </p:sp>
    </p:spTree>
    <p:extLst>
      <p:ext uri="{BB962C8B-B14F-4D97-AF65-F5344CB8AC3E}">
        <p14:creationId xmlns:p14="http://schemas.microsoft.com/office/powerpoint/2010/main" val="17578092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159</a:t>
            </a:fld>
            <a:endParaRPr lang="en-US"/>
          </a:p>
        </p:txBody>
      </p:sp>
    </p:spTree>
    <p:extLst>
      <p:ext uri="{BB962C8B-B14F-4D97-AF65-F5344CB8AC3E}">
        <p14:creationId xmlns:p14="http://schemas.microsoft.com/office/powerpoint/2010/main" val="3546261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a:t>
            </a:fld>
            <a:endParaRPr lang="en-US"/>
          </a:p>
        </p:txBody>
      </p:sp>
    </p:spTree>
    <p:extLst>
      <p:ext uri="{BB962C8B-B14F-4D97-AF65-F5344CB8AC3E}">
        <p14:creationId xmlns:p14="http://schemas.microsoft.com/office/powerpoint/2010/main" val="2254001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160</a:t>
            </a:fld>
            <a:endParaRPr lang="en-US"/>
          </a:p>
        </p:txBody>
      </p:sp>
    </p:spTree>
    <p:extLst>
      <p:ext uri="{BB962C8B-B14F-4D97-AF65-F5344CB8AC3E}">
        <p14:creationId xmlns:p14="http://schemas.microsoft.com/office/powerpoint/2010/main" val="41953936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161</a:t>
            </a:fld>
            <a:endParaRPr lang="en-US"/>
          </a:p>
        </p:txBody>
      </p:sp>
    </p:spTree>
    <p:extLst>
      <p:ext uri="{BB962C8B-B14F-4D97-AF65-F5344CB8AC3E}">
        <p14:creationId xmlns:p14="http://schemas.microsoft.com/office/powerpoint/2010/main" val="28536644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162</a:t>
            </a:fld>
            <a:endParaRPr lang="en-US"/>
          </a:p>
        </p:txBody>
      </p:sp>
    </p:spTree>
    <p:extLst>
      <p:ext uri="{BB962C8B-B14F-4D97-AF65-F5344CB8AC3E}">
        <p14:creationId xmlns:p14="http://schemas.microsoft.com/office/powerpoint/2010/main" val="4049641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163</a:t>
            </a:fld>
            <a:endParaRPr lang="en-US"/>
          </a:p>
        </p:txBody>
      </p:sp>
    </p:spTree>
    <p:extLst>
      <p:ext uri="{BB962C8B-B14F-4D97-AF65-F5344CB8AC3E}">
        <p14:creationId xmlns:p14="http://schemas.microsoft.com/office/powerpoint/2010/main" val="34561793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164</a:t>
            </a:fld>
            <a:endParaRPr lang="en-US"/>
          </a:p>
        </p:txBody>
      </p:sp>
    </p:spTree>
    <p:extLst>
      <p:ext uri="{BB962C8B-B14F-4D97-AF65-F5344CB8AC3E}">
        <p14:creationId xmlns:p14="http://schemas.microsoft.com/office/powerpoint/2010/main" val="38731980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165</a:t>
            </a:fld>
            <a:endParaRPr lang="en-US"/>
          </a:p>
        </p:txBody>
      </p:sp>
    </p:spTree>
    <p:extLst>
      <p:ext uri="{BB962C8B-B14F-4D97-AF65-F5344CB8AC3E}">
        <p14:creationId xmlns:p14="http://schemas.microsoft.com/office/powerpoint/2010/main" val="38325217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166</a:t>
            </a:fld>
            <a:endParaRPr lang="en-US"/>
          </a:p>
        </p:txBody>
      </p:sp>
    </p:spTree>
    <p:extLst>
      <p:ext uri="{BB962C8B-B14F-4D97-AF65-F5344CB8AC3E}">
        <p14:creationId xmlns:p14="http://schemas.microsoft.com/office/powerpoint/2010/main" val="16958420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167</a:t>
            </a:fld>
            <a:endParaRPr lang="en-US"/>
          </a:p>
        </p:txBody>
      </p:sp>
    </p:spTree>
    <p:extLst>
      <p:ext uri="{BB962C8B-B14F-4D97-AF65-F5344CB8AC3E}">
        <p14:creationId xmlns:p14="http://schemas.microsoft.com/office/powerpoint/2010/main" val="428463317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168</a:t>
            </a:fld>
            <a:endParaRPr lang="en-US"/>
          </a:p>
        </p:txBody>
      </p:sp>
    </p:spTree>
    <p:extLst>
      <p:ext uri="{BB962C8B-B14F-4D97-AF65-F5344CB8AC3E}">
        <p14:creationId xmlns:p14="http://schemas.microsoft.com/office/powerpoint/2010/main" val="1399002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17</a:t>
            </a:fld>
            <a:endParaRPr lang="en-US"/>
          </a:p>
        </p:txBody>
      </p:sp>
    </p:spTree>
    <p:extLst>
      <p:ext uri="{BB962C8B-B14F-4D97-AF65-F5344CB8AC3E}">
        <p14:creationId xmlns:p14="http://schemas.microsoft.com/office/powerpoint/2010/main" val="202655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18</a:t>
            </a:fld>
            <a:endParaRPr lang="en-US"/>
          </a:p>
        </p:txBody>
      </p:sp>
    </p:spTree>
    <p:extLst>
      <p:ext uri="{BB962C8B-B14F-4D97-AF65-F5344CB8AC3E}">
        <p14:creationId xmlns:p14="http://schemas.microsoft.com/office/powerpoint/2010/main" val="347902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19</a:t>
            </a:fld>
            <a:endParaRPr lang="en-US"/>
          </a:p>
        </p:txBody>
      </p:sp>
    </p:spTree>
    <p:extLst>
      <p:ext uri="{BB962C8B-B14F-4D97-AF65-F5344CB8AC3E}">
        <p14:creationId xmlns:p14="http://schemas.microsoft.com/office/powerpoint/2010/main" val="4471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a:t>
            </a:fld>
            <a:endParaRPr lang="en-US"/>
          </a:p>
        </p:txBody>
      </p:sp>
    </p:spTree>
    <p:extLst>
      <p:ext uri="{BB962C8B-B14F-4D97-AF65-F5344CB8AC3E}">
        <p14:creationId xmlns:p14="http://schemas.microsoft.com/office/powerpoint/2010/main" val="2033744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20</a:t>
            </a:fld>
            <a:endParaRPr lang="en-US"/>
          </a:p>
        </p:txBody>
      </p:sp>
    </p:spTree>
    <p:extLst>
      <p:ext uri="{BB962C8B-B14F-4D97-AF65-F5344CB8AC3E}">
        <p14:creationId xmlns:p14="http://schemas.microsoft.com/office/powerpoint/2010/main" val="87296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21</a:t>
            </a:fld>
            <a:endParaRPr lang="en-US"/>
          </a:p>
        </p:txBody>
      </p:sp>
    </p:spTree>
    <p:extLst>
      <p:ext uri="{BB962C8B-B14F-4D97-AF65-F5344CB8AC3E}">
        <p14:creationId xmlns:p14="http://schemas.microsoft.com/office/powerpoint/2010/main" val="3941034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22</a:t>
            </a:fld>
            <a:endParaRPr lang="en-US"/>
          </a:p>
        </p:txBody>
      </p:sp>
    </p:spTree>
    <p:extLst>
      <p:ext uri="{BB962C8B-B14F-4D97-AF65-F5344CB8AC3E}">
        <p14:creationId xmlns:p14="http://schemas.microsoft.com/office/powerpoint/2010/main" val="629439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23</a:t>
            </a:fld>
            <a:endParaRPr lang="en-US"/>
          </a:p>
        </p:txBody>
      </p:sp>
    </p:spTree>
    <p:extLst>
      <p:ext uri="{BB962C8B-B14F-4D97-AF65-F5344CB8AC3E}">
        <p14:creationId xmlns:p14="http://schemas.microsoft.com/office/powerpoint/2010/main" val="1629852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24</a:t>
            </a:fld>
            <a:endParaRPr lang="en-US"/>
          </a:p>
        </p:txBody>
      </p:sp>
    </p:spTree>
    <p:extLst>
      <p:ext uri="{BB962C8B-B14F-4D97-AF65-F5344CB8AC3E}">
        <p14:creationId xmlns:p14="http://schemas.microsoft.com/office/powerpoint/2010/main" val="2479961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25</a:t>
            </a:fld>
            <a:endParaRPr lang="en-US"/>
          </a:p>
        </p:txBody>
      </p:sp>
    </p:spTree>
    <p:extLst>
      <p:ext uri="{BB962C8B-B14F-4D97-AF65-F5344CB8AC3E}">
        <p14:creationId xmlns:p14="http://schemas.microsoft.com/office/powerpoint/2010/main" val="228897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26</a:t>
            </a:fld>
            <a:endParaRPr lang="en-US"/>
          </a:p>
        </p:txBody>
      </p:sp>
    </p:spTree>
    <p:extLst>
      <p:ext uri="{BB962C8B-B14F-4D97-AF65-F5344CB8AC3E}">
        <p14:creationId xmlns:p14="http://schemas.microsoft.com/office/powerpoint/2010/main" val="1373195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27</a:t>
            </a:fld>
            <a:endParaRPr lang="en-US"/>
          </a:p>
        </p:txBody>
      </p:sp>
    </p:spTree>
    <p:extLst>
      <p:ext uri="{BB962C8B-B14F-4D97-AF65-F5344CB8AC3E}">
        <p14:creationId xmlns:p14="http://schemas.microsoft.com/office/powerpoint/2010/main" val="266978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28</a:t>
            </a:fld>
            <a:endParaRPr lang="en-US"/>
          </a:p>
        </p:txBody>
      </p:sp>
    </p:spTree>
    <p:extLst>
      <p:ext uri="{BB962C8B-B14F-4D97-AF65-F5344CB8AC3E}">
        <p14:creationId xmlns:p14="http://schemas.microsoft.com/office/powerpoint/2010/main" val="1338379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29</a:t>
            </a:fld>
            <a:endParaRPr lang="en-US"/>
          </a:p>
        </p:txBody>
      </p:sp>
    </p:spTree>
    <p:extLst>
      <p:ext uri="{BB962C8B-B14F-4D97-AF65-F5344CB8AC3E}">
        <p14:creationId xmlns:p14="http://schemas.microsoft.com/office/powerpoint/2010/main" val="259819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a:t>
            </a:fld>
            <a:endParaRPr lang="en-US"/>
          </a:p>
        </p:txBody>
      </p:sp>
    </p:spTree>
    <p:extLst>
      <p:ext uri="{BB962C8B-B14F-4D97-AF65-F5344CB8AC3E}">
        <p14:creationId xmlns:p14="http://schemas.microsoft.com/office/powerpoint/2010/main" val="1686472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30</a:t>
            </a:fld>
            <a:endParaRPr lang="en-US"/>
          </a:p>
        </p:txBody>
      </p:sp>
    </p:spTree>
    <p:extLst>
      <p:ext uri="{BB962C8B-B14F-4D97-AF65-F5344CB8AC3E}">
        <p14:creationId xmlns:p14="http://schemas.microsoft.com/office/powerpoint/2010/main" val="3535745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31</a:t>
            </a:fld>
            <a:endParaRPr lang="en-US"/>
          </a:p>
        </p:txBody>
      </p:sp>
    </p:spTree>
    <p:extLst>
      <p:ext uri="{BB962C8B-B14F-4D97-AF65-F5344CB8AC3E}">
        <p14:creationId xmlns:p14="http://schemas.microsoft.com/office/powerpoint/2010/main" val="3344285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32</a:t>
            </a:fld>
            <a:endParaRPr lang="en-US"/>
          </a:p>
        </p:txBody>
      </p:sp>
    </p:spTree>
    <p:extLst>
      <p:ext uri="{BB962C8B-B14F-4D97-AF65-F5344CB8AC3E}">
        <p14:creationId xmlns:p14="http://schemas.microsoft.com/office/powerpoint/2010/main" val="293214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33</a:t>
            </a:fld>
            <a:endParaRPr lang="en-US"/>
          </a:p>
        </p:txBody>
      </p:sp>
    </p:spTree>
    <p:extLst>
      <p:ext uri="{BB962C8B-B14F-4D97-AF65-F5344CB8AC3E}">
        <p14:creationId xmlns:p14="http://schemas.microsoft.com/office/powerpoint/2010/main" val="418513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34</a:t>
            </a:fld>
            <a:endParaRPr lang="en-US"/>
          </a:p>
        </p:txBody>
      </p:sp>
    </p:spTree>
    <p:extLst>
      <p:ext uri="{BB962C8B-B14F-4D97-AF65-F5344CB8AC3E}">
        <p14:creationId xmlns:p14="http://schemas.microsoft.com/office/powerpoint/2010/main" val="258810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35</a:t>
            </a:fld>
            <a:endParaRPr lang="en-US"/>
          </a:p>
        </p:txBody>
      </p:sp>
    </p:spTree>
    <p:extLst>
      <p:ext uri="{BB962C8B-B14F-4D97-AF65-F5344CB8AC3E}">
        <p14:creationId xmlns:p14="http://schemas.microsoft.com/office/powerpoint/2010/main" val="1548917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36</a:t>
            </a:fld>
            <a:endParaRPr lang="en-US"/>
          </a:p>
        </p:txBody>
      </p:sp>
    </p:spTree>
    <p:extLst>
      <p:ext uri="{BB962C8B-B14F-4D97-AF65-F5344CB8AC3E}">
        <p14:creationId xmlns:p14="http://schemas.microsoft.com/office/powerpoint/2010/main" val="3428303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37</a:t>
            </a:fld>
            <a:endParaRPr lang="en-US"/>
          </a:p>
        </p:txBody>
      </p:sp>
    </p:spTree>
    <p:extLst>
      <p:ext uri="{BB962C8B-B14F-4D97-AF65-F5344CB8AC3E}">
        <p14:creationId xmlns:p14="http://schemas.microsoft.com/office/powerpoint/2010/main" val="2712309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38</a:t>
            </a:fld>
            <a:endParaRPr lang="en-US"/>
          </a:p>
        </p:txBody>
      </p:sp>
    </p:spTree>
    <p:extLst>
      <p:ext uri="{BB962C8B-B14F-4D97-AF65-F5344CB8AC3E}">
        <p14:creationId xmlns:p14="http://schemas.microsoft.com/office/powerpoint/2010/main" val="2038414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39</a:t>
            </a:fld>
            <a:endParaRPr lang="en-US"/>
          </a:p>
        </p:txBody>
      </p:sp>
    </p:spTree>
    <p:extLst>
      <p:ext uri="{BB962C8B-B14F-4D97-AF65-F5344CB8AC3E}">
        <p14:creationId xmlns:p14="http://schemas.microsoft.com/office/powerpoint/2010/main" val="129512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a:t>
            </a:fld>
            <a:endParaRPr lang="en-US"/>
          </a:p>
        </p:txBody>
      </p:sp>
    </p:spTree>
    <p:extLst>
      <p:ext uri="{BB962C8B-B14F-4D97-AF65-F5344CB8AC3E}">
        <p14:creationId xmlns:p14="http://schemas.microsoft.com/office/powerpoint/2010/main" val="708342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40</a:t>
            </a:fld>
            <a:endParaRPr lang="en-US"/>
          </a:p>
        </p:txBody>
      </p:sp>
    </p:spTree>
    <p:extLst>
      <p:ext uri="{BB962C8B-B14F-4D97-AF65-F5344CB8AC3E}">
        <p14:creationId xmlns:p14="http://schemas.microsoft.com/office/powerpoint/2010/main" val="2227941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41</a:t>
            </a:fld>
            <a:endParaRPr lang="en-US"/>
          </a:p>
        </p:txBody>
      </p:sp>
    </p:spTree>
    <p:extLst>
      <p:ext uri="{BB962C8B-B14F-4D97-AF65-F5344CB8AC3E}">
        <p14:creationId xmlns:p14="http://schemas.microsoft.com/office/powerpoint/2010/main" val="1982140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42</a:t>
            </a:fld>
            <a:endParaRPr lang="en-US"/>
          </a:p>
        </p:txBody>
      </p:sp>
    </p:spTree>
    <p:extLst>
      <p:ext uri="{BB962C8B-B14F-4D97-AF65-F5344CB8AC3E}">
        <p14:creationId xmlns:p14="http://schemas.microsoft.com/office/powerpoint/2010/main" val="772591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43</a:t>
            </a:fld>
            <a:endParaRPr lang="en-US"/>
          </a:p>
        </p:txBody>
      </p:sp>
    </p:spTree>
    <p:extLst>
      <p:ext uri="{BB962C8B-B14F-4D97-AF65-F5344CB8AC3E}">
        <p14:creationId xmlns:p14="http://schemas.microsoft.com/office/powerpoint/2010/main" val="3482509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44</a:t>
            </a:fld>
            <a:endParaRPr lang="en-US"/>
          </a:p>
        </p:txBody>
      </p:sp>
    </p:spTree>
    <p:extLst>
      <p:ext uri="{BB962C8B-B14F-4D97-AF65-F5344CB8AC3E}">
        <p14:creationId xmlns:p14="http://schemas.microsoft.com/office/powerpoint/2010/main" val="1072307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45</a:t>
            </a:fld>
            <a:endParaRPr lang="en-US"/>
          </a:p>
        </p:txBody>
      </p:sp>
    </p:spTree>
    <p:extLst>
      <p:ext uri="{BB962C8B-B14F-4D97-AF65-F5344CB8AC3E}">
        <p14:creationId xmlns:p14="http://schemas.microsoft.com/office/powerpoint/2010/main" val="166501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46</a:t>
            </a:fld>
            <a:endParaRPr lang="en-US"/>
          </a:p>
        </p:txBody>
      </p:sp>
    </p:spTree>
    <p:extLst>
      <p:ext uri="{BB962C8B-B14F-4D97-AF65-F5344CB8AC3E}">
        <p14:creationId xmlns:p14="http://schemas.microsoft.com/office/powerpoint/2010/main" val="2045748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47</a:t>
            </a:fld>
            <a:endParaRPr lang="en-US"/>
          </a:p>
        </p:txBody>
      </p:sp>
    </p:spTree>
    <p:extLst>
      <p:ext uri="{BB962C8B-B14F-4D97-AF65-F5344CB8AC3E}">
        <p14:creationId xmlns:p14="http://schemas.microsoft.com/office/powerpoint/2010/main" val="3956678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48</a:t>
            </a:fld>
            <a:endParaRPr lang="en-US"/>
          </a:p>
        </p:txBody>
      </p:sp>
    </p:spTree>
    <p:extLst>
      <p:ext uri="{BB962C8B-B14F-4D97-AF65-F5344CB8AC3E}">
        <p14:creationId xmlns:p14="http://schemas.microsoft.com/office/powerpoint/2010/main" val="4256787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49</a:t>
            </a:fld>
            <a:endParaRPr lang="en-US"/>
          </a:p>
        </p:txBody>
      </p:sp>
    </p:spTree>
    <p:extLst>
      <p:ext uri="{BB962C8B-B14F-4D97-AF65-F5344CB8AC3E}">
        <p14:creationId xmlns:p14="http://schemas.microsoft.com/office/powerpoint/2010/main" val="198497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a:t>
            </a:fld>
            <a:endParaRPr lang="en-US"/>
          </a:p>
        </p:txBody>
      </p:sp>
    </p:spTree>
    <p:extLst>
      <p:ext uri="{BB962C8B-B14F-4D97-AF65-F5344CB8AC3E}">
        <p14:creationId xmlns:p14="http://schemas.microsoft.com/office/powerpoint/2010/main" val="3039430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50</a:t>
            </a:fld>
            <a:endParaRPr lang="en-US"/>
          </a:p>
        </p:txBody>
      </p:sp>
    </p:spTree>
    <p:extLst>
      <p:ext uri="{BB962C8B-B14F-4D97-AF65-F5344CB8AC3E}">
        <p14:creationId xmlns:p14="http://schemas.microsoft.com/office/powerpoint/2010/main" val="3827963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51</a:t>
            </a:fld>
            <a:endParaRPr lang="en-US"/>
          </a:p>
        </p:txBody>
      </p:sp>
    </p:spTree>
    <p:extLst>
      <p:ext uri="{BB962C8B-B14F-4D97-AF65-F5344CB8AC3E}">
        <p14:creationId xmlns:p14="http://schemas.microsoft.com/office/powerpoint/2010/main" val="3225118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52</a:t>
            </a:fld>
            <a:endParaRPr lang="en-US"/>
          </a:p>
        </p:txBody>
      </p:sp>
    </p:spTree>
    <p:extLst>
      <p:ext uri="{BB962C8B-B14F-4D97-AF65-F5344CB8AC3E}">
        <p14:creationId xmlns:p14="http://schemas.microsoft.com/office/powerpoint/2010/main" val="1837046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53</a:t>
            </a:fld>
            <a:endParaRPr lang="en-US"/>
          </a:p>
        </p:txBody>
      </p:sp>
    </p:spTree>
    <p:extLst>
      <p:ext uri="{BB962C8B-B14F-4D97-AF65-F5344CB8AC3E}">
        <p14:creationId xmlns:p14="http://schemas.microsoft.com/office/powerpoint/2010/main" val="1971259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54</a:t>
            </a:fld>
            <a:endParaRPr lang="en-US"/>
          </a:p>
        </p:txBody>
      </p:sp>
    </p:spTree>
    <p:extLst>
      <p:ext uri="{BB962C8B-B14F-4D97-AF65-F5344CB8AC3E}">
        <p14:creationId xmlns:p14="http://schemas.microsoft.com/office/powerpoint/2010/main" val="2448255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55</a:t>
            </a:fld>
            <a:endParaRPr lang="en-US"/>
          </a:p>
        </p:txBody>
      </p:sp>
    </p:spTree>
    <p:extLst>
      <p:ext uri="{BB962C8B-B14F-4D97-AF65-F5344CB8AC3E}">
        <p14:creationId xmlns:p14="http://schemas.microsoft.com/office/powerpoint/2010/main" val="2082716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56</a:t>
            </a:fld>
            <a:endParaRPr lang="en-US"/>
          </a:p>
        </p:txBody>
      </p:sp>
    </p:spTree>
    <p:extLst>
      <p:ext uri="{BB962C8B-B14F-4D97-AF65-F5344CB8AC3E}">
        <p14:creationId xmlns:p14="http://schemas.microsoft.com/office/powerpoint/2010/main" val="647357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57</a:t>
            </a:fld>
            <a:endParaRPr lang="en-US"/>
          </a:p>
        </p:txBody>
      </p:sp>
    </p:spTree>
    <p:extLst>
      <p:ext uri="{BB962C8B-B14F-4D97-AF65-F5344CB8AC3E}">
        <p14:creationId xmlns:p14="http://schemas.microsoft.com/office/powerpoint/2010/main" val="3412375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58</a:t>
            </a:fld>
            <a:endParaRPr lang="en-US"/>
          </a:p>
        </p:txBody>
      </p:sp>
    </p:spTree>
    <p:extLst>
      <p:ext uri="{BB962C8B-B14F-4D97-AF65-F5344CB8AC3E}">
        <p14:creationId xmlns:p14="http://schemas.microsoft.com/office/powerpoint/2010/main" val="1607188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59</a:t>
            </a:fld>
            <a:endParaRPr lang="en-US"/>
          </a:p>
        </p:txBody>
      </p:sp>
    </p:spTree>
    <p:extLst>
      <p:ext uri="{BB962C8B-B14F-4D97-AF65-F5344CB8AC3E}">
        <p14:creationId xmlns:p14="http://schemas.microsoft.com/office/powerpoint/2010/main" val="231464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a:t>
            </a:fld>
            <a:endParaRPr lang="en-US"/>
          </a:p>
        </p:txBody>
      </p:sp>
    </p:spTree>
    <p:extLst>
      <p:ext uri="{BB962C8B-B14F-4D97-AF65-F5344CB8AC3E}">
        <p14:creationId xmlns:p14="http://schemas.microsoft.com/office/powerpoint/2010/main" val="4229363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60</a:t>
            </a:fld>
            <a:endParaRPr lang="en-US"/>
          </a:p>
        </p:txBody>
      </p:sp>
    </p:spTree>
    <p:extLst>
      <p:ext uri="{BB962C8B-B14F-4D97-AF65-F5344CB8AC3E}">
        <p14:creationId xmlns:p14="http://schemas.microsoft.com/office/powerpoint/2010/main" val="2952915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61</a:t>
            </a:fld>
            <a:endParaRPr lang="en-US"/>
          </a:p>
        </p:txBody>
      </p:sp>
    </p:spTree>
    <p:extLst>
      <p:ext uri="{BB962C8B-B14F-4D97-AF65-F5344CB8AC3E}">
        <p14:creationId xmlns:p14="http://schemas.microsoft.com/office/powerpoint/2010/main" val="3732880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62</a:t>
            </a:fld>
            <a:endParaRPr lang="en-US"/>
          </a:p>
        </p:txBody>
      </p:sp>
    </p:spTree>
    <p:extLst>
      <p:ext uri="{BB962C8B-B14F-4D97-AF65-F5344CB8AC3E}">
        <p14:creationId xmlns:p14="http://schemas.microsoft.com/office/powerpoint/2010/main" val="1861910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63</a:t>
            </a:fld>
            <a:endParaRPr lang="en-US"/>
          </a:p>
        </p:txBody>
      </p:sp>
    </p:spTree>
    <p:extLst>
      <p:ext uri="{BB962C8B-B14F-4D97-AF65-F5344CB8AC3E}">
        <p14:creationId xmlns:p14="http://schemas.microsoft.com/office/powerpoint/2010/main" val="10170793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64</a:t>
            </a:fld>
            <a:endParaRPr lang="en-US"/>
          </a:p>
        </p:txBody>
      </p:sp>
    </p:spTree>
    <p:extLst>
      <p:ext uri="{BB962C8B-B14F-4D97-AF65-F5344CB8AC3E}">
        <p14:creationId xmlns:p14="http://schemas.microsoft.com/office/powerpoint/2010/main" val="2836165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65</a:t>
            </a:fld>
            <a:endParaRPr lang="en-US"/>
          </a:p>
        </p:txBody>
      </p:sp>
    </p:spTree>
    <p:extLst>
      <p:ext uri="{BB962C8B-B14F-4D97-AF65-F5344CB8AC3E}">
        <p14:creationId xmlns:p14="http://schemas.microsoft.com/office/powerpoint/2010/main" val="441997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66</a:t>
            </a:fld>
            <a:endParaRPr lang="en-US"/>
          </a:p>
        </p:txBody>
      </p:sp>
    </p:spTree>
    <p:extLst>
      <p:ext uri="{BB962C8B-B14F-4D97-AF65-F5344CB8AC3E}">
        <p14:creationId xmlns:p14="http://schemas.microsoft.com/office/powerpoint/2010/main" val="3697179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67</a:t>
            </a:fld>
            <a:endParaRPr lang="en-US"/>
          </a:p>
        </p:txBody>
      </p:sp>
    </p:spTree>
    <p:extLst>
      <p:ext uri="{BB962C8B-B14F-4D97-AF65-F5344CB8AC3E}">
        <p14:creationId xmlns:p14="http://schemas.microsoft.com/office/powerpoint/2010/main" val="2839361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68</a:t>
            </a:fld>
            <a:endParaRPr lang="en-US"/>
          </a:p>
        </p:txBody>
      </p:sp>
    </p:spTree>
    <p:extLst>
      <p:ext uri="{BB962C8B-B14F-4D97-AF65-F5344CB8AC3E}">
        <p14:creationId xmlns:p14="http://schemas.microsoft.com/office/powerpoint/2010/main" val="532066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69</a:t>
            </a:fld>
            <a:endParaRPr lang="en-US"/>
          </a:p>
        </p:txBody>
      </p:sp>
    </p:spTree>
    <p:extLst>
      <p:ext uri="{BB962C8B-B14F-4D97-AF65-F5344CB8AC3E}">
        <p14:creationId xmlns:p14="http://schemas.microsoft.com/office/powerpoint/2010/main" val="64933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a:t>
            </a:fld>
            <a:endParaRPr lang="en-US"/>
          </a:p>
        </p:txBody>
      </p:sp>
    </p:spTree>
    <p:extLst>
      <p:ext uri="{BB962C8B-B14F-4D97-AF65-F5344CB8AC3E}">
        <p14:creationId xmlns:p14="http://schemas.microsoft.com/office/powerpoint/2010/main" val="1022770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70</a:t>
            </a:fld>
            <a:endParaRPr lang="en-US"/>
          </a:p>
        </p:txBody>
      </p:sp>
    </p:spTree>
    <p:extLst>
      <p:ext uri="{BB962C8B-B14F-4D97-AF65-F5344CB8AC3E}">
        <p14:creationId xmlns:p14="http://schemas.microsoft.com/office/powerpoint/2010/main" val="4021263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71</a:t>
            </a:fld>
            <a:endParaRPr lang="en-US"/>
          </a:p>
        </p:txBody>
      </p:sp>
    </p:spTree>
    <p:extLst>
      <p:ext uri="{BB962C8B-B14F-4D97-AF65-F5344CB8AC3E}">
        <p14:creationId xmlns:p14="http://schemas.microsoft.com/office/powerpoint/2010/main" val="19797782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72</a:t>
            </a:fld>
            <a:endParaRPr lang="en-US"/>
          </a:p>
        </p:txBody>
      </p:sp>
    </p:spTree>
    <p:extLst>
      <p:ext uri="{BB962C8B-B14F-4D97-AF65-F5344CB8AC3E}">
        <p14:creationId xmlns:p14="http://schemas.microsoft.com/office/powerpoint/2010/main" val="3731241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73</a:t>
            </a:fld>
            <a:endParaRPr lang="en-US"/>
          </a:p>
        </p:txBody>
      </p:sp>
    </p:spTree>
    <p:extLst>
      <p:ext uri="{BB962C8B-B14F-4D97-AF65-F5344CB8AC3E}">
        <p14:creationId xmlns:p14="http://schemas.microsoft.com/office/powerpoint/2010/main" val="4089282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74</a:t>
            </a:fld>
            <a:endParaRPr lang="en-US"/>
          </a:p>
        </p:txBody>
      </p:sp>
    </p:spTree>
    <p:extLst>
      <p:ext uri="{BB962C8B-B14F-4D97-AF65-F5344CB8AC3E}">
        <p14:creationId xmlns:p14="http://schemas.microsoft.com/office/powerpoint/2010/main" val="4103832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75</a:t>
            </a:fld>
            <a:endParaRPr lang="en-US"/>
          </a:p>
        </p:txBody>
      </p:sp>
    </p:spTree>
    <p:extLst>
      <p:ext uri="{BB962C8B-B14F-4D97-AF65-F5344CB8AC3E}">
        <p14:creationId xmlns:p14="http://schemas.microsoft.com/office/powerpoint/2010/main" val="10621587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76</a:t>
            </a:fld>
            <a:endParaRPr lang="en-US"/>
          </a:p>
        </p:txBody>
      </p:sp>
    </p:spTree>
    <p:extLst>
      <p:ext uri="{BB962C8B-B14F-4D97-AF65-F5344CB8AC3E}">
        <p14:creationId xmlns:p14="http://schemas.microsoft.com/office/powerpoint/2010/main" val="2514424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77</a:t>
            </a:fld>
            <a:endParaRPr lang="en-US"/>
          </a:p>
        </p:txBody>
      </p:sp>
    </p:spTree>
    <p:extLst>
      <p:ext uri="{BB962C8B-B14F-4D97-AF65-F5344CB8AC3E}">
        <p14:creationId xmlns:p14="http://schemas.microsoft.com/office/powerpoint/2010/main" val="21314495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78</a:t>
            </a:fld>
            <a:endParaRPr lang="en-US"/>
          </a:p>
        </p:txBody>
      </p:sp>
    </p:spTree>
    <p:extLst>
      <p:ext uri="{BB962C8B-B14F-4D97-AF65-F5344CB8AC3E}">
        <p14:creationId xmlns:p14="http://schemas.microsoft.com/office/powerpoint/2010/main" val="20179838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79</a:t>
            </a:fld>
            <a:endParaRPr lang="en-US"/>
          </a:p>
        </p:txBody>
      </p:sp>
    </p:spTree>
    <p:extLst>
      <p:ext uri="{BB962C8B-B14F-4D97-AF65-F5344CB8AC3E}">
        <p14:creationId xmlns:p14="http://schemas.microsoft.com/office/powerpoint/2010/main" val="232683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a:t>
            </a:fld>
            <a:endParaRPr lang="en-US"/>
          </a:p>
        </p:txBody>
      </p:sp>
    </p:spTree>
    <p:extLst>
      <p:ext uri="{BB962C8B-B14F-4D97-AF65-F5344CB8AC3E}">
        <p14:creationId xmlns:p14="http://schemas.microsoft.com/office/powerpoint/2010/main" val="18437027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80</a:t>
            </a:fld>
            <a:endParaRPr lang="en-US"/>
          </a:p>
        </p:txBody>
      </p:sp>
    </p:spTree>
    <p:extLst>
      <p:ext uri="{BB962C8B-B14F-4D97-AF65-F5344CB8AC3E}">
        <p14:creationId xmlns:p14="http://schemas.microsoft.com/office/powerpoint/2010/main" val="152991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81</a:t>
            </a:fld>
            <a:endParaRPr lang="en-US"/>
          </a:p>
        </p:txBody>
      </p:sp>
    </p:spTree>
    <p:extLst>
      <p:ext uri="{BB962C8B-B14F-4D97-AF65-F5344CB8AC3E}">
        <p14:creationId xmlns:p14="http://schemas.microsoft.com/office/powerpoint/2010/main" val="46167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82</a:t>
            </a:fld>
            <a:endParaRPr lang="en-US"/>
          </a:p>
        </p:txBody>
      </p:sp>
    </p:spTree>
    <p:extLst>
      <p:ext uri="{BB962C8B-B14F-4D97-AF65-F5344CB8AC3E}">
        <p14:creationId xmlns:p14="http://schemas.microsoft.com/office/powerpoint/2010/main" val="12223666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83</a:t>
            </a:fld>
            <a:endParaRPr lang="en-US"/>
          </a:p>
        </p:txBody>
      </p:sp>
    </p:spTree>
    <p:extLst>
      <p:ext uri="{BB962C8B-B14F-4D97-AF65-F5344CB8AC3E}">
        <p14:creationId xmlns:p14="http://schemas.microsoft.com/office/powerpoint/2010/main" val="34839830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84</a:t>
            </a:fld>
            <a:endParaRPr lang="en-US"/>
          </a:p>
        </p:txBody>
      </p:sp>
    </p:spTree>
    <p:extLst>
      <p:ext uri="{BB962C8B-B14F-4D97-AF65-F5344CB8AC3E}">
        <p14:creationId xmlns:p14="http://schemas.microsoft.com/office/powerpoint/2010/main" val="624727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85</a:t>
            </a:fld>
            <a:endParaRPr lang="en-US"/>
          </a:p>
        </p:txBody>
      </p:sp>
    </p:spTree>
    <p:extLst>
      <p:ext uri="{BB962C8B-B14F-4D97-AF65-F5344CB8AC3E}">
        <p14:creationId xmlns:p14="http://schemas.microsoft.com/office/powerpoint/2010/main" val="27351766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86</a:t>
            </a:fld>
            <a:endParaRPr lang="en-US"/>
          </a:p>
        </p:txBody>
      </p:sp>
    </p:spTree>
    <p:extLst>
      <p:ext uri="{BB962C8B-B14F-4D97-AF65-F5344CB8AC3E}">
        <p14:creationId xmlns:p14="http://schemas.microsoft.com/office/powerpoint/2010/main" val="27009432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87</a:t>
            </a:fld>
            <a:endParaRPr lang="en-US"/>
          </a:p>
        </p:txBody>
      </p:sp>
    </p:spTree>
    <p:extLst>
      <p:ext uri="{BB962C8B-B14F-4D97-AF65-F5344CB8AC3E}">
        <p14:creationId xmlns:p14="http://schemas.microsoft.com/office/powerpoint/2010/main" val="2390706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88</a:t>
            </a:fld>
            <a:endParaRPr lang="en-US"/>
          </a:p>
        </p:txBody>
      </p:sp>
    </p:spTree>
    <p:extLst>
      <p:ext uri="{BB962C8B-B14F-4D97-AF65-F5344CB8AC3E}">
        <p14:creationId xmlns:p14="http://schemas.microsoft.com/office/powerpoint/2010/main" val="41811495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89</a:t>
            </a:fld>
            <a:endParaRPr lang="en-US"/>
          </a:p>
        </p:txBody>
      </p:sp>
    </p:spTree>
    <p:extLst>
      <p:ext uri="{BB962C8B-B14F-4D97-AF65-F5344CB8AC3E}">
        <p14:creationId xmlns:p14="http://schemas.microsoft.com/office/powerpoint/2010/main" val="841324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a:t>
            </a:fld>
            <a:endParaRPr lang="en-US"/>
          </a:p>
        </p:txBody>
      </p:sp>
    </p:spTree>
    <p:extLst>
      <p:ext uri="{BB962C8B-B14F-4D97-AF65-F5344CB8AC3E}">
        <p14:creationId xmlns:p14="http://schemas.microsoft.com/office/powerpoint/2010/main" val="2838216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90</a:t>
            </a:fld>
            <a:endParaRPr lang="en-US"/>
          </a:p>
        </p:txBody>
      </p:sp>
    </p:spTree>
    <p:extLst>
      <p:ext uri="{BB962C8B-B14F-4D97-AF65-F5344CB8AC3E}">
        <p14:creationId xmlns:p14="http://schemas.microsoft.com/office/powerpoint/2010/main" val="4001278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91</a:t>
            </a:fld>
            <a:endParaRPr lang="en-US"/>
          </a:p>
        </p:txBody>
      </p:sp>
    </p:spTree>
    <p:extLst>
      <p:ext uri="{BB962C8B-B14F-4D97-AF65-F5344CB8AC3E}">
        <p14:creationId xmlns:p14="http://schemas.microsoft.com/office/powerpoint/2010/main" val="39802103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92</a:t>
            </a:fld>
            <a:endParaRPr lang="en-US"/>
          </a:p>
        </p:txBody>
      </p:sp>
    </p:spTree>
    <p:extLst>
      <p:ext uri="{BB962C8B-B14F-4D97-AF65-F5344CB8AC3E}">
        <p14:creationId xmlns:p14="http://schemas.microsoft.com/office/powerpoint/2010/main" val="9397559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93</a:t>
            </a:fld>
            <a:endParaRPr lang="en-US"/>
          </a:p>
        </p:txBody>
      </p:sp>
    </p:spTree>
    <p:extLst>
      <p:ext uri="{BB962C8B-B14F-4D97-AF65-F5344CB8AC3E}">
        <p14:creationId xmlns:p14="http://schemas.microsoft.com/office/powerpoint/2010/main" val="2091724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94</a:t>
            </a:fld>
            <a:endParaRPr lang="en-US"/>
          </a:p>
        </p:txBody>
      </p:sp>
    </p:spTree>
    <p:extLst>
      <p:ext uri="{BB962C8B-B14F-4D97-AF65-F5344CB8AC3E}">
        <p14:creationId xmlns:p14="http://schemas.microsoft.com/office/powerpoint/2010/main" val="3479953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95</a:t>
            </a:fld>
            <a:endParaRPr lang="en-US"/>
          </a:p>
        </p:txBody>
      </p:sp>
    </p:spTree>
    <p:extLst>
      <p:ext uri="{BB962C8B-B14F-4D97-AF65-F5344CB8AC3E}">
        <p14:creationId xmlns:p14="http://schemas.microsoft.com/office/powerpoint/2010/main" val="28865142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96</a:t>
            </a:fld>
            <a:endParaRPr lang="en-US"/>
          </a:p>
        </p:txBody>
      </p:sp>
    </p:spTree>
    <p:extLst>
      <p:ext uri="{BB962C8B-B14F-4D97-AF65-F5344CB8AC3E}">
        <p14:creationId xmlns:p14="http://schemas.microsoft.com/office/powerpoint/2010/main" val="1617952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97</a:t>
            </a:fld>
            <a:endParaRPr lang="en-US"/>
          </a:p>
        </p:txBody>
      </p:sp>
    </p:spTree>
    <p:extLst>
      <p:ext uri="{BB962C8B-B14F-4D97-AF65-F5344CB8AC3E}">
        <p14:creationId xmlns:p14="http://schemas.microsoft.com/office/powerpoint/2010/main" val="22688833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98</a:t>
            </a:fld>
            <a:endParaRPr lang="en-US"/>
          </a:p>
        </p:txBody>
      </p:sp>
    </p:spTree>
    <p:extLst>
      <p:ext uri="{BB962C8B-B14F-4D97-AF65-F5344CB8AC3E}">
        <p14:creationId xmlns:p14="http://schemas.microsoft.com/office/powerpoint/2010/main" val="15764253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692E7-CEF0-42FF-98CD-EA76485F66B7}" type="slidenum">
              <a:rPr lang="en-US" smtClean="0"/>
              <a:t>99</a:t>
            </a:fld>
            <a:endParaRPr lang="en-US"/>
          </a:p>
        </p:txBody>
      </p:sp>
    </p:spTree>
    <p:extLst>
      <p:ext uri="{BB962C8B-B14F-4D97-AF65-F5344CB8AC3E}">
        <p14:creationId xmlns:p14="http://schemas.microsoft.com/office/powerpoint/2010/main" val="115145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A48EC1-AB08-4AD9-AAE4-4633B08FDE52}"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6349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8EC1-AB08-4AD9-AAE4-4633B08FDE52}"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71578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8EC1-AB08-4AD9-AAE4-4633B08FDE52}"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78380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8EC1-AB08-4AD9-AAE4-4633B08FDE52}"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366547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A48EC1-AB08-4AD9-AAE4-4633B08FDE52}" type="datetimeFigureOut">
              <a:rPr lang="en-US" smtClean="0"/>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13321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A48EC1-AB08-4AD9-AAE4-4633B08FDE52}"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101259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A48EC1-AB08-4AD9-AAE4-4633B08FDE52}" type="datetimeFigureOut">
              <a:rPr lang="en-US" smtClean="0"/>
              <a:t>6/3/14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143511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A48EC1-AB08-4AD9-AAE4-4633B08FDE52}" type="datetimeFigureOut">
              <a:rPr lang="en-US" smtClean="0"/>
              <a:t>6/3/14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324754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48EC1-AB08-4AD9-AAE4-4633B08FDE52}" type="datetimeFigureOut">
              <a:rPr lang="en-US" smtClean="0"/>
              <a:t>6/3/14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312212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48EC1-AB08-4AD9-AAE4-4633B08FDE52}"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42860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48EC1-AB08-4AD9-AAE4-4633B08FDE52}" type="datetimeFigureOut">
              <a:rPr lang="en-US" smtClean="0"/>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1C5B1-EE2E-464A-A8CC-7EC51420490A}" type="slidenum">
              <a:rPr lang="en-US" smtClean="0"/>
              <a:t>‹#›</a:t>
            </a:fld>
            <a:endParaRPr lang="en-US"/>
          </a:p>
        </p:txBody>
      </p:sp>
    </p:spTree>
    <p:extLst>
      <p:ext uri="{BB962C8B-B14F-4D97-AF65-F5344CB8AC3E}">
        <p14:creationId xmlns:p14="http://schemas.microsoft.com/office/powerpoint/2010/main" val="31127883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48EC1-AB08-4AD9-AAE4-4633B08FDE52}" type="datetimeFigureOut">
              <a:rPr lang="en-US" smtClean="0"/>
              <a:t>6/3/14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1C5B1-EE2E-464A-A8CC-7EC51420490A}" type="slidenum">
              <a:rPr lang="en-US" smtClean="0"/>
              <a:t>‹#›</a:t>
            </a:fld>
            <a:endParaRPr lang="en-US"/>
          </a:p>
        </p:txBody>
      </p:sp>
    </p:spTree>
    <p:extLst>
      <p:ext uri="{BB962C8B-B14F-4D97-AF65-F5344CB8AC3E}">
        <p14:creationId xmlns:p14="http://schemas.microsoft.com/office/powerpoint/2010/main" val="674036999"/>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9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98.jpeg"/></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0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0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0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1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1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1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1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1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1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19.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12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127.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jpeg"/><Relationship Id="rId1" Type="http://schemas.openxmlformats.org/officeDocument/2006/relationships/slideLayout" Target="../slideLayouts/slideLayout7.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4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45.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7" Type="http://schemas.openxmlformats.org/officeDocument/2006/relationships/image" Target="../media/image150.jpeg"/><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5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7.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15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5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56.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5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58.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59.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60.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6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16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png"/><Relationship Id="rId6" Type="http://schemas.openxmlformats.org/officeDocument/2006/relationships/image" Target="../media/image166.jpeg"/><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png"/><Relationship Id="rId5" Type="http://schemas.openxmlformats.org/officeDocument/2006/relationships/image" Target="../media/image169.jpeg"/><Relationship Id="rId6" Type="http://schemas.openxmlformats.org/officeDocument/2006/relationships/image" Target="../media/image170.jpeg"/><Relationship Id="rId1" Type="http://schemas.openxmlformats.org/officeDocument/2006/relationships/slideLayout" Target="../slideLayouts/slideLayout7.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png"/><Relationship Id="rId5" Type="http://schemas.openxmlformats.org/officeDocument/2006/relationships/image" Target="../media/image173.jpeg"/><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176.png"/><Relationship Id="rId9" Type="http://schemas.openxmlformats.org/officeDocument/2006/relationships/image" Target="../media/image177.jpeg"/><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image" Target="../media/image180.jpeg"/><Relationship Id="rId6" Type="http://schemas.openxmlformats.org/officeDocument/2006/relationships/image" Target="../media/image181.jpeg"/><Relationship Id="rId7" Type="http://schemas.openxmlformats.org/officeDocument/2006/relationships/image" Target="../media/image182.jpeg"/><Relationship Id="rId8" Type="http://schemas.openxmlformats.org/officeDocument/2006/relationships/image" Target="../media/image183.jpeg"/><Relationship Id="rId1" Type="http://schemas.openxmlformats.org/officeDocument/2006/relationships/slideLayout" Target="../slideLayouts/slideLayout7.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jpeg"/><Relationship Id="rId1" Type="http://schemas.openxmlformats.org/officeDocument/2006/relationships/slideLayout" Target="../slideLayouts/slideLayout7.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60.xml.rels><?xml version="1.0" encoding="UTF-8" standalone="yes"?>
<Relationships xmlns="http://schemas.openxmlformats.org/package/2006/relationships"><Relationship Id="rId3" Type="http://schemas.openxmlformats.org/officeDocument/2006/relationships/hyperlink" Target="http://www.nwitimes.com/search/?l=50&amp;sd=desc&amp;s=start_time&amp;f=html&amp;byline=For%20The%20Times" TargetMode="External"/><Relationship Id="rId4" Type="http://schemas.openxmlformats.org/officeDocument/2006/relationships/image" Target="../media/image187.jpeg"/><Relationship Id="rId5" Type="http://schemas.openxmlformats.org/officeDocument/2006/relationships/image" Target="../media/image188.jpeg"/><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hyperlink" Target="http://pinterest.com/" TargetMode="External"/><Relationship Id="rId4" Type="http://schemas.openxmlformats.org/officeDocument/2006/relationships/image" Target="../media/image189.png"/><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hyperlink" Target="http://www.nydailynews.com/new-york/uptown" TargetMode="External"/><Relationship Id="rId4" Type="http://schemas.openxmlformats.org/officeDocument/2006/relationships/hyperlink" Target="http://www.nydailynews.com/authors?author=Laignee%20Barron" TargetMode="External"/><Relationship Id="rId5" Type="http://schemas.openxmlformats.org/officeDocument/2006/relationships/hyperlink" Target="http://www.nydailynews.com/new-york/uptown/artist-bold-stroke-inspiration-article-1.1404105%23ixzz33WbcvvaG" TargetMode="External"/><Relationship Id="rId6" Type="http://schemas.openxmlformats.org/officeDocument/2006/relationships/image" Target="../media/image190.jpeg"/><Relationship Id="rId1" Type="http://schemas.openxmlformats.org/officeDocument/2006/relationships/slideLayout" Target="../slideLayouts/slideLayout7.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 Id="rId3" Type="http://schemas.openxmlformats.org/officeDocument/2006/relationships/hyperlink" Target="http://www.nydailynews.com/new-york/uptown/artist-bold-stroke-inspiration-article-1.1404105%23ixzz33WbvmWAU"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92.gif"/><Relationship Id="rId1" Type="http://schemas.openxmlformats.org/officeDocument/2006/relationships/slideLayout" Target="../slideLayouts/slideLayout7.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 Id="rId3" Type="http://schemas.openxmlformats.org/officeDocument/2006/relationships/hyperlink" Target="mailto:bridget@wakingthevillage.org"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8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8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87.jpeg"/></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9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Creative Spaces and Family Engagement in Libraries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8588" y="1600200"/>
            <a:ext cx="6786823" cy="4525963"/>
          </a:xfrm>
        </p:spPr>
      </p:pic>
      <p:sp>
        <p:nvSpPr>
          <p:cNvPr id="5" name="TextBox 4"/>
          <p:cNvSpPr txBox="1"/>
          <p:nvPr/>
        </p:nvSpPr>
        <p:spPr>
          <a:xfrm>
            <a:off x="914400" y="6324600"/>
            <a:ext cx="7467600" cy="369332"/>
          </a:xfrm>
          <a:prstGeom prst="rect">
            <a:avLst/>
          </a:prstGeom>
          <a:noFill/>
        </p:spPr>
        <p:txBody>
          <a:bodyPr wrap="square" rtlCol="0">
            <a:spAutoFit/>
          </a:bodyPr>
          <a:lstStyle/>
          <a:p>
            <a:pPr algn="ctr"/>
            <a:r>
              <a:rPr lang="en-US" dirty="0" smtClean="0"/>
              <a:t>Bridget Alexander, Executive Director of Waking the Village</a:t>
            </a:r>
            <a:endParaRPr lang="en-US" dirty="0"/>
          </a:p>
        </p:txBody>
      </p:sp>
    </p:spTree>
    <p:extLst>
      <p:ext uri="{BB962C8B-B14F-4D97-AF65-F5344CB8AC3E}">
        <p14:creationId xmlns:p14="http://schemas.microsoft.com/office/powerpoint/2010/main" val="37370314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Desktop\PLAY Summit\Manifesto\kn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124200"/>
            <a:ext cx="8153400" cy="1015663"/>
          </a:xfrm>
          <a:prstGeom prst="rect">
            <a:avLst/>
          </a:prstGeom>
        </p:spPr>
        <p:txBody>
          <a:bodyPr wrap="square">
            <a:spAutoFit/>
          </a:bodyPr>
          <a:lstStyle/>
          <a:p>
            <a:pPr algn="ctr"/>
            <a:r>
              <a:rPr lang="en-US" sz="3000" dirty="0"/>
              <a:t>We believe children deserve space to explore every art before choosing one to master.</a:t>
            </a:r>
          </a:p>
        </p:txBody>
      </p:sp>
    </p:spTree>
    <p:extLst>
      <p:ext uri="{BB962C8B-B14F-4D97-AF65-F5344CB8AC3E}">
        <p14:creationId xmlns:p14="http://schemas.microsoft.com/office/powerpoint/2010/main" val="113641069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B\Desktop\PLAY Summit\Inviting Environment\IMG_81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3850" y="1009650"/>
            <a:ext cx="56388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Users\B\Desktop\PLAY Summit\Inviting Environment\IMG_81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99162" y="1033534"/>
            <a:ext cx="5611504" cy="42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02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B\Desktop\PLAY Summit\Inviting Environment\IMG_8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685800"/>
            <a:ext cx="6217920"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7100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C:\Users\B\Desktop\PLAY Summit\Inviting Environment\facepa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51202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B\Desktop\PLAY Summit\Inviting Environment\AB Sneak Peek 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9695"/>
            <a:ext cx="4724400" cy="6299200"/>
          </a:xfrm>
          <a:prstGeom prst="rect">
            <a:avLst/>
          </a:prstGeom>
          <a:noFill/>
          <a:extLst>
            <a:ext uri="{909E8E84-426E-40dd-AFC4-6F175D3DCCD1}">
              <a14:hiddenFill xmlns:a14="http://schemas.microsoft.com/office/drawing/2010/main">
                <a:solidFill>
                  <a:srgbClr val="FFFFFF"/>
                </a:solidFill>
              </a14:hiddenFill>
            </a:ext>
          </a:extLst>
        </p:spPr>
      </p:pic>
      <p:pic>
        <p:nvPicPr>
          <p:cNvPr id="68611" name="Picture 3" descr="C:\Users\B\Desktop\PLAY Summit\Inviting Environment\AB Sneak Peek 0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79695"/>
            <a:ext cx="3434080" cy="257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2814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B\Desktop\PLAY Summit\Inviting Environment\AB Sneak Peek 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90015"/>
            <a:ext cx="8331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5345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B\Desktop\PLAY Summit\Inviting Environment\AB Sneak Peek 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28600"/>
            <a:ext cx="474345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2985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B\Desktop\PLAY Summit\Inviting Environment\AB Sneak Peek 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 y="304800"/>
            <a:ext cx="8310880" cy="623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2763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B\Desktop\PLAY Summit\Inviting Environment\1a398beff68fe9b6820982bf9bfecf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97" y="533400"/>
            <a:ext cx="8752203" cy="579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07958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dirty="0" smtClean="0"/>
              <a:t>Keep it simple.  Put stuff out on a small table. Step back.</a:t>
            </a:r>
            <a:endParaRPr lang="en-US" dirty="0"/>
          </a:p>
        </p:txBody>
      </p:sp>
      <p:sp>
        <p:nvSpPr>
          <p:cNvPr id="3" name="Subtitle 2"/>
          <p:cNvSpPr>
            <a:spLocks noGrp="1"/>
          </p:cNvSpPr>
          <p:nvPr>
            <p:ph type="subTitle" idx="1"/>
          </p:nvPr>
        </p:nvSpPr>
        <p:spPr>
          <a:xfrm>
            <a:off x="228600" y="2057400"/>
            <a:ext cx="8763000" cy="4419600"/>
          </a:xfrm>
        </p:spPr>
        <p:txBody>
          <a:bodyPr>
            <a:normAutofit/>
          </a:bodyPr>
          <a:lstStyle/>
          <a:p>
            <a:r>
              <a:rPr lang="en-US" sz="2800" dirty="0" smtClean="0"/>
              <a:t>Mortar and pestle and chalk</a:t>
            </a:r>
          </a:p>
          <a:p>
            <a:r>
              <a:rPr lang="en-US" sz="2800" dirty="0" smtClean="0"/>
              <a:t>White paper and two jars of watercolor</a:t>
            </a:r>
          </a:p>
          <a:p>
            <a:r>
              <a:rPr lang="en-US" sz="2800" dirty="0" smtClean="0"/>
              <a:t>A block of clay</a:t>
            </a:r>
          </a:p>
          <a:p>
            <a:r>
              <a:rPr lang="en-US" sz="2800" dirty="0" smtClean="0"/>
              <a:t>Sticks and yarn</a:t>
            </a:r>
          </a:p>
          <a:p>
            <a:r>
              <a:rPr lang="en-US" sz="2800" dirty="0" smtClean="0"/>
              <a:t>A box top, marbles and two colors of paint</a:t>
            </a:r>
          </a:p>
          <a:p>
            <a:r>
              <a:rPr lang="en-US" sz="2800" dirty="0"/>
              <a:t>T</a:t>
            </a:r>
            <a:r>
              <a:rPr lang="en-US" sz="2800" dirty="0" smtClean="0"/>
              <a:t>ray of baking soda, a jar of dyed vinegar, a dropper</a:t>
            </a:r>
          </a:p>
          <a:p>
            <a:r>
              <a:rPr lang="en-US" sz="2800" dirty="0" smtClean="0"/>
              <a:t>Paint Lab: </a:t>
            </a:r>
            <a:r>
              <a:rPr lang="en-US" sz="2800" dirty="0" err="1" smtClean="0"/>
              <a:t>qtips</a:t>
            </a:r>
            <a:r>
              <a:rPr lang="en-US" sz="2800" dirty="0" smtClean="0"/>
              <a:t>, combs, sponge, scrubs…</a:t>
            </a:r>
          </a:p>
          <a:p>
            <a:r>
              <a:rPr lang="en-US" sz="2800" dirty="0" smtClean="0"/>
              <a:t>Burlap and yarn with plastic needles</a:t>
            </a:r>
            <a:endParaRPr lang="en-US" sz="2800" dirty="0"/>
          </a:p>
        </p:txBody>
      </p:sp>
    </p:spTree>
    <p:extLst>
      <p:ext uri="{BB962C8B-B14F-4D97-AF65-F5344CB8AC3E}">
        <p14:creationId xmlns:p14="http://schemas.microsoft.com/office/powerpoint/2010/main" val="135810371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Center instruction on mediums not look-alike crafts.</a:t>
            </a:r>
            <a:endParaRPr lang="en-US" dirty="0"/>
          </a:p>
        </p:txBody>
      </p:sp>
    </p:spTree>
    <p:extLst>
      <p:ext uri="{BB962C8B-B14F-4D97-AF65-F5344CB8AC3E}">
        <p14:creationId xmlns:p14="http://schemas.microsoft.com/office/powerpoint/2010/main" val="2557444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Desktop\3k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71" y="1524000"/>
            <a:ext cx="7379057" cy="53556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1045"/>
            <a:ext cx="9144000" cy="1200328"/>
          </a:xfrm>
          <a:prstGeom prst="rect">
            <a:avLst/>
          </a:prstGeom>
        </p:spPr>
        <p:txBody>
          <a:bodyPr wrap="square">
            <a:spAutoFit/>
          </a:bodyPr>
          <a:lstStyle/>
          <a:p>
            <a:pPr algn="ctr"/>
            <a:r>
              <a:rPr lang="en-US" sz="2400" dirty="0"/>
              <a:t>We believe that if you fill a child’s life with stories and opportunities to build and play and discovery, you will not be able to hold them back from reading and science and learning.</a:t>
            </a:r>
          </a:p>
        </p:txBody>
      </p:sp>
    </p:spTree>
    <p:extLst>
      <p:ext uri="{BB962C8B-B14F-4D97-AF65-F5344CB8AC3E}">
        <p14:creationId xmlns:p14="http://schemas.microsoft.com/office/powerpoint/2010/main" val="52440858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C:\Users\B\Desktop\PLAY Summit\Mediums\clay\IMG_82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7461504" cy="559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1587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B\Desktop\PLAY Summit\Mediums\clay\Summer 2009 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381000"/>
            <a:ext cx="7740555" cy="580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27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B\Desktop\PLAY Summit\Mediums\clay\clay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609"/>
            <a:ext cx="49149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C:\Users\B\Desktop\PLAY Summit\Mediums\clay\clay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336" y="1143000"/>
            <a:ext cx="3455727" cy="460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3906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B\Desktop\PLAY Summit\Mediums\clay\clay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5859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B\Desktop\PLAY Summit\Mediums\charcoal\kids charco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16706"/>
            <a:ext cx="4343399" cy="325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193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B\Desktop\PLAY Summit\Mediums\charcoal\c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030" y="1524000"/>
            <a:ext cx="548193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8401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B\Desktop\PLAY Summit\Mediums\charcoal\charcoa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717550"/>
            <a:ext cx="8128000" cy="542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089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waldorfmama.typepad.com/.a/6a010535f1aa0b970c0120a56c5992970b-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609600"/>
            <a:ext cx="769057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83307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jocelynmathewesphotography.com/wp-content/uploads/2013/05/201305-childrens-earth-school-waldorf-asheville-south-carolina-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007786"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5837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0.gstatic.com/images?q=tbn:ANd9GcSApQd-dF_jxCAPu8Wrv5iAdmn2eC4Iutml9hHHipMagQD4jxXPgFHWBk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66775"/>
            <a:ext cx="6473952"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9039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Desktop\s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1560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8006" y="4572000"/>
            <a:ext cx="5422994" cy="1077218"/>
          </a:xfrm>
          <a:prstGeom prst="rect">
            <a:avLst/>
          </a:prstGeom>
        </p:spPr>
        <p:txBody>
          <a:bodyPr wrap="square">
            <a:spAutoFit/>
          </a:bodyPr>
          <a:lstStyle/>
          <a:p>
            <a:r>
              <a:rPr lang="en-US" sz="3200" dirty="0"/>
              <a:t>We believe children will take the risks they are ready for. </a:t>
            </a:r>
          </a:p>
        </p:txBody>
      </p:sp>
    </p:spTree>
    <p:extLst>
      <p:ext uri="{BB962C8B-B14F-4D97-AF65-F5344CB8AC3E}">
        <p14:creationId xmlns:p14="http://schemas.microsoft.com/office/powerpoint/2010/main" val="280762319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B\Desktop\PLAY Summit\Mediums\watercolor\watercolor and sa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42911"/>
            <a:ext cx="7696199" cy="512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0867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B\Desktop\PLAY Summit\Mediums\watercolor\watercolor and rubber 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89048" cy="553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122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B\Desktop\PLAY Summit\Mediums\watercolor\wateeclor and shaving c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6010275" cy="601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7547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B\Desktop\PLAY Summit\Mediums\watercolor\watercolor and ink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5448"/>
            <a:ext cx="5029200" cy="645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9458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B\Desktop\PLAY Summit\Mediums\watercolor\watercolor andf le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14400"/>
            <a:ext cx="3352800" cy="461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88313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B\Desktop\PLAY Summit\Mediums\felted so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19" y="447378"/>
            <a:ext cx="2785281" cy="2086272"/>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3" descr="C:\Users\B\Desktop\PLAY Summit\supplies\wool 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09876"/>
            <a:ext cx="274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C:\Users\B\Desktop\PLAY Summit\supplies\wool roving pain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4629150" cy="534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1031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B\Desktop\PLAY Summit\Mediums\weav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3187" name="Picture 3" descr="C:\Users\B\Desktop\PLAY Summit\Mediums\weavin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9718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4" descr="C:\Users\B\Desktop\PLAY Summit\supplies\Nature Art\l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4111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963642"/>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B\Desktop\PLAY Summit\supplies\Nature Art\2-andy-goldsworthy-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381000"/>
            <a:ext cx="324802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47176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B\Desktop\PLAY Summit\supplies\Nature Art\goldworthy off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6894"/>
            <a:ext cx="4151709"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9571" name="Picture 3" descr="C:\Users\B\Desktop\PLAY Summit\supplies\Nature Art\goldworthy cre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537" y="253052"/>
            <a:ext cx="416242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10831"/>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B\Desktop\PLAY Summit\supplies\Nature Art\land art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2595982"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0595" name="Picture 3" descr="C:\Users\B\Desktop\PLAY Summit\supplies\Nature Art\land 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01472"/>
            <a:ext cx="2582306" cy="3865728"/>
          </a:xfrm>
          <a:prstGeom prst="rect">
            <a:avLst/>
          </a:prstGeom>
          <a:noFill/>
          <a:extLst>
            <a:ext uri="{909E8E84-426E-40dd-AFC4-6F175D3DCCD1}">
              <a14:hiddenFill xmlns:a14="http://schemas.microsoft.com/office/drawing/2010/main">
                <a:solidFill>
                  <a:srgbClr val="FFFFFF"/>
                </a:solidFill>
              </a14:hiddenFill>
            </a:ext>
          </a:extLst>
        </p:spPr>
      </p:pic>
      <p:pic>
        <p:nvPicPr>
          <p:cNvPr id="110596" name="Picture 4" descr="C:\Users\B\Desktop\PLAY Summit\supplies\Nature Art\land art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1000"/>
            <a:ext cx="2902857"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0597" name="Picture 5" descr="C:\Users\B\Desktop\PLAY Summit\supplies\Nature Art\land art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058234"/>
            <a:ext cx="2427027" cy="342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733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Desktop\tarz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19"/>
            <a:ext cx="9372600" cy="7029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61" y="5534561"/>
            <a:ext cx="9372600" cy="1323439"/>
          </a:xfrm>
          <a:prstGeom prst="rect">
            <a:avLst/>
          </a:prstGeom>
        </p:spPr>
        <p:txBody>
          <a:bodyPr wrap="square">
            <a:spAutoFit/>
          </a:bodyPr>
          <a:lstStyle/>
          <a:p>
            <a:pPr algn="ctr"/>
            <a:r>
              <a:rPr lang="en-US" sz="4000" dirty="0"/>
              <a:t>We believe the act of creating is more important than the art piece created. </a:t>
            </a:r>
          </a:p>
        </p:txBody>
      </p:sp>
    </p:spTree>
    <p:extLst>
      <p:ext uri="{BB962C8B-B14F-4D97-AF65-F5344CB8AC3E}">
        <p14:creationId xmlns:p14="http://schemas.microsoft.com/office/powerpoint/2010/main" val="23412290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B\Desktop\PLAY Summit\supplies\Nature Art\7d311186503754fb104a7dacde9fd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249640"/>
            <a:ext cx="2209800" cy="6379760"/>
          </a:xfrm>
          <a:prstGeom prst="rect">
            <a:avLst/>
          </a:prstGeom>
          <a:noFill/>
          <a:extLst>
            <a:ext uri="{909E8E84-426E-40dd-AFC4-6F175D3DCCD1}">
              <a14:hiddenFill xmlns:a14="http://schemas.microsoft.com/office/drawing/2010/main">
                <a:solidFill>
                  <a:srgbClr val="FFFFFF"/>
                </a:solidFill>
              </a14:hiddenFill>
            </a:ext>
          </a:extLst>
        </p:spPr>
      </p:pic>
      <p:pic>
        <p:nvPicPr>
          <p:cNvPr id="108547" name="Picture 3" descr="C:\Users\B\Desktop\PLAY Summit\supplies\Nature Art\land art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9639"/>
            <a:ext cx="238125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C:\Users\B\Desktop\PLAY Summit\supplies\Nature Art\mand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249640"/>
            <a:ext cx="2795397" cy="2414016"/>
          </a:xfrm>
          <a:prstGeom prst="rect">
            <a:avLst/>
          </a:prstGeom>
          <a:noFill/>
          <a:extLst>
            <a:ext uri="{909E8E84-426E-40dd-AFC4-6F175D3DCCD1}">
              <a14:hiddenFill xmlns:a14="http://schemas.microsoft.com/office/drawing/2010/main">
                <a:solidFill>
                  <a:srgbClr val="FFFFFF"/>
                </a:solidFill>
              </a14:hiddenFill>
            </a:ext>
          </a:extLst>
        </p:spPr>
      </p:pic>
      <p:pic>
        <p:nvPicPr>
          <p:cNvPr id="108549" name="Picture 5" descr="C:\Users\B\Desktop\PLAY Summit\supplies\Nature Art\man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076573" y="2895600"/>
            <a:ext cx="5510023" cy="339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20441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B\Desktop\PLAY Summit\supplies\Nature Art\fairy house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1619" name="Picture 3" descr="C:\Users\B\Desktop\PLAY Summit\supplies\Nature Art\fairy house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
            <a:ext cx="457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descr="C:\Users\B\Desktop\PLAY Summit\supplies\Nature Art\fairy house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71" y="3436904"/>
            <a:ext cx="3833429" cy="287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8207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B\Desktop\PLAY Summit\supplies\Nature Art\15c73055015c2c94334ad9e0901abd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489" y="3919537"/>
            <a:ext cx="2566111" cy="2755555"/>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descr="C:\Users\B\Desktop\PLAY Summit\supplies\Nature Art\IMG_63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4014" y="284682"/>
            <a:ext cx="5151272"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descr="C:\Users\B\Desktop\PLAY Summit\supplies\Nature Art\IMG_63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93700" y="1598611"/>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12645" name="Picture 5" descr="C:\Users\B\Desktop\PLAY Summit\supplies\Nature Art\P10608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3564" y="3919537"/>
            <a:ext cx="276860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0166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Expand your definition of what art is.</a:t>
            </a:r>
            <a:endParaRPr lang="en-US" dirty="0"/>
          </a:p>
        </p:txBody>
      </p:sp>
    </p:spTree>
    <p:extLst>
      <p:ext uri="{BB962C8B-B14F-4D97-AF65-F5344CB8AC3E}">
        <p14:creationId xmlns:p14="http://schemas.microsoft.com/office/powerpoint/2010/main" val="272819922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B\Desktop\PLAY Summit\Child Directed Art\IMG_64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08054"/>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Rg6ANsbCUGUH32frWTVZJymBI8-Hu7yLdRRD2jh2M0StY6J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4919041" cy="330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94832"/>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3.gstatic.com/images?q=tbn:ANd9GcQ9n5BEK-37Yt_bTFA9wa7FNVFugfHz7IRQcs52c0d9CPxd8K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199"/>
            <a:ext cx="435131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3.gstatic.com/images?q=tbn:ANd9GcTrYmkK-DyJ6Xebj6xDEzjDOThDXjdUaK1yw513lUScitCexSkoU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40146"/>
            <a:ext cx="3117376" cy="217868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ata:image/jpeg;base64,/9j/4AAQSkZJRgABAQAAAQABAAD/2wCEAAkGBhQSERUUEhQUFBQWFxgYFxcXFRUXFRQYFR4WGBcYFxcYHCYeFxkjGRcWHy8gIycpLCwsFx4xNTAqNSYrLCkBCQoKDgwOGg8PGikeHB8pKSwpLSksKSwsLCkqLCwsKSksLCwsLCwpLCwpLCwpLCwsKSwpKSwsKSwpKSwpLCkpKf/AABEIAMgAyAMBIgACEQEDEQH/xAAcAAABBQEBAQAAAAAAAAAAAAAFAAMEBgcBAgj/xABAEAABAgQDBQUHAgQFBAMAAAABAhEAAxIhBDFBBQZRYXETIjKBkQcjUqGxwdFC8BQzYnI0gpKy8SRDouEVU3P/xAAbAQACAwEBAQAAAAAAAAAAAAAABAECAwUGB//EAC4RAAICAQMBBgYCAwEAAAAAAAABAgMRBCExBRIiMkFhcQYTM1GBwRQjNGKRFf/aAAwDAQACEQMRAD8A2cCPUKOwAKOR2FAByI21JdUlY/pOoGV8zl1iVDOL8Crt3TfhYwAZXNnOKUJSoXNKqlKd30SRfMEnWLHuoinDJDNc2vxPED6QK2jPIKlBLoS1QsoEuCGDAu+urZ8Duw/5Qs13ZmN7309IW1y/r/JrR4iq74/zIDy/EmDO+I955QGleJPlHJr4H2WfDJtDk1Mdw6bCHlJENZLAjEyICYyQ0WaaBAzGyHiraLorEwQMxWsH5+FgVjZDRMWTJACeIgTXSQtOY+YgpPl3iIpAhuEhOccnSApIUDnoDZ7cdHIfh5hlg5ASQqYAQAGc+Io0Ygt8oYk90qQWIsQCTcF7DTPjx5w5PVV3UgkCzsNXdmLEuSc9YaTyJNYCWx3n4qWkXqWkaNmkXHLOPqGPm/c7uY2SDVT20sEm2Smva/eEfSMSQchR2OQAKFChQAeoUKFAAoUKE8AChnFHuK/tP0MPQ3OHdPQwAZjj8UCVIWgkAqSChJNQu1ybglRZr90xYthAdkKQwc24cm0iDtCdLUlXjKklhUQ5a7912yOfCH91sSVylEt41WBBA18s4X1v0zSjxAHe1PvfKAaQ7Qf3uHvR0gDIAs9w9+Y1jkV8HQY0raU+Qq60rRxfKJ2F3oKs29YqG827wAEuT/DqR2ilpmeCeAp/dzayHCX4aRL2fLkYeUiWFGZMDlSkJNIJ0cs4EdGVKxnJnC15xgvGExQWHEN4tMPbJwwVLSpNqg7GxHlDO20lAvCUotDSeWCZ80AXitbT2ndgHhbX2iS4Eed150iZKm/xKDWSDJmFBmSklBBAWgXKSQx5GGKas7sytsa2QDnzlLNlJHUiGxst85j9Mobm7OCp61zFS0grKiJY7ty9MtIFhoBZhDOJw7EqlgpToIb7KXDFMt7tDqpATOSmrQu2fTziahRSq2dwKWsA7VAg+h4dIEYBZM1yXsXfUcIPyZCEitq3azG2eR4vYnk8bR4MJcjez55E4EEilSVC4sQyg/K2Qj6llrcA8QD6x8vSJYWyjU6S5TTYAFmfMgced9I+ncI/ZofOlL9WD/OLFB2FHYUAHIUKFAB2OwoUAChQoUAHDDGNU0tblu6q/Cxh8wJ3jxdEnMuTZszABnG821ySEIWGRYhgV1FmUp+nS3KDHs8WTh1OGPaK1J+urRUMfMeYTUGDAJIyGhyZzSfJ7Xi3+z6YDJmMLdoctcr5mFtZ9M1p5I2+A94npFfl6dYse+Q76Yrsv7xyIcD4Y2ma05aZkCA+F2P3nbzMGSvKJmEphrtGmMIakTSgQC3l2sVBjB3aE5N0gh+EVPbuHLPGWd8F1HbJU8St4WAnGW4BsYbnoaG5E8G0OJYQs33ibMmcniLPFWcSRLLQ0TFUy0llAWXLKZwAHH0YmDC1uSzCzMciwBKS9hnpkXiFi5TTUKHP6Q8qUpWqrHLQku/hN+8DwzsYeg8o59iwwhsdWXdJUSE93whwLNoHLu3Qx9NyFulJGRAI8wDHzZsiZUoFzUlJOZcKsHSAGuCSL6Zx9JYWVTLQn4UpHoAIuZjsKFCgA5CjsKABR2OQoAOwoUcMAHDFG3xxomTDKJFI7tlAEqzIZs3b0i6YmeEIUo5APGUbUxq1FZ8D3JLXUo2BcOWIdrEXIe0SiGVra21GUzZ6moM4Dg3IzOY69bf7KZtUibZvefaM6nz7q8KmAAJL5WYPZnBPOqNE9lL9nNBcl0kvnccdesLaretmtXiJm+g7yYrSPvFp33T4YqgVHHidBcBrG29Ij4Oaam1vBGZKCgOkeEYEAgg3EaYyxjOxElbNQmYCuYms/pqFR8ombe2bLMipOfCOf/FpTUthUq5Ld5+piL/FlRMslwxvraJ4I3e5n+KwDkuQNLkD6wJxuzVS5qQxdX7+8Wnak0yl1SyHHFII9DECTtAzJlUxirSwAHQRvGbwZyimyfI2UezBPCBWLw7GLFLxjhjAvHtGcW8mkksADaCHKOvpY3+8N4BANyTxuHJu5a+RHLM5Wccx5CldOepsIP4XBGWi6Ekd0OFXAYElVrpUCQGLgA8HHVqXdOTc+8R91Vo/jZMuY9K1oSVH9LqBBHC9vMx9NR8sUsdanBB43Nycx+nh0j6U3a2qMThJM4F6kB/7hZX/AJAxcyCcKFCgAUKFCgAUKFCgAUcJhRwmAANvXjezk2PiUBplnr5RmO8k0Cq4dISbMpzxdVib8LubRcd9sWpUyhOUtL5t3yxA4E5W/wCDmm8mMCSEoUlh3ar6WcM+f26GLeRHmV9eGKFcQabsHNgXzJGcaf7LSwnc6T9YyuViwwCnYG1+N2FRLW6xqfs1B94ssy0pIsBk4LsGJe76vC2p+mzWvxBTfYWT1in6xb99Vd1PWKcDnHGiPrgl7WxM1AHZ3JZgcukEpWKKAmuzjMXAMBtibaRPUZaiBMS4HBYFqhz4jSLRKkOmlV4Yw1szZST3Oy56VJLKB8xAFwhZKrX+UHVbNlt3vJWRHmIrG0MMmoglRAizhlcmsEnwAduz0qUSDaK/NxoSe6XPL8wW2rIT+hJPM5QI/heUbQSSF7s5D+DJmJCiwKfWB2OxmkQhtJaTQgEk8NBzOkO4dFYKe+9TFQPdS5KUk0ltVh2cDJ3LaV0tvLF7bsLC5PGzsKpc4JZw5dlAPoT0bTNhoWixzQUpUQnIdwAJKXSSc3zsq+rcmj1IV2YSO6ikJUoOpK0AOQGLC7s5Di5L3dbUpWpFuzDJUxDkuM9LtkbuS13s+lhCD3YBnKIJCrliHBshnBAYc876c4t25++8/CSVSpNK0pU4SsEjv5sQQQHb1yio41DEgeFy5BKg2TdKrObZcbv7NNK0sbKLFy5GYGnDiNMoqyTWdke2XDqX2eLQrCzOKu9LPRQuB1EX/D4hMxIUhQUkhwpJBBHIiPmrbtJcLAIJzGdrODwc+bRzdjfTFbKmsCVySboJNCwdU/AW4fOKkn0zHYBbq74SMfKrkq7w8Us+NB5jUcxCiSA7CMKOEwAKPClQ1jsciShS5hpSkOT+OJjNMTvpicVikole7w6S6k5KWA/iVppYQALebadK5iyxStWTMaQbUrFwbAMfmM833h2opaQ7MHaz2Ja5bM3iy7wzu+pyFvUkUsaACO8qxchJF9L3cxS9rYla8wyQbAZEmoOLWyOQGXKJYIZwQ94LjOzh76Ahr3A9Y1n2ayqQb1ChLHTWwGYZQVmNXchmy7YODPaJUoKCXIdLO4BObgDIXezxqPs/so+AAocAKSpR8LknMAE5NmT5Y3LNbNIeJBTff+Wk84pgP0i5b8H3SesUuWY40UPrgoCsSUYhSkkhQWogjMF2BH41jWNz96E4lDKIExNlDJ/6gOHLSMf2khp0xviV9484THrQQUKUlQNiFMx05R1Z1qcUKwm4M+hlywYCbWlsLKMUjZPtPmhITPl1aVp7vqDY+oiZiN+kLST2c1uNIa/N2hKVNmeB2F0McjOOXxJPWAeKmOdWDVEByASA7OHzyeCU3Fick0hj3WSWFTkpN3sygB5k2Z48I2epClMlZPZhQASUlTBJUzkunu5h7vwIhqql8yMLblxEFSMAaQKASTU4IdViwGrj4OIGpufkSluXcKXUVL7iQASo3YMBc2ZiSAAMzHmS1LpClLcCkLpYg3KkuSCsusOSdfOJuIlgkOal0JrsRQS1lg2UzOHI5to8hFjmHmJpoSosSylApDpSkEUhrKBGZ4i2o84ySaPCghLBKkggKbJu9dzndrW1ZSVMAkLSoqV3VUgLSUtkKiw4pYP2YyhkzypFJ7yQADSgikWJfuliwSLHj/TEkYBm0ZjhizF1BTLFld4sCWILNU3GIiUuhWYsXd2B5tfTQMxiTtAFJBIUAxAKgb0mw4PSoMRxN9IiLJFTl7gB3c8dPhOQNrZ61YEkJBHZKLpV4VlJ7islBvhe0M4nZSjJKVlNcu6QDmG46ngOscxK1FJIU7MpJ7rM5SWOZDpHyzzhtS0nxu+bgsbfUu0VJIexNtzcMoLlLKFA5vpChY3C98H4i4DM/MtaFAB9bwxi8aiUmqYpKE8VEAQB3q3zRhE0pHaTTkh2A5qOkZdtzHT54MyYpSlqLJH6UJ1pTw0iSCxb0bwKxpUmSSZaFgS0/wD2nVdzcDJoD4QMpQLJYOAlbKUtwxKtLD5xD2AhaVlNCzYgqDZs2o8PQHKLBjZSUVU0pNKnsAS+TKGmV9LdYskBTt48UZi1KABbJiHa9yxuS7n75mpzgCsuWzJ1zyZtIO7WxJmFicjcuxL5WJycnL4jDW7+6OIxVZkhKqGdJWApWtgbFozlJLkskc2UQFMEqNVmSQ9KgzO3Gl7X5RpO7C1Ccio37NYI17pSAS92bLLpYxnuIw2Iw8z30kpJP6k2s3K4tFs3T2ymbiEq7QqWUqFJB7tyWd+hu5L3jOySdbwXiu8ix75F5Q6xTRFt3qmvL84qCVZxyobodexQ9sSwJii7kqL8rn7NA1SYsW38AqpSjq55s5vfp84A0F24/J9eUdiPAlJ7jmFnUEHUEW0IzIN9csucSpKypIQCoklIIvo4DXyHd9eUD0pJfNhmeHnx84I4WSwubMdS1R0ToTzHDpFimSx7Mknswi7vSS1QSEqTMLB7rCiHA/S+ZyI//FmlAMxRCAkOhZ7hNVSWAF6jpkxN3MC9n7QCEpQCgAprKyElil1BICiA/dy15sBEkbZWawFVgsEzC6BLcku9jdgSr62ixDZKkYSXLKitMtUsUpUxcEKqIaxIvTcNmBaPWL2kgEITUqsiokvVS3Z1C9SbvSAC5bQQMk44pCRNCW8dKgo1PQWIdy4Yi4zLnOCqschBlKMsFCkuEldRRUVAMAoLBqKbkVWcGzwEEPBplk1rqASaSyAtvI5KSKjqLZR6mkP3buaiAQCprksNGUbO5ca2EfaJQAlSaZZCQpIuozCSipwzBiFEFrs3CIc1Hu6lELSkFvEWU5sVJyNwrvcRnAA1MRYlw9R1KSuosWA4FyevSG/4Z3yYsSWu2WrXyDfQQ/IxDy0oSlZKUzamIYVMElLgsLGrjyzjylZQpZCkpYkqNBFJsWD3Sxawa/pEE5POFnpQQVB6SyjmwV3VdXbMPoRA/ETKFkAlwG0cghmbTMGJyUiq6iXvUpZHhuKr2OY1jm0sMEkKFwWB7zl2cEsNR+bPEAQ8Hh7kkvqGDkPnbTm0KHcOsJWCc39DnrmGMKAk1XD7P7WYZk1SgVqP6Xqe4pPR7cBHNobNAqSke9qsQUuyQpVIGjhPlbjD2OWqWmpAyQxY90EilqdCTflzgZjFUyASrtChRJAFJyABJBNAAIvaolo0xgoPqxglyhMZUolQZaVMDUMlAZZpzAqvlAbCkrmzLqSCkrtTlmSbqYPkM7x4w5mzXS9SSST4agxsC4CVXIa9rwZl7NSBSlhUkkKUglSUhnCVA3u7pa1Q6RBJRcbK7xZQYm3mTn6RaPZLiP8AqFhz4k555LH2irYzxqsQxZmJUOrcAM+MGvZlMbGq/uT9VD7wpbwzaCNumplzElK0pWMiFAEehivYnc/CoX20pHZrS/hPdL2yiwLdi2fPKAattg1S1pUheXxJfqIRnOTRvCKyAd5g8l4qMsxcN4h7hXIxT05RnXwaz5B2Ply+zKkrCpqVKHZlIIUCQBTqcyfMcIp2KQ2ThrHrybMdY+jV7vYWchPaSEF0hyAxyHBoB472TYGZdIWgngr8w3HWw80KulmBlY1d/QfTjHsT7h/neNYxvsQRfsp6g/xAfkwDxfsdxCSaVpUByP7aNlqq35lflSKZhsUxYm2thcWfTPnyghOxgJTRayU6v3QXa/hJvfjBU+zLFpsEoPHMelrRwezbGHJKfU/jpF/5Ff3I+XL7EE7SBXUUhNJUAaaiynHeqLrIqUx5Dyc2VtgyZiSGKiUXLEi4fUEGw188iC0v2XYtQbuJHUn6iCeG9j88+KckeQP3MV/k1/cPlSA02bVOKjMQSlDkhFioOWqSwUulZKja5ObAkTi5rOmuq4qIFioOLHIhwPrBfbfs9xGGzBUl7EZfjhFZmyykkEMToXHPKNVZGXBRxaCSMYKndVIAa40YgHJ0uOIzDvDQZyxLtcBQZRJFg/6XPPI6XiAQMyfqbf8ADR7SgWyDWcBnfN4tkjBMQsJUzJUliNan8ssoclzBUyirszZgWJCm8RyB5DXrEVKjmNch0ZvplEjtD+oD0+4zt94AH5WAomJqPux3lEAt3Sc7cB/7hQWXKHYd5yVWDcBmz5G6fnzhRDklyThsvKsMohZpA7yqwB3wwtZrglP7MR9rYPtZVQIa4AKaSKM3Kr1FwLBok7NxRoQEvUSQVOqkEMSywLnnyERNsSykpTLDgkuoJCjmogsSKyDdnDMOkbMpwCsJKEuYgzCpCFBWZLKGSQGAs4duUF9ozVdkoJqDHNSXICQAQq1yeUOYDZSVKKlMVhKUkm6SwyAbi+scx00BwEVFKbOVCoZm4AINPyiCSg4taa3SSMqnFwQL5nUvbkIl7iTaccB/a/LvC3zgbMUHLAC54kFsix4RL3TVTiQeT6hyFJMKWeZvE39EZjtpRTtVWYeYj5gRpUpcZtvcqnaT85R/2xfpmJSkv9WZ6nZJ+qDW8CPcKikFUXveBPuF9DFDlxy615D8i7YDfVDJSpN7Cxb/AHfmCOE3hlqJPaKpUbJUkMkixZQ0ytGYJFKsy2vlDc3EC/isVcLPzflHp38P1zWYSaycZdSafeia5N2hLIstPqOEDMXibluPXOKLK2isJstQA5uLPoY8Y7GkqBqcqA0FiGGbQpLoFkeJJm8epQfKZbjjCNSOhh/D492u/WM5RtRVwwYdXN+Lx7TtdQIsn1V+YXl0K/0NV1Cr1NUkYu2kPTMcUUnuhL98qWE0jRnF7tGVr3lmDKkev5hidvBOWCFLJB0YN9IzXQb85ykRLX1epukqelSbsQRyIP5gLtTdHCT/ABSgOabfIhvSM02XvlNk5EgDhcf6VW9Gi47L9oMtdllL9aD6KsfWMdTpNVSt45x5otXbVPwsh4z2SYdf8ubTyLj8j5QKxHsamDwTUq100/0mNBk7ZlK/VST8VvQ5RNSRmCOojkS11sBn5SZkE32ZYuX+kKA4E/vXjELEbpTZd1Sl24B1Zl7WuY2ozlDImGJ+06QSopAs5NgHIAc9frFo9Vs+2Q/jowLaGMxKS6ZMyUlPFCi/NRZjCjdl4hNTKQl3vYfiFF31OL8UCVRJcMzjE4lSKVpTdIDEksWzyzOUSF7RUtJZBKcwamTW7rKCC5LkhncgZRG2jgwkADIZ94kB9A8BVTFJDpUUj5Wy+pjtwtcdmP6rQxm+3HZlvwO1JikywJfaJKlAUg1gJuQM+4AwcwJ2ntUKMxToqZklyk8LaEh1HQ2HIQAlbSmJNlkA5sc7Nl0j1Nx6pihWKwAwDXbPMaRf5qOc9FJb5Q0sEE6g0qLEORqxD8Yc3dAGJc6pU2vNomSsIhQdikEM1X1MT9lbLlpVUkXAN78NIWndHhGXZ7L3ZsGCUCA/CM79oApx4I1Qg+n/ABF5wK+4noPpFH9o6f8AqpZ4y/oVRfo8/wC7s+jM9bHuZLDttTyF/wBpjPkfaL9ijVh+qPqBFBSc4Qh4mvUdfB4moAX3b3fLkdOUJbmu361eZ1jytZJLmzt9dY6P1dSbam8fTIeFHkZcnJvhuGJ5fu0QdorsM/CT6m0Sps0sf2ddPSB+0FHu/wBpHDVoGtwQxLyPT7wiq/R/LOPPaFm5dM3jmvWMpcl4rY7NNyYbCrx6WbfvnDb/AH+kVSIZ6K/n/wCo52vKGyco5VF1EqTsNtebL8ExaRawNv8ASbfKDGE35nIzCD5FJPmkiK0AY9axjboNPd9SCZrDUW1+GTRd5HtKWnxJPqFcOI+8epvtCRMQUzpQmIP6SGdr8xm0UYx5jnz+HdDJ5UcezGY9SvXnn8F/T7RJZzlqSORB45AhPCFFAT9/x+Y7Cr+GNI/OX/TX/wBW77Iu+1FImChFyLEuchxPGBOIwJXZPh4c/wAQexUqRhkntF34qs/9qBe8AsLvKiesoQKWydnPQaR5l3OW8Eeuv1kYLukU7NCbk5aZCHsNhqwW0+cT8TgKg+sR9jGmaUENUC3lFFJyW7OFbqpTY1JlnXTSDGBLfOGVyGMO4axic5Fs5eS/7LU8tCtShL+kVj2kJ97IV/Qofv1g5sOa8iX/AGgeloEe0Qf4dXGsfJMb9IeNWl7jetWaWwjJU+FT/wDmP9o/EUVesXPZi3wiD/QfkSIpS9fOMmuzdNev7Nk8wT9CILXu9Qt6/mPa13U/2B15Q3MXSCTYAgvyhqVtGWuohY9esfSoySwmzyjTY8rIkat9D94h41T0gkAXFRct3s7faHyokZvYffKBu0MhY/q+sEi0UGsZufiZUsTQntZSmKZso1oKeNrjzFuUBFpZvX5CLX7Od9zhF9jOUTh5imL/APaV8Y5ZOPOL/vVuBh8SCsDs1nKYgDyqTkoc/nHC1HUZaSzs3ru+TX7Q7ChWxzDn7GKLUwA5Q2FAgdDpBbeLdadhFjtEujJK0uUH8HkYBBVvKOnTdC2PbreUxaytxeJLA6rTpHKY8JN/pFg2duLjp7dnhprEZqFA/wDNo2lZGHiaRmot8AJKco9RcpnspxaElc1eGlgBzXOFhbMgFop0xDEhwWJuMjzHKLVX12+B5wVnCUfEsHDHIVUdJjYzODT9/vKOwib/AL5woqSeMZilTHUokqOZJJJ8zFfXPKF1JJBEWTFSqU9YBScMFzUpJYEx8+rwsnt9etkaXu1j+3kivxN6x7xWDKZiVjQj0jmwcGJaQARaPG9WJmpA7Kz8njncz2OGwlPlXhqVZQj3glqVKlqX4invdRHtaYrnBBZNgYgKkJPNQ+ZiFv8Aj3GHVwWR6g/iHt2h7ogfGr53hb6S3wcs8Jo+biGOnS7Otj7nR1C7VD9hrdrvYNP+cfMxTpwZShwJi37of4Zh8avnFRxh94sf1GL6ju6qxepNO9MfYMbC2clUpZWAalBIfgA5+sdxG5mGmf8AaSDxAa3k0SdkTAZEoDQEnqSX+giZj8R2Uha+CSf35xhq9XO69zTZvTTGutRaMmlYgScVNlJJKAohIJdmfWHsatwL/F9Yrk3EHtVK1JginFuB+9Y9toL261GT3R57Uw7zaJFfd8z9o2j2U7zmfh+wmF5knwvmqW5A605dGjEO0+pg5uttw4XESpySWSe+OKFPUPT6QdRoWoqa81uitE+xI3fa+zUqSXSFII7ySHHpGeyPZOmbPLTKMPYtnMBLd0PZreI/ONMn7RQiUqaojswisnN0s783EVeVvjIlzhLDvNSlcoAgguD3Sf0n8R4am7UaRylQ8J8r9nalCFySmt/IP7G3aweBTVLlJSr41d6Yr/Mb+jRza+9SZUtUxaqJaR/nUdAniTAoYtcxZK89LhgPtGX76byHFTwlJPZS7I4KLkFfnpyhnQfP6nf2O01FeJ+ft+SuojDSV55b4GN5t7p2MmEqJTKBNMsGw5q+JXM+UAuEJOsdVH0SmmFMFCtYSPNzm5vMjy0dBvHY5GzZQQMKO/v7QozySe9ppMVzF5x2FHhK+T2+v4LJu1ii1yfUxYpq3HiPmYUKE7l3zgvkJ7HxAUhSXcpL+RiaIUKFJ7MgJ7rKJM1I+MN5pH4idvTLfAKPwrT9RChRvpVjVwfqv0dGbzQ/YH7nf4V/61faKbtBfvJn96vrChRvq/8AMt9yaPoR9g9u5/LR+9TETfjaDYdQB8RCR0zMdhRza1m/8jk9q/wY+o3PWH5czKFCj11TaexwprJJRMiXKVl0hQo6kZNoVaNz9nGO/idnJlzGVQFSVg6p0B/yqERMVuDh8PORNSVqKR3EqUCEaBrObE5woUeJ6nmuVijtudjSbuOSBvjtXsMKabKmGgcWINR/0284y5Mzw8gYUKPR/DdcYaNSXMm8iHVJN3NPyQgrPoPtHa4UKPTJnJaOVR6eFCiWyEhE2f8AecKFCjPJOD//2Q=="/>
          <p:cNvSpPr>
            <a:spLocks noChangeAspect="1" noChangeArrowheads="1"/>
          </p:cNvSpPr>
          <p:nvPr/>
        </p:nvSpPr>
        <p:spPr bwMode="auto">
          <a:xfrm>
            <a:off x="155575" y="-1143000"/>
            <a:ext cx="238125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i1.squidoocdn.com/resize/squidoo_images/-1/lens17441121_1295883133dress_up_knight_in_shi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99" y="457198"/>
            <a:ext cx="3733801" cy="37338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hoto: One of our favorites from last year's A Mighty Girl Halloween album! &quot;My daughter as Storm from the X-men for Halloween. I am so proud of her costume choice. We decided to make it because she wanted to look like the comic book. Her name is Scheherazade and she is 8.&quot; - Linda C. &#10;&#10;Last Halloween, hundreds of A Mighty Girl supporters sent in photos of their Mighty Girls in costume and, starting this month, we'll begin sharing ones periodically for seasonal inspirational. &#10;&#10;If you're looking for costume ideas or just fun dress-up clothes for anytime of the year, here are a few resources:&#10;&#10;* For more than 250 fun and girl-empowering costumes for babies through adults, visit A Mighty Girl's &quot;Dress-up Clothing &amp; Costume&quot; section -- sortable by categories ranging from superheroes to animals using our left menu filter -- at http://www.amightygirl.com/costumes&#10;&#10;* For lots of Mighty Girl costume inspiration, visit the Halloween gallery we created last year of over 150 Mighty Girls in costume at http://tinyurl.com/akchsj3&#10;&#10;And, of course, there are many fun Halloween books and films starring Mighty Girls to get kids in the holiday spirit in our special feature on &quot;Top Halloween Mighty Girl Books &amp; Films&quot; at http://www.amightygirl.com/mighty-girl-picks/top-halloween-mighty-girl-books-fil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6491" y="3657600"/>
            <a:ext cx="2212075" cy="27445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hoto: Thanks to A Mighty Girl supporter Jodi H. for sharing this great picture of her Mighty Girl/masked superhero heading off to the first day of school: &quot;A Mighty Girl goes to kindergarten. And she loves her new book bag... thanks for the tip!&quot; &#10;&#10;What grade is your Mighty Girl starting this year? Any fun first day/week stories to share?&#10;&#10;If you missed our 'pick of the day' post about the SuperMe Cape Backpacks from a few weeks ago, you can learn more about them at http://www.amightygirl.com/superme-cape-backpack or view our entire back-to-school Mighty Girl gear collection at http://www.amightygirl.com/mighty-girl-picks/back-to-scho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3662224"/>
            <a:ext cx="1911367" cy="198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76075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The constant arranging that children do is ART.</a:t>
            </a:r>
            <a:endParaRPr lang="en-US" dirty="0"/>
          </a:p>
        </p:txBody>
      </p:sp>
      <p:sp>
        <p:nvSpPr>
          <p:cNvPr id="3" name="Subtitle 2"/>
          <p:cNvSpPr>
            <a:spLocks noGrp="1"/>
          </p:cNvSpPr>
          <p:nvPr>
            <p:ph type="subTitle" idx="1"/>
          </p:nvPr>
        </p:nvSpPr>
        <p:spPr>
          <a:xfrm>
            <a:off x="762000" y="3886200"/>
            <a:ext cx="7696200" cy="1752600"/>
          </a:xfrm>
        </p:spPr>
        <p:txBody>
          <a:bodyPr/>
          <a:lstStyle/>
          <a:p>
            <a:r>
              <a:rPr lang="en-US" dirty="0" smtClean="0">
                <a:solidFill>
                  <a:schemeClr val="tx1">
                    <a:lumMod val="75000"/>
                    <a:lumOff val="25000"/>
                  </a:schemeClr>
                </a:solidFill>
              </a:rPr>
              <a:t>Creating order from chaos.</a:t>
            </a:r>
          </a:p>
          <a:p>
            <a:r>
              <a:rPr lang="en-US" dirty="0" smtClean="0">
                <a:solidFill>
                  <a:schemeClr val="tx1">
                    <a:lumMod val="75000"/>
                    <a:lumOff val="25000"/>
                  </a:schemeClr>
                </a:solidFill>
              </a:rPr>
              <a:t>Giving meaning to a jumble of supplies.</a:t>
            </a:r>
          </a:p>
          <a:p>
            <a:r>
              <a:rPr lang="en-US" dirty="0" smtClean="0">
                <a:solidFill>
                  <a:schemeClr val="tx1">
                    <a:lumMod val="75000"/>
                    <a:lumOff val="25000"/>
                  </a:schemeClr>
                </a:solidFill>
              </a:rPr>
              <a:t>Using something in a new way.</a:t>
            </a:r>
            <a:endParaRPr lang="en-US" dirty="0">
              <a:solidFill>
                <a:schemeClr val="tx1">
                  <a:lumMod val="75000"/>
                  <a:lumOff val="25000"/>
                </a:schemeClr>
              </a:solidFill>
            </a:endParaRPr>
          </a:p>
        </p:txBody>
      </p:sp>
    </p:spTree>
    <p:extLst>
      <p:ext uri="{BB962C8B-B14F-4D97-AF65-F5344CB8AC3E}">
        <p14:creationId xmlns:p14="http://schemas.microsoft.com/office/powerpoint/2010/main" val="406137157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 the children lead.</a:t>
            </a:r>
            <a:endParaRPr lang="en-US" dirty="0"/>
          </a:p>
        </p:txBody>
      </p:sp>
      <p:sp>
        <p:nvSpPr>
          <p:cNvPr id="3" name="Subtitle 2"/>
          <p:cNvSpPr>
            <a:spLocks noGrp="1"/>
          </p:cNvSpPr>
          <p:nvPr>
            <p:ph type="subTitle" idx="1"/>
          </p:nvPr>
        </p:nvSpPr>
        <p:spPr/>
        <p:txBody>
          <a:bodyPr>
            <a:normAutofit/>
          </a:bodyPr>
          <a:lstStyle/>
          <a:p>
            <a:r>
              <a:rPr lang="en-US" dirty="0" smtClean="0"/>
              <a:t>Let them have weird ideas.</a:t>
            </a:r>
          </a:p>
          <a:p>
            <a:r>
              <a:rPr lang="en-US" dirty="0" smtClean="0"/>
              <a:t>Let them follow inspirations.</a:t>
            </a:r>
          </a:p>
          <a:p>
            <a:r>
              <a:rPr lang="en-US" dirty="0" smtClean="0"/>
              <a:t>Let them chase crazy notions.</a:t>
            </a:r>
            <a:endParaRPr lang="en-US" dirty="0"/>
          </a:p>
        </p:txBody>
      </p:sp>
    </p:spTree>
    <p:extLst>
      <p:ext uri="{BB962C8B-B14F-4D97-AF65-F5344CB8AC3E}">
        <p14:creationId xmlns:p14="http://schemas.microsoft.com/office/powerpoint/2010/main" val="283406250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B\Desktop\PLAY Summit\Child Directed Art\IMG_81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5720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7804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Desktop\PLAY Summit\Manifesto\IMG_9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4600" y="-8915400"/>
            <a:ext cx="5486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B\Desktop\baby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6" y="990600"/>
            <a:ext cx="9129713"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
            <a:ext cx="9144000" cy="11429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We believe children have an aesthetic.</a:t>
            </a:r>
            <a:endParaRPr lang="en-US" sz="4000" dirty="0"/>
          </a:p>
        </p:txBody>
      </p:sp>
    </p:spTree>
    <p:extLst>
      <p:ext uri="{BB962C8B-B14F-4D97-AF65-F5344CB8AC3E}">
        <p14:creationId xmlns:p14="http://schemas.microsoft.com/office/powerpoint/2010/main" val="4270457772"/>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B\Desktop\PLAY Summit\Child Directed Art\IMG_81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3342" y="929640"/>
            <a:ext cx="621792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96259" name="Picture 3" descr="C:\Users\B\Desktop\PLAY Summit\Child Directed Art\IMG_81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371600"/>
            <a:ext cx="3759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48014"/>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B\Desktop\PLAY Summit\Child Directed Art\IMG_81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86687"/>
            <a:ext cx="75184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618486"/>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B\Desktop\PLAY Summit\Child Directed Art\IMG_81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57200"/>
            <a:ext cx="72136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44710"/>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0425"/>
            <a:ext cx="8763000" cy="1470025"/>
          </a:xfrm>
        </p:spPr>
        <p:txBody>
          <a:bodyPr>
            <a:normAutofit/>
          </a:bodyPr>
          <a:lstStyle/>
          <a:p>
            <a:r>
              <a:rPr lang="en-US" dirty="0" smtClean="0"/>
              <a:t>Let it get loud, messy and wild.</a:t>
            </a:r>
            <a:endParaRPr lang="en-US" dirty="0"/>
          </a:p>
        </p:txBody>
      </p:sp>
      <p:sp>
        <p:nvSpPr>
          <p:cNvPr id="4" name="Subtitle 3"/>
          <p:cNvSpPr>
            <a:spLocks noGrp="1"/>
          </p:cNvSpPr>
          <p:nvPr>
            <p:ph type="subTitle" idx="1"/>
          </p:nvPr>
        </p:nvSpPr>
        <p:spPr/>
        <p:txBody>
          <a:bodyPr/>
          <a:lstStyle/>
          <a:p>
            <a:r>
              <a:rPr lang="en-US" dirty="0" smtClean="0"/>
              <a:t>Art can get gross motor.</a:t>
            </a:r>
            <a:endParaRPr lang="en-US" dirty="0"/>
          </a:p>
        </p:txBody>
      </p:sp>
    </p:spTree>
    <p:extLst>
      <p:ext uri="{BB962C8B-B14F-4D97-AF65-F5344CB8AC3E}">
        <p14:creationId xmlns:p14="http://schemas.microsoft.com/office/powerpoint/2010/main" val="288589944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B\Desktop\PLAY Summit\art not always still- if not end product, no rush\bike 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6221"/>
            <a:ext cx="4724399" cy="632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66137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B\Desktop\PLAY Summit\art not always still- if not end product, no rush\boot 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381000"/>
            <a:ext cx="40671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4428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B\Desktop\PLAY Summit\art not always still- if not end product, no rush\fly sw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381000"/>
            <a:ext cx="40671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296005"/>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B\Desktop\PLAY Summit\art not always still- if not end product, no rush\plunger pa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8400"/>
            <a:ext cx="4495800" cy="603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84760"/>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B\Desktop\PLAY Summit\art not always still- if not end product, no rush\house pa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50343"/>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B\Desktop\PLAY Summit\art not always still- if not end product, no rush\outdoor rol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001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067800" cy="1470025"/>
          </a:xfrm>
        </p:spPr>
        <p:txBody>
          <a:bodyPr>
            <a:normAutofit/>
          </a:bodyPr>
          <a:lstStyle/>
          <a:p>
            <a:r>
              <a:rPr lang="en-US" sz="3200" dirty="0"/>
              <a:t>We believe the look on a child’s face when </a:t>
            </a:r>
            <a:r>
              <a:rPr lang="en-US" sz="3200" dirty="0" smtClean="0"/>
              <a:t/>
            </a:r>
            <a:br>
              <a:rPr lang="en-US" sz="3200" dirty="0" smtClean="0"/>
            </a:br>
            <a:r>
              <a:rPr lang="en-US" sz="3200" dirty="0" smtClean="0"/>
              <a:t>they </a:t>
            </a:r>
            <a:r>
              <a:rPr lang="en-US" sz="3200" dirty="0"/>
              <a:t>are concentrated on creation is sacred.</a:t>
            </a:r>
          </a:p>
        </p:txBody>
      </p:sp>
    </p:spTree>
    <p:extLst>
      <p:ext uri="{BB962C8B-B14F-4D97-AF65-F5344CB8AC3E}">
        <p14:creationId xmlns:p14="http://schemas.microsoft.com/office/powerpoint/2010/main" val="2128921923"/>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B\Desktop\PLAY Summit\art not always still- if not end product, no rush\fel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4495800" cy="599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2609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143000"/>
            <a:ext cx="7391400" cy="2862322"/>
          </a:xfrm>
          <a:prstGeom prst="rect">
            <a:avLst/>
          </a:prstGeom>
        </p:spPr>
        <p:txBody>
          <a:bodyPr wrap="square">
            <a:spAutoFit/>
          </a:bodyPr>
          <a:lstStyle/>
          <a:p>
            <a:pPr lvl="0"/>
            <a:r>
              <a:rPr lang="en-US" dirty="0" smtClean="0"/>
              <a:t>Survey</a:t>
            </a:r>
            <a:r>
              <a:rPr lang="en-US" dirty="0"/>
              <a:t>: What changes to your space or routines would be an affordable and simple way to integrate more arts programming</a:t>
            </a:r>
            <a:r>
              <a:rPr lang="en-US" dirty="0" smtClean="0"/>
              <a:t>?</a:t>
            </a:r>
          </a:p>
          <a:p>
            <a:pPr lvl="0"/>
            <a:endParaRPr lang="en-US" dirty="0"/>
          </a:p>
          <a:p>
            <a:pPr marL="342900" lvl="0" indent="-342900">
              <a:buAutoNum type="alphaLcParenR"/>
            </a:pPr>
            <a:r>
              <a:rPr lang="en-US" dirty="0" smtClean="0"/>
              <a:t>Dedicate a space to art</a:t>
            </a:r>
          </a:p>
          <a:p>
            <a:pPr marL="342900" lvl="0" indent="-342900">
              <a:buAutoNum type="alphaLcParenR"/>
            </a:pPr>
            <a:r>
              <a:rPr lang="en-US" dirty="0" smtClean="0"/>
              <a:t>Dedicate budget to weekly sessions rather than one time event</a:t>
            </a:r>
          </a:p>
          <a:p>
            <a:pPr marL="342900" lvl="0" indent="-342900">
              <a:buAutoNum type="alphaLcParenR"/>
            </a:pPr>
            <a:r>
              <a:rPr lang="en-US" dirty="0" smtClean="0"/>
              <a:t>Set up an arts supply cabinet that story time leaders can access</a:t>
            </a:r>
          </a:p>
          <a:p>
            <a:pPr marL="342900" lvl="0" indent="-342900">
              <a:buAutoNum type="alphaLcParenR"/>
            </a:pPr>
            <a:r>
              <a:rPr lang="en-US" dirty="0" smtClean="0"/>
              <a:t>Start a </a:t>
            </a:r>
            <a:r>
              <a:rPr lang="en-US" dirty="0" err="1" smtClean="0"/>
              <a:t>pinterest</a:t>
            </a:r>
            <a:r>
              <a:rPr lang="en-US" dirty="0" smtClean="0"/>
              <a:t> board for library staff to gather ideas</a:t>
            </a:r>
          </a:p>
          <a:p>
            <a:pPr marL="342900" lvl="0" indent="-342900">
              <a:buAutoNum type="alphaLcParenR"/>
            </a:pPr>
            <a:r>
              <a:rPr lang="en-US" dirty="0" smtClean="0"/>
              <a:t>Dedicate an hour a week to arts programming for one age group</a:t>
            </a:r>
          </a:p>
          <a:p>
            <a:pPr marL="342900" lvl="0" indent="-342900">
              <a:buAutoNum type="alphaLcParenR"/>
            </a:pPr>
            <a:r>
              <a:rPr lang="en-US" dirty="0" smtClean="0"/>
              <a:t>Uplift quality of arts and crafts that children engage in at library events or workshops</a:t>
            </a:r>
          </a:p>
        </p:txBody>
      </p:sp>
    </p:spTree>
    <p:extLst>
      <p:ext uri="{BB962C8B-B14F-4D97-AF65-F5344CB8AC3E}">
        <p14:creationId xmlns:p14="http://schemas.microsoft.com/office/powerpoint/2010/main" val="27044509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8229600" cy="4953000"/>
          </a:xfrm>
        </p:spPr>
        <p:txBody>
          <a:bodyPr>
            <a:normAutofit/>
          </a:bodyPr>
          <a:lstStyle/>
          <a:p>
            <a:r>
              <a:rPr lang="en-US" sz="3600" i="1" dirty="0"/>
              <a:t>When my daughter was about seven years old, she asked me one day what I did at work. I told her I worked at the college- that my job was to teach people how to draw. She stared back at me, incredulous, and said, "You mean they forget?"</a:t>
            </a:r>
            <a:r>
              <a:rPr lang="en-US" sz="3600" dirty="0"/>
              <a:t/>
            </a:r>
            <a:br>
              <a:rPr lang="en-US" sz="3600" dirty="0"/>
            </a:br>
            <a:r>
              <a:rPr lang="en-US" sz="3600" i="1" dirty="0"/>
              <a:t>-Howard </a:t>
            </a:r>
            <a:r>
              <a:rPr lang="en-US" sz="3600" i="1" dirty="0" err="1"/>
              <a:t>Ikemoto</a:t>
            </a:r>
            <a:endParaRPr lang="en-US" sz="3600" dirty="0"/>
          </a:p>
        </p:txBody>
      </p:sp>
    </p:spTree>
    <p:extLst>
      <p:ext uri="{BB962C8B-B14F-4D97-AF65-F5344CB8AC3E}">
        <p14:creationId xmlns:p14="http://schemas.microsoft.com/office/powerpoint/2010/main" val="232041780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38200"/>
            <a:ext cx="8991600" cy="4508927"/>
          </a:xfrm>
          <a:prstGeom prst="rect">
            <a:avLst/>
          </a:prstGeom>
        </p:spPr>
        <p:txBody>
          <a:bodyPr wrap="square">
            <a:spAutoFit/>
          </a:bodyPr>
          <a:lstStyle/>
          <a:p>
            <a:pPr lvl="0" algn="ctr"/>
            <a:r>
              <a:rPr lang="en-US" sz="3600" dirty="0" smtClean="0"/>
              <a:t>5 </a:t>
            </a:r>
            <a:r>
              <a:rPr lang="en-US" sz="3600" dirty="0"/>
              <a:t>Children’s Books and Connected Arts: </a:t>
            </a:r>
            <a:endParaRPr lang="en-US" sz="3600" dirty="0" smtClean="0"/>
          </a:p>
          <a:p>
            <a:pPr lvl="0" algn="ctr"/>
            <a:endParaRPr lang="en-US" sz="2800" dirty="0" smtClean="0"/>
          </a:p>
          <a:p>
            <a:pPr lvl="0" algn="ctr">
              <a:lnSpc>
                <a:spcPct val="150000"/>
              </a:lnSpc>
            </a:pPr>
            <a:r>
              <a:rPr lang="en-US" sz="2600" dirty="0" smtClean="0"/>
              <a:t>Dave the </a:t>
            </a:r>
            <a:r>
              <a:rPr lang="en-US" sz="2600" dirty="0"/>
              <a:t>Potter + Clay </a:t>
            </a:r>
            <a:r>
              <a:rPr lang="en-US" sz="2600" dirty="0" smtClean="0"/>
              <a:t>Work</a:t>
            </a:r>
          </a:p>
          <a:p>
            <a:pPr algn="ctr">
              <a:lnSpc>
                <a:spcPct val="150000"/>
              </a:lnSpc>
            </a:pPr>
            <a:r>
              <a:rPr lang="en-US" sz="2600" dirty="0"/>
              <a:t>Hungry Caterpillar + Balloon </a:t>
            </a:r>
            <a:r>
              <a:rPr lang="en-US" sz="2600" dirty="0" smtClean="0"/>
              <a:t>Art</a:t>
            </a:r>
          </a:p>
          <a:p>
            <a:pPr lvl="0" algn="ctr">
              <a:lnSpc>
                <a:spcPct val="150000"/>
              </a:lnSpc>
            </a:pPr>
            <a:r>
              <a:rPr lang="en-US" sz="2600" dirty="0" smtClean="0"/>
              <a:t>Chicken </a:t>
            </a:r>
            <a:r>
              <a:rPr lang="en-US" sz="2600" dirty="0"/>
              <a:t>Sunday + </a:t>
            </a:r>
            <a:r>
              <a:rPr lang="en-US" sz="2600" dirty="0" smtClean="0"/>
              <a:t>Hats</a:t>
            </a:r>
          </a:p>
          <a:p>
            <a:pPr lvl="0" algn="ctr">
              <a:lnSpc>
                <a:spcPct val="150000"/>
              </a:lnSpc>
            </a:pPr>
            <a:r>
              <a:rPr lang="en-US" sz="2600" dirty="0" smtClean="0"/>
              <a:t>When </a:t>
            </a:r>
            <a:r>
              <a:rPr lang="en-US" sz="2600" dirty="0"/>
              <a:t>Sophie Gets Angry + Calm Down </a:t>
            </a:r>
            <a:r>
              <a:rPr lang="en-US" sz="2600" dirty="0" smtClean="0"/>
              <a:t>Jars or Anger Art</a:t>
            </a:r>
          </a:p>
          <a:p>
            <a:pPr algn="ctr">
              <a:lnSpc>
                <a:spcPct val="150000"/>
              </a:lnSpc>
            </a:pPr>
            <a:r>
              <a:rPr lang="en-US" sz="2600" dirty="0"/>
              <a:t>Tom Sawyer + Fence Board Art</a:t>
            </a:r>
          </a:p>
          <a:p>
            <a:pPr lvl="0" algn="ctr"/>
            <a:endParaRPr lang="en-US" sz="2800" dirty="0"/>
          </a:p>
        </p:txBody>
      </p:sp>
    </p:spTree>
    <p:extLst>
      <p:ext uri="{BB962C8B-B14F-4D97-AF65-F5344CB8AC3E}">
        <p14:creationId xmlns:p14="http://schemas.microsoft.com/office/powerpoint/2010/main" val="8618472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BsSUfUHfTcU/TVAdfN8QwKI/AAAAAAAAAYI/x7uHIFnSURM/s1600/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57032" cy="3511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_BsSUfUHfTcU/TVA4uiGgR1I/AAAAAAAAAYo/wOapUEMsj_k/s1600/IMG_75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35696"/>
            <a:ext cx="4757032" cy="317234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847" y="-18824"/>
            <a:ext cx="2998152" cy="256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B\Desktop\Documents\Festival 2013\Festival Photos 2013\creation station\_DSC00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339"/>
          <a:stretch/>
        </p:blipFill>
        <p:spPr bwMode="auto">
          <a:xfrm>
            <a:off x="6145847" y="3034619"/>
            <a:ext cx="3050538" cy="379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614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Desktop\hungry c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57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99" y="15922"/>
            <a:ext cx="4176215" cy="684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52600" y="304800"/>
            <a:ext cx="540224" cy="1938992"/>
          </a:xfrm>
          <a:prstGeom prst="rect">
            <a:avLst/>
          </a:prstGeom>
          <a:noFill/>
        </p:spPr>
        <p:txBody>
          <a:bodyPr wrap="square" rtlCol="0">
            <a:spAutoFit/>
          </a:bodyPr>
          <a:lstStyle/>
          <a:p>
            <a:r>
              <a:rPr lang="en-US" sz="6000" dirty="0" smtClean="0">
                <a:solidFill>
                  <a:schemeClr val="bg1"/>
                </a:solidFill>
              </a:rPr>
              <a:t>NO</a:t>
            </a:r>
            <a:endParaRPr lang="en-US" sz="6000" dirty="0">
              <a:solidFill>
                <a:schemeClr val="bg1"/>
              </a:solidFill>
            </a:endParaRPr>
          </a:p>
        </p:txBody>
      </p:sp>
      <p:sp>
        <p:nvSpPr>
          <p:cNvPr id="3" name="TextBox 2"/>
          <p:cNvSpPr txBox="1"/>
          <p:nvPr/>
        </p:nvSpPr>
        <p:spPr>
          <a:xfrm>
            <a:off x="6705600" y="5334000"/>
            <a:ext cx="2133600" cy="830997"/>
          </a:xfrm>
          <a:prstGeom prst="rect">
            <a:avLst/>
          </a:prstGeom>
          <a:noFill/>
        </p:spPr>
        <p:txBody>
          <a:bodyPr wrap="square" rtlCol="0">
            <a:spAutoFit/>
          </a:bodyPr>
          <a:lstStyle/>
          <a:p>
            <a:pPr algn="ctr"/>
            <a:r>
              <a:rPr lang="en-US" sz="4800" b="1" dirty="0" smtClean="0">
                <a:solidFill>
                  <a:schemeClr val="bg1"/>
                </a:solidFill>
              </a:rPr>
              <a:t>YES!</a:t>
            </a:r>
            <a:endParaRPr lang="en-US" sz="4800" b="1" dirty="0">
              <a:solidFill>
                <a:schemeClr val="bg1"/>
              </a:solidFill>
            </a:endParaRPr>
          </a:p>
        </p:txBody>
      </p:sp>
      <p:pic>
        <p:nvPicPr>
          <p:cNvPr id="2054" name="Picture 6" descr="https://encrypted-tbn0.gstatic.com/images?q=tbn:ANd9GcSB-J4LYPQIMgB0G1aqmpTUN5bQmgu5Mc-8VclEDFaLczKhLyYC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49" y="3436961"/>
            <a:ext cx="2352675" cy="1943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crypted-tbn2.gstatic.com/images?q=tbn:ANd9GcQmapijbNKHE_N3QLxJ5vxxLpsS1EPxph_2-ISFle7GYFdZESvZ"/>
          <p:cNvPicPr>
            <a:picLocks noChangeAspect="1" noChangeArrowheads="1"/>
          </p:cNvPicPr>
          <p:nvPr/>
        </p:nvPicPr>
        <p:blipFill rotWithShape="1">
          <a:blip r:embed="rId6">
            <a:extLst>
              <a:ext uri="{28A0092B-C50C-407E-A947-70E740481C1C}">
                <a14:useLocalDpi xmlns:a14="http://schemas.microsoft.com/office/drawing/2010/main" val="0"/>
              </a:ext>
            </a:extLst>
          </a:blip>
          <a:srcRect l="1494" r="17446"/>
          <a:stretch/>
        </p:blipFill>
        <p:spPr bwMode="auto">
          <a:xfrm>
            <a:off x="2647666" y="4935110"/>
            <a:ext cx="1897038"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70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betterworldbooks.com/069/Chicken-Sunday-Polacco-Patricia-9780698116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22"/>
            <a:ext cx="3087995" cy="39789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923" y="15922"/>
            <a:ext cx="3592038" cy="460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B\Desktop\aRTbEAST PHOTOS\easter-bonnets-550x3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86103"/>
            <a:ext cx="3914673" cy="279009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0"/>
            <a:ext cx="2299648"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731569"/>
            <a:ext cx="1600200" cy="168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4731569"/>
            <a:ext cx="3332328" cy="215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C:\Users\B\Desktop\aRTbEAST PHOTOS\Newspaper Hat.jpg"/>
          <p:cNvPicPr>
            <a:picLocks noChangeAspect="1" noChangeArrowheads="1"/>
          </p:cNvPicPr>
          <p:nvPr/>
        </p:nvPicPr>
        <p:blipFill rotWithShape="1">
          <a:blip r:embed="rId9">
            <a:extLst>
              <a:ext uri="{28A0092B-C50C-407E-A947-70E740481C1C}">
                <a14:useLocalDpi xmlns:a14="http://schemas.microsoft.com/office/drawing/2010/main" val="0"/>
              </a:ext>
            </a:extLst>
          </a:blip>
          <a:srcRect l="20178"/>
          <a:stretch/>
        </p:blipFill>
        <p:spPr bwMode="auto">
          <a:xfrm>
            <a:off x="6858000" y="2743200"/>
            <a:ext cx="2326943" cy="187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4442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WFRUXFxYVFxcXFhUVFxUXFxgYFhUYFRccHCggGBolHRUUITEhJSkrLi4uFx8zODMsNygtLisBCgoKDg0OGxAQGywkICQtLCwsLCwsLCwsLCwsLCwvLCwsLCwsLCwsLCwsLCwtLCwsLCwsLywsLCwsLCwsLCwsLP/AABEIAPQAzgMBEQACEQEDEQH/xAAbAAABBQEBAAAAAAAAAAAAAAAFAAECAwQGB//EAEsQAAIBAgMEBQYJCgUDBQEAAAECEQADBBIhBTFBUQYTImGBMnGRobHRBxQjNEJScnPBJDNTkpOywtLh8BVDYoKzg6LxJVRjo9MW/8QAGwEAAgMBAQEAAAAAAAAAAAAAAAECAwQFBgf/xABDEQABAwIDBAUIBwcFAQEBAAABAAIRAyEEEjEFQVFhE3GBkdEUIlJyobHB8AYVMjRCktIjJDNTYrLhFkOCwvGis5P/2gAMAwEAAhEDEQA/AO72Yd1fKK67Z0RUVkVJUqYUVEiphCaKmhKmhKmhIUISoQlQhPSQlQhNFCEqEJqEJ6EJRQhKKEJU0JUISpoSpwhKkQhKq3JqLmq1MBYMSda0MVoWDD7Tt2mtI7ZWuHKmh1IjSdw3jfzrUcJVrNe9gkNufnsKR0+fnUomm1rZvmxm+UVA5EHydBv3cRp3iszsFVFAYgjzSY7ersPcqspiYtp7vELMekdk3bFtD1nX9ZldCGUdWNZM+ceFaBsquKVSo8ZcmWQbE5uCQaSCRoI9uiLTWAJJTVgSTTTQhe39v2sIqtdkliQqqASYiTqQABI48a3YHAVcY4hm7Un2C0ncrKdJ1Qw3dcyQABzJgLTsraKYi0t22Tlad4gggwQRzBFU4rDPw9Q06mo+Ki9jmOLXCCNVsms6isG3NqDDWHvMpYLl0GhOZgo18a1YLCnFV20gYmb9QlSawucGt1KtxuOFuy96CQqF4G86T4VGjhnVa4ozBJj5+bqIvHP5upbOxfW2rdzKVzqGyneJEwahiKPQ1nUpnKSJHJELRNUoQjbnSSxhIF1jmOuVRJjmdQAPOdYNdDB7Nr4u9MW4nTssSezTeraVCpWJFMTGugjrJIC17L2imItLdtzlad4gggwQR5xWfFYZ+Gqmm/UfG6g9hY4tdqFn6R7X+K2GvZc8EALOWSTG+DHGrtm4PyzECjMTviUNaXGBz9gJPsCJhqxGxhRTzSQhFzpBbGLXCkHOVnNplDQWCnjOUT6OddBuz6hwpxM2B03xMT327+Cs6J/R9JFpjtifnrCLzWFVppolCibqyFkZiCQJEkDeQOIEj01INdlzRYb93ehSmkhPNVOTUHqsKbUPxW+tDFcuW6V4MthesXy7LLcU8oIB/A/7a72x6+TFdGdHgj4jvuO1WUPtgel5p/5W9hg9i5e9tK/1j4nLriVu2kg6iSqkL3iFUd9ejZhsMKbcOHT0ZadLbyCeu7jystIpZmdA8AdH5z73Mg5wOMQ1g5o3tbBXMJc2fbw6h7yJegEaM7wXPlDTViNdABXLwuIp4ylialWzCW74hrRbceAm1yVRTLawqvquy3abCdSbASOzgFq2p0tuthLLJ8nduO9tyozFerjNkUneZXQnTdPGqcLsaizFva/zmtAIB5zqQN0HdfWNyqZRb0jmlwIAmScoIOWLnSQ4H2TvWSz0hxXxS2yOzP8AGuqRmRc11ckhSCSD2jEg8InSa1O2bhPKnAtEdHJEkZTmgndFr6c4vCfQ0nVSC6ABPmnNFhYGb99pAkwuk6JbRvu1+xiSGuWivaECQ06aAAxG+OPdXG2rhaDGU69AQ182vu33JPt3TvVVZrBDqcwRviRBIOkcJWbpyqHI6X1tYiyDdQEgFl45Z3tKaDWdQRBmrtidJ5zTTLqbzlJiwPP+mDc7tQZEFUqjWEh4JabGNdZBH9QIkDfcb1kG17t23hLOF6uw11HdjAVQULBlQQYBZXO4nd31p8io031q+JzPDSABqYIBBNxMAga8eSBTbSc5rxOU5YByyZdvgwPNO6dOaqxXSjEHD2ShAvC+bLwFK3Co0jhBLpujXuqbNk4duIeHCWZA4SSIkmedoPG3NW0qNNzyHEhobmm0xaBwm8e3RV7V2veu4PF2cSALtprAJEaqzqRMEiezw5ipYbB0qOLo1sPdrg+OsN5ibzvvIN4hTp06fT08hOU7yBIgmQYtaJtaCFuwG3sT1WJt31CXUw5u2yuhy5dJ1OolTz3zVFfZ2H6alVpGWuqZXXkTPMDgQd2kLO9lOGmm4kG1xBkRzNiCCN/FYNp7YvjDYK2r3AblvM7JLXWC7guoJ0kkyDpv3zqw2CoOxVeo5ohpgCwaJF7G2pAFiBNhMRY2kzPUu0BpgBxIBkmLi+gJ1vvMAg9T0Qv3XwqG9mLSwlgQzKD2SZ9E8YmuDtinRp4pwoxFrDQHhaw4xundoqagaHkNiORkaXgm5AMgE7lyyNFzH3FNsYlbpKm7HZtA6lAQdYAG76o5V3cuanhqcO6MtE5Zu4gRmgi0ydReSpvIDKYfOWCbRM5nAxNp0F5tCpxm2r5w2FRZQ3etZupTK7KjkDKqxBPaJiJjlNWUcDQ8pqvd52XKBmMgEtnV06WAmYmNYi1tCmHvAIhpgZpAJmL5Y0g6QD1KG0sM93A2Lt8v1i3DaXPpmRz5TAiSRlieQ41LD1KVPHVKFIDKWhxjcRuta4MxuOkIpVegrksymx3ZgDkJ80m8TbmNZW3pdavYRcPbsXLiWUXLnzHy5J+UK8IggRHlQNAKy7JfQxj6lSs1pe46QDaALTz1MzpJuSq6Qac5cATrBJbIuXRltOhAiImBuXdKcqS5BhZZogGB2jHAbzXliM74YNTYdZsFnmBdeUXXvMzbQydgX1cNIB0YBUHHLGVTpXvGdC1owBdfKRF9IgnhOrguoKVIfu/ndIWxuy5j54HGZhqM7Zx+KfEYk4e8yWrVtL28Rl6tXXLodSWOm48dwrn4PDYanh6QrUwXOcW6SZzOBm4sI11G7VZaIw4YHvBcSSIBgAQ2+huJsNDedAs+29qXLnxe5eu3bNtsPnVrMib4MNIBmPJ80jmTV2CwlKl0rKTA5wfBDvRNxuO6d0GDO4KTKRBe1rQ5wJF7WFpFxv1vItGpUcTau4ptnC4zJcu27is+4lAx14TmTwOanTdSwjcSaYlrXAxzIFt8Q7uhOmabG1TAcAW5ZkjVwEwRIieRRDae3r2CF3DFWMW1GFueUzaKpLnczasRAGqxGonJQwFDHFmJBFyc7dBN7DeN0ybgzOqhSodIM82B86LZRrPVExwNt4RbFXNpILS2ks3ItJ1lx95uR29A6wJ5A7/CuY1uy3l7qjnN84wB6O78Lp7wqKfR/jnsAPtLm+5ZWv7X/RYXz6x/yz6qs6PY2ud/z/w+KvmhuLvyt/X8Edvg6Tv4/wBK44jckFXhrC3EZGEqylSOYIg1I1XUnh7NQZHYkdFo/wABsZbC5BFghrep7JHE/W1g68QDT+ssRmqOzXqWdp7OFrW3WVRc6SZ1153m/aJVeO2MbmLw+IzAC0twFY1JcQIPifRU6GOFPB1cPF3kX6iD8PakHkAjiQe6fH2IMOhk4c22uRcF57yXFB7JaABwOoUHTcd26uodufvAqNb5uUNIMTaTPC0kcxrqradcteHQDYAg6EAAfCeRjgt1zYD3LWFW9eLPZuLdZ4nPlJOXXzgZjynjWdm0WUqtZ1JkNe0tA4Tvt2mOcKvPBOUQDNtYBM68oF0QwWyUtXb11c2a8VLSdBlEdnTvJrJWxj6tFlF0QyY7eKRcSADu07TPvVG2ejtjFFWug5lEZlOUxMweY3+k1PCbRrYZpayCDeCJvxVtHE1qBJpOInX5MqvafRfD3rdu2VKi2MqFTqo0kazO4HWrcNtbEUKjqgM5rmePZEa7rRZRp1X0ySDrrMEHrBmfegHSXYttWwOFSVRnuAkQWM5JYkjUk11NnY2o9uIxL7kBpA3WDoAi8Dr9qto1qjTUqTJy3kA6uaDbTS3Vot//APFqMPdtLdJe6yFrjCdEaQMs97azvPhWYbdccSyq5lmzYHeREz3WjQcVW+u5zw+AIEAAQBru6ySiF7o8Hv3brP2bljqMoEETvM7uAjTiays2maeHZTa3zmvzzuPZ23uqsxy5eZPsA+Cq2p0VS5Zs20drb2QBbubzAjyojiAZEQRpyqWG2vUp1n1HiQ+5GndruMQZka8VbTrOY4uIDp1B0N575uCNEawdkpbRWYuyqqljvYgQSfPXNrvbUqOe0ZQSSBwk6KkIVtboth8Rc6y4rBtJytlzRoM3hpIg1tw21sRh6fRsgjdImPngZHJX0sTWpAtY6Ab7teIkGDzEFNtzo3bv27aoeqa1+aZR5A07MSNNF3EGQKeC2pUw9Rzn+cHfa4k8d97nUQQSFGjVNIyACNCDcEc/gdxT7Q2Eb2Hs2Xukm21tmciS+TRuOhMnX208PtFtDEvrtZZwIAmwm43bo0juVYJBkc/aCPih+N6GC5dZjfuC07m49vUySZ0Mx5pBIrXR24aVFrejGZogHq5RPXBAJVza+VmUNbNxmi99d8E3sSJAXSYzCi7be2ZAdShjQgMI09NcWhVNKo2oNQQe5ULC+wbZwvxWWCZQJEZpDZ826JzCd1axtCp5V5TAnheIiI4xFtVPpHZ+km85p5zM96ow3RiyhuwWK3bSWSpO5UQJoRrJAFW1NrVqgZYS1xdPMknTSJJUZMAcNO2PALkMUrlrrW7ltBs8lbVpxJZV8tiSdc2X06DLvr0NIsyMD2lxrxmcNAToOUT2amdFdmaB54nPqd/2tw33EnjoI1XY4TD28WMLi2Uq6pnUA6DrFEg6doDhXnKtSpgzWwrTIJg24H2Tv1VZzNJbPI8DB8dEJ2v+U7SsWQJXDjrrh7+yyr6Rb9J5Vuwp8l2dUrHWp5o9on+7uCtZ5lJzvS83ss53/UdpXYA15tyoUHqIU2ofid9aGaK5LZvCisonRFBWVULBtza9vC2+suzEhQFEkk8BJHAE+Fa8Fg6mKqdHT676R7d5A0UqdN1RwYwST1bhJ1gaLPsHb9nFqxtEysZlYAMJ3HQkEGDqDWnGbPrYMgVN+hEx1XAIPWFOtQfSdleIPYfaJCK1jVSRMUQkgydJbRtWbwD5bt0WVECQxYrLa6Dsk10nbKrNrVKJIljcx1iIBgW1unldpCNVzElmv4G27o7qC1skofqkiDV1PEVabHU2mA7XnCEG2r0xsYe8bLBywgMVCwJAPFpMAjcK6WF2LXxFHpWkAHSZ4kXgEC4OpWinhatRuZoHAXAJ6gTJ1+SugsXQ6hlIKsAQRuIOoIrkva5ji1wgixCzqdQQsG0tprZayrAk3bgtiI0JG8924eNa8NhHV21HNMZG5jz5BF/nrA+ISwO01u3b1tQQbJVWJiDmE6egjwor4R1GlTqk2eCRyj/0FF9+/wASPeFurIhZNqbQTD22uXJyiNwkkkwABzrRhsM/EVBTZrz0EcVJjHPcGsEk6BX4e8rqroZVgGU8wRIPoqupTdTeWOFwSD1hRVlQQlRKEqYQhG0ejeGvuLl20GbTWWWY3ZoIzeNb6G08VQZ0dN8DqBjqkWVjKr2CGuI6j835orbthQFUAAAAAaAAaAAcBWFzi4lxuTqqwAFnsbPtpcuXVUB7kZ21lsogebwqypiqr6baTj5rZgdaa0mskymFUxpgKwBYMTvrQzRTUtm0qwSOiKisqoXJ/CUPyVTxW6jDzww19Neg+jZ/eiOLT/c1X4ZgfUykgSHiTpdjtUE2JtFg+MxzKqFECdSoK9olcuYHd5IBPPNoIrq4zDgsoYIEkEzmN7AEmOsGQNAIuVdWpNb0dGm7NNwd0vIFhrAIvvJmwVmwumd2bpvstxVsteAVcuRlZVFvUCZLgTrrGppY3YlHKwULEuDTN5BBObU6RP4d9hZQr4Z1PLYiTAzEXNriBYSb6xa+q37J6R37jX7eIRbZWwbqwGUgROssZ0ZeW4+GXE7MoUujfRJPnhpkg743ARBBG/XXjVXpsbTD6b8wMjTLBAHEnWUJw4/JtlJzxIaPNe3/APdW+o794xj+FOO9hPwU6oipVjdP/wCjR7ijJ6Z50QWrcXmvLaNp9SonUmI83cZ3xrzxsLI9xqu/ZhpOYceF56+YiIm1RpOAk283NxsdO2TlPAzrC6+vNqteY9Jca9rFY5VUMtxbauSC2UdWkEcAZYgE8SK9vs2k2rhcO4m7SSLwPtO13kQJIG6Zga78PSZVYzM6IL4A+0SA1wAOg6zvIAuVu2vta5g7eHw1q6Fi0Ha7GacxYqEBB0kHhujdVGEwdHG1auIqtJ84gNv+EAEmCL9sa62VVKma5dVyzfQODbuk6kGw4RJnkr73SzEGzZ6pVN02XvXSRoLaMUzKJG/LPHeIBmqmbGw4rPNQ+bma1omPOIBgmCd8bt8kQoNp0g9wqOIaDEgA79dQIAEk8xAKsxOPN99luYlmZmA3Zlyho8QarpYcYenjGt0AAHUQ4j2EJFhYajTut3Pb4KjBba+LPi7pQurYvq2IPkqM2u7U7gBpM76tr4HyqnQpZspFORzPm9w4m8awmKTnljG65THPznmBzO5dBsDbLYm7iMuU2EKrbYTLHXOSeI3EabiOdcjH4FuFo0s09I6S4bhpHgdbg8FUWwBO8T1Xgd8T1EIL0/vtcuWcNbUu0m6yCZbeFGmo0FwzXS2AxtJj8S8gD7MmLaTrzLVow9NpDnufkiwIBJk8Iv8AZDuqVgw23b1nAKEMXbV/qWkBuzDuBHLTJpr2THA1qqbPpVtoFzxLXMzCDF5a3XqOa9riQnUpMfiIzQ10uDo3ZS7TkQRGtoWodIcWlrFJcA6+0qOCAvYDlc0gaHKGB9MzFVfVmDfVovYfMcSIk3ImNb3IIPG0RKi6nRLmFhOUmDmiRETpa8iOG+YWK3tW49rFWGv/ABhPirXQ+XKUIgG22k65uM7vOK0uwlJlWjXZTyHpA2JBkGYcItukRHuKZpQ9hczLLoLTN4LeN4uQZJHuWrZe0L+EsW8ReZ71u7kXLJPUoAQr97EBdNJnUkms+Jw+HxlZ+HpgMe2TMfaJ1HGATcmY3AAJPpMdVNOiIiQJMl0G3IGNAAJ3kkroejm2HxNzEN2eoV1S0QDLQDnJPEHskeeuTtHBMwtOk0znIJdw5fEdipcwtidSJjhcx3iD2o7XKUEqChPVRTVbigKYQ/EjWtDNFan2bRWSOiKqKyFUFAumezLmIwxt2gC2dCJMaBtTPcDPhXX2Ji6eFxQqVTAg802OyukibEd7SPiqMR0WRnxLFiBfRVKgaK4M59+uoUx9rnV1Paz206Tct6ZJniNI5WJE9XBMVXjLH4TI7we6RMczxWXY/Rq51F+xiTbKsFRHQDPC6gkwCYIQgGdxrTjNqUzWp16EyJJBmL7okiSJkiJkb1J7qYqB9FuXQxrBBm3LSAVTY6IXLQuOL5uubFy0oKxvUBBJY6ACIqx22qVUsaWZQHtcTM6GTYAXUqtfOwMDA0TNpm+tyTuUrOwLw/w4ECLOZruo7JMOB/q1EaVF+0KB8qIN3wG2NwAW9ljN0nVQ5zzH2pjlLg6/cqLGGXEbRxFxOytq2ULj9KVKZvOO2P8AYKtdVdhtnUmPuXkWPoyHR1fZ/MU3vcMMKc2cS7sHmjvObuBRH4PWY4QFiSM75CZPZkc+/NWP6QNa3GEDWBPXf4QliC01SWiBaw0HmiR3ynvdHWuYnFM8dVetKggywYBBMcCptz4ilT2k2lhqLWfbY4k8Il1u0OjsPJVB5aBFiHF09YZHcW+1U7T6KPlsthruW7ati1mbc6jdOhjUnSCIPcKuw22WZ6grt8x5zQLwfZOgvIIN95VjKrRmFRuYG8aQb3GsaxGkdS17Z6LLiCjG41twnVuUEB14iOA1bug61nwe2HYYOaG5mkyJOh69+g5yJBSpVTTtAOmokSN4uOPUd+iz4fo01u7g8rZrdjrizHQy5JEDx9VWv2rTqUK4Ihz8oA1sABryA9qHVnOLy7Vxn2kn2ws13CnB4PGtfyk3blwqN4PWQqT4y3cBV4rtxmMw4ozDGiey5Hw5kpgOrOaxtjAb4nsuepF+iGA6nCWwRDMOsbnL6gHvAyjwrmbWririnRo3zR2a95k9qK9bpqrqvpGezd7ICts7FAxVzElsxZQiqR5AgBoPGco9J51F+OLsI3DARBkmddSLdvsHBQznLk3ST2kAfC3WUKxnQ4O11hdK9Zet3oy6Llz5hv1JN1zPcNK6FHbhptY0snK0t11nLG7TzRI676IzutyDh2Oze7MYVPSXDm1dJta3cb8h2zCIAoDEQJkjL6OO6rdmVRWohtX7NDz7akySOwX9lxqmPOGV2gk21uWjwvuvqo9G8MCmJwF1FS4qZWdAPlEuA5WJiSwDDfzHfRtGsc9HH0nFzZsDuLd0bgYOnDXRSrODnmo3eT1g6xziQRyOgMrbt0JhNnNbJzAW+pE/SZtJju1aP9NZsCX4zaIqC18xjcBu7bDtQxrq1SJgkzPDeT2CSpbO2BOAXDszW2ZQzMu8MWFwjvH0T3VHEbQy4812iQ2wHIDLPLiOaKtY1KpqkTJmDccgeUWWnaHR8XcMmH624AmQZ5lmyCO1znf545VVQ2kaWKdiMgJM23Cb2+bieKg12V2aAeREi/Llu4Kza+wxiBZBuXF6pw3ZOrRG889N/eahhMe7Dl5DQc4i+7/HLqSacs2BtFxPaOB4FFq5bkKD0BTah+J31oZorU2zBRXSOiLCsizlJjTahQqxCVOUJqEJ6SEO2JshMKrKhZi7l2ZoLEnvA4Ae3nW3G45+LeHOAECABp7fmIG5MkmJ3ADsAj/3nJRBFAEAADkAAKxueXGXGSlEJ5pShPSlCeiUJUShDts7Jt4lVS7myq4eAQM0AiGkaqQTWvB42phHl9OJIi+64Mi4uCOrkmJGnMdhEHvBhb6yyknpShNTkIWHbGyLWJTJdBImQQYZTzU/2K14THVcK/PSPXwPX8gqTXOaZb89YNiORVOxdhWsLmKF2Z4zO7ZmMTAmAOJ4VZjdo1cXlD4AGgFhftPvQ5xdr7gPYAB8VdtXZVvEBBdkhHFwAGASARDcxruqvC42phi40484R/5zSBI05jsOq2zWWyUJTRKcJZqaE4Yc6gQiFF6QUgh+J31ezRXKOzalWSOiGfCHiHTCqUdkPWqJRmQxlcxIIMaCujsFrXV35mgwwm4BEy3cZCeDosrYqnTfoSZuR+EnUXXna7Sv/wDuL/7a7/NXpPM9Bn5GfpXrDsPBeifzv/UpDH3v09/9td/mp+Z6DPyM/SoHYmC9E/mf+pP8fvfp7/7a7/NR5voM/Iz9Kf1LgvQP5n/qSXHXv0179td/molvos/Iz9KDsXBeh/8ATv1LfhBdYFmv3go3k3rvoHa1NVmoAcoY2fUZ+lYMXhNn4dsln/07xSbGuRFtrmmpd714gDzZ9T6PNV4YB9sN6gxn6V5qrkJlojtPitmEs3Luoe6F4t1tz1dqqn1hSsQ2fVb4Kvogf/T4rHtfEHOEsvckaGbtyCeMmeAk1dhycuZ4b+Vvgh1Fu73nxWvYtssr3Lj3Cq7gblwA/wDd/elVYmsQ4MYACf6W+CnToN1PvK37MwHygN1mJIZ8mdyApAgHXfLL6DzrLiMY/oyKcWMTA8ORURSYXx4oFZtvca6QzQbyhAHaApL6DXuFdA4gsDQYs0zYa25KHRNIJHFNj8KyYa4c79YlxdczElCT37oZTSp4ourtH4SDuGvd1pGm0AK3Zdhr9hnRu2dV1aA6aMu/cwIMcM2m6o18S6lUAcbb9NDoez4KxlJrpstmy8OuIVODEaEEwXXVlbXiPbVNfFVaBJmRv0sDv7EGm07kH2pg2V2VXI0DLJMETE+kj9YVtoYtxaCfn58VW6m0HRENgYOfzoDAHXmukg94MHu9NQr1a7zFGZ9nPqhGRguVuv7CU3g9sQoElWXMh4nQnTQ+zjWujSxBpZar78Rr3/PBQL6YMho7Usb0aTOcpjSYGo3Sd/vqxtGoB/Ect1PH0miHUGHsj/HsQfHdH2SSFDDf2Rrz8nzcqqqNxLbh5PaV2cHi9lViGvpNaeYEd8e+EINlfqj0Vm8qreme8runZeDItSZ+UeCY4dfqr6BUvKa3pnvKzfVuF/lN/KPBFuh1lRjsNCgdp9wA/wAm5WPaVao/A1g5xPmjUn02LlbXwlClTY6mxrTn3AD8LuC9ecV4MLkBD8SNa0M0VqbZlFZI6IP8JPzRfvU/deup9H/41T1D/c1XbN+/UfWP9rl5qtehXvSp01FSUUJFEtnYPNqR/Wqnu3Ln4zFCk2Sm2hiS56pDopAJG7NxjzCde6tNCmKYzu3rxmJxDqz5Ku2fhOueNyLAJ8YHpM1GtV6JvM6KgCTdHto4oIpVAAqAKO9j7hXOoUi8hzzc37FZK5k2CoJ+k2hIMzm1j2V1cwJ5D4KGt0eC5Us2jvZi79yjVvwFc+7nPqDdYdasJythR2fjBce7cG4IqjzHt+sN6qVakWNaw8Z+CppalyG27+Qb/wDOtr+okn1k1rczPrwPtKYs1X4OXtERJNv1pK/wVVU8ypPP3x4qsXCG7Fxxsm4BOXOlzh5LE22I83ZNacRS6QCdYI7RcKbDlK1YS/kxN22NCT1yaRDJ2iB51J/UFU1WB1Frj6p6j/n3pmxhHttbON7qrtrfmBI5q/ZuLzOhYVl2cXF5w57+EXB+epKoQGyVvwOAKwFUExOv0eHajee7ur09OmGCAsZcTqtZwwHlHMeZ8Nw8BViSouXQT5IPAyAdeRoQndJ8jQnhwMCIPGhCA9Idio9vr7HAS45jn9r21jxNAOGZuq9JsTazqThh6p802B4Hh1H2LkK5wXsntkIt0R+fYb7b/wDDcrPj/udb1R/exec26P2VP1/+rl629eHC4AQ/E76vZorVHZlOukdEJ+En5ov3qfuvXU+j/wDHqeofe1XbN++0fWP9rl5qK9CveKVNJX4a3JAqLiqarw1pJRXa1/qbQRfLYR5hy/v8aMLT6R+Z2gXidpYvpXW0WbA2wlufCfrN9L3emr6hLnx/5yWFgtdW4m6bfVWVME/LXSPoj/LXu0k+K1XTbnLqhE/hHxPw71EmTAUsZii1pSDGbNu1PlZQd3eKGUw15HCFJxssyEm6gBHZMmI36E6eNWEAMJ4qOhACnjcfmuXIP0eqUj0t6TlqNOjDGzxkpVHSUQ2AFXDktIDO0+YSBGnKKz4vM6vA3BNtqaEYq6GRSJ1uuw9A8K2MaQ4g8Aj8KK7FMLb80eDtcH8VYcQJc750A8Em6ILibOW5l+vbuLv7wwroMdmZm4EFIiyVzExew17XtBM3Ltdh59JoyTSqU+vxCkdQV3myFIVp1CElZMbo3GRrxHnPnp7Moth1bebfH56lRXN4Re/eW0hMhnJk8JO/Tw9ldVUITirjlkZlYI06ydQ3kxB3gawN/GhCyXMKZLkMIYKxzHKhIAYhiddTp5wZimhX3rRgxAVRGUiB35vNyO+DvpJqdhszLIkzDDSJMIT3TA07hzihJcLtrCdTfuINwbTzHUe2PCuNXZlqEL6bszEHEYVlQ6xB6xY9+q1dET+XYb7b/wDFcrHjvuVb1R/excnb4ikwf1/9XL1x68OF5wIfit9aKauUdmU6yR0Qj4Sfmi/ep+69dP6P/wAep6h97Vds377R9Y/2uXmq16Fe9KmgpqJKPbJshFN1twkL3kCSR7KofLnZAvO7YxWUdEN+vwCxYSwcRfYknSZ4xpJjv4R3CtlSoKNKAvLRnfC1WbXWXVRQQq8N+VVI3gb9dTzmqnO6OmXO1PvPzCkeSH7TftXbg/zGhTr5C6KD4RWig2GtZ6Iv1nVV7p4rYgC27Z/0ydQYCyxG/mVOvLuqky55+dfkqZF1i2dcPyj8d/CQTLe0Cr6rZIaoDiqcKvyQfvjUcWLH2WxUnu/aZfm0eKgi+KfqsL2Ykvl3SOJ9oHorIwZ69+Hz7FY4QwIMpPUrA3Mdxjnz81a/9wpbkQ2ficogH6SqNNxUF9PFTWeqyTf5myKazdIrkYi3u3Exv0I/pU8IJolJxiFjx/5i2RvVnGmm5yRHpq+l/FcOIHuQfsheq7HhrIhipY5gYkAkTDcOLVbs+1AA8T7yqK321O1fTNnKEEauc+USRpljUHf662qlWph9DcC9hlJUTmAGsDXeJEERrmpoVjbODghGUB9GWOzK3AAwg6GOPEHuFCFSVRUdJDb4bNOoidDvErIn/wApNZMDhjIk9rygDvEkETzMCePDdQhcZ01j42/mX8a5eL/iL6B9HZ8iHrOWfoh8+w323/4rlc7G/cq3qj+9iq+kQ/ZU/W/6uXrz14cLzIQ7Fb60U9Fam2ZTrJHRCPhJ+aL96n7r10/o/wDx3+ofe1W7P++0vW/6leaLXol78rVhbeYgd9JxhUVXhokottrEKDbsLEKuZvD+oFGFpmDUO/ReAxVc1apceav6NrlU3GO5GdvO24eAqvHEuIYOIA7FTQt5xQezjGD3HBI7LQZEzuX1la2vptLWtIm4/wA+yVW4rPtI6BdOwB699WUrmeKbhoEQ2gx6lROpS3bECIzHteo1noj9obbyVJ1gsg0t3BvnTlwnT0Vbq8KLRKmFjC2BMTcE6clJ/jqIP7w+Nw+P+FWtu3LgOEtEGCVVzG6SddD3zVGFBGIcOZCuf9gIPaf8mJMaEd3A++tjh+2EKB+ynwl2OqmfzhnxRhy76VRt3dXxCTNQpdIGnE2hP+Xy08lqWEtRd1qL9UzAPhWMAw0/rCfdTEiuFNt2r0XoLjPkgsZibaMATv0gju0k1Zg3w59M8ZCprjQo5idnyIIyzpwcsZz7gAY8K6KzrU1pjaKnQW5GeRMk+TugQGjlMa6RQhZ8Vgcq5VcSIITWSqkyPK13zyFCFmuJmJWFLNM5dwEEAwI1EJ3bt80IVgshRnkBQJOgkwSZJjtHXfxpFSAXlO2sT1l64/M6eYaD2euuLUfncXL6bs3D9BhmUzqBfrNz7Vf0R+fYb7bf8VysuM+51vVH97VzfpF/CZ63/Vy9eevDBeYCH4o61op6K1LZlFZI6IR8JPzQfep7GrqfR/7w/wBQ+8KzAGMZS9b4FeaKK9GvfTvRbAjqxnbw8/d6qhl6QwF5/bONDGdG3U+5DL17NduE/SDLrwEgH2NXQDYY0DddeQcdUYfFZMJ3us8t7A/jWIU82IngfgrtGAIWq/IqTEkg7zMb/NE+ytRd+0gKoBQxbaE89fRTZwUzqUY2ygHULyGY/wC0ZfxrFhjOc/N1OqIgIdeEKe8x6EH81aWmXfPH/CrYqdpXyLFiPrvuPIWx76nRbNZ/UPeVUVftK9+SWYnyY9Bqui39u/rVz9AsFlvyV9fpgajzVod/GHUq/wAK27LwWYW14G4Tp32maqatTKSeXxClSbmVG3Hm/Y3/AJoce5t/fUsKP2bvWVTjKjgrh+L3l10Kntf7R+FSqAdK09fxVlPQrodl49rWFS6nlW08DlIAFZAS3F23n3puALbr0nY+2hfsq4GV2UMFPeJFdinWZUnKdLFY3MLTdZ2vXEJtm4CCpOUICRJ1zE95Puq1RVF43DlIy7oVnC9oRH0o0jkI40ShaExuRTJzkkZngKBoPYO4UIQTbmKzp1SMVU+UY7R9kc65eKxoILKd+J3LbhP2VRtQiYvC5t9jWjvL+kD+GucHvHBegG3sQNGt9virdj7IW1ibN0XOyjEkMNYKMuhH2hwqvEPc/D1KYF3CP/oH4KjHbRdjKbWlsEGdeRGnavRRcDCVMivGlhaYcFzgsOKOtXs0VqWzKK6R0Qv4RPmq/e2+fJgTpXT+j4nEPH9DveFXTrGjWp1ImD8CuKexYtBWzm4zCQgEEd5GpA8JrvU21XkgiAN672I264shghD8bda46QDqQiiMsQQYVeHeSST3VvpMaxp04rz1So+q/M65Kqa0AL874QAzunNP7wqYcZbwuq3DVaNoL2VSd1tOfCSd/hVVLUu5lTfwTYtCCqDmIiY1ANFMiC9RAl0LNtCcyrGsMNO+YqdHQn3J8Qj20GBZCxGi+0T+Fc+jIaQOKsq3IWbbFsLatH62cn9VPwip4ZxNRw4R8VBuiCbVcGxht3+YeX0h7q20B+1qdiqT469+T2ljmfUadMftnFTdoE2FH5K2/wArhHdv7qk8xWHUoH7KN9FhKWCYk3nE/wDSaPxrFizFRw/pH9wWnDtkfPBYOkNoC5hWHG0Bqd3lf1rRhCS2oDud4LI4QqNnt8nihu0TvHlLU6oh9Pt9xU6ehV16+RhWUbjoeG/L/WohgNcH53puOgRzb2NexhMNkYqYt6g7oT2VkwInE1HdfvTcARBRB+mF6zkVwt3RdZynUSeGtdGhinPBJCrq4cNICO4rama8tkgAlc4OseaKyfW/7HpQzfGv+FHyY8UHt4u4xfrOD5V3iQI1Ps8KhiMW+oAAYBF4U2Ug25TqN3M/3rWOdwVynG6PYIPGo8z70Jimn9NP73UT871ILXszHm00HyToRXPxuHFVsjVWI3iTXFYpJtlmnXSOiD/CfbLYGFBJ6xIA3/Srq/RogYtxPoO+CyVtW9a802aqBJzM2sZYYJ5217XKvX1M2aIjnv8A8JyIRMXSJK8N7NCqoOpCKAACdB7eVZ4Dtf8AJ6ypC2ipYfI3X3kuqctwB8anrUa3gJSjVZcZfOYzyUeYVbTaAEn6ojiCOusldZYDdHAA+GtZWj9k6eanT+0s21FHXjSICTw4En2VOhJpnfqgalaNvXSFttukb/Ae81VhW+c4Xso1TcJbZvzasjkrH1IPwpYZkVHnq+KTDZc9jX+QsHTQuNftE1upgdK/s9yr3psW8qm7RffxpsEEzxVjlu2bdjDOCOLcZ5aiqarT0whH4F0nRdfkMMf/AJHM+dLlYMU6a7xO4e8LZhh5oQXpE/Zwh0/Nx6M3vFbMJ9qr1rC8LFs27C4j/UQNO4zV9RsuZySYYBCz4m43aQ7jlOoneBEeqrgBZyCDKLdJMWXt2kIjKAInXRQN/wCFY8JSDXOcN6kVr25rcWIOg4TJOmnfvqvDWYZV+IEuC6PFv/6jY+7dd+nkk/hXLpj9xf1g+1BEFaMR5Z00kn8T+PpqVIQwKCfMOJ900QShSkzpuHr8aQFr6oULx08QPaD/AH3UwOKk1Z7h0839iqqitCPYK/mtqfD0Vw6zMtQprds1az1ikdEN+EK5lwoMTF1OXJuddP6PicQ8f0O+Czljnva1okk/Ary3EXXY/m9eYIHpnjXsKbqbR9pajs7FExkKhNxe04YjkCCB35RvqYfTdZp9iVXZ+JojM9tuufctaNmw7R+lmDpwFVkRVHUsu5Ye0WU66mPbWiwaRwUSCurxGEIuWVgaltd+uRh6jXJZVBa4/Oo+C106ZHzyK5XpBjS1wHSYAOkSRpPtrpYakGshZHOMyp7Qd3w6GCQsExuExvPh6qVJrG1TzQ4OI6ktrYk5bfs3HUa0qNPzioNkWQ+/mFrK0gq50I1Ejl/e+rhGeQdQggg3SsWWcSAcqqZPDfA8ZYaUnOawxvKtYwuK3LhClkzoDJH4+uqC9rqllKpTyNC6Xow3Ysr9Vcx7pzD+KsNcHpXHs9y1YTRc/wBJ7xLIg0ylo4xrMeutuDEZiVjrjziArcDhgMBiLhAL5lE7jAKad280VHziGN3f4KtbSAok71Xj7fbv6QVe0k7+Df8A5irWHzW9R+HiovHnHrTbZHaVZmdY7tN9RoOsSVFw85GcE4fEWgJ0Kk+cZz7qzFpbTPOfgtIGaoEWxTA4+wf9TD/63BrntEYN/UPeFFwlw7UQvrDkecenT8aVMzTBVREFV22g67vTUiktFsaaaiqnG/NCqxHDlz5mpMU2qh93j/ftquorAjGyFi0POfYK4uIP7RNFtm1jrJHRCvhG+Z/9RPxrp/R/7w71HfBW7P8AvlL1vgVwuxsP1jgHcNTXoTZevx1XomSNV0z4FCMpAj10ySBIXnDVfcyueubFe2lyTK5yynSYidR4eqrhimveOMLlGkRKy7OwZNk3V+g2Yf7dTHhU61VoqBh3/FTa09HmCIbP2g12/aEcGn0zPpqmpQFOm5W0KhcYVe2ejctmt72bdpCggkn01LCYslkO3JOw4mRvQ/pJiRYtrZJ0UK7xxhQuX0gtPm766OBwbarH4h3MD3/4WPG4ro3tpAcyud2Ztn4wVt3YABJDHdH1WgeuKuOFuTSF+Hhz+Qs9PECYqd/j89aPbbwjXCzGFaFmCYaBoQdRuAFY6LstrroVW576I7sXZ+bA9VuY5tSPpTIPeNF8Kw1z+8dItFJsUoCGdJdnm1bTUsMuU6bm/rr6K0UH5nGVRimWC2dDrcWWusD9QDfosEwOc+yqcV/FyDr71bhRDJKFbTsq+Idh2lYArw7UpIPLc1X0nObTg/Iuq3MBqE/O5UY/G/FcPdtPBLOCByEKynduJAHOtFLDGsRV3Dfz4e1UVsS2k3ozcnd8UH2Jtg3sSr3APzgZwPJaTrpwiTzracIx1FzWWIFjxjxWFmKeK7XO0J969HxWxkuOjwBlzSPrTEDzaV50VXsYQF33UhKw7K2S1u+XfQKDHfOnsn01oNUPZACgymWukqrZkviLBkyGdj5gCfDyhVWIOWi8HgFURLx2oxexea9cQ6FYYd6mRp5iPX3Vlp08tJrhofeqKg85TInz8feKcwoKYMERu8PXS1lCRX3zw7vVwpSpNURbLsFFZ6zsrSSrQuiFjIqryHr41wS/M4uTWjZhqqskdEL+Ef5mfvE/Gul9H/vLvUd8Fbs775S9b4FcZ0XcZyOa16I6r1O1QcgPNdBjLuRGbkCf/NSaJMLz6p2grGw/E5DPeY3j11SAG1WnmqKjNYQ7ohrZIOonj3iCK0Y1pLyRqjDD9nC3bO2Stl2YGZEDuEz7qj0zntup06IZMIiagxuXRWFc10o2G1050EkiGWYmNxE6V29nY6nTaaVXQ71yNoYKpVcKlLUWhANldE7mfVMqzqSV0HGAN9bn47DUWl1MydyxU9n4io4CoIG9d42BQxKjT8N1ea6Qr0GRq0gVDepKLqDvE+fWoPbKYKZVA0AAHdpvoDYTVRwyTOVZ5wKkCdJSgLl+mexWunOq5hADDlEwY8fVXc2XiqQpmjVMXkLjbTwlVzxVpCbQR89a5zYnR1hdHZYAkTIIhZE795roVa1DDsc5rgSRYBYqGFr16jQWkAEEkiPevUBXkYC9TKRqSFVYw6I2YAAnj599VVGOe0ybKBaNUF2raL421lEBYZiCQeyGMeO7xNX4YBuHcHb1mfTmoEV0JA3GCd2mhA38N9VZCBxChUoEfZU8rf3Bqoluh8FRlI1TW1zOqFgHYwozDMTEwB5gfRQ54axzosLnqU8jgMxFl0+ztli0JOrez+tebxWMNYwNEwUsVvqlmimm2YaK6R0Q74R/mR+8T8a6P0f+8u9Ryt2f98pet8CvOdn4gowI4V6Mhe4xNIVGlpXX2MSt1Y0MiCPbQDC8vWw76Zgq9bYy5e6PCq6oJgqlYti4LqlZf9R8Y0B9EVa6oahlQptyiESqMKaVCClFCSYCjVCkKEk5NBSUZoQokU0JUQmlSQmyjkKE8xSNCEqITlMakBKSoWyM7NvJAHmiaN8Ii8rNjsctoHnyqWmi04fDPqnlxXLYvEFiSeNC9FQoBscAtfRIfl2G+2f3HqnFfdK3q/8AZq5/0hP7s31h7ivYHrwwXkwh2LOtaGaKxQ2WalXSOiH/AAi/Mj9tPbW/YH3p3qOVuz/vlL1gvMEr0i9+5bsJjChkej+91IhZa1BtQQV0Gz9qhyFOlICFxMTg3U25gigpBoBXOUpp7k09JCVJCVNJMWqSUKm/dYFQq5gTBM6KI3mlAhTaBeVcD3fjSUIWYs4uDSUIJJ5GeXKKlaOamMpbzWhTUbKEJ6aE00QhRNSQo0AJqQoQse1MT1aE8ToPOaCtWEo9LUAOm9chdukk8e+mvTspgBUmmrCQNUU6Jn8tw32z+41U4r7rW9X4hcTb8eTNP9Q9xXrz14YLyrUOxW+tLNFYlssUV1E6Id8IvzI/bT210Ngfej6jvcrcB98pesF5ctekX0AqwU1Ba8FdhlPgaiVlrslpC7Gy8qDTC8u9uVxCsFKFFODRCEqUJpTRCRSpwEkpohCVCUKJppwlJoRCU0oTTE1JJNShNKmhOTSlOFym3cbneBuXQd54mgL0eAw/Rsk6m6FGpLpJqYVdTTREuip/LsN94f3HqnGfda3q/Fq4e2iPJQB6Q9zl6+9eFC8yEPxW+tLFYlss0V1E6Id8IvzJvt2/bXQ2B96PqO9ytwH3ul6wXlqmvSL6CVYKagrLTUiq3iy6nYuKzLB3ikvO46jkfI0RIGmsKkDQknpISoQlTSTxQiUxoSSNCFE00JUJpGhNRpISJpKSG7ZxnVpA8ptB+JprbgqHSvk6Bcm5pr0rBAUaammoSJRLosfy3DfefwNVWK+61vV+IXC26B5MDH4h7ivX3rwwXlgsGJ31oYrE2zKK6R0Q/wCET5k327f71dDYH3o+q73KzA/e6XrBeWrXpF9CKmKarUhQkiOzMVkaeBqJWHE0c7S3uXVW3DCaeq825paYKsFCScGhJPSQlTCSU0IQx9v2dcpZ435FZh6QI9dXCg8qs1AFbsva1vEAm2TK7wRBE7u7gai+m5mqbXh2hW2qz2KaaKE0qJQok0kwq7twKCTuApqbGF7oG9chtDFG4xPo7hTC9LhaAptDRu96xmhbExoTSqYCzPqkGER6L/PcN95/A1U4sfutb1T7wuPtp5dhgP6h7ivX2rwoXmwh+J31oZoppbMorpHRD/hE+ZP9u3+8K6GwfvR9V3uVmB+90vWC8sWvSL6E5WChVqVCFJGigqLmyj2yMf8ARPh391R0XGx2Fnzmo6rSNKkuMQRYp6SFIUpQnFCSeKaSZVAGgjzaUFCaKaISoQmmkmo0QhMxgUWCYE2XN7Y2hnOUeSPWaAu/gsLkEnU+xB2NSXUaIEKJoUk1NJ2iRFTFllLw4QiPRf57hvvP4WqjFmcLW9Q+8Lk7YbGF/wCQ9xXr7V4ULzYQ/E760M0U0tmUV0joh/wh/Mn+3b/eFdDYP3s+q/3KzBfeqXrD3ryxa9IvoZVgpqsp6SSVCFZbeKCoObKO7N2nGjHx99R0XHxeCnzmBHLbhtRTkFcdzS0wVOKUJSnFO6SlSQmoQmoQlTgfJRKaKaShdcDUmlMaKbWlxgIBtXac9ldB7aQXaweCjznaoIzTUl1wIUKakmNCEqkAqatSLJE1OVmyzcIh0Y+e4b7z+FqoxY/da3qH3hcvbDneTgH0h8V681eEC88EPxW+tLNFYn2XSrqJ0Q/4Q/mT/at/vit+wfvf/F/9pU8F96pes33rysV6VfRCrFoVZUqEk4oSSihCsR4pQolsrdhMeybj4GkVjrYVlTUI5hNrKw10oBXHrYB7T5t0QS6DuNFljcxw1CnTUEqEkjQmoO4G80EqQaTosOJ2oi7tajK2UsDUfrZA8dtBn9w/vSnC69DBtpoa5qS3tCgaFJKmhICmFRUM2CRNTWbLeyiaCrGGLFb+jHz3DfefwtVOK+61vUPvC5G256IcJHxXsDV4ULz4Q7E760M0U0tliiuo7lg+EPTAv9q3++K37ABdjIAvlf8A2lPDVGU69N7yAA5sk2AvxXlIvr9YekV6zyTEfy3dxXtjtbAfz6f52+KmuIX6w9Io8lr+g7uKgdq4D+ez87fFTF9PrD0il5LX9B3cfBQ+tsD/AD2fnb4pxeX6w9Ip+S1/Qd3FH1tgf5zPzN8U4urzHppeS1/Qd3FL62wP85n5h4qeYc6PJq3onuR9bYL+cz8wSHjS8mreiU/rXA/zWfmCutueR9BpeTVfRKrO0sCf91veFqtYlxuDeg1HyepwVDsbgD/ut71qt4+59Vv1W91Lyd/D2jxWd1fAH/carf8AEb31X/Vb+WjoXj/0eKr6XZ/8we1RbGXj9G5+o38tLoncvzN8VJuI2cPxj2rLda6foXD/ALH91HQu5fmb4rSzaGBaLPHt8FnaxdP+Xc/Zv7qfRniPzN8VcNq4Ef7g9vgofE7v6K7+zf3U8nNv5m+Kl9cYL+Z7D4JviV39Fd/Z3PdSy/1N/M3xR9c4L+Z7HeCb4jd/Q3v2Vz+WnlHpN/Oz9SDtrA/zPY7wS+I3f0N79jd/lpw30m/nZ+pZztjBX8/2O8E5wF79Bf8A2F3+WjzPTZ+dn6lEbbwg/Efyu8ExwF79Bf8A2F7+SnNPe9n52fqVf1zhPSP5X/pUTgL/AP7fEfsL38lLPT/mM/8A6M/UmNsYQ2Lj+R/6UR6NbPvjF4dmsXlUXASzWbqgCDqSVgVnxdWmMNV/aMu0gAPaTNtwJKybS2hha1EU6RJMj8LgPaAvVnrxAXJCHYrfWhmimn2ZRXUTojArGqCpCkkmNMIUTU7ITTTgIVPxxM/V516wCcmYZ455d8Vb5NU6Ppchy6TFp4TolmbOWbpr+ORFZncBV0Yk+SdNDyOo07xRTw1So9rGNJLtBGvVysb8kFwAkq/NVMBNUXsdbRWZrihVIVjmEBiQAp5GSNO+r6eFq1HBjGEkiQI1F7jlY3US9oEkpY3H27K5rtxUWYliAJ5DmaWHwtXEOyUWFx4ASh72sEuMKbYxAEbOIcqEM6MW8kKeM0hh6hc5oaZaCSI0A1nq3oLhxT3cQqlQzAZmyrPFoJgd8A+ikyi58lomBJ5Dj7Uy4DVJ76ghSwDNOUE6tGpgcYmkKTi0uAsIkxYTpPWiRMKvCYxLqlrbZlDMsiYJUwYPETxFWV8PUoOy1GwYBjfBuOrqN0NeHCQoYvaNq0yrcuKhfyQxjNqBp4kDxqdHBV67XPpMLg3WBMfMFJ1RrSATEqeKxiWgpuMFzMEEmJZtwHfVdHD1KxIptmASY4DUpucG6lWtcAgEgEmBJiTEwOegPoqsNJkgaapqr40kOc6whIc5hCEAEhjwMEHXnVnQVJaMpl2ltd1uN0sw46KGA2hbvAtacOAYJHOJ9hFTxOFrYZwbWaWk3uk17XiWmVqrOpJEUSEJxUShM1IKQVDrUwrQUPxW+tDNFNc9gOlIXfZuaZp1QxkOVuO+SPTyrtVdiVT+Ie1bmYAv0cN3HeJRa30rBj5C5qJ329ZiPpf6hWf6gr+k32+CTtlEf7g7j4clWvTVTMWLpgIxPYiHgr9LvHr5VEbBrekPb4KZ2K8RNRtyRv3a7k9zpioJBs3JDFYlN4XPI13RxqX1DWFszfb4KLdjvcAc40nfxj3ohsjbi4h3QIyFApOaPpSNIPdWPGYB+FjMQZ4LLisC7Dsa8uBBnTkitYVhXMvse620OvgdWpBBLAg/JZOykSGk7yYidDNehbtGg3ZXkwPnmbAH081zpEDQAmYuIWXondPn3f496139iq2MS9kGXIS2uhuqVFpim4sFzjN5u6slPaTmYB1DN50gC1wwg5hO4E5ZH+VI0QaufdHt3GOqbo3XJWhcdiuiLut9i/ac4hxbB7DXC1z4u5PAhXjz5eVerofSBlJ9JobZoptzbw0BvSNA5uEjlPFYHYQkOM3MmN03g93w4IztTAXXazctm3nRXUrckqDcCywjewy+IJrk4PFYek2rRq5sri0y2AfNJsZ3GewgLRUpvJDmxInXnvUL+x3XD4e1ZKlrL237cqHyAzMAxJM+FWU9o034utWrggVGuHmwSM0cSJsIUTRIY1rd0aq7aWEv3FsMvVi5buC4ylmyGFdYDZZ+kDu4VThMRhqNSq12Ysc0tBAGa5BmJjdxUnte4NIiQZ5aFR25s1sRhsjKnW9g6EwrSA+RonyS43azUtnY1mDxfSNJyXGgkiDEjTWDy3Iq0zUZB1+Z9iKWrSqAqgKoEAAQABuAHCuY97nuLnmSbknUlXgACAgHSTYdzE3rLKVCoCGJJ0OdH8iIuDseSSBu5V3dk7To4OhUa8ElxEQP6XD7Uy3XUSYtvWWvRdUe0jQeIOm/RXbe2EcU4zvFtbbZQpIPWtoGbuCj/uNU7M2oMAwljZeXCSRbINw5k+4KVagapubAW60to7HuX1w+a5le0CxZZ/PZQFYDis5pB3g0sJtCjhXVsrJa8xB9CSSDziII0N06lJz8sm496iNgs2Ea07jrXfrneJQ3esF3VTEpKqschTO02NxorsacjRkAmDlyluu51yZ4pdCTTyk315TM93wWzYmAeyr9Y+dncudXKpIAypmYkDSd/HhWXH4qnXc3o25Q1oG6TzOUAT4XJKspMLQcxmTP/iJTXPVqaaIQnFJCRpJhUXGqYCtaEOxR1rTTCmVxeweiNm4qEvdEqDoyiJ3x2a+juwrDvK0N27iGGA1vcfFEx0Ksz+cvcR5Sbv1Kq8lZxK3t27XP4W9x8VZd6D2AoPWXuXlJp5uxTOEZGpUWbexBeW5W9x8VFehFg69Ze/WT+SjyRnEpu2/iBYNb3HxRzoj0ft2Hu5GcyFHaKnQExEKOdczaGzqVYNDibdXgsG09oVK7GZgBE6T4rpjhRzPqrljYtCftO7x4Lj9KVL4oOZ9Xuqf1HQ9J3ePBLpSl8THM+r3UxsPD+k7vHgjpimOEHM+r3UfUeH9J3ePBHSlTGCXmfV7qm3YOHJ+07vHgl0zk4wS8z6vdR9Q4f0nd48EdM5I4JeZ9XuqTfo/hj+J3eP0pdM5TfAKI1PpHurRX+j2EaGhpcO3X2e6FFtdygcCvM+r3VT/p7Dek7vH6VPpnKPxJeZ9XuqX+ncN6Tu8fpR07k/xJeZ9Xupf6ew3pO7x+lHTOT/EV5n1e6gfR3Dek7vH6UdO5IYFeZ9XuqQ+jmG9J3eP0pdO5S/w9eber3UD6OYb0nd4/Sl5Q7kn/AMOXm3q91MfRvCz9p3eP0o8odyS/w1ebeke6p/6awvpP7x+lHlDuSh/hy829XuqX+mcJ6T+8fpT8odwCR2evNvV7qj/pnCek/vH6UeUO4BVXcEOZ9Xup/wCmcJ6T+8fpTGJdwCwYjDAcT6vdVjfo1hPSd3j9Kl5Y8bh89qCYxSD5R9Xuq1v0dwg3u7x4JeWVDuHz2r//2Q=="/>
          <p:cNvSpPr>
            <a:spLocks noChangeAspect="1" noChangeArrowheads="1"/>
          </p:cNvSpPr>
          <p:nvPr/>
        </p:nvSpPr>
        <p:spPr bwMode="auto">
          <a:xfrm>
            <a:off x="155575" y="-1790700"/>
            <a:ext cx="31623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SEhQUEhQWFRUXFxYVFxcXFhUVFxUXFxgYFhUYFRccHCggGBolHRUUITEhJSkrLi4uFx8zODMsNygtLisBCgoKDg0OGxAQGywkICQtLCwsLCwsLCwsLCwsLCwvLCwsLCwsLCwsLCwsLCwtLCwsLCwsLywsLCwsLCwsLCwsLP/AABEIAPQAzgMBEQACEQEDEQH/xAAbAAABBQEBAAAAAAAAAAAAAAAFAAECAwQGB//EAEsQAAIBAgMEBQYJCgUDBQEAAAECEQADBBIhBTFBUQYTImGBMnGRobHRBxQjNEJScnPBJDNTkpOywtLh8BVDYoKzg6LxJVRjo9MW/8QAGwEAAgMBAQEAAAAAAAAAAAAAAAECAwQFBgf/xABDEQABAwIDBAUIBwcFAQEBAAABAAIRAyEEEjEFQVFhE3GBkdEUIlJyobHB8AYVMjRCktIjJDNTYrLhFkOCwvGis5P/2gAMAwEAAhEDEQA/AO72Yd1fKK67Z0RUVkVJUqYUVEiphCaKmhKmhKmhIUISoQlQhPSQlQhNFCEqEJqEJ6EJRQhKKEJU0JUISpoSpwhKkQhKq3JqLmq1MBYMSda0MVoWDD7Tt2mtI7ZWuHKmh1IjSdw3jfzrUcJVrNe9gkNufnsKR0+fnUomm1rZvmxm+UVA5EHydBv3cRp3iszsFVFAYgjzSY7ersPcqspiYtp7vELMekdk3bFtD1nX9ZldCGUdWNZM+ceFaBsquKVSo8ZcmWQbE5uCQaSCRoI9uiLTWAJJTVgSTTTQhe39v2sIqtdkliQqqASYiTqQABI48a3YHAVcY4hm7Un2C0ncrKdJ1Qw3dcyQABzJgLTsraKYi0t22Tlad4gggwQRzBFU4rDPw9Q06mo+Ki9jmOLXCCNVsms6isG3NqDDWHvMpYLl0GhOZgo18a1YLCnFV20gYmb9QlSawucGt1KtxuOFuy96CQqF4G86T4VGjhnVa4ozBJj5+bqIvHP5upbOxfW2rdzKVzqGyneJEwahiKPQ1nUpnKSJHJELRNUoQjbnSSxhIF1jmOuVRJjmdQAPOdYNdDB7Nr4u9MW4nTssSezTeraVCpWJFMTGugjrJIC17L2imItLdtzlad4gggwQR5xWfFYZ+Gqmm/UfG6g9hY4tdqFn6R7X+K2GvZc8EALOWSTG+DHGrtm4PyzECjMTviUNaXGBz9gJPsCJhqxGxhRTzSQhFzpBbGLXCkHOVnNplDQWCnjOUT6OddBuz6hwpxM2B03xMT327+Cs6J/R9JFpjtifnrCLzWFVppolCibqyFkZiCQJEkDeQOIEj01INdlzRYb93ehSmkhPNVOTUHqsKbUPxW+tDFcuW6V4MthesXy7LLcU8oIB/A/7a72x6+TFdGdHgj4jvuO1WUPtgel5p/5W9hg9i5e9tK/1j4nLriVu2kg6iSqkL3iFUd9ejZhsMKbcOHT0ZadLbyCeu7jystIpZmdA8AdH5z73Mg5wOMQ1g5o3tbBXMJc2fbw6h7yJegEaM7wXPlDTViNdABXLwuIp4ylialWzCW74hrRbceAm1yVRTLawqvquy3abCdSbASOzgFq2p0tuthLLJ8nduO9tyozFerjNkUneZXQnTdPGqcLsaizFva/zmtAIB5zqQN0HdfWNyqZRb0jmlwIAmScoIOWLnSQ4H2TvWSz0hxXxS2yOzP8AGuqRmRc11ckhSCSD2jEg8InSa1O2bhPKnAtEdHJEkZTmgndFr6c4vCfQ0nVSC6ABPmnNFhYGb99pAkwuk6JbRvu1+xiSGuWivaECQ06aAAxG+OPdXG2rhaDGU69AQ182vu33JPt3TvVVZrBDqcwRviRBIOkcJWbpyqHI6X1tYiyDdQEgFl45Z3tKaDWdQRBmrtidJ5zTTLqbzlJiwPP+mDc7tQZEFUqjWEh4JabGNdZBH9QIkDfcb1kG17t23hLOF6uw11HdjAVQULBlQQYBZXO4nd31p8io031q+JzPDSABqYIBBNxMAga8eSBTbSc5rxOU5YByyZdvgwPNO6dOaqxXSjEHD2ShAvC+bLwFK3Co0jhBLpujXuqbNk4duIeHCWZA4SSIkmedoPG3NW0qNNzyHEhobmm0xaBwm8e3RV7V2veu4PF2cSALtprAJEaqzqRMEiezw5ipYbB0qOLo1sPdrg+OsN5ibzvvIN4hTp06fT08hOU7yBIgmQYtaJtaCFuwG3sT1WJt31CXUw5u2yuhy5dJ1OolTz3zVFfZ2H6alVpGWuqZXXkTPMDgQd2kLO9lOGmm4kG1xBkRzNiCCN/FYNp7YvjDYK2r3AblvM7JLXWC7guoJ0kkyDpv3zqw2CoOxVeo5ohpgCwaJF7G2pAFiBNhMRY2kzPUu0BpgBxIBkmLi+gJ1vvMAg9T0Qv3XwqG9mLSwlgQzKD2SZ9E8YmuDtinRp4pwoxFrDQHhaw4xundoqagaHkNiORkaXgm5AMgE7lyyNFzH3FNsYlbpKm7HZtA6lAQdYAG76o5V3cuanhqcO6MtE5Zu4gRmgi0ydReSpvIDKYfOWCbRM5nAxNp0F5tCpxm2r5w2FRZQ3etZupTK7KjkDKqxBPaJiJjlNWUcDQ8pqvd52XKBmMgEtnV06WAmYmNYi1tCmHvAIhpgZpAJmL5Y0g6QD1KG0sM93A2Lt8v1i3DaXPpmRz5TAiSRlieQ41LD1KVPHVKFIDKWhxjcRuta4MxuOkIpVegrksymx3ZgDkJ80m8TbmNZW3pdavYRcPbsXLiWUXLnzHy5J+UK8IggRHlQNAKy7JfQxj6lSs1pe46QDaALTz1MzpJuSq6Qac5cATrBJbIuXRltOhAiImBuXdKcqS5BhZZogGB2jHAbzXliM74YNTYdZsFnmBdeUXXvMzbQydgX1cNIB0YBUHHLGVTpXvGdC1owBdfKRF9IgnhOrguoKVIfu/ndIWxuy5j54HGZhqM7Zx+KfEYk4e8yWrVtL28Rl6tXXLodSWOm48dwrn4PDYanh6QrUwXOcW6SZzOBm4sI11G7VZaIw4YHvBcSSIBgAQ2+huJsNDedAs+29qXLnxe5eu3bNtsPnVrMib4MNIBmPJ80jmTV2CwlKl0rKTA5wfBDvRNxuO6d0GDO4KTKRBe1rQ5wJF7WFpFxv1vItGpUcTau4ptnC4zJcu27is+4lAx14TmTwOanTdSwjcSaYlrXAxzIFt8Q7uhOmabG1TAcAW5ZkjVwEwRIieRRDae3r2CF3DFWMW1GFueUzaKpLnczasRAGqxGonJQwFDHFmJBFyc7dBN7DeN0ybgzOqhSodIM82B86LZRrPVExwNt4RbFXNpILS2ks3ItJ1lx95uR29A6wJ5A7/CuY1uy3l7qjnN84wB6O78Lp7wqKfR/jnsAPtLm+5ZWv7X/RYXz6x/yz6qs6PY2ud/z/w+KvmhuLvyt/X8Edvg6Tv4/wBK44jckFXhrC3EZGEqylSOYIg1I1XUnh7NQZHYkdFo/wABsZbC5BFghrep7JHE/W1g68QDT+ssRmqOzXqWdp7OFrW3WVRc6SZ1153m/aJVeO2MbmLw+IzAC0twFY1JcQIPifRU6GOFPB1cPF3kX6iD8PakHkAjiQe6fH2IMOhk4c22uRcF57yXFB7JaABwOoUHTcd26uodufvAqNb5uUNIMTaTPC0kcxrqradcteHQDYAg6EAAfCeRjgt1zYD3LWFW9eLPZuLdZ4nPlJOXXzgZjynjWdm0WUqtZ1JkNe0tA4Tvt2mOcKvPBOUQDNtYBM68oF0QwWyUtXb11c2a8VLSdBlEdnTvJrJWxj6tFlF0QyY7eKRcSADu07TPvVG2ejtjFFWug5lEZlOUxMweY3+k1PCbRrYZpayCDeCJvxVtHE1qBJpOInX5MqvafRfD3rdu2VKi2MqFTqo0kazO4HWrcNtbEUKjqgM5rmePZEa7rRZRp1X0ySDrrMEHrBmfegHSXYttWwOFSVRnuAkQWM5JYkjUk11NnY2o9uIxL7kBpA3WDoAi8Dr9qto1qjTUqTJy3kA6uaDbTS3Vot//APFqMPdtLdJe6yFrjCdEaQMs97azvPhWYbdccSyq5lmzYHeREz3WjQcVW+u5zw+AIEAAQBru6ySiF7o8Hv3brP2bljqMoEETvM7uAjTiays2maeHZTa3zmvzzuPZ23uqsxy5eZPsA+Cq2p0VS5Zs20drb2QBbubzAjyojiAZEQRpyqWG2vUp1n1HiQ+5GndruMQZka8VbTrOY4uIDp1B0N575uCNEawdkpbRWYuyqqljvYgQSfPXNrvbUqOe0ZQSSBwk6KkIVtboth8Rc6y4rBtJytlzRoM3hpIg1tw21sRh6fRsgjdImPngZHJX0sTWpAtY6Ab7teIkGDzEFNtzo3bv27aoeqa1+aZR5A07MSNNF3EGQKeC2pUw9Rzn+cHfa4k8d97nUQQSFGjVNIyACNCDcEc/gdxT7Q2Eb2Hs2Xukm21tmciS+TRuOhMnX208PtFtDEvrtZZwIAmwm43bo0juVYJBkc/aCPih+N6GC5dZjfuC07m49vUySZ0Mx5pBIrXR24aVFrejGZogHq5RPXBAJVza+VmUNbNxmi99d8E3sSJAXSYzCi7be2ZAdShjQgMI09NcWhVNKo2oNQQe5ULC+wbZwvxWWCZQJEZpDZ826JzCd1axtCp5V5TAnheIiI4xFtVPpHZ+km85p5zM96ow3RiyhuwWK3bSWSpO5UQJoRrJAFW1NrVqgZYS1xdPMknTSJJUZMAcNO2PALkMUrlrrW7ltBs8lbVpxJZV8tiSdc2X06DLvr0NIsyMD2lxrxmcNAToOUT2amdFdmaB54nPqd/2tw33EnjoI1XY4TD28WMLi2Uq6pnUA6DrFEg6doDhXnKtSpgzWwrTIJg24H2Tv1VZzNJbPI8DB8dEJ2v+U7SsWQJXDjrrh7+yyr6Rb9J5Vuwp8l2dUrHWp5o9on+7uCtZ5lJzvS83ss53/UdpXYA15tyoUHqIU2ofid9aGaK5LZvCisonRFBWVULBtza9vC2+suzEhQFEkk8BJHAE+Fa8Fg6mKqdHT676R7d5A0UqdN1RwYwST1bhJ1gaLPsHb9nFqxtEysZlYAMJ3HQkEGDqDWnGbPrYMgVN+hEx1XAIPWFOtQfSdleIPYfaJCK1jVSRMUQkgydJbRtWbwD5bt0WVECQxYrLa6Dsk10nbKrNrVKJIljcx1iIBgW1unldpCNVzElmv4G27o7qC1skofqkiDV1PEVabHU2mA7XnCEG2r0xsYe8bLBywgMVCwJAPFpMAjcK6WF2LXxFHpWkAHSZ4kXgEC4OpWinhatRuZoHAXAJ6gTJ1+SugsXQ6hlIKsAQRuIOoIrkva5ji1wgixCzqdQQsG0tprZayrAk3bgtiI0JG8924eNa8NhHV21HNMZG5jz5BF/nrA+ISwO01u3b1tQQbJVWJiDmE6egjwor4R1GlTqk2eCRyj/0FF9+/wASPeFurIhZNqbQTD22uXJyiNwkkkwABzrRhsM/EVBTZrz0EcVJjHPcGsEk6BX4e8rqroZVgGU8wRIPoqupTdTeWOFwSD1hRVlQQlRKEqYQhG0ejeGvuLl20GbTWWWY3ZoIzeNb6G08VQZ0dN8DqBjqkWVjKr2CGuI6j835orbthQFUAAAAAaAAaAAcBWFzi4lxuTqqwAFnsbPtpcuXVUB7kZ21lsogebwqypiqr6baTj5rZgdaa0mskymFUxpgKwBYMTvrQzRTUtm0qwSOiKisqoXJ/CUPyVTxW6jDzww19Neg+jZ/eiOLT/c1X4ZgfUykgSHiTpdjtUE2JtFg+MxzKqFECdSoK9olcuYHd5IBPPNoIrq4zDgsoYIEkEzmN7AEmOsGQNAIuVdWpNb0dGm7NNwd0vIFhrAIvvJmwVmwumd2bpvstxVsteAVcuRlZVFvUCZLgTrrGppY3YlHKwULEuDTN5BBObU6RP4d9hZQr4Z1PLYiTAzEXNriBYSb6xa+q37J6R37jX7eIRbZWwbqwGUgROssZ0ZeW4+GXE7MoUujfRJPnhpkg743ARBBG/XXjVXpsbTD6b8wMjTLBAHEnWUJw4/JtlJzxIaPNe3/APdW+o794xj+FOO9hPwU6oipVjdP/wCjR7ijJ6Z50QWrcXmvLaNp9SonUmI83cZ3xrzxsLI9xqu/ZhpOYceF56+YiIm1RpOAk283NxsdO2TlPAzrC6+vNqteY9Jca9rFY5VUMtxbauSC2UdWkEcAZYgE8SK9vs2k2rhcO4m7SSLwPtO13kQJIG6Zga78PSZVYzM6IL4A+0SA1wAOg6zvIAuVu2vta5g7eHw1q6Fi0Ha7GacxYqEBB0kHhujdVGEwdHG1auIqtJ84gNv+EAEmCL9sa62VVKma5dVyzfQODbuk6kGw4RJnkr73SzEGzZ6pVN02XvXSRoLaMUzKJG/LPHeIBmqmbGw4rPNQ+bma1omPOIBgmCd8bt8kQoNp0g9wqOIaDEgA79dQIAEk8xAKsxOPN99luYlmZmA3Zlyho8QarpYcYenjGt0AAHUQ4j2EJFhYajTut3Pb4KjBba+LPi7pQurYvq2IPkqM2u7U7gBpM76tr4HyqnQpZspFORzPm9w4m8awmKTnljG65THPznmBzO5dBsDbLYm7iMuU2EKrbYTLHXOSeI3EabiOdcjH4FuFo0s09I6S4bhpHgdbg8FUWwBO8T1Xgd8T1EIL0/vtcuWcNbUu0m6yCZbeFGmo0FwzXS2AxtJj8S8gD7MmLaTrzLVow9NpDnufkiwIBJk8Iv8AZDuqVgw23b1nAKEMXbV/qWkBuzDuBHLTJpr2THA1qqbPpVtoFzxLXMzCDF5a3XqOa9riQnUpMfiIzQ10uDo3ZS7TkQRGtoWodIcWlrFJcA6+0qOCAvYDlc0gaHKGB9MzFVfVmDfVovYfMcSIk3ImNb3IIPG0RKi6nRLmFhOUmDmiRETpa8iOG+YWK3tW49rFWGv/ABhPirXQ+XKUIgG22k65uM7vOK0uwlJlWjXZTyHpA2JBkGYcItukRHuKZpQ9hczLLoLTN4LeN4uQZJHuWrZe0L+EsW8ReZ71u7kXLJPUoAQr97EBdNJnUkms+Jw+HxlZ+HpgMe2TMfaJ1HGATcmY3AAJPpMdVNOiIiQJMl0G3IGNAAJ3kkroejm2HxNzEN2eoV1S0QDLQDnJPEHskeeuTtHBMwtOk0znIJdw5fEdipcwtidSJjhcx3iD2o7XKUEqChPVRTVbigKYQ/EjWtDNFan2bRWSOiKqKyFUFAumezLmIwxt2gC2dCJMaBtTPcDPhXX2Ji6eFxQqVTAg802OyukibEd7SPiqMR0WRnxLFiBfRVKgaK4M59+uoUx9rnV1Paz206Tct6ZJniNI5WJE9XBMVXjLH4TI7we6RMczxWXY/Rq51F+xiTbKsFRHQDPC6gkwCYIQgGdxrTjNqUzWp16EyJJBmL7okiSJkiJkb1J7qYqB9FuXQxrBBm3LSAVTY6IXLQuOL5uubFy0oKxvUBBJY6ACIqx22qVUsaWZQHtcTM6GTYAXUqtfOwMDA0TNpm+tyTuUrOwLw/w4ECLOZruo7JMOB/q1EaVF+0KB8qIN3wG2NwAW9ljN0nVQ5zzH2pjlLg6/cqLGGXEbRxFxOytq2ULj9KVKZvOO2P8AYKtdVdhtnUmPuXkWPoyHR1fZ/MU3vcMMKc2cS7sHmjvObuBRH4PWY4QFiSM75CZPZkc+/NWP6QNa3GEDWBPXf4QliC01SWiBaw0HmiR3ynvdHWuYnFM8dVetKggywYBBMcCptz4ilT2k2lhqLWfbY4k8Il1u0OjsPJVB5aBFiHF09YZHcW+1U7T6KPlsthruW7ati1mbc6jdOhjUnSCIPcKuw22WZ6grt8x5zQLwfZOgvIIN95VjKrRmFRuYG8aQb3GsaxGkdS17Z6LLiCjG41twnVuUEB14iOA1bug61nwe2HYYOaG5mkyJOh69+g5yJBSpVTTtAOmokSN4uOPUd+iz4fo01u7g8rZrdjrizHQy5JEDx9VWv2rTqUK4Ihz8oA1sABryA9qHVnOLy7Vxn2kn2ws13CnB4PGtfyk3blwqN4PWQqT4y3cBV4rtxmMw4ozDGiey5Hw5kpgOrOaxtjAb4nsuepF+iGA6nCWwRDMOsbnL6gHvAyjwrmbWririnRo3zR2a95k9qK9bpqrqvpGezd7ICts7FAxVzElsxZQiqR5AgBoPGco9J51F+OLsI3DARBkmddSLdvsHBQznLk3ST2kAfC3WUKxnQ4O11hdK9Zet3oy6Llz5hv1JN1zPcNK6FHbhptY0snK0t11nLG7TzRI676IzutyDh2Oze7MYVPSXDm1dJta3cb8h2zCIAoDEQJkjL6OO6rdmVRWohtX7NDz7akySOwX9lxqmPOGV2gk21uWjwvuvqo9G8MCmJwF1FS4qZWdAPlEuA5WJiSwDDfzHfRtGsc9HH0nFzZsDuLd0bgYOnDXRSrODnmo3eT1g6xziQRyOgMrbt0JhNnNbJzAW+pE/SZtJju1aP9NZsCX4zaIqC18xjcBu7bDtQxrq1SJgkzPDeT2CSpbO2BOAXDszW2ZQzMu8MWFwjvH0T3VHEbQy4812iQ2wHIDLPLiOaKtY1KpqkTJmDccgeUWWnaHR8XcMmH624AmQZ5lmyCO1znf545VVQ2kaWKdiMgJM23Cb2+bieKg12V2aAeREi/Llu4Kza+wxiBZBuXF6pw3ZOrRG889N/eahhMe7Dl5DQc4i+7/HLqSacs2BtFxPaOB4FFq5bkKD0BTah+J31oZorU2zBRXSOiLCsizlJjTahQqxCVOUJqEJ6SEO2JshMKrKhZi7l2ZoLEnvA4Ae3nW3G45+LeHOAECABp7fmIG5MkmJ3ADsAj/3nJRBFAEAADkAAKxueXGXGSlEJ5pShPSlCeiUJUShDts7Jt4lVS7myq4eAQM0AiGkaqQTWvB42phHl9OJIi+64Mi4uCOrkmJGnMdhEHvBhb6yyknpShNTkIWHbGyLWJTJdBImQQYZTzU/2K14THVcK/PSPXwPX8gqTXOaZb89YNiORVOxdhWsLmKF2Z4zO7ZmMTAmAOJ4VZjdo1cXlD4AGgFhftPvQ5xdr7gPYAB8VdtXZVvEBBdkhHFwAGASARDcxruqvC42phi40484R/5zSBI05jsOq2zWWyUJTRKcJZqaE4Yc6gQiFF6QUgh+J31ezRXKOzalWSOiGfCHiHTCqUdkPWqJRmQxlcxIIMaCujsFrXV35mgwwm4BEy3cZCeDosrYqnTfoSZuR+EnUXXna7Sv/wDuL/7a7/NXpPM9Bn5GfpXrDsPBeifzv/UpDH3v09/9td/mp+Z6DPyM/SoHYmC9E/mf+pP8fvfp7/7a7/NR5voM/Iz9Kf1LgvQP5n/qSXHXv0179td/molvos/Iz9KDsXBeh/8ATv1LfhBdYFmv3go3k3rvoHa1NVmoAcoY2fUZ+lYMXhNn4dsln/07xSbGuRFtrmmpd714gDzZ9T6PNV4YB9sN6gxn6V5qrkJlojtPitmEs3Luoe6F4t1tz1dqqn1hSsQ2fVb4Kvogf/T4rHtfEHOEsvckaGbtyCeMmeAk1dhycuZ4b+Vvgh1Fu73nxWvYtssr3Lj3Cq7gblwA/wDd/elVYmsQ4MYACf6W+CnToN1PvK37MwHygN1mJIZ8mdyApAgHXfLL6DzrLiMY/oyKcWMTA8ORURSYXx4oFZtvca6QzQbyhAHaApL6DXuFdA4gsDQYs0zYa25KHRNIJHFNj8KyYa4c79YlxdczElCT37oZTSp4ourtH4SDuGvd1pGm0AK3Zdhr9hnRu2dV1aA6aMu/cwIMcM2m6o18S6lUAcbb9NDoez4KxlJrpstmy8OuIVODEaEEwXXVlbXiPbVNfFVaBJmRv0sDv7EGm07kH2pg2V2VXI0DLJMETE+kj9YVtoYtxaCfn58VW6m0HRENgYOfzoDAHXmukg94MHu9NQr1a7zFGZ9nPqhGRguVuv7CU3g9sQoElWXMh4nQnTQ+zjWujSxBpZar78Rr3/PBQL6YMho7Usb0aTOcpjSYGo3Sd/vqxtGoB/Ect1PH0miHUGHsj/HsQfHdH2SSFDDf2Rrz8nzcqqqNxLbh5PaV2cHi9lViGvpNaeYEd8e+EINlfqj0Vm8qreme8runZeDItSZ+UeCY4dfqr6BUvKa3pnvKzfVuF/lN/KPBFuh1lRjsNCgdp9wA/wAm5WPaVao/A1g5xPmjUn02LlbXwlClTY6mxrTn3AD8LuC9ecV4MLkBD8SNa0M0VqbZlFZI6IP8JPzRfvU/deup9H/41T1D/c1XbN+/UfWP9rl5qtehXvSp01FSUUJFEtnYPNqR/Wqnu3Ln4zFCk2Sm2hiS56pDopAJG7NxjzCde6tNCmKYzu3rxmJxDqz5Ku2fhOueNyLAJ8YHpM1GtV6JvM6KgCTdHto4oIpVAAqAKO9j7hXOoUi8hzzc37FZK5k2CoJ+k2hIMzm1j2V1cwJ5D4KGt0eC5Us2jvZi79yjVvwFc+7nPqDdYdasJythR2fjBce7cG4IqjzHt+sN6qVakWNaw8Z+CppalyG27+Qb/wDOtr+okn1k1rczPrwPtKYs1X4OXtERJNv1pK/wVVU8ypPP3x4qsXCG7Fxxsm4BOXOlzh5LE22I83ZNacRS6QCdYI7RcKbDlK1YS/kxN22NCT1yaRDJ2iB51J/UFU1WB1Frj6p6j/n3pmxhHttbON7qrtrfmBI5q/ZuLzOhYVl2cXF5w57+EXB+epKoQGyVvwOAKwFUExOv0eHajee7ur09OmGCAsZcTqtZwwHlHMeZ8Nw8BViSouXQT5IPAyAdeRoQndJ8jQnhwMCIPGhCA9Idio9vr7HAS45jn9r21jxNAOGZuq9JsTazqThh6p802B4Hh1H2LkK5wXsntkIt0R+fYb7b/wDDcrPj/udb1R/exec26P2VP1/+rl629eHC4AQ/E76vZorVHZlOukdEJ+En5ov3qfuvXU+j/wDHqeofe1XbN++0fWP9rl5qK9CveKVNJX4a3JAqLiqarw1pJRXa1/qbQRfLYR5hy/v8aMLT6R+Z2gXidpYvpXW0WbA2wlufCfrN9L3emr6hLnx/5yWFgtdW4m6bfVWVME/LXSPoj/LXu0k+K1XTbnLqhE/hHxPw71EmTAUsZii1pSDGbNu1PlZQd3eKGUw15HCFJxssyEm6gBHZMmI36E6eNWEAMJ4qOhACnjcfmuXIP0eqUj0t6TlqNOjDGzxkpVHSUQ2AFXDktIDO0+YSBGnKKz4vM6vA3BNtqaEYq6GRSJ1uuw9A8K2MaQ4g8Aj8KK7FMLb80eDtcH8VYcQJc750A8Em6ILibOW5l+vbuLv7wwroMdmZm4EFIiyVzExew17XtBM3Ltdh59JoyTSqU+vxCkdQV3myFIVp1CElZMbo3GRrxHnPnp7Moth1bebfH56lRXN4Re/eW0hMhnJk8JO/Tw9ldVUITirjlkZlYI06ydQ3kxB3gawN/GhCyXMKZLkMIYKxzHKhIAYhiddTp5wZimhX3rRgxAVRGUiB35vNyO+DvpJqdhszLIkzDDSJMIT3TA07hzihJcLtrCdTfuINwbTzHUe2PCuNXZlqEL6bszEHEYVlQ6xB6xY9+q1dET+XYb7b/wDFcrHjvuVb1R/excnb4ikwf1/9XL1x68OF5wIfit9aKauUdmU6yR0Qj4Sfmi/ep+69dP6P/wAep6h97Vds377R9Y/2uXmq16Fe9KmgpqJKPbJshFN1twkL3kCSR7KofLnZAvO7YxWUdEN+vwCxYSwcRfYknSZ4xpJjv4R3CtlSoKNKAvLRnfC1WbXWXVRQQq8N+VVI3gb9dTzmqnO6OmXO1PvPzCkeSH7TftXbg/zGhTr5C6KD4RWig2GtZ6Iv1nVV7p4rYgC27Z/0ydQYCyxG/mVOvLuqky55+dfkqZF1i2dcPyj8d/CQTLe0Cr6rZIaoDiqcKvyQfvjUcWLH2WxUnu/aZfm0eKgi+KfqsL2Ykvl3SOJ9oHorIwZ69+Hz7FY4QwIMpPUrA3Mdxjnz81a/9wpbkQ2ficogH6SqNNxUF9PFTWeqyTf5myKazdIrkYi3u3Exv0I/pU8IJolJxiFjx/5i2RvVnGmm5yRHpq+l/FcOIHuQfsheq7HhrIhipY5gYkAkTDcOLVbs+1AA8T7yqK321O1fTNnKEEauc+USRpljUHf662qlWph9DcC9hlJUTmAGsDXeJEERrmpoVjbODghGUB9GWOzK3AAwg6GOPEHuFCFSVRUdJDb4bNOoidDvErIn/wApNZMDhjIk9rygDvEkETzMCePDdQhcZ01j42/mX8a5eL/iL6B9HZ8iHrOWfoh8+w323/4rlc7G/cq3qj+9iq+kQ/ZU/W/6uXrz14cLzIQ7Fb60U9Fam2ZTrJHRCPhJ+aL96n7r10/o/wDx3+ofe1W7P++0vW/6leaLXol78rVhbeYgd9JxhUVXhokottrEKDbsLEKuZvD+oFGFpmDUO/ReAxVc1apceav6NrlU3GO5GdvO24eAqvHEuIYOIA7FTQt5xQezjGD3HBI7LQZEzuX1la2vptLWtIm4/wA+yVW4rPtI6BdOwB699WUrmeKbhoEQ2gx6lROpS3bECIzHteo1noj9obbyVJ1gsg0t3BvnTlwnT0Vbq8KLRKmFjC2BMTcE6clJ/jqIP7w+Nw+P+FWtu3LgOEtEGCVVzG6SddD3zVGFBGIcOZCuf9gIPaf8mJMaEd3A++tjh+2EKB+ynwl2OqmfzhnxRhy76VRt3dXxCTNQpdIGnE2hP+Xy08lqWEtRd1qL9UzAPhWMAw0/rCfdTEiuFNt2r0XoLjPkgsZibaMATv0gju0k1Zg3w59M8ZCprjQo5idnyIIyzpwcsZz7gAY8K6KzrU1pjaKnQW5GeRMk+TugQGjlMa6RQhZ8Vgcq5VcSIITWSqkyPK13zyFCFmuJmJWFLNM5dwEEAwI1EJ3bt80IVgshRnkBQJOgkwSZJjtHXfxpFSAXlO2sT1l64/M6eYaD2euuLUfncXL6bs3D9BhmUzqBfrNz7Vf0R+fYb7bf8VysuM+51vVH97VzfpF/CZ63/Vy9eevDBeYCH4o61op6K1LZlFZI6IR8JPzQfep7GrqfR/7w/wBQ+8KzAGMZS9b4FeaKK9GvfTvRbAjqxnbw8/d6qhl6QwF5/bONDGdG3U+5DL17NduE/SDLrwEgH2NXQDYY0DddeQcdUYfFZMJ3us8t7A/jWIU82IngfgrtGAIWq/IqTEkg7zMb/NE+ytRd+0gKoBQxbaE89fRTZwUzqUY2ygHULyGY/wC0ZfxrFhjOc/N1OqIgIdeEKe8x6EH81aWmXfPH/CrYqdpXyLFiPrvuPIWx76nRbNZ/UPeVUVftK9+SWYnyY9Bqui39u/rVz9AsFlvyV9fpgajzVod/GHUq/wAK27LwWYW14G4Tp32maqatTKSeXxClSbmVG3Hm/Y3/AJoce5t/fUsKP2bvWVTjKjgrh+L3l10Kntf7R+FSqAdK09fxVlPQrodl49rWFS6nlW08DlIAFZAS3F23n3puALbr0nY+2hfsq4GV2UMFPeJFdinWZUnKdLFY3MLTdZ2vXEJtm4CCpOUICRJ1zE95Puq1RVF43DlIy7oVnC9oRH0o0jkI40ShaExuRTJzkkZngKBoPYO4UIQTbmKzp1SMVU+UY7R9kc65eKxoILKd+J3LbhP2VRtQiYvC5t9jWjvL+kD+GucHvHBegG3sQNGt9virdj7IW1ibN0XOyjEkMNYKMuhH2hwqvEPc/D1KYF3CP/oH4KjHbRdjKbWlsEGdeRGnavRRcDCVMivGlhaYcFzgsOKOtXs0VqWzKK6R0Qv4RPmq/e2+fJgTpXT+j4nEPH9DveFXTrGjWp1ImD8CuKexYtBWzm4zCQgEEd5GpA8JrvU21XkgiAN672I264shghD8bda46QDqQiiMsQQYVeHeSST3VvpMaxp04rz1So+q/M65Kqa0AL874QAzunNP7wqYcZbwuq3DVaNoL2VSd1tOfCSd/hVVLUu5lTfwTYtCCqDmIiY1ANFMiC9RAl0LNtCcyrGsMNO+YqdHQn3J8Qj20GBZCxGi+0T+Fc+jIaQOKsq3IWbbFsLatH62cn9VPwip4ZxNRw4R8VBuiCbVcGxht3+YeX0h7q20B+1qdiqT469+T2ljmfUadMftnFTdoE2FH5K2/wArhHdv7qk8xWHUoH7KN9FhKWCYk3nE/wDSaPxrFizFRw/pH9wWnDtkfPBYOkNoC5hWHG0Bqd3lf1rRhCS2oDud4LI4QqNnt8nihu0TvHlLU6oh9Pt9xU6ehV16+RhWUbjoeG/L/WohgNcH53puOgRzb2NexhMNkYqYt6g7oT2VkwInE1HdfvTcARBRB+mF6zkVwt3RdZynUSeGtdGhinPBJCrq4cNICO4rama8tkgAlc4OseaKyfW/7HpQzfGv+FHyY8UHt4u4xfrOD5V3iQI1Ps8KhiMW+oAAYBF4U2Ug25TqN3M/3rWOdwVynG6PYIPGo8z70Jimn9NP73UT871ILXszHm00HyToRXPxuHFVsjVWI3iTXFYpJtlmnXSOiD/CfbLYGFBJ6xIA3/Srq/RogYtxPoO+CyVtW9a802aqBJzM2sZYYJ5217XKvX1M2aIjnv8A8JyIRMXSJK8N7NCqoOpCKAACdB7eVZ4Dtf8AJ6ypC2ipYfI3X3kuqctwB8anrUa3gJSjVZcZfOYzyUeYVbTaAEn6ojiCOusldZYDdHAA+GtZWj9k6eanT+0s21FHXjSICTw4En2VOhJpnfqgalaNvXSFttukb/Ae81VhW+c4Xso1TcJbZvzasjkrH1IPwpYZkVHnq+KTDZc9jX+QsHTQuNftE1upgdK/s9yr3psW8qm7RffxpsEEzxVjlu2bdjDOCOLcZ5aiqarT0whH4F0nRdfkMMf/AJHM+dLlYMU6a7xO4e8LZhh5oQXpE/Zwh0/Nx6M3vFbMJ9qr1rC8LFs27C4j/UQNO4zV9RsuZySYYBCz4m43aQ7jlOoneBEeqrgBZyCDKLdJMWXt2kIjKAInXRQN/wCFY8JSDXOcN6kVr25rcWIOg4TJOmnfvqvDWYZV+IEuC6PFv/6jY+7dd+nkk/hXLpj9xf1g+1BEFaMR5Z00kn8T+PpqVIQwKCfMOJ900QShSkzpuHr8aQFr6oULx08QPaD/AH3UwOKk1Z7h0839iqqitCPYK/mtqfD0Vw6zMtQprds1az1ikdEN+EK5lwoMTF1OXJuddP6PicQ8f0O+Czljnva1okk/Ary3EXXY/m9eYIHpnjXsKbqbR9pajs7FExkKhNxe04YjkCCB35RvqYfTdZp9iVXZ+JojM9tuufctaNmw7R+lmDpwFVkRVHUsu5Ye0WU66mPbWiwaRwUSCurxGEIuWVgaltd+uRh6jXJZVBa4/Oo+C106ZHzyK5XpBjS1wHSYAOkSRpPtrpYakGshZHOMyp7Qd3w6GCQsExuExvPh6qVJrG1TzQ4OI6ktrYk5bfs3HUa0qNPzioNkWQ+/mFrK0gq50I1Ejl/e+rhGeQdQggg3SsWWcSAcqqZPDfA8ZYaUnOawxvKtYwuK3LhClkzoDJH4+uqC9rqllKpTyNC6Xow3Ysr9Vcx7pzD+KsNcHpXHs9y1YTRc/wBJ7xLIg0ylo4xrMeutuDEZiVjrjziArcDhgMBiLhAL5lE7jAKad280VHziGN3f4KtbSAok71Xj7fbv6QVe0k7+Df8A5irWHzW9R+HiovHnHrTbZHaVZmdY7tN9RoOsSVFw85GcE4fEWgJ0Kk+cZz7qzFpbTPOfgtIGaoEWxTA4+wf9TD/63BrntEYN/UPeFFwlw7UQvrDkecenT8aVMzTBVREFV22g67vTUiktFsaaaiqnG/NCqxHDlz5mpMU2qh93j/ftquorAjGyFi0POfYK4uIP7RNFtm1jrJHRCvhG+Z/9RPxrp/R/7w71HfBW7P8AvlL1vgVwuxsP1jgHcNTXoTZevx1XomSNV0z4FCMpAj10ySBIXnDVfcyueubFe2lyTK5yynSYidR4eqrhimveOMLlGkRKy7OwZNk3V+g2Yf7dTHhU61VoqBh3/FTa09HmCIbP2g12/aEcGn0zPpqmpQFOm5W0KhcYVe2ejctmt72bdpCggkn01LCYslkO3JOw4mRvQ/pJiRYtrZJ0UK7xxhQuX0gtPm766OBwbarH4h3MD3/4WPG4ro3tpAcyud2Ztn4wVt3YABJDHdH1WgeuKuOFuTSF+Hhz+Qs9PECYqd/j89aPbbwjXCzGFaFmCYaBoQdRuAFY6LstrroVW576I7sXZ+bA9VuY5tSPpTIPeNF8Kw1z+8dItFJsUoCGdJdnm1bTUsMuU6bm/rr6K0UH5nGVRimWC2dDrcWWusD9QDfosEwOc+yqcV/FyDr71bhRDJKFbTsq+Idh2lYArw7UpIPLc1X0nObTg/Iuq3MBqE/O5UY/G/FcPdtPBLOCByEKynduJAHOtFLDGsRV3Dfz4e1UVsS2k3ozcnd8UH2Jtg3sSr3APzgZwPJaTrpwiTzracIx1FzWWIFjxjxWFmKeK7XO0J969HxWxkuOjwBlzSPrTEDzaV50VXsYQF33UhKw7K2S1u+XfQKDHfOnsn01oNUPZACgymWukqrZkviLBkyGdj5gCfDyhVWIOWi8HgFURLx2oxexea9cQ6FYYd6mRp5iPX3Vlp08tJrhofeqKg85TInz8feKcwoKYMERu8PXS1lCRX3zw7vVwpSpNURbLsFFZ6zsrSSrQuiFjIqryHr41wS/M4uTWjZhqqskdEL+Ef5mfvE/Gul9H/vLvUd8Fbs775S9b4FcZ0XcZyOa16I6r1O1QcgPNdBjLuRGbkCf/NSaJMLz6p2grGw/E5DPeY3j11SAG1WnmqKjNYQ7ohrZIOonj3iCK0Y1pLyRqjDD9nC3bO2Stl2YGZEDuEz7qj0zntup06IZMIiagxuXRWFc10o2G1050EkiGWYmNxE6V29nY6nTaaVXQ71yNoYKpVcKlLUWhANldE7mfVMqzqSV0HGAN9bn47DUWl1MydyxU9n4io4CoIG9d42BQxKjT8N1ea6Qr0GRq0gVDepKLqDvE+fWoPbKYKZVA0AAHdpvoDYTVRwyTOVZ5wKkCdJSgLl+mexWunOq5hADDlEwY8fVXc2XiqQpmjVMXkLjbTwlVzxVpCbQR89a5zYnR1hdHZYAkTIIhZE795roVa1DDsc5rgSRYBYqGFr16jQWkAEEkiPevUBXkYC9TKRqSFVYw6I2YAAnj599VVGOe0ybKBaNUF2raL421lEBYZiCQeyGMeO7xNX4YBuHcHb1mfTmoEV0JA3GCd2mhA38N9VZCBxChUoEfZU8rf3Bqoluh8FRlI1TW1zOqFgHYwozDMTEwB5gfRQ54axzosLnqU8jgMxFl0+ztli0JOrez+tebxWMNYwNEwUsVvqlmimm2YaK6R0Q74R/mR+8T8a6P0f+8u9Ryt2f98pet8CvOdn4gowI4V6Mhe4xNIVGlpXX2MSt1Y0MiCPbQDC8vWw76Zgq9bYy5e6PCq6oJgqlYti4LqlZf9R8Y0B9EVa6oahlQptyiESqMKaVCClFCSYCjVCkKEk5NBSUZoQokU0JUQmlSQmyjkKE8xSNCEqITlMakBKSoWyM7NvJAHmiaN8Ii8rNjsctoHnyqWmi04fDPqnlxXLYvEFiSeNC9FQoBscAtfRIfl2G+2f3HqnFfdK3q/8AZq5/0hP7s31h7ivYHrwwXkwh2LOtaGaKxQ2WalXSOiH/AAi/Mj9tPbW/YH3p3qOVuz/vlL1gvMEr0i9+5bsJjChkej+91IhZa1BtQQV0Gz9qhyFOlICFxMTg3U25gigpBoBXOUpp7k09JCVJCVNJMWqSUKm/dYFQq5gTBM6KI3mlAhTaBeVcD3fjSUIWYs4uDSUIJJ5GeXKKlaOamMpbzWhTUbKEJ6aE00QhRNSQo0AJqQoQse1MT1aE8ToPOaCtWEo9LUAOm9chdukk8e+mvTspgBUmmrCQNUU6Jn8tw32z+41U4r7rW9X4hcTb8eTNP9Q9xXrz14YLyrUOxW+tLNFYlssUV1E6Id8IvzI/bT210Ngfej6jvcrcB98pesF5ctekX0AqwU1Ba8FdhlPgaiVlrslpC7Gy8qDTC8u9uVxCsFKFFODRCEqUJpTRCRSpwEkpohCVCUKJppwlJoRCU0oTTE1JJNShNKmhOTSlOFym3cbneBuXQd54mgL0eAw/Rsk6m6FGpLpJqYVdTTREuip/LsN94f3HqnGfda3q/Fq4e2iPJQB6Q9zl6+9eFC8yEPxW+tLFYlss0V1E6Id8IvzJvt2/bXQ2B96PqO9ytwH3ul6wXlqmvSL6CVYKagrLTUiq3iy6nYuKzLB3ikvO46jkfI0RIGmsKkDQknpISoQlTSTxQiUxoSSNCFE00JUJpGhNRpISJpKSG7ZxnVpA8ptB+JprbgqHSvk6Bcm5pr0rBAUaammoSJRLosfy3DfefwNVWK+61vV+IXC26B5MDH4h7ivX3rwwXlgsGJ31oYrE2zKK6R0Q/wCET5k327f71dDYH3o+q73KzA/e6XrBeWrXpF9CKmKarUhQkiOzMVkaeBqJWHE0c7S3uXVW3DCaeq825paYKsFCScGhJPSQlTCSU0IQx9v2dcpZ435FZh6QI9dXCg8qs1AFbsva1vEAm2TK7wRBE7u7gai+m5mqbXh2hW2qz2KaaKE0qJQok0kwq7twKCTuApqbGF7oG9chtDFG4xPo7hTC9LhaAptDRu96xmhbExoTSqYCzPqkGER6L/PcN95/A1U4sfutb1T7wuPtp5dhgP6h7ivX2rwoXmwh+J31oZoppbMorpHRD/hE+ZP9u3+8K6GwfvR9V3uVmB+90vWC8sWvSL6E5WChVqVCFJGigqLmyj2yMf8ARPh391R0XGx2Fnzmo6rSNKkuMQRYp6SFIUpQnFCSeKaSZVAGgjzaUFCaKaISoQmmkmo0QhMxgUWCYE2XN7Y2hnOUeSPWaAu/gsLkEnU+xB2NSXUaIEKJoUk1NJ2iRFTFllLw4QiPRf57hvvP4WqjFmcLW9Q+8Lk7YbGF/wCQ9xXr7V4ULzYQ/E760M0U0tmUV0joh/wh/Mn+3b/eFdDYP3s+q/3KzBfeqXrD3ryxa9IvoZVgpqsp6SSVCFZbeKCoObKO7N2nGjHx99R0XHxeCnzmBHLbhtRTkFcdzS0wVOKUJSnFO6SlSQmoQmoQlTgfJRKaKaShdcDUmlMaKbWlxgIBtXac9ldB7aQXaweCjznaoIzTUl1wIUKakmNCEqkAqatSLJE1OVmyzcIh0Y+e4b7z+FqoxY/da3qH3hcvbDneTgH0h8V681eEC88EPxW+tLNFYn2XSrqJ0Q/4Q/mT/at/vit+wfvf/F/9pU8F96pes33rysV6VfRCrFoVZUqEk4oSSihCsR4pQolsrdhMeybj4GkVjrYVlTUI5hNrKw10oBXHrYB7T5t0QS6DuNFljcxw1CnTUEqEkjQmoO4G80EqQaTosOJ2oi7tajK2UsDUfrZA8dtBn9w/vSnC69DBtpoa5qS3tCgaFJKmhICmFRUM2CRNTWbLeyiaCrGGLFb+jHz3DfefwtVOK+61vUPvC5G256IcJHxXsDV4ULz4Q7E760M0U0tliiuo7lg+EPTAv9q3++K37ABdjIAvlf8A2lPDVGU69N7yAA5sk2AvxXlIvr9YekV6zyTEfy3dxXtjtbAfz6f52+KmuIX6w9Io8lr+g7uKgdq4D+ez87fFTF9PrD0il5LX9B3cfBQ+tsD/AD2fnb4pxeX6w9Ip+S1/Qd3FH1tgf5zPzN8U4urzHppeS1/Qd3FL62wP85n5h4qeYc6PJq3onuR9bYL+cz8wSHjS8mreiU/rXA/zWfmCutueR9BpeTVfRKrO0sCf91veFqtYlxuDeg1HyepwVDsbgD/ut71qt4+59Vv1W91Lyd/D2jxWd1fAH/carf8AEb31X/Vb+WjoXj/0eKr6XZ/8we1RbGXj9G5+o38tLoncvzN8VJuI2cPxj2rLda6foXD/ALH91HQu5fmb4rSzaGBaLPHt8FnaxdP+Xc/Zv7qfRniPzN8VcNq4Ef7g9vgofE7v6K7+zf3U8nNv5m+Kl9cYL+Z7D4JviV39Fd/Z3PdSy/1N/M3xR9c4L+Z7HeCb4jd/Q3v2Vz+WnlHpN/Oz9SDtrA/zPY7wS+I3f0N79jd/lpw30m/nZ+pZztjBX8/2O8E5wF79Bf8A2F3+WjzPTZ+dn6lEbbwg/Efyu8ExwF79Bf8A2F7+SnNPe9n52fqVf1zhPSP5X/pUTgL/AP7fEfsL38lLPT/mM/8A6M/UmNsYQ2Lj+R/6UR6NbPvjF4dmsXlUXASzWbqgCDqSVgVnxdWmMNV/aMu0gAPaTNtwJKybS2hha1EU6RJMj8LgPaAvVnrxAXJCHYrfWhmimn2ZRXUTojArGqCpCkkmNMIUTU7ITTTgIVPxxM/V516wCcmYZ455d8Vb5NU6Ppchy6TFp4TolmbOWbpr+ORFZncBV0Yk+SdNDyOo07xRTw1So9rGNJLtBGvVysb8kFwAkq/NVMBNUXsdbRWZrihVIVjmEBiQAp5GSNO+r6eFq1HBjGEkiQI1F7jlY3US9oEkpY3H27K5rtxUWYliAJ5DmaWHwtXEOyUWFx4ASh72sEuMKbYxAEbOIcqEM6MW8kKeM0hh6hc5oaZaCSI0A1nq3oLhxT3cQqlQzAZmyrPFoJgd8A+ikyi58lomBJ5Dj7Uy4DVJ76ghSwDNOUE6tGpgcYmkKTi0uAsIkxYTpPWiRMKvCYxLqlrbZlDMsiYJUwYPETxFWV8PUoOy1GwYBjfBuOrqN0NeHCQoYvaNq0yrcuKhfyQxjNqBp4kDxqdHBV67XPpMLg3WBMfMFJ1RrSATEqeKxiWgpuMFzMEEmJZtwHfVdHD1KxIptmASY4DUpucG6lWtcAgEgEmBJiTEwOegPoqsNJkgaapqr40kOc6whIc5hCEAEhjwMEHXnVnQVJaMpl2ltd1uN0sw46KGA2hbvAtacOAYJHOJ9hFTxOFrYZwbWaWk3uk17XiWmVqrOpJEUSEJxUShM1IKQVDrUwrQUPxW+tDNFNc9gOlIXfZuaZp1QxkOVuO+SPTyrtVdiVT+Ie1bmYAv0cN3HeJRa30rBj5C5qJ329ZiPpf6hWf6gr+k32+CTtlEf7g7j4clWvTVTMWLpgIxPYiHgr9LvHr5VEbBrekPb4KZ2K8RNRtyRv3a7k9zpioJBs3JDFYlN4XPI13RxqX1DWFszfb4KLdjvcAc40nfxj3ohsjbi4h3QIyFApOaPpSNIPdWPGYB+FjMQZ4LLisC7Dsa8uBBnTkitYVhXMvse620OvgdWpBBLAg/JZOykSGk7yYidDNehbtGg3ZXkwPnmbAH081zpEDQAmYuIWXondPn3f496139iq2MS9kGXIS2uhuqVFpim4sFzjN5u6slPaTmYB1DN50gC1wwg5hO4E5ZH+VI0QaufdHt3GOqbo3XJWhcdiuiLut9i/ac4hxbB7DXC1z4u5PAhXjz5eVerofSBlJ9JobZoptzbw0BvSNA5uEjlPFYHYQkOM3MmN03g93w4IztTAXXazctm3nRXUrckqDcCywjewy+IJrk4PFYek2rRq5sri0y2AfNJsZ3GewgLRUpvJDmxInXnvUL+x3XD4e1ZKlrL237cqHyAzMAxJM+FWU9o034utWrggVGuHmwSM0cSJsIUTRIY1rd0aq7aWEv3FsMvVi5buC4ylmyGFdYDZZ+kDu4VThMRhqNSq12Ysc0tBAGa5BmJjdxUnte4NIiQZ5aFR25s1sRhsjKnW9g6EwrSA+RonyS43azUtnY1mDxfSNJyXGgkiDEjTWDy3Iq0zUZB1+Z9iKWrSqAqgKoEAAQABuAHCuY97nuLnmSbknUlXgACAgHSTYdzE3rLKVCoCGJJ0OdH8iIuDseSSBu5V3dk7To4OhUa8ElxEQP6XD7Uy3XUSYtvWWvRdUe0jQeIOm/RXbe2EcU4zvFtbbZQpIPWtoGbuCj/uNU7M2oMAwljZeXCSRbINw5k+4KVagapubAW60to7HuX1w+a5le0CxZZ/PZQFYDis5pB3g0sJtCjhXVsrJa8xB9CSSDziII0N06lJz8sm496iNgs2Ea07jrXfrneJQ3esF3VTEpKqschTO02NxorsacjRkAmDlyluu51yZ4pdCTTyk315TM93wWzYmAeyr9Y+dncudXKpIAypmYkDSd/HhWXH4qnXc3o25Q1oG6TzOUAT4XJKspMLQcxmTP/iJTXPVqaaIQnFJCRpJhUXGqYCtaEOxR1rTTCmVxeweiNm4qEvdEqDoyiJ3x2a+juwrDvK0N27iGGA1vcfFEx0Ksz+cvcR5Sbv1Kq8lZxK3t27XP4W9x8VZd6D2AoPWXuXlJp5uxTOEZGpUWbexBeW5W9x8VFehFg69Ze/WT+SjyRnEpu2/iBYNb3HxRzoj0ft2Hu5GcyFHaKnQExEKOdczaGzqVYNDibdXgsG09oVK7GZgBE6T4rpjhRzPqrljYtCftO7x4Lj9KVL4oOZ9Xuqf1HQ9J3ePBLpSl8THM+r3UxsPD+k7vHgjpimOEHM+r3UfUeH9J3ePBHSlTGCXmfV7qm3YOHJ+07vHgl0zk4wS8z6vdR9Q4f0nd48EdM5I4JeZ9XuqTfo/hj+J3eP0pdM5TfAKI1PpHurRX+j2EaGhpcO3X2e6FFtdygcCvM+r3VT/p7Dek7vH6VPpnKPxJeZ9XuqX+ncN6Tu8fpR07k/xJeZ9Xupf6ew3pO7x+lHTOT/EV5n1e6gfR3Dek7vH6UdO5IYFeZ9XuqQ+jmG9J3eP0pdO5S/w9eber3UD6OYb0nd4/Sl5Q7kn/AMOXm3q91MfRvCz9p3eP0o8odyS/w1ebeke6p/6awvpP7x+lHlDuSh/hy829XuqX+mcJ6T+8fpT8odwCR2evNvV7qj/pnCek/vH6UeUO4BVXcEOZ9Xup/wCmcJ6T+8fpTGJdwCwYjDAcT6vdVjfo1hPSd3j9Kl5Y8bh89qCYxSD5R9Xuq1v0dwg3u7x4JeWVDuHz2r//2Q=="/>
          <p:cNvSpPr>
            <a:spLocks noChangeAspect="1" noChangeArrowheads="1"/>
          </p:cNvSpPr>
          <p:nvPr/>
        </p:nvSpPr>
        <p:spPr bwMode="auto">
          <a:xfrm>
            <a:off x="307975" y="-1638300"/>
            <a:ext cx="31623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BDAAoHBwgHBgoICAgLCgoLDhgQDg0NDh0VFhEYIx8lJCIfIiEmKzcvJik0KSEiMEExNDk7Pj4+JS5ESUM8SDc9Pjv/2wBDAQoLCw4NDhwQEBw7KCIoOzs7Ozs7Ozs7Ozs7Ozs7Ozs7Ozs7Ozs7Ozs7Ozs7Ozs7Ozs7Ozs7Ozs7Ozs7Ozs7Ozv/wAARCAFFAQQDASIAAhEBAxEB/8QAGwAAAQUBAQAAAAAAAAAAAAAAAAEDBAUGAgf/xABQEAABAwMBAwMNDQQJBAMBAAABAAIDBAURIQYSMRNBURUWIjQ1VGFxcoGRstEUMlVlc3SSk6GjscHiIzM2giRCQ1JiotLh8AclJvFERVNk/8QAGwEAAQUBAQAAAAAAAAAAAAAAAAECAwQFBgf/xAA6EQABAwIDBAgFAwQCAwEAAAABAAIDBBEFEiETFTFRFCIyNEFScaFTYYGR0TWxwQYjQkMWM2Lh8PH/2gAMAwEAAhEDEQA/AL6pqZ21MoE0gAeQAHHTVN+6qj/95Pplc1UjBVzAvaP2jufwprlY/wC+30rm37XMeKtCyoa26XFlbM1tfUtAccATO0+1MdVrl8IVX1zvavRKWzWyelimkoonvewEuLeKe6g2nvCH6ConHY2HKWnRdLHiFO1gBj/Zea9Vrl8IVX1zvajqtcvhCq+ud7V6V1BtPeEP0UdQbT3hD9BJv+LylSbypvh+wXmvVa5fCFV9c72pTdrl8IVX1zvavSeoNp7wh+gjqDae8Ifoo3/F5SjeVN8P2C81F2uXwhVfXO9qOq1y+EKr653tXpXUG094Q/RR1BtPeEP0Eb/i8pRvKm+H7Bea9Vrl8IVX1zvajqtcvhCq+ud7V6V1BtPeEP0EdQbT3hD9BG/4vKUbypvh+wXmvVa5fCFV9c72o6rXL4Qqvrne1eldQbT3hD9BHUG094Q/QRv+LylG8qb4fsF5r1WuXwhVfXO9qOq1y+EKr653tXpXUG094Q/QR1AtPeEP0Eb/AIvKUbypvh+wXm3Va5fCFV9c72pOq1y+EKr653tXpXUG094Q/RR1AtPeEP0Eb/i8pRvKm+H7Beai7XL4Qqvrne1HVa5fCFV9c72r0rqDae8IfopOoFp7wh+ijf8AF5SjeVN8P2C826rXL4Qqvrne1HVa5fCFV9c72r0rqDae8IfoI6g2nvCH6CN/xeUo3lTfD9gvNeq1y+EKr653tR1WuXwhVfXO9q9K6g2nvCH6COoNp7wh+gjf8XlKN5U3w/YLzbqtcvhCq+ud7UnVa5fCFV9c72r0rqDae8Ifoo6g2nvCH6KN/wAXlKN5U3w/2XmvVa5fCFV9c72o6rXL4Qqvrne1ay9WmgjuAZHSxtAjBw0Y5yqI0zWlube3BnLCQ1xwwZ7Lz4+1akNaJWB48VGcVph/r/ZQOq1y+EKr653tR1WuXwhVfXO9qnRQsc+MPtxaDMWOwx2jdcHz4HpSNgJdH/2xpa5ri7UjBBOB58D0qXpCTe1N8L2ChdVrl8IVX1zvajqtcvhCq+ud7VOghZI+AOt2Gyb2+4tI3cDTRR7zTxU88bYowwFhJA8aVs93WVimr6eokEYjtf5BavZGonqbVK+omklcJyA6RxccbrdNUJvYruPL84PqtQtSPshcxiIAq5AOaz9ewPvNS0nGah4zj/EUzUwchJujJBGQTzqdW0daLtUyx07yOWeQcaEZKYkoq+TG9SvAaMABuAFu7ePO3rDLbVcc6kqCHdR176cVv7P3Fo/kW/gpqqOUqqPZVslOz+kRU4IDhnUDXRRK7aCSKw0tVGWieoe1mQMgc7jjxfivHZaKSone6PgXELs4GuyNFtVokKpN5d1Ro6KKJsjpmB8pzjdBH/tc7NVNRVUc76iV0jhO4DeOceBQvw6aOMyO8E9XCFHq66loWh1VOyIO0bvHiujV04bG4zsAkGWEuHZeJUxBIQCGmxQnkLiKWOdm/FI17elpyFX7Q109vtTpqfAkLmsDiM7uedLFA6SUR8CUo1NlZoVNYJLk9rzWzNniLQ6OVpBznjqrWKaKbe5KVj904O6c4UlRSuheWXvbkhOIXLXsfnde12Dg4POquqqJ27S0kDJCIjC5zmjgTnnSQ0z5XFvDS6RWyFXXwVPU5zqapZTFrgXyOOMN8foUuSpgpacSTzsawAdm44BR0Z2zDxrc2si6eQuIpY54xJE9r2OGQWnIKrLtd5KORtJRQmeskGQ3GQ0dJSQ00ksmzaNUo1VshVFmnu8k0jLlEGgDLXBoGvmKsWVlM+R8TJ43PYMuaHZICfNRyRvLOPokOieQs9bLzFV3ycCokdFJhsDMHd4anwK8FTA6cwNmY6VvFgcMjzJZ6KWEgEeF0pBHFOoQs/TXuaXaR9K44piXMj7Hi4cdfHlNp6SSoDiz/EXQtAhcOlja4tdI0Fo3iCeA6Uks8NPCZpZWsjHFzjgKHZP00OqS6bqLfS1Ugkmha92MZyeCa6j2/vVvpPtXclxpY6F9cJQ+FgyXMO8imuVHVy8lBOx0m6HFmdQPCrAZVNZcA2CSwXHUe397D0n2o6j2/vZvpPtUzglUO3m8xRYKF1Ht3ezfSfashtvR09JPS8hEGbzXZweK3ixO3/bFH5Llp4VLI6qaCVoYaAKlqk7Fdx5fnB9VqEbFdx5fnB9VqF6HH2AszEu+SeqlVTtx8jhx3j+K5GcanOig1l6p4queJ8byWSOadBzFMi+0jeEMg8wVF1DUkk5Cpm4hSi15B91s6YA0jAdQW4WKis9RVz19E9x3aJrhCBwDs5B84AWzt8jZrfBK0EB7ARlPBjGuLg0BzuJA1K4qnr30UsgA4/vdDX6kt8VndkqV0kT7jUZdLId1pPMBphUVNSVEFsbd4qlzSJhhg58legBoaMNAA6Boqx1gpzaRbmyPbGHh4dpnQ5VuLFWOke9/iR9k4Sak81mr4J67aF8bRG5wjaI2TOAGrebPhKeuduldHZ7fO4MectdjXGoV/c7BSXTkzIXMkjG6JGHXHQVJkttPNLTSyNcX0v7s5/FSnF4g1gboBf8A9JM1rWVZs1D7lmuFIxzjHDPutzxUi+19JSU7Ia2B0sNRlrt3+r/urKOnhikkkjja10h3nkDiUs0EU8ZjmjZIw/1XDIWS+sjkqhM4aaJpNzcrIUc0kOzNw9zOeI2yYY4nVrScH7E9ZTS09zgFrlklZJDmoa8e9PT+K08dLBDByEcLGREasA0TMFvo6COU0sDYt8Zdu860W4pE7MMvH38NUpIN1h4wHtqqsVwimZKSyLnfk8ytrjBNd7xRRNlMLnUgcXeMld7P2SirbdHVSsdygeckO0d4wr/qfF1TbXAkPbFyQaOGM5VyoxCGKXL/AJNunukF7hZx8k0uyropHl7o6tseTzgOSbSmWW701MA1wEOWse7daT9iv6ez00NLJTvzKx8pl7LTBzkcEt0s9NdomCYlj2e9e3iFXZidOyYEDS5P3TA6zrpnZ6kqaK2cnUjdJeXNbnOG6f7qJPURW7aad9W8xR1EADJMcMcVd00ApqaOBri4RtDcniVxWUFLXxhlVC2UDUZ5vEVnR1zRVPkfwdcaJBx1WYt4fS2q61MFTJMxrd2OU8Xaan7UmzVDUi4x1BhYIOTcHPa8O3s4468VqYqSngpvc0UTWxYILebVRLXZae1TTOgc4tlxhrv6uM6ZV/e0ZZIALE8PmlzaEKDaqajp7pcpjHFG2GUBjzoG5A4KLZrfJTbSziZ5c8B0jXtOQ9riVcyWanmjq45HPcyrkEh5i0jHD0Li02KC0ukdG9z3P0JIA06EbwhDHnMbltrfRJfQ3Um6VfuC2T1ORvMZ2PjOg+3CyXUqst0FJdJZ95rZGuLCDkbx1K2FbRQ3CmNPUAlhIdocEEHIS1VHDV0z6eUHk3AaA4xjgqVDXspWW8SdfRK1xas3WW5t32lqGvmdGxtOx2G8eBOE1OXy7NUFRKOVhpZRyrM+/B0H4haaK3wRVslU0HfkjawgnTA4Kjr6IVVebPFUCjpYomyhoGd9xOefoWxTVscrhGzg2x+3FJfgFHgYBs/eHx00lPTvGY45M5GmuqkR2d1LYfdFrJFY9rXl+dSOJA6FNs80twoamiri2UwuML3g+/HSplXNFZ7Q+QZLIIsMBOSTwAUFTWvEuxA1JHoRbxSXPBUNorKm+32Opk3o2UkOC0HQuORw8/2KS617SPcT1YY3XTDdPwT2ylGae1meT97UuMh8X/Mq8VOtrdlOWRtFhpwunG19FnoLXtGydjpbu1zA4FwxnI8WFVbf/v6PyXfktssTt/8Av6PyXfkigqXT1bcwAtfgLK9h2tU1Sdiu48vzh3qtQjYruPL84d6rULvo+wFl4l3uT1VLM1r79VBw3m8tJkEZ5yo9S1jaaExtxkuySADxVvWWIy108oqN3flc7GOGSmet/I7ayPJWga6n2gfn4eFlze6astLQwa/NbGzdxqP5Fv4Kao1ui5C208Wc7kYbnpUleN1jg6oe4cz+66WJpawNPEIVRcNpbfbqo00olfI3G9uNBDc+MhW6xVzuEFvv1ybNSsqDMGhodjQloV3C6aOokLXi9gp2NzGy2ME8dTC2aJ2WPGQU4stBXzbP7NQOlbvzzOIiY46Dn19ClW3aF77XVVVaGF1OdeSIw7oAT5cKl6zo9Wg2TS0q/UIXelNHU1fZ8nTFzX6akjo1UOzX43R0zXwciYxkAnKqN/8A8NqHjUzSje87x7U+HDS0lsw1uPdJY3stbDK2eBkzM7sjQ4Z44IyuyAQQeBVdTXGki3qLf3ZKWFpfkaY3eZP22tFwomVLYzGH5wD0ZVGekkiLnWs0FIlDaW10TnNa2GCIFxDRwUWgv9BcqgwQOeH4yN9uMru/ND7FWAn+yJ9GqztrmiuVyomUtO2F1M3MsugL/QtGio46mB0shN+fLRPa27SVskLNXDaiSC4vgp4mGKB27I5zsFxzg4GVLuu0cVue1kcLpnFgcTnAaDwyqpwqp6thxTQHclZ1VXFRxtfLns3hjQBqSUGrhFaKTUy8nymg0AzhVd0qG1MFskDS0S1DXEfykrh9VHTbRVlTMSIqelaScZ04/mrEWHNMYzDrWd7JFfIUKS6QiSkjjHKGqJ3cHgANSVLc8MYXuOGtBJPgWU+mljtmFroTTayndVupBK0ztbvFnOAn1hqC5xv2jiq95wdUSOEgPANPvceZXlz2idb7hJSMpHTObG1w3TznPHwLVqMIka5rY9SRdPcxwNrK9Qqesvrm26lmo4xLPVndjaToDjJyo8l1rpbLXmSMU1ZSjBAOeg59CrtwqoIuRbWyZqtAoVwtFHcw33Sw7zeD2nDvEq6ivdQ2J1VcY+QpXBrYXYyXEqy6pRm6NoGML3GPlHPHBo5kOo6mmkuzw8Qg3B1XVvttLbIDDSs3Wk5JJySV1W0MNwpXU1QCY3EHQ4OhypCFQM8hftCetzQuWMbGxrGDDWgADwLpCFEXEm5SoWJ2/wC2KTyXfktssT/1A7Yo/Jd+S1cI721X8N7y1Sdiu48vzg+q1CNiu48vzg+q1C9Hj7AWXiXe5PVSqsF0rsDPZnI86aaP2pIGG4VPW3WuFzqIY3g7szmtG6OkqO68V7HFrngEaHsQmHB6hxuLc+Kr77oxxJ004L0Ol1pY/JCdUS1PdLa6aR57J0TSfQpa8sqWlszmnwJVwODxmHihZupoWVu0VdTSRAiambh5bwODrnxrSIwM5xr0qWkqjTEuaNSLJQSOCydztFfNs/Sb8fKT0jjvRZzvt4c3mK6prSyt2ZkbSUxppXPDtx73EOLTw7LmWqQru+JcmW2t7pcxtZZihprs2uqKyugawPhOd3HM3AGiitjczY+lBaf2lQw/b/stiueTZuhu43dHAY0Uu+HON3N8Rw+SC43usztJb4pZKIxZZVVBETt0++bjXPiU2CpqKS/MtoaBSiAcmABr0nPjTvuSefaQ1M0Z5GGINhPMSeKl9TozdRcC92+I+T3ebjnP2qZ9ZGImxyG9wT9TwCL6AJLs0us9YAMkwP08yqKG3Pza6+kjDcwhk2BjI4gn/nOtHjmSAADAGAOhZtPXup4jG0cT/Cbrayx8lpZFtE+KrpHyxVEhdHMxzm4zrrjRS7tbbm2vqHW+FssNXGGOzjsMDHStNhCs75lBaQOAt8k7MbgrMiKoY6xwTRlj2mQuB5sDT7FJpYmVO0FzZLFvxuaGOB4EYCvC1riCWgkcM8yYrOVjpKiSljDqjkzuAcXOxonDEzJ1bWJuL+pTTdUGz9G0XqreyR0lPSEwwlxzjJ1Hm1VtfxUOs07KWMvkeA0hvHBOD9iLHQmhtUUUjS2V3ZSZGuT0qxUVbV3qg8ahtvZOJudFRXGzsbYRHTwB08W48FrRvEjj9mV3SUswv80r2ED3NG0PI48QrpCG4tKGOaRe9/pdJcrHXBkVBYI6OqO7WcoHxhupZ2WCdPBlWNPa4nWCs9yVDqt9UwkPdxJxoE7XwVlLePd9PSCrZJEI3MBALSD4eZO2Cmmp4Kh01P7m5WYvZFnO6Oha0tXel2gdrofU8kXNk86iirLIymq2FreSGc6FpA4+ZVWyNM8xz1sjzIZCGNc48Wj/AIFa31lTLaJoqRjnyy4bgccE6/ZlP26kbQ0ENM3+o3Xx86zuluFK9xOrzw/dF9LJm01FbUU8j66EQyCQhrQObm8a5tVTcKh0/u6mEIa/DMDGR6dVYoWa6oYc1mDX2TbKstdXcaioqm1tMIWRvxGQD2QyfTpzqzQhRTSNkdma23ySoWJ2/wC2KPyXfktssTt/2xSeS78loYR3pq0MN7y1Sdiu48vzg+q1CNiu48vzg+q1C9Hj7AWXiXe5PVUNY9rL5UPdwbUPJ+kVGqCx0jnMcTvEnhjC1VTb6R9TK90LSXPJJ16U0LbQubkQNwfGre94mvBym4Flin+n5HNtnGuq0do7kUnyLfwUxR6FoZRwtaMNDQAOhefVF6uvuqcC41AAleAA/QAOK8xjojWzyODrWP7ldDTU8j7RM4gL0lC8z6tXUf8A2VT9Yl6tXX4Sqfpqfch+IPsVd3dUch916Wheai93X4Rqfpo6tXX4SqfppNyO84+xRu6o5e69KQvN23i7O4XKo+kp1PU3aRu/Jc6prOne1P2JrsHLeMg+xUb6Kdgu4D7rdIWLNdVGoEEFbXy/3n8oA1v2KS11W926y5VZPygOPsTDhQHGT2VI5x4LVoWUrJKmngyLpVmQ8MyDH4KDT3K4TNbu3Cry92GkkDe8PBDcKDhcSexR1+S3KFmJnVsMTQLlVOledOybj8E9DHW+55JJ7lVDdGRhzejxKI4ewC+0H2KCHjwWhRosLR3K8VFLJKbhPvcruMA3eGM66KVDU3Z9LWvNfPylO1xaBu644cylOE2/2D7FBzDwWwQsLab5cLluD3dUNcwjlR2PA847FSoq+4i4vo566oG6MteNzsv8v/MIdhJabGQfYoGY+C2CFmpDcw3fZcagscMjRmnSD2Kp57vfI4uUjrpXgOLXAtZp/lSMwnP2ZB7pLu5LeoWStlZc61jeWuFREXaZ3WYz9FO3Pq1T7gpLnLI93FrmM4dPDggYUTIIxIL+hSFxHELUcELLsqbnHPuOr5ZSMNI3WYBOefdB5ujnCZqbrK2Iv5eXPJh4PKYznHN+S02f0tUHi8BVjVsHgtchY2K7XARQiGu3pHBoc1wD8k46eGMj0FE9wvORu3B8bnNJ0Y1zNOOu7kcCNcjTimv/AKXqG8HD3UkdS15twWyQvO5b/fYZCySuka4cxYz2LnrkvXwg/wCgz2KnuOThnHutUUNQRcD3XoyxO3/bFJ5LvyWj2eqp62ywVFQ8vldvbziAM6noWc2/7Yo/Jd+Sjw+Iw1+zPEXTsN7y36qTsV3Hl+cH1WoRsV3Hl+cH1WoXoUfYCzMS73J6qTUvYZZG77R2Rzr4U0wsY44kbunmys5XtL7zUs3t3eqHjOeHZFMVEToJNwk45iedTHBw54Bk1Oqy9/taL7M6acV6bSa0kRGvYheW1HblR8s/1ivSrMc2Wj5/2TfwXm0/bdR8s/1iuJw1uSWdvI/yV1OEP2k2fmE2EuUDiULWXTrrmXbIy9wC5aM4Vnb6QySDTXp6FDI/KLqKR4Y0kpyhoWl29JwaMnoCefMKip5Fhwxrck50AXNbMXztt9Jz6vI6E82mEETyw6ycT4Aql79YrnJ6gyu+S7gY+dwjhG60u1xzq3MUVFGImkF5GXFRKWaGhdDE799IN4joHMkqZcxvkLsF549AVR4c945KqqyYPrqp+Xfs2nGM8VKoYRLVtcG4azQf4QFw6SOOl5RgBaBkHxqTTuZR298+md3OnSp5CQywUgN9VJhdvVMs3BsfYgn7f+eFcte+S2v7LspSdR0Ksq6h9PRRRNJLi10jwDxJ0H2lWLGclRRtDW5DR4FA6OwF+aiuS4uKiUgZE1+mhqdB4gB+Sl08rZncowDEgLXAc+Dj2KnkmdGyj3ju77nvdjhxVhbcNha7+qJXHzZyppGaZkP0sqekgFq2ggIyYqgOjI6D/wCwrS7ub7niroT2cRx49faPtUDaFroZjI3+weHj0jKdkcXxV0GctwJWDwEZP2j7VK5ufK9K1X1vnZUQ7rfeTMEkfsVTUR+5LsYX6Mqh2HgkA/MD7E3sxVufQbhOH0suP5TqPzV1eqL3fbjLAf20ZEkRHM4ahUydhPlPAphUOHNNJhrctkyR/hI1yn2yGNzpZRjknftM6b/QR4NOHi8KbikZUyAtfh24HCLAO9wLh6SAoVync6T3JTsxGw4a0cMrsMKomtj2rh1isirmJdlCbrKwyvcWjk2c2OJGManzKtezew3XU4HhVmy3crUW7cmw+WQCWJ2OyGDqDwI4aeFTn0cEV0eHxteyKSOTBYAC3lMOxz9jp6Ftl7RoqWQlZmoY5j+Ba5unRwTlNWzREMkc50YzjXUZB/1H0q5uUkDrWKt7Whz5niKMDHKkuyXHnwBrjPOoUNADDDLNgzyHe5I9iN3p+3gPCk0KdYhR6iVtZO6CRgj/APxedB4P5T9irS0scWuBBBwQVfT0ZdVxCpaJIY277XAbu/EQMAHpBIHnVXXjfdHUBu6Xgh4/xDj6Rg+MlZFdC0Wkb9V1WB1jiTA8+i2+yn8O0383rFUO3/bFH5LvyV9sr/DtN/N6xVDt/wBsUfkO/JcTD+qu9SpcO70PqpOxXceX5wfVahGxXceX5wfVahd1H2AsvEu9yeqpa2nqm3eplZA9w5Z5B3dDqUxLBVyhoNK8BgwAGla2fPKvwcHeKaiLnN3ieKHYu8OvkFxoqW4YHCxeddVdWdpZZ6RrgQRE0EHxLzWo7bqPln+sV6jSdqxeSF5dUdt1Hyz/AFiuOw1xfLO4+J/kro8JYGTZR4BN86UapE4wZcFrFdMSnaeIyShrRkk4AV9K5lsoHHjIR/wJmz0zWsdVPGBwaT+K4qHGsro2a7oO8B+CoPdtH28AsGvqdcoSUNO5kj3F3Zydk95/qhWEW7NPqcRxjecfAEVcbaeNrC3G9guPThIyMx22WRxIM53RjoP+wUTn5+ssonK1VcNU6eoqrpICGvduxjoaFOlcX0kYaMvMeTrwzoFW1rBBFFSMdgN0OnFXD2tjYwZGC0E4PQP91K+wtZL4WUGfdM0dK0aDGQBpr/su6+cBsVEzQv7I+L/gUegeZ6585wc5I1z4lw5zpry9oPvWYGfDonZddfBITZPSZndG9/HLcgdGc+xW9wqmwUbnYBBaR41Bpw0zyguwGOwObhgJnaCpdGWwN4bu8fFlRlueRoSDVqYnO/TUjgCAWu4c2TlWdA7eowNM5fnCq5CepNOcataPApNLUCKORwOeTIB8+PanPF2WSu4hO32PfoJpce+iUClfv1NE7iJ6VzHeMYKn3l4FimLtAG7ufOqm1vHI25ztN12PS0hLCP7eqQFObOPMV4q6cn37N70FamGtbTywQPGkziwHPPqR+BWUoyYNr2DGBJlvmVpfXvp4IJ2kl0c7CMKKojEkgB8Qhw1T0LjR1b52xiRsbHF8fO5pe7h5gnaim5OuJZu+4Z498F5wBluoA5+OcKsr+UfWxPblrXxu1B1BBznx9krCguFPNUNoq+YPZDKJGPOOZhyD5x9q7imNoGEclgSD+4bqFDEaN1GJd0w8o4accndIdrwyG486tKk8s3lJ3N/bRFkrsnsTkx4I6HekaqJeJWV0cMsUheyQuEYDeGHDd8Z0KeuQ91vhDmvgNRUM5fXsYw1pB18eT51MRqCmX4hQpWQx2ySB8+tPUuYx7td8didBznGB50r5WGaakccwxEGEYILHtd0828OPjXUghfLFO2IyDlHTHTsIhkAE/wB7AaNEtLCyoqJJN81EkZIzvaPO80gk8SASM+ZLohTKmJzaaIySNc/EYa5/OMgaAeHHmHgWYJe60ML+LZcYdxzrn1Va3eUSMY+KoO+5gmDsZzjgPBrlU7hydtgY4kve8vJPR/7JVSrsIStXCQTVtt81utlf4dpv5vWKodv/AN/R+Q78lfbK/wAOU383rFUO3/bFH5DvyXn8H6q71K2cO70PqpOxXceX5wfVahGxXceX5wfVahd1H2AsvEu9yeq4qrzSxVc0bt/LXuacDoKabe6JowN8DxKluXdaq0/t3+sVxWMbHUua1u6ABp5lobppy4NN7kXXPHH6poJAGmi9Kt8jZqCCRvvXsBC8wqO26j5Z/rFekWXuNR/It/Beb1APuuo+Wf6xXAYc0NmnaOf8ldrg7y+UOPiFwpNNEZJGtA98cKO0ZOnFXVogDZBI8aMGVoTOytXQ1EgjYSrCteynggomY3pNMDoTVHEZZ5Xt0AcI2n8SoMkvLXzlnP7CJrgB4QFY2gNaHZJIY7GvTxP4qiWlkfzXKOJe7VLf5cbsTXEFo4DnTDJHmOnjc7IAL3A+DQJieo903p7RqNc/gujiOolAOWhu6BjCdGzKwNKCLuUOuL3TRygDDn4APgVpdZXR0czzgO3AxuOk6fmq6ZjXPgBHBw4jXXCn3WIvdTQ64fJvHxAZ9ic62ZoSW0umqKL3MSM53G8AOgJm0s5W/VGW6DdGvjUp/YMkIJxunU+NNWkhtxnkHEnPoTibhxTf8V3anh1dh/8A8iZwGvRk/kou1Di2pY4HIwR9qYs9WJLnStGBuSvJ9C52ked9oIGuvFI1hE49E8cFLfh1jY8jRo6VGilPUuqkPEvZw8YRLIHbMx4yM+DwpqFrnWurDsfvGY8WQpQND6pDxVnf3Z2dmIPFwVda3NEFE1w980EHwgkfmFOvA3dmqhkgwWOA8apI5TFb6GTGgZxz/iCIh/bI+aYeKtK1gi2kpHDTLtSrHaQYssjudr2n0FV93c1t2pJBwDm/irDaXuJN42/iq7u0y6eeIUqooxU22n/aBm81pDnYA3ub05x6FQT08lNI9joQ4nQB2dFe3LDdlxv8CyP8QurpURb8bJmsxyYLZcYBB5nHm8fBbeDV7cuxkPibLLq6ck52KFFDXyUTZ4GSSSv98WjVreZo6OnTwIr4JOSouVjlhje0RnebnBGhI/HzombHEC5sr2Hi0MPEenC4FZJJNEQXySNxuuzgt18C6W3JZt76Fcbj6C5GjiqC+PfwZSP6pxnA5j51IbXwNlt9FTsAbDO7eOcjBc7dHScZB8JAT9ZNVVJbCY2wya67xJOgyNfGFUOpN6nElE79qBqXdjoQD5tHfj0KMloF3FPaCTYKKJampdHTB+AwnHNgc5J8SbqZRLNhgxHGAxg8A5/Ocnzpx+KWAxRu3nSaSP6R0Dwfioo0KxaypErgxvALtMGw90DDLJ2ivQtlP4dpv5vWKodv+2KPyHfkr7ZT+Hab+b1iqHb/APf0fku/JcdB+qu9SocO70PqpOxXceX5wfVahGxXceX5wfVahd1H2AsvEu9yeqhVtiklrqiVszRvyudw4ZKZ635namoaT4cq9q870m7x3j+KbZu5O6CFAcTqg6wdw+SQYRRO4s46+KvbZCYLZTxE5LIwMrzaaMvqZy1pJM8nDyivTaTtSPyQvOae+Moayph3OUxPIS0ADXePOuTw4vc+Zw1N/wAq9SSinl0GlrLqloHAcrN+zYOLncylPrBG5sTQY2Fwa0Eau8J6E37pnuEhkEug/uNy1nnKSKhEtZHIJQ6KNuXuyeydnTxq6Tc3erNRUumNvBNU8Lpq2UjH7NhcfDk/7KZa6gstwkGplnPE82VxEBy1e5ugbEGj7UsO6y3U8Y3QS7gAh5zCyqDiVxa2uNXPUvPF2AnA7lq1xJzunXwp2mYw0s+4AAHY11CatsZmbLI7V3KY0SE8SkGpTBk3rsYzwbKMf88ytasGWviAJO4w/aQqSDL7yeP7zPoyrueURPMhZzAZJTZB1h6JT2VzNGRRPPQ0D7VCt7sTzjPvYy7x6Kyqn5s0jgNTj8VSW+Qivqm8d6nJwiK7mlRX6hVZZpS25xc3Z5T+0Um9V7o10ChWp3/cYtOfmS3WblayVwdkZA1GCruX+6CpAdFZk42XhHHhjj0p+ke2otE7m5wHMGvlBcwsc/ZmLdJI3RkDjxRZGf8Ajs5HPKPWCrPPUPqlaLvCm7SMxZ6sgf12n7FnZWk2Omfj3rQM5/xLW3Ub9qr2kZGBp5lj5XjqBBjiDg+nKdTG7bfNRO0cVdXYf0ildxywFS9opwbBg8X7hUSsIcaJx1/ZjKZvcofa6cNcHAuA04aJmS5b8lI7gFf3sBuyu6dCWRgekKBJI19DE7Of2Rac+BSNqnhtghYCc9hrnmwoR7hxHGpjycKCnFmA/MoaLgqfYqKI7PySc7Z3nB1b6E7cqOClpI6yONrDxcW5H2ZXVnJi2Zqelsjz+Cf3hXbMsfukgtyenilbiFTFKbPNr2VZ8EbtSFT7RVMtLSwTMeXiZ+68n/ZQbXcJZ46yjIbvgkjT33/AnLhPytDHTS6ua5vhymSPcobcYYDNC1vJ1TYzh7ccD4wtB08sjLPN1JDGyNwICZkIkYMFNBuqd9ySCN1TQSGupHHOGj9pF4CE7R1Npfl1VWhpGnJ4IcmB1hpqumbWR7O5K22yoxs9TfzesVQ7f9sUfkOWg2Ycx1hp3R53CXlvi3is/t/2xR+S78liQfqrvUrHw03qWn1UnYruPL84PqtQjYruPL84PqtQu6j7AWZiXe5PVV1de6mK4VEbQzDJXNGnQSo/V6r6I/Qotz7q1ev9u/1ioy6BuHUpaCWLjH4vWtcQHr061yOmtdNI7i+MErzCopHw3GSodTvqGTVD/ensW9kRqvTLL3Eo/kW/gsBJXyxmeOFh3myyAgjiN48F5hQ9WacN5/ldpT55Mp8bKVHOx8wYGNbGODGnQeNdyP1jdK/GuI4Wc56SqR9RVyPJjpXR46HAZRTVElHLvzUr9539oDvHHQr+y8Ve2bxqQryJ4NsrZW6O393e8ygyy8nHTZdjGvpCfpncrZavssEvJ1HBVUokMbhnIYAmxtu43TBwV9anF1FK0szl3E+ld2QODJs6dnkD0pbE0vtW/gaaj0BFHI6KJ8hOAJTnw5wq7zcuATmN0JVZTSM6oucTqCcHz4VjfXmGmjfkgE8w8IWSmrZGV0nJuJO8fxV1fZJJbdGTl26NcDhoFYdEQ9pKjJuLK3nlIsozzlufEqihcDeZGjgYXDxp6qqnHZxrw4DLGlVFvqpOqkEjhxG6dE6NnVcohfKQmba4MuI3sjDyNOK4rB2T3E5y5c8ryF0kOCSJTw8aeZSPmjJe0gOfoenpVk2BuVI0E6BXdJNyezTRkD9n6eKlWJn/AI3j+8/e/wAwUBsEkVpdFJkbrTjPQrOzNDbNTsaclzc48+VRlHV05qRgtIpNeXe5LkBg9iMA+JYeWUG0xRc4eD+K215lEVNVnHFgzqsLRwvmeyNwywvHHxqenaGhxKa9pzkLSVgL3QRDXEeAqON0swZFkuAkw0HhlaS5RiK9QMjaA1lK8gdGhVNTxCSGk3WFpfUO4eANCcy2W6cWW0Ksto6p8tEyJwHHm4AAKQcPsVM0HXc1UC/6NjacEuJ4KY2RrbdAwEb5acDo0VfLZjbJWjQq4tvYbOzlwIDpH8Rx1CdsGH7Lhgxpvt9BKRuI7JGwHi1cbNO/7JI3XsZZB9qy5m9Vx/8AIJrmWCzdVGamkfOHO/Y43tfD/wCk5R1YGHRzCKVw3ck43+jI4FcbwbaLsN7QOACqqO1VVbTiqkLWwN4AkZPmWy0AtOY6JuotZaCq5OGP3W6HkKlg/eU79ze8x0VYaWo2gpy6aGISNdpPJHuFw8Dhx9C6MMdGGuNTFg4PZt3sekrhjJa6Z/8ASJaoY03SWtHQMcEsYy6gpH3HELfbJx8ls5SxEglgc3I58OKotv8Atij8l35K+2UaW7PUzSMEb2fpFUO3/bFH5LvyWHB+qu9Sp8K/72KTsV3Hl+cH1WoRsV3Hl+cH1WoXdR9gLPxLvcnqirtdC6pmlki1c9xJyelMi0292cQ8PCVYVI3pJGggdkfxTcbCwkkjB5gs11ROHEBxsrTaeHTqDhyV/QMbFQwxsGGtYAAvNZHkVdQMf2z/AFivTKTWkj8kLzCQ/wBLqNP7Z/rFc9hmr5ief5VzDQBOfRW9soeWHKycOZWE1tglZo3ddzEItuBRMwpMkrYoy93Bo5lpkaaK3LI4vIVFR0c8VLVwyM3f2uh5nKPR0/K1crBzaEeBaWV4NN0b2oyqGwv3q6oLhqSfxVZj3EOPiqQZYqVRVIpaY0rwA6MEYHQu6Nray1uxoSftCauVFIZ5JYxvco3GMc+MKyoqf3NRxw41aNfGm5btLm8U9oOoKyVRZJIa0MA33v7LTm4qdfK+Oio2UBLWvkcS/TgzmK0243eDy0FwGM4WD2vpZDc5OUzuSsG6fBwW3h1O2qlAl8AqNdIYIczOaai2moq2OW1uDdHAQvAwCAfCrplJHFaWwBpbM12+HY4k8y88p7S6OdrnOOGnIwvTNnqSeaysMzycuJj3uZquVlAII9pw+SrUVTtH5CLrPwUUj77C2eMgPk7LIWoutA5zYORiGjt0ho4Z51IitbTJvzHJGoCsFiPGYg8lrNaG8FmbsXwsmikIzu9j4k5s8fdO5uu7CFuMeMK1uNshuLGiTILdMjoRa7XFa4nxxEkOdnJTCRawTcnXzKt2pa5tOC0HEvYEhUz6X3JPHyYLuTmAJx4lqaq2cucNkwwnJa7UJmpt3IWyow4vkDCWkaajUKaPUhvND2gAuVLtFe6Shr+VldxgMOBqQT0hQNm62KvroKcuHIjedGR/ePEfYsreYKurqTPvukJ4hx1z0qy2SZNHW0gLQHCUYXQjDGMY5hHhxWGa9z5GkcL8FurlZuXq6d7MvJJBPMFDqYXx1TI4gSQd0LUt96AuDDGZBIWjeHA4XM2INvBb9goVW5zTHAHDAj4IsD+Ts0+RrykhA6UtZSyPqWys18CkW+l9zW4UxOTg5PhOqpVQAFvmE17brHVGY9nXknLqqcDGvMtDabczqdFyo7LGoGio46V1VWspM5jp9559OAtNSS7hbARxbvNV644fVJEw8VGrrbFyL3MHAKiEz4HkxgA85wtVVuDKd5PQshM7efp0p4GtlrUwztOYXXoGy5Ltn6Zx4neP+Yqg2/7Yo/Jd+SvtlP4cpf5vWKodv/39H5DvyWFB+qu9SsjDe8t+qk7Fdx5fnB9VqEbFdx5fnB9VqF3UfYCzMS73J6qirWyy3asa2RwDZnknJwBvFR3tkbEJmTOewnGdQQVKq+Xiu9W9sTnNdK8EbpwQXFR5BK+IRMp3tYDnABOStzM3MLWtpy+q45zZrHtX15r0OzEmzUmSc8k38F5tKcVlR8s/1ivSbMC2zUgIweSbp5l5pOf6ZUfLP9YrzWgA29Rbn/JXoeC3zi/lWjs9QHwcmeIUqtY59OQwZIIOPEs1SVToHhzStFS1zJ2aq8TbQrUqIS1+YKR76Ec2QqOzxPhucwLdC52Cr5pBGnAqPHTBlU57dN7BUB6rtPFVLXUnilSJVOABwSLrGQo1ZQ09dHydRGHt5sjgpASp7XuYczTYpjmhwseCpotlrZHIH8hvYPBzyR6FbxRtjY1jAGtaMADmXSFJJPJL23XUbIo4+wLJUhS5XJOFCpUuNEqQHeCXOuEISpCMjVKhKEizdw2Qp6iV0sEj4i85LQAQnbTszFbqgTOeZHj3pIwB5lfpFfNfUGPZl2iqijga/OG6pUJCUcyoFWkLiR2I3Y00XSQgEYPBRvYHixShVFrohEZ6k5LpTjzZKsGw5qhNgAMZuj06pyMNjjHMAFXV92ZE0xxYLukJWiwuVKxhdo0Jq81o3eRYfGqBxydE7NM6R5c85JTOcFStBvdbEUQjZZehbKfw5S/zesVQ7f8AbFH5DvyV9sp/DlL/ADesVQ7f9sUfkOWDB+qu9Suew7vQ+qk7Fdx5fnB9VqEbFdx5fnB9VqF3UfYCy8S73J6qVVO3JXaZJeQPSuGuIkLHYzxyFGrLvQsqpopHuyyRwPYniCmReaBuvKPz0lpWc+mqC4kNKtNqoBbrj7rX0nakXkheW1A/pdR8s/1ivUKCRstBBIzO65gIXl9QP6XUfLP9YrnsLBD5gef5V3CyDUEjkuQcHKkQVL4nZaceBRl03TVa5F10jmgq9oroXTBjxjPhVwOIcCslA8tlY7oK1FI/fgac8NFDl1ssqpjDTcJ4lKkXQCfZUkBKgBCLFIhHmS4SaoshIXDBGdVFifUuqZGujxG3G67pUtCLJwNlyHkjVpBUWoFTHUxPiblhPZnoUxGqLIa6xSB+SAPOu+Zcg68EEosmrpIUgSlOskSIQlwiyVCRC4mlbDG57jgNGSmlKBdVl5rBGwQMOHHU46FnnSFxT9bO6pqHSE++PoCjcSlAW3BFkYAkPHKBqgpAnjirB4L0PZT+HKX+b1iqHb/tij8l35K+2U/hyl/m9Yqh2+7Yo/Jd+SwIP1V3qVy+G96H1UnYruPL84PqtQjYruPL84PqtQu5j7AWXiXe5PVUdQxsl9qWvG80zyaecqPVRNjMZaBuubkOHOrars1U641E0czG78rnDjnUlMOsdW5uDOwgHOCStXpsIkDtpoBa2q5c4VVuY4CPUm99FtLL3Go/kW/gvNajtuo+Wf6xXptriMNrponEEsjAJC8yqB/S6j5Z/rFeeYe4OmnI5/yV3eDNLZA08QPwuAl86QLoaLUK6kruM6YWgtE4fHuE6rOZwp1BOYpwc4BUbh4qtUMzNWoXTcYTUUglYHArvOOGqeFjELtA1SA5SoTV0kyMozlB8KEiOKMeFIlCEqVGEmCl1QkRhGAk8yEIS46EFJlGUIQhJlKhCPMqW91gx7nYcc7lZVtU2mp3PJweZZSomdLIXOOSTqmlXaWLMcxTTjkrnKVcpy10ICEvOlHFI7gvQdlP4dpf5vWKodv/AN/R+S78lfbKfw5S+J3rFUO3/bFH5Llz8H6q71K5nDtKofVSdiu48vzg+q1CNiu48vzg+q1C7qPsBZeJd7k9VLqTh8vH3x4eNNQk7pB1wePSqqsvVSy4VELImODJXNGhJ0JTBvtUBkwsAPgKgdhdSXXt7poxijH+XD5Fb2j7Uj8leWTdt1Hyz/WK9OtcpntlNKRgvjDjheZT9tVHyz/WK5XC2lskwPP8rZwpwfPmHAhcDilSBKAtcrpUq7Y4jTK4xhBSFIRdX1rrMt3HHUK30IyOCyEEzmOBBwQtFQ1zZWYzrzhMBtosuphynMFOGiUFGhGRwKTgnqiu0hPSkQhIgHVcVM0kUJdFCZXczQcZTgCXghKqovvskO+yKmhJGjHEkj8l3aai6yFzLhTtYANHgjU+IKyQluglLlHHmRnwIym3TUuEmdUmShKhKEj3BjS5xwAlJAGVR3O475MMZ0HFNJUsUZkNlEudaamYhp7BugCrinHHJTZQFtRtDG2C54JF0RlJhOUqRKOKMIHFKOKR3Ar0HZT+HKX+b1iqHb/9/R+S78lfbKfw5S/zesVQ7f8AbFH5DvyXPwfqrvUrmcO70PqpOxXceb5w71WoRsV3Hl+cH1WoXdR9gLLxLvcnqqWd7Y77VOcQBy0mp8ZUeplY+nhDd0FpOWtPDVaCrtNE+qmlka7LnuJO9zkpoWahcDhrj51ZOJU20DyDcLE3JUlpYHDXX7rTWQf9lo/kW/gvNZ+25/ln+sV6jQRtioIY2aNawALy6ftqf5Z/rFcRhzg+Wd3M/wAldfg7CyQNPgFxzroHCTCULUK6gpUcUBCRIgKRBUOiIc06hR0oOqQi6a4XC0lFcWyNAJ15wrFuHDLTlY9jyCCDgqzpbo+PAfqOlMvbis6Wm1u1X2EiZgrYpm5DtVIBDuBynA3VEtLeK5XQRqhCbdCEIQhCAMpQMcUEgJLpEYXL3hgySAOlMVFdFC05cCejKpay4ySnQ4CaXclYjgc8qRcrmTmOI4HSqZ7i48UOJJ4rhKAtWKMMFgglISlSFOUoCRIUqNCE5OXOcpUhBQPClHFBGhXoOyf8OUv83rFUW3/bFH5LvyV7sn/DlL/N6xVFt/2xR+S78lz8H6q71K5jDu9D6qTsV3Hl+cH1WoRsV3Hl+cH1WoXdR9gLLxLvcnqpdS0ufKBxLim42loxjHnys5XSzvu9TG2VwzO9o10HZFRXzTxvczln5acaOKk3M9zu2L8Vn/8AIIW6lh008F6bSdqReILy6btif5Z/rFelWdxfZ6Qk5Jibk+ZZmXYapfPI9tyiAe9zsGE6ZOf7y4Whlip5ZmSutr+VvUFWyN+1dwIWYXQC0nWLVgd0ofqD/qS9Y1Z8JQ/Un/UtLptL8Qe62d6Qcis3hItN1jVnwlD9Qf8AUk6xqv4Sh+oP+pJ02l+IPdG9YeRWbwlWj6x6wf8A2MP1J/1I6yKz4Qh+pPtR0yl+IPdG9IeRWbXbXEHwLRdZFZ8IQ/Un2o6yKz4Qg+pPtSGrpviBJvOD5qjincw9icKdDcntGC5Tusms+EIPqT7UDYqtGf6fB9Ufam9KpviBRurqZ3EH7Lll3H9Y/an23SMjUJvrLrhwr4Pqne1L1m1/NX0/1Tvak6VB8QKB1TTHmnuqVPjiR5ly65wDhvHzJs7HXHmr6f6t3tSHY+5d+0x/kd7UvSoPiBME9N81zJeGj3rPSVCnucrxgvwD0aKcdjrn37S/Qd7Vx1lXI6mtpvoOR0in+IFK2rpW+B+yppJy89KbJJOuqvesu49+0v0HI6y7l37S/QcnCpph/sCnGJU44X+yoCVyVoesu5d+0v0HJOsm5d+Uv0XJ3Sqb4gS70g+f2WfSa9C0XWVcu/KX6LknWTcu/KX6DkdKpviBLvSD5rPYSLRdZNy78pfoOQdibl35S/Rcl6XTfECdvSD5rOpFousi5d+Uv0XI6yLiP/mUv0XJRV03xAkOKQW8VfbJ/wAOUvid6xVF/wBQP39H5LvyWostA+2WqGklka98YOXNGhySVl9v/wB/R+Q78li0r2vxMuadCSsvDTepafVSdiu48vzh3qtQjYruPL84PqtQu8j7AWZiXe5PVUNaHsvNTJuOIbUPOOnsio8oMji5sLmkkk862FSd2SV2Bo4pth325ICkOMlrr5NRpxWd/wAfjcLZzrrwCu7OMWek015Jv4KYmqXtWPyU6vJqp+ed7uZK02MyNDeSEIQq6ehCEIQoN3uYtNCaox8p2bWBu8G6k44lJSXVtbaDcIoJCA1x5PTeOOjpXF+tcl2t4po3xNIka/8AatLmkA5wQnbTbha7cyk5TlN3JzjAGTnAHMPAtUCkFGHH/sv7KA59p8lHpr7HcKmGK3xmdhG9NIdBEMcD/izzK1yoNst5oG1Qc5ruXqHzDdGMB3AKcq9WYdpaEdUJ7M1utxVU7aKhZVVtO9zmPo27zgf6+mex6eIHnT1uusddaG3GRhgbuuL2u/q4JB/BRutukmqX1FWBK41JnZzAaAAHpGgKfo7XyNvqqGd4fFNLI5u7oQ15Jx49Sr8gw/ZDJfNcX/myiaZc2vBNUd891VcMMlFLAypaXU8jyDvganQcNFMjrWyXCaiDCHQxteXcx3s+xQ7dZX0lSyoqa6SrdDHycAe0NEbefhxOmMrqW21gusldSVzIhK1jXxvi3shvQc6cU2VlE6QiM2Fvna//AOIaZANVKnrmQXCloyxxNSHkOB0G6Mor6+K3Qtmna/ki8Nc9oyGZ5z4FHuVtqKutpqukqm08tOHAb0e+CHY8I6FKlgkmt8lPI9jpHxFhdu4aSRxwq4ZT/wBsk3833T7v19kxQ3MXGebkIyaaPQTnQPdzhvSPCpzjutJ6Ao9vpfcVupqTLSYYmsJaNCQNSnpAXxubwJBChm2RmtGLN/8AtU5ubLrxVZaNoILvI+NkMkTmNDxvYILT4uHiTtVeqalu1PbngmWce+HBueAPjwVC2dsEtmc+SWWLecwMLYQQ04Od52eJRU7MR1T6qplkYa6aUPhnIP7EDG6B6PtWo+LDhUuAd1Laev4CgDpsg01VtVV1PROhbUSbhnk5OPPO7GUMrIZKyakaTykLWufpoM5x+CiXSzsu7qcVL8xQh+WjQlxGAQebGpS2e1SW6Gb3TUmqnmfl8rhgkAYA9CqbKkEGYv63L6/hSZpM1raLmC+w1NYyGCmmkic8sE+AGEjjjJyR4QrTCoabZkw1tNLJV8rBRvc6nYYwHNznQu5wMq+UdcKYFvRzfTVLHn1zIQhCzlMhCEIQhYnb/tij8l35LbLE7f8AbFH5LvyWrhHe2/VX8O7y1Sdiu48vzg+q1CNiu48vzg+q1C9Ij7AWXiXe5PVP1M8PLSsc8jsiD2J6fEmxUwBuA84H+E+xN1Xbc3yjvxTSwHyHMVO2qIA0WtpHB1HE4cC0J5ZIbaU9GBTOpZHOiG6SCNUvX9S95y+kLlZMNqnPJDOKsiiqHDMG8VrELJ9f1L3nL9II6/aXvOX0hM3XV+RL0Cp8i1iFk+v6l7zl9IR1/UvecvpCN2VXkR0Gp8i1iFk+v2l7zl9IR1+0vecvpCN2VXkR0Cp8i1ihXmplpLPVVEDt2SOMlpIzgqg6/qXvOX0hRq/bKjr6CakdTTMErS3eBBwrNLhtQ2ZpezS6cyhqA4Es0VtSUm0tXb4a0XOFrJITKWmEZHQFQw7QXqajdM2taZG7xMQjZkAc+pz6MqpbU0zYuSFVXCM8WggD0ZSNno2RGJtRWCM8WDGPxXXmCDwYFpMoyL5hfXTq+CtJtpbvDFGXVv7R8YkDRC3GD4U7Pfb3BHNIa6NwjYx2AxuTvY5ubiqXlqQQ8iKis5L+5pj8UhkonB2Z6w7wAdkDUDhzpOjw+QKborNOr7K7mv8AeYhMwV7XSwRte9vIjGDjgefiExPtLfI6lkDKpsjpGtIxGOccPtVa6ekfEIX1NaYxwacYHmyh1RSODQ6prTue94ac3SjYQ+UIbSsHFl/orqovV8pa2GCSuY1ko0kdCAB0/b+STq/eG18VNJW7olA3H8kx3HxHGPOqRslEwNDJ6xoactwAMH0pXTUbpRK6orC8cHEDI8+UdHh8gSdFb4t8OStG7TXiSColZWgth3cZhaN7JwpA2husVwgpZKwPcZGCRohGMHHA+dUIdQNY5olqwHe+GG6/anoa2khkhc6eskZC8Oaw4xofGmup4spswIdSs8Gey9RQsn1+0vecvpCOv6l7zl9IXGOwyqzGzFjdAqfItYhZPr+pe85fSEdf1L3nL6Qm7sqvIjoFT5FrELJ9f1L3nL6Qjr+pe85fSEbsqvIjoNT5FrELJ9f1L3nL6Qjr+pe85fSEbsqvIjoFT5FrFidv/wB/R+S78lK6/qbvOX0hUO0d9ivUkDo4XR8kCDvHjlaOG0NRFUB722CuUNJPHOHObYK92K7jy/OD6rUI2K7jy/OHeq1C7uPsBYWJd7k9VYS2nlJXycvjecTjc4Z8646jf/0f5P8AdCFAaOAm+X3Kp53KrqNi+XnfL1Q3d85xyOcf5k31jfGX3H6kIUohYPBaDcWrWiwf7D8I6xvjL7j9SOsb4y+4/UhCXYs5Jd8V3n9h+EdY3xl9x+pHWN8ZfcfqQhGxZyRviu8/sPwjrG+MvuP1I6xvjL7j9SEI2LOSN8V3n9h+EdY3xl9z+pHWL8Y/cfqQhGyZyRviu8/sPwjrG+MvuP1I6xfjH7j9SEI2TOSN8V3n9h+EdY3xj9x+pHWN8Zfc/qQhGyZyRviu8/sPwjrG+MvuP1I6xvjH7j9SEI2TOSN8V3n9h+EdY3xl9z+pHWL8Zfc/qQhGyZyRviu8/sPwjrG+MfuP1I6xvjH7j9SEI2TOSXfFd5/YfhHWN8ZfcfqR1jfGX3H6kIRsWckm+K7z+w/COsb4y+4/UjrG+MvuP1IQjYs5I3xXef2H4R1jfGX3H6kdY3xl9x+pCEbFnJG+K7z+w/COsb4y+4/UjrG+MvuP1IQjYs5I3xXef2H4R1jfGX3H6kdY3xj9x+pCEbJnJG+K7z+w/Cu7Jaeo9G+n5flt6Qv3tzdxoBjiehCEKQAAWCz5ZHyvL3m5K//Z%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BDAAoHBwgHBgoICAgLCgoLDhgQDg0NDh0VFhEYIx8lJCIfIiEmKzcvJik0KSEiMEExNDk7Pj4+JS5ESUM8SDc9Pjv/2wBDAQoLCw4NDhwQEBw7KCIoOzs7Ozs7Ozs7Ozs7Ozs7Ozs7Ozs7Ozs7Ozs7Ozs7Ozs7Ozs7Ozs7Ozs7Ozs7Ozs7Ozv/wAARCAFFAQQDASIAAhEBAxEB/8QAGwAAAQUBAQAAAAAAAAAAAAAAAAEDBAUGAgf/xABQEAABAwMBAwMNDQQJBAMBAAABAAIDBAURIQYSMRNBURUWIjQ1VGFxcoGRstEUMlVlc3SSk6GjscHiIzM2giRCQ1JiotLh8AclJvFERVNk/8QAGwEAAQUBAQAAAAAAAAAAAAAAAAECAwQFBgf/xAA6EQABAwIDBAgFAwQCAwEAAAABAAIDBBEFEiETFTFRFCIyNEFScaFTYYGR0TWxwQYjQkMWM2Lh8PH/2gAMAwEAAhEDEQA/AL6pqZ21MoE0gAeQAHHTVN+6qj/95Pplc1UjBVzAvaP2jufwprlY/wC+30rm37XMeKtCyoa26XFlbM1tfUtAccATO0+1MdVrl8IVX1zvavRKWzWyelimkoonvewEuLeKe6g2nvCH6ConHY2HKWnRdLHiFO1gBj/Zea9Vrl8IVX1zvajqtcvhCq+ud7V6V1BtPeEP0UdQbT3hD9BJv+LylSbypvh+wXmvVa5fCFV9c72pTdrl8IVX1zvavSeoNp7wh+gjqDae8Ifoo3/F5SjeVN8P2C81F2uXwhVfXO9qOq1y+EKr653tXpXUG094Q/RR1BtPeEP0Eb/i8pRvKm+H7Bea9Vrl8IVX1zvajqtcvhCq+ud7V6V1BtPeEP0EdQbT3hD9BG/4vKUbypvh+wXmvVa5fCFV9c72o6rXL4Qqvrne1eldQbT3hD9BHUG094Q/QRv+LylG8qb4fsF5r1WuXwhVfXO9qOq1y+EKr653tXpXUG094Q/QR1AtPeEP0Eb/AIvKUbypvh+wXm3Va5fCFV9c72pOq1y+EKr653tXpXUG094Q/RR1AtPeEP0Eb/i8pRvKm+H7Beai7XL4Qqvrne1HVa5fCFV9c72r0rqDae8IfopOoFp7wh+ijf8AF5SjeVN8P2C826rXL4Qqvrne1HVa5fCFV9c72r0rqDae8IfoI6g2nvCH6CN/xeUo3lTfD9gvNeq1y+EKr653tR1WuXwhVfXO9q9K6g2nvCH6COoNp7wh+gjf8XlKN5U3w/YLzbqtcvhCq+ud7UnVa5fCFV9c72r0rqDae8Ifoo6g2nvCH6KN/wAXlKN5U3w/2XmvVa5fCFV9c72o6rXL4Qqvrne1ay9WmgjuAZHSxtAjBw0Y5yqI0zWlube3BnLCQ1xwwZ7Lz4+1akNaJWB48VGcVph/r/ZQOq1y+EKr653tR1WuXwhVfXO9qnRQsc+MPtxaDMWOwx2jdcHz4HpSNgJdH/2xpa5ri7UjBBOB58D0qXpCTe1N8L2ChdVrl8IVX1zvajqtcvhCq+ud7VOghZI+AOt2Gyb2+4tI3cDTRR7zTxU88bYowwFhJA8aVs93WVimr6eokEYjtf5BavZGonqbVK+omklcJyA6RxccbrdNUJvYruPL84PqtQtSPshcxiIAq5AOaz9ewPvNS0nGah4zj/EUzUwchJujJBGQTzqdW0daLtUyx07yOWeQcaEZKYkoq+TG9SvAaMABuAFu7ePO3rDLbVcc6kqCHdR176cVv7P3Fo/kW/gpqqOUqqPZVslOz+kRU4IDhnUDXRRK7aCSKw0tVGWieoe1mQMgc7jjxfivHZaKSone6PgXELs4GuyNFtVokKpN5d1Ro6KKJsjpmB8pzjdBH/tc7NVNRVUc76iV0jhO4DeOceBQvw6aOMyO8E9XCFHq66loWh1VOyIO0bvHiujV04bG4zsAkGWEuHZeJUxBIQCGmxQnkLiKWOdm/FI17elpyFX7Q109vtTpqfAkLmsDiM7uedLFA6SUR8CUo1NlZoVNYJLk9rzWzNniLQ6OVpBznjqrWKaKbe5KVj904O6c4UlRSuheWXvbkhOIXLXsfnde12Dg4POquqqJ27S0kDJCIjC5zmjgTnnSQ0z5XFvDS6RWyFXXwVPU5zqapZTFrgXyOOMN8foUuSpgpacSTzsawAdm44BR0Z2zDxrc2si6eQuIpY54xJE9r2OGQWnIKrLtd5KORtJRQmeskGQ3GQ0dJSQ00ksmzaNUo1VshVFmnu8k0jLlEGgDLXBoGvmKsWVlM+R8TJ43PYMuaHZICfNRyRvLOPokOieQs9bLzFV3ycCokdFJhsDMHd4anwK8FTA6cwNmY6VvFgcMjzJZ6KWEgEeF0pBHFOoQs/TXuaXaR9K44piXMj7Hi4cdfHlNp6SSoDiz/EXQtAhcOlja4tdI0Fo3iCeA6Uks8NPCZpZWsjHFzjgKHZP00OqS6bqLfS1Ugkmha92MZyeCa6j2/vVvpPtXclxpY6F9cJQ+FgyXMO8imuVHVy8lBOx0m6HFmdQPCrAZVNZcA2CSwXHUe397D0n2o6j2/vZvpPtUzglUO3m8xRYKF1Ht3ezfSfashtvR09JPS8hEGbzXZweK3ixO3/bFH5Llp4VLI6qaCVoYaAKlqk7Fdx5fnB9VqEbFdx5fnB9VqF6HH2AszEu+SeqlVTtx8jhx3j+K5GcanOig1l6p4queJ8byWSOadBzFMi+0jeEMg8wVF1DUkk5Cpm4hSi15B91s6YA0jAdQW4WKis9RVz19E9x3aJrhCBwDs5B84AWzt8jZrfBK0EB7ARlPBjGuLg0BzuJA1K4qnr30UsgA4/vdDX6kt8VndkqV0kT7jUZdLId1pPMBphUVNSVEFsbd4qlzSJhhg58legBoaMNAA6Boqx1gpzaRbmyPbGHh4dpnQ5VuLFWOke9/iR9k4Sak81mr4J67aF8bRG5wjaI2TOAGrebPhKeuduldHZ7fO4MectdjXGoV/c7BSXTkzIXMkjG6JGHXHQVJkttPNLTSyNcX0v7s5/FSnF4g1gboBf8A9JM1rWVZs1D7lmuFIxzjHDPutzxUi+19JSU7Ia2B0sNRlrt3+r/urKOnhikkkjja10h3nkDiUs0EU8ZjmjZIw/1XDIWS+sjkqhM4aaJpNzcrIUc0kOzNw9zOeI2yYY4nVrScH7E9ZTS09zgFrlklZJDmoa8e9PT+K08dLBDByEcLGREasA0TMFvo6COU0sDYt8Zdu860W4pE7MMvH38NUpIN1h4wHtqqsVwimZKSyLnfk8ytrjBNd7xRRNlMLnUgcXeMld7P2SirbdHVSsdygeckO0d4wr/qfF1TbXAkPbFyQaOGM5VyoxCGKXL/AJNunukF7hZx8k0uyropHl7o6tseTzgOSbSmWW701MA1wEOWse7daT9iv6ez00NLJTvzKx8pl7LTBzkcEt0s9NdomCYlj2e9e3iFXZidOyYEDS5P3TA6zrpnZ6kqaK2cnUjdJeXNbnOG6f7qJPURW7aad9W8xR1EADJMcMcVd00ApqaOBri4RtDcniVxWUFLXxhlVC2UDUZ5vEVnR1zRVPkfwdcaJBx1WYt4fS2q61MFTJMxrd2OU8Xaan7UmzVDUi4x1BhYIOTcHPa8O3s4468VqYqSngpvc0UTWxYILebVRLXZae1TTOgc4tlxhrv6uM6ZV/e0ZZIALE8PmlzaEKDaqajp7pcpjHFG2GUBjzoG5A4KLZrfJTbSziZ5c8B0jXtOQ9riVcyWanmjq45HPcyrkEh5i0jHD0Li02KC0ukdG9z3P0JIA06EbwhDHnMbltrfRJfQ3Um6VfuC2T1ORvMZ2PjOg+3CyXUqst0FJdJZ95rZGuLCDkbx1K2FbRQ3CmNPUAlhIdocEEHIS1VHDV0z6eUHk3AaA4xjgqVDXspWW8SdfRK1xas3WW5t32lqGvmdGxtOx2G8eBOE1OXy7NUFRKOVhpZRyrM+/B0H4haaK3wRVslU0HfkjawgnTA4Kjr6IVVebPFUCjpYomyhoGd9xOefoWxTVscrhGzg2x+3FJfgFHgYBs/eHx00lPTvGY45M5GmuqkR2d1LYfdFrJFY9rXl+dSOJA6FNs80twoamiri2UwuML3g+/HSplXNFZ7Q+QZLIIsMBOSTwAUFTWvEuxA1JHoRbxSXPBUNorKm+32Opk3o2UkOC0HQuORw8/2KS617SPcT1YY3XTDdPwT2ylGae1meT97UuMh8X/Mq8VOtrdlOWRtFhpwunG19FnoLXtGydjpbu1zA4FwxnI8WFVbf/v6PyXfktssTt/8Av6PyXfkigqXT1bcwAtfgLK9h2tU1Sdiu48vzh3qtQjYruPL84d6rULvo+wFl4l3uT1VLM1r79VBw3m8tJkEZ5yo9S1jaaExtxkuySADxVvWWIy108oqN3flc7GOGSmet/I7ayPJWga6n2gfn4eFlze6astLQwa/NbGzdxqP5Fv4Kao1ui5C208Wc7kYbnpUleN1jg6oe4cz+66WJpawNPEIVRcNpbfbqo00olfI3G9uNBDc+MhW6xVzuEFvv1ybNSsqDMGhodjQloV3C6aOokLXi9gp2NzGy2ME8dTC2aJ2WPGQU4stBXzbP7NQOlbvzzOIiY46Dn19ClW3aF77XVVVaGF1OdeSIw7oAT5cKl6zo9Wg2TS0q/UIXelNHU1fZ8nTFzX6akjo1UOzX43R0zXwciYxkAnKqN/8A8NqHjUzSje87x7U+HDS0lsw1uPdJY3stbDK2eBkzM7sjQ4Z44IyuyAQQeBVdTXGki3qLf3ZKWFpfkaY3eZP22tFwomVLYzGH5wD0ZVGekkiLnWs0FIlDaW10TnNa2GCIFxDRwUWgv9BcqgwQOeH4yN9uMru/ND7FWAn+yJ9GqztrmiuVyomUtO2F1M3MsugL/QtGio46mB0shN+fLRPa27SVskLNXDaiSC4vgp4mGKB27I5zsFxzg4GVLuu0cVue1kcLpnFgcTnAaDwyqpwqp6thxTQHclZ1VXFRxtfLns3hjQBqSUGrhFaKTUy8nymg0AzhVd0qG1MFskDS0S1DXEfykrh9VHTbRVlTMSIqelaScZ04/mrEWHNMYzDrWd7JFfIUKS6QiSkjjHKGqJ3cHgANSVLc8MYXuOGtBJPgWU+mljtmFroTTayndVupBK0ztbvFnOAn1hqC5xv2jiq95wdUSOEgPANPvceZXlz2idb7hJSMpHTObG1w3TznPHwLVqMIka5rY9SRdPcxwNrK9Qqesvrm26lmo4xLPVndjaToDjJyo8l1rpbLXmSMU1ZSjBAOeg59CrtwqoIuRbWyZqtAoVwtFHcw33Sw7zeD2nDvEq6ivdQ2J1VcY+QpXBrYXYyXEqy6pRm6NoGML3GPlHPHBo5kOo6mmkuzw8Qg3B1XVvttLbIDDSs3Wk5JJySV1W0MNwpXU1QCY3EHQ4OhypCFQM8hftCetzQuWMbGxrGDDWgADwLpCFEXEm5SoWJ2/wC2KTyXfktssT/1A7Yo/Jd+S1cI721X8N7y1Sdiu48vzg+q1CNiu48vzg+q1C9Hj7AWXiXe5PVSqsF0rsDPZnI86aaP2pIGG4VPW3WuFzqIY3g7szmtG6OkqO68V7HFrngEaHsQmHB6hxuLc+Kr77oxxJ004L0Ol1pY/JCdUS1PdLa6aR57J0TSfQpa8sqWlszmnwJVwODxmHihZupoWVu0VdTSRAiambh5bwODrnxrSIwM5xr0qWkqjTEuaNSLJQSOCydztFfNs/Sb8fKT0jjvRZzvt4c3mK6prSyt2ZkbSUxppXPDtx73EOLTw7LmWqQru+JcmW2t7pcxtZZihprs2uqKyugawPhOd3HM3AGiitjczY+lBaf2lQw/b/stiueTZuhu43dHAY0Uu+HON3N8Rw+SC43usztJb4pZKIxZZVVBETt0++bjXPiU2CpqKS/MtoaBSiAcmABr0nPjTvuSefaQ1M0Z5GGINhPMSeKl9TozdRcC92+I+T3ebjnP2qZ9ZGImxyG9wT9TwCL6AJLs0us9YAMkwP08yqKG3Pza6+kjDcwhk2BjI4gn/nOtHjmSAADAGAOhZtPXup4jG0cT/Cbrayx8lpZFtE+KrpHyxVEhdHMxzm4zrrjRS7tbbm2vqHW+FssNXGGOzjsMDHStNhCs75lBaQOAt8k7MbgrMiKoY6xwTRlj2mQuB5sDT7FJpYmVO0FzZLFvxuaGOB4EYCvC1riCWgkcM8yYrOVjpKiSljDqjkzuAcXOxonDEzJ1bWJuL+pTTdUGz9G0XqreyR0lPSEwwlxzjJ1Hm1VtfxUOs07KWMvkeA0hvHBOD9iLHQmhtUUUjS2V3ZSZGuT0qxUVbV3qg8ahtvZOJudFRXGzsbYRHTwB08W48FrRvEjj9mV3SUswv80r2ED3NG0PI48QrpCG4tKGOaRe9/pdJcrHXBkVBYI6OqO7WcoHxhupZ2WCdPBlWNPa4nWCs9yVDqt9UwkPdxJxoE7XwVlLePd9PSCrZJEI3MBALSD4eZO2Cmmp4Kh01P7m5WYvZFnO6Oha0tXel2gdrofU8kXNk86iirLIymq2FreSGc6FpA4+ZVWyNM8xz1sjzIZCGNc48Wj/AIFa31lTLaJoqRjnyy4bgccE6/ZlP26kbQ0ENM3+o3Xx86zuluFK9xOrzw/dF9LJm01FbUU8j66EQyCQhrQObm8a5tVTcKh0/u6mEIa/DMDGR6dVYoWa6oYc1mDX2TbKstdXcaioqm1tMIWRvxGQD2QyfTpzqzQhRTSNkdma23ySoWJ2/wC2KPyXfktssTt/2xSeS78loYR3pq0MN7y1Sdiu48vzg+q1CNiu48vzg+q1C9Hj7AWXiXe5PVUNY9rL5UPdwbUPJ+kVGqCx0jnMcTvEnhjC1VTb6R9TK90LSXPJJ16U0LbQubkQNwfGre94mvBym4Flin+n5HNtnGuq0do7kUnyLfwUxR6FoZRwtaMNDQAOhefVF6uvuqcC41AAleAA/QAOK8xjojWzyODrWP7ldDTU8j7RM4gL0lC8z6tXUf8A2VT9Yl6tXX4Sqfpqfch+IPsVd3dUch916Wheai93X4Rqfpo6tXX4SqfppNyO84+xRu6o5e69KQvN23i7O4XKo+kp1PU3aRu/Jc6prOne1P2JrsHLeMg+xUb6Kdgu4D7rdIWLNdVGoEEFbXy/3n8oA1v2KS11W926y5VZPygOPsTDhQHGT2VI5x4LVoWUrJKmngyLpVmQ8MyDH4KDT3K4TNbu3Cry92GkkDe8PBDcKDhcSexR1+S3KFmJnVsMTQLlVOledOybj8E9DHW+55JJ7lVDdGRhzejxKI4ewC+0H2KCHjwWhRosLR3K8VFLJKbhPvcruMA3eGM66KVDU3Z9LWvNfPylO1xaBu644cylOE2/2D7FBzDwWwQsLab5cLluD3dUNcwjlR2PA847FSoq+4i4vo566oG6MteNzsv8v/MIdhJabGQfYoGY+C2CFmpDcw3fZcagscMjRmnSD2Kp57vfI4uUjrpXgOLXAtZp/lSMwnP2ZB7pLu5LeoWStlZc61jeWuFREXaZ3WYz9FO3Pq1T7gpLnLI93FrmM4dPDggYUTIIxIL+hSFxHELUcELLsqbnHPuOr5ZSMNI3WYBOefdB5ujnCZqbrK2Iv5eXPJh4PKYznHN+S02f0tUHi8BVjVsHgtchY2K7XARQiGu3pHBoc1wD8k46eGMj0FE9wvORu3B8bnNJ0Y1zNOOu7kcCNcjTimv/AKXqG8HD3UkdS15twWyQvO5b/fYZCySuka4cxYz2LnrkvXwg/wCgz2KnuOThnHutUUNQRcD3XoyxO3/bFJ5LvyWj2eqp62ywVFQ8vldvbziAM6noWc2/7Yo/Jd+Sjw+Iw1+zPEXTsN7y36qTsV3Hl+cH1WoRsV3Hl+cH1WoXoUfYCzMS73J6qTUvYZZG77R2Rzr4U0wsY44kbunmys5XtL7zUs3t3eqHjOeHZFMVEToJNwk45iedTHBw54Bk1Oqy9/taL7M6acV6bSa0kRGvYheW1HblR8s/1ivSrMc2Wj5/2TfwXm0/bdR8s/1iuJw1uSWdvI/yV1OEP2k2fmE2EuUDiULWXTrrmXbIy9wC5aM4Vnb6QySDTXp6FDI/KLqKR4Y0kpyhoWl29JwaMnoCefMKip5Fhwxrck50AXNbMXztt9Jz6vI6E82mEETyw6ycT4Aql79YrnJ6gyu+S7gY+dwjhG60u1xzq3MUVFGImkF5GXFRKWaGhdDE799IN4joHMkqZcxvkLsF549AVR4c945KqqyYPrqp+Xfs2nGM8VKoYRLVtcG4azQf4QFw6SOOl5RgBaBkHxqTTuZR298+md3OnSp5CQywUgN9VJhdvVMs3BsfYgn7f+eFcte+S2v7LspSdR0Ksq6h9PRRRNJLi10jwDxJ0H2lWLGclRRtDW5DR4FA6OwF+aiuS4uKiUgZE1+mhqdB4gB+Sl08rZncowDEgLXAc+Dj2KnkmdGyj3ju77nvdjhxVhbcNha7+qJXHzZyppGaZkP0sqekgFq2ggIyYqgOjI6D/wCwrS7ub7niroT2cRx49faPtUDaFroZjI3+weHj0jKdkcXxV0GctwJWDwEZP2j7VK5ufK9K1X1vnZUQ7rfeTMEkfsVTUR+5LsYX6Mqh2HgkA/MD7E3sxVufQbhOH0suP5TqPzV1eqL3fbjLAf20ZEkRHM4ahUydhPlPAphUOHNNJhrctkyR/hI1yn2yGNzpZRjknftM6b/QR4NOHi8KbikZUyAtfh24HCLAO9wLh6SAoVync6T3JTsxGw4a0cMrsMKomtj2rh1isirmJdlCbrKwyvcWjk2c2OJGManzKtezew3XU4HhVmy3crUW7cmw+WQCWJ2OyGDqDwI4aeFTn0cEV0eHxteyKSOTBYAC3lMOxz9jp6Ftl7RoqWQlZmoY5j+Ba5unRwTlNWzREMkc50YzjXUZB/1H0q5uUkDrWKt7Whz5niKMDHKkuyXHnwBrjPOoUNADDDLNgzyHe5I9iN3p+3gPCk0KdYhR6iVtZO6CRgj/APxedB4P5T9irS0scWuBBBwQVfT0ZdVxCpaJIY277XAbu/EQMAHpBIHnVXXjfdHUBu6Xgh4/xDj6Rg+MlZFdC0Wkb9V1WB1jiTA8+i2+yn8O0383rFUO3/bFH5LvyV9sr/DtN/N6xVDt/wBsUfkO/JcTD+qu9SpcO70PqpOxXceX5wfVahGxXceX5wfVahd1H2AsvEu9yeqpa2nqm3eplZA9w5Z5B3dDqUxLBVyhoNK8BgwAGla2fPKvwcHeKaiLnN3ieKHYu8OvkFxoqW4YHCxeddVdWdpZZ6RrgQRE0EHxLzWo7bqPln+sV6jSdqxeSF5dUdt1Hyz/AFiuOw1xfLO4+J/kro8JYGTZR4BN86UapE4wZcFrFdMSnaeIyShrRkk4AV9K5lsoHHjIR/wJmz0zWsdVPGBwaT+K4qHGsro2a7oO8B+CoPdtH28AsGvqdcoSUNO5kj3F3Zydk95/qhWEW7NPqcRxjecfAEVcbaeNrC3G9guPThIyMx22WRxIM53RjoP+wUTn5+ssonK1VcNU6eoqrpICGvduxjoaFOlcX0kYaMvMeTrwzoFW1rBBFFSMdgN0OnFXD2tjYwZGC0E4PQP91K+wtZL4WUGfdM0dK0aDGQBpr/su6+cBsVEzQv7I+L/gUegeZ6585wc5I1z4lw5zpry9oPvWYGfDonZddfBITZPSZndG9/HLcgdGc+xW9wqmwUbnYBBaR41Bpw0zyguwGOwObhgJnaCpdGWwN4bu8fFlRlueRoSDVqYnO/TUjgCAWu4c2TlWdA7eowNM5fnCq5CepNOcataPApNLUCKORwOeTIB8+PanPF2WSu4hO32PfoJpce+iUClfv1NE7iJ6VzHeMYKn3l4FimLtAG7ufOqm1vHI25ztN12PS0hLCP7eqQFObOPMV4q6cn37N70FamGtbTywQPGkziwHPPqR+BWUoyYNr2DGBJlvmVpfXvp4IJ2kl0c7CMKKojEkgB8Qhw1T0LjR1b52xiRsbHF8fO5pe7h5gnaim5OuJZu+4Z498F5wBluoA5+OcKsr+UfWxPblrXxu1B1BBznx9krCguFPNUNoq+YPZDKJGPOOZhyD5x9q7imNoGEclgSD+4bqFDEaN1GJd0w8o4accndIdrwyG486tKk8s3lJ3N/bRFkrsnsTkx4I6HekaqJeJWV0cMsUheyQuEYDeGHDd8Z0KeuQ91vhDmvgNRUM5fXsYw1pB18eT51MRqCmX4hQpWQx2ySB8+tPUuYx7td8didBznGB50r5WGaakccwxEGEYILHtd0828OPjXUghfLFO2IyDlHTHTsIhkAE/wB7AaNEtLCyoqJJN81EkZIzvaPO80gk8SASM+ZLohTKmJzaaIySNc/EYa5/OMgaAeHHmHgWYJe60ML+LZcYdxzrn1Va3eUSMY+KoO+5gmDsZzjgPBrlU7hydtgY4kve8vJPR/7JVSrsIStXCQTVtt81utlf4dpv5vWKodv/AN/R+Q78lfbK/wAOU383rFUO3/bFH5DvyXn8H6q71K2cO70PqpOxXceX5wfVahGxXceX5wfVahd1H2AsvEu9yeq4qrzSxVc0bt/LXuacDoKabe6JowN8DxKluXdaq0/t3+sVxWMbHUua1u6ABp5lobppy4NN7kXXPHH6poJAGmi9Kt8jZqCCRvvXsBC8wqO26j5Z/rFekWXuNR/It/Beb1APuuo+Wf6xXAYc0NmnaOf8ldrg7y+UOPiFwpNNEZJGtA98cKO0ZOnFXVogDZBI8aMGVoTOytXQ1EgjYSrCteynggomY3pNMDoTVHEZZ5Xt0AcI2n8SoMkvLXzlnP7CJrgB4QFY2gNaHZJIY7GvTxP4qiWlkfzXKOJe7VLf5cbsTXEFo4DnTDJHmOnjc7IAL3A+DQJieo903p7RqNc/gujiOolAOWhu6BjCdGzKwNKCLuUOuL3TRygDDn4APgVpdZXR0czzgO3AxuOk6fmq6ZjXPgBHBw4jXXCn3WIvdTQ64fJvHxAZ9ic62ZoSW0umqKL3MSM53G8AOgJm0s5W/VGW6DdGvjUp/YMkIJxunU+NNWkhtxnkHEnPoTibhxTf8V3anh1dh/8A8iZwGvRk/kou1Di2pY4HIwR9qYs9WJLnStGBuSvJ9C52ked9oIGuvFI1hE49E8cFLfh1jY8jRo6VGilPUuqkPEvZw8YRLIHbMx4yM+DwpqFrnWurDsfvGY8WQpQND6pDxVnf3Z2dmIPFwVda3NEFE1w980EHwgkfmFOvA3dmqhkgwWOA8apI5TFb6GTGgZxz/iCIh/bI+aYeKtK1gi2kpHDTLtSrHaQYssjudr2n0FV93c1t2pJBwDm/irDaXuJN42/iq7u0y6eeIUqooxU22n/aBm81pDnYA3ub05x6FQT08lNI9joQ4nQB2dFe3LDdlxv8CyP8QurpURb8bJmsxyYLZcYBB5nHm8fBbeDV7cuxkPibLLq6ck52KFFDXyUTZ4GSSSv98WjVreZo6OnTwIr4JOSouVjlhje0RnebnBGhI/HzombHEC5sr2Hi0MPEenC4FZJJNEQXySNxuuzgt18C6W3JZt76Fcbj6C5GjiqC+PfwZSP6pxnA5j51IbXwNlt9FTsAbDO7eOcjBc7dHScZB8JAT9ZNVVJbCY2wya67xJOgyNfGFUOpN6nElE79qBqXdjoQD5tHfj0KMloF3FPaCTYKKJampdHTB+AwnHNgc5J8SbqZRLNhgxHGAxg8A5/Ocnzpx+KWAxRu3nSaSP6R0Dwfioo0KxaypErgxvALtMGw90DDLJ2ivQtlP4dpv5vWKodv+2KPyHfkr7ZT+Hab+b1iqHb/APf0fku/JcdB+qu9SocO70PqpOxXceX5wfVahGxXceX5wfVahd1H2AsvEu9yeqhVtiklrqiVszRvyudw4ZKZ635namoaT4cq9q870m7x3j+KbZu5O6CFAcTqg6wdw+SQYRRO4s46+KvbZCYLZTxE5LIwMrzaaMvqZy1pJM8nDyivTaTtSPyQvOae+Moayph3OUxPIS0ADXePOuTw4vc+Zw1N/wAq9SSinl0GlrLqloHAcrN+zYOLncylPrBG5sTQY2Fwa0Eau8J6E37pnuEhkEug/uNy1nnKSKhEtZHIJQ6KNuXuyeydnTxq6Tc3erNRUumNvBNU8Lpq2UjH7NhcfDk/7KZa6gstwkGplnPE82VxEBy1e5ugbEGj7UsO6y3U8Y3QS7gAh5zCyqDiVxa2uNXPUvPF2AnA7lq1xJzunXwp2mYw0s+4AAHY11CatsZmbLI7V3KY0SE8SkGpTBk3rsYzwbKMf88ytasGWviAJO4w/aQqSDL7yeP7zPoyrueURPMhZzAZJTZB1h6JT2VzNGRRPPQ0D7VCt7sTzjPvYy7x6Kyqn5s0jgNTj8VSW+Qivqm8d6nJwiK7mlRX6hVZZpS25xc3Z5T+0Um9V7o10ChWp3/cYtOfmS3WblayVwdkZA1GCruX+6CpAdFZk42XhHHhjj0p+ke2otE7m5wHMGvlBcwsc/ZmLdJI3RkDjxRZGf8Ajs5HPKPWCrPPUPqlaLvCm7SMxZ6sgf12n7FnZWk2Omfj3rQM5/xLW3Ub9qr2kZGBp5lj5XjqBBjiDg+nKdTG7bfNRO0cVdXYf0ildxywFS9opwbBg8X7hUSsIcaJx1/ZjKZvcofa6cNcHAuA04aJmS5b8lI7gFf3sBuyu6dCWRgekKBJI19DE7Of2Rac+BSNqnhtghYCc9hrnmwoR7hxHGpjycKCnFmA/MoaLgqfYqKI7PySc7Z3nB1b6E7cqOClpI6yONrDxcW5H2ZXVnJi2Zqelsjz+Cf3hXbMsfukgtyenilbiFTFKbPNr2VZ8EbtSFT7RVMtLSwTMeXiZ+68n/ZQbXcJZ46yjIbvgkjT33/AnLhPytDHTS6ua5vhymSPcobcYYDNC1vJ1TYzh7ccD4wtB08sjLPN1JDGyNwICZkIkYMFNBuqd9ySCN1TQSGupHHOGj9pF4CE7R1Npfl1VWhpGnJ4IcmB1hpqumbWR7O5K22yoxs9TfzesVQ7f9sUfkOWg2Ycx1hp3R53CXlvi3is/t/2xR+S78liQfqrvUrHw03qWn1UnYruPL84PqtQjYruPL84PqtQu6j7AWZiXe5PVV1de6mK4VEbQzDJXNGnQSo/V6r6I/Qotz7q1ev9u/1ioy6BuHUpaCWLjH4vWtcQHr061yOmtdNI7i+MErzCopHw3GSodTvqGTVD/ensW9kRqvTLL3Eo/kW/gsBJXyxmeOFh3myyAgjiN48F5hQ9WacN5/ldpT55Mp8bKVHOx8wYGNbGODGnQeNdyP1jdK/GuI4Wc56SqR9RVyPJjpXR46HAZRTVElHLvzUr9539oDvHHQr+y8Ve2bxqQryJ4NsrZW6O393e8ygyy8nHTZdjGvpCfpncrZavssEvJ1HBVUokMbhnIYAmxtu43TBwV9anF1FK0szl3E+ld2QODJs6dnkD0pbE0vtW/gaaj0BFHI6KJ8hOAJTnw5wq7zcuATmN0JVZTSM6oucTqCcHz4VjfXmGmjfkgE8w8IWSmrZGV0nJuJO8fxV1fZJJbdGTl26NcDhoFYdEQ9pKjJuLK3nlIsozzlufEqihcDeZGjgYXDxp6qqnHZxrw4DLGlVFvqpOqkEjhxG6dE6NnVcohfKQmba4MuI3sjDyNOK4rB2T3E5y5c8ryF0kOCSJTw8aeZSPmjJe0gOfoenpVk2BuVI0E6BXdJNyezTRkD9n6eKlWJn/AI3j+8/e/wAwUBsEkVpdFJkbrTjPQrOzNDbNTsaclzc48+VRlHV05qRgtIpNeXe5LkBg9iMA+JYeWUG0xRc4eD+K215lEVNVnHFgzqsLRwvmeyNwywvHHxqenaGhxKa9pzkLSVgL3QRDXEeAqON0swZFkuAkw0HhlaS5RiK9QMjaA1lK8gdGhVNTxCSGk3WFpfUO4eANCcy2W6cWW0Ksto6p8tEyJwHHm4AAKQcPsVM0HXc1UC/6NjacEuJ4KY2RrbdAwEb5acDo0VfLZjbJWjQq4tvYbOzlwIDpH8Rx1CdsGH7Lhgxpvt9BKRuI7JGwHi1cbNO/7JI3XsZZB9qy5m9Vx/8AIJrmWCzdVGamkfOHO/Y43tfD/wCk5R1YGHRzCKVw3ck43+jI4FcbwbaLsN7QOACqqO1VVbTiqkLWwN4AkZPmWy0AtOY6JuotZaCq5OGP3W6HkKlg/eU79ze8x0VYaWo2gpy6aGISNdpPJHuFw8Dhx9C6MMdGGuNTFg4PZt3sekrhjJa6Z/8ASJaoY03SWtHQMcEsYy6gpH3HELfbJx8ls5SxEglgc3I58OKotv8Atij8l35K+2UaW7PUzSMEb2fpFUO3/bFH5LvyWHB+qu9Sp8K/72KTsV3Hl+cH1WoRsV3Hl+cH1WoXdR9gLPxLvcnqirtdC6pmlki1c9xJyelMi0292cQ8PCVYVI3pJGggdkfxTcbCwkkjB5gs11ROHEBxsrTaeHTqDhyV/QMbFQwxsGGtYAAvNZHkVdQMf2z/AFivTKTWkj8kLzCQ/wBLqNP7Z/rFc9hmr5ief5VzDQBOfRW9soeWHKycOZWE1tglZo3ddzEItuBRMwpMkrYoy93Bo5lpkaaK3LI4vIVFR0c8VLVwyM3f2uh5nKPR0/K1crBzaEeBaWV4NN0b2oyqGwv3q6oLhqSfxVZj3EOPiqQZYqVRVIpaY0rwA6MEYHQu6Nray1uxoSftCauVFIZ5JYxvco3GMc+MKyoqf3NRxw41aNfGm5btLm8U9oOoKyVRZJIa0MA33v7LTm4qdfK+Oio2UBLWvkcS/TgzmK0243eDy0FwGM4WD2vpZDc5OUzuSsG6fBwW3h1O2qlAl8AqNdIYIczOaai2moq2OW1uDdHAQvAwCAfCrplJHFaWwBpbM12+HY4k8y88p7S6OdrnOOGnIwvTNnqSeaysMzycuJj3uZquVlAII9pw+SrUVTtH5CLrPwUUj77C2eMgPk7LIWoutA5zYORiGjt0ho4Z51IitbTJvzHJGoCsFiPGYg8lrNaG8FmbsXwsmikIzu9j4k5s8fdO5uu7CFuMeMK1uNshuLGiTILdMjoRa7XFa4nxxEkOdnJTCRawTcnXzKt2pa5tOC0HEvYEhUz6X3JPHyYLuTmAJx4lqaq2cucNkwwnJa7UJmpt3IWyow4vkDCWkaajUKaPUhvND2gAuVLtFe6Shr+VldxgMOBqQT0hQNm62KvroKcuHIjedGR/ePEfYsreYKurqTPvukJ4hx1z0qy2SZNHW0gLQHCUYXQjDGMY5hHhxWGa9z5GkcL8FurlZuXq6d7MvJJBPMFDqYXx1TI4gSQd0LUt96AuDDGZBIWjeHA4XM2INvBb9goVW5zTHAHDAj4IsD+Ts0+RrykhA6UtZSyPqWys18CkW+l9zW4UxOTg5PhOqpVQAFvmE17brHVGY9nXknLqqcDGvMtDabczqdFyo7LGoGio46V1VWspM5jp9559OAtNSS7hbARxbvNV644fVJEw8VGrrbFyL3MHAKiEz4HkxgA85wtVVuDKd5PQshM7efp0p4GtlrUwztOYXXoGy5Ltn6Zx4neP+Yqg2/7Yo/Jd+SvtlP4cpf5vWKodv/39H5DvyWFB+qu9SsjDe8t+qk7Fdx5fnB9VqEbFdx5fnB9VqF3UfYCzMS73J6qirWyy3asa2RwDZnknJwBvFR3tkbEJmTOewnGdQQVKq+Xiu9W9sTnNdK8EbpwQXFR5BK+IRMp3tYDnABOStzM3MLWtpy+q45zZrHtX15r0OzEmzUmSc8k38F5tKcVlR8s/1ivSbMC2zUgIweSbp5l5pOf6ZUfLP9YrzWgA29Rbn/JXoeC3zi/lWjs9QHwcmeIUqtY59OQwZIIOPEs1SVToHhzStFS1zJ2aq8TbQrUqIS1+YKR76Ec2QqOzxPhucwLdC52Cr5pBGnAqPHTBlU57dN7BUB6rtPFVLXUnilSJVOABwSLrGQo1ZQ09dHydRGHt5sjgpASp7XuYczTYpjmhwseCpotlrZHIH8hvYPBzyR6FbxRtjY1jAGtaMADmXSFJJPJL23XUbIo4+wLJUhS5XJOFCpUuNEqQHeCXOuEISpCMjVKhKEizdw2Qp6iV0sEj4i85LQAQnbTszFbqgTOeZHj3pIwB5lfpFfNfUGPZl2iqijga/OG6pUJCUcyoFWkLiR2I3Y00XSQgEYPBRvYHixShVFrohEZ6k5LpTjzZKsGw5qhNgAMZuj06pyMNjjHMAFXV92ZE0xxYLukJWiwuVKxhdo0Jq81o3eRYfGqBxydE7NM6R5c85JTOcFStBvdbEUQjZZehbKfw5S/zesVQ7f8AbFH5DvyV9sp/DlL/ADesVQ7f9sUfkOWDB+qu9Suew7vQ+qk7Fdx5fnB9VqEbFdx5fnB9VqF3UfYCy8S73J6qVVO3JXaZJeQPSuGuIkLHYzxyFGrLvQsqpopHuyyRwPYniCmReaBuvKPz0lpWc+mqC4kNKtNqoBbrj7rX0nakXkheW1A/pdR8s/1ivUKCRstBBIzO65gIXl9QP6XUfLP9YrnsLBD5gef5V3CyDUEjkuQcHKkQVL4nZaceBRl03TVa5F10jmgq9oroXTBjxjPhVwOIcCslA8tlY7oK1FI/fgac8NFDl1ssqpjDTcJ4lKkXQCfZUkBKgBCLFIhHmS4SaoshIXDBGdVFifUuqZGujxG3G67pUtCLJwNlyHkjVpBUWoFTHUxPiblhPZnoUxGqLIa6xSB+SAPOu+Zcg68EEosmrpIUgSlOskSIQlwiyVCRC4mlbDG57jgNGSmlKBdVl5rBGwQMOHHU46FnnSFxT9bO6pqHSE++PoCjcSlAW3BFkYAkPHKBqgpAnjirB4L0PZT+HKX+b1iqHb/tij8l35K+2U/hyl/m9Yqh2+7Yo/Jd+SwIP1V3qVy+G96H1UnYruPL84PqtQjYruPL84PqtQu5j7AWXiXe5PVUdQxsl9qWvG80zyaecqPVRNjMZaBuubkOHOrars1U641E0czG78rnDjnUlMOsdW5uDOwgHOCStXpsIkDtpoBa2q5c4VVuY4CPUm99FtLL3Go/kW/gvNajtuo+Wf6xXptriMNrponEEsjAJC8yqB/S6j5Z/rFeeYe4OmnI5/yV3eDNLZA08QPwuAl86QLoaLUK6kruM6YWgtE4fHuE6rOZwp1BOYpwc4BUbh4qtUMzNWoXTcYTUUglYHArvOOGqeFjELtA1SA5SoTV0kyMozlB8KEiOKMeFIlCEqVGEmCl1QkRhGAk8yEIS46EFJlGUIQhJlKhCPMqW91gx7nYcc7lZVtU2mp3PJweZZSomdLIXOOSTqmlXaWLMcxTTjkrnKVcpy10ICEvOlHFI7gvQdlP4dpf5vWKodv/AN/R+S78lfbKfw5S+J3rFUO3/bFH5Llz8H6q71K5nDtKofVSdiu48vzg+q1CNiu48vzg+q1C7qPsBZeJd7k9VLqTh8vH3x4eNNQk7pB1wePSqqsvVSy4VELImODJXNGhJ0JTBvtUBkwsAPgKgdhdSXXt7poxijH+XD5Fb2j7Uj8leWTdt1Hyz/WK9OtcpntlNKRgvjDjheZT9tVHyz/WK5XC2lskwPP8rZwpwfPmHAhcDilSBKAtcrpUq7Y4jTK4xhBSFIRdX1rrMt3HHUK30IyOCyEEzmOBBwQtFQ1zZWYzrzhMBtosuphynMFOGiUFGhGRwKTgnqiu0hPSkQhIgHVcVM0kUJdFCZXczQcZTgCXghKqovvskO+yKmhJGjHEkj8l3aai6yFzLhTtYANHgjU+IKyQluglLlHHmRnwIym3TUuEmdUmShKhKEj3BjS5xwAlJAGVR3O475MMZ0HFNJUsUZkNlEudaamYhp7BugCrinHHJTZQFtRtDG2C54JF0RlJhOUqRKOKMIHFKOKR3Ar0HZT+HKX+b1iqHb/9/R+S78lfbKfw5S/zesVQ7f8AbFH5DvyXPwfqrvUrmcO70PqpOxXceb5w71WoRsV3Hl+cH1WoXdR9gLLxLvcnqqWd7Y77VOcQBy0mp8ZUeplY+nhDd0FpOWtPDVaCrtNE+qmlka7LnuJO9zkpoWahcDhrj51ZOJU20DyDcLE3JUlpYHDXX7rTWQf9lo/kW/gvNZ+25/ln+sV6jQRtioIY2aNawALy6ftqf5Z/rFcRhzg+Wd3M/wAldfg7CyQNPgFxzroHCTCULUK6gpUcUBCRIgKRBUOiIc06hR0oOqQi6a4XC0lFcWyNAJ15wrFuHDLTlY9jyCCDgqzpbo+PAfqOlMvbis6Wm1u1X2EiZgrYpm5DtVIBDuBynA3VEtLeK5XQRqhCbdCEIQhCAMpQMcUEgJLpEYXL3hgySAOlMVFdFC05cCejKpay4ySnQ4CaXclYjgc8qRcrmTmOI4HSqZ7i48UOJJ4rhKAtWKMMFgglISlSFOUoCRIUqNCE5OXOcpUhBQPClHFBGhXoOyf8OUv83rFUW3/bFH5LvyV7sn/DlL/N6xVFt/2xR+S78lz8H6q71K5jDu9D6qTsV3Hl+cH1WoRsV3Hl+cH1WoXdR9gLLxLvcnqpdS0ufKBxLim42loxjHnys5XSzvu9TG2VwzO9o10HZFRXzTxvczln5acaOKk3M9zu2L8Vn/8AIIW6lh008F6bSdqReILy6btif5Z/rFelWdxfZ6Qk5Jibk+ZZmXYapfPI9tyiAe9zsGE6ZOf7y4Whlip5ZmSutr+VvUFWyN+1dwIWYXQC0nWLVgd0ofqD/qS9Y1Z8JQ/Un/UtLptL8Qe62d6Qcis3hItN1jVnwlD9Qf8AUk6xqv4Sh+oP+pJ02l+IPdG9YeRWbwlWj6x6wf8A2MP1J/1I6yKz4Qh+pPtR0yl+IPdG9IeRWbXbXEHwLRdZFZ8IQ/Un2o6yKz4Qg+pPtSGrpviBJvOD5qjincw9icKdDcntGC5Tusms+EIPqT7UDYqtGf6fB9Ufam9KpviBRurqZ3EH7Lll3H9Y/an23SMjUJvrLrhwr4Pqne1L1m1/NX0/1Tvak6VB8QKB1TTHmnuqVPjiR5ly65wDhvHzJs7HXHmr6f6t3tSHY+5d+0x/kd7UvSoPiBME9N81zJeGj3rPSVCnucrxgvwD0aKcdjrn37S/Qd7Vx1lXI6mtpvoOR0in+IFK2rpW+B+yppJy89KbJJOuqvesu49+0v0HI6y7l37S/QcnCpph/sCnGJU44X+yoCVyVoesu5d+0v0HJOsm5d+Uv0XJ3Sqb4gS70g+f2WfSa9C0XWVcu/KX6LknWTcu/KX6DkdKpviBLvSD5rPYSLRdZNy78pfoOQdibl35S/Rcl6XTfECdvSD5rOpFousi5d+Uv0XI6yLiP/mUv0XJRV03xAkOKQW8VfbJ/wAOUvid6xVF/wBQP39H5LvyWostA+2WqGklka98YOXNGhySVl9v/wB/R+Q78li0r2vxMuadCSsvDTepafVSdiu48vzh3qtQjYruPL84PqtQu8j7AWZiXe5PVUNaHsvNTJuOIbUPOOnsio8oMji5sLmkkk862FSd2SV2Bo4pth325ICkOMlrr5NRpxWd/wAfjcLZzrrwCu7OMWek015Jv4KYmqXtWPyU6vJqp+ed7uZK02MyNDeSEIQq6ehCEIQoN3uYtNCaox8p2bWBu8G6k44lJSXVtbaDcIoJCA1x5PTeOOjpXF+tcl2t4po3xNIka/8AatLmkA5wQnbTbha7cyk5TlN3JzjAGTnAHMPAtUCkFGHH/sv7KA59p8lHpr7HcKmGK3xmdhG9NIdBEMcD/izzK1yoNst5oG1Qc5ruXqHzDdGMB3AKcq9WYdpaEdUJ7M1utxVU7aKhZVVtO9zmPo27zgf6+mex6eIHnT1uusddaG3GRhgbuuL2u/q4JB/BRutukmqX1FWBK41JnZzAaAAHpGgKfo7XyNvqqGd4fFNLI5u7oQ15Jx49Sr8gw/ZDJfNcX/myiaZc2vBNUd891VcMMlFLAypaXU8jyDvganQcNFMjrWyXCaiDCHQxteXcx3s+xQ7dZX0lSyoqa6SrdDHycAe0NEbefhxOmMrqW21gusldSVzIhK1jXxvi3shvQc6cU2VlE6QiM2Fvna//AOIaZANVKnrmQXCloyxxNSHkOB0G6Mor6+K3Qtmna/ki8Nc9oyGZ5z4FHuVtqKutpqukqm08tOHAb0e+CHY8I6FKlgkmt8lPI9jpHxFhdu4aSRxwq4ZT/wBsk3833T7v19kxQ3MXGebkIyaaPQTnQPdzhvSPCpzjutJ6Ao9vpfcVupqTLSYYmsJaNCQNSnpAXxubwJBChm2RmtGLN/8AtU5ubLrxVZaNoILvI+NkMkTmNDxvYILT4uHiTtVeqalu1PbngmWce+HBueAPjwVC2dsEtmc+SWWLecwMLYQQ04Od52eJRU7MR1T6qplkYa6aUPhnIP7EDG6B6PtWo+LDhUuAd1Laev4CgDpsg01VtVV1PROhbUSbhnk5OPPO7GUMrIZKyakaTykLWufpoM5x+CiXSzsu7qcVL8xQh+WjQlxGAQebGpS2e1SW6Gb3TUmqnmfl8rhgkAYA9CqbKkEGYv63L6/hSZpM1raLmC+w1NYyGCmmkic8sE+AGEjjjJyR4QrTCoabZkw1tNLJV8rBRvc6nYYwHNznQu5wMq+UdcKYFvRzfTVLHn1zIQhCzlMhCEIQhYnb/tij8l35LbLE7f8AbFH5LvyWrhHe2/VX8O7y1Sdiu48vzg+q1CNiu48vzg+q1C9Ij7AWXiXe5PVP1M8PLSsc8jsiD2J6fEmxUwBuA84H+E+xN1Xbc3yjvxTSwHyHMVO2qIA0WtpHB1HE4cC0J5ZIbaU9GBTOpZHOiG6SCNUvX9S95y+kLlZMNqnPJDOKsiiqHDMG8VrELJ9f1L3nL9II6/aXvOX0hM3XV+RL0Cp8i1iFk+v6l7zl9IR1/UvecvpCN2VXkR0Gp8i1iFk+v2l7zl9IR1+0vecvpCN2VXkR0Cp8i1ihXmplpLPVVEDt2SOMlpIzgqg6/qXvOX0hRq/bKjr6CakdTTMErS3eBBwrNLhtQ2ZpezS6cyhqA4Es0VtSUm0tXb4a0XOFrJITKWmEZHQFQw7QXqajdM2taZG7xMQjZkAc+pz6MqpbU0zYuSFVXCM8WggD0ZSNno2RGJtRWCM8WDGPxXXmCDwYFpMoyL5hfXTq+CtJtpbvDFGXVv7R8YkDRC3GD4U7Pfb3BHNIa6NwjYx2AxuTvY5ubiqXlqQQ8iKis5L+5pj8UhkonB2Z6w7wAdkDUDhzpOjw+QKborNOr7K7mv8AeYhMwV7XSwRte9vIjGDjgefiExPtLfI6lkDKpsjpGtIxGOccPtVa6ekfEIX1NaYxwacYHmyh1RSODQ6prTue94ac3SjYQ+UIbSsHFl/orqovV8pa2GCSuY1ko0kdCAB0/b+STq/eG18VNJW7olA3H8kx3HxHGPOqRslEwNDJ6xoactwAMH0pXTUbpRK6orC8cHEDI8+UdHh8gSdFb4t8OStG7TXiSColZWgth3cZhaN7JwpA2husVwgpZKwPcZGCRohGMHHA+dUIdQNY5olqwHe+GG6/anoa2khkhc6eskZC8Oaw4xofGmup4spswIdSs8Gey9RQsn1+0vecvpCOv6l7zl9IXGOwyqzGzFjdAqfItYhZPr+pe85fSEdf1L3nL6Qm7sqvIjoFT5FrELJ9f1L3nL6Qjr+pe85fSEbsqvIjoNT5FrELJ9f1L3nL6Qjr+pe85fSEbsqvIjoFT5FrFidv/wB/R+S78lK6/qbvOX0hUO0d9ivUkDo4XR8kCDvHjlaOG0NRFUB722CuUNJPHOHObYK92K7jy/OD6rUI2K7jy/OHeq1C7uPsBYWJd7k9VYS2nlJXycvjecTjc4Z8646jf/0f5P8AdCFAaOAm+X3Kp53KrqNi+XnfL1Q3d85xyOcf5k31jfGX3H6kIUohYPBaDcWrWiwf7D8I6xvjL7j9SOsb4y+4/UhCXYs5Jd8V3n9h+EdY3xl9x+pHWN8ZfcfqQhGxZyRviu8/sPwjrG+MvuP1I6xvjL7j9SEI2LOSN8V3n9h+EdY3xl9z+pHWL8Y/cfqQhGyZyRviu8/sPwjrG+MvuP1I6xfjH7j9SEI2TOSN8V3n9h+EdY3xj9x+pHWN8Zfc/qQhGyZyRviu8/sPwjrG+MvuP1I6xvjH7j9SEI2TOSN8V3n9h+EdY3xl9z+pHWL8Zfc/qQhGyZyRviu8/sPwjrG+MfuP1I6xvjH7j9SEI2TOSXfFd5/YfhHWN8ZfcfqR1jfGX3H6kIRsWckm+K7z+w/COsb4y+4/UjrG+MvuP1IQjYs5I3xXef2H4R1jfGX3H6kdY3xl9x+pCEbFnJG+K7z+w/COsb4y+4/UjrG+MvuP1IQjYs5I3xXef2H4R1jfGX3H6kdY3xj9x+pCEbJnJG+K7z+w/Cu7Jaeo9G+n5flt6Qv3tzdxoBjiehCEKQAAWCz5ZHyvL3m5K//Z%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BDAAoHBwgHBgoICAgLCgoLDhgQDg0NDh0VFhEYIx8lJCIfIiEmKzcvJik0KSEiMEExNDk7Pj4+JS5ESUM8SDc9Pjv/2wBDAQoLCw4NDhwQEBw7KCIoOzs7Ozs7Ozs7Ozs7Ozs7Ozs7Ozs7Ozs7Ozs7Ozs7Ozs7Ozs7Ozs7Ozs7Ozs7Ozs7Ozv/wAARCAFFAQQDASIAAhEBAxEB/8QAGwAAAQUBAQAAAAAAAAAAAAAAAAEDBAUGAgf/xABQEAABAwMBAwMNDQQJBAMBAAABAAIDBAURIQYSMRNBURUWIjQ1VGFxcoGRstEUMlVlc3SSk6GjscHiIzM2giRCQ1JiotLh8AclJvFERVNk/8QAGwEAAQUBAQAAAAAAAAAAAAAAAAECAwQFBgf/xAA6EQABAwIDBAgFAwQCAwEAAAABAAIDBBEFEiETFTFRFCIyNEFScaFTYYGR0TWxwQYjQkMWM2Lh8PH/2gAMAwEAAhEDEQA/AL6pqZ21MoE0gAeQAHHTVN+6qj/95Pplc1UjBVzAvaP2jufwprlY/wC+30rm37XMeKtCyoa26XFlbM1tfUtAccATO0+1MdVrl8IVX1zvavRKWzWyelimkoonvewEuLeKe6g2nvCH6ConHY2HKWnRdLHiFO1gBj/Zea9Vrl8IVX1zvajqtcvhCq+ud7V6V1BtPeEP0UdQbT3hD9BJv+LylSbypvh+wXmvVa5fCFV9c72pTdrl8IVX1zvavSeoNp7wh+gjqDae8Ifoo3/F5SjeVN8P2C81F2uXwhVfXO9qOq1y+EKr653tXpXUG094Q/RR1BtPeEP0Eb/i8pRvKm+H7Bea9Vrl8IVX1zvajqtcvhCq+ud7V6V1BtPeEP0EdQbT3hD9BG/4vKUbypvh+wXmvVa5fCFV9c72o6rXL4Qqvrne1eldQbT3hD9BHUG094Q/QRv+LylG8qb4fsF5r1WuXwhVfXO9qOq1y+EKr653tXpXUG094Q/QR1AtPeEP0Eb/AIvKUbypvh+wXm3Va5fCFV9c72pOq1y+EKr653tXpXUG094Q/RR1AtPeEP0Eb/i8pRvKm+H7Beai7XL4Qqvrne1HVa5fCFV9c72r0rqDae8IfopOoFp7wh+ijf8AF5SjeVN8P2C826rXL4Qqvrne1HVa5fCFV9c72r0rqDae8IfoI6g2nvCH6CN/xeUo3lTfD9gvNeq1y+EKr653tR1WuXwhVfXO9q9K6g2nvCH6COoNp7wh+gjf8XlKN5U3w/YLzbqtcvhCq+ud7UnVa5fCFV9c72r0rqDae8Ifoo6g2nvCH6KN/wAXlKN5U3w/2XmvVa5fCFV9c72o6rXL4Qqvrne1ay9WmgjuAZHSxtAjBw0Y5yqI0zWlube3BnLCQ1xwwZ7Lz4+1akNaJWB48VGcVph/r/ZQOq1y+EKr653tR1WuXwhVfXO9qnRQsc+MPtxaDMWOwx2jdcHz4HpSNgJdH/2xpa5ri7UjBBOB58D0qXpCTe1N8L2ChdVrl8IVX1zvajqtcvhCq+ud7VOghZI+AOt2Gyb2+4tI3cDTRR7zTxU88bYowwFhJA8aVs93WVimr6eokEYjtf5BavZGonqbVK+omklcJyA6RxccbrdNUJvYruPL84PqtQtSPshcxiIAq5AOaz9ewPvNS0nGah4zj/EUzUwchJujJBGQTzqdW0daLtUyx07yOWeQcaEZKYkoq+TG9SvAaMABuAFu7ePO3rDLbVcc6kqCHdR176cVv7P3Fo/kW/gpqqOUqqPZVslOz+kRU4IDhnUDXRRK7aCSKw0tVGWieoe1mQMgc7jjxfivHZaKSone6PgXELs4GuyNFtVokKpN5d1Ro6KKJsjpmB8pzjdBH/tc7NVNRVUc76iV0jhO4DeOceBQvw6aOMyO8E9XCFHq66loWh1VOyIO0bvHiujV04bG4zsAkGWEuHZeJUxBIQCGmxQnkLiKWOdm/FI17elpyFX7Q109vtTpqfAkLmsDiM7uedLFA6SUR8CUo1NlZoVNYJLk9rzWzNniLQ6OVpBznjqrWKaKbe5KVj904O6c4UlRSuheWXvbkhOIXLXsfnde12Dg4POquqqJ27S0kDJCIjC5zmjgTnnSQ0z5XFvDS6RWyFXXwVPU5zqapZTFrgXyOOMN8foUuSpgpacSTzsawAdm44BR0Z2zDxrc2si6eQuIpY54xJE9r2OGQWnIKrLtd5KORtJRQmeskGQ3GQ0dJSQ00ksmzaNUo1VshVFmnu8k0jLlEGgDLXBoGvmKsWVlM+R8TJ43PYMuaHZICfNRyRvLOPokOieQs9bLzFV3ycCokdFJhsDMHd4anwK8FTA6cwNmY6VvFgcMjzJZ6KWEgEeF0pBHFOoQs/TXuaXaR9K44piXMj7Hi4cdfHlNp6SSoDiz/EXQtAhcOlja4tdI0Fo3iCeA6Uks8NPCZpZWsjHFzjgKHZP00OqS6bqLfS1Ugkmha92MZyeCa6j2/vVvpPtXclxpY6F9cJQ+FgyXMO8imuVHVy8lBOx0m6HFmdQPCrAZVNZcA2CSwXHUe397D0n2o6j2/vZvpPtUzglUO3m8xRYKF1Ht3ezfSfashtvR09JPS8hEGbzXZweK3ixO3/bFH5Llp4VLI6qaCVoYaAKlqk7Fdx5fnB9VqEbFdx5fnB9VqF6HH2AszEu+SeqlVTtx8jhx3j+K5GcanOig1l6p4queJ8byWSOadBzFMi+0jeEMg8wVF1DUkk5Cpm4hSi15B91s6YA0jAdQW4WKis9RVz19E9x3aJrhCBwDs5B84AWzt8jZrfBK0EB7ARlPBjGuLg0BzuJA1K4qnr30UsgA4/vdDX6kt8VndkqV0kT7jUZdLId1pPMBphUVNSVEFsbd4qlzSJhhg58legBoaMNAA6Boqx1gpzaRbmyPbGHh4dpnQ5VuLFWOke9/iR9k4Sak81mr4J67aF8bRG5wjaI2TOAGrebPhKeuduldHZ7fO4MectdjXGoV/c7BSXTkzIXMkjG6JGHXHQVJkttPNLTSyNcX0v7s5/FSnF4g1gboBf8A9JM1rWVZs1D7lmuFIxzjHDPutzxUi+19JSU7Ia2B0sNRlrt3+r/urKOnhikkkjja10h3nkDiUs0EU8ZjmjZIw/1XDIWS+sjkqhM4aaJpNzcrIUc0kOzNw9zOeI2yYY4nVrScH7E9ZTS09zgFrlklZJDmoa8e9PT+K08dLBDByEcLGREasA0TMFvo6COU0sDYt8Zdu860W4pE7MMvH38NUpIN1h4wHtqqsVwimZKSyLnfk8ytrjBNd7xRRNlMLnUgcXeMld7P2SirbdHVSsdygeckO0d4wr/qfF1TbXAkPbFyQaOGM5VyoxCGKXL/AJNunukF7hZx8k0uyropHl7o6tseTzgOSbSmWW701MA1wEOWse7daT9iv6ez00NLJTvzKx8pl7LTBzkcEt0s9NdomCYlj2e9e3iFXZidOyYEDS5P3TA6zrpnZ6kqaK2cnUjdJeXNbnOG6f7qJPURW7aad9W8xR1EADJMcMcVd00ApqaOBri4RtDcniVxWUFLXxhlVC2UDUZ5vEVnR1zRVPkfwdcaJBx1WYt4fS2q61MFTJMxrd2OU8Xaan7UmzVDUi4x1BhYIOTcHPa8O3s4468VqYqSngpvc0UTWxYILebVRLXZae1TTOgc4tlxhrv6uM6ZV/e0ZZIALE8PmlzaEKDaqajp7pcpjHFG2GUBjzoG5A4KLZrfJTbSziZ5c8B0jXtOQ9riVcyWanmjq45HPcyrkEh5i0jHD0Li02KC0ukdG9z3P0JIA06EbwhDHnMbltrfRJfQ3Um6VfuC2T1ORvMZ2PjOg+3CyXUqst0FJdJZ95rZGuLCDkbx1K2FbRQ3CmNPUAlhIdocEEHIS1VHDV0z6eUHk3AaA4xjgqVDXspWW8SdfRK1xas3WW5t32lqGvmdGxtOx2G8eBOE1OXy7NUFRKOVhpZRyrM+/B0H4haaK3wRVslU0HfkjawgnTA4Kjr6IVVebPFUCjpYomyhoGd9xOefoWxTVscrhGzg2x+3FJfgFHgYBs/eHx00lPTvGY45M5GmuqkR2d1LYfdFrJFY9rXl+dSOJA6FNs80twoamiri2UwuML3g+/HSplXNFZ7Q+QZLIIsMBOSTwAUFTWvEuxA1JHoRbxSXPBUNorKm+32Opk3o2UkOC0HQuORw8/2KS617SPcT1YY3XTDdPwT2ylGae1meT97UuMh8X/Mq8VOtrdlOWRtFhpwunG19FnoLXtGydjpbu1zA4FwxnI8WFVbf/v6PyXfktssTt/8Av6PyXfkigqXT1bcwAtfgLK9h2tU1Sdiu48vzh3qtQjYruPL84d6rULvo+wFl4l3uT1VLM1r79VBw3m8tJkEZ5yo9S1jaaExtxkuySADxVvWWIy108oqN3flc7GOGSmet/I7ayPJWga6n2gfn4eFlze6astLQwa/NbGzdxqP5Fv4Kao1ui5C208Wc7kYbnpUleN1jg6oe4cz+66WJpawNPEIVRcNpbfbqo00olfI3G9uNBDc+MhW6xVzuEFvv1ybNSsqDMGhodjQloV3C6aOokLXi9gp2NzGy2ME8dTC2aJ2WPGQU4stBXzbP7NQOlbvzzOIiY46Dn19ClW3aF77XVVVaGF1OdeSIw7oAT5cKl6zo9Wg2TS0q/UIXelNHU1fZ8nTFzX6akjo1UOzX43R0zXwciYxkAnKqN/8A8NqHjUzSje87x7U+HDS0lsw1uPdJY3stbDK2eBkzM7sjQ4Z44IyuyAQQeBVdTXGki3qLf3ZKWFpfkaY3eZP22tFwomVLYzGH5wD0ZVGekkiLnWs0FIlDaW10TnNa2GCIFxDRwUWgv9BcqgwQOeH4yN9uMru/ND7FWAn+yJ9GqztrmiuVyomUtO2F1M3MsugL/QtGio46mB0shN+fLRPa27SVskLNXDaiSC4vgp4mGKB27I5zsFxzg4GVLuu0cVue1kcLpnFgcTnAaDwyqpwqp6thxTQHclZ1VXFRxtfLns3hjQBqSUGrhFaKTUy8nymg0AzhVd0qG1MFskDS0S1DXEfykrh9VHTbRVlTMSIqelaScZ04/mrEWHNMYzDrWd7JFfIUKS6QiSkjjHKGqJ3cHgANSVLc8MYXuOGtBJPgWU+mljtmFroTTayndVupBK0ztbvFnOAn1hqC5xv2jiq95wdUSOEgPANPvceZXlz2idb7hJSMpHTObG1w3TznPHwLVqMIka5rY9SRdPcxwNrK9Qqesvrm26lmo4xLPVndjaToDjJyo8l1rpbLXmSMU1ZSjBAOeg59CrtwqoIuRbWyZqtAoVwtFHcw33Sw7zeD2nDvEq6ivdQ2J1VcY+QpXBrYXYyXEqy6pRm6NoGML3GPlHPHBo5kOo6mmkuzw8Qg3B1XVvttLbIDDSs3Wk5JJySV1W0MNwpXU1QCY3EHQ4OhypCFQM8hftCetzQuWMbGxrGDDWgADwLpCFEXEm5SoWJ2/wC2KTyXfktssT/1A7Yo/Jd+S1cI721X8N7y1Sdiu48vzg+q1CNiu48vzg+q1C9Hj7AWXiXe5PVSqsF0rsDPZnI86aaP2pIGG4VPW3WuFzqIY3g7szmtG6OkqO68V7HFrngEaHsQmHB6hxuLc+Kr77oxxJ004L0Ol1pY/JCdUS1PdLa6aR57J0TSfQpa8sqWlszmnwJVwODxmHihZupoWVu0VdTSRAiambh5bwODrnxrSIwM5xr0qWkqjTEuaNSLJQSOCydztFfNs/Sb8fKT0jjvRZzvt4c3mK6prSyt2ZkbSUxppXPDtx73EOLTw7LmWqQru+JcmW2t7pcxtZZihprs2uqKyugawPhOd3HM3AGiitjczY+lBaf2lQw/b/stiueTZuhu43dHAY0Uu+HON3N8Rw+SC43usztJb4pZKIxZZVVBETt0++bjXPiU2CpqKS/MtoaBSiAcmABr0nPjTvuSefaQ1M0Z5GGINhPMSeKl9TozdRcC92+I+T3ebjnP2qZ9ZGImxyG9wT9TwCL6AJLs0us9YAMkwP08yqKG3Pza6+kjDcwhk2BjI4gn/nOtHjmSAADAGAOhZtPXup4jG0cT/Cbrayx8lpZFtE+KrpHyxVEhdHMxzm4zrrjRS7tbbm2vqHW+FssNXGGOzjsMDHStNhCs75lBaQOAt8k7MbgrMiKoY6xwTRlj2mQuB5sDT7FJpYmVO0FzZLFvxuaGOB4EYCvC1riCWgkcM8yYrOVjpKiSljDqjkzuAcXOxonDEzJ1bWJuL+pTTdUGz9G0XqreyR0lPSEwwlxzjJ1Hm1VtfxUOs07KWMvkeA0hvHBOD9iLHQmhtUUUjS2V3ZSZGuT0qxUVbV3qg8ahtvZOJudFRXGzsbYRHTwB08W48FrRvEjj9mV3SUswv80r2ED3NG0PI48QrpCG4tKGOaRe9/pdJcrHXBkVBYI6OqO7WcoHxhupZ2WCdPBlWNPa4nWCs9yVDqt9UwkPdxJxoE7XwVlLePd9PSCrZJEI3MBALSD4eZO2Cmmp4Kh01P7m5WYvZFnO6Oha0tXel2gdrofU8kXNk86iirLIymq2FreSGc6FpA4+ZVWyNM8xz1sjzIZCGNc48Wj/AIFa31lTLaJoqRjnyy4bgccE6/ZlP26kbQ0ENM3+o3Xx86zuluFK9xOrzw/dF9LJm01FbUU8j66EQyCQhrQObm8a5tVTcKh0/u6mEIa/DMDGR6dVYoWa6oYc1mDX2TbKstdXcaioqm1tMIWRvxGQD2QyfTpzqzQhRTSNkdma23ySoWJ2/wC2KPyXfktssTt/2xSeS78loYR3pq0MN7y1Sdiu48vzg+q1CNiu48vzg+q1C9Hj7AWXiXe5PVUNY9rL5UPdwbUPJ+kVGqCx0jnMcTvEnhjC1VTb6R9TK90LSXPJJ16U0LbQubkQNwfGre94mvBym4Flin+n5HNtnGuq0do7kUnyLfwUxR6FoZRwtaMNDQAOhefVF6uvuqcC41AAleAA/QAOK8xjojWzyODrWP7ldDTU8j7RM4gL0lC8z6tXUf8A2VT9Yl6tXX4Sqfpqfch+IPsVd3dUch916Wheai93X4Rqfpo6tXX4SqfppNyO84+xRu6o5e69KQvN23i7O4XKo+kp1PU3aRu/Jc6prOne1P2JrsHLeMg+xUb6Kdgu4D7rdIWLNdVGoEEFbXy/3n8oA1v2KS11W926y5VZPygOPsTDhQHGT2VI5x4LVoWUrJKmngyLpVmQ8MyDH4KDT3K4TNbu3Cry92GkkDe8PBDcKDhcSexR1+S3KFmJnVsMTQLlVOledOybj8E9DHW+55JJ7lVDdGRhzejxKI4ewC+0H2KCHjwWhRosLR3K8VFLJKbhPvcruMA3eGM66KVDU3Z9LWvNfPylO1xaBu644cylOE2/2D7FBzDwWwQsLab5cLluD3dUNcwjlR2PA847FSoq+4i4vo566oG6MteNzsv8v/MIdhJabGQfYoGY+C2CFmpDcw3fZcagscMjRmnSD2Kp57vfI4uUjrpXgOLXAtZp/lSMwnP2ZB7pLu5LeoWStlZc61jeWuFREXaZ3WYz9FO3Pq1T7gpLnLI93FrmM4dPDggYUTIIxIL+hSFxHELUcELLsqbnHPuOr5ZSMNI3WYBOefdB5ujnCZqbrK2Iv5eXPJh4PKYznHN+S02f0tUHi8BVjVsHgtchY2K7XARQiGu3pHBoc1wD8k46eGMj0FE9wvORu3B8bnNJ0Y1zNOOu7kcCNcjTimv/AKXqG8HD3UkdS15twWyQvO5b/fYZCySuka4cxYz2LnrkvXwg/wCgz2KnuOThnHutUUNQRcD3XoyxO3/bFJ5LvyWj2eqp62ywVFQ8vldvbziAM6noWc2/7Yo/Jd+Sjw+Iw1+zPEXTsN7y36qTsV3Hl+cH1WoRsV3Hl+cH1WoXoUfYCzMS73J6qTUvYZZG77R2Rzr4U0wsY44kbunmys5XtL7zUs3t3eqHjOeHZFMVEToJNwk45iedTHBw54Bk1Oqy9/taL7M6acV6bSa0kRGvYheW1HblR8s/1ivSrMc2Wj5/2TfwXm0/bdR8s/1iuJw1uSWdvI/yV1OEP2k2fmE2EuUDiULWXTrrmXbIy9wC5aM4Vnb6QySDTXp6FDI/KLqKR4Y0kpyhoWl29JwaMnoCefMKip5Fhwxrck50AXNbMXztt9Jz6vI6E82mEETyw6ycT4Aql79YrnJ6gyu+S7gY+dwjhG60u1xzq3MUVFGImkF5GXFRKWaGhdDE799IN4joHMkqZcxvkLsF549AVR4c945KqqyYPrqp+Xfs2nGM8VKoYRLVtcG4azQf4QFw6SOOl5RgBaBkHxqTTuZR298+md3OnSp5CQywUgN9VJhdvVMs3BsfYgn7f+eFcte+S2v7LspSdR0Ksq6h9PRRRNJLi10jwDxJ0H2lWLGclRRtDW5DR4FA6OwF+aiuS4uKiUgZE1+mhqdB4gB+Sl08rZncowDEgLXAc+Dj2KnkmdGyj3ju77nvdjhxVhbcNha7+qJXHzZyppGaZkP0sqekgFq2ggIyYqgOjI6D/wCwrS7ub7niroT2cRx49faPtUDaFroZjI3+weHj0jKdkcXxV0GctwJWDwEZP2j7VK5ufK9K1X1vnZUQ7rfeTMEkfsVTUR+5LsYX6Mqh2HgkA/MD7E3sxVufQbhOH0suP5TqPzV1eqL3fbjLAf20ZEkRHM4ahUydhPlPAphUOHNNJhrctkyR/hI1yn2yGNzpZRjknftM6b/QR4NOHi8KbikZUyAtfh24HCLAO9wLh6SAoVync6T3JTsxGw4a0cMrsMKomtj2rh1isirmJdlCbrKwyvcWjk2c2OJGManzKtezew3XU4HhVmy3crUW7cmw+WQCWJ2OyGDqDwI4aeFTn0cEV0eHxteyKSOTBYAC3lMOxz9jp6Ftl7RoqWQlZmoY5j+Ba5unRwTlNWzREMkc50YzjXUZB/1H0q5uUkDrWKt7Whz5niKMDHKkuyXHnwBrjPOoUNADDDLNgzyHe5I9iN3p+3gPCk0KdYhR6iVtZO6CRgj/APxedB4P5T9irS0scWuBBBwQVfT0ZdVxCpaJIY277XAbu/EQMAHpBIHnVXXjfdHUBu6Xgh4/xDj6Rg+MlZFdC0Wkb9V1WB1jiTA8+i2+yn8O0383rFUO3/bFH5LvyV9sr/DtN/N6xVDt/wBsUfkO/JcTD+qu9SpcO70PqpOxXceX5wfVahGxXceX5wfVahd1H2AsvEu9yeqpa2nqm3eplZA9w5Z5B3dDqUxLBVyhoNK8BgwAGla2fPKvwcHeKaiLnN3ieKHYu8OvkFxoqW4YHCxeddVdWdpZZ6RrgQRE0EHxLzWo7bqPln+sV6jSdqxeSF5dUdt1Hyz/AFiuOw1xfLO4+J/kro8JYGTZR4BN86UapE4wZcFrFdMSnaeIyShrRkk4AV9K5lsoHHjIR/wJmz0zWsdVPGBwaT+K4qHGsro2a7oO8B+CoPdtH28AsGvqdcoSUNO5kj3F3Zydk95/qhWEW7NPqcRxjecfAEVcbaeNrC3G9guPThIyMx22WRxIM53RjoP+wUTn5+ssonK1VcNU6eoqrpICGvduxjoaFOlcX0kYaMvMeTrwzoFW1rBBFFSMdgN0OnFXD2tjYwZGC0E4PQP91K+wtZL4WUGfdM0dK0aDGQBpr/su6+cBsVEzQv7I+L/gUegeZ6585wc5I1z4lw5zpry9oPvWYGfDonZddfBITZPSZndG9/HLcgdGc+xW9wqmwUbnYBBaR41Bpw0zyguwGOwObhgJnaCpdGWwN4bu8fFlRlueRoSDVqYnO/TUjgCAWu4c2TlWdA7eowNM5fnCq5CepNOcataPApNLUCKORwOeTIB8+PanPF2WSu4hO32PfoJpce+iUClfv1NE7iJ6VzHeMYKn3l4FimLtAG7ufOqm1vHI25ztN12PS0hLCP7eqQFObOPMV4q6cn37N70FamGtbTywQPGkziwHPPqR+BWUoyYNr2DGBJlvmVpfXvp4IJ2kl0c7CMKKojEkgB8Qhw1T0LjR1b52xiRsbHF8fO5pe7h5gnaim5OuJZu+4Z498F5wBluoA5+OcKsr+UfWxPblrXxu1B1BBznx9krCguFPNUNoq+YPZDKJGPOOZhyD5x9q7imNoGEclgSD+4bqFDEaN1GJd0w8o4accndIdrwyG486tKk8s3lJ3N/bRFkrsnsTkx4I6HekaqJeJWV0cMsUheyQuEYDeGHDd8Z0KeuQ91vhDmvgNRUM5fXsYw1pB18eT51MRqCmX4hQpWQx2ySB8+tPUuYx7td8didBznGB50r5WGaakccwxEGEYILHtd0828OPjXUghfLFO2IyDlHTHTsIhkAE/wB7AaNEtLCyoqJJN81EkZIzvaPO80gk8SASM+ZLohTKmJzaaIySNc/EYa5/OMgaAeHHmHgWYJe60ML+LZcYdxzrn1Va3eUSMY+KoO+5gmDsZzjgPBrlU7hydtgY4kve8vJPR/7JVSrsIStXCQTVtt81utlf4dpv5vWKodv/AN/R+Q78lfbK/wAOU383rFUO3/bFH5DvyXn8H6q71K2cO70PqpOxXceX5wfVahGxXceX5wfVahd1H2AsvEu9yeq4qrzSxVc0bt/LXuacDoKabe6JowN8DxKluXdaq0/t3+sVxWMbHUua1u6ABp5lobppy4NN7kXXPHH6poJAGmi9Kt8jZqCCRvvXsBC8wqO26j5Z/rFekWXuNR/It/Beb1APuuo+Wf6xXAYc0NmnaOf8ldrg7y+UOPiFwpNNEZJGtA98cKO0ZOnFXVogDZBI8aMGVoTOytXQ1EgjYSrCteynggomY3pNMDoTVHEZZ5Xt0AcI2n8SoMkvLXzlnP7CJrgB4QFY2gNaHZJIY7GvTxP4qiWlkfzXKOJe7VLf5cbsTXEFo4DnTDJHmOnjc7IAL3A+DQJieo903p7RqNc/gujiOolAOWhu6BjCdGzKwNKCLuUOuL3TRygDDn4APgVpdZXR0czzgO3AxuOk6fmq6ZjXPgBHBw4jXXCn3WIvdTQ64fJvHxAZ9ic62ZoSW0umqKL3MSM53G8AOgJm0s5W/VGW6DdGvjUp/YMkIJxunU+NNWkhtxnkHEnPoTibhxTf8V3anh1dh/8A8iZwGvRk/kou1Di2pY4HIwR9qYs9WJLnStGBuSvJ9C52ked9oIGuvFI1hE49E8cFLfh1jY8jRo6VGilPUuqkPEvZw8YRLIHbMx4yM+DwpqFrnWurDsfvGY8WQpQND6pDxVnf3Z2dmIPFwVda3NEFE1w980EHwgkfmFOvA3dmqhkgwWOA8apI5TFb6GTGgZxz/iCIh/bI+aYeKtK1gi2kpHDTLtSrHaQYssjudr2n0FV93c1t2pJBwDm/irDaXuJN42/iq7u0y6eeIUqooxU22n/aBm81pDnYA3ub05x6FQT08lNI9joQ4nQB2dFe3LDdlxv8CyP8QurpURb8bJmsxyYLZcYBB5nHm8fBbeDV7cuxkPibLLq6ck52KFFDXyUTZ4GSSSv98WjVreZo6OnTwIr4JOSouVjlhje0RnebnBGhI/HzombHEC5sr2Hi0MPEenC4FZJJNEQXySNxuuzgt18C6W3JZt76Fcbj6C5GjiqC+PfwZSP6pxnA5j51IbXwNlt9FTsAbDO7eOcjBc7dHScZB8JAT9ZNVVJbCY2wya67xJOgyNfGFUOpN6nElE79qBqXdjoQD5tHfj0KMloF3FPaCTYKKJampdHTB+AwnHNgc5J8SbqZRLNhgxHGAxg8A5/Ocnzpx+KWAxRu3nSaSP6R0Dwfioo0KxaypErgxvALtMGw90DDLJ2ivQtlP4dpv5vWKodv+2KPyHfkr7ZT+Hab+b1iqHb/APf0fku/JcdB+qu9SocO70PqpOxXceX5wfVahGxXceX5wfVahd1H2AsvEu9yeqhVtiklrqiVszRvyudw4ZKZ635namoaT4cq9q870m7x3j+KbZu5O6CFAcTqg6wdw+SQYRRO4s46+KvbZCYLZTxE5LIwMrzaaMvqZy1pJM8nDyivTaTtSPyQvOae+Moayph3OUxPIS0ADXePOuTw4vc+Zw1N/wAq9SSinl0GlrLqloHAcrN+zYOLncylPrBG5sTQY2Fwa0Eau8J6E37pnuEhkEug/uNy1nnKSKhEtZHIJQ6KNuXuyeydnTxq6Tc3erNRUumNvBNU8Lpq2UjH7NhcfDk/7KZa6gstwkGplnPE82VxEBy1e5ugbEGj7UsO6y3U8Y3QS7gAh5zCyqDiVxa2uNXPUvPF2AnA7lq1xJzunXwp2mYw0s+4AAHY11CatsZmbLI7V3KY0SE8SkGpTBk3rsYzwbKMf88ytasGWviAJO4w/aQqSDL7yeP7zPoyrueURPMhZzAZJTZB1h6JT2VzNGRRPPQ0D7VCt7sTzjPvYy7x6Kyqn5s0jgNTj8VSW+Qivqm8d6nJwiK7mlRX6hVZZpS25xc3Z5T+0Um9V7o10ChWp3/cYtOfmS3WblayVwdkZA1GCruX+6CpAdFZk42XhHHhjj0p+ke2otE7m5wHMGvlBcwsc/ZmLdJI3RkDjxRZGf8Ajs5HPKPWCrPPUPqlaLvCm7SMxZ6sgf12n7FnZWk2Omfj3rQM5/xLW3Ub9qr2kZGBp5lj5XjqBBjiDg+nKdTG7bfNRO0cVdXYf0ildxywFS9opwbBg8X7hUSsIcaJx1/ZjKZvcofa6cNcHAuA04aJmS5b8lI7gFf3sBuyu6dCWRgekKBJI19DE7Of2Rac+BSNqnhtghYCc9hrnmwoR7hxHGpjycKCnFmA/MoaLgqfYqKI7PySc7Z3nB1b6E7cqOClpI6yONrDxcW5H2ZXVnJi2Zqelsjz+Cf3hXbMsfukgtyenilbiFTFKbPNr2VZ8EbtSFT7RVMtLSwTMeXiZ+68n/ZQbXcJZ46yjIbvgkjT33/AnLhPytDHTS6ua5vhymSPcobcYYDNC1vJ1TYzh7ccD4wtB08sjLPN1JDGyNwICZkIkYMFNBuqd9ySCN1TQSGupHHOGj9pF4CE7R1Npfl1VWhpGnJ4IcmB1hpqumbWR7O5K22yoxs9TfzesVQ7f9sUfkOWg2Ycx1hp3R53CXlvi3is/t/2xR+S78liQfqrvUrHw03qWn1UnYruPL84PqtQjYruPL84PqtQu6j7AWZiXe5PVV1de6mK4VEbQzDJXNGnQSo/V6r6I/Qotz7q1ev9u/1ioy6BuHUpaCWLjH4vWtcQHr061yOmtdNI7i+MErzCopHw3GSodTvqGTVD/ensW9kRqvTLL3Eo/kW/gsBJXyxmeOFh3myyAgjiN48F5hQ9WacN5/ldpT55Mp8bKVHOx8wYGNbGODGnQeNdyP1jdK/GuI4Wc56SqR9RVyPJjpXR46HAZRTVElHLvzUr9539oDvHHQr+y8Ve2bxqQryJ4NsrZW6O393e8ygyy8nHTZdjGvpCfpncrZavssEvJ1HBVUokMbhnIYAmxtu43TBwV9anF1FK0szl3E+ld2QODJs6dnkD0pbE0vtW/gaaj0BFHI6KJ8hOAJTnw5wq7zcuATmN0JVZTSM6oucTqCcHz4VjfXmGmjfkgE8w8IWSmrZGV0nJuJO8fxV1fZJJbdGTl26NcDhoFYdEQ9pKjJuLK3nlIsozzlufEqihcDeZGjgYXDxp6qqnHZxrw4DLGlVFvqpOqkEjhxG6dE6NnVcohfKQmba4MuI3sjDyNOK4rB2T3E5y5c8ryF0kOCSJTw8aeZSPmjJe0gOfoenpVk2BuVI0E6BXdJNyezTRkD9n6eKlWJn/AI3j+8/e/wAwUBsEkVpdFJkbrTjPQrOzNDbNTsaclzc48+VRlHV05qRgtIpNeXe5LkBg9iMA+JYeWUG0xRc4eD+K215lEVNVnHFgzqsLRwvmeyNwywvHHxqenaGhxKa9pzkLSVgL3QRDXEeAqON0swZFkuAkw0HhlaS5RiK9QMjaA1lK8gdGhVNTxCSGk3WFpfUO4eANCcy2W6cWW0Ksto6p8tEyJwHHm4AAKQcPsVM0HXc1UC/6NjacEuJ4KY2RrbdAwEb5acDo0VfLZjbJWjQq4tvYbOzlwIDpH8Rx1CdsGH7Lhgxpvt9BKRuI7JGwHi1cbNO/7JI3XsZZB9qy5m9Vx/8AIJrmWCzdVGamkfOHO/Y43tfD/wCk5R1YGHRzCKVw3ck43+jI4FcbwbaLsN7QOACqqO1VVbTiqkLWwN4AkZPmWy0AtOY6JuotZaCq5OGP3W6HkKlg/eU79ze8x0VYaWo2gpy6aGISNdpPJHuFw8Dhx9C6MMdGGuNTFg4PZt3sekrhjJa6Z/8ASJaoY03SWtHQMcEsYy6gpH3HELfbJx8ls5SxEglgc3I58OKotv8Atij8l35K+2UaW7PUzSMEb2fpFUO3/bFH5LvyWHB+qu9Sp8K/72KTsV3Hl+cH1WoRsV3Hl+cH1WoXdR9gLPxLvcnqirtdC6pmlki1c9xJyelMi0292cQ8PCVYVI3pJGggdkfxTcbCwkkjB5gs11ROHEBxsrTaeHTqDhyV/QMbFQwxsGGtYAAvNZHkVdQMf2z/AFivTKTWkj8kLzCQ/wBLqNP7Z/rFc9hmr5ief5VzDQBOfRW9soeWHKycOZWE1tglZo3ddzEItuBRMwpMkrYoy93Bo5lpkaaK3LI4vIVFR0c8VLVwyM3f2uh5nKPR0/K1crBzaEeBaWV4NN0b2oyqGwv3q6oLhqSfxVZj3EOPiqQZYqVRVIpaY0rwA6MEYHQu6Nray1uxoSftCauVFIZ5JYxvco3GMc+MKyoqf3NRxw41aNfGm5btLm8U9oOoKyVRZJIa0MA33v7LTm4qdfK+Oio2UBLWvkcS/TgzmK0243eDy0FwGM4WD2vpZDc5OUzuSsG6fBwW3h1O2qlAl8AqNdIYIczOaai2moq2OW1uDdHAQvAwCAfCrplJHFaWwBpbM12+HY4k8y88p7S6OdrnOOGnIwvTNnqSeaysMzycuJj3uZquVlAII9pw+SrUVTtH5CLrPwUUj77C2eMgPk7LIWoutA5zYORiGjt0ho4Z51IitbTJvzHJGoCsFiPGYg8lrNaG8FmbsXwsmikIzu9j4k5s8fdO5uu7CFuMeMK1uNshuLGiTILdMjoRa7XFa4nxxEkOdnJTCRawTcnXzKt2pa5tOC0HEvYEhUz6X3JPHyYLuTmAJx4lqaq2cucNkwwnJa7UJmpt3IWyow4vkDCWkaajUKaPUhvND2gAuVLtFe6Shr+VldxgMOBqQT0hQNm62KvroKcuHIjedGR/ePEfYsreYKurqTPvukJ4hx1z0qy2SZNHW0gLQHCUYXQjDGMY5hHhxWGa9z5GkcL8FurlZuXq6d7MvJJBPMFDqYXx1TI4gSQd0LUt96AuDDGZBIWjeHA4XM2INvBb9goVW5zTHAHDAj4IsD+Ts0+RrykhA6UtZSyPqWys18CkW+l9zW4UxOTg5PhOqpVQAFvmE17brHVGY9nXknLqqcDGvMtDabczqdFyo7LGoGio46V1VWspM5jp9559OAtNSS7hbARxbvNV644fVJEw8VGrrbFyL3MHAKiEz4HkxgA85wtVVuDKd5PQshM7efp0p4GtlrUwztOYXXoGy5Ltn6Zx4neP+Yqg2/7Yo/Jd+SvtlP4cpf5vWKodv/39H5DvyWFB+qu9SsjDe8t+qk7Fdx5fnB9VqEbFdx5fnB9VqF3UfYCzMS73J6qirWyy3asa2RwDZnknJwBvFR3tkbEJmTOewnGdQQVKq+Xiu9W9sTnNdK8EbpwQXFR5BK+IRMp3tYDnABOStzM3MLWtpy+q45zZrHtX15r0OzEmzUmSc8k38F5tKcVlR8s/1ivSbMC2zUgIweSbp5l5pOf6ZUfLP9YrzWgA29Rbn/JXoeC3zi/lWjs9QHwcmeIUqtY59OQwZIIOPEs1SVToHhzStFS1zJ2aq8TbQrUqIS1+YKR76Ec2QqOzxPhucwLdC52Cr5pBGnAqPHTBlU57dN7BUB6rtPFVLXUnilSJVOABwSLrGQo1ZQ09dHydRGHt5sjgpASp7XuYczTYpjmhwseCpotlrZHIH8hvYPBzyR6FbxRtjY1jAGtaMADmXSFJJPJL23XUbIo4+wLJUhS5XJOFCpUuNEqQHeCXOuEISpCMjVKhKEizdw2Qp6iV0sEj4i85LQAQnbTszFbqgTOeZHj3pIwB5lfpFfNfUGPZl2iqijga/OG6pUJCUcyoFWkLiR2I3Y00XSQgEYPBRvYHixShVFrohEZ6k5LpTjzZKsGw5qhNgAMZuj06pyMNjjHMAFXV92ZE0xxYLukJWiwuVKxhdo0Jq81o3eRYfGqBxydE7NM6R5c85JTOcFStBvdbEUQjZZehbKfw5S/zesVQ7f8AbFH5DvyV9sp/DlL/ADesVQ7f9sUfkOWDB+qu9Suew7vQ+qk7Fdx5fnB9VqEbFdx5fnB9VqF3UfYCy8S73J6qVVO3JXaZJeQPSuGuIkLHYzxyFGrLvQsqpopHuyyRwPYniCmReaBuvKPz0lpWc+mqC4kNKtNqoBbrj7rX0nakXkheW1A/pdR8s/1ivUKCRstBBIzO65gIXl9QP6XUfLP9YrnsLBD5gef5V3CyDUEjkuQcHKkQVL4nZaceBRl03TVa5F10jmgq9oroXTBjxjPhVwOIcCslA8tlY7oK1FI/fgac8NFDl1ssqpjDTcJ4lKkXQCfZUkBKgBCLFIhHmS4SaoshIXDBGdVFifUuqZGujxG3G67pUtCLJwNlyHkjVpBUWoFTHUxPiblhPZnoUxGqLIa6xSB+SAPOu+Zcg68EEosmrpIUgSlOskSIQlwiyVCRC4mlbDG57jgNGSmlKBdVl5rBGwQMOHHU46FnnSFxT9bO6pqHSE++PoCjcSlAW3BFkYAkPHKBqgpAnjirB4L0PZT+HKX+b1iqHb/tij8l35K+2U/hyl/m9Yqh2+7Yo/Jd+SwIP1V3qVy+G96H1UnYruPL84PqtQjYruPL84PqtQu5j7AWXiXe5PVUdQxsl9qWvG80zyaecqPVRNjMZaBuubkOHOrars1U641E0czG78rnDjnUlMOsdW5uDOwgHOCStXpsIkDtpoBa2q5c4VVuY4CPUm99FtLL3Go/kW/gvNajtuo+Wf6xXptriMNrponEEsjAJC8yqB/S6j5Z/rFeeYe4OmnI5/yV3eDNLZA08QPwuAl86QLoaLUK6kruM6YWgtE4fHuE6rOZwp1BOYpwc4BUbh4qtUMzNWoXTcYTUUglYHArvOOGqeFjELtA1SA5SoTV0kyMozlB8KEiOKMeFIlCEqVGEmCl1QkRhGAk8yEIS46EFJlGUIQhJlKhCPMqW91gx7nYcc7lZVtU2mp3PJweZZSomdLIXOOSTqmlXaWLMcxTTjkrnKVcpy10ICEvOlHFI7gvQdlP4dpf5vWKodv/AN/R+S78lfbKfw5S+J3rFUO3/bFH5Llz8H6q71K5nDtKofVSdiu48vzg+q1CNiu48vzg+q1C7qPsBZeJd7k9VLqTh8vH3x4eNNQk7pB1wePSqqsvVSy4VELImODJXNGhJ0JTBvtUBkwsAPgKgdhdSXXt7poxijH+XD5Fb2j7Uj8leWTdt1Hyz/WK9OtcpntlNKRgvjDjheZT9tVHyz/WK5XC2lskwPP8rZwpwfPmHAhcDilSBKAtcrpUq7Y4jTK4xhBSFIRdX1rrMt3HHUK30IyOCyEEzmOBBwQtFQ1zZWYzrzhMBtosuphynMFOGiUFGhGRwKTgnqiu0hPSkQhIgHVcVM0kUJdFCZXczQcZTgCXghKqovvskO+yKmhJGjHEkj8l3aai6yFzLhTtYANHgjU+IKyQluglLlHHmRnwIym3TUuEmdUmShKhKEj3BjS5xwAlJAGVR3O475MMZ0HFNJUsUZkNlEudaamYhp7BugCrinHHJTZQFtRtDG2C54JF0RlJhOUqRKOKMIHFKOKR3Ar0HZT+HKX+b1iqHb/9/R+S78lfbKfw5S/zesVQ7f8AbFH5DvyXPwfqrvUrmcO70PqpOxXceb5w71WoRsV3Hl+cH1WoXdR9gLLxLvcnqqWd7Y77VOcQBy0mp8ZUeplY+nhDd0FpOWtPDVaCrtNE+qmlka7LnuJO9zkpoWahcDhrj51ZOJU20DyDcLE3JUlpYHDXX7rTWQf9lo/kW/gvNZ+25/ln+sV6jQRtioIY2aNawALy6ftqf5Z/rFcRhzg+Wd3M/wAldfg7CyQNPgFxzroHCTCULUK6gpUcUBCRIgKRBUOiIc06hR0oOqQi6a4XC0lFcWyNAJ15wrFuHDLTlY9jyCCDgqzpbo+PAfqOlMvbis6Wm1u1X2EiZgrYpm5DtVIBDuBynA3VEtLeK5XQRqhCbdCEIQhCAMpQMcUEgJLpEYXL3hgySAOlMVFdFC05cCejKpay4ySnQ4CaXclYjgc8qRcrmTmOI4HSqZ7i48UOJJ4rhKAtWKMMFgglISlSFOUoCRIUqNCE5OXOcpUhBQPClHFBGhXoOyf8OUv83rFUW3/bFH5LvyV7sn/DlL/N6xVFt/2xR+S78lz8H6q71K5jDu9D6qTsV3Hl+cH1WoRsV3Hl+cH1WoXdR9gLLxLvcnqpdS0ufKBxLim42loxjHnys5XSzvu9TG2VwzO9o10HZFRXzTxvczln5acaOKk3M9zu2L8Vn/8AIIW6lh008F6bSdqReILy6btif5Z/rFelWdxfZ6Qk5Jibk+ZZmXYapfPI9tyiAe9zsGE6ZOf7y4Whlip5ZmSutr+VvUFWyN+1dwIWYXQC0nWLVgd0ofqD/qS9Y1Z8JQ/Un/UtLptL8Qe62d6Qcis3hItN1jVnwlD9Qf8AUk6xqv4Sh+oP+pJ02l+IPdG9YeRWbwlWj6x6wf8A2MP1J/1I6yKz4Qh+pPtR0yl+IPdG9IeRWbXbXEHwLRdZFZ8IQ/Un2o6yKz4Qg+pPtSGrpviBJvOD5qjincw9icKdDcntGC5Tusms+EIPqT7UDYqtGf6fB9Ufam9KpviBRurqZ3EH7Lll3H9Y/an23SMjUJvrLrhwr4Pqne1L1m1/NX0/1Tvak6VB8QKB1TTHmnuqVPjiR5ly65wDhvHzJs7HXHmr6f6t3tSHY+5d+0x/kd7UvSoPiBME9N81zJeGj3rPSVCnucrxgvwD0aKcdjrn37S/Qd7Vx1lXI6mtpvoOR0in+IFK2rpW+B+yppJy89KbJJOuqvesu49+0v0HI6y7l37S/QcnCpph/sCnGJU44X+yoCVyVoesu5d+0v0HJOsm5d+Uv0XJ3Sqb4gS70g+f2WfSa9C0XWVcu/KX6LknWTcu/KX6DkdKpviBLvSD5rPYSLRdZNy78pfoOQdibl35S/Rcl6XTfECdvSD5rOpFousi5d+Uv0XI6yLiP/mUv0XJRV03xAkOKQW8VfbJ/wAOUvid6xVF/wBQP39H5LvyWostA+2WqGklka98YOXNGhySVl9v/wB/R+Q78li0r2vxMuadCSsvDTepafVSdiu48vzh3qtQjYruPL84PqtQu8j7AWZiXe5PVUNaHsvNTJuOIbUPOOnsio8oMji5sLmkkk862FSd2SV2Bo4pth325ICkOMlrr5NRpxWd/wAfjcLZzrrwCu7OMWek015Jv4KYmqXtWPyU6vJqp+ed7uZK02MyNDeSEIQq6ehCEIQoN3uYtNCaox8p2bWBu8G6k44lJSXVtbaDcIoJCA1x5PTeOOjpXF+tcl2t4po3xNIka/8AatLmkA5wQnbTbha7cyk5TlN3JzjAGTnAHMPAtUCkFGHH/sv7KA59p8lHpr7HcKmGK3xmdhG9NIdBEMcD/izzK1yoNst5oG1Qc5ruXqHzDdGMB3AKcq9WYdpaEdUJ7M1utxVU7aKhZVVtO9zmPo27zgf6+mex6eIHnT1uusddaG3GRhgbuuL2u/q4JB/BRutukmqX1FWBK41JnZzAaAAHpGgKfo7XyNvqqGd4fFNLI5u7oQ15Jx49Sr8gw/ZDJfNcX/myiaZc2vBNUd891VcMMlFLAypaXU8jyDvganQcNFMjrWyXCaiDCHQxteXcx3s+xQ7dZX0lSyoqa6SrdDHycAe0NEbefhxOmMrqW21gusldSVzIhK1jXxvi3shvQc6cU2VlE6QiM2Fvna//AOIaZANVKnrmQXCloyxxNSHkOB0G6Mor6+K3Qtmna/ki8Nc9oyGZ5z4FHuVtqKutpqukqm08tOHAb0e+CHY8I6FKlgkmt8lPI9jpHxFhdu4aSRxwq4ZT/wBsk3833T7v19kxQ3MXGebkIyaaPQTnQPdzhvSPCpzjutJ6Ao9vpfcVupqTLSYYmsJaNCQNSnpAXxubwJBChm2RmtGLN/8AtU5ubLrxVZaNoILvI+NkMkTmNDxvYILT4uHiTtVeqalu1PbngmWce+HBueAPjwVC2dsEtmc+SWWLecwMLYQQ04Od52eJRU7MR1T6qplkYa6aUPhnIP7EDG6B6PtWo+LDhUuAd1Laev4CgDpsg01VtVV1PROhbUSbhnk5OPPO7GUMrIZKyakaTykLWufpoM5x+CiXSzsu7qcVL8xQh+WjQlxGAQebGpS2e1SW6Gb3TUmqnmfl8rhgkAYA9CqbKkEGYv63L6/hSZpM1raLmC+w1NYyGCmmkic8sE+AGEjjjJyR4QrTCoabZkw1tNLJV8rBRvc6nYYwHNznQu5wMq+UdcKYFvRzfTVLHn1zIQhCzlMhCEIQhYnb/tij8l35LbLE7f8AbFH5LvyWrhHe2/VX8O7y1Sdiu48vzg+q1CNiu48vzg+q1C9Ij7AWXiXe5PVP1M8PLSsc8jsiD2J6fEmxUwBuA84H+E+xN1Xbc3yjvxTSwHyHMVO2qIA0WtpHB1HE4cC0J5ZIbaU9GBTOpZHOiG6SCNUvX9S95y+kLlZMNqnPJDOKsiiqHDMG8VrELJ9f1L3nL9II6/aXvOX0hM3XV+RL0Cp8i1iFk+v6l7zl9IR1/UvecvpCN2VXkR0Gp8i1iFk+v2l7zl9IR1+0vecvpCN2VXkR0Cp8i1ihXmplpLPVVEDt2SOMlpIzgqg6/qXvOX0hRq/bKjr6CakdTTMErS3eBBwrNLhtQ2ZpezS6cyhqA4Es0VtSUm0tXb4a0XOFrJITKWmEZHQFQw7QXqajdM2taZG7xMQjZkAc+pz6MqpbU0zYuSFVXCM8WggD0ZSNno2RGJtRWCM8WDGPxXXmCDwYFpMoyL5hfXTq+CtJtpbvDFGXVv7R8YkDRC3GD4U7Pfb3BHNIa6NwjYx2AxuTvY5ubiqXlqQQ8iKis5L+5pj8UhkonB2Z6w7wAdkDUDhzpOjw+QKborNOr7K7mv8AeYhMwV7XSwRte9vIjGDjgefiExPtLfI6lkDKpsjpGtIxGOccPtVa6ekfEIX1NaYxwacYHmyh1RSODQ6prTue94ac3SjYQ+UIbSsHFl/orqovV8pa2GCSuY1ko0kdCAB0/b+STq/eG18VNJW7olA3H8kx3HxHGPOqRslEwNDJ6xoactwAMH0pXTUbpRK6orC8cHEDI8+UdHh8gSdFb4t8OStG7TXiSColZWgth3cZhaN7JwpA2husVwgpZKwPcZGCRohGMHHA+dUIdQNY5olqwHe+GG6/anoa2khkhc6eskZC8Oaw4xofGmup4spswIdSs8Gey9RQsn1+0vecvpCOv6l7zl9IXGOwyqzGzFjdAqfItYhZPr+pe85fSEdf1L3nL6Qm7sqvIjoFT5FrELJ9f1L3nL6Qjr+pe85fSEbsqvIjoNT5FrELJ9f1L3nL6Qjr+pe85fSEbsqvIjoFT5FrFidv/wB/R+S78lK6/qbvOX0hUO0d9ivUkDo4XR8kCDvHjlaOG0NRFUB722CuUNJPHOHObYK92K7jy/OD6rUI2K7jy/OHeq1C7uPsBYWJd7k9VYS2nlJXycvjecTjc4Z8646jf/0f5P8AdCFAaOAm+X3Kp53KrqNi+XnfL1Q3d85xyOcf5k31jfGX3H6kIUohYPBaDcWrWiwf7D8I6xvjL7j9SOsb4y+4/UhCXYs5Jd8V3n9h+EdY3xl9x+pHWN8ZfcfqQhGxZyRviu8/sPwjrG+MvuP1I6xvjL7j9SEI2LOSN8V3n9h+EdY3xl9z+pHWL8Y/cfqQhGyZyRviu8/sPwjrG+MvuP1I6xfjH7j9SEI2TOSN8V3n9h+EdY3xj9x+pHWN8Zfc/qQhGyZyRviu8/sPwjrG+MvuP1I6xvjH7j9SEI2TOSN8V3n9h+EdY3xl9z+pHWL8Zfc/qQhGyZyRviu8/sPwjrG+MfuP1I6xvjH7j9SEI2TOSXfFd5/YfhHWN8ZfcfqR1jfGX3H6kIRsWckm+K7z+w/COsb4y+4/UjrG+MvuP1IQjYs5I3xXef2H4R1jfGX3H6kdY3xl9x+pCEbFnJG+K7z+w/COsb4y+4/UjrG+MvuP1IQjYs5I3xXef2H4R1jfGX3H6kdY3xj9x+pCEbJnJG+K7z+w/Cu7Jaeo9G+n5flt6Qv3tzdxoBjiehCEKQAAWCz5ZHyvL3m5K//Z%2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https://encrypted-tbn0.gstatic.com/images?q=tbn:ANd9GcQQqx_OsOP-Qh-dJ0E0gepQI0bbE9c8bpqQbk_hfiW98hYBlq8kC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14288"/>
            <a:ext cx="1952625" cy="250624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encrypted-tbn0.gstatic.com/images?q=tbn:ANd9GcSXR0-FVB6_E2zGBKx_kWfnOw_MTgM2mo6inWOodvbMRzxQK4nhn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102" y="7937"/>
            <a:ext cx="3699024" cy="248401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encrypted-tbn1.gstatic.com/images?q=tbn:ANd9GcQNdmp-NZNimlVoH37Zpmc9mM2p4HNlWHr6qrvkVRau_b8IVGdi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576" y="4659573"/>
            <a:ext cx="3925763" cy="219842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1.bp.blogspot.com/-ab04FEDDqyc/TrCMZ_lZRZI/AAAAAAAABPQ/IT7TkECG_cY/s1600/ang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745" y="-14288"/>
            <a:ext cx="3088717" cy="252888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lh3.googleusercontent.com/-6d_QtKJgyUU/TYJjWc2bbTI/AAAAAAAABUs/Gw5kHPvl6Kw/s320/1130467069_sara+roizen+%252812-18-10%2529+-+00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606" y="4075232"/>
            <a:ext cx="2771394" cy="277139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Splatter + Blow Painting-angry breath paint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914123"/>
            <a:ext cx="2076845" cy="2932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9120" y="2741557"/>
            <a:ext cx="5007480" cy="1200329"/>
          </a:xfrm>
          <a:prstGeom prst="rect">
            <a:avLst/>
          </a:prstGeom>
          <a:noFill/>
        </p:spPr>
        <p:txBody>
          <a:bodyPr wrap="square" rtlCol="0">
            <a:spAutoFit/>
          </a:bodyPr>
          <a:lstStyle/>
          <a:p>
            <a:r>
              <a:rPr lang="en-US" dirty="0" smtClean="0"/>
              <a:t>Calm Down Jars * Anger Release Art*</a:t>
            </a:r>
          </a:p>
          <a:p>
            <a:r>
              <a:rPr lang="en-US" dirty="0" smtClean="0"/>
              <a:t>Angry Breath Art * Abstract Anger *</a:t>
            </a:r>
          </a:p>
          <a:p>
            <a:r>
              <a:rPr lang="en-US" dirty="0" smtClean="0"/>
              <a:t>Metaphor Art * Volcano Making * </a:t>
            </a:r>
          </a:p>
          <a:p>
            <a:r>
              <a:rPr lang="en-US" dirty="0" smtClean="0"/>
              <a:t>Anger Release Games * Yoga Circle</a:t>
            </a:r>
            <a:endParaRPr lang="en-US" dirty="0"/>
          </a:p>
        </p:txBody>
      </p:sp>
    </p:spTree>
    <p:extLst>
      <p:ext uri="{BB962C8B-B14F-4D97-AF65-F5344CB8AC3E}">
        <p14:creationId xmlns:p14="http://schemas.microsoft.com/office/powerpoint/2010/main" val="38689343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530" y="3810000"/>
            <a:ext cx="3175000" cy="188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530" y="706967"/>
            <a:ext cx="3175000" cy="249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t0.gstatic.com/images?q=tbn:ANd9GcRR6-48ytGAafGxmyjJ0KujN-hBeN9gYazBf3nwCOkwuP_voBJNJ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91" y="1575151"/>
            <a:ext cx="2562710" cy="352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910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514600"/>
            <a:ext cx="8610600" cy="954107"/>
          </a:xfrm>
          <a:prstGeom prst="rect">
            <a:avLst/>
          </a:prstGeom>
        </p:spPr>
        <p:txBody>
          <a:bodyPr wrap="square">
            <a:spAutoFit/>
          </a:bodyPr>
          <a:lstStyle/>
          <a:p>
            <a:pPr lvl="0" algn="ctr"/>
            <a:r>
              <a:rPr lang="en-US" sz="2800" dirty="0"/>
              <a:t>Profile of a Great Library Arts Space: </a:t>
            </a:r>
            <a:endParaRPr lang="en-US" sz="2800" dirty="0" smtClean="0"/>
          </a:p>
          <a:p>
            <a:pPr lvl="0" algn="ctr"/>
            <a:r>
              <a:rPr lang="en-US" sz="2800" dirty="0" smtClean="0"/>
              <a:t>Crete </a:t>
            </a:r>
            <a:r>
              <a:rPr lang="en-US" sz="2800" dirty="0"/>
              <a:t>Library Art Studio</a:t>
            </a:r>
          </a:p>
        </p:txBody>
      </p:sp>
    </p:spTree>
    <p:extLst>
      <p:ext uri="{BB962C8B-B14F-4D97-AF65-F5344CB8AC3E}">
        <p14:creationId xmlns:p14="http://schemas.microsoft.com/office/powerpoint/2010/main" val="2133584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Desktop\PLAY Summit\IMG_46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207838"/>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716" y="3124200"/>
            <a:ext cx="8686800" cy="3847207"/>
          </a:xfrm>
          <a:prstGeom prst="rect">
            <a:avLst/>
          </a:prstGeom>
          <a:noFill/>
        </p:spPr>
        <p:txBody>
          <a:bodyPr wrap="square" rtlCol="0">
            <a:spAutoFit/>
          </a:bodyPr>
          <a:lstStyle/>
          <a:p>
            <a:r>
              <a:rPr lang="en-US" sz="2800" b="1" dirty="0"/>
              <a:t>Crete library offers youth art exploration</a:t>
            </a:r>
          </a:p>
          <a:p>
            <a:endParaRPr lang="en-US" dirty="0"/>
          </a:p>
          <a:p>
            <a:r>
              <a:rPr lang="en-US" dirty="0" smtClean="0"/>
              <a:t>October </a:t>
            </a:r>
            <a:r>
              <a:rPr lang="en-US" dirty="0"/>
              <a:t>14, 2013 12:00 am  •  </a:t>
            </a:r>
            <a:r>
              <a:rPr lang="en-US" dirty="0">
                <a:hlinkClick r:id="rId3"/>
              </a:rPr>
              <a:t>For The Times</a:t>
            </a:r>
            <a:endParaRPr lang="en-US" dirty="0"/>
          </a:p>
          <a:p>
            <a:r>
              <a:rPr lang="en-US" dirty="0"/>
              <a:t>CRETE | The Crete Public Library's Art Studio explores different art mediums and lets participants make unique works of art to take home</a:t>
            </a:r>
            <a:r>
              <a:rPr lang="en-US" dirty="0" smtClean="0"/>
              <a:t>.</a:t>
            </a:r>
          </a:p>
          <a:p>
            <a:endParaRPr lang="en-US" dirty="0"/>
          </a:p>
          <a:p>
            <a:r>
              <a:rPr lang="en-US" dirty="0"/>
              <a:t>Recently the group's project was to paint patterns on small tree branches and a second project was painting patterns on canvas</a:t>
            </a:r>
            <a:r>
              <a:rPr lang="en-US" dirty="0" smtClean="0"/>
              <a:t>.</a:t>
            </a:r>
          </a:p>
          <a:p>
            <a:endParaRPr lang="en-US" dirty="0"/>
          </a:p>
          <a:p>
            <a:r>
              <a:rPr lang="en-US" dirty="0"/>
              <a:t>Each participant chose his tree branch, colors and patterns to make an exclusive art piece to take home. The canvas paintings will be completed this month and displayed on the second floor for the community to view.</a:t>
            </a:r>
          </a:p>
          <a:p>
            <a:endParaRPr lang="en-US" dirty="0"/>
          </a:p>
        </p:txBody>
      </p:sp>
      <p:pic>
        <p:nvPicPr>
          <p:cNvPr id="14341" name="Picture 5" descr="Crete library offers youth art explo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52400"/>
            <a:ext cx="364239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Crete library offers youth art explo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0391" y="166048"/>
            <a:ext cx="3120781" cy="260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7006"/>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8325" y="5029200"/>
            <a:ext cx="4572000" cy="646331"/>
          </a:xfrm>
          <a:prstGeom prst="rect">
            <a:avLst/>
          </a:prstGeom>
        </p:spPr>
        <p:txBody>
          <a:bodyPr>
            <a:spAutoFit/>
          </a:bodyPr>
          <a:lstStyle/>
          <a:p>
            <a:r>
              <a:rPr lang="en-US" dirty="0"/>
              <a:t>http://www.pinterest.com/lislelibrary/process-oriented-art-projects-lisle-library/</a:t>
            </a:r>
          </a:p>
        </p:txBody>
      </p:sp>
      <p:sp>
        <p:nvSpPr>
          <p:cNvPr id="3" name="Rectangle 2"/>
          <p:cNvSpPr/>
          <p:nvPr/>
        </p:nvSpPr>
        <p:spPr>
          <a:xfrm>
            <a:off x="869950" y="1905506"/>
            <a:ext cx="7207249" cy="1292662"/>
          </a:xfrm>
          <a:prstGeom prst="rect">
            <a:avLst/>
          </a:prstGeom>
        </p:spPr>
        <p:txBody>
          <a:bodyPr wrap="square">
            <a:spAutoFit/>
          </a:bodyPr>
          <a:lstStyle/>
          <a:p>
            <a:r>
              <a:rPr lang="en-US" sz="2400" b="1" dirty="0"/>
              <a:t>Process oriented art projects @ Lisle Library</a:t>
            </a:r>
          </a:p>
          <a:p>
            <a:r>
              <a:rPr lang="en-US" dirty="0"/>
              <a:t>The Youth Services Department at Lisle Library District (in Lisle, IL) focuses on process oriented art in our programs. It's about the process, not the product! Great art projects for toddlers and preschoolers. </a:t>
            </a:r>
          </a:p>
        </p:txBody>
      </p:sp>
      <p:sp>
        <p:nvSpPr>
          <p:cNvPr id="5" name="Rectangle 1">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AutoShape 3" descr="data:image/jpeg;base64,/9j/4AAQSkZJRgABAQAAAQABAAD/2wCEAAkGBwgHBgkIBwgKCgkLDRYPDQwMDRsUFRAWIB0iIiAdHx8kKDQsJCYxJx8fLT0tMTU3Ojo6Iys/RD84QzQ5OjcBCgoKDQwNGg8PGjclHyU3Nzc3Nzc3Nzc3Nzc3Nzc3Nzc3Nzc3Nzc3Nzc3Nzc3Nzc3Nzc3Nzc3Nzc3Nzc3Nzc3N//AABEIAHYAdgMBEQACEQEDEQH/xAAcAAABBQEBAQAAAAAAAAAAAAAHAAIDBQYEAQj/xAA/EAACAQMBBAcFBQcCBwAAAAABAgMABAURBhIhMQcTIkFRYZEycYGhwRQjQlJiFSQzcoKx0RaSNENTk6Kywv/EABoBAAIDAQEAAAAAAAAAAAAAAAAEAgMFBgH/xAA0EQACAgECAwUGBQQDAAAAAAAAAQIDEQQxBRIhMkFRYdETInGBkcGhseHw8RQjQlIVM1P/2gAMAwEAAhEDEQA/ADjQAqAFQAqAGs6qO0QKAOWbI28XtOKAOCfaXHw/xLiJfe4FeOSRZGqyfZi38iJdrMYx0F3B/wBwV5zx8Sb016/wf0Z3W+ZtJwCkqt7jUslLTXRnbHPHJ7LCg8JAdaAPaAFQAqAFQAqAFQB4zBRqaAKjMZ21x0TPLKqgedeNpLLJ11ztlywWWYjI7V394SLNRBH/ANSUasfcv+fSl5X/AOps0cJiutzz5L19PqUkzSXB1uriac+Dvw9BoKpcpPdmnXTVV/1xS/fjuNSKFPYijX3KBUS5yk92OKoRxVT8KDzLIxBCG3kQRt+aPsn1FehJuSxLqvPqWFnl8nYsDBdmVR/y5+Pow4j461ONso+Ylbw/TW/48r8vT+DWYTbKG4kWC7Bt5zyDng3uPf8A3piFsZdDH1PD7aFzLrHxX3RrYZklUFTzq0QJaAFQAqAFQB4zBRqaAMptTtKmPTqofvJ34IgPPzPgPOoTmoLLGtLpJ6mWF0S3fh+pgJpJrqc3F5J1svd4J5AfWk5ScnlnS0010R5K16v4i1qJYRyzRQrvSyKg5AsdNa9UW9iFlkK4803heZ1WmPyt9obHEXsyH8bIIl9XI1+FXLTze5nT4xp49jMvgvXCLFdlNoWXU4+JfJrpdflXv9O/Eq/5mH/m/wAPU5rnB5u1BafE3G4ObRFZB6KSflXj08lsWQ4vQ+0mvl6ZK9XUkgE6jgQRoR7x3VU4tdGaNdsLVzQeUeuFkXdcBh4GolqeNi6wG0k+LkWG8kaS1J0ErHVo/wCbxHn3VfXbjpIytZw6M/fpWH4ePw8/IJVpdJcxh0YEGmjAOigBUAKgDPbU5qPG2buTqeQUcye4VGUlFZZbRTK6xVx3YM3kkmme4uG3ppOZ8B4DypKUnJ5Z1dVcKYKENl+8nmtRJk2NsbzM332LGqpkUAyzODuQqe8+J8B31dVU5dXsZuu4gtP7kOs/y83++oSMDsljMPuzCP7Veadq6nAZ/wCnuUeQptJJYRz1jlbLnseX+9l3Fhf5rG487t3dxo35NdW9BUXOK3ZfXprbezErP9aYXe066XTx6o6VD20C/wD43UeH4llj83jciQLS7jdz+A8G9DU4zjLZlFumtq7URmYwWPzCfvUC9aBosycHX4/SvWk1hlVc5Vy5oPDBxnsLc4S4CTHrIXP3UwHBvI+BpSyvk+B0ei1qvjiXSSKzXUaHlVQ8aHY7NNY3S4+dz1L/AMAn8P6f8UxTP/FmRxPSZXt4fP19QlROJEDA8DTJhj6AIbqQRQsx7qABRtJkGyOXddfurc6Dzcj6A/OlLpZeDouGUezp9o95fl+voVhNUmiN3ZZpI4LZN+4mcRxL4sfp3nyFThDmlgW1eoWnpdj+Xm+4L2zuGgwWMjs4O0w7U0pHGWQ82NPeSOUWW3KTy3uzL7YbVyLK9hi5N0L2ZZl5k+A/zS9lvcja0WhWFZZ8kYSS5QSbryayNx05sfhVKhKWyNOzUU04U5JfFnqyK41Ug1FprcshZGa5ovKHq7KwZSQw4gg8qCTw1hhC2J2kkvicffSb1wo1ikPNwO4+dNVWN9GYHENJGv8AuQ2Zpspj4cnYyWlwuqOOB71PcRVskpLDEKrHXNTjugP3cElndS20w0kicq3wpBrDwdZXNTiprZkLasvZbdYHVW/KRyNeE+mz2Cfsflv2ljY3cgSDsuPBhwNPwlzRycpqqPYXOH0+HcaKpC5RbVXos8dK5PBVJrxvCyTrg7JqC7wURFtwF/bbtOfM8TWfv1Owwo+7HZdBE16eGk6PLNbraJrhxqLOEsv8z8B8gfWmaF0bMPi88yhD4v7eputqL843BXM6HSTd3EP6jwqyx4jkS0lXtblF7AfVJrmaOC30NxPII0149pjpqf7/AApSEeaSR0Gqv9hS7F3bfHuDBs9gLHA2K29pGDIeMs7Dtyt3kn6d1PeSOUSbfNJ5b3ZQ9I2Ntv2emQSNUuEkCs6jTfU9xqm9e7k1eFTcbXDuYO9aVN468TdNZ5SzuEPFJ09CdD8jU6376FddFPTT+GfoG2nTmAX7fxLDtCzKNOtiVz7+I+lKXL3jouGSzRjwZnQaqNA0Wwl4YMrNb66LKokA/UOB+W7V9D6tGVxevMI2eHT7r7hPB1ANMmEYbpFm0sGj19tlX1NV3PEGPcNjzamPll/RGEY0mdINJoPDbdFpX7Rkx+IrGfh2qao7LMHiq/vRfl9y16Sd7/T4K+z1673zou7JHhmPb/Iw2yO6dqsZv6aCU+u41VU9sf4os6f5oMgps58xXSfeCOwtbQHtSyb5HkB/k1Re+mDV4VDM5T8Acb1LG4dFgpmyNlCo1MlzEo/3irKlmaE+IS5dNP6fUOtOHNAw6RnB2gVR+GBQfU0pd2joOGLFHzMuDVRonfgpjDnbFh+Jyh9xUn6Cp1PE0La6PNpZ+WH+P6hjtm3oVPlTpy4P+k5ilnvrzWRSPWqb+wafCFnVJeT/ACB6mSHKVPitJ8x0jq8GTpdwSezIB5HhXuUVuEkafYDIpY7QKkjAR3SdUST+Lmvz4fGrqZYlgy+JUudakt0ErN46PLYu4spDp1i9lvytzB9aZkuZYMWm11WKa7gPWMVza7RWltFu/ao71I+B1GobQ/DQGla4/wBzBu622P8ASOWN0vxDf3U4c6CPpAvvte0kyA6pbgRL5HmfmaUteZHRcPr5KE/Eze9VQ8aHYCyN/tTA+7rFZIZ3Pgx7KD11P9NMUR3kY3FrliNS3fV/BfqGCmDIAxtVfC+z95Mp1QPuKde4cKSseZNnUaSv2dMYlO93CntSKT4DjVeRtQk+4nwt4s+bsURSB1wOp9xqVb99FWsr5dLY34fdBxsv+HX3U+ciYvpKtzJi5mA9ntehqq5Zgx7hk+TVwfy+oICaQOvIy1AHiyuh1R2U+R0oItJ7hCwPSlPa2Jt8vbPcyoukc6EAt4bwP96ZhqGlhmNqODxlPmreF4ehw9GjT5nbVJpwGW3jkuXbT8R7K/8AsfSpafq2ynjPLCFdUfH8v5QajypkwwK9JFne4bO3F29szWNy3WJcDXdBPNW8DrSlsJKWUsnQaHV0yrUJy5WvEzWKmyGauVtsPYm6mY6djXcXzZuQFRhXOT2L9RrtNQu1zPwXUOOxuzqbO4rqXcS3kp6y5lA0DN4D9IHAU4korCOZnOVk3ZPd/vBzdIO0aYDCP1T/AL5cgxwKOY8W+FV2z5I+Y9w/SvUW9eytwEmV34u7MfM60gdaklseqaD00OxEBuNo7bhwj1c+mn1q6hZmZ/FLOTSS88L8c/YO9sN2FR5U8ckVG1FmLqwkQjXeUihrKwShJwkpLuAFdxNbXEkMg0ZGINZklyvB3ELFZBTXf1OZjXhIYTQAwtQAVug6y0tcrkmHGWVLdCfBBqfm/wAqe06xDJyvFrOfVcv+qS+/obTbLaFdmcR+0Gi609ckYj10LAnjp8NTU7J8iyL6PTf1NnJt0JsJtBidoLYSWF1FLqO1ExAdT4FTXsZqS6EL9LZS+WyJZhYbdOAjiT4KKkUKPgZXaXpCw2FjeOGZb27HKGFtQD+puQqqd0YmhpuG3XdWsIC+bzV5ncg97fyFpG4Ko4Ki9wApKUnJ5Z01FEKIckEcQaolw9TQAROivHGSea9ZeGoRSfU/SmtNHeRg8bu7FS+Pp9wuKNABTRgkV1EJYWUjuoACvSJhms743cancc6Np4+NKaiHXmR0XB9TzQdEt11Xw7zEs1LG0MLUHgxm8eVAH0F0YWH2DYjGKRo8yG4b3uS39iK0orEUjiL7PaXTn4tmO6c8j95jMarcg08g/wDFf/ql9S9kbXBa+k7Pl+/wBWsjIwZGKsORU6GlTdfXoSvd3Mo0luZ3Hg8jH617lsioxWyRGDoOHCvCQ9WoAkBoA6LOCS6uI4IVLO7aACvUsvB5KcYRcpbIPux+IXF4yGEDiq8T4nvNaMI8scHF6i532ysfeaKpFIqAKDafDx5K0kR111FeNJrDJ1WSqmpx3QB89ipsRePDKp3Pwt4is+cHB4Ow02phqa+ePzXgVJNQGCOQ9hvcaDxn05s6yQ7MY1mISNLKIknkAEFahwkVnoj5823zYz+0t5fIdYd7q4f5F4D14n41n2S5pZOy0dHsKYw7+8ot6qxk93qD0crUHg9TQekqakgDnQepZCn0cbKvHu394n3jewpHsinKK8e8znOKa1WP2Ney383+gVIkEaBRypgxh9ACoA8YBhoaAMptXsxBlbZlZBr3HwNRnBSWGX6fU2aeznh/IFdoNnr3ETMHRmi7nFIzrcDqtLrKtTH3ej8ChbiDVY0ErarbdF2HxGGxs2tzPZRi7dD/AA1CgFfee+mrbcxwjA4fw9xtc7F0T6Ax1pY3jzWgBwavAHA0AT20UtxII4EZ3J0AUa17uDeFl7BP2I2EYSJd5FN5+aoeQ99NVU46yMDX8T5k66du9+Pw8vzCxaW628YVRppTJiE9ACoAVACoA8IBGhoAqsphbe+jZXjVtRyI50HsZOLynhg22h6NUdnksiYm8OYpeeni+ybFHGJx6XLm8+/0MLkNj8xZsf3frAO9KodM13GrXxDTWbSx8en6FPLjr2I6SWsq/wBNV4aG4tS7LyRi0uSdBBJ/toJYZ22uByty2kVlLx7yNBUlCT2RTPUU19uaXzNVhujnIXTK14wiX8o4mrY6eT3M+7i9MOlacn9F6hM2b2KscUgKRDe72PM0zCuMNjE1Otu1HbfTw7jWxQpEuiDSpipLQAqAFQAqAFQAqAFQA1kVh2hrQBzTY+CXmg9KAOOTA2r80X0oAYuz1oOPVp6UAdMOItouSD0oA7I4I4+CqPSgCWgBUAKgBUAKgD//2Q=="/>
          <p:cNvSpPr>
            <a:spLocks noChangeAspect="1" noChangeArrowheads="1"/>
          </p:cNvSpPr>
          <p:nvPr/>
        </p:nvSpPr>
        <p:spPr bwMode="auto">
          <a:xfrm>
            <a:off x="155575" y="-533400"/>
            <a:ext cx="1123950"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data:image/jpeg;base64,/9j/4AAQSkZJRgABAQAAAQABAAD/2wCEAAkGBwgHBgkIBwgKCgkLDRYPDQwMDRsUFRAWIB0iIiAdHx8kKDQsJCYxJx8fLT0tMTU3Ojo6Iys/RD84QzQ5OjcBCgoKDQwNGg8PGjclHyU3Nzc3Nzc3Nzc3Nzc3Nzc3Nzc3Nzc3Nzc3Nzc3Nzc3Nzc3Nzc3Nzc3Nzc3Nzc3Nzc3N//AABEIAHYAdgMBEQACEQEDEQH/xAAcAAABBQEBAQAAAAAAAAAAAAAHAAIDBQYEAQj/xAA/EAACAQMBBAcFBQcCBwAAAAABAgMABAURBhIhMQcTIkFRYZEycYGhwRQjQlJiFSQzcoKx0RaSNENTk6Kywv/EABoBAAIDAQEAAAAAAAAAAAAAAAAEAgMFBgH/xAA0EQACAgECAwUGBQQDAAAAAAAAAQIDEQQxBRIhMkFRYdETInGBkcGhseHw8RQjQlIVM1P/2gAMAwEAAhEDEQA/ADjQAqAFQAqAGs6qO0QKAOWbI28XtOKAOCfaXHw/xLiJfe4FeOSRZGqyfZi38iJdrMYx0F3B/wBwV5zx8Sb016/wf0Z3W+ZtJwCkqt7jUslLTXRnbHPHJ7LCg8JAdaAPaAFQAqAFQAqAFQB4zBRqaAKjMZ21x0TPLKqgedeNpLLJ11ztlywWWYjI7V394SLNRBH/ANSUasfcv+fSl5X/AOps0cJiutzz5L19PqUkzSXB1uriac+Dvw9BoKpcpPdmnXTVV/1xS/fjuNSKFPYijX3KBUS5yk92OKoRxVT8KDzLIxBCG3kQRt+aPsn1FehJuSxLqvPqWFnl8nYsDBdmVR/y5+Pow4j461ONso+Ylbw/TW/48r8vT+DWYTbKG4kWC7Bt5zyDng3uPf8A3piFsZdDH1PD7aFzLrHxX3RrYZklUFTzq0QJaAFQAqAFQB4zBRqaAMptTtKmPTqofvJ34IgPPzPgPOoTmoLLGtLpJ6mWF0S3fh+pgJpJrqc3F5J1svd4J5AfWk5ScnlnS0010R5K16v4i1qJYRyzRQrvSyKg5AsdNa9UW9iFlkK4803heZ1WmPyt9obHEXsyH8bIIl9XI1+FXLTze5nT4xp49jMvgvXCLFdlNoWXU4+JfJrpdflXv9O/Eq/5mH/m/wAPU5rnB5u1BafE3G4ObRFZB6KSflXj08lsWQ4vQ+0mvl6ZK9XUkgE6jgQRoR7x3VU4tdGaNdsLVzQeUeuFkXdcBh4GolqeNi6wG0k+LkWG8kaS1J0ErHVo/wCbxHn3VfXbjpIytZw6M/fpWH4ePw8/IJVpdJcxh0YEGmjAOigBUAKgDPbU5qPG2buTqeQUcye4VGUlFZZbRTK6xVx3YM3kkmme4uG3ppOZ8B4DypKUnJ5Z1dVcKYKENl+8nmtRJk2NsbzM332LGqpkUAyzODuQqe8+J8B31dVU5dXsZuu4gtP7kOs/y83++oSMDsljMPuzCP7Veadq6nAZ/wCnuUeQptJJYRz1jlbLnseX+9l3Fhf5rG487t3dxo35NdW9BUXOK3ZfXprbezErP9aYXe066XTx6o6VD20C/wD43UeH4llj83jciQLS7jdz+A8G9DU4zjLZlFumtq7URmYwWPzCfvUC9aBosycHX4/SvWk1hlVc5Vy5oPDBxnsLc4S4CTHrIXP3UwHBvI+BpSyvk+B0ei1qvjiXSSKzXUaHlVQ8aHY7NNY3S4+dz1L/AMAn8P6f8UxTP/FmRxPSZXt4fP19QlROJEDA8DTJhj6AIbqQRQsx7qABRtJkGyOXddfurc6Dzcj6A/OlLpZeDouGUezp9o95fl+voVhNUmiN3ZZpI4LZN+4mcRxL4sfp3nyFThDmlgW1eoWnpdj+Xm+4L2zuGgwWMjs4O0w7U0pHGWQ82NPeSOUWW3KTy3uzL7YbVyLK9hi5N0L2ZZl5k+A/zS9lvcja0WhWFZZ8kYSS5QSbryayNx05sfhVKhKWyNOzUU04U5JfFnqyK41Ug1FprcshZGa5ovKHq7KwZSQw4gg8qCTw1hhC2J2kkvicffSb1wo1ikPNwO4+dNVWN9GYHENJGv8AuQ2Zpspj4cnYyWlwuqOOB71PcRVskpLDEKrHXNTjugP3cElndS20w0kicq3wpBrDwdZXNTiprZkLasvZbdYHVW/KRyNeE+mz2Cfsflv2ljY3cgSDsuPBhwNPwlzRycpqqPYXOH0+HcaKpC5RbVXos8dK5PBVJrxvCyTrg7JqC7wURFtwF/bbtOfM8TWfv1Owwo+7HZdBE16eGk6PLNbraJrhxqLOEsv8z8B8gfWmaF0bMPi88yhD4v7eputqL843BXM6HSTd3EP6jwqyx4jkS0lXtblF7AfVJrmaOC30NxPII0149pjpqf7/AApSEeaSR0Gqv9hS7F3bfHuDBs9gLHA2K29pGDIeMs7Dtyt3kn6d1PeSOUSbfNJ5b3ZQ9I2Ntv2emQSNUuEkCs6jTfU9xqm9e7k1eFTcbXDuYO9aVN468TdNZ5SzuEPFJ09CdD8jU6376FddFPTT+GfoG2nTmAX7fxLDtCzKNOtiVz7+I+lKXL3jouGSzRjwZnQaqNA0Wwl4YMrNb66LKokA/UOB+W7V9D6tGVxevMI2eHT7r7hPB1ANMmEYbpFm0sGj19tlX1NV3PEGPcNjzamPll/RGEY0mdINJoPDbdFpX7Rkx+IrGfh2qao7LMHiq/vRfl9y16Sd7/T4K+z1673zou7JHhmPb/Iw2yO6dqsZv6aCU+u41VU9sf4os6f5oMgps58xXSfeCOwtbQHtSyb5HkB/k1Re+mDV4VDM5T8Acb1LG4dFgpmyNlCo1MlzEo/3irKlmaE+IS5dNP6fUOtOHNAw6RnB2gVR+GBQfU0pd2joOGLFHzMuDVRonfgpjDnbFh+Jyh9xUn6Cp1PE0La6PNpZ+WH+P6hjtm3oVPlTpy4P+k5ilnvrzWRSPWqb+wafCFnVJeT/ACB6mSHKVPitJ8x0jq8GTpdwSezIB5HhXuUVuEkafYDIpY7QKkjAR3SdUST+Lmvz4fGrqZYlgy+JUudakt0ErN46PLYu4spDp1i9lvytzB9aZkuZYMWm11WKa7gPWMVza7RWltFu/ao71I+B1GobQ/DQGla4/wBzBu622P8ASOWN0vxDf3U4c6CPpAvvte0kyA6pbgRL5HmfmaUteZHRcPr5KE/Eze9VQ8aHYCyN/tTA+7rFZIZ3Pgx7KD11P9NMUR3kY3FrliNS3fV/BfqGCmDIAxtVfC+z95Mp1QPuKde4cKSseZNnUaSv2dMYlO93CntSKT4DjVeRtQk+4nwt4s+bsURSB1wOp9xqVb99FWsr5dLY34fdBxsv+HX3U+ciYvpKtzJi5mA9ntehqq5Zgx7hk+TVwfy+oICaQOvIy1AHiyuh1R2U+R0oItJ7hCwPSlPa2Jt8vbPcyoukc6EAt4bwP96ZhqGlhmNqODxlPmreF4ehw9GjT5nbVJpwGW3jkuXbT8R7K/8AsfSpafq2ynjPLCFdUfH8v5QajypkwwK9JFne4bO3F29szWNy3WJcDXdBPNW8DrSlsJKWUsnQaHV0yrUJy5WvEzWKmyGauVtsPYm6mY6djXcXzZuQFRhXOT2L9RrtNQu1zPwXUOOxuzqbO4rqXcS3kp6y5lA0DN4D9IHAU4korCOZnOVk3ZPd/vBzdIO0aYDCP1T/AL5cgxwKOY8W+FV2z5I+Y9w/SvUW9eytwEmV34u7MfM60gdaklseqaD00OxEBuNo7bhwj1c+mn1q6hZmZ/FLOTSS88L8c/YO9sN2FR5U8ckVG1FmLqwkQjXeUihrKwShJwkpLuAFdxNbXEkMg0ZGINZklyvB3ELFZBTXf1OZjXhIYTQAwtQAVug6y0tcrkmHGWVLdCfBBqfm/wAqe06xDJyvFrOfVcv+qS+/obTbLaFdmcR+0Gi609ckYj10LAnjp8NTU7J8iyL6PTf1NnJt0JsJtBidoLYSWF1FLqO1ExAdT4FTXsZqS6EL9LZS+WyJZhYbdOAjiT4KKkUKPgZXaXpCw2FjeOGZb27HKGFtQD+puQqqd0YmhpuG3XdWsIC+bzV5ncg97fyFpG4Ko4Ki9wApKUnJ5Z01FEKIckEcQaolw9TQAROivHGSea9ZeGoRSfU/SmtNHeRg8bu7FS+Pp9wuKNABTRgkV1EJYWUjuoACvSJhms743cancc6Np4+NKaiHXmR0XB9TzQdEt11Xw7zEs1LG0MLUHgxm8eVAH0F0YWH2DYjGKRo8yG4b3uS39iK0orEUjiL7PaXTn4tmO6c8j95jMarcg08g/wDFf/ql9S9kbXBa+k7Pl+/wBWsjIwZGKsORU6GlTdfXoSvd3Mo0luZ3Hg8jH617lsioxWyRGDoOHCvCQ9WoAkBoA6LOCS6uI4IVLO7aACvUsvB5KcYRcpbIPux+IXF4yGEDiq8T4nvNaMI8scHF6i532ysfeaKpFIqAKDafDx5K0kR111FeNJrDJ1WSqmpx3QB89ipsRePDKp3Pwt4is+cHB4Ow02phqa+ePzXgVJNQGCOQ9hvcaDxn05s6yQ7MY1mISNLKIknkAEFahwkVnoj5823zYz+0t5fIdYd7q4f5F4D14n41n2S5pZOy0dHsKYw7+8ot6qxk93qD0crUHg9TQekqakgDnQepZCn0cbKvHu394n3jewpHsinKK8e8znOKa1WP2Ney383+gVIkEaBRypgxh9ACoA8YBhoaAMptXsxBlbZlZBr3HwNRnBSWGX6fU2aeznh/IFdoNnr3ETMHRmi7nFIzrcDqtLrKtTH3ej8ChbiDVY0ErarbdF2HxGGxs2tzPZRi7dD/AA1CgFfee+mrbcxwjA4fw9xtc7F0T6Ax1pY3jzWgBwavAHA0AT20UtxII4EZ3J0AUa17uDeFl7BP2I2EYSJd5FN5+aoeQ99NVU46yMDX8T5k66du9+Pw8vzCxaW628YVRppTJiE9ACoAVACoA8IBGhoAqsphbe+jZXjVtRyI50HsZOLynhg22h6NUdnksiYm8OYpeeni+ybFHGJx6XLm8+/0MLkNj8xZsf3frAO9KodM13GrXxDTWbSx8en6FPLjr2I6SWsq/wBNV4aG4tS7LyRi0uSdBBJ/toJYZ22uByty2kVlLx7yNBUlCT2RTPUU19uaXzNVhujnIXTK14wiX8o4mrY6eT3M+7i9MOlacn9F6hM2b2KscUgKRDe72PM0zCuMNjE1Otu1HbfTw7jWxQpEuiDSpipLQAqAFQAqAFQAqAFQA1kVh2hrQBzTY+CXmg9KAOOTA2r80X0oAYuz1oOPVp6UAdMOItouSD0oA7I4I4+CqPSgCWgBUAKgBUAKgD//2Q=="/>
          <p:cNvSpPr>
            <a:spLocks noChangeAspect="1" noChangeArrowheads="1"/>
          </p:cNvSpPr>
          <p:nvPr/>
        </p:nvSpPr>
        <p:spPr bwMode="auto">
          <a:xfrm>
            <a:off x="307975" y="-381000"/>
            <a:ext cx="1123950"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457200"/>
            <a:ext cx="11239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5420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1"/>
            <a:ext cx="7315200" cy="1384995"/>
          </a:xfrm>
          <a:prstGeom prst="rect">
            <a:avLst/>
          </a:prstGeom>
        </p:spPr>
        <p:txBody>
          <a:bodyPr wrap="square">
            <a:spAutoFit/>
          </a:bodyPr>
          <a:lstStyle/>
          <a:p>
            <a:pPr lvl="0" algn="ctr"/>
            <a:r>
              <a:rPr lang="en-US" sz="2800" dirty="0"/>
              <a:t>Profile of Powerful Arts Programs </a:t>
            </a:r>
            <a:endParaRPr lang="en-US" sz="2800" dirty="0" smtClean="0"/>
          </a:p>
          <a:p>
            <a:pPr lvl="0" algn="ctr"/>
            <a:r>
              <a:rPr lang="en-US" sz="2800" dirty="0" smtClean="0"/>
              <a:t>Centered </a:t>
            </a:r>
            <a:r>
              <a:rPr lang="en-US" sz="2800" dirty="0"/>
              <a:t>in Libraries: </a:t>
            </a:r>
            <a:endParaRPr lang="en-US" sz="2800" dirty="0" smtClean="0"/>
          </a:p>
          <a:p>
            <a:pPr lvl="0" algn="ctr"/>
            <a:r>
              <a:rPr lang="en-US" sz="2800" dirty="0" smtClean="0"/>
              <a:t>NY </a:t>
            </a:r>
            <a:r>
              <a:rPr lang="en-US" sz="2800" dirty="0"/>
              <a:t>Library Partnership</a:t>
            </a:r>
          </a:p>
        </p:txBody>
      </p:sp>
    </p:spTree>
    <p:extLst>
      <p:ext uri="{BB962C8B-B14F-4D97-AF65-F5344CB8AC3E}">
        <p14:creationId xmlns:p14="http://schemas.microsoft.com/office/powerpoint/2010/main" val="32029485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52" y="2743200"/>
            <a:ext cx="8915400" cy="3416320"/>
          </a:xfrm>
          <a:prstGeom prst="rect">
            <a:avLst/>
          </a:prstGeom>
        </p:spPr>
        <p:txBody>
          <a:bodyPr wrap="square">
            <a:spAutoFit/>
          </a:bodyPr>
          <a:lstStyle/>
          <a:p>
            <a:r>
              <a:rPr lang="en-US" dirty="0">
                <a:hlinkClick r:id="rId3"/>
              </a:rPr>
              <a:t>Uptown</a:t>
            </a:r>
            <a:r>
              <a:rPr lang="en-US" dirty="0"/>
              <a:t> </a:t>
            </a:r>
          </a:p>
          <a:p>
            <a:r>
              <a:rPr lang="en-US" b="1" dirty="0"/>
              <a:t>'Project Art' program turns New York Public </a:t>
            </a:r>
            <a:r>
              <a:rPr lang="en-US" b="1" dirty="0" err="1"/>
              <a:t>Libaries</a:t>
            </a:r>
            <a:r>
              <a:rPr lang="en-US" b="1" dirty="0"/>
              <a:t> into studios for young students uptown</a:t>
            </a:r>
          </a:p>
          <a:p>
            <a:r>
              <a:rPr lang="en-US" b="1" dirty="0" err="1"/>
              <a:t>Adarsh</a:t>
            </a:r>
            <a:r>
              <a:rPr lang="en-US" b="1" dirty="0"/>
              <a:t> </a:t>
            </a:r>
            <a:r>
              <a:rPr lang="en-US" b="1" dirty="0" err="1"/>
              <a:t>Alphons</a:t>
            </a:r>
            <a:r>
              <a:rPr lang="en-US" b="1" dirty="0"/>
              <a:t> seeks to remedy gap in art education in schools, shortage of youth programming in libraries. Program offers classes at Hamilton Grange branch with plans for large-scale expansion.</a:t>
            </a:r>
          </a:p>
          <a:p>
            <a:r>
              <a:rPr lang="en-US" dirty="0"/>
              <a:t>BY </a:t>
            </a:r>
            <a:r>
              <a:rPr lang="en-US" dirty="0" err="1">
                <a:hlinkClick r:id="rId4"/>
              </a:rPr>
              <a:t>Laignee</a:t>
            </a:r>
            <a:r>
              <a:rPr lang="en-US" dirty="0">
                <a:hlinkClick r:id="rId4"/>
              </a:rPr>
              <a:t> Barron </a:t>
            </a:r>
            <a:endParaRPr lang="en-US" dirty="0"/>
          </a:p>
          <a:p>
            <a:r>
              <a:rPr lang="en-US" dirty="0"/>
              <a:t>NEW YORK DAILY NEWS</a:t>
            </a:r>
          </a:p>
          <a:p>
            <a:r>
              <a:rPr lang="en-US" dirty="0"/>
              <a:t>Friday, July 19, 2013, 9:24 PM</a:t>
            </a:r>
          </a:p>
          <a:p>
            <a:r>
              <a:rPr lang="en-US" dirty="0"/>
              <a:t/>
            </a:r>
            <a:br>
              <a:rPr lang="en-US" dirty="0"/>
            </a:br>
            <a:r>
              <a:rPr lang="en-US" dirty="0"/>
              <a:t>Read more: </a:t>
            </a:r>
            <a:r>
              <a:rPr lang="en-US" dirty="0">
                <a:hlinkClick r:id="rId5"/>
              </a:rPr>
              <a:t>http://www.nydailynews.com/new-york/uptown/artist-bold-stroke-inspiration-article-1.1404105#ixzz33WbcvvaG</a:t>
            </a:r>
            <a:r>
              <a:rPr lang="en-US" dirty="0"/>
              <a:t/>
            </a:r>
            <a:br>
              <a:rPr lang="en-US" dirty="0"/>
            </a:br>
            <a:endParaRPr lang="en-US" dirty="0"/>
          </a:p>
        </p:txBody>
      </p:sp>
      <p:pic>
        <p:nvPicPr>
          <p:cNvPr id="16386" name="Picture 2" descr="Harlem kids will realize their artist potential this summer in Project Art classes with a chance to show their work in a gallery exhibition in the f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69" y="152400"/>
            <a:ext cx="3618031" cy="240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174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6583945"/>
          </a:xfrm>
          <a:prstGeom prst="rect">
            <a:avLst/>
          </a:prstGeom>
        </p:spPr>
        <p:txBody>
          <a:bodyPr wrap="square">
            <a:spAutoFit/>
          </a:bodyPr>
          <a:lstStyle/>
          <a:p>
            <a:r>
              <a:rPr lang="en-US" dirty="0"/>
              <a:t>One enterprising artist is painting over two public funding crises in one stroke.</a:t>
            </a:r>
          </a:p>
          <a:p>
            <a:r>
              <a:rPr lang="en-US" dirty="0" err="1"/>
              <a:t>Adarsh</a:t>
            </a:r>
            <a:r>
              <a:rPr lang="en-US" dirty="0"/>
              <a:t> </a:t>
            </a:r>
            <a:r>
              <a:rPr lang="en-US" dirty="0" err="1"/>
              <a:t>Alphons</a:t>
            </a:r>
            <a:r>
              <a:rPr lang="en-US" dirty="0"/>
              <a:t> wants to remedy the gap in art classes and public education, while simultaneously helping to restore youth programming to libraries, where budget cuts have eliminated thousands of hours of programming.</a:t>
            </a:r>
          </a:p>
          <a:p>
            <a:r>
              <a:rPr lang="en-US" dirty="0" err="1"/>
              <a:t>Alphons</a:t>
            </a:r>
            <a:r>
              <a:rPr lang="en-US" dirty="0"/>
              <a:t>’ organization, Project Art, is turning the library into a studio where low-income </a:t>
            </a:r>
            <a:r>
              <a:rPr lang="en-US" dirty="0" err="1"/>
              <a:t>uptowners</a:t>
            </a:r>
            <a:r>
              <a:rPr lang="en-US" dirty="0"/>
              <a:t> ages 5 to 18 learn to prime a canvas, mix a color palette and sculpt a masterpiece.</a:t>
            </a:r>
          </a:p>
          <a:p>
            <a:r>
              <a:rPr lang="en-US" dirty="0"/>
              <a:t>Project Art temporarily moved to the Hamilton Grange Library last fall when its former studios became a liability with leaking bathrooms and faulty sinks.</a:t>
            </a:r>
          </a:p>
          <a:p>
            <a:r>
              <a:rPr lang="en-US" dirty="0"/>
              <a:t>“We urgently needed space, and libraries are unable to provide as much programming as they used to,” </a:t>
            </a:r>
            <a:r>
              <a:rPr lang="en-US" dirty="0" err="1"/>
              <a:t>Alphons</a:t>
            </a:r>
            <a:r>
              <a:rPr lang="en-US" dirty="0"/>
              <a:t> said.</a:t>
            </a:r>
          </a:p>
          <a:p>
            <a:r>
              <a:rPr lang="en-US" dirty="0"/>
              <a:t>A </a:t>
            </a:r>
            <a:r>
              <a:rPr lang="en-US" dirty="0" err="1"/>
              <a:t>libary</a:t>
            </a:r>
            <a:r>
              <a:rPr lang="en-US" dirty="0"/>
              <a:t> spokeswoman called the partnership a "win-win situation" that works to the benefit of Harlem residents.</a:t>
            </a:r>
          </a:p>
          <a:p>
            <a:r>
              <a:rPr lang="en-US" dirty="0"/>
              <a:t>"The New York Public Library has experienced budget cuts over the past five years, which has made it difficult for the staff to offer the same types of programs they have offered in the past," said Amy </a:t>
            </a:r>
            <a:r>
              <a:rPr lang="en-US" dirty="0" err="1"/>
              <a:t>Geduldig</a:t>
            </a:r>
            <a:r>
              <a:rPr lang="en-US" dirty="0"/>
              <a:t>, the organization's public relations manager. "Programs like </a:t>
            </a:r>
            <a:r>
              <a:rPr lang="en-US" dirty="0" err="1"/>
              <a:t>ProjectArt</a:t>
            </a:r>
            <a:r>
              <a:rPr lang="en-US" dirty="0"/>
              <a:t> help provide us with programs and resources that are important to the people we serve." </a:t>
            </a:r>
          </a:p>
          <a:p>
            <a:r>
              <a:rPr lang="en-US" dirty="0" err="1"/>
              <a:t>Alphons</a:t>
            </a:r>
            <a:r>
              <a:rPr lang="en-US" dirty="0"/>
              <a:t>, 30, plans to expand the program to other branches in Harlem, including </a:t>
            </a:r>
            <a:r>
              <a:rPr lang="en-US" dirty="0" err="1"/>
              <a:t>Countee</a:t>
            </a:r>
            <a:r>
              <a:rPr lang="en-US" dirty="0"/>
              <a:t> Cullen.</a:t>
            </a:r>
          </a:p>
          <a:p>
            <a:r>
              <a:rPr lang="en-US" dirty="0"/>
              <a:t/>
            </a:r>
            <a:br>
              <a:rPr lang="en-US" dirty="0"/>
            </a:br>
            <a:r>
              <a:rPr lang="en-US" dirty="0"/>
              <a:t>Read more: </a:t>
            </a:r>
            <a:r>
              <a:rPr lang="en-US" dirty="0">
                <a:hlinkClick r:id="rId3"/>
              </a:rPr>
              <a:t>http://www.nydailynews.com/new-york/uptown/artist-bold-stroke-inspiration-article-1.1404105#ixzz33WbvmWAU</a:t>
            </a:r>
            <a:r>
              <a:rPr lang="en-US" dirty="0"/>
              <a:t/>
            </a:r>
            <a:br>
              <a:rPr lang="en-US" dirty="0"/>
            </a:br>
            <a:endParaRPr lang="en-US" dirty="0"/>
          </a:p>
        </p:txBody>
      </p:sp>
    </p:spTree>
    <p:extLst>
      <p:ext uri="{BB962C8B-B14F-4D97-AF65-F5344CB8AC3E}">
        <p14:creationId xmlns:p14="http://schemas.microsoft.com/office/powerpoint/2010/main" val="30730747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4753970" cy="2308324"/>
          </a:xfrm>
          <a:prstGeom prst="rect">
            <a:avLst/>
          </a:prstGeom>
        </p:spPr>
        <p:txBody>
          <a:bodyPr wrap="square">
            <a:spAutoFit/>
          </a:bodyPr>
          <a:lstStyle/>
          <a:p>
            <a:r>
              <a:rPr lang="en-US" b="1" dirty="0" smtClean="0"/>
              <a:t>The Problem: The Void</a:t>
            </a:r>
          </a:p>
          <a:p>
            <a:r>
              <a:rPr lang="en-US" dirty="0" smtClean="0"/>
              <a:t>The </a:t>
            </a:r>
            <a:r>
              <a:rPr lang="en-US" dirty="0"/>
              <a:t>arts opportunity gap is widest for children in high-poverty schools. This is absolutely an equity issue and a civil rights issue-just as is access to AP courses and other educational opportunities. Nearly four million elementary school students do not get any visual arts instruction at school during their formative learning years.</a:t>
            </a:r>
          </a:p>
        </p:txBody>
      </p:sp>
      <p:pic>
        <p:nvPicPr>
          <p:cNvPr id="17412" name="Picture 4" descr="thev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0" y="3429001"/>
            <a:ext cx="5148646"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86400" y="3810000"/>
            <a:ext cx="3504590" cy="2308324"/>
          </a:xfrm>
          <a:prstGeom prst="rect">
            <a:avLst/>
          </a:prstGeom>
        </p:spPr>
        <p:txBody>
          <a:bodyPr wrap="square">
            <a:spAutoFit/>
          </a:bodyPr>
          <a:lstStyle/>
          <a:p>
            <a:r>
              <a:rPr lang="en-US" sz="1600" b="1" dirty="0" smtClean="0"/>
              <a:t>The Solution:</a:t>
            </a:r>
          </a:p>
          <a:p>
            <a:r>
              <a:rPr lang="en-US" sz="1600" dirty="0" smtClean="0"/>
              <a:t>Public </a:t>
            </a:r>
            <a:r>
              <a:rPr lang="en-US" sz="1600" dirty="0"/>
              <a:t>Libraries Partnership</a:t>
            </a:r>
          </a:p>
          <a:p>
            <a:r>
              <a:rPr lang="en-US" sz="1600" dirty="0" err="1"/>
              <a:t>ProjectArt</a:t>
            </a:r>
            <a:r>
              <a:rPr lang="en-US" sz="1600" dirty="0"/>
              <a:t> collaborates with public institutions (libraries) that are strategically located to bring access to arts directly to underserved communities. This is particularly effective for communities on the lower socioeconomic scale. </a:t>
            </a:r>
          </a:p>
        </p:txBody>
      </p:sp>
      <p:pic>
        <p:nvPicPr>
          <p:cNvPr id="17414" name="Picture 6" descr="My 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698" y="-22747"/>
            <a:ext cx="2055597" cy="360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1422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686800" cy="1323439"/>
          </a:xfrm>
          <a:prstGeom prst="rect">
            <a:avLst/>
          </a:prstGeom>
        </p:spPr>
        <p:txBody>
          <a:bodyPr wrap="square">
            <a:spAutoFit/>
          </a:bodyPr>
          <a:lstStyle/>
          <a:p>
            <a:pPr lvl="0" algn="ctr"/>
            <a:r>
              <a:rPr lang="en-US" sz="4000" dirty="0"/>
              <a:t>Chat: What are some great activities </a:t>
            </a:r>
            <a:endParaRPr lang="en-US" sz="4000" dirty="0" smtClean="0"/>
          </a:p>
          <a:p>
            <a:pPr lvl="0" algn="ctr"/>
            <a:r>
              <a:rPr lang="en-US" sz="4000" dirty="0" smtClean="0"/>
              <a:t>or </a:t>
            </a:r>
            <a:r>
              <a:rPr lang="en-US" sz="4000" dirty="0"/>
              <a:t>programs you have seen?</a:t>
            </a:r>
          </a:p>
        </p:txBody>
      </p:sp>
    </p:spTree>
    <p:extLst>
      <p:ext uri="{BB962C8B-B14F-4D97-AF65-F5344CB8AC3E}">
        <p14:creationId xmlns:p14="http://schemas.microsoft.com/office/powerpoint/2010/main" val="20276296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610600" cy="6324600"/>
          </a:xfrm>
        </p:spPr>
        <p:txBody>
          <a:bodyPr>
            <a:normAutofit fontScale="90000"/>
          </a:bodyPr>
          <a:lstStyle/>
          <a:p>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Excellent Internet Resources for Art </a:t>
            </a:r>
            <a:r>
              <a:rPr lang="en-US" sz="3100" dirty="0"/>
              <a:t>Inspiration:</a:t>
            </a:r>
            <a:br>
              <a:rPr lang="en-US" sz="3100" dirty="0"/>
            </a:br>
            <a:r>
              <a:rPr lang="en-US" sz="3100" dirty="0"/>
              <a:t>Pinterest: Search Process Art </a:t>
            </a:r>
            <a:r>
              <a:rPr lang="en-US" sz="3100" dirty="0" smtClean="0"/>
              <a:t/>
            </a:r>
            <a:br>
              <a:rPr lang="en-US" sz="3100" dirty="0" smtClean="0"/>
            </a:br>
            <a:r>
              <a:rPr lang="en-US" sz="3100" dirty="0" smtClean="0"/>
              <a:t>Teacher Tom</a:t>
            </a:r>
            <a:br>
              <a:rPr lang="en-US" sz="3100" dirty="0" smtClean="0"/>
            </a:br>
            <a:r>
              <a:rPr lang="en-US" sz="3100" dirty="0" smtClean="0"/>
              <a:t>Red Ted Art</a:t>
            </a:r>
            <a:br>
              <a:rPr lang="en-US" sz="3100" dirty="0" smtClean="0"/>
            </a:br>
            <a:r>
              <a:rPr lang="en-US" sz="3100" dirty="0" smtClean="0"/>
              <a:t>Play </a:t>
            </a:r>
            <a:r>
              <a:rPr lang="en-US" sz="3100" dirty="0"/>
              <a:t>at Home </a:t>
            </a:r>
            <a:r>
              <a:rPr lang="en-US" sz="3100" dirty="0" smtClean="0"/>
              <a:t>Mom</a:t>
            </a:r>
            <a:br>
              <a:rPr lang="en-US" sz="3100" dirty="0" smtClean="0"/>
            </a:br>
            <a:r>
              <a:rPr lang="en-US" sz="3100" dirty="0" smtClean="0"/>
              <a:t>Magic Onions</a:t>
            </a:r>
            <a:br>
              <a:rPr lang="en-US" sz="3100" dirty="0" smtClean="0"/>
            </a:br>
            <a:r>
              <a:rPr lang="en-US" sz="3100" dirty="0" smtClean="0"/>
              <a:t>Artful Parent</a:t>
            </a:r>
            <a:r>
              <a:rPr lang="en-US" sz="3100" dirty="0"/>
              <a:t/>
            </a:r>
            <a:br>
              <a:rPr lang="en-US" sz="3100" dirty="0"/>
            </a:br>
            <a:r>
              <a:rPr lang="en-US" sz="3100" dirty="0" smtClean="0"/>
              <a:t> </a:t>
            </a:r>
            <a:r>
              <a:rPr lang="en-US" sz="3100" dirty="0" err="1" smtClean="0"/>
              <a:t>Tinkerlab</a:t>
            </a:r>
            <a:r>
              <a:rPr lang="en-US" sz="3100" dirty="0" smtClean="0"/>
              <a:t/>
            </a:r>
            <a:br>
              <a:rPr lang="en-US" sz="3100" dirty="0" smtClean="0"/>
            </a:br>
            <a:r>
              <a:rPr lang="en-US" sz="3100" dirty="0" smtClean="0"/>
              <a:t>Make Zine and the Makers Movement</a:t>
            </a:r>
            <a:br>
              <a:rPr lang="en-US" sz="3100" dirty="0" smtClean="0"/>
            </a:br>
            <a:r>
              <a:rPr lang="en-US" sz="3100" dirty="0"/>
              <a:t>C</a:t>
            </a:r>
            <a:r>
              <a:rPr lang="en-US" sz="3100" dirty="0" smtClean="0"/>
              <a:t>hild’s </a:t>
            </a:r>
            <a:r>
              <a:rPr lang="en-US" sz="3100" dirty="0"/>
              <a:t>P</a:t>
            </a:r>
            <a:r>
              <a:rPr lang="en-US" sz="3100" dirty="0" smtClean="0"/>
              <a:t>lay Music</a:t>
            </a:r>
            <a:br>
              <a:rPr lang="en-US" sz="3100" dirty="0" smtClean="0"/>
            </a:br>
            <a:r>
              <a:rPr lang="en-US" sz="3100" dirty="0"/>
              <a:t>B</a:t>
            </a:r>
            <a:r>
              <a:rPr lang="en-US" sz="3100" dirty="0" smtClean="0"/>
              <a:t>ev </a:t>
            </a:r>
            <a:r>
              <a:rPr lang="en-US" sz="3100" dirty="0" err="1" smtClean="0"/>
              <a:t>Bos</a:t>
            </a:r>
            <a:r>
              <a:rPr lang="en-US" sz="3100" dirty="0" smtClean="0"/>
              <a:t/>
            </a:r>
            <a:br>
              <a:rPr lang="en-US" sz="3100" dirty="0" smtClean="0"/>
            </a:br>
            <a:r>
              <a:rPr lang="en-US" sz="3100" dirty="0" smtClean="0"/>
              <a:t>Project Art (New York Library Project)</a:t>
            </a:r>
            <a:r>
              <a:rPr lang="en-US" sz="2800" dirty="0" smtClean="0"/>
              <a:t/>
            </a:r>
            <a:br>
              <a:rPr lang="en-US" sz="2800" dirty="0" smtClean="0"/>
            </a:br>
            <a:r>
              <a:rPr lang="en-US" sz="2800" dirty="0" smtClean="0"/>
              <a:t/>
            </a:r>
            <a:br>
              <a:rPr lang="en-US" sz="2800" dirty="0" smtClean="0"/>
            </a:br>
            <a:r>
              <a:rPr lang="en-US" dirty="0"/>
              <a:t/>
            </a:r>
            <a:br>
              <a:rPr lang="en-US" dirty="0"/>
            </a:br>
            <a:endParaRPr lang="en-US" dirty="0"/>
          </a:p>
        </p:txBody>
      </p:sp>
    </p:spTree>
    <p:extLst>
      <p:ext uri="{BB962C8B-B14F-4D97-AF65-F5344CB8AC3E}">
        <p14:creationId xmlns:p14="http://schemas.microsoft.com/office/powerpoint/2010/main" val="1642373092"/>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43000"/>
            <a:ext cx="6934200" cy="3000821"/>
          </a:xfrm>
          <a:prstGeom prst="rect">
            <a:avLst/>
          </a:prstGeom>
          <a:noFill/>
        </p:spPr>
        <p:txBody>
          <a:bodyPr wrap="square" rtlCol="0">
            <a:spAutoFit/>
          </a:bodyPr>
          <a:lstStyle/>
          <a:p>
            <a:r>
              <a:rPr lang="en-US" dirty="0" smtClean="0"/>
              <a:t>Contact Information:</a:t>
            </a:r>
          </a:p>
          <a:p>
            <a:endParaRPr lang="en-US" dirty="0"/>
          </a:p>
          <a:p>
            <a:r>
              <a:rPr lang="en-US" dirty="0" smtClean="0"/>
              <a:t>Bridget Alexander</a:t>
            </a:r>
          </a:p>
          <a:p>
            <a:r>
              <a:rPr lang="en-US" dirty="0" smtClean="0"/>
              <a:t>Executive Director of Waking the Village</a:t>
            </a:r>
          </a:p>
          <a:p>
            <a:r>
              <a:rPr lang="en-US" dirty="0" smtClean="0">
                <a:hlinkClick r:id="rId3"/>
              </a:rPr>
              <a:t>bridget@wakingthevillage.org</a:t>
            </a:r>
            <a:endParaRPr lang="en-US" dirty="0" smtClean="0"/>
          </a:p>
          <a:p>
            <a:endParaRPr lang="en-US" dirty="0"/>
          </a:p>
          <a:p>
            <a:pPr>
              <a:lnSpc>
                <a:spcPct val="150000"/>
              </a:lnSpc>
            </a:pPr>
            <a:r>
              <a:rPr lang="en-US" dirty="0" smtClean="0"/>
              <a:t>www.artbeaststudio.com</a:t>
            </a:r>
          </a:p>
          <a:p>
            <a:pPr>
              <a:lnSpc>
                <a:spcPct val="150000"/>
              </a:lnSpc>
            </a:pPr>
            <a:r>
              <a:rPr lang="en-US" dirty="0" smtClean="0"/>
              <a:t>www.littlehousesfestival.com</a:t>
            </a:r>
          </a:p>
          <a:p>
            <a:pPr>
              <a:lnSpc>
                <a:spcPct val="150000"/>
              </a:lnSpc>
            </a:pPr>
            <a:r>
              <a:rPr lang="en-US" dirty="0" smtClean="0"/>
              <a:t>www.wakingthevillage.org</a:t>
            </a:r>
            <a:endParaRPr lang="en-US" dirty="0"/>
          </a:p>
        </p:txBody>
      </p:sp>
    </p:spTree>
    <p:extLst>
      <p:ext uri="{BB962C8B-B14F-4D97-AF65-F5344CB8AC3E}">
        <p14:creationId xmlns:p14="http://schemas.microsoft.com/office/powerpoint/2010/main" val="359563306"/>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43000" y="4267200"/>
            <a:ext cx="68735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00009E"/>
                </a:solidFill>
                <a:latin typeface="Comic Sans MS" charset="0"/>
                <a:ea typeface="ＭＳ Ｐゴシック" charset="0"/>
                <a:cs typeface="ＭＳ Ｐゴシック" charset="0"/>
              </a:defRPr>
            </a:lvl1pPr>
            <a:lvl2pPr marL="742950" indent="-285750">
              <a:defRPr sz="3600" b="1">
                <a:solidFill>
                  <a:srgbClr val="00009E"/>
                </a:solidFill>
                <a:latin typeface="Comic Sans MS" charset="0"/>
                <a:ea typeface="ＭＳ Ｐゴシック" charset="0"/>
              </a:defRPr>
            </a:lvl2pPr>
            <a:lvl3pPr marL="1143000" indent="-228600">
              <a:defRPr sz="3600" b="1">
                <a:solidFill>
                  <a:srgbClr val="00009E"/>
                </a:solidFill>
                <a:latin typeface="Comic Sans MS" charset="0"/>
                <a:ea typeface="ＭＳ Ｐゴシック" charset="0"/>
              </a:defRPr>
            </a:lvl3pPr>
            <a:lvl4pPr marL="1600200" indent="-228600">
              <a:defRPr sz="3600" b="1">
                <a:solidFill>
                  <a:srgbClr val="00009E"/>
                </a:solidFill>
                <a:latin typeface="Comic Sans MS" charset="0"/>
                <a:ea typeface="ＭＳ Ｐゴシック" charset="0"/>
              </a:defRPr>
            </a:lvl4pPr>
            <a:lvl5pPr marL="2057400" indent="-228600">
              <a:defRPr sz="3600" b="1">
                <a:solidFill>
                  <a:srgbClr val="00009E"/>
                </a:solidFill>
                <a:latin typeface="Comic Sans MS" charset="0"/>
                <a:ea typeface="ＭＳ Ｐゴシック" charset="0"/>
              </a:defRPr>
            </a:lvl5pPr>
            <a:lvl6pPr marL="2514600" indent="-228600" eaLnBrk="0" fontAlgn="base" hangingPunct="0">
              <a:spcBef>
                <a:spcPct val="50000"/>
              </a:spcBef>
              <a:spcAft>
                <a:spcPct val="0"/>
              </a:spcAft>
              <a:defRPr sz="3600" b="1">
                <a:solidFill>
                  <a:srgbClr val="00009E"/>
                </a:solidFill>
                <a:latin typeface="Comic Sans MS" charset="0"/>
                <a:ea typeface="ＭＳ Ｐゴシック" charset="0"/>
              </a:defRPr>
            </a:lvl6pPr>
            <a:lvl7pPr marL="2971800" indent="-228600" eaLnBrk="0" fontAlgn="base" hangingPunct="0">
              <a:spcBef>
                <a:spcPct val="50000"/>
              </a:spcBef>
              <a:spcAft>
                <a:spcPct val="0"/>
              </a:spcAft>
              <a:defRPr sz="3600" b="1">
                <a:solidFill>
                  <a:srgbClr val="00009E"/>
                </a:solidFill>
                <a:latin typeface="Comic Sans MS" charset="0"/>
                <a:ea typeface="ＭＳ Ｐゴシック" charset="0"/>
              </a:defRPr>
            </a:lvl7pPr>
            <a:lvl8pPr marL="3429000" indent="-228600" eaLnBrk="0" fontAlgn="base" hangingPunct="0">
              <a:spcBef>
                <a:spcPct val="50000"/>
              </a:spcBef>
              <a:spcAft>
                <a:spcPct val="0"/>
              </a:spcAft>
              <a:defRPr sz="3600" b="1">
                <a:solidFill>
                  <a:srgbClr val="00009E"/>
                </a:solidFill>
                <a:latin typeface="Comic Sans MS" charset="0"/>
                <a:ea typeface="ＭＳ Ｐゴシック" charset="0"/>
              </a:defRPr>
            </a:lvl8pPr>
            <a:lvl9pPr marL="3886200" indent="-228600" eaLnBrk="0" fontAlgn="base" hangingPunct="0">
              <a:spcBef>
                <a:spcPct val="50000"/>
              </a:spcBef>
              <a:spcAft>
                <a:spcPct val="0"/>
              </a:spcAft>
              <a:defRPr sz="3600" b="1">
                <a:solidFill>
                  <a:srgbClr val="00009E"/>
                </a:solidFill>
                <a:latin typeface="Comic Sans MS" charset="0"/>
                <a:ea typeface="ＭＳ Ｐゴシック" charset="0"/>
              </a:defRPr>
            </a:lvl9pPr>
          </a:lstStyle>
          <a:p>
            <a:pPr algn="ctr"/>
            <a:r>
              <a:rPr lang="en-US" sz="1100" b="0" dirty="0">
                <a:solidFill>
                  <a:schemeClr val="tx1"/>
                </a:solidFill>
                <a:latin typeface="Arial" charset="0"/>
                <a:cs typeface="Arial" charset="0"/>
              </a:rPr>
              <a:t>The Early Learning with Families @ Your Library (ELF) 2.0 is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algn="ctr"/>
            <a:r>
              <a:rPr lang="en-US" sz="1200" dirty="0">
                <a:solidFill>
                  <a:schemeClr val="tx1"/>
                </a:solidFill>
              </a:rPr>
              <a:t> </a:t>
            </a:r>
          </a:p>
          <a:p>
            <a:pPr algn="ctr"/>
            <a:endParaRPr lang="en-US" sz="1200" dirty="0"/>
          </a:p>
          <a:p>
            <a:endParaRPr lang="en-US" sz="1200" dirty="0"/>
          </a:p>
        </p:txBody>
      </p:sp>
      <p:pic>
        <p:nvPicPr>
          <p:cNvPr id="3" name="Picture 5" descr="CSL_logo_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6400"/>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09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Desktop\aRTbEAST PHOTOS\AR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76200"/>
            <a:ext cx="508635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22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Desktop\Documents\Festival 2013\Festival Photos 2013\creation station\_DSC09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525"/>
            <a:ext cx="12734926" cy="843476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407066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B\Desktop\PLAY Summit\Manifesto\IMG_9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002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Art Beast Manifesto</a:t>
            </a:r>
            <a:endParaRPr lang="en-US" dirty="0"/>
          </a:p>
        </p:txBody>
      </p:sp>
    </p:spTree>
    <p:extLst>
      <p:ext uri="{BB962C8B-B14F-4D97-AF65-F5344CB8AC3E}">
        <p14:creationId xmlns:p14="http://schemas.microsoft.com/office/powerpoint/2010/main" val="42643920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B\Desktop\PLAY Summit\Manifesto\fingerpainting august 2005 0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923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367677"/>
            <a:ext cx="7848600" cy="1754327"/>
          </a:xfrm>
          <a:prstGeom prst="rect">
            <a:avLst/>
          </a:prstGeom>
        </p:spPr>
        <p:txBody>
          <a:bodyPr wrap="square">
            <a:spAutoFit/>
          </a:bodyPr>
          <a:lstStyle/>
          <a:p>
            <a:pPr lvl="0"/>
            <a:r>
              <a:rPr lang="en-US" dirty="0"/>
              <a:t>Poll: Challenges of Offering Arts Experiences in Libraries</a:t>
            </a:r>
          </a:p>
          <a:p>
            <a:pPr lvl="0"/>
            <a:r>
              <a:rPr lang="en-US" dirty="0"/>
              <a:t>The Challenges of Offering These Environments in a Library Setting</a:t>
            </a:r>
          </a:p>
          <a:p>
            <a:pPr lvl="0"/>
            <a:r>
              <a:rPr lang="en-US" dirty="0"/>
              <a:t>The Critical Importance of Doing So Anyway: As an institution, </a:t>
            </a:r>
            <a:endParaRPr lang="en-US" dirty="0" smtClean="0"/>
          </a:p>
          <a:p>
            <a:pPr lvl="0"/>
            <a:r>
              <a:rPr lang="en-US" dirty="0" smtClean="0"/>
              <a:t>library </a:t>
            </a:r>
            <a:r>
              <a:rPr lang="en-US" dirty="0"/>
              <a:t>has the power to reinforce or challenge the notion </a:t>
            </a:r>
            <a:endParaRPr lang="en-US" dirty="0" smtClean="0"/>
          </a:p>
          <a:p>
            <a:pPr lvl="0"/>
            <a:r>
              <a:rPr lang="en-US" dirty="0" smtClean="0"/>
              <a:t>of </a:t>
            </a:r>
            <a:r>
              <a:rPr lang="en-US" dirty="0"/>
              <a:t>what art and creativity can be. </a:t>
            </a:r>
            <a:endParaRPr lang="en-US" dirty="0" smtClean="0"/>
          </a:p>
          <a:p>
            <a:pPr lvl="0"/>
            <a:r>
              <a:rPr lang="en-US" dirty="0" smtClean="0"/>
              <a:t>Library </a:t>
            </a:r>
            <a:r>
              <a:rPr lang="en-US" dirty="0"/>
              <a:t>also may be some families sole access point to the arts</a:t>
            </a:r>
          </a:p>
        </p:txBody>
      </p:sp>
    </p:spTree>
    <p:extLst>
      <p:ext uri="{BB962C8B-B14F-4D97-AF65-F5344CB8AC3E}">
        <p14:creationId xmlns:p14="http://schemas.microsoft.com/office/powerpoint/2010/main" val="355286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t>It took me 4 years to paint like Raphael, but a life time to paint like a child.</a:t>
            </a:r>
            <a:r>
              <a:rPr lang="en-US" dirty="0"/>
              <a:t/>
            </a:r>
            <a:br>
              <a:rPr lang="en-US" dirty="0"/>
            </a:br>
            <a:r>
              <a:rPr lang="en-US" i="1" dirty="0"/>
              <a:t>-Pablo Picasso</a:t>
            </a:r>
            <a:endParaRPr lang="en-US" dirty="0"/>
          </a:p>
        </p:txBody>
      </p:sp>
    </p:spTree>
    <p:extLst>
      <p:ext uri="{BB962C8B-B14F-4D97-AF65-F5344CB8AC3E}">
        <p14:creationId xmlns:p14="http://schemas.microsoft.com/office/powerpoint/2010/main" val="23178657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r>
              <a:rPr lang="en-US" dirty="0"/>
              <a:t>The arts are not just expressive and </a:t>
            </a:r>
            <a:r>
              <a:rPr lang="en-US" dirty="0" smtClean="0"/>
              <a:t>affective. They </a:t>
            </a:r>
            <a:r>
              <a:rPr lang="en-US" dirty="0"/>
              <a:t>are deeply cognitive. </a:t>
            </a:r>
          </a:p>
        </p:txBody>
      </p:sp>
      <p:sp>
        <p:nvSpPr>
          <p:cNvPr id="3" name="Content Placeholder 2"/>
          <p:cNvSpPr>
            <a:spLocks noGrp="1"/>
          </p:cNvSpPr>
          <p:nvPr>
            <p:ph idx="1"/>
          </p:nvPr>
        </p:nvSpPr>
        <p:spPr>
          <a:xfrm>
            <a:off x="152400" y="1600200"/>
            <a:ext cx="8610600" cy="4953000"/>
          </a:xfrm>
        </p:spPr>
        <p:txBody>
          <a:bodyPr>
            <a:normAutofit fontScale="85000" lnSpcReduction="20000"/>
          </a:bodyPr>
          <a:lstStyle/>
          <a:p>
            <a:pPr marL="0" indent="0" algn="ctr">
              <a:buNone/>
            </a:pPr>
            <a:endParaRPr lang="en-US" dirty="0" smtClean="0"/>
          </a:p>
          <a:p>
            <a:pPr marL="0" indent="0" algn="ctr">
              <a:lnSpc>
                <a:spcPct val="150000"/>
              </a:lnSpc>
              <a:buNone/>
            </a:pPr>
            <a:r>
              <a:rPr lang="en-US" dirty="0" smtClean="0"/>
              <a:t>The arts </a:t>
            </a:r>
            <a:r>
              <a:rPr lang="en-US" dirty="0"/>
              <a:t>develop essential thinking </a:t>
            </a:r>
            <a:r>
              <a:rPr lang="en-US" dirty="0" smtClean="0"/>
              <a:t>tools:</a:t>
            </a:r>
          </a:p>
          <a:p>
            <a:pPr marL="0" indent="0" algn="ctr">
              <a:lnSpc>
                <a:spcPct val="150000"/>
              </a:lnSpc>
              <a:buNone/>
            </a:pPr>
            <a:r>
              <a:rPr lang="en-US" dirty="0"/>
              <a:t>P</a:t>
            </a:r>
            <a:r>
              <a:rPr lang="en-US" dirty="0" smtClean="0"/>
              <a:t>attern </a:t>
            </a:r>
            <a:r>
              <a:rPr lang="en-US" dirty="0"/>
              <a:t>recognition and </a:t>
            </a:r>
            <a:r>
              <a:rPr lang="en-US" dirty="0" smtClean="0"/>
              <a:t>development</a:t>
            </a:r>
          </a:p>
          <a:p>
            <a:pPr marL="0" indent="0" algn="ctr">
              <a:lnSpc>
                <a:spcPct val="150000"/>
              </a:lnSpc>
              <a:buNone/>
            </a:pPr>
            <a:r>
              <a:rPr lang="en-US" dirty="0"/>
              <a:t>M</a:t>
            </a:r>
            <a:r>
              <a:rPr lang="en-US" dirty="0" smtClean="0"/>
              <a:t>ental </a:t>
            </a:r>
            <a:r>
              <a:rPr lang="en-US" dirty="0"/>
              <a:t>representations of </a:t>
            </a:r>
            <a:r>
              <a:rPr lang="en-US" dirty="0" smtClean="0"/>
              <a:t>the observed/imagined</a:t>
            </a:r>
          </a:p>
          <a:p>
            <a:pPr marL="0" indent="0" algn="ctr">
              <a:lnSpc>
                <a:spcPct val="150000"/>
              </a:lnSpc>
              <a:buNone/>
            </a:pPr>
            <a:r>
              <a:rPr lang="en-US" dirty="0" smtClean="0"/>
              <a:t> Symbolic and metaphorical representations</a:t>
            </a:r>
          </a:p>
          <a:p>
            <a:pPr marL="0" indent="0" algn="ctr">
              <a:lnSpc>
                <a:spcPct val="150000"/>
              </a:lnSpc>
              <a:buNone/>
            </a:pPr>
            <a:r>
              <a:rPr lang="en-US" dirty="0"/>
              <a:t>A</a:t>
            </a:r>
            <a:r>
              <a:rPr lang="en-US" dirty="0" smtClean="0"/>
              <a:t>bstraction </a:t>
            </a:r>
            <a:r>
              <a:rPr lang="en-US" dirty="0"/>
              <a:t>from </a:t>
            </a:r>
            <a:r>
              <a:rPr lang="en-US" dirty="0" smtClean="0"/>
              <a:t>complexity</a:t>
            </a:r>
          </a:p>
          <a:p>
            <a:pPr marL="0" indent="0" algn="ctr">
              <a:lnSpc>
                <a:spcPct val="150000"/>
              </a:lnSpc>
              <a:buNone/>
            </a:pPr>
            <a:r>
              <a:rPr lang="en-US" dirty="0" smtClean="0"/>
              <a:t>Cross wiring of brain areas</a:t>
            </a:r>
            <a:r>
              <a:rPr lang="en-US" dirty="0"/>
              <a:t/>
            </a:r>
            <a:br>
              <a:rPr lang="en-US" dirty="0"/>
            </a:br>
            <a:endParaRPr lang="en-US" dirty="0"/>
          </a:p>
        </p:txBody>
      </p:sp>
    </p:spTree>
    <p:extLst>
      <p:ext uri="{BB962C8B-B14F-4D97-AF65-F5344CB8AC3E}">
        <p14:creationId xmlns:p14="http://schemas.microsoft.com/office/powerpoint/2010/main" val="101896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a:bodyPr>
          <a:lstStyle/>
          <a:p>
            <a:r>
              <a:rPr lang="en-US" dirty="0" smtClean="0"/>
              <a:t>Arts integration improves learning</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Studies consistently show </a:t>
            </a:r>
            <a:r>
              <a:rPr lang="en-US" dirty="0" smtClean="0"/>
              <a:t>: </a:t>
            </a:r>
          </a:p>
          <a:p>
            <a:r>
              <a:rPr lang="en-US" dirty="0"/>
              <a:t>G</a:t>
            </a:r>
            <a:r>
              <a:rPr lang="en-US" dirty="0" smtClean="0"/>
              <a:t>reater emotional investment in classes</a:t>
            </a:r>
          </a:p>
          <a:p>
            <a:r>
              <a:rPr lang="en-US" dirty="0"/>
              <a:t>W</a:t>
            </a:r>
            <a:r>
              <a:rPr lang="en-US" dirty="0" smtClean="0"/>
              <a:t>ork </a:t>
            </a:r>
            <a:r>
              <a:rPr lang="en-US" dirty="0"/>
              <a:t>more diligently and learn from each </a:t>
            </a:r>
            <a:r>
              <a:rPr lang="en-US" dirty="0" smtClean="0"/>
              <a:t>other</a:t>
            </a:r>
          </a:p>
          <a:p>
            <a:r>
              <a:rPr lang="en-US" dirty="0" smtClean="0"/>
              <a:t>Parents become </a:t>
            </a:r>
            <a:r>
              <a:rPr lang="en-US" dirty="0"/>
              <a:t>more </a:t>
            </a:r>
            <a:r>
              <a:rPr lang="en-US" dirty="0" smtClean="0"/>
              <a:t>involved</a:t>
            </a:r>
          </a:p>
          <a:p>
            <a:r>
              <a:rPr lang="en-US" dirty="0"/>
              <a:t>T</a:t>
            </a:r>
            <a:r>
              <a:rPr lang="en-US" dirty="0" smtClean="0"/>
              <a:t>eachers </a:t>
            </a:r>
            <a:r>
              <a:rPr lang="en-US" dirty="0"/>
              <a:t>collaborate </a:t>
            </a:r>
            <a:r>
              <a:rPr lang="en-US" dirty="0" smtClean="0"/>
              <a:t>more</a:t>
            </a:r>
          </a:p>
          <a:p>
            <a:r>
              <a:rPr lang="en-US" dirty="0" smtClean="0"/>
              <a:t>Increased cross curricular learning</a:t>
            </a:r>
          </a:p>
          <a:p>
            <a:r>
              <a:rPr lang="en-US" dirty="0"/>
              <a:t>C</a:t>
            </a:r>
            <a:r>
              <a:rPr lang="en-US" dirty="0" smtClean="0"/>
              <a:t>urriculum </a:t>
            </a:r>
            <a:r>
              <a:rPr lang="en-US" dirty="0"/>
              <a:t>becomes more authentic, hands-on and </a:t>
            </a:r>
            <a:r>
              <a:rPr lang="en-US" dirty="0" smtClean="0"/>
              <a:t>project-based</a:t>
            </a:r>
            <a:endParaRPr lang="en-US" dirty="0"/>
          </a:p>
        </p:txBody>
      </p:sp>
    </p:spTree>
    <p:extLst>
      <p:ext uri="{BB962C8B-B14F-4D97-AF65-F5344CB8AC3E}">
        <p14:creationId xmlns:p14="http://schemas.microsoft.com/office/powerpoint/2010/main" val="2324653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Engagement with an art trains the brain to </a:t>
            </a:r>
            <a:r>
              <a:rPr lang="en-US" dirty="0" smtClean="0">
                <a:latin typeface="OCR B MT" panose="020B0509000102020203" pitchFamily="49" charset="0"/>
              </a:rPr>
              <a:t>FOCUS</a:t>
            </a:r>
            <a:r>
              <a:rPr lang="en-US" dirty="0" smtClean="0"/>
              <a:t>, improving learning </a:t>
            </a:r>
            <a:endParaRPr lang="en-US" dirty="0"/>
          </a:p>
        </p:txBody>
      </p:sp>
      <p:sp>
        <p:nvSpPr>
          <p:cNvPr id="3" name="Content Placeholder 2"/>
          <p:cNvSpPr>
            <a:spLocks noGrp="1"/>
          </p:cNvSpPr>
          <p:nvPr>
            <p:ph idx="1"/>
          </p:nvPr>
        </p:nvSpPr>
        <p:spPr/>
        <p:txBody>
          <a:bodyPr>
            <a:normAutofit lnSpcReduction="10000"/>
          </a:bodyPr>
          <a:lstStyle/>
          <a:p>
            <a:r>
              <a:rPr lang="en-US" dirty="0"/>
              <a:t>I</a:t>
            </a:r>
            <a:r>
              <a:rPr lang="en-US" dirty="0" smtClean="0"/>
              <a:t>nterest </a:t>
            </a:r>
            <a:r>
              <a:rPr lang="en-US" dirty="0"/>
              <a:t>in </a:t>
            </a:r>
            <a:r>
              <a:rPr lang="en-US" dirty="0" smtClean="0"/>
              <a:t>an art </a:t>
            </a:r>
            <a:r>
              <a:rPr lang="en-US" dirty="0"/>
              <a:t>form leads to sustained attention when practicing that art form. </a:t>
            </a:r>
            <a:endParaRPr lang="en-US" dirty="0" smtClean="0"/>
          </a:p>
          <a:p>
            <a:endParaRPr lang="en-US" dirty="0"/>
          </a:p>
          <a:p>
            <a:r>
              <a:rPr lang="en-US" dirty="0" smtClean="0"/>
              <a:t>Engaging </a:t>
            </a:r>
            <a:r>
              <a:rPr lang="en-US" dirty="0"/>
              <a:t>in art </a:t>
            </a:r>
            <a:r>
              <a:rPr lang="en-US" dirty="0" smtClean="0"/>
              <a:t>involves </a:t>
            </a:r>
            <a:r>
              <a:rPr lang="en-US" dirty="0"/>
              <a:t>resolving conflicts among competing possible </a:t>
            </a:r>
            <a:r>
              <a:rPr lang="en-US" dirty="0" smtClean="0"/>
              <a:t>responses.</a:t>
            </a:r>
          </a:p>
          <a:p>
            <a:endParaRPr lang="en-US" dirty="0" smtClean="0"/>
          </a:p>
          <a:p>
            <a:r>
              <a:rPr lang="en-US" dirty="0" smtClean="0"/>
              <a:t>The </a:t>
            </a:r>
            <a:r>
              <a:rPr lang="en-US" dirty="0"/>
              <a:t>ability to resolve conflict among competing responses is also a crucial aspect of attention training. </a:t>
            </a:r>
          </a:p>
          <a:p>
            <a:endParaRPr lang="en-US" dirty="0"/>
          </a:p>
        </p:txBody>
      </p:sp>
    </p:spTree>
    <p:extLst>
      <p:ext uri="{BB962C8B-B14F-4D97-AF65-F5344CB8AC3E}">
        <p14:creationId xmlns:p14="http://schemas.microsoft.com/office/powerpoint/2010/main" val="164919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Literature Contains These Same Elements</a:t>
            </a:r>
          </a:p>
          <a:p>
            <a:pPr lvl="0"/>
            <a:r>
              <a:rPr lang="en-US" dirty="0"/>
              <a:t>Stories Carry the Listener into a Highly Complex Cognitive Space</a:t>
            </a:r>
          </a:p>
          <a:p>
            <a:pPr lvl="0"/>
            <a:r>
              <a:rPr lang="en-US" dirty="0"/>
              <a:t>Arts are a Perfect Medium to Express a Response Provided We Offer Quality Arts Experiences (and not cookie cutter crafts)</a:t>
            </a:r>
          </a:p>
          <a:p>
            <a:endParaRPr lang="en-US" dirty="0"/>
          </a:p>
        </p:txBody>
      </p:sp>
    </p:spTree>
    <p:extLst>
      <p:ext uri="{BB962C8B-B14F-4D97-AF65-F5344CB8AC3E}">
        <p14:creationId xmlns:p14="http://schemas.microsoft.com/office/powerpoint/2010/main" val="44090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sz="4000" dirty="0" smtClean="0"/>
              <a:t>USA is experiencing a creativity crisis.</a:t>
            </a:r>
            <a:endParaRPr lang="en-US" sz="4000" dirty="0"/>
          </a:p>
        </p:txBody>
      </p:sp>
      <p:sp>
        <p:nvSpPr>
          <p:cNvPr id="3" name="Content Placeholder 2"/>
          <p:cNvSpPr>
            <a:spLocks noGrp="1"/>
          </p:cNvSpPr>
          <p:nvPr>
            <p:ph idx="1"/>
          </p:nvPr>
        </p:nvSpPr>
        <p:spPr/>
        <p:txBody>
          <a:bodyPr/>
          <a:lstStyle/>
          <a:p>
            <a:pPr marL="0" indent="0">
              <a:buNone/>
            </a:pPr>
            <a:r>
              <a:rPr lang="en-US" dirty="0" smtClean="0"/>
              <a:t>We need:</a:t>
            </a:r>
          </a:p>
          <a:p>
            <a:pPr marL="0" indent="0">
              <a:buNone/>
            </a:pPr>
            <a:r>
              <a:rPr lang="en-US" dirty="0" smtClean="0"/>
              <a:t>Learning that crosses subjects</a:t>
            </a:r>
          </a:p>
          <a:p>
            <a:pPr marL="0" indent="0">
              <a:buNone/>
            </a:pPr>
            <a:r>
              <a:rPr lang="en-US" dirty="0" smtClean="0"/>
              <a:t>Learning that teaches us to pull information from varied brain regions to form new ideas</a:t>
            </a:r>
          </a:p>
          <a:p>
            <a:pPr marL="0" indent="0">
              <a:buNone/>
            </a:pPr>
            <a:r>
              <a:rPr lang="en-US" dirty="0" smtClean="0"/>
              <a:t>Opportunity to practice creative activities that teach us to recruit the brains</a:t>
            </a:r>
            <a:r>
              <a:rPr lang="en-US" dirty="0"/>
              <a:t>’ creative networks quicker and better</a:t>
            </a:r>
          </a:p>
        </p:txBody>
      </p:sp>
    </p:spTree>
    <p:extLst>
      <p:ext uri="{BB962C8B-B14F-4D97-AF65-F5344CB8AC3E}">
        <p14:creationId xmlns:p14="http://schemas.microsoft.com/office/powerpoint/2010/main" val="1189536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Desktop\Kim_2011_Creativity_crisis_Pag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1609"/>
            <a:ext cx="52998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62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psaz.org/zaharis/staff/maoliver/link/images/creativity-crisis-composi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 y="0"/>
            <a:ext cx="51129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474345"/>
            <a:ext cx="3810000" cy="5909310"/>
          </a:xfrm>
          <a:prstGeom prst="rect">
            <a:avLst/>
          </a:prstGeom>
          <a:noFill/>
        </p:spPr>
        <p:txBody>
          <a:bodyPr wrap="square" rtlCol="0">
            <a:spAutoFit/>
          </a:bodyPr>
          <a:lstStyle/>
          <a:p>
            <a:r>
              <a:rPr lang="en-US" dirty="0" smtClean="0"/>
              <a:t>“Kyung </a:t>
            </a:r>
            <a:r>
              <a:rPr lang="en-US" dirty="0" err="1"/>
              <a:t>Hee</a:t>
            </a:r>
            <a:r>
              <a:rPr lang="en-US" dirty="0"/>
              <a:t> Kim at the College of William &amp; Mary discovered this </a:t>
            </a:r>
            <a:r>
              <a:rPr lang="en-US" dirty="0" smtClean="0"/>
              <a:t>after </a:t>
            </a:r>
            <a:r>
              <a:rPr lang="en-US" dirty="0"/>
              <a:t>analyzing almost 300,000 Torrance scores of children and adults. Kim found creativity scores had been steadily rising, just like IQ scores, until 1990. Since then, creativity scores have consistently inched downward. “It’s very clear, and the decrease is very significant,” Kim says. It is the scores of younger children in America—from kindergarten through sixth grade—for whom the decline is “most serious</a:t>
            </a:r>
            <a:r>
              <a:rPr lang="en-US" dirty="0" smtClean="0"/>
              <a:t>.”</a:t>
            </a:r>
          </a:p>
          <a:p>
            <a:endParaRPr lang="en-US" dirty="0"/>
          </a:p>
          <a:p>
            <a:r>
              <a:rPr lang="en-US" dirty="0"/>
              <a:t>The potential consequences are sweeping. The necessity of human ingenuity is undisputed. A recent IBM poll of 1,500 CEOs identified creativity as the No. 1 </a:t>
            </a:r>
            <a:r>
              <a:rPr lang="en-US" dirty="0" smtClean="0"/>
              <a:t>leadership competency of </a:t>
            </a:r>
            <a:r>
              <a:rPr lang="en-US" dirty="0"/>
              <a:t>the future. </a:t>
            </a:r>
            <a:r>
              <a:rPr lang="en-US" dirty="0" smtClean="0"/>
              <a:t>“</a:t>
            </a:r>
            <a:endParaRPr lang="en-US" dirty="0"/>
          </a:p>
        </p:txBody>
      </p:sp>
    </p:spTree>
    <p:extLst>
      <p:ext uri="{BB962C8B-B14F-4D97-AF65-F5344CB8AC3E}">
        <p14:creationId xmlns:p14="http://schemas.microsoft.com/office/powerpoint/2010/main" val="331527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dirty="0"/>
              <a:t>We believe discovering who you </a:t>
            </a:r>
            <a:r>
              <a:rPr lang="en-US" dirty="0" smtClean="0"/>
              <a:t>are </a:t>
            </a:r>
            <a:br>
              <a:rPr lang="en-US" dirty="0" smtClean="0"/>
            </a:br>
            <a:r>
              <a:rPr lang="en-US" dirty="0" smtClean="0"/>
              <a:t>is </a:t>
            </a:r>
            <a:r>
              <a:rPr lang="en-US" dirty="0"/>
              <a:t>usually messy and loud.</a:t>
            </a:r>
          </a:p>
        </p:txBody>
      </p:sp>
      <p:pic>
        <p:nvPicPr>
          <p:cNvPr id="3" name="Picture 2" descr="C:\Users\B\Desktop\PLAY Summit\Manifesto\000_0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066" y="1752600"/>
            <a:ext cx="7108147" cy="508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8323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52145" cy="632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485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“Instructions for living a life. </a:t>
            </a:r>
            <a:br>
              <a:rPr lang="en-US" dirty="0"/>
            </a:br>
            <a:r>
              <a:rPr lang="en-US" dirty="0"/>
              <a:t>Pay attention. </a:t>
            </a:r>
            <a:br>
              <a:rPr lang="en-US" dirty="0"/>
            </a:br>
            <a:r>
              <a:rPr lang="en-US" dirty="0"/>
              <a:t>Be astonished. </a:t>
            </a:r>
            <a:br>
              <a:rPr lang="en-US" dirty="0"/>
            </a:br>
            <a:r>
              <a:rPr lang="en-US" dirty="0"/>
              <a:t>Tell about it.” </a:t>
            </a:r>
            <a:r>
              <a:rPr lang="en-US" dirty="0" smtClean="0"/>
              <a:t> </a:t>
            </a:r>
          </a:p>
          <a:p>
            <a:pPr marL="0" indent="0" algn="ctr">
              <a:buNone/>
            </a:pPr>
            <a:r>
              <a:rPr lang="en-US" dirty="0" smtClean="0"/>
              <a:t>- Mary Oliver</a:t>
            </a:r>
            <a:r>
              <a:rPr lang="en-US" dirty="0"/>
              <a:t/>
            </a:r>
            <a:br>
              <a:rPr lang="en-US" dirty="0"/>
            </a:br>
            <a:endParaRPr lang="en-US" u="sng" dirty="0"/>
          </a:p>
        </p:txBody>
      </p:sp>
    </p:spTree>
    <p:extLst>
      <p:ext uri="{BB962C8B-B14F-4D97-AF65-F5344CB8AC3E}">
        <p14:creationId xmlns:p14="http://schemas.microsoft.com/office/powerpoint/2010/main" val="307669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600200"/>
            <a:ext cx="8229600" cy="1831975"/>
          </a:xfrm>
        </p:spPr>
        <p:txBody>
          <a:bodyPr>
            <a:normAutofit fontScale="90000"/>
          </a:bodyPr>
          <a:lstStyle/>
          <a:p>
            <a:r>
              <a:rPr lang="en-US" dirty="0" smtClean="0"/>
              <a:t>Think of setting up an art experience in the same way you would think of setting up a science experiment.</a:t>
            </a:r>
            <a:endParaRPr lang="en-US" dirty="0"/>
          </a:p>
        </p:txBody>
      </p:sp>
      <p:sp>
        <p:nvSpPr>
          <p:cNvPr id="5" name="Subtitle 4"/>
          <p:cNvSpPr>
            <a:spLocks noGrp="1"/>
          </p:cNvSpPr>
          <p:nvPr>
            <p:ph type="subTitle" idx="1"/>
          </p:nvPr>
        </p:nvSpPr>
        <p:spPr>
          <a:xfrm>
            <a:off x="1371600" y="4267200"/>
            <a:ext cx="6400800" cy="1371600"/>
          </a:xfrm>
        </p:spPr>
        <p:txBody>
          <a:bodyPr>
            <a:normAutofit/>
          </a:bodyPr>
          <a:lstStyle/>
          <a:p>
            <a:r>
              <a:rPr lang="en-US" dirty="0" smtClean="0"/>
              <a:t>Encourage tinkering.</a:t>
            </a:r>
          </a:p>
          <a:p>
            <a:r>
              <a:rPr lang="en-US" dirty="0" smtClean="0"/>
              <a:t>Invite inventiveness.</a:t>
            </a:r>
            <a:endParaRPr lang="en-US" dirty="0"/>
          </a:p>
        </p:txBody>
      </p:sp>
    </p:spTree>
    <p:extLst>
      <p:ext uri="{BB962C8B-B14F-4D97-AF65-F5344CB8AC3E}">
        <p14:creationId xmlns:p14="http://schemas.microsoft.com/office/powerpoint/2010/main" val="11197807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6553200"/>
            <a:ext cx="8374565" cy="369332"/>
          </a:xfrm>
          <a:prstGeom prst="rect">
            <a:avLst/>
          </a:prstGeom>
          <a:noFill/>
        </p:spPr>
        <p:txBody>
          <a:bodyPr wrap="square" rtlCol="0">
            <a:spAutoFit/>
          </a:bodyPr>
          <a:lstStyle/>
          <a:p>
            <a:r>
              <a:rPr lang="en-US" dirty="0" smtClean="0"/>
              <a:t>         Use Familiar Mediums in a New Way: Melted </a:t>
            </a:r>
            <a:r>
              <a:rPr lang="en-US" dirty="0"/>
              <a:t>C</a:t>
            </a:r>
            <a:r>
              <a:rPr lang="en-US" dirty="0" smtClean="0"/>
              <a:t>rayon Exploration</a:t>
            </a:r>
            <a:endParaRPr lang="en-US" dirty="0"/>
          </a:p>
        </p:txBody>
      </p:sp>
    </p:spTree>
    <p:extLst>
      <p:ext uri="{BB962C8B-B14F-4D97-AF65-F5344CB8AC3E}">
        <p14:creationId xmlns:p14="http://schemas.microsoft.com/office/powerpoint/2010/main" val="5925708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B\Desktop\PLAY Summit\art as science\tinkering in the moment no right or wrong\bubble 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10400" cy="61842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36" y="6498904"/>
            <a:ext cx="10930768" cy="338554"/>
          </a:xfrm>
          <a:prstGeom prst="rect">
            <a:avLst/>
          </a:prstGeom>
          <a:noFill/>
        </p:spPr>
        <p:txBody>
          <a:bodyPr wrap="square" rtlCol="0">
            <a:spAutoFit/>
          </a:bodyPr>
          <a:lstStyle/>
          <a:p>
            <a:r>
              <a:rPr lang="en-US" sz="1600" dirty="0" smtClean="0"/>
              <a:t>Spend lots of time in the space where science meets art- and resist the urge to explain everything!</a:t>
            </a:r>
            <a:endParaRPr lang="en-US" sz="1600" dirty="0"/>
          </a:p>
        </p:txBody>
      </p:sp>
    </p:spTree>
    <p:extLst>
      <p:ext uri="{BB962C8B-B14F-4D97-AF65-F5344CB8AC3E}">
        <p14:creationId xmlns:p14="http://schemas.microsoft.com/office/powerpoint/2010/main" val="29616623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Desktop\PLAY Summit\art as science\tinkering in the moment no right or wrong\marble pa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 y="7960"/>
            <a:ext cx="8294427" cy="61948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6400800"/>
            <a:ext cx="5638800" cy="369332"/>
          </a:xfrm>
          <a:prstGeom prst="rect">
            <a:avLst/>
          </a:prstGeom>
          <a:noFill/>
        </p:spPr>
        <p:txBody>
          <a:bodyPr wrap="square" rtlCol="0">
            <a:spAutoFit/>
          </a:bodyPr>
          <a:lstStyle/>
          <a:p>
            <a:r>
              <a:rPr lang="en-US" dirty="0" smtClean="0"/>
              <a:t>Introduce new ways of manipulating mediums.</a:t>
            </a:r>
            <a:endParaRPr lang="en-US" dirty="0"/>
          </a:p>
        </p:txBody>
      </p:sp>
    </p:spTree>
    <p:extLst>
      <p:ext uri="{BB962C8B-B14F-4D97-AF65-F5344CB8AC3E}">
        <p14:creationId xmlns:p14="http://schemas.microsoft.com/office/powerpoint/2010/main" val="1380745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B\Desktop\PLAY Summit\art as science\tinkering in the moment no right or wrong\2e4c8331d966b552eaff7cc70292ce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74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3600" y="914400"/>
            <a:ext cx="2971800" cy="2862322"/>
          </a:xfrm>
          <a:prstGeom prst="rect">
            <a:avLst/>
          </a:prstGeom>
          <a:noFill/>
        </p:spPr>
        <p:txBody>
          <a:bodyPr wrap="square" rtlCol="0">
            <a:spAutoFit/>
          </a:bodyPr>
          <a:lstStyle/>
          <a:p>
            <a:r>
              <a:rPr lang="en-US" sz="3600" dirty="0" smtClean="0"/>
              <a:t>Embrace the broadest definition of art and creativity.</a:t>
            </a:r>
            <a:endParaRPr lang="en-US" sz="3600" dirty="0"/>
          </a:p>
        </p:txBody>
      </p:sp>
    </p:spTree>
    <p:extLst>
      <p:ext uri="{BB962C8B-B14F-4D97-AF65-F5344CB8AC3E}">
        <p14:creationId xmlns:p14="http://schemas.microsoft.com/office/powerpoint/2010/main" val="39748949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0" y="-23884"/>
            <a:ext cx="9149624" cy="538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24200" y="6000887"/>
            <a:ext cx="5867400" cy="369332"/>
          </a:xfrm>
          <a:prstGeom prst="rect">
            <a:avLst/>
          </a:prstGeom>
          <a:noFill/>
        </p:spPr>
        <p:txBody>
          <a:bodyPr wrap="square" rtlCol="0">
            <a:spAutoFit/>
          </a:bodyPr>
          <a:lstStyle/>
          <a:p>
            <a:r>
              <a:rPr lang="en-US" dirty="0" smtClean="0"/>
              <a:t>Embrace Abstraction: Watercolors with Lemon Juice</a:t>
            </a:r>
            <a:endParaRPr lang="en-US" dirty="0"/>
          </a:p>
        </p:txBody>
      </p:sp>
    </p:spTree>
    <p:extLst>
      <p:ext uri="{BB962C8B-B14F-4D97-AF65-F5344CB8AC3E}">
        <p14:creationId xmlns:p14="http://schemas.microsoft.com/office/powerpoint/2010/main" val="27419643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B\Desktop\PLAY Summit\art as science\tinkering in the moment no right or wrong\speaker 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3" y="0"/>
            <a:ext cx="9156441"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096000"/>
            <a:ext cx="8602568" cy="646331"/>
          </a:xfrm>
          <a:prstGeom prst="rect">
            <a:avLst/>
          </a:prstGeom>
          <a:noFill/>
        </p:spPr>
        <p:txBody>
          <a:bodyPr wrap="square" rtlCol="0">
            <a:spAutoFit/>
          </a:bodyPr>
          <a:lstStyle/>
          <a:p>
            <a:pPr algn="ctr"/>
            <a:r>
              <a:rPr lang="en-US" dirty="0" smtClean="0"/>
              <a:t>Present art constantly as a form of exploration and playfulness- not replication.</a:t>
            </a:r>
          </a:p>
          <a:p>
            <a:pPr algn="ctr"/>
            <a:r>
              <a:rPr lang="en-US" dirty="0" err="1" smtClean="0"/>
              <a:t>Oobleck</a:t>
            </a:r>
            <a:r>
              <a:rPr lang="en-US" dirty="0" smtClean="0"/>
              <a:t> and food dye bouncing on plastic wrap stretch over a speaker.</a:t>
            </a:r>
            <a:endParaRPr lang="en-US" dirty="0"/>
          </a:p>
        </p:txBody>
      </p:sp>
    </p:spTree>
    <p:extLst>
      <p:ext uri="{BB962C8B-B14F-4D97-AF65-F5344CB8AC3E}">
        <p14:creationId xmlns:p14="http://schemas.microsoft.com/office/powerpoint/2010/main" val="7720962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B\Desktop\PLAY Summit\art as science\art bo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47"/>
            <a:ext cx="9144000" cy="6006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19800"/>
            <a:ext cx="9144000" cy="646331"/>
          </a:xfrm>
          <a:prstGeom prst="rect">
            <a:avLst/>
          </a:prstGeom>
          <a:noFill/>
        </p:spPr>
        <p:txBody>
          <a:bodyPr wrap="square" rtlCol="0">
            <a:spAutoFit/>
          </a:bodyPr>
          <a:lstStyle/>
          <a:p>
            <a:r>
              <a:rPr lang="en-US" dirty="0" smtClean="0"/>
              <a:t>Sometimes art answers: “What if?”     </a:t>
            </a:r>
          </a:p>
          <a:p>
            <a:r>
              <a:rPr lang="en-US" dirty="0" smtClean="0"/>
              <a:t>                              </a:t>
            </a:r>
            <a:r>
              <a:rPr lang="en-US" dirty="0" err="1" smtClean="0"/>
              <a:t>Alka</a:t>
            </a:r>
            <a:r>
              <a:rPr lang="en-US" dirty="0" smtClean="0"/>
              <a:t> </a:t>
            </a:r>
            <a:r>
              <a:rPr lang="en-US" dirty="0" smtClean="0"/>
              <a:t>seltzer tablet, vinegar and paint trapped in a film canister</a:t>
            </a:r>
            <a:endParaRPr lang="en-US" dirty="0"/>
          </a:p>
        </p:txBody>
      </p:sp>
    </p:spTree>
    <p:extLst>
      <p:ext uri="{BB962C8B-B14F-4D97-AF65-F5344CB8AC3E}">
        <p14:creationId xmlns:p14="http://schemas.microsoft.com/office/powerpoint/2010/main" val="8121285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0" y="1066800"/>
            <a:ext cx="3200400" cy="3581400"/>
          </a:xfrm>
        </p:spPr>
        <p:txBody>
          <a:bodyPr>
            <a:normAutofit/>
          </a:bodyPr>
          <a:lstStyle/>
          <a:p>
            <a:r>
              <a:rPr lang="en-US" dirty="0"/>
              <a:t>But quiet and methodical are just fine too.</a:t>
            </a:r>
          </a:p>
        </p:txBody>
      </p:sp>
      <p:pic>
        <p:nvPicPr>
          <p:cNvPr id="3" name="Picture 5" descr="C:\Users\B\Desktop\bru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472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B\Desktop\PLAY Summit\art as science\crayon mel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7" y="0"/>
            <a:ext cx="5181600" cy="6895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685800"/>
            <a:ext cx="3352800" cy="3539430"/>
          </a:xfrm>
          <a:prstGeom prst="rect">
            <a:avLst/>
          </a:prstGeom>
          <a:noFill/>
        </p:spPr>
        <p:txBody>
          <a:bodyPr wrap="square" rtlCol="0">
            <a:spAutoFit/>
          </a:bodyPr>
          <a:lstStyle/>
          <a:p>
            <a:r>
              <a:rPr lang="en-US" sz="2800" dirty="0" smtClean="0"/>
              <a:t>Offer art processes that are completely irresistible.</a:t>
            </a:r>
          </a:p>
          <a:p>
            <a:endParaRPr lang="en-US" sz="2800" dirty="0"/>
          </a:p>
          <a:p>
            <a:r>
              <a:rPr lang="en-US" sz="2800" dirty="0" smtClean="0"/>
              <a:t>If the grown ups want to play too, you know you are on the right track.</a:t>
            </a:r>
          </a:p>
        </p:txBody>
      </p:sp>
    </p:spTree>
    <p:extLst>
      <p:ext uri="{BB962C8B-B14F-4D97-AF65-F5344CB8AC3E}">
        <p14:creationId xmlns:p14="http://schemas.microsoft.com/office/powerpoint/2010/main" val="26268467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B\Desktop\PLAY Summit\art as science\hang.jpg"/>
          <p:cNvPicPr>
            <a:picLocks noChangeAspect="1" noChangeArrowheads="1"/>
          </p:cNvPicPr>
          <p:nvPr/>
        </p:nvPicPr>
        <p:blipFill rotWithShape="1">
          <a:blip r:embed="rId3">
            <a:extLst>
              <a:ext uri="{28A0092B-C50C-407E-A947-70E740481C1C}">
                <a14:useLocalDpi xmlns:a14="http://schemas.microsoft.com/office/drawing/2010/main" val="0"/>
              </a:ext>
            </a:extLst>
          </a:blip>
          <a:srcRect b="8706"/>
          <a:stretch/>
        </p:blipFill>
        <p:spPr bwMode="auto">
          <a:xfrm>
            <a:off x="4511864" y="9099"/>
            <a:ext cx="4632135" cy="56385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Desktop\PLAY Summit\art as science\pendulum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0" y="-10235"/>
            <a:ext cx="4524375" cy="565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6019800"/>
            <a:ext cx="8229600" cy="369332"/>
          </a:xfrm>
          <a:prstGeom prst="rect">
            <a:avLst/>
          </a:prstGeom>
          <a:noFill/>
        </p:spPr>
        <p:txBody>
          <a:bodyPr wrap="square" rtlCol="0">
            <a:spAutoFit/>
          </a:bodyPr>
          <a:lstStyle/>
          <a:p>
            <a:pPr algn="ctr"/>
            <a:r>
              <a:rPr lang="en-US" dirty="0" smtClean="0"/>
              <a:t>It’s all about the invitation.  The space and supplies can be simple.</a:t>
            </a:r>
            <a:endParaRPr lang="en-US" dirty="0"/>
          </a:p>
        </p:txBody>
      </p:sp>
    </p:spTree>
    <p:extLst>
      <p:ext uri="{BB962C8B-B14F-4D97-AF65-F5344CB8AC3E}">
        <p14:creationId xmlns:p14="http://schemas.microsoft.com/office/powerpoint/2010/main" val="13613231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Desktop\PLAY Summit\art as science\ice art.jpg"/>
          <p:cNvPicPr>
            <a:picLocks noChangeAspect="1" noChangeArrowheads="1"/>
          </p:cNvPicPr>
          <p:nvPr/>
        </p:nvPicPr>
        <p:blipFill rotWithShape="1">
          <a:blip r:embed="rId3">
            <a:extLst>
              <a:ext uri="{28A0092B-C50C-407E-A947-70E740481C1C}">
                <a14:useLocalDpi xmlns:a14="http://schemas.microsoft.com/office/drawing/2010/main" val="0"/>
              </a:ext>
            </a:extLst>
          </a:blip>
          <a:srcRect t="8078" b="3489"/>
          <a:stretch/>
        </p:blipFill>
        <p:spPr bwMode="auto">
          <a:xfrm>
            <a:off x="0" y="0"/>
            <a:ext cx="59436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457200"/>
            <a:ext cx="2590800" cy="3662541"/>
          </a:xfrm>
          <a:prstGeom prst="rect">
            <a:avLst/>
          </a:prstGeom>
          <a:noFill/>
        </p:spPr>
        <p:txBody>
          <a:bodyPr wrap="square" rtlCol="0">
            <a:spAutoFit/>
          </a:bodyPr>
          <a:lstStyle/>
          <a:p>
            <a:r>
              <a:rPr lang="en-US" sz="2800" dirty="0" smtClean="0"/>
              <a:t>Don’t overthink what the kids need to do.</a:t>
            </a:r>
          </a:p>
          <a:p>
            <a:endParaRPr lang="en-US" sz="2800" dirty="0"/>
          </a:p>
          <a:p>
            <a:r>
              <a:rPr lang="en-US" sz="2800" dirty="0" smtClean="0"/>
              <a:t>Present the offering and step back.</a:t>
            </a:r>
          </a:p>
          <a:p>
            <a:endParaRPr lang="en-US" dirty="0"/>
          </a:p>
          <a:p>
            <a:endParaRPr lang="en-US" dirty="0"/>
          </a:p>
        </p:txBody>
      </p:sp>
      <p:sp>
        <p:nvSpPr>
          <p:cNvPr id="3" name="TextBox 2"/>
          <p:cNvSpPr txBox="1"/>
          <p:nvPr/>
        </p:nvSpPr>
        <p:spPr>
          <a:xfrm>
            <a:off x="6106236" y="4495800"/>
            <a:ext cx="2895600" cy="923330"/>
          </a:xfrm>
          <a:prstGeom prst="rect">
            <a:avLst/>
          </a:prstGeom>
          <a:noFill/>
        </p:spPr>
        <p:txBody>
          <a:bodyPr wrap="square" rtlCol="0">
            <a:spAutoFit/>
          </a:bodyPr>
          <a:lstStyle/>
          <a:p>
            <a:r>
              <a:rPr lang="en-US" dirty="0" smtClean="0"/>
              <a:t>Paint squeezed into a balloon. Balloon filled with water and frozen overnight. </a:t>
            </a:r>
            <a:endParaRPr lang="en-US" dirty="0"/>
          </a:p>
        </p:txBody>
      </p:sp>
    </p:spTree>
    <p:extLst>
      <p:ext uri="{BB962C8B-B14F-4D97-AF65-F5344CB8AC3E}">
        <p14:creationId xmlns:p14="http://schemas.microsoft.com/office/powerpoint/2010/main" val="11980493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B\Desktop\PLAY Summit\art as science\catapult paint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3794"/>
          <a:stretch/>
        </p:blipFill>
        <p:spPr bwMode="auto">
          <a:xfrm>
            <a:off x="-1" y="0"/>
            <a:ext cx="39196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Desktop\PLAY Summit\art as science\magnet paint.jpg"/>
          <p:cNvPicPr>
            <a:picLocks noChangeAspect="1" noChangeArrowheads="1"/>
          </p:cNvPicPr>
          <p:nvPr/>
        </p:nvPicPr>
        <p:blipFill rotWithShape="1">
          <a:blip r:embed="rId4">
            <a:extLst>
              <a:ext uri="{28A0092B-C50C-407E-A947-70E740481C1C}">
                <a14:useLocalDpi xmlns:a14="http://schemas.microsoft.com/office/drawing/2010/main" val="0"/>
              </a:ext>
            </a:extLst>
          </a:blip>
          <a:srcRect r="4023" b="4666"/>
          <a:stretch/>
        </p:blipFill>
        <p:spPr bwMode="auto">
          <a:xfrm>
            <a:off x="3917379" y="0"/>
            <a:ext cx="5210033" cy="4605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19654" y="4724400"/>
            <a:ext cx="4958021" cy="1015663"/>
          </a:xfrm>
          <a:prstGeom prst="rect">
            <a:avLst/>
          </a:prstGeom>
          <a:noFill/>
        </p:spPr>
        <p:txBody>
          <a:bodyPr wrap="square" rtlCol="0">
            <a:spAutoFit/>
          </a:bodyPr>
          <a:lstStyle/>
          <a:p>
            <a:r>
              <a:rPr lang="en-US" sz="2000" dirty="0" smtClean="0"/>
              <a:t>With a great process art, the adults will naturally engage, but still allow the children to lead and extend the possibilities.</a:t>
            </a:r>
            <a:endParaRPr lang="en-US" sz="2000" dirty="0"/>
          </a:p>
        </p:txBody>
      </p:sp>
      <p:sp>
        <p:nvSpPr>
          <p:cNvPr id="5" name="TextBox 4"/>
          <p:cNvSpPr txBox="1"/>
          <p:nvPr/>
        </p:nvSpPr>
        <p:spPr>
          <a:xfrm>
            <a:off x="4038600" y="6096000"/>
            <a:ext cx="4953000" cy="584775"/>
          </a:xfrm>
          <a:prstGeom prst="rect">
            <a:avLst/>
          </a:prstGeom>
          <a:noFill/>
        </p:spPr>
        <p:txBody>
          <a:bodyPr wrap="square" rtlCol="0">
            <a:spAutoFit/>
          </a:bodyPr>
          <a:lstStyle/>
          <a:p>
            <a:r>
              <a:rPr lang="en-US" sz="1600" dirty="0" smtClean="0"/>
              <a:t>Left: Popsicle stick catapults shooting clay/paint.</a:t>
            </a:r>
          </a:p>
          <a:p>
            <a:r>
              <a:rPr lang="en-US" sz="1600" dirty="0" smtClean="0"/>
              <a:t>Top: Painting with magnets.</a:t>
            </a:r>
            <a:endParaRPr lang="en-US" sz="1600" dirty="0"/>
          </a:p>
        </p:txBody>
      </p:sp>
    </p:spTree>
    <p:extLst>
      <p:ext uri="{BB962C8B-B14F-4D97-AF65-F5344CB8AC3E}">
        <p14:creationId xmlns:p14="http://schemas.microsoft.com/office/powerpoint/2010/main" val="509047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C:\Users\B\Desktop\PLAY Summit\art as science\bub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82"/>
            <a:ext cx="9144000" cy="68909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Desktop\PLAY Summit\art as science\bubb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4248150"/>
            <a:ext cx="1962150" cy="2609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019800"/>
            <a:ext cx="8001000" cy="646331"/>
          </a:xfrm>
          <a:prstGeom prst="rect">
            <a:avLst/>
          </a:prstGeom>
          <a:noFill/>
        </p:spPr>
        <p:txBody>
          <a:bodyPr wrap="square" rtlCol="0">
            <a:spAutoFit/>
          </a:bodyPr>
          <a:lstStyle/>
          <a:p>
            <a:r>
              <a:rPr lang="en-US" dirty="0" smtClean="0"/>
              <a:t>Look new places for your art supplies.</a:t>
            </a:r>
          </a:p>
          <a:p>
            <a:r>
              <a:rPr lang="en-US" dirty="0" smtClean="0"/>
              <a:t>                       Paint </a:t>
            </a:r>
            <a:r>
              <a:rPr lang="en-US" dirty="0" smtClean="0"/>
              <a:t>tarps taped together and inflated with a fan.</a:t>
            </a:r>
            <a:endParaRPr lang="en-US" dirty="0"/>
          </a:p>
        </p:txBody>
      </p:sp>
    </p:spTree>
    <p:extLst>
      <p:ext uri="{BB962C8B-B14F-4D97-AF65-F5344CB8AC3E}">
        <p14:creationId xmlns:p14="http://schemas.microsoft.com/office/powerpoint/2010/main" val="17878178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B\Desktop\PLAY Summit\art as science\water 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 y="-1"/>
            <a:ext cx="5179325" cy="6905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457200"/>
            <a:ext cx="3581400" cy="2062103"/>
          </a:xfrm>
          <a:prstGeom prst="rect">
            <a:avLst/>
          </a:prstGeom>
          <a:noFill/>
        </p:spPr>
        <p:txBody>
          <a:bodyPr wrap="square" rtlCol="0">
            <a:spAutoFit/>
          </a:bodyPr>
          <a:lstStyle/>
          <a:p>
            <a:r>
              <a:rPr lang="en-US" sz="3200" dirty="0" smtClean="0"/>
              <a:t>Collaborative creation can be done if you find the right project.</a:t>
            </a:r>
            <a:endParaRPr lang="en-US" sz="3200" dirty="0"/>
          </a:p>
        </p:txBody>
      </p:sp>
      <p:sp>
        <p:nvSpPr>
          <p:cNvPr id="3" name="TextBox 2"/>
          <p:cNvSpPr txBox="1"/>
          <p:nvPr/>
        </p:nvSpPr>
        <p:spPr>
          <a:xfrm>
            <a:off x="6172200" y="5562600"/>
            <a:ext cx="2743200" cy="923330"/>
          </a:xfrm>
          <a:prstGeom prst="rect">
            <a:avLst/>
          </a:prstGeom>
          <a:noFill/>
        </p:spPr>
        <p:txBody>
          <a:bodyPr wrap="square" rtlCol="0">
            <a:spAutoFit/>
          </a:bodyPr>
          <a:lstStyle/>
          <a:p>
            <a:r>
              <a:rPr lang="en-US" dirty="0" smtClean="0"/>
              <a:t>PVC pipe connected to build a sprinkler house invented by the children.</a:t>
            </a:r>
            <a:endParaRPr lang="en-US" dirty="0"/>
          </a:p>
        </p:txBody>
      </p:sp>
    </p:spTree>
    <p:extLst>
      <p:ext uri="{BB962C8B-B14F-4D97-AF65-F5344CB8AC3E}">
        <p14:creationId xmlns:p14="http://schemas.microsoft.com/office/powerpoint/2010/main" val="16196555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B\Desktop\PLAY Summit\art as science\expanded definition of art\IMG_35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04800" y="1676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Users\B\Desktop\PLAY Summit\art as science\expanded definition of art\IMG_35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972800" y="-82296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C:\Users\B\Desktop\PLAY Summit\art as science\expanded definition of art\IMG_35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00" y="-8229600"/>
            <a:ext cx="7315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7" descr="C:\Users\B\Desktop\PLAY Summit\art as science\expanded definition of art\IMG_35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0668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265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B\Desktop\PLAY Summit\art as science\expanded definition of art\IMG_6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972800" y="-82296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B\Desktop\PLAY Summit\art as science\expanded definition of art\IMG_61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7800"/>
            <a:ext cx="48768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731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Art is a form of self expression. </a:t>
            </a:r>
            <a:r>
              <a:rPr lang="en-US" dirty="0"/>
              <a:t/>
            </a:r>
            <a:br>
              <a:rPr lang="en-US" dirty="0"/>
            </a:br>
            <a:endParaRPr lang="en-US" dirty="0"/>
          </a:p>
        </p:txBody>
      </p:sp>
      <p:sp>
        <p:nvSpPr>
          <p:cNvPr id="3" name="Subtitle 2"/>
          <p:cNvSpPr>
            <a:spLocks noGrp="1"/>
          </p:cNvSpPr>
          <p:nvPr>
            <p:ph type="subTitle" idx="1"/>
          </p:nvPr>
        </p:nvSpPr>
        <p:spPr>
          <a:xfrm>
            <a:off x="381000" y="3429000"/>
            <a:ext cx="8382000" cy="2133600"/>
          </a:xfrm>
        </p:spPr>
        <p:txBody>
          <a:bodyPr>
            <a:normAutofit fontScale="92500" lnSpcReduction="10000"/>
          </a:bodyPr>
          <a:lstStyle/>
          <a:p>
            <a:r>
              <a:rPr lang="en-US" dirty="0" smtClean="0"/>
              <a:t>Art experiences should not invite sameness.</a:t>
            </a:r>
          </a:p>
          <a:p>
            <a:r>
              <a:rPr lang="en-US" dirty="0" smtClean="0"/>
              <a:t>Art should not require an instruction sheet.</a:t>
            </a:r>
          </a:p>
          <a:p>
            <a:r>
              <a:rPr lang="en-US" dirty="0" smtClean="0"/>
              <a:t>Art should not have a deadline.</a:t>
            </a:r>
          </a:p>
          <a:p>
            <a:r>
              <a:rPr lang="en-US" dirty="0" smtClean="0"/>
              <a:t>Art should encourage creativity not conformity.</a:t>
            </a:r>
          </a:p>
          <a:p>
            <a:endParaRPr lang="en-US" dirty="0"/>
          </a:p>
        </p:txBody>
      </p:sp>
    </p:spTree>
    <p:extLst>
      <p:ext uri="{BB962C8B-B14F-4D97-AF65-F5344CB8AC3E}">
        <p14:creationId xmlns:p14="http://schemas.microsoft.com/office/powerpoint/2010/main" val="17519649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B\Desktop\PLAY Summit\art fosters creativity not conformity\Bad Stuff\crab pupp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B\Desktop\PLAY Summit\art fosters creativity not conformity\Bad Stuff\b is for butterf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60332"/>
            <a:ext cx="22479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B\Desktop\PLAY Summit\art fosters creativity not conformity\Bad Stuff\paper plate seag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286" y="609600"/>
            <a:ext cx="3227714" cy="4689321"/>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Users\B\Desktop\PLAY Summit\art fosters creativity not conformity\Bad Stuff\pilgrim h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25" y="2801860"/>
            <a:ext cx="30384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C:\Users\B\Desktop\PLAY Summit\art fosters creativity not conformity\Bad Stuff\paperplate lady bu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5885" y="3733800"/>
            <a:ext cx="2313415" cy="17350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6248400"/>
            <a:ext cx="8991600" cy="369332"/>
          </a:xfrm>
          <a:prstGeom prst="rect">
            <a:avLst/>
          </a:prstGeom>
          <a:noFill/>
        </p:spPr>
        <p:txBody>
          <a:bodyPr wrap="square" rtlCol="0">
            <a:spAutoFit/>
          </a:bodyPr>
          <a:lstStyle/>
          <a:p>
            <a:pPr algn="ctr"/>
            <a:r>
              <a:rPr lang="en-US" dirty="0" smtClean="0"/>
              <a:t>Warning Sign One: Paper plates, cups, lunch sacks or Costco bulk items are involved.</a:t>
            </a:r>
            <a:endParaRPr lang="en-US" dirty="0"/>
          </a:p>
        </p:txBody>
      </p:sp>
    </p:spTree>
    <p:extLst>
      <p:ext uri="{BB962C8B-B14F-4D97-AF65-F5344CB8AC3E}">
        <p14:creationId xmlns:p14="http://schemas.microsoft.com/office/powerpoint/2010/main" val="9213506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Desktop\ro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8"/>
            <a:ext cx="9144000" cy="6856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962400" y="381000"/>
            <a:ext cx="4991100" cy="6045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We believe that every child needs space and materials and the quieting of adult voices to make their own sense and define their own place in the world.</a:t>
            </a:r>
            <a:endParaRPr lang="en-US" sz="4000" dirty="0">
              <a:solidFill>
                <a:schemeClr val="bg1"/>
              </a:solidFill>
            </a:endParaRPr>
          </a:p>
        </p:txBody>
      </p:sp>
    </p:spTree>
    <p:extLst>
      <p:ext uri="{BB962C8B-B14F-4D97-AF65-F5344CB8AC3E}">
        <p14:creationId xmlns:p14="http://schemas.microsoft.com/office/powerpoint/2010/main" val="2184527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B\Desktop\PLAY Summit\art fosters creativity not conformity\Bad Stuff\christ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57" y="152401"/>
            <a:ext cx="70104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6400800"/>
            <a:ext cx="9067800" cy="369332"/>
          </a:xfrm>
          <a:prstGeom prst="rect">
            <a:avLst/>
          </a:prstGeom>
          <a:noFill/>
        </p:spPr>
        <p:txBody>
          <a:bodyPr wrap="square" rtlCol="0">
            <a:spAutoFit/>
          </a:bodyPr>
          <a:lstStyle/>
          <a:p>
            <a:r>
              <a:rPr lang="en-US" dirty="0" smtClean="0"/>
              <a:t>Warning Sign Two: The primary act of creating is gluing stuff onto things.</a:t>
            </a:r>
            <a:endParaRPr lang="en-US" dirty="0"/>
          </a:p>
        </p:txBody>
      </p:sp>
    </p:spTree>
    <p:extLst>
      <p:ext uri="{BB962C8B-B14F-4D97-AF65-F5344CB8AC3E}">
        <p14:creationId xmlns:p14="http://schemas.microsoft.com/office/powerpoint/2010/main" val="34197301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B\Desktop\PLAY Summit\art fosters creativity not conformity\Bad Stuff\hallow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785"/>
            <a:ext cx="6309815" cy="6309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477000"/>
            <a:ext cx="8610600" cy="381000"/>
          </a:xfrm>
          <a:prstGeom prst="rect">
            <a:avLst/>
          </a:prstGeom>
          <a:noFill/>
        </p:spPr>
        <p:txBody>
          <a:bodyPr wrap="square" rtlCol="0">
            <a:spAutoFit/>
          </a:bodyPr>
          <a:lstStyle/>
          <a:p>
            <a:r>
              <a:rPr lang="en-US" dirty="0" smtClean="0"/>
              <a:t>Warning Sign Three: The primary motivation to create is to decorate for the holiday.</a:t>
            </a:r>
            <a:endParaRPr lang="en-US" dirty="0"/>
          </a:p>
        </p:txBody>
      </p:sp>
    </p:spTree>
    <p:extLst>
      <p:ext uri="{BB962C8B-B14F-4D97-AF65-F5344CB8AC3E}">
        <p14:creationId xmlns:p14="http://schemas.microsoft.com/office/powerpoint/2010/main" val="2656319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66543"/>
            <a:ext cx="8915400" cy="2185214"/>
          </a:xfrm>
          <a:prstGeom prst="rect">
            <a:avLst/>
          </a:prstGeom>
          <a:noFill/>
        </p:spPr>
        <p:txBody>
          <a:bodyPr wrap="square" rtlCol="0">
            <a:spAutoFit/>
          </a:bodyPr>
          <a:lstStyle/>
          <a:p>
            <a:pPr algn="ctr"/>
            <a:r>
              <a:rPr lang="en-US" sz="4000" dirty="0" smtClean="0"/>
              <a:t>And now for a brief rant about </a:t>
            </a:r>
            <a:r>
              <a:rPr lang="en-US" sz="9600" dirty="0" smtClean="0"/>
              <a:t>HANDPRINTS</a:t>
            </a:r>
            <a:endParaRPr lang="en-US" sz="9600" dirty="0"/>
          </a:p>
        </p:txBody>
      </p:sp>
    </p:spTree>
    <p:extLst>
      <p:ext uri="{BB962C8B-B14F-4D97-AF65-F5344CB8AC3E}">
        <p14:creationId xmlns:p14="http://schemas.microsoft.com/office/powerpoint/2010/main" val="317467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B\Desktop\PLAY Summit\art fosters creativity not conformity\Bad Stuff\handprint valent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49760"/>
            <a:ext cx="3657600" cy="494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70344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C:\Users\B\Desktop\PLAY Summit\art fosters creativity not conformity\Bad Stuff\handprint rabb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78805"/>
            <a:ext cx="4495800" cy="600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8315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Users\B\Desktop\PLAY Summit\art fosters creativity not conformity\Bad Stuff\handprint cr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96454"/>
            <a:ext cx="4419600" cy="566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6775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B\Desktop\PLAY Summit\art fosters creativity not conformity\Bad Stuff\handprint fl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401885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Users\B\Desktop\PLAY Summit\art fosters creativity not conformity\Bad Stuff\handprint 4th of ju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99" y="2586037"/>
            <a:ext cx="3721947" cy="373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47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B\Desktop\PLAY Summit\art fosters creativity not conformity\Bad Stuff\halloween hand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2407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C:\Users\B\Desktop\PLAY Summit\art fosters creativity not conformity\Bad Stuff\handprint turk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352507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B\Desktop\PLAY Summit\art fosters creativity not conformity\Bad Stuff\handprint mayflow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63722"/>
            <a:ext cx="4595455"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9959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B\Desktop\PLAY Summit\art fosters creativity not conformity\Bad Stuff\handprint 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82" y="685800"/>
            <a:ext cx="7370618" cy="555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2143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5254388"/>
            <a:ext cx="9144000" cy="1600200"/>
          </a:xfrm>
        </p:spPr>
        <p:txBody>
          <a:bodyPr>
            <a:normAutofit fontScale="90000"/>
          </a:bodyPr>
          <a:lstStyle/>
          <a:p>
            <a:r>
              <a:rPr lang="en-US" sz="4200" dirty="0"/>
              <a:t>We believe that art can never come from precut circles and step by step directions.</a:t>
            </a:r>
            <a:r>
              <a:rPr lang="en-US" dirty="0"/>
              <a:t> </a:t>
            </a:r>
          </a:p>
        </p:txBody>
      </p:sp>
      <p:pic>
        <p:nvPicPr>
          <p:cNvPr id="3" name="Picture 2" descr="C:\Users\B\Desktop\PLAY Summit\art fosters creativity not conformity\October 10 to 16 2005 fingerpaint new shoes 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37"/>
            <a:ext cx="9159876"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42798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B\Desktop\PLAY Summit\art fosters creativity not conformity\Bad Stuff\handprint san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875"/>
            <a:ext cx="3581401" cy="3581401"/>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B\Desktop\PLAY Summit\art fosters creativity not conformity\Bad Stuff\handprint reinde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048000"/>
            <a:ext cx="4281772" cy="312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2773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B\Desktop\PLAY Summit\art fosters creativity not conformity\Bad Stuff\handprint chinese new y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870" y="1066800"/>
            <a:ext cx="713922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154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B\Desktop\PLAY Summit\art fosters creativity not conformity\IMG_9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28600"/>
            <a:ext cx="40132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6324600"/>
            <a:ext cx="4267200" cy="381000"/>
          </a:xfrm>
          <a:prstGeom prst="rect">
            <a:avLst/>
          </a:prstGeom>
          <a:noFill/>
        </p:spPr>
        <p:txBody>
          <a:bodyPr wrap="square" rtlCol="0">
            <a:spAutoFit/>
          </a:bodyPr>
          <a:lstStyle/>
          <a:p>
            <a:pPr algn="ctr"/>
            <a:r>
              <a:rPr lang="en-US" dirty="0"/>
              <a:t>	</a:t>
            </a:r>
            <a:r>
              <a:rPr lang="en-US" dirty="0" smtClean="0"/>
              <a:t>This is art.</a:t>
            </a:r>
            <a:endParaRPr lang="en-US" dirty="0"/>
          </a:p>
        </p:txBody>
      </p:sp>
    </p:spTree>
    <p:extLst>
      <p:ext uri="{BB962C8B-B14F-4D97-AF65-F5344CB8AC3E}">
        <p14:creationId xmlns:p14="http://schemas.microsoft.com/office/powerpoint/2010/main" val="214380289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B\Desktop\PLAY Summit\art fosters creativity not conformity\IMG_98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916" y="152400"/>
            <a:ext cx="4189484" cy="628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5747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B\Desktop\PLAY Summit\art fosters creativity not conformity\DSC_87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323434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C:\Users\B\Desktop\PLAY Summit\art fosters creativity not conformity\IMG_46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10477" y="1313921"/>
            <a:ext cx="5634567" cy="4225925"/>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C:\Users\B\Desktop\PLAY Summit\art fosters creativity not conformity\water pain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945" y="3809999"/>
            <a:ext cx="2590800" cy="265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807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B\Desktop\PLAY Summit\art fosters creativity not conformity\bug vi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64483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B\Desktop\PLAY Summit\art fosters creativity not conformity\hot r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52525"/>
            <a:ext cx="609600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3201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t>It has bothered me all my life that I do not paint like everybody else.</a:t>
            </a:r>
            <a:r>
              <a:rPr lang="en-US" dirty="0"/>
              <a:t/>
            </a:r>
            <a:br>
              <a:rPr lang="en-US" dirty="0"/>
            </a:br>
            <a:r>
              <a:rPr lang="en-US" i="1" dirty="0"/>
              <a:t>-Henri Matisse</a:t>
            </a:r>
            <a:endParaRPr lang="en-US" dirty="0"/>
          </a:p>
        </p:txBody>
      </p:sp>
    </p:spTree>
    <p:extLst>
      <p:ext uri="{BB962C8B-B14F-4D97-AF65-F5344CB8AC3E}">
        <p14:creationId xmlns:p14="http://schemas.microsoft.com/office/powerpoint/2010/main" val="2506578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Art is not a team sport.</a:t>
            </a:r>
            <a:endParaRPr lang="en-US" dirty="0"/>
          </a:p>
        </p:txBody>
      </p:sp>
      <p:sp>
        <p:nvSpPr>
          <p:cNvPr id="3" name="Subtitle 2"/>
          <p:cNvSpPr>
            <a:spLocks noGrp="1"/>
          </p:cNvSpPr>
          <p:nvPr>
            <p:ph type="subTitle" idx="1"/>
          </p:nvPr>
        </p:nvSpPr>
        <p:spPr>
          <a:xfrm>
            <a:off x="685800" y="3886200"/>
            <a:ext cx="7620000" cy="1752600"/>
          </a:xfrm>
        </p:spPr>
        <p:txBody>
          <a:bodyPr/>
          <a:lstStyle/>
          <a:p>
            <a:r>
              <a:rPr lang="en-US" dirty="0" smtClean="0"/>
              <a:t>Most often, artistic creation is solitary. </a:t>
            </a:r>
          </a:p>
          <a:p>
            <a:r>
              <a:rPr lang="en-US" dirty="0" smtClean="0"/>
              <a:t>Group art WILL leave some kids feeling rushed and compared. </a:t>
            </a:r>
            <a:endParaRPr lang="en-US" dirty="0"/>
          </a:p>
        </p:txBody>
      </p:sp>
    </p:spTree>
    <p:extLst>
      <p:ext uri="{BB962C8B-B14F-4D97-AF65-F5344CB8AC3E}">
        <p14:creationId xmlns:p14="http://schemas.microsoft.com/office/powerpoint/2010/main" val="15890450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B\Desktop\PLAY Summit\art as a solitary act  focus\IMG_96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83392"/>
            <a:ext cx="4038600" cy="6057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6324600"/>
            <a:ext cx="7315200" cy="369332"/>
          </a:xfrm>
          <a:prstGeom prst="rect">
            <a:avLst/>
          </a:prstGeom>
          <a:noFill/>
        </p:spPr>
        <p:txBody>
          <a:bodyPr wrap="square" rtlCol="0">
            <a:spAutoFit/>
          </a:bodyPr>
          <a:lstStyle/>
          <a:p>
            <a:pPr algn="ctr"/>
            <a:r>
              <a:rPr lang="en-US" dirty="0" smtClean="0"/>
              <a:t>The most popular space at Art Beast is the empty canvas.</a:t>
            </a:r>
            <a:endParaRPr lang="en-US" dirty="0"/>
          </a:p>
        </p:txBody>
      </p:sp>
    </p:spTree>
    <p:extLst>
      <p:ext uri="{BB962C8B-B14F-4D97-AF65-F5344CB8AC3E}">
        <p14:creationId xmlns:p14="http://schemas.microsoft.com/office/powerpoint/2010/main" val="35339326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xIUFBQWGBQXFxcUFBQXFBcVGBUVFRQYFRQXHCYeFxwkGhQUHy8gJCcpLCwsFx4xNTAqNSYrLCkBCQoKDgwOGg8PGiwkHCQpKSwsKSwsLCwsLCwsLCwsLCwsLCwsLCwsLCwsKSwsLCwsLCwpLCksLCwsLCwsKSwsLP/AABEIARMAtwMBIgACEQEDEQH/xAAbAAABBQEBAAAAAAAAAAAAAAADAAIEBQYBB//EAEMQAAEDAgMEBwQJAgUDBQAAAAEAAhEDIQQSMQVBUWEGEyJxgZGhMrHB8BQjQlJicoLR4SSSM6KywvEHY7MVFkNT0v/EABoBAAIDAQEAAAAAAAAAAAAAAAECAAMEBQb/xAAvEQACAgEDAwIEBgIDAAAAAAAAAQIRAxIhMQRBURNhIjJxgQWRobHR8CPBFEJy/9oADAMBAAIRAxEAPwClFJPFNEDE8MRIZHa9HLVdzupuyKZ1R+kmE9l/gUbYOIYCA4hZ6WqmdTG7x2i1LZvyVPj2RUPOCrum0ZnBplu5Ve2gA8Hkjm+UpxbZWh2zn3QNoMmsTwDfeV3BYgKNi8X9bHEe5UXsalB2XmDJla/Y5gTyPuWNwdcSLrX7Gf2VZDfYWcaVlrsmgMpc45WjUlYfpLs0squkhwfL2uGhDiT6aLcbRqRhwB9p3uWc2tSz0DxpOBH5HWPrC1TgkqRzdbk7Z5/i8HdQThlpa9CVW1qELA9mak7RWOw/JAfg1bdWuOop7tAqikOHXRQVk/DITqYCFhoiCkhvaXW3KSe1poi06MJrEqyEcKOCb1UKyNFMNFSyURWNlJSRTSRsFG4FNO6tGazindWtRmAHBCp2CJBVXV6E5Xy2oQ3gRfzWiwgh08ii1HpXFPkshllD5WV1LZoY2AqPbogtWjrVFmuke4qvIvhLunk3kVkCniAFGxdaajT3qRSw8thRKOFLqgG8SstHW2W5odl4IuAK1ey3mm0g62CzGztrBpDSCDwgytJhnZ3Aq7HX3MeWfng0GMM06fcT6quNCczfvse3xjMPUBWDrsp93xQWCHs/MPetbds5a4MO9qj1qMqyxNKHOHAkeRIUZzVknE0RZUupLoYptSigmkqkWkZ1NVlbtG25T8VVnsjxTaeFgI8A5IzKEInVqSKS71aFjEYU0jRUkU13qk1ikI0klKdTXUSUbFrE4U0VrV0rYYwUwgOqo2JPZVcaqAGHe9VO2MMXtsJIU01E6hd4QcbVDQm4yTRlG4hwMZXTwgyrrYWzj1uZ4gls+q0n0ccAgNeBVHIEH4KuOHc05erco1VFLtHa7WVxDAQ2QTv5rV4WCARoQCsltrYDzV7MEVDrwO+VrcHTyMa3gAPJGClb1fYxqTt2S6u1KdMU2vdlLgYJ0seO5GnQgzcGQsx0tb9XSPBzx8fgqzZm2X0iMp7NpadOZ5FZ8nVLHkcZcHVxdD6uFTg9y52rTitUH43/AOoqC6mrLaVUPqvc3RziR3FQy1XOnujErWzIj6ar8ZX+yNVMx9eLA9oqLQwsXOqqew6ItHCwpIpqQKSWRKPZF6tcyKUWJppoEsBkSyI2RdDUSADSSUkMSRFs07UnJqRW0yjMQyWnuKz76i0FSooFbYNR3aawkHTRCyNFZ1ifRqw4Hmjv2HWGtN3kguwFQascP0lDUCi7FVQcTThwM2JA7iVyhWIEGQea5tCoTSdAkgSAOIuE6np4A42Tcf7LTPsuB/dTKdVU2Exwr0ZFjeQdzhqpWzcRNNt+R7xqgm39Cdwm3qebDn8L2nwIhZmlTuFryzrGPZ95hj8ze01ZvAYcvqNa0SSQAOZMLi/iMWppruj0X4XO8Ti+zNHtGk1vVwI+ppE/mLZPwVNj8VkED2jop/SXaLaT3SdCGNHHKA0e5VWGwxcc7tV0Y7RSORLeTfuDw2FJu7UqT1akCmkWoNAI5YmliM5nNLKhQbI5amlikFiaWoUQBlSyIxYuhqlEABqSkZEkQFySmPck98KRgMBnIc6zdw4/wtVlB3Z2zs5zOHZ4cf4V80ofWDTh5J4SgHJBNCcAgE4aQOoB8EJ2BYfsN8gpLAnAIckK/wD9CokEGmL6xb3KNS6JYdplrC0/he4DymFdFMeUU9PBOSsOyGsILS6RcXlRtpYWnh6WekHNq1KtFt4hpfUDXZfAmOCuG05uVXbcZmOHbu+kUv8AK17/APaqpO1uX424ypP6mf2z0KNSs2tncQ2YbPzKcaWWxtG5bEN3+SBjdnMeO0L8RqmQl0ZXImFqssVs1zNLjiFCLUBgBauOYjELmRAIDKuFiOWpuVAgDKnBqIWriJBhaknlJQhbbPwGbtv9ncOP8K3T8qaUzbESGjVOSDV2EthH00duijNdlBIBPIanzR3PVl7Fb5HgpSgGqu9chaJpYYlMAnuTWAm5QcdtOnSAzva2dAdT4ATHNJKSq3wPGDbpckklV+0GTVw0/wD2PMd1Ct+4Tjtmm1rXPqMDXCW5S9w/V2BB5LtSo19bDlpDhFdwIMizabf96XUpOh9Mo7teSwa1R8TiAO8o1WooVSmC7Md2ieTrYrir3OSZQKmy2v0seKl02SpVKnASK2O9jM4vZ7qeotxGiiELZVBa6p8VsoG7bH0TOkBOykXAFJr4VzD2hHuQS1QINNLUQhcyqEBwuJ8JKENi6mmFqM98IJKMqQkbGprk8FODEl2PwCa5dMozaSeGhNpbF1JEYUyUSnQjVEe7cE19uZjy8ErqO7DbZV7f6QtwzdxqEdlv+53L3rzzE7QdVeXvJc47z82HJRdoY51So9ziSS46mT3Hu0QRVXNzTeR+x6Lpenjhj7m52FVbUoBjhIEg8BeW85vY8lWOr1MLihldoxxBjsua51PUcezB7lX7N6RuoUzkYC6SSTfdDYBtY3vKgYXaVR9Z1SsS8OaWkHd9puX9QBWvLlhPDFf94rn/AEUwxSjllfyPsel7K6QMrWPZfwJsfyn4KzbRleaPbkeRIMb2mRoCIK2/Q3aD6zHscczqeUjiWkHU+Cz4OouWjJ+f8lHV9IscfUx8eP4LqnT4pznQlmQnmV0X8KOSt2cc6U9lLeU6jT4pVKiVeWFvsgOKAIggFVNbY5Ilnl+xVuGSjsbCiuTsm0UY59MgwQQeBTCFqcVh21TBHjv81UY3YzmXb2h6jwTc8EvyVhXUnFJQJqjdcRRT4rsBHTYmoaymnymF0JkqbRJvIIXrspjGJxvYKaiUjjqkaarNY7a7m4ioxx7I6uBwlkn1K1AYAvP9su/q6p35o8oA9QFk6uLljaLcdWZLGYlr6tQjQveR/cUwBV+NpmnVeODj5TI9CETD4viqPT2tHfx5U1Ra0CAFIpUxwUKjVB8VOaVnkaCVSZJgCSbWWv6Eh7DUg9ktuBETMNvv1dy+GYwFI66TbvBW76PYfLRmLvM/pFh7ifFJj+ZV5MfWTrG0WGWUXJCQMITnzou3st2cDngdUqobWyiMo8UWALoU5chtLgaGwEIy48l27jyXS+0BS7+hOPqOLgLBCcSU9tHiuucAju17A2RDxGyGPubHiPiuojqySGpIlMIXpmaVwCdUhZWW2LSQ5rF0uCG6rwSa3edfclcktkMl3Y/XuXS6NF1IkBDkg8c15rtGrNao7i95/wA5hejczovMnOm/G/mZVOV7IsgjP9J8PFQO3OHqP4I8lU4XCGo4NbqfIDeStftLA9dSyzBsQTuIMe6U3AbNZQabydXOMCwv4BYI51CGnutjep/CWWxHsw4ADATvcQMx8fgtaylTxNOHNFxYkXHAgrzWvjqtT/AAazdUeDLubG8OZWw6P46phnUsNXOfNmDKuhLh2srp1tMHkqH0861vnwUue9pgqezXCqKWhmPD7w5RdbWnDbCwaAAOWg9y4KQc5ro7QmD3qjxfS/DUnxUeRmDXghjnDKZDTIG+CfFaejxuc7XZEz5XlpU/sXs5kdjAFA2PtuhiGk0agdGo0cO9puO9SnVZsF0607y5Mkk708D31o0Qy0m7tE9rQO9NibnRBtvkGy4O5p00ThAQn1OCa2kShZKHvrIZkolOiiloUpyDaQOjQ3lJPe9JNSWwm73IpenZSRyXGU+KdUqwFEm+QtpcDScqOSGi5vwEKAat5VZtnpDSw7ZqOufZaPad+w5rfiwxgrmZJZJ5JacZenGt4O8x+yH9KbN58f4XkO1eneIqP7D+raDZrAD/AHEi/u5LSdEOkwqt/q67GuzdgOAZIj7wtEyLx+2LqIKpTUnfZVt+XJt/42aKTb/n9ja7Sru6pxplogTJBIyi7oAIvAMfFefsb8Pet3tiqBh6kb2ECNL2t5rDj9lyseaWVXItUdKOUndnuPwB+KgYz62p1f2Gw5/4ibtb3WzH9PNTOsDWOcdAST3BoJ9ygbOnK0uBzPJLjH2oNuQER4BLih/klPx+4zeyRNZTktHNo8yAr/pdTLcOKrR2qT21Afyun4AKnwLAa1MH7w9O18FpOlA/pHA7zTb51WA+krbjVlc3SLc1T1WedRI8uz6wsJ076MVQfpLYNLKxkCxphoFMSN7SRqNJjmtVg6p+iYUfe+jA9wDHv/ytcrurhA+gabrh7C0/qbf3rHiyvp4xku73+iL8c3Gdo8MwmMqUXB9NzmOG9pv/AMcl7bsrE/VUy4y8sYXGwlxaCTA0uSvEm1piRPcvXth4nPhqLv8AtsB72jK6fFpXolCM+Qfic5RjFouQJudFx0nRRmVLwdFNJhYGt2vBQ4tRUuzWwgwBdzIfWJjqiNpFdNhDUTXPsgkykKZKVyGUR+bckiSGpKU/JL9gTnqJUfJSxeIhwHKfOyB1i3YtMUpS5bpGHNJv4URtsbUbQpOedwtzOgHn86rzjBbNrbRxLjMb3vNwxugHM7gO/QLVdMNmvrUswdDabXPyRJcREDlDc3iSpH/TtrPoktIzF7jU0kXyskflbbvKp63LOEPgW72R0OiUceNzXP7C/wDYmEZTg0y8iDmc9wcSPykADkFXbW6O4eqQ4A0yLEMhrXCIALYhpFtOGm9XHSDbbGFuZ7acgloeSCbwdBM6LM4vpFhy4zVbP/bNWT3jJB8VwU+qx5Nm39m0yqeecp2pNUFw2xjhwcuIqOYQZpmAwzpLZsR8EQH4KA7b1AjIxzi43lweBrcAviTyA3FHbW+fBaNU5fFONfoPCbl8z3A7Rd/TVOeYf3ODPijYT2G9xPmVF2k/6gc3t9Khf7mqbhmQxv5Wpcfyv/0/9Fj+ZfQm7Hp5sSzkHn0LfirjpnWig0cX/wCilVqe9gVd0ZE4h34WernD/wDKN00qSaTOIrnxIp0h/wCQ+a1Y3SsXJ4LksysoN+5TefFtPqh/5VHwG3cXUY8VMOGOZTIGVw+squEMEEwxou43Ni08JuK2FA+se8MY1kSSPac9rgI55B5oFGpJORskm5yPZmMakubBsAJngFXjjieKPqp/WvzI8jTelJmR6MdB6lGs2rVcyG5gGtl0ywskmAB7XNbCgwNmNCcw/Vc+bsx/UuPrlvtMcOZ0/ubIQ6+IJy5RIJEm0AAz46LpS67BHG3GW9Or7mLO8uSWrKSAbq2paacv3VVgj228jPkJ+CtJgLN00vUXqPudPq6jCMI8EfE0wDbQ+iEykSpJHFIvTyhuZlOkNp0oSc8BDqVeC42lOqW62QavdnGsLjKSk2C4pp8g1eDN7WcQW1OFj3HT55prK6n4qC0g6ERCz1CqWksdqPUbiuZ1ksmGUcsHwTPLVi0+OC4pNzcY9PFPwuDp0m5aTGsaSXENES46k+ndCoq/SXqn5MsgRmM+Nhy/dW2Hx7ajczDPvHIrqY87ywUpc0U44OMbG49zTaATvMAwL2nvknwVPXg6ADwCkVK0ieKjVXZWkj2jAaOLiQ1vqQvPKE+qyuvq34RmlblS9v1KnaGFp1ZpufmdBJaSTERNhpqNVWDZ9SkOy8Obf/EkRu9r4FExnQvEPq5m1Q0BxDSXOzNa1xAdbUuu/vcZuSr7ZnR9lGC4mpU+/UMu/TPsjuWx5sOGCUJN+394OhDpZJ7Mz+15bSpNOs37+rf8XK0Y+w7h7lH6VUhmozYOe9s8C5hDfWFHwuIOhsRYjeNPTmrMTvFGXm/3DkkoTp+Eabome3WdwyAeAcfihbcrZsUwn2Kf0drjuBqYmmTP6WsPiudHqmWk8i7nvIbwsGgT698HgjbcwH9HWAu4tLid7iCHknmYK1YanL0lzTv2/ropnlWtL3Rsq2BpPyuNNpe28uEwbAETobC+qOGAaCO5Y7oL0uGIYKVU/XNFif8A5GjePxAajx4xsQVx80ckJaZ9ja46XQ9RMRgQbtgH0PePipITiql4FaTW5W4VpztkR38pn3Kzc66h0TNR7u5vjAn0gJ1fERYe17hzXf6KKx4fYoyNyaj4Q+rW3DuQ2yVyk1HawJ95MO0UcpMRS6ECpWhCdVJMJrUQU5D6lSUl1lPzSQpslpFM92Yqu2phusgUozt+1u7ufwUp7y7stsN7t/cEUOawQAq5QTXxjNavh7GGxZ7bu8+9Mw2LdTdmYSD868U7EthzgReT71Hcq1twWV2LXDbTnW1/epOzq3X4i3+HQ1P3qzgQAPytLj3kcFn2vhS+i2NyMdT3se4nic5zNd4i36VlyR9LFkcOZV+RTjxJZbNpCb1BKHg9oA6q1pwuJp3N7kYb/qLgSMOx3Co2TwlroTujdaliadxNdjbyOAbe1gCXRG/KTHCR0/LqjWsc9tKk0zftVKtTQBjG7gCdbknSIKk9Guj7cNTLiPrHi/4RuYO7ed55L0vRxiulevhJt/3yYOscNFvnsT8O2WNIblIM5bfDkVH29Uq9Q40g4kA+wRnHAhpBDxxGsXCkuw5zTMez6a+4eSk0h5j5lcHpOrfTZFOPHdezOVB00+aPJMCDmblcGOkQ4uygHUHP9nvXoGyunNahlZjabi02FZoueduzUHNpnvRNs9EKWIJe09VVOpA7Dj+JvHmPVU+ycHicK80pad5o1AX0KtP7RYQD2tezAJtEnsn00vS6rHqjUl+q/j7nfh1OPOvfx3+zPUMLiGVGB7HBzHCQ4GxHL3ck2vU13DXwWf6L0GtzPoS3DVmMqBhM5KslrwLnUR5cgr6s477zrxgblxZY4xm4p/33Ed3sDpuytH3jJjmSTJ+dyYxscTxPFM60k3vxt8EQVBF7eC6OPOp7JOlsn2/PyZ7UZOL5CNdZcNabIRdwTmUd/ktF+Bq7sTQSpDKMJExom9YUyVcgtvgJmASQQV1TUDSUJPD/AI4+KYaZ4/PejmAgV68Ktruy1PwZLbOFIe5wN5vOh4dyqW4oExv4fsd6vsdhy5xkwNY4jmquvgZs0CN5+d6yepp5LZKKjbZHD0/Avy1gfvtynvbLmemceSC/AOaLOk8/4QHViN0OEETpIIIv3hPcckWk+TJDNFuzUU6saJbW6XHDUZAl7uywHSd5PIfsonWiM0w2M0nQCJk+Cy+MqfSqocZFFlm7i7jHf6AcVh6bp1kncuFya8k9KNP0SwJqu+lYhxe83YHbuDo3cgLDXu2OeVhMPj3NjKIA07lcbO2nVcQ3sFxMAF0E6m066K/r5Z80fSxqofqzlZ4Zcj1NGmaJXXvGqjUqdb7TWtG85gbdwVlgNkh139ocDp5Ln4vw/NNKFV5bE0NwUUq3tvz4I7K8nstc7jlBProom0sQ2qzIMwqMcyqwEQc9M5wBzIDh4rTuIAgWHJZPpWercysDBDgPUR6rqx6H/jf5YSd9/DXf++SzQlLWuUXuxMOG0w1vsh1TLwyl7nNj9JB8VZmkLyJkR3TaRzuqHYG3WFzaDuy/Lmpzo+ncw08W3EcBPGL8lc3PGWPI0+TppqavswTMM0bvMqnweJhpc90taa8uiOwyrUAMD8LR5IfSXpU2g3q6Tg/EvhtNjTOVzrNc+NIJEA3JjdJULFYinToNwzKjXVXNFBoDgXFxApucQNIzFxldboMOTLB+o/h22+jvYzZ4KOnSt7NJSpRrdGc+NOSHWsSOCYBK1zShJxQINzipMcHJSnU6aNA8Uqi2M5JA2UvBJOfWhJNUQXIzLqpOnmmFgaOajFuWe0eV1xmCzXcTHCTdVSRamQMXTJcu4llgAIAEW8yTxJJJU3EtAIAUV2vJcjLGeTKscTN1TcqS4M9tnaIoAEsLs2YCPvCIB5GT5KNsaniMS3NFJlMkjNDi62uVsxbn6oPSXbLHNq0Swte14gugghpsQRoSD5Eqm2P0hq4aQyC0mS12k8RFwV1PQnDDpjWobDiiktaNB0oOU0sO0wHxmvfI2zRPMg/2qHhgByj0G6OSpNqbWfXq9a6A60ZdGgaRPmtBQp9bTbU0JF44gkHwkJo43jwpP7hzTalq7EhrkQPUFlUtMOtwO4/yprHKv3RZCalwXGA2/VaAHHO0RrOawjWZPivQNmY3PRa7SZ04TZeW0jdel7OpZKFNvBjZ8RJ9SVowttsXKlQerUWY2vhjiHtJP1bd3E6An1UjpDtR1PK1rbPPafuFrDvPpHkzC15uFj6zrFjnGEvl70Yc0mtin6Y4GoKVKrS7PUFxJaYc0HIA5p5ZfVZDE7cr1AGvr1XgbnVHEeU3Xqoa14Ic0Fp1DgCD3gqPtTYVOuxrHghrTIDMrb+XoP2jsY1jzxWSHHbY09N1ixRUJI8sw1NznAMBLt2XXjM7o1ncvSOh3RllDJVeA54vO64uGcssid+YnQNmXg9g0KQGWm0AXveSNC4m7o3TYagAq5oNJ109TzVzrGrkNn6uXUfBDZdwvtGTvM/FHpsTGiE4vXP5ep8h7UghegVKu7z5JtR6bRallLshox7scLpJ8JIUSzKUMP8AaPgivrwF3JFhpuUKoX5rxl3a6xv/AH5qiWxct+QBxRc+bFsGDvm0z6p5Ep9fDECQLi5j1QKeNaTYhW9LjqTmV9TKOhRXNmd6T9HnViH04zCxBsSN0HfHA/wsnU2NWa7IaT824ATPMEWK9RlNLVucTNHM0qMVsjolbNXB5MB/1R4WV43CtYA1oDWjQBWb6fegmmub+IT0QS8sqyOU0VOLw4LTKgYcOYBMkWvqR38VdYhoNvP9kN2Dc6zQViwTaRq6TA9Nsbg3BxAF5j14L0yvUjsj/gblg9j9FnCo15OUAh2XWYM34Lb06RPzvW+E6TruXTgr3I+KwjajcpEgqkfsatRuz6xvD7Q8N607IkjhE2MX0vodE8vjRJkwRyr4xW1xVmfw2OdECm+eGRw96ksNZ32Q0ficJ8myrSbLtKn/AMc9SStMM0oRUI7JFL6fHy0BweA3uOY87DwCngR3rgXCUW295PcKSWyOlNc9cc6EDNmKrcixRHMdKkgQh0mQUR74CMY92SUuyOvKShPqknkko5ICiygrUC4tcCRGsW7O+3zKmhkD71kFjzTFzLeO8d/FI1ssybaj4o6a5JqsHV7IJ0HA/BZ2vhDVeSBlPEWgbvNW7yaz4GnPQDifcp7cOGiB/JPFVyVb9x072M9kqM/GPI87ItLHCYMtPA2V+zCD59yZWwTXWc0EcCnhmmvm3K54YP5SsLRxTThS7iB6qwo7NaDYR4nzuplLCrHmj6s7fHg0pQWNRa37srKGxxGgVlh8EGwIupRZu+eX7orKQVkcdCuY2lRspTbBMzQhuqK7aJVvII6ohgzYeK6GSjMaApTkG1EbTpHf88UcWTM6Y98p6URLbCFy5mQnPQ31EjY6QR5lFpUwPBCw43+SJUqQE8F3Ysn2Q99QBRS4uPJCqViV2nUi29RuyJVuPaeA+ea6kH/PPekmURXIqHmyr8ebpJIx5I+Cds9oFMRv1Rme0eSSSoZaiSQgPPvjwgrqSkiQ5Chtk6kfh7ikkgiMKB896dKSSYUGSuA38EkkjHRLo6LhKSSvXBS+QZddJx+K6klY6BkoVY3C6kqWWImN0Uas5JJaJfKUrkbTSoiw8/FJJLEaR0lJJJXI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IUFBQWGBQXFxcUFBQXFBcVGBUVFRQYFRQXHCYeFxwkGhQUHy8gJCcpLCwsFx4xNTAqNSYrLCkBCQoKDgwOGg8PGiwkHCQpKSwsKSwsLCwsLCwsLCwsLCwsLCwsLCwsLCwsKSwsLCwsLCwpLCksLCwsLCwsKSwsLP/AABEIARMAtwMBIgACEQEDEQH/xAAbAAABBQEBAAAAAAAAAAAAAAADAAIEBQYBB//EAEMQAAEDAgMEBwQJAgUDBQAAAAEAAhEDIQQSMQVBUWEGEyJxgZGhMrHB8BQjQlJicoLR4SSSM6KywvEHY7MVFkNT0v/EABoBAAIDAQEAAAAAAAAAAAAAAAECAAMEBQb/xAAvEQACAgEDAwIEBgIDAAAAAAAAAQIRAxIhMQRBURNhIjJxgQWRobHR8CPBFEJy/9oADAMBAAIRAxEAPwClFJPFNEDE8MRIZHa9HLVdzupuyKZ1R+kmE9l/gUbYOIYCA4hZ6WqmdTG7x2i1LZvyVPj2RUPOCrum0ZnBplu5Ve2gA8Hkjm+UpxbZWh2zn3QNoMmsTwDfeV3BYgKNi8X9bHEe5UXsalB2XmDJla/Y5gTyPuWNwdcSLrX7Gf2VZDfYWcaVlrsmgMpc45WjUlYfpLs0squkhwfL2uGhDiT6aLcbRqRhwB9p3uWc2tSz0DxpOBH5HWPrC1TgkqRzdbk7Z5/i8HdQThlpa9CVW1qELA9mak7RWOw/JAfg1bdWuOop7tAqikOHXRQVk/DITqYCFhoiCkhvaXW3KSe1poi06MJrEqyEcKOCb1UKyNFMNFSyURWNlJSRTSRsFG4FNO6tGazindWtRmAHBCp2CJBVXV6E5Xy2oQ3gRfzWiwgh08ii1HpXFPkshllD5WV1LZoY2AqPbogtWjrVFmuke4qvIvhLunk3kVkCniAFGxdaajT3qRSw8thRKOFLqgG8SstHW2W5odl4IuAK1ey3mm0g62CzGztrBpDSCDwgytJhnZ3Aq7HX3MeWfng0GMM06fcT6quNCczfvse3xjMPUBWDrsp93xQWCHs/MPetbds5a4MO9qj1qMqyxNKHOHAkeRIUZzVknE0RZUupLoYptSigmkqkWkZ1NVlbtG25T8VVnsjxTaeFgI8A5IzKEInVqSKS71aFjEYU0jRUkU13qk1ikI0klKdTXUSUbFrE4U0VrV0rYYwUwgOqo2JPZVcaqAGHe9VO2MMXtsJIU01E6hd4QcbVDQm4yTRlG4hwMZXTwgyrrYWzj1uZ4gls+q0n0ccAgNeBVHIEH4KuOHc05erco1VFLtHa7WVxDAQ2QTv5rV4WCARoQCsltrYDzV7MEVDrwO+VrcHTyMa3gAPJGClb1fYxqTt2S6u1KdMU2vdlLgYJ0seO5GnQgzcGQsx0tb9XSPBzx8fgqzZm2X0iMp7NpadOZ5FZ8nVLHkcZcHVxdD6uFTg9y52rTitUH43/AOoqC6mrLaVUPqvc3RziR3FQy1XOnujErWzIj6ar8ZX+yNVMx9eLA9oqLQwsXOqqew6ItHCwpIpqQKSWRKPZF6tcyKUWJppoEsBkSyI2RdDUSADSSUkMSRFs07UnJqRW0yjMQyWnuKz76i0FSooFbYNR3aawkHTRCyNFZ1ifRqw4Hmjv2HWGtN3kguwFQascP0lDUCi7FVQcTThwM2JA7iVyhWIEGQea5tCoTSdAkgSAOIuE6np4A42Tcf7LTPsuB/dTKdVU2Exwr0ZFjeQdzhqpWzcRNNt+R7xqgm39Cdwm3qebDn8L2nwIhZmlTuFryzrGPZ95hj8ze01ZvAYcvqNa0SSQAOZMLi/iMWppruj0X4XO8Ti+zNHtGk1vVwI+ppE/mLZPwVNj8VkED2jop/SXaLaT3SdCGNHHKA0e5VWGwxcc7tV0Y7RSORLeTfuDw2FJu7UqT1akCmkWoNAI5YmliM5nNLKhQbI5amlikFiaWoUQBlSyIxYuhqlEABqSkZEkQFySmPck98KRgMBnIc6zdw4/wtVlB3Z2zs5zOHZ4cf4V80ofWDTh5J4SgHJBNCcAgE4aQOoB8EJ2BYfsN8gpLAnAIckK/wD9CokEGmL6xb3KNS6JYdplrC0/he4DymFdFMeUU9PBOSsOyGsILS6RcXlRtpYWnh6WekHNq1KtFt4hpfUDXZfAmOCuG05uVXbcZmOHbu+kUv8AK17/APaqpO1uX424ypP6mf2z0KNSs2tncQ2YbPzKcaWWxtG5bEN3+SBjdnMeO0L8RqmQl0ZXImFqssVs1zNLjiFCLUBgBauOYjELmRAIDKuFiOWpuVAgDKnBqIWriJBhaknlJQhbbPwGbtv9ncOP8K3T8qaUzbESGjVOSDV2EthH00duijNdlBIBPIanzR3PVl7Fb5HgpSgGqu9chaJpYYlMAnuTWAm5QcdtOnSAzva2dAdT4ATHNJKSq3wPGDbpckklV+0GTVw0/wD2PMd1Ct+4Tjtmm1rXPqMDXCW5S9w/V2BB5LtSo19bDlpDhFdwIMizabf96XUpOh9Mo7teSwa1R8TiAO8o1WooVSmC7Md2ieTrYrir3OSZQKmy2v0seKl02SpVKnASK2O9jM4vZ7qeotxGiiELZVBa6p8VsoG7bH0TOkBOykXAFJr4VzD2hHuQS1QINNLUQhcyqEBwuJ8JKENi6mmFqM98IJKMqQkbGprk8FODEl2PwCa5dMozaSeGhNpbF1JEYUyUSnQjVEe7cE19uZjy8ErqO7DbZV7f6QtwzdxqEdlv+53L3rzzE7QdVeXvJc47z82HJRdoY51So9ziSS46mT3Hu0QRVXNzTeR+x6Lpenjhj7m52FVbUoBjhIEg8BeW85vY8lWOr1MLihldoxxBjsua51PUcezB7lX7N6RuoUzkYC6SSTfdDYBtY3vKgYXaVR9Z1SsS8OaWkHd9puX9QBWvLlhPDFf94rn/AEUwxSjllfyPsel7K6QMrWPZfwJsfyn4KzbRleaPbkeRIMb2mRoCIK2/Q3aD6zHscczqeUjiWkHU+Cz4OouWjJ+f8lHV9IscfUx8eP4LqnT4pznQlmQnmV0X8KOSt2cc6U9lLeU6jT4pVKiVeWFvsgOKAIggFVNbY5Ilnl+xVuGSjsbCiuTsm0UY59MgwQQeBTCFqcVh21TBHjv81UY3YzmXb2h6jwTc8EvyVhXUnFJQJqjdcRRT4rsBHTYmoaymnymF0JkqbRJvIIXrspjGJxvYKaiUjjqkaarNY7a7m4ioxx7I6uBwlkn1K1AYAvP9su/q6p35o8oA9QFk6uLljaLcdWZLGYlr6tQjQveR/cUwBV+NpmnVeODj5TI9CETD4viqPT2tHfx5U1Ra0CAFIpUxwUKjVB8VOaVnkaCVSZJgCSbWWv6Eh7DUg9ktuBETMNvv1dy+GYwFI66TbvBW76PYfLRmLvM/pFh7ifFJj+ZV5MfWTrG0WGWUXJCQMITnzou3st2cDngdUqobWyiMo8UWALoU5chtLgaGwEIy48l27jyXS+0BS7+hOPqOLgLBCcSU9tHiuucAju17A2RDxGyGPubHiPiuojqySGpIlMIXpmaVwCdUhZWW2LSQ5rF0uCG6rwSa3edfclcktkMl3Y/XuXS6NF1IkBDkg8c15rtGrNao7i95/wA5hejczovMnOm/G/mZVOV7IsgjP9J8PFQO3OHqP4I8lU4XCGo4NbqfIDeStftLA9dSyzBsQTuIMe6U3AbNZQabydXOMCwv4BYI51CGnutjep/CWWxHsw4ADATvcQMx8fgtaylTxNOHNFxYkXHAgrzWvjqtT/AAazdUeDLubG8OZWw6P46phnUsNXOfNmDKuhLh2srp1tMHkqH0861vnwUue9pgqezXCqKWhmPD7w5RdbWnDbCwaAAOWg9y4KQc5ro7QmD3qjxfS/DUnxUeRmDXghjnDKZDTIG+CfFaejxuc7XZEz5XlpU/sXs5kdjAFA2PtuhiGk0agdGo0cO9puO9SnVZsF0607y5Mkk708D31o0Qy0m7tE9rQO9NibnRBtvkGy4O5p00ThAQn1OCa2kShZKHvrIZkolOiiloUpyDaQOjQ3lJPe9JNSWwm73IpenZSRyXGU+KdUqwFEm+QtpcDScqOSGi5vwEKAat5VZtnpDSw7ZqOufZaPad+w5rfiwxgrmZJZJ5JacZenGt4O8x+yH9KbN58f4XkO1eneIqP7D+raDZrAD/AHEi/u5LSdEOkwqt/q67GuzdgOAZIj7wtEyLx+2LqIKpTUnfZVt+XJt/42aKTb/n9ja7Sru6pxplogTJBIyi7oAIvAMfFefsb8Pet3tiqBh6kb2ECNL2t5rDj9lyseaWVXItUdKOUndnuPwB+KgYz62p1f2Gw5/4ibtb3WzH9PNTOsDWOcdAST3BoJ9ygbOnK0uBzPJLjH2oNuQER4BLih/klPx+4zeyRNZTktHNo8yAr/pdTLcOKrR2qT21Afyun4AKnwLAa1MH7w9O18FpOlA/pHA7zTb51WA+krbjVlc3SLc1T1WedRI8uz6wsJ076MVQfpLYNLKxkCxphoFMSN7SRqNJjmtVg6p+iYUfe+jA9wDHv/ytcrurhA+gabrh7C0/qbf3rHiyvp4xku73+iL8c3Gdo8MwmMqUXB9NzmOG9pv/AMcl7bsrE/VUy4y8sYXGwlxaCTA0uSvEm1piRPcvXth4nPhqLv8AtsB72jK6fFpXolCM+Qfic5RjFouQJudFx0nRRmVLwdFNJhYGt2vBQ4tRUuzWwgwBdzIfWJjqiNpFdNhDUTXPsgkykKZKVyGUR+bckiSGpKU/JL9gTnqJUfJSxeIhwHKfOyB1i3YtMUpS5bpGHNJv4URtsbUbQpOedwtzOgHn86rzjBbNrbRxLjMb3vNwxugHM7gO/QLVdMNmvrUswdDabXPyRJcREDlDc3iSpH/TtrPoktIzF7jU0kXyskflbbvKp63LOEPgW72R0OiUceNzXP7C/wDYmEZTg0y8iDmc9wcSPykADkFXbW6O4eqQ4A0yLEMhrXCIALYhpFtOGm9XHSDbbGFuZ7acgloeSCbwdBM6LM4vpFhy4zVbP/bNWT3jJB8VwU+qx5Nm39m0yqeecp2pNUFw2xjhwcuIqOYQZpmAwzpLZsR8EQH4KA7b1AjIxzi43lweBrcAviTyA3FHbW+fBaNU5fFONfoPCbl8z3A7Rd/TVOeYf3ODPijYT2G9xPmVF2k/6gc3t9Khf7mqbhmQxv5Wpcfyv/0/9Fj+ZfQm7Hp5sSzkHn0LfirjpnWig0cX/wCilVqe9gVd0ZE4h34WernD/wDKN00qSaTOIrnxIp0h/wCQ+a1Y3SsXJ4LksysoN+5TefFtPqh/5VHwG3cXUY8VMOGOZTIGVw+squEMEEwxou43Ni08JuK2FA+se8MY1kSSPac9rgI55B5oFGpJORskm5yPZmMakubBsAJngFXjjieKPqp/WvzI8jTelJmR6MdB6lGs2rVcyG5gGtl0ywskmAB7XNbCgwNmNCcw/Vc+bsx/UuPrlvtMcOZ0/ubIQ6+IJy5RIJEm0AAz46LpS67BHG3GW9Or7mLO8uSWrKSAbq2paacv3VVgj228jPkJ+CtJgLN00vUXqPudPq6jCMI8EfE0wDbQ+iEykSpJHFIvTyhuZlOkNp0oSc8BDqVeC42lOqW62QavdnGsLjKSk2C4pp8g1eDN7WcQW1OFj3HT55prK6n4qC0g6ERCz1CqWksdqPUbiuZ1ksmGUcsHwTPLVi0+OC4pNzcY9PFPwuDp0m5aTGsaSXENES46k+ndCoq/SXqn5MsgRmM+Nhy/dW2Hx7ajczDPvHIrqY87ywUpc0U44OMbG49zTaATvMAwL2nvknwVPXg6ADwCkVK0ieKjVXZWkj2jAaOLiQ1vqQvPKE+qyuvq34RmlblS9v1KnaGFp1ZpufmdBJaSTERNhpqNVWDZ9SkOy8Obf/EkRu9r4FExnQvEPq5m1Q0BxDSXOzNa1xAdbUuu/vcZuSr7ZnR9lGC4mpU+/UMu/TPsjuWx5sOGCUJN+394OhDpZJ7Mz+15bSpNOs37+rf8XK0Y+w7h7lH6VUhmozYOe9s8C5hDfWFHwuIOhsRYjeNPTmrMTvFGXm/3DkkoTp+Eabome3WdwyAeAcfihbcrZsUwn2Kf0drjuBqYmmTP6WsPiudHqmWk8i7nvIbwsGgT698HgjbcwH9HWAu4tLid7iCHknmYK1YanL0lzTv2/ropnlWtL3Rsq2BpPyuNNpe28uEwbAETobC+qOGAaCO5Y7oL0uGIYKVU/XNFif8A5GjePxAajx4xsQVx80ckJaZ9ja46XQ9RMRgQbtgH0PePipITiql4FaTW5W4VpztkR38pn3Kzc66h0TNR7u5vjAn0gJ1fERYe17hzXf6KKx4fYoyNyaj4Q+rW3DuQ2yVyk1HawJ95MO0UcpMRS6ECpWhCdVJMJrUQU5D6lSUl1lPzSQpslpFM92Yqu2phusgUozt+1u7ufwUp7y7stsN7t/cEUOawQAq5QTXxjNavh7GGxZ7bu8+9Mw2LdTdmYSD868U7EthzgReT71Hcq1twWV2LXDbTnW1/epOzq3X4i3+HQ1P3qzgQAPytLj3kcFn2vhS+i2NyMdT3se4nic5zNd4i36VlyR9LFkcOZV+RTjxJZbNpCb1BKHg9oA6q1pwuJp3N7kYb/qLgSMOx3Co2TwlroTujdaliadxNdjbyOAbe1gCXRG/KTHCR0/LqjWsc9tKk0zftVKtTQBjG7gCdbknSIKk9Guj7cNTLiPrHi/4RuYO7ed55L0vRxiulevhJt/3yYOscNFvnsT8O2WNIblIM5bfDkVH29Uq9Q40g4kA+wRnHAhpBDxxGsXCkuw5zTMez6a+4eSk0h5j5lcHpOrfTZFOPHdezOVB00+aPJMCDmblcGOkQ4uygHUHP9nvXoGyunNahlZjabi02FZoueduzUHNpnvRNs9EKWIJe09VVOpA7Dj+JvHmPVU+ycHicK80pad5o1AX0KtP7RYQD2tezAJtEnsn00vS6rHqjUl+q/j7nfh1OPOvfx3+zPUMLiGVGB7HBzHCQ4GxHL3ck2vU13DXwWf6L0GtzPoS3DVmMqBhM5KslrwLnUR5cgr6s477zrxgblxZY4xm4p/33Ed3sDpuytH3jJjmSTJ+dyYxscTxPFM60k3vxt8EQVBF7eC6OPOp7JOlsn2/PyZ7UZOL5CNdZcNabIRdwTmUd/ktF+Bq7sTQSpDKMJExom9YUyVcgtvgJmASQQV1TUDSUJPD/AI4+KYaZ4/PejmAgV68Ktruy1PwZLbOFIe5wN5vOh4dyqW4oExv4fsd6vsdhy5xkwNY4jmquvgZs0CN5+d6yepp5LZKKjbZHD0/Avy1gfvtynvbLmemceSC/AOaLOk8/4QHViN0OEETpIIIv3hPcckWk+TJDNFuzUU6saJbW6XHDUZAl7uywHSd5PIfsonWiM0w2M0nQCJk+Cy+MqfSqocZFFlm7i7jHf6AcVh6bp1kncuFya8k9KNP0SwJqu+lYhxe83YHbuDo3cgLDXu2OeVhMPj3NjKIA07lcbO2nVcQ3sFxMAF0E6m066K/r5Z80fSxqofqzlZ4Zcj1NGmaJXXvGqjUqdb7TWtG85gbdwVlgNkh139ocDp5Ln4vw/NNKFV5bE0NwUUq3tvz4I7K8nstc7jlBProom0sQ2qzIMwqMcyqwEQc9M5wBzIDh4rTuIAgWHJZPpWercysDBDgPUR6rqx6H/jf5YSd9/DXf++SzQlLWuUXuxMOG0w1vsh1TLwyl7nNj9JB8VZmkLyJkR3TaRzuqHYG3WFzaDuy/Lmpzo+ncw08W3EcBPGL8lc3PGWPI0+TppqavswTMM0bvMqnweJhpc90taa8uiOwyrUAMD8LR5IfSXpU2g3q6Tg/EvhtNjTOVzrNc+NIJEA3JjdJULFYinToNwzKjXVXNFBoDgXFxApucQNIzFxldboMOTLB+o/h22+jvYzZ4KOnSt7NJSpRrdGc+NOSHWsSOCYBK1zShJxQINzipMcHJSnU6aNA8Uqi2M5JA2UvBJOfWhJNUQXIzLqpOnmmFgaOajFuWe0eV1xmCzXcTHCTdVSRamQMXTJcu4llgAIAEW8yTxJJJU3EtAIAUV2vJcjLGeTKscTN1TcqS4M9tnaIoAEsLs2YCPvCIB5GT5KNsaniMS3NFJlMkjNDi62uVsxbn6oPSXbLHNq0Swte14gugghpsQRoSD5Eqm2P0hq4aQyC0mS12k8RFwV1PQnDDpjWobDiiktaNB0oOU0sO0wHxmvfI2zRPMg/2qHhgByj0G6OSpNqbWfXq9a6A60ZdGgaRPmtBQp9bTbU0JF44gkHwkJo43jwpP7hzTalq7EhrkQPUFlUtMOtwO4/yprHKv3RZCalwXGA2/VaAHHO0RrOawjWZPivQNmY3PRa7SZ04TZeW0jdel7OpZKFNvBjZ8RJ9SVowttsXKlQerUWY2vhjiHtJP1bd3E6An1UjpDtR1PK1rbPPafuFrDvPpHkzC15uFj6zrFjnGEvl70Yc0mtin6Y4GoKVKrS7PUFxJaYc0HIA5p5ZfVZDE7cr1AGvr1XgbnVHEeU3Xqoa14Ic0Fp1DgCD3gqPtTYVOuxrHghrTIDMrb+XoP2jsY1jzxWSHHbY09N1ixRUJI8sw1NznAMBLt2XXjM7o1ncvSOh3RllDJVeA54vO64uGcssid+YnQNmXg9g0KQGWm0AXveSNC4m7o3TYagAq5oNJ109TzVzrGrkNn6uXUfBDZdwvtGTvM/FHpsTGiE4vXP5ep8h7UghegVKu7z5JtR6bRallLshox7scLpJ8JIUSzKUMP8AaPgivrwF3JFhpuUKoX5rxl3a6xv/AH5qiWxct+QBxRc+bFsGDvm0z6p5Ep9fDECQLi5j1QKeNaTYhW9LjqTmV9TKOhRXNmd6T9HnViH04zCxBsSN0HfHA/wsnU2NWa7IaT824ATPMEWK9RlNLVucTNHM0qMVsjolbNXB5MB/1R4WV43CtYA1oDWjQBWb6fegmmub+IT0QS8sqyOU0VOLw4LTKgYcOYBMkWvqR38VdYhoNvP9kN2Dc6zQViwTaRq6TA9Nsbg3BxAF5j14L0yvUjsj/gblg9j9FnCo15OUAh2XWYM34Lb06RPzvW+E6TruXTgr3I+KwjajcpEgqkfsatRuz6xvD7Q8N607IkjhE2MX0vodE8vjRJkwRyr4xW1xVmfw2OdECm+eGRw96ksNZ32Q0ficJ8myrSbLtKn/AMc9SStMM0oRUI7JFL6fHy0BweA3uOY87DwCngR3rgXCUW295PcKSWyOlNc9cc6EDNmKrcixRHMdKkgQh0mQUR74CMY92SUuyOvKShPqknkko5ICiygrUC4tcCRGsW7O+3zKmhkD71kFjzTFzLeO8d/FI1ssybaj4o6a5JqsHV7IJ0HA/BZ2vhDVeSBlPEWgbvNW7yaz4GnPQDifcp7cOGiB/JPFVyVb9x072M9kqM/GPI87ItLHCYMtPA2V+zCD59yZWwTXWc0EcCnhmmvm3K54YP5SsLRxTThS7iB6qwo7NaDYR4nzuplLCrHmj6s7fHg0pQWNRa37srKGxxGgVlh8EGwIupRZu+eX7orKQVkcdCuY2lRspTbBMzQhuqK7aJVvII6ohgzYeK6GSjMaApTkG1EbTpHf88UcWTM6Y98p6URLbCFy5mQnPQ31EjY6QR5lFpUwPBCw43+SJUqQE8F3Ysn2Q99QBRS4uPJCqViV2nUi29RuyJVuPaeA+ea6kH/PPekmURXIqHmyr8ebpJIx5I+Cds9oFMRv1Rme0eSSSoZaiSQgPPvjwgrqSkiQ5Chtk6kfh7ikkgiMKB896dKSSYUGSuA38EkkjHRLo6LhKSSvXBS+QZddJx+K6klY6BkoVY3C6kqWWImN0Uas5JJaJfKUrkbTSoiw8/FJJLEaR0lJJJXI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indul.ccio.co/RC/U2/3C/147000375307148693elvsitql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316150"/>
            <a:ext cx="4187825" cy="6281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0" y="316150"/>
            <a:ext cx="2971800" cy="5632311"/>
          </a:xfrm>
          <a:prstGeom prst="rect">
            <a:avLst/>
          </a:prstGeom>
        </p:spPr>
        <p:txBody>
          <a:bodyPr wrap="square">
            <a:spAutoFit/>
          </a:bodyPr>
          <a:lstStyle/>
          <a:p>
            <a:r>
              <a:rPr lang="en-US" sz="3600" dirty="0" smtClean="0"/>
              <a:t>We </a:t>
            </a:r>
            <a:r>
              <a:rPr lang="en-US" sz="3600" dirty="0"/>
              <a:t>believe that children need to make green and blue and orange art and not be bothered with learning all the names of every color. </a:t>
            </a:r>
          </a:p>
        </p:txBody>
      </p:sp>
    </p:spTree>
    <p:extLst>
      <p:ext uri="{BB962C8B-B14F-4D97-AF65-F5344CB8AC3E}">
        <p14:creationId xmlns:p14="http://schemas.microsoft.com/office/powerpoint/2010/main" val="30208988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B\Desktop\PLAY Summit\art as a solitary act  focus\IMG_9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08000"/>
            <a:ext cx="79248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096000"/>
            <a:ext cx="7924800" cy="369332"/>
          </a:xfrm>
          <a:prstGeom prst="rect">
            <a:avLst/>
          </a:prstGeom>
          <a:noFill/>
        </p:spPr>
        <p:txBody>
          <a:bodyPr wrap="square" rtlCol="0">
            <a:spAutoFit/>
          </a:bodyPr>
          <a:lstStyle/>
          <a:p>
            <a:pPr algn="ctr"/>
            <a:r>
              <a:rPr lang="en-US" dirty="0" smtClean="0"/>
              <a:t>Artists claiming their own space.</a:t>
            </a:r>
            <a:endParaRPr lang="en-US" dirty="0"/>
          </a:p>
        </p:txBody>
      </p:sp>
    </p:spTree>
    <p:extLst>
      <p:ext uri="{BB962C8B-B14F-4D97-AF65-F5344CB8AC3E}">
        <p14:creationId xmlns:p14="http://schemas.microsoft.com/office/powerpoint/2010/main" val="371145804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B\Desktop\PLAY Summit\art as a solitary act  focus\IMG_97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228600"/>
            <a:ext cx="4483443"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739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B\Desktop\PLAY Summit\art as a solitary act  focus\IMG_938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38400" y="228600"/>
            <a:ext cx="4318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0987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B\Desktop\PLAY Summit\art as a solitary act  focus\AB Sneak Peek 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21" y="457200"/>
            <a:ext cx="754380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41738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littlefriendsloom.com/wp-content/uploads/2009/12/DSC_4143-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3811427" cy="25282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xQWFhUXGBgaGBgVGRgcGBgYGBcfHBgXGBoaHCggHBolHRwcITEhJSkrLi4uFx8zODMsNygtLiwBCgoKDg0OGxAQGiwkHyQsNiwsLCwsLCwsLDQ0NCwsLCwsLCwsLCwsLCwsLCwsLCwsLCwsLCwsLCwsLCwsLCwsLP/AABEIAOIA3wMBIgACEQEDEQH/xAAcAAABBQEBAQAAAAAAAAAAAAAEAQIDBQYABwj/xABFEAABAwIDBAcDCQYFBAMAAAABAAIRAyEEEjEFQVFhBhMicYGRoTKxwQcjQlJystHh8BRic4KS8SRDorPCFRYzNGOj0v/EABoBAAMBAQEBAAAAAAAAAAAAAAECAwQABQb/xAAxEQACAgEDAgQEBQQDAAAAAAAAAQIRAxIhMQRBEyJR8DJhcdEzkaGxwQVCgeEUI/H/2gAMAwEAAhEDEQA/APRflKYThW2/zBPLsOC+asWxxqOABMExHevpH5Tnxh6UmB17Z7sj5XnFHoXhHOLn4lxBOaGAAjxM2vwUXljGdSL41seWVqLgRIgJmKxbyAwu7I0C9mq9EtnFrWPqVHBs72gmdZIaoD0P2OD2m1HHnVd/xhDx4HTgn8J5Bs4w/vB9y3GwBkpEmP0dy1dLYeyGEFuHk8S+of8AkjqVXZ7GhrcMzKBAFzv5lOurglW5yjSKTYtEBoMAZgJ8lTdOwG0YAsS3w3+Gi3n/AFvDAQKDI7goam3sPp+z0yObG/ELN4q16vmO940eMNfAaeQW+6HvBoCPrO+C1LekFJvs0KY7mNHwTx0sjRjR3AIZMylGqEjCnYuzt/gimNqtc403Zc0T2Z001Qb+l7+ACjb0vqGYHv8AwUscnB3FjySlsy0zYr6/+n8k4NxX1z/T+SpKnSurJv8Arcmf9zVdcyr/AMjJ6/ovsL4cfT9WaFtPFfXP9CWlg6gBkFxJJJiLnVZR/SqsAT2rd27xSU+k1VzQ4EkOAII4EJZ5ZzVSe3+PscoxT2NPQpV21CQ17QWxLTE30sqbppsXE4mkwMY57g42c5tgabx9IjeR4oJvSCqfpG5gTv4JHbZr6SR4oRy6VpOlFSLzoVsuth3V31GHthkCWXgukCHHQEa6rWueZs5uWfGIEx6+a8zqbVrCO07d4DikqbQrA+2Y3EHUKiyy02uAKKTo9KpudaajTxtc3VF0u2Y6uWdXlOUOBlwGpHHuWO/6jW+sfNR1dpVJAzmT+iUksrmqGqnYfT6J1Q6AxrWtgtPWCJiPZ5c0/F9GMQWEMczMSblzdI32QH7VVIHzkEk8dAJJt4eab+11APbJ8So0rG1FpgujNZmHbSJpyKpd7f0chHDXNCKw/R+qHNJLIBE9rdKyrtsVPrmJjfKJ2S7EV2mo2pTawT7TjIEkCwveD5J5TeKNy2Qu0jX7UxD6J+iRFpvJ8DKwfTHFmpUokwDkcYGl3kb/ALKNxlSoKrWPdIABMayWzE8lS9JX/PMHCk31c4/FByk27Hilsew/KwwnCUwBPzw/23rykVn04b1TiZjOBuc3Ug2ibWuF6r8rI/wlP+M37j15Vi8I97s+Ts2N3DVukAcfit8OnlmyySV8Gdy0wTsDbjHAtLvYeYa4EG9xB4XBF0cZ4x4KpxeyBlcQTaTHqI5zC0dOgIWOaSqjRPTfl9AdgXClzJRLaYBib7ucapMRhiWwx2V24xI8RvS0KRlk2Stw4G78UHmxLPapsqDjTdlP9Lrf6kbgqvWAnK9hBuHiD7yD4FBqjrFcyRdA08SwnstcbxIY63jCtHMHA6cfNdTpTAATKDfCCpRXIxrL6jxXVC1okuAHMqYsAIvz14JtfDMIgtBgnUSptNSpnRafIG3G0i4NDxJsIvJVhRwwc4CYniq3EbOEgtcWAa5YHjoup7PEg56jiN5cQPSE8YpsrJY6tP8Aks9s7KNMEajKS08baeapsGxzW5WiWiCCCLBwkQCbi58lfbR2q4029a8QwQDF7xa1ybLIbR2lUaeqZTcC0e0BLgyZytaJBgWvaw0T0pNqPBnbrkMwdQurOJNqYzAHQEWa4wJ9si3I8FeYZjCBFRptvDvw1VNgMNkYCBJq5ROpLWewJ+0d1rDvVu/o/nMtpAG8kAC/eEmVwgk5bF4wjo1Sv37ZO/DgjMXstqTIHu4JjcONzmEcnBQ1NjODXsOYZhIntdpt7TxEhSbFwRZSeey97BEHQjS1z+h4qWLPBXb291+oHi1fCPq4HMOzlneA9vmL6KnrPa2oc1xAiIcdJ3SUYdoNbmJoOmIlrgWi4doTmmw3qGntFsgOEWaSSCM0tHtcDzF9xlaoLyto543qVq/p7Y/D1h1bntDrODCC0z2mkiJFvZKYKziQOqfG8uLQB4Zp9FYU6THNBDsxfUkNc4fREdjcYzd6Rru3lIgA3nXyQ3Ek0r8v7gW0djPdSc8NaIEi7gSd2hHJA7OpOgS6ATBPIHeTu1VttXavXOFNlQZWvAhuttQRusN6HpUR1ZF9HDnYkWVc04yhpruQx4pRab5ZLXqh9ZzmkOG4tMgiBBB4Qs7t2qH13lpkBrGyOLWAOHg6R4K4wFANNtAA2/IAKb/tJpJdnqCSSYy7zO9vNZccXNyou5aUrPS/lW/9Sn/Gb/tvXkuPpPrUy1hBydqHHKY3wdCO+I4r1v5VB/hKf8Zv3HryilWLKoJFtO8bx6r2/wCm79VKN1cff1MuX8JOu4XRwZa1rXOD7MdLCSCJkX3/AJKXE4ltKXPMDxJJ4ADVIykWEtmWfQ+wbgeBsOUJ9WD7QmDIkCx0kLyOohOOWSnzbLQdxTQNgKrK5z72mQDq2QQHDiCDYixCsS3gFl8COsbkaerq0HuYx4izRdoPFpbllp4dy2OHNrnhKVprgZDKNAngoMOxzn1GAdphEi3suHZcP3TBHe0qR9Z4JD49o5Ym7dRrv3HuUY2o4YhrA3VhLnRoJ7LZ3yc3dHNKEmqYV0XEINrb37j3JuP2mRXDZPaERuETJ79EBjajqT+ukmlADx9W/wD5B3SZ5X3XCbC1RbNpTwUzqM30sPch6j4ghzTIkAGZHhMKVji8A6fqfiktWm3t7+wPoI6m3vUZAbvRIaAFWVsM57nZ3Qzc0b/tHXwCo53stkNCC7v38gwUWujMAdDfjxTMdh29ktALtGWEhzueuXeeQKnpxCRzM2IpMAOYglvcGuzHnAkxrwS5V59hY8ENCGlrWierAA/lsD6eqLpbQcGNuSOZk3/NVAovu5jyZvDgLXNgWwd+plLXruaII3j1g/H0ST6THnpPn39xsk3FV2ou6G1xmDTEnSd/6+BUGOcCIZDBP0Ijhw0WezNmRdzjckz4DgOQVtnik7iBPhx8LLzcnSvHmSijZjlCOJyT5BupgBoOYkzc3J3eG/uCVro7MEutoLTGp5J2zq1jVcNxPcIgesFQ1NqsY8iRm1jjI7I7ohe5B3Hw0ra9PX/R5jlctV8k+2sM1rGl7WuFKmXOECSSC4i/gqfofiKlSj86XPyuMF+aQAB2WmzoBkRMWKvw9z5z6nVZ6niXUseWkOLKoaAdwcAYA5QN2mvFFPZp8jtvbc0NLCtaS4NAJ1O/zRmy6XzzQ05bkzre+gNkO8oHaVRzQ0tJHbaDBgxN7rLK5XfccfhTJJ4n4ozaG0C0mGsbzpSAe8TB8RvVfSq5Wl06SZ+KnOPDxFQQfr08od4tLS0+ACGDJjhK5keqw5ciXhv+D0n5UGzhG8qrfuuXlTMG55luUbiSAT33Gi9Q+VaoRhqPOuAefzVT4wvItpPIiDx+C+g6GLj12Ov7ov8An7E5u8Mvky/qOPZBiw3acNN2mnNDY17gxxaMzgLDieCF2Ni8wDd7fUT+vNF7QrinTc8izQT5blm/qePT1Ul9P2Q+GV40zFbM2hUbWqxTMvcSAfrj2hPd7lr8JteBFRpa4Ac5k7ouY/FVjdlu6lmgqhwqT++TLmnvktRmCrvkCpTAPFrswHmAVkk4sok0GY8ftDYaYc052OvLXNNiQYsdCOBKlw+Pz080QQSHA6tcLEfrWxSTlcHDxHFQVHOd2RS9ow4h0CNM0iDMQszlvVD6QHCYw531CSW5m02gXu9zRblOpVhBEi0HUG6kGCaA1oENYZAGkrsWCGkgSQDA0kxZGW4CHC4cU2BrbgTE7hNh3AWHIIqg7snvB/XohqGIPUdZVaGkAlwBkCOFrqbZ9QPEgggjd5pZtV5vU6n2DKdOR5+hUb6afhHB05TpIPv+KZUcbpoY7Wz/ADFcmuR1IwQMuY2idPJO2sajeqcDqagcbAk5W5Wg/RFzpwKgr1i0FwFwJ8N6k23iuxTIBLQ8l0buxY8rFyM152xdW1EFEQT+rKSqwGDujyhCYmnmOUGzhE/gpQ1wa2TJE3t9aUsotSi13/8ADRld/kiJ4aXWA1Em0/kFFWDusOQ2abg6EfSBG9sGPFOqVgSQZEanLaO+bSnBgzgD6p94Rx49MtTW9Vv8vdEZZFKOn5jXAsp1BHZsG/Zc7N6aeCo2bMFXK8GCHQbH2RbfvELS1R2QzXMWe5oI958EPs7Ax1skwSQGwIveQfEhNhyadTWzJ6PPXYa7G5GvyguNMAHuDR5mLp2DotqV3vvmpwwT+80OJHfIH8qBpn5xzDeQHHnkkH1DfNG7GqDPUbqctN3iWkf8UG27bNc8aikg7EGOZ3BC49khs7jPoUUxu83J1PwHAILaWJyvY362b0H5pKFdcIC2gwDD1J0LY87fFZbDGtS/8NS31H3aO7eFqNuv+YdzLfvA/BZdj0cPwsE+T3n5YT/haB4Ylh/+t68o2qOz3Ee4r1T5aWTgWDMR882Y3xTfY+N/BeX7TaHUzwMH1kL1pdQsWXDOvhb/AF9szRjqjNA+wq462J1H5qx223O6lS3Odmd9llz65R4rPbIIFVugvvWwOGqk5mwWjXNbKIuZ3jfp+CXr8/jZtaXY7DHTChMRSJYY1VX+09Xd9wNSLx3gGfRaB7yIa5o01Y4kDvkAj1VFiNkAAtY+oB3h3mXhywNU9y17bBlPHU3t7Dmnu+KDxG1HNDajBmpz2o4A3IUWE2DlLXF0gagtAnlaPcrmnTAEAQEslG9gpvuDYbatOoC5rxrodUPVx9Ku11Fr5LmuHZ7oN/H0UztlUSSerbJ1tr3paWCY10taAeO9daOE2FX6yg0nUjtD94WcPMFGshhkW0B5hU+zKzaLq7HGGtfnH2agzT/VmHgrXB1RVaHizSJBda3ip5op3fAYvYlbUiTF9Ph8E57xYIbrmvMNcDmLeP1ovbx8VMQkwSTjuCSdkuQWkWIgpcZB7MbvCEtKOypMUBZXyKpAjuiuwtMicxBjSBEcAiXtls8D7x+S4NAJ7v18UrqkA97fiEsm7TRbIlt9CurUZDZ1tPfySUcEWEgGB4/oI3+6QujmdwESTylUyS1JNmKWCEn5lwR7RhjaZvaNBJ9k6c7IihVLwHhpbMyCIIPdunX+yix7nHqQGmbkyR9Q21U2EqAC7h+8N4/ss2/xfN/uXi47oCZhyKz3He0W8f7eaHwlINxL4sDSZA7nvn7ytK5hwPOD3G3vhAPMYpo40n/6Xs//AEqRd2VyNtJlgqrazJqUzwD/AFgI/G5ssNYHzYgmLb9xnuVbVo5XASTAESZMSbSeE+iV7IRcgPSJ0UQOLm+gKzoC0HSow2mObj5AD4rPSnwryBnye7/LWCcFSAn/ANhunDq6i8zFEuohsXLAIPGIXrvyn1cuFpn/AOZv3Hry+rVmHfqy29UvIpejIYeWiv2dsCrna4tiCDqto18USDFwg8BixmGa4/V1Lj67Q07+5U6jbcXH6FPjWVZDmEOA9pjrTcXDtxF7GxncjWEcI/XJVlOvVfpSyj99wHoJU/7OT7TzP7gA98rAzX4dctfv+wS54VedpsLi1hLyNzBJt6DxUtLAtYSQDJ1LiSfVTUMIzNmytzARmgTG8TwQVHeRP1/T7gnV1n720x/U7TyHqi8Q4NZmU5otJ4dya7BgtgiR3I6ZNbIWU0/RGOr4Z9au0vhrHiIbfMGdponn2vJa5tMZcoFgBA4Km2+TSpZ2Nh1PtAQYge0OXZJV/gXgtBGhvPemcJtLYS4pvcqsHhHNfJiNOesg6clbNZOo9fyXVyJSNKm04STS/kLerkc5kDhBtcqSqmU26p1aoAJJgJ8j1UxYqrIag/XkpKvaH8pE8cpBHpI8ELSxOb6LrngnBjnOg2bcQNSCCLnd4LnNxXv6lMu9L5f7/kdQq5pa29wO4lrojnmDR3FNw1CCCbnj+A3KMCo0TTDTlLIabaSTfy3buaK0JjSbaabp5xqFNcCuHdnY6s3rGCYIBtxBaN/eTZNNJpF4Pghts4fO9oFtDJ4ACY5/gjabbIVWwWkQVacMMDS47xceqocdiqz6rHsoua1rajQTBs4sM5Q6fo6TxWnxNKOfDuMqtachpsMXBAPNsQPESf5U0dnwF/DQPsd+Zzi5zy5tiHQAARIIaLX4mTYiVz2uNZxjswyDzvI8gLc0bQwozZ9+UtPAiZE9xmPtFQVMMG1C68ugmTwECBu/RSzezBFGf6Wu7VMcA4+ZH4KmpUXO9kE9wJ9y9HoYIPGYsaYNiQ2bcze0zHMndaWo/K2CIAteQBysljlcYpJDNJs2vysf+pT/AIzf9t68upez3H3/ANl6p8qTZwtP+M37j15exkT4fr1XrdRG8DMuJ1NE1B6JIn1Q+HajGN1UuoerHCQ0NpNCs0T2PG5NcwEQf1zUOH9ozrA+KyqNqzTGFxb9Cas5RgKSo1RsukJkmGZmMd/oFG4QEXhmQdJ3Hu3+KgrM1T35V79Ax5M/0pofM5/qSSOLSIcPK/eAmbDLzSY5wfPVsEEWls9qeJBHkrSvSz/Y3/vcu5WGEwjWMawaNAAngNF2tpUI1qboCZmOoPp+Knp5p9kDx/JTObCla3RI9zlF+pHTmbnjoPxQzqLZBcZMwMx9w0negsTVqnFQ0AMYwzLtS/QwAZjK6xhE4PAkHrKjs77gGIa0b8o3E8SSU7rSl77HRjcuB7XBlyQBzK7/AKgwXkkC8gGPPRd+ztccx1FgRY8xZO/ZW7xP2iT70uTd7muahqd3ZPhTM2i5F+Tvy9U2FK0+qYbIY+a9TPIbim/ODucPu/gpstk6qBmJ5pBVCDB3YlRt7z46qGpQaS0uF2mW8jBE+RI8VLVqX4fq6jKAWcHi8IOrd3gJn8xwhEaSgqFZ7pNT2hI3aA201tv4QklwNHknpbQFN2omNCRv4g7tNOasWbRpOOpDuAOms3ieG6eKzuKHa1EX0J1nQx4CPyUO8aWtyju4IamlQK3PYPlLH+GZ/FH3HrzWpT17vzXqfT2nNBn8UfdcsS7BgtPcfcvdktWNoyJ07KTA0i6Y4o3IQYPAJejhGZ4PAHyP5ozaQ7bY+r8Vju+niWe2Rla9xHNR0bunki1DXokXCjFloT07evcdVfOiZTakZcJ7Qg48tCScb24JzA3lBVHZyQD2d5G/iAfimGkXe1pOgO7dJ+CnyREJGLu/oR4qgHNy3AiOySCI0gi4UuAxLXsBa6QLTvkWIdNw7iDdOhONFokgCTqRvjigOMfVk6G2/ce5OkobBYXq2ZMxcBMTqBNmzvjSeSJDkGcUuwMSamIrz7JhzZ4BzqY8OwT/ADK9xDdFV4aRiqpj/KpD/VUKt36XTT5OgDUGW8/epQ0b04tsnfs4gkmLTB1TKDm3Rqjhlml5Bjag3BMqVZEXHu+CIdRAA8EO9i5x8OVSVkc2JwlpbFptGY338ElRgG8n0UjhBMcT70wiV0pptvSv1+5HTW1nSJiPObJCE5zYJ7ymwklJvYNEDz7SAwunDh+vFHVTAd3b0DhtP1yUp8DxKIY8Cq8GzS4zGsyYdzj3EhSMrVetAqMaxjs2R1iHEQQ6SdC3TvVEytmc5rgWvBOZrtQrnAVGvAp1gXU2S5t7tOkDiL6bt2+byglyhE74PfumQ+Zb9sfdcseVtOlomi37Y+65ZDKvXjwZTPbK7OILeOYfH4Kx2qy7DxkfFAYjsYoHi5vqIPxVrtVnZHJw/BYYL/qlH0ZaXxJlcU2o4J/VX1CU0BxlZhwMvgwmteJlE18MAQY1TzhhuCdul9V/IEgYO5LnVLgAIt1OAmdXoVEdHU6J32T6lHmVKFFWqBoJc4ADiuClfBH1SXLCkpm06rigAq8O3/FVfsUv+atXNVThj/ia3dS9zlcVaZAE2ndy4ou2zkMa0k934KE995UzaZk38kxrNZ4qmtqOlf5NCzuMFGO3qNc4lOCeKG/h+v13pWmFN33IN2NhRvpynmoN6Q1h3rgD6okzxAPiRdRPalNUECNbgz70jqRjd4os4FDcz2gbyhaLw4xlG4b9570bQOSoCS0xuFjfTwQ2z6AbVDZntC/cJSvel8zl3ZW9INgtq69mo32XjX828lQbNFRrnsqthzQBI0cCdR/SvR8fSBBHlyWTx2DqF0RI42/FaJ45RVLdfsJGSbs926TNmk37Y9xWW6lazpCPm2/aHuKz7AvSXBnMf0lpFr2O4j7p/NXG0Kc0ieQcPf7lD0vo/NsdwdHmPyVhs0dZhm82ZfIQssV55x9SrflTM+3cnuIUFPQIgMWQoRYh1t9k9jktVk89U2kNNBITNXEC5FeDCY9nZngVK7TVcWksIm8b+O5TodAWKkvaxroiHPI3Dc3vJHkDyRTKQ4So9n4UsbLjL3HM87i48OQFhyARHWgI0NNrhdjqLNBCcQFDTxga4EG4MpcTjMrpaLOu08J1A4EGR4ICnU8E2m91Q3e7L2dzY0nnfRK50mSZlA1cSTeD5JMzo081zZxZhw9EMcQBKjw+Hc/QOd9kE+5H0Nh1j/lgc3ED0uUVGT4QLSAqeKnNA+jbwIULGPduIHEq+w/R4su54E2ho+taZPCZ0Ue0qeGw+UVM9RzzDWzJPgCBvhP4M++wutdimFAD2nDu/si8PhCR2abncyIHqrjZ2KpuMMp5DwIA01038kRVBTwwRkruwSm06oqRs91gcjOUyU0bOa09p5I4AQjKkqEtVVhguwmtgOMwlJoe5rb5YkmY1uJ75/lVXssdueEn4K22mYpO8B6qiw+Ge8kNMDeeSjlS8SKQ8PhYXjMQJiZQzaTnbij8LsxrdTJRvKFoqyZ6Vt//AMY+0PcVRAK/257A+0PcVRwtMeBCq6R0s2Hfyg+Rv6KHonUmhH1XOHnDvirTFUc7HN4tI8ws70QxIaKjXED2XXIHEHXwWeXlzJ+qKR3g0AVOy944PcPIlSGsFXYqm7rnhh7OYmb6E20U72R7XBYmyqDDVmEHXrQIvyjfCfhiNLgD1R2HwdRxGWm8jmIHmYTQbsEkgLtRwnip20XwrVuy6/7rfM+4Iul0ekAvqOJ4NAH4orBkfY7XEzXVv4x3x+KFq0CXDtF2sxdbmlsSi36M/aJPpojGUWgQGgcogKi6Z92K8noeU7NqmrihSpiSS8Fps5mQGSSTxty7ytpQ6PvLYcWATIsSRx4Dh5Kz2dsHD0alSrSphr6h7brmZMnU2k3MalWcK7wwfYRTkimpdHWD2nOd3QB6fijaOy6LdGN7zc+qNXJljiuEBybEYyLLiE9I5OAHqC7Ruv6BYZx6/bOU+zRbb+Vg/wCb58FuQZedeyPvf29VhOjBzbXxhO4Vf91g+Chl5ivmPDv9DQbSw2WqHt33/mGvnb1RwuAeIldtUfNk8L+A19JQ+yq2ZhG8H81OPkzOPruM/NBP0G1aaEqNhWVULH4PpAXOIqRBOoHs+WoVpzUeRIxb4C9sH5s8yB6yfchtj6OPd8U/bT+y2OPwP4qLZlmHv+CzS3zIovww9zrqNz1G5yYXLQyZ6xtsdgfaHuKpQxXm2PYH2vgVUhq0R4EImsXn7tnF2KdSBAIc+J5SQPJekNAWO2s3q9osducabvPsn3LP1ME9N+pXE92E0eiRzhzqpgWIaI7rkq1odHqDdWl32iT6aK1hKVVYYLsI5NkFLBsZ7LGjuAU0JwC5PVAGriEsriVxxG5t0hCeU1A4bCQpYSOKBwgXFRl3mmuqLjibMh8bjWUmF73BrRvJ8gOZTXVovoBr3LyjpJtp+JrOh0taT1bB9UbwN7j53jco5sqxr5jwhqZp8d07DQeqZm3l7tJ3Q0XgCBJIPJY2jtSq3EPq0yesq5sxZvDzmPrB5QpcD0edma6uMgJkN1JAj2twHLmtY52Fw1PK1oDuAu4/aJ+KwPJPKtSfH5FHOGNWzL4na2JbOapVyxvc45jwMEyO9XNTadZmQ0DdxEiAQbEiZ036RqhMfXrYsOpYXDPfEAvMNY06xmcRJjhKdg6L2llOoIe2A4WMOAvfQ96xvNkUdb2a+ZeLhNbF8dsOygVwGF2jmmWk8CIkeqye1cEaLpHsE2/dPDu4K56SsijmkdkgjMN+nx13IXZ9XrqZYQZIkh3gD5m489VbpeqlngtfrViyxqG8QLDYoublOg+PBW+EdDB4+9UNOiaeYa3txiEds7EgtIm4Nwd3Mclog9OTcWS1R2LI1Ex1VQspudoi6eCO9bOTOeubXPYH2vgVVhWm1/YH2vgVWBao8CDgAsn06ow6lUHMeUEfFaxioumlMOw5O9jmu8CcvxUuoV42Pj2ki7w9XM1rtzgD5iU8qs6NVs2GpngMv9Jj3KycVVO1YGqYui6UwuTQ5AA4uSkqFz001VxxM5yjzWUL6m9MNRA4me5RPqqFz1G+ogcSueo3VENUrc0NWxMDVA4nxtYhj95yn3LOdHG06b3Co1oeL7rBwBgFFV8frA11Wa2zs4Yik5ollXN2XSQI1gjeIjy8/O6/D4qSukWx8NBHTTbbQCWuhzTaD6LNbOxhcJJ1vfnxVfgOhGMq1X0mtaHNiS53YdOmUtBnj74Wgx/Q/E0vnCO1fM2RIH0SCNZvpp6qOPHjwR8NSsjl6fxovs1waPoftXqy6m42cQW7oO9RY6tmxbnCDLu4eyspTrOcDHZIkanMOBmfHRWexyfmwSXOk66k3JUc2LaUvkN0OR1olyi/2zJovHFpv4efkqTokXOyvAm0bpzWkE6GNVdVe2yxABtvnvuLjmothYdrKgbTAa1mY23yIM+fmpf0/HJbNd0bcr2sJ2psF74e2AdCCbQd9t6zjsG+g+Ha6zuIK9HovQu2Nktqs4cCPonj3L2cmBS3XJlhNrYpdkYppAafAnd+7+Cs8gCyRpuovLXC+/geBC02y8YKgiZcPOOJS4Z/2MbJH+5HpW2PYH2vgVWMCt9pMlo7/gUFSoFb48GcgAKym1aUVqzT/mMMd5bI/wBQW2GGCzHS+hkfSqAcvEGR7z5KPULy2Vx80RdBKmai9v1XT4OH5FX7xCy/QNwbiK9LdEj+V0D0K1uMZF0cLvGgZF5gUvSNcon1VCa4VBCao5Q51Bi8RdDGugcFvqqN1VDGSntwxPJA451dDvrlGfsKnp4FCglK9jjuUFXDuWkGDUb8Kuo4zRwP5zwVVtnC9W4PBygxJ5j8pvyW1OGVftTZ+dhbv3KeTHqi0NF0zLUNouDvok/RIPnEgwiDtMvHbc50GRndMEgi0m2pFtx5qhdQLCREG4LHCb+k+9JRqugwwROkO8+K81x7GtFl1tK56oXuXZWz3yTI8Eo2i10PaAXkECwBgHSeFlWdfrYz9oRp5pG1Hlon8Dc2EyfRDQdXcKrYxznS55gfRYOO5xvJju4rQ9G6HzZfAGY27hoZ5/BZyhhXVHNZqfdzIG7vW8wtANaGt0Ahaunhb1Esr2olwgurOm2dQosLhjqi2hbUjOZ/pBsYVWy32h7J+B5LP9HtlV2PeXMLZtJIvBPjvW+hQ1KaR41q1B1OqNXjdB3/AAKjbuSLlePAEP3rPdOv/Xb/ABB91yRcpZ/w2PD4kZboef8AHjuP3Ctzjd/euXJem/DGy8lLUKCrFcuVmSEqbu5SNaOCVcgcE0gpmbly5FHBCe1cuXHCuCHeuXLmcROQp18Ui5BhMf06EOYRYzEjWFmKLzEyZgLlywdR8RfFwEMPZPcVBhT803kBHJcuWbsUfJruiTBlcYEzqtThBcpFy9PF8KMr5LVvxUdff3LlyqKcd6Y5cuXH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UUExQWFhUXGBgaGBgVGRgcGBgYGBcfHBgXGBoaHCggHBolHRwcITEhJSkrLi4uFx8zODMsNygtLiwBCgoKDg0OGxAQGiwkHyQsNiwsLCwsLCwsLDQ0NCwsLCwsLCwsLCwsLCwsLCwsLCwsLCwsLCwsLCwsLCwsLCwsLP/AABEIAOIA3wMBIgACEQEDEQH/xAAcAAABBQEBAQAAAAAAAAAAAAAEAQIDBQYABwj/xABFEAABAwIDBAcDCQYFBAMAAAABAAIRAyEEEjEFQVFhBhMicYGRoTKxwQcjQlJystHh8BRic4KS8SRDorPCFRYzNGOj0v/EABoBAAMBAQEBAAAAAAAAAAAAAAECAwQABQb/xAAxEQACAgEDAgQEBQQDAAAAAAAAAQIRAxIhMQRBEyJR8DJhcdEzkaGxwQVCgeEUI/H/2gAMAwEAAhEDEQA/APRflKYThW2/zBPLsOC+asWxxqOABMExHevpH5Tnxh6UmB17Z7sj5XnFHoXhHOLn4lxBOaGAAjxM2vwUXljGdSL41seWVqLgRIgJmKxbyAwu7I0C9mq9EtnFrWPqVHBs72gmdZIaoD0P2OD2m1HHnVd/xhDx4HTgn8J5Bs4w/vB9y3GwBkpEmP0dy1dLYeyGEFuHk8S+of8AkjqVXZ7GhrcMzKBAFzv5lOurglW5yjSKTYtEBoMAZgJ8lTdOwG0YAsS3w3+Gi3n/AFvDAQKDI7goam3sPp+z0yObG/ELN4q16vmO940eMNfAaeQW+6HvBoCPrO+C1LekFJvs0KY7mNHwTx0sjRjR3AIZMylGqEjCnYuzt/gimNqtc403Zc0T2Z001Qb+l7+ACjb0vqGYHv8AwUscnB3FjySlsy0zYr6/+n8k4NxX1z/T+SpKnSurJv8Arcmf9zVdcyr/AMjJ6/ovsL4cfT9WaFtPFfXP9CWlg6gBkFxJJJiLnVZR/SqsAT2rd27xSU+k1VzQ4EkOAII4EJZ5ZzVSe3+PscoxT2NPQpV21CQ17QWxLTE30sqbppsXE4mkwMY57g42c5tgabx9IjeR4oJvSCqfpG5gTv4JHbZr6SR4oRy6VpOlFSLzoVsuth3V31GHthkCWXgukCHHQEa6rWueZs5uWfGIEx6+a8zqbVrCO07d4DikqbQrA+2Y3EHUKiyy02uAKKTo9KpudaajTxtc3VF0u2Y6uWdXlOUOBlwGpHHuWO/6jW+sfNR1dpVJAzmT+iUksrmqGqnYfT6J1Q6AxrWtgtPWCJiPZ5c0/F9GMQWEMczMSblzdI32QH7VVIHzkEk8dAJJt4eab+11APbJ8So0rG1FpgujNZmHbSJpyKpd7f0chHDXNCKw/R+qHNJLIBE9rdKyrtsVPrmJjfKJ2S7EV2mo2pTawT7TjIEkCwveD5J5TeKNy2Qu0jX7UxD6J+iRFpvJ8DKwfTHFmpUokwDkcYGl3kb/ALKNxlSoKrWPdIABMayWzE8lS9JX/PMHCk31c4/FByk27Hilsew/KwwnCUwBPzw/23rykVn04b1TiZjOBuc3Ug2ibWuF6r8rI/wlP+M37j15Vi8I97s+Ts2N3DVukAcfit8OnlmyySV8Gdy0wTsDbjHAtLvYeYa4EG9xB4XBF0cZ4x4KpxeyBlcQTaTHqI5zC0dOgIWOaSqjRPTfl9AdgXClzJRLaYBib7ucapMRhiWwx2V24xI8RvS0KRlk2Stw4G78UHmxLPapsqDjTdlP9Lrf6kbgqvWAnK9hBuHiD7yD4FBqjrFcyRdA08SwnstcbxIY63jCtHMHA6cfNdTpTAATKDfCCpRXIxrL6jxXVC1okuAHMqYsAIvz14JtfDMIgtBgnUSptNSpnRafIG3G0i4NDxJsIvJVhRwwc4CYniq3EbOEgtcWAa5YHjoup7PEg56jiN5cQPSE8YpsrJY6tP8Aks9s7KNMEajKS08baeapsGxzW5WiWiCCCLBwkQCbi58lfbR2q4029a8QwQDF7xa1ybLIbR2lUaeqZTcC0e0BLgyZytaJBgWvaw0T0pNqPBnbrkMwdQurOJNqYzAHQEWa4wJ9si3I8FeYZjCBFRptvDvw1VNgMNkYCBJq5ROpLWewJ+0d1rDvVu/o/nMtpAG8kAC/eEmVwgk5bF4wjo1Sv37ZO/DgjMXstqTIHu4JjcONzmEcnBQ1NjODXsOYZhIntdpt7TxEhSbFwRZSeey97BEHQjS1z+h4qWLPBXb291+oHi1fCPq4HMOzlneA9vmL6KnrPa2oc1xAiIcdJ3SUYdoNbmJoOmIlrgWi4doTmmw3qGntFsgOEWaSSCM0tHtcDzF9xlaoLyto543qVq/p7Y/D1h1bntDrODCC0z2mkiJFvZKYKziQOqfG8uLQB4Zp9FYU6THNBDsxfUkNc4fREdjcYzd6Rru3lIgA3nXyQ3Ek0r8v7gW0djPdSc8NaIEi7gSd2hHJA7OpOgS6ATBPIHeTu1VttXavXOFNlQZWvAhuttQRusN6HpUR1ZF9HDnYkWVc04yhpruQx4pRab5ZLXqh9ZzmkOG4tMgiBBB4Qs7t2qH13lpkBrGyOLWAOHg6R4K4wFANNtAA2/IAKb/tJpJdnqCSSYy7zO9vNZccXNyou5aUrPS/lW/9Sn/Gb/tvXkuPpPrUy1hBydqHHKY3wdCO+I4r1v5VB/hKf8Zv3HryilWLKoJFtO8bx6r2/wCm79VKN1cff1MuX8JOu4XRwZa1rXOD7MdLCSCJkX3/AJKXE4ltKXPMDxJJ4ADVIykWEtmWfQ+wbgeBsOUJ9WD7QmDIkCx0kLyOohOOWSnzbLQdxTQNgKrK5z72mQDq2QQHDiCDYixCsS3gFl8COsbkaerq0HuYx4izRdoPFpbllp4dy2OHNrnhKVprgZDKNAngoMOxzn1GAdphEi3suHZcP3TBHe0qR9Z4JD49o5Ym7dRrv3HuUY2o4YhrA3VhLnRoJ7LZ3yc3dHNKEmqYV0XEINrb37j3JuP2mRXDZPaERuETJ79EBjajqT+ukmlADx9W/wD5B3SZ5X3XCbC1RbNpTwUzqM30sPch6j4ghzTIkAGZHhMKVji8A6fqfiktWm3t7+wPoI6m3vUZAbvRIaAFWVsM57nZ3Qzc0b/tHXwCo53stkNCC7v38gwUWujMAdDfjxTMdh29ktALtGWEhzueuXeeQKnpxCRzM2IpMAOYglvcGuzHnAkxrwS5V59hY8ENCGlrWierAA/lsD6eqLpbQcGNuSOZk3/NVAovu5jyZvDgLXNgWwd+plLXruaII3j1g/H0ST6THnpPn39xsk3FV2ou6G1xmDTEnSd/6+BUGOcCIZDBP0Ijhw0WezNmRdzjckz4DgOQVtnik7iBPhx8LLzcnSvHmSijZjlCOJyT5BupgBoOYkzc3J3eG/uCVro7MEutoLTGp5J2zq1jVcNxPcIgesFQ1NqsY8iRm1jjI7I7ohe5B3Hw0ra9PX/R5jlctV8k+2sM1rGl7WuFKmXOECSSC4i/gqfofiKlSj86XPyuMF+aQAB2WmzoBkRMWKvw9z5z6nVZ6niXUseWkOLKoaAdwcAYA5QN2mvFFPZp8jtvbc0NLCtaS4NAJ1O/zRmy6XzzQ05bkzre+gNkO8oHaVRzQ0tJHbaDBgxN7rLK5XfccfhTJJ4n4ozaG0C0mGsbzpSAe8TB8RvVfSq5Wl06SZ+KnOPDxFQQfr08od4tLS0+ACGDJjhK5keqw5ciXhv+D0n5UGzhG8qrfuuXlTMG55luUbiSAT33Gi9Q+VaoRhqPOuAefzVT4wvItpPIiDx+C+g6GLj12Ov7ov8An7E5u8Mvky/qOPZBiw3acNN2mnNDY17gxxaMzgLDieCF2Ni8wDd7fUT+vNF7QrinTc8izQT5blm/qePT1Ul9P2Q+GV40zFbM2hUbWqxTMvcSAfrj2hPd7lr8JteBFRpa4Ac5k7ouY/FVjdlu6lmgqhwqT++TLmnvktRmCrvkCpTAPFrswHmAVkk4sok0GY8ftDYaYc052OvLXNNiQYsdCOBKlw+Pz080QQSHA6tcLEfrWxSTlcHDxHFQVHOd2RS9ow4h0CNM0iDMQszlvVD6QHCYw531CSW5m02gXu9zRblOpVhBEi0HUG6kGCaA1oENYZAGkrsWCGkgSQDA0kxZGW4CHC4cU2BrbgTE7hNh3AWHIIqg7snvB/XohqGIPUdZVaGkAlwBkCOFrqbZ9QPEgggjd5pZtV5vU6n2DKdOR5+hUb6afhHB05TpIPv+KZUcbpoY7Wz/ADFcmuR1IwQMuY2idPJO2sajeqcDqagcbAk5W5Wg/RFzpwKgr1i0FwFwJ8N6k23iuxTIBLQ8l0buxY8rFyM152xdW1EFEQT+rKSqwGDujyhCYmnmOUGzhE/gpQ1wa2TJE3t9aUsotSi13/8ADRld/kiJ4aXWA1Em0/kFFWDusOQ2abg6EfSBG9sGPFOqVgSQZEanLaO+bSnBgzgD6p94Rx49MtTW9Vv8vdEZZFKOn5jXAsp1BHZsG/Zc7N6aeCo2bMFXK8GCHQbH2RbfvELS1R2QzXMWe5oI958EPs7Ax1skwSQGwIveQfEhNhyadTWzJ6PPXYa7G5GvyguNMAHuDR5mLp2DotqV3vvmpwwT+80OJHfIH8qBpn5xzDeQHHnkkH1DfNG7GqDPUbqctN3iWkf8UG27bNc8aikg7EGOZ3BC49khs7jPoUUxu83J1PwHAILaWJyvY362b0H5pKFdcIC2gwDD1J0LY87fFZbDGtS/8NS31H3aO7eFqNuv+YdzLfvA/BZdj0cPwsE+T3n5YT/haB4Ylh/+t68o2qOz3Ee4r1T5aWTgWDMR882Y3xTfY+N/BeX7TaHUzwMH1kL1pdQsWXDOvhb/AF9szRjqjNA+wq462J1H5qx223O6lS3Odmd9llz65R4rPbIIFVugvvWwOGqk5mwWjXNbKIuZ3jfp+CXr8/jZtaXY7DHTChMRSJYY1VX+09Xd9wNSLx3gGfRaB7yIa5o01Y4kDvkAj1VFiNkAAtY+oB3h3mXhywNU9y17bBlPHU3t7Dmnu+KDxG1HNDajBmpz2o4A3IUWE2DlLXF0gagtAnlaPcrmnTAEAQEslG9gpvuDYbatOoC5rxrodUPVx9Ku11Fr5LmuHZ7oN/H0UztlUSSerbJ1tr3paWCY10taAeO9daOE2FX6yg0nUjtD94WcPMFGshhkW0B5hU+zKzaLq7HGGtfnH2agzT/VmHgrXB1RVaHizSJBda3ip5op3fAYvYlbUiTF9Ph8E57xYIbrmvMNcDmLeP1ovbx8VMQkwSTjuCSdkuQWkWIgpcZB7MbvCEtKOypMUBZXyKpAjuiuwtMicxBjSBEcAiXtls8D7x+S4NAJ7v18UrqkA97fiEsm7TRbIlt9CurUZDZ1tPfySUcEWEgGB4/oI3+6QujmdwESTylUyS1JNmKWCEn5lwR7RhjaZvaNBJ9k6c7IihVLwHhpbMyCIIPdunX+yix7nHqQGmbkyR9Q21U2EqAC7h+8N4/ss2/xfN/uXi47oCZhyKz3He0W8f7eaHwlINxL4sDSZA7nvn7ytK5hwPOD3G3vhAPMYpo40n/6Xs//AEqRd2VyNtJlgqrazJqUzwD/AFgI/G5ssNYHzYgmLb9xnuVbVo5XASTAESZMSbSeE+iV7IRcgPSJ0UQOLm+gKzoC0HSow2mObj5AD4rPSnwryBnye7/LWCcFSAn/ANhunDq6i8zFEuohsXLAIPGIXrvyn1cuFpn/AOZv3Hry+rVmHfqy29UvIpejIYeWiv2dsCrna4tiCDqto18USDFwg8BixmGa4/V1Lj67Q07+5U6jbcXH6FPjWVZDmEOA9pjrTcXDtxF7GxncjWEcI/XJVlOvVfpSyj99wHoJU/7OT7TzP7gA98rAzX4dctfv+wS54VedpsLi1hLyNzBJt6DxUtLAtYSQDJ1LiSfVTUMIzNmytzARmgTG8TwQVHeRP1/T7gnV1n720x/U7TyHqi8Q4NZmU5otJ4dya7BgtgiR3I6ZNbIWU0/RGOr4Z9au0vhrHiIbfMGdponn2vJa5tMZcoFgBA4Km2+TSpZ2Nh1PtAQYge0OXZJV/gXgtBGhvPemcJtLYS4pvcqsHhHNfJiNOesg6clbNZOo9fyXVyJSNKm04STS/kLerkc5kDhBtcqSqmU26p1aoAJJgJ8j1UxYqrIag/XkpKvaH8pE8cpBHpI8ELSxOb6LrngnBjnOg2bcQNSCCLnd4LnNxXv6lMu9L5f7/kdQq5pa29wO4lrojnmDR3FNw1CCCbnj+A3KMCo0TTDTlLIabaSTfy3buaK0JjSbaabp5xqFNcCuHdnY6s3rGCYIBtxBaN/eTZNNJpF4Pghts4fO9oFtDJ4ACY5/gjabbIVWwWkQVacMMDS47xceqocdiqz6rHsoua1rajQTBs4sM5Q6fo6TxWnxNKOfDuMqtachpsMXBAPNsQPESf5U0dnwF/DQPsd+Zzi5zy5tiHQAARIIaLX4mTYiVz2uNZxjswyDzvI8gLc0bQwozZ9+UtPAiZE9xmPtFQVMMG1C68ugmTwECBu/RSzezBFGf6Wu7VMcA4+ZH4KmpUXO9kE9wJ9y9HoYIPGYsaYNiQ2bcze0zHMndaWo/K2CIAteQBysljlcYpJDNJs2vysf+pT/AIzf9t68upez3H3/ANl6p8qTZwtP+M37j15exkT4fr1XrdRG8DMuJ1NE1B6JIn1Q+HajGN1UuoerHCQ0NpNCs0T2PG5NcwEQf1zUOH9ozrA+KyqNqzTGFxb9Cas5RgKSo1RsukJkmGZmMd/oFG4QEXhmQdJ3Hu3+KgrM1T35V79Ax5M/0pofM5/qSSOLSIcPK/eAmbDLzSY5wfPVsEEWls9qeJBHkrSvSz/Y3/vcu5WGEwjWMawaNAAngNF2tpUI1qboCZmOoPp+Knp5p9kDx/JTObCla3RI9zlF+pHTmbnjoPxQzqLZBcZMwMx9w0negsTVqnFQ0AMYwzLtS/QwAZjK6xhE4PAkHrKjs77gGIa0b8o3E8SSU7rSl77HRjcuB7XBlyQBzK7/AKgwXkkC8gGPPRd+ztccx1FgRY8xZO/ZW7xP2iT70uTd7muahqd3ZPhTM2i5F+Tvy9U2FK0+qYbIY+a9TPIbim/ODucPu/gpstk6qBmJ5pBVCDB3YlRt7z46qGpQaS0uF2mW8jBE+RI8VLVqX4fq6jKAWcHi8IOrd3gJn8xwhEaSgqFZ7pNT2hI3aA201tv4QklwNHknpbQFN2omNCRv4g7tNOasWbRpOOpDuAOms3ieG6eKzuKHa1EX0J1nQx4CPyUO8aWtyju4IamlQK3PYPlLH+GZ/FH3HrzWpT17vzXqfT2nNBn8UfdcsS7BgtPcfcvdktWNoyJ07KTA0i6Y4o3IQYPAJejhGZ4PAHyP5ozaQ7bY+r8Vju+niWe2Rla9xHNR0bunki1DXokXCjFloT07evcdVfOiZTakZcJ7Qg48tCScb24JzA3lBVHZyQD2d5G/iAfimGkXe1pOgO7dJ+CnyREJGLu/oR4qgHNy3AiOySCI0gi4UuAxLXsBa6QLTvkWIdNw7iDdOhONFokgCTqRvjigOMfVk6G2/ce5OkobBYXq2ZMxcBMTqBNmzvjSeSJDkGcUuwMSamIrz7JhzZ4BzqY8OwT/ADK9xDdFV4aRiqpj/KpD/VUKt36XTT5OgDUGW8/epQ0b04tsnfs4gkmLTB1TKDm3Rqjhlml5Bjag3BMqVZEXHu+CIdRAA8EO9i5x8OVSVkc2JwlpbFptGY338ElRgG8n0UjhBMcT70wiV0pptvSv1+5HTW1nSJiPObJCE5zYJ7ymwklJvYNEDz7SAwunDh+vFHVTAd3b0DhtP1yUp8DxKIY8Cq8GzS4zGsyYdzj3EhSMrVetAqMaxjs2R1iHEQQ6SdC3TvVEytmc5rgWvBOZrtQrnAVGvAp1gXU2S5t7tOkDiL6bt2+byglyhE74PfumQ+Zb9sfdcseVtOlomi37Y+65ZDKvXjwZTPbK7OILeOYfH4Kx2qy7DxkfFAYjsYoHi5vqIPxVrtVnZHJw/BYYL/qlH0ZaXxJlcU2o4J/VX1CU0BxlZhwMvgwmteJlE18MAQY1TzhhuCdul9V/IEgYO5LnVLgAIt1OAmdXoVEdHU6J32T6lHmVKFFWqBoJc4ADiuClfBH1SXLCkpm06rigAq8O3/FVfsUv+atXNVThj/ia3dS9zlcVaZAE2ndy4ou2zkMa0k934KE995UzaZk38kxrNZ4qmtqOlf5NCzuMFGO3qNc4lOCeKG/h+v13pWmFN33IN2NhRvpynmoN6Q1h3rgD6okzxAPiRdRPalNUECNbgz70jqRjd4os4FDcz2gbyhaLw4xlG4b9570bQOSoCS0xuFjfTwQ2z6AbVDZntC/cJSvel8zl3ZW9INgtq69mo32XjX828lQbNFRrnsqthzQBI0cCdR/SvR8fSBBHlyWTx2DqF0RI42/FaJ45RVLdfsJGSbs926TNmk37Y9xWW6lazpCPm2/aHuKz7AvSXBnMf0lpFr2O4j7p/NXG0Kc0ieQcPf7lD0vo/NsdwdHmPyVhs0dZhm82ZfIQssV55x9SrflTM+3cnuIUFPQIgMWQoRYh1t9k9jktVk89U2kNNBITNXEC5FeDCY9nZngVK7TVcWksIm8b+O5TodAWKkvaxroiHPI3Dc3vJHkDyRTKQ4So9n4UsbLjL3HM87i48OQFhyARHWgI0NNrhdjqLNBCcQFDTxga4EG4MpcTjMrpaLOu08J1A4EGR4ICnU8E2m91Q3e7L2dzY0nnfRK50mSZlA1cSTeD5JMzo081zZxZhw9EMcQBKjw+Hc/QOd9kE+5H0Nh1j/lgc3ED0uUVGT4QLSAqeKnNA+jbwIULGPduIHEq+w/R4su54E2ho+taZPCZ0Ue0qeGw+UVM9RzzDWzJPgCBvhP4M++wutdimFAD2nDu/si8PhCR2abncyIHqrjZ2KpuMMp5DwIA01038kRVBTwwRkruwSm06oqRs91gcjOUyU0bOa09p5I4AQjKkqEtVVhguwmtgOMwlJoe5rb5YkmY1uJ75/lVXssdueEn4K22mYpO8B6qiw+Ge8kNMDeeSjlS8SKQ8PhYXjMQJiZQzaTnbij8LsxrdTJRvKFoqyZ6Vt//AMY+0PcVRAK/257A+0PcVRwtMeBCq6R0s2Hfyg+Rv6KHonUmhH1XOHnDvirTFUc7HN4tI8ws70QxIaKjXED2XXIHEHXwWeXlzJ+qKR3g0AVOy944PcPIlSGsFXYqm7rnhh7OYmb6E20U72R7XBYmyqDDVmEHXrQIvyjfCfhiNLgD1R2HwdRxGWm8jmIHmYTQbsEkgLtRwnip20XwrVuy6/7rfM+4Iul0ekAvqOJ4NAH4orBkfY7XEzXVv4x3x+KFq0CXDtF2sxdbmlsSi36M/aJPpojGUWgQGgcogKi6Z92K8noeU7NqmrihSpiSS8Fps5mQGSSTxty7ytpQ6PvLYcWATIsSRx4Dh5Kz2dsHD0alSrSphr6h7brmZMnU2k3MalWcK7wwfYRTkimpdHWD2nOd3QB6fijaOy6LdGN7zc+qNXJljiuEBybEYyLLiE9I5OAHqC7Ruv6BYZx6/bOU+zRbb+Vg/wCb58FuQZedeyPvf29VhOjBzbXxhO4Vf91g+Chl5ivmPDv9DQbSw2WqHt33/mGvnb1RwuAeIldtUfNk8L+A19JQ+yq2ZhG8H81OPkzOPruM/NBP0G1aaEqNhWVULH4PpAXOIqRBOoHs+WoVpzUeRIxb4C9sH5s8yB6yfchtj6OPd8U/bT+y2OPwP4qLZlmHv+CzS3zIovww9zrqNz1G5yYXLQyZ6xtsdgfaHuKpQxXm2PYH2vgVUhq0R4EImsXn7tnF2KdSBAIc+J5SQPJekNAWO2s3q9osducabvPsn3LP1ME9N+pXE92E0eiRzhzqpgWIaI7rkq1odHqDdWl32iT6aK1hKVVYYLsI5NkFLBsZ7LGjuAU0JwC5PVAGriEsriVxxG5t0hCeU1A4bCQpYSOKBwgXFRl3mmuqLjibMh8bjWUmF73BrRvJ8gOZTXVovoBr3LyjpJtp+JrOh0taT1bB9UbwN7j53jco5sqxr5jwhqZp8d07DQeqZm3l7tJ3Q0XgCBJIPJY2jtSq3EPq0yesq5sxZvDzmPrB5QpcD0edma6uMgJkN1JAj2twHLmtY52Fw1PK1oDuAu4/aJ+KwPJPKtSfH5FHOGNWzL4na2JbOapVyxvc45jwMEyO9XNTadZmQ0DdxEiAQbEiZ036RqhMfXrYsOpYXDPfEAvMNY06xmcRJjhKdg6L2llOoIe2A4WMOAvfQ96xvNkUdb2a+ZeLhNbF8dsOygVwGF2jmmWk8CIkeqye1cEaLpHsE2/dPDu4K56SsijmkdkgjMN+nx13IXZ9XrqZYQZIkh3gD5m489VbpeqlngtfrViyxqG8QLDYoublOg+PBW+EdDB4+9UNOiaeYa3txiEds7EgtIm4Nwd3Mclog9OTcWS1R2LI1Ex1VQspudoi6eCO9bOTOeubXPYH2vgVVhWm1/YH2vgVWBao8CDgAsn06ow6lUHMeUEfFaxioumlMOw5O9jmu8CcvxUuoV42Pj2ki7w9XM1rtzgD5iU8qs6NVs2GpngMv9Jj3KycVVO1YGqYui6UwuTQ5AA4uSkqFz001VxxM5yjzWUL6m9MNRA4me5RPqqFz1G+ogcSueo3VENUrc0NWxMDVA4nxtYhj95yn3LOdHG06b3Co1oeL7rBwBgFFV8frA11Wa2zs4Yik5ollXN2XSQI1gjeIjy8/O6/D4qSukWx8NBHTTbbQCWuhzTaD6LNbOxhcJJ1vfnxVfgOhGMq1X0mtaHNiS53YdOmUtBnj74Wgx/Q/E0vnCO1fM2RIH0SCNZvpp6qOPHjwR8NSsjl6fxovs1waPoftXqy6m42cQW7oO9RY6tmxbnCDLu4eyspTrOcDHZIkanMOBmfHRWexyfmwSXOk66k3JUc2LaUvkN0OR1olyi/2zJovHFpv4efkqTokXOyvAm0bpzWkE6GNVdVe2yxABtvnvuLjmothYdrKgbTAa1mY23yIM+fmpf0/HJbNd0bcr2sJ2psF74e2AdCCbQd9t6zjsG+g+Ha6zuIK9HovQu2Nktqs4cCPonj3L2cmBS3XJlhNrYpdkYppAafAnd+7+Cs8gCyRpuovLXC+/geBC02y8YKgiZcPOOJS4Z/2MbJH+5HpW2PYH2vgVWMCt9pMlo7/gUFSoFb48GcgAKym1aUVqzT/mMMd5bI/wBQW2GGCzHS+hkfSqAcvEGR7z5KPULy2Vx80RdBKmai9v1XT4OH5FX7xCy/QNwbiK9LdEj+V0D0K1uMZF0cLvGgZF5gUvSNcon1VCa4VBCao5Q51Bi8RdDGugcFvqqN1VDGSntwxPJA451dDvrlGfsKnp4FCglK9jjuUFXDuWkGDUb8Kuo4zRwP5zwVVtnC9W4PBygxJ5j8pvyW1OGVftTZ+dhbv3KeTHqi0NF0zLUNouDvok/RIPnEgwiDtMvHbc50GRndMEgi0m2pFtx5qhdQLCREG4LHCb+k+9JRqugwwROkO8+K81x7GtFl1tK56oXuXZWz3yTI8Eo2i10PaAXkECwBgHSeFlWdfrYz9oRp5pG1Hlon8Dc2EyfRDQdXcKrYxznS55gfRYOO5xvJju4rQ9G6HzZfAGY27hoZ5/BZyhhXVHNZqfdzIG7vW8wtANaGt0Ahaunhb1Esr2olwgurOm2dQosLhjqi2hbUjOZ/pBsYVWy32h7J+B5LP9HtlV2PeXMLZtJIvBPjvW+hQ1KaR41q1B1OqNXjdB3/AAKjbuSLlePAEP3rPdOv/Xb/ABB91yRcpZ/w2PD4kZboef8AHjuP3Ctzjd/euXJem/DGy8lLUKCrFcuVmSEqbu5SNaOCVcgcE0gpmbly5FHBCe1cuXHCuCHeuXLmcROQp18Ui5BhMf06EOYRYzEjWFmKLzEyZgLlywdR8RfFwEMPZPcVBhT803kBHJcuWbsUfJruiTBlcYEzqtThBcpFy9PF8KMr5LVvxUdff3LlyqKcd6Y5cuXH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QTEhUUExQWFhUXGBgaGBgVGRgcGBgYGBcfHBgXGBoaHCggHBolHRwcITEhJSkrLi4uFx8zODMsNygtLiwBCgoKDg0OGxAQGiwkHyQsNiwsLCwsLCwsLDQ0NCwsLCwsLCwsLCwsLCwsLCwsLCwsLCwsLCwsLCwsLCwsLCwsLP/AABEIAOIA3wMBIgACEQEDEQH/xAAcAAABBQEBAQAAAAAAAAAAAAAEAQIDBQYABwj/xABFEAABAwIDBAcDCQYFBAMAAAABAAIRAyEEEjEFQVFhBhMicYGRoTKxwQcjQlJystHh8BRic4KS8SRDorPCFRYzNGOj0v/EABoBAAMBAQEBAAAAAAAAAAAAAAECAwQABQb/xAAxEQACAgEDAgQEBQQDAAAAAAAAAQIRAxIhMQRBEyJR8DJhcdEzkaGxwQVCgeEUI/H/2gAMAwEAAhEDEQA/APRflKYThW2/zBPLsOC+asWxxqOABMExHevpH5Tnxh6UmB17Z7sj5XnFHoXhHOLn4lxBOaGAAjxM2vwUXljGdSL41seWVqLgRIgJmKxbyAwu7I0C9mq9EtnFrWPqVHBs72gmdZIaoD0P2OD2m1HHnVd/xhDx4HTgn8J5Bs4w/vB9y3GwBkpEmP0dy1dLYeyGEFuHk8S+of8AkjqVXZ7GhrcMzKBAFzv5lOurglW5yjSKTYtEBoMAZgJ8lTdOwG0YAsS3w3+Gi3n/AFvDAQKDI7goam3sPp+z0yObG/ELN4q16vmO940eMNfAaeQW+6HvBoCPrO+C1LekFJvs0KY7mNHwTx0sjRjR3AIZMylGqEjCnYuzt/gimNqtc403Zc0T2Z001Qb+l7+ACjb0vqGYHv8AwUscnB3FjySlsy0zYr6/+n8k4NxX1z/T+SpKnSurJv8Arcmf9zVdcyr/AMjJ6/ovsL4cfT9WaFtPFfXP9CWlg6gBkFxJJJiLnVZR/SqsAT2rd27xSU+k1VzQ4EkOAII4EJZ5ZzVSe3+PscoxT2NPQpV21CQ17QWxLTE30sqbppsXE4mkwMY57g42c5tgabx9IjeR4oJvSCqfpG5gTv4JHbZr6SR4oRy6VpOlFSLzoVsuth3V31GHthkCWXgukCHHQEa6rWueZs5uWfGIEx6+a8zqbVrCO07d4DikqbQrA+2Y3EHUKiyy02uAKKTo9KpudaajTxtc3VF0u2Y6uWdXlOUOBlwGpHHuWO/6jW+sfNR1dpVJAzmT+iUksrmqGqnYfT6J1Q6AxrWtgtPWCJiPZ5c0/F9GMQWEMczMSblzdI32QH7VVIHzkEk8dAJJt4eab+11APbJ8So0rG1FpgujNZmHbSJpyKpd7f0chHDXNCKw/R+qHNJLIBE9rdKyrtsVPrmJjfKJ2S7EV2mo2pTawT7TjIEkCwveD5J5TeKNy2Qu0jX7UxD6J+iRFpvJ8DKwfTHFmpUokwDkcYGl3kb/ALKNxlSoKrWPdIABMayWzE8lS9JX/PMHCk31c4/FByk27Hilsew/KwwnCUwBPzw/23rykVn04b1TiZjOBuc3Ug2ibWuF6r8rI/wlP+M37j15Vi8I97s+Ts2N3DVukAcfit8OnlmyySV8Gdy0wTsDbjHAtLvYeYa4EG9xB4XBF0cZ4x4KpxeyBlcQTaTHqI5zC0dOgIWOaSqjRPTfl9AdgXClzJRLaYBib7ucapMRhiWwx2V24xI8RvS0KRlk2Stw4G78UHmxLPapsqDjTdlP9Lrf6kbgqvWAnK9hBuHiD7yD4FBqjrFcyRdA08SwnstcbxIY63jCtHMHA6cfNdTpTAATKDfCCpRXIxrL6jxXVC1okuAHMqYsAIvz14JtfDMIgtBgnUSptNSpnRafIG3G0i4NDxJsIvJVhRwwc4CYniq3EbOEgtcWAa5YHjoup7PEg56jiN5cQPSE8YpsrJY6tP8Aks9s7KNMEajKS08baeapsGxzW5WiWiCCCLBwkQCbi58lfbR2q4029a8QwQDF7xa1ybLIbR2lUaeqZTcC0e0BLgyZytaJBgWvaw0T0pNqPBnbrkMwdQurOJNqYzAHQEWa4wJ9si3I8FeYZjCBFRptvDvw1VNgMNkYCBJq5ROpLWewJ+0d1rDvVu/o/nMtpAG8kAC/eEmVwgk5bF4wjo1Sv37ZO/DgjMXstqTIHu4JjcONzmEcnBQ1NjODXsOYZhIntdpt7TxEhSbFwRZSeey97BEHQjS1z+h4qWLPBXb291+oHi1fCPq4HMOzlneA9vmL6KnrPa2oc1xAiIcdJ3SUYdoNbmJoOmIlrgWi4doTmmw3qGntFsgOEWaSSCM0tHtcDzF9xlaoLyto543qVq/p7Y/D1h1bntDrODCC0z2mkiJFvZKYKziQOqfG8uLQB4Zp9FYU6THNBDsxfUkNc4fREdjcYzd6Rru3lIgA3nXyQ3Ek0r8v7gW0djPdSc8NaIEi7gSd2hHJA7OpOgS6ATBPIHeTu1VttXavXOFNlQZWvAhuttQRusN6HpUR1ZF9HDnYkWVc04yhpruQx4pRab5ZLXqh9ZzmkOG4tMgiBBB4Qs7t2qH13lpkBrGyOLWAOHg6R4K4wFANNtAA2/IAKb/tJpJdnqCSSYy7zO9vNZccXNyou5aUrPS/lW/9Sn/Gb/tvXkuPpPrUy1hBydqHHKY3wdCO+I4r1v5VB/hKf8Zv3HryilWLKoJFtO8bx6r2/wCm79VKN1cff1MuX8JOu4XRwZa1rXOD7MdLCSCJkX3/AJKXE4ltKXPMDxJJ4ADVIykWEtmWfQ+wbgeBsOUJ9WD7QmDIkCx0kLyOohOOWSnzbLQdxTQNgKrK5z72mQDq2QQHDiCDYixCsS3gFl8COsbkaerq0HuYx4izRdoPFpbllp4dy2OHNrnhKVprgZDKNAngoMOxzn1GAdphEi3suHZcP3TBHe0qR9Z4JD49o5Ym7dRrv3HuUY2o4YhrA3VhLnRoJ7LZ3yc3dHNKEmqYV0XEINrb37j3JuP2mRXDZPaERuETJ79EBjajqT+ukmlADx9W/wD5B3SZ5X3XCbC1RbNpTwUzqM30sPch6j4ghzTIkAGZHhMKVji8A6fqfiktWm3t7+wPoI6m3vUZAbvRIaAFWVsM57nZ3Qzc0b/tHXwCo53stkNCC7v38gwUWujMAdDfjxTMdh29ktALtGWEhzueuXeeQKnpxCRzM2IpMAOYglvcGuzHnAkxrwS5V59hY8ENCGlrWierAA/lsD6eqLpbQcGNuSOZk3/NVAovu5jyZvDgLXNgWwd+plLXruaII3j1g/H0ST6THnpPn39xsk3FV2ou6G1xmDTEnSd/6+BUGOcCIZDBP0Ijhw0WezNmRdzjckz4DgOQVtnik7iBPhx8LLzcnSvHmSijZjlCOJyT5BupgBoOYkzc3J3eG/uCVro7MEutoLTGp5J2zq1jVcNxPcIgesFQ1NqsY8iRm1jjI7I7ohe5B3Hw0ra9PX/R5jlctV8k+2sM1rGl7WuFKmXOECSSC4i/gqfofiKlSj86XPyuMF+aQAB2WmzoBkRMWKvw9z5z6nVZ6niXUseWkOLKoaAdwcAYA5QN2mvFFPZp8jtvbc0NLCtaS4NAJ1O/zRmy6XzzQ05bkzre+gNkO8oHaVRzQ0tJHbaDBgxN7rLK5XfccfhTJJ4n4ozaG0C0mGsbzpSAe8TB8RvVfSq5Wl06SZ+KnOPDxFQQfr08od4tLS0+ACGDJjhK5keqw5ciXhv+D0n5UGzhG8qrfuuXlTMG55luUbiSAT33Gi9Q+VaoRhqPOuAefzVT4wvItpPIiDx+C+g6GLj12Ov7ov8An7E5u8Mvky/qOPZBiw3acNN2mnNDY17gxxaMzgLDieCF2Ni8wDd7fUT+vNF7QrinTc8izQT5blm/qePT1Ul9P2Q+GV40zFbM2hUbWqxTMvcSAfrj2hPd7lr8JteBFRpa4Ac5k7ouY/FVjdlu6lmgqhwqT++TLmnvktRmCrvkCpTAPFrswHmAVkk4sok0GY8ftDYaYc052OvLXNNiQYsdCOBKlw+Pz080QQSHA6tcLEfrWxSTlcHDxHFQVHOd2RS9ow4h0CNM0iDMQszlvVD6QHCYw531CSW5m02gXu9zRblOpVhBEi0HUG6kGCaA1oENYZAGkrsWCGkgSQDA0kxZGW4CHC4cU2BrbgTE7hNh3AWHIIqg7snvB/XohqGIPUdZVaGkAlwBkCOFrqbZ9QPEgggjd5pZtV5vU6n2DKdOR5+hUb6afhHB05TpIPv+KZUcbpoY7Wz/ADFcmuR1IwQMuY2idPJO2sajeqcDqagcbAk5W5Wg/RFzpwKgr1i0FwFwJ8N6k23iuxTIBLQ8l0buxY8rFyM152xdW1EFEQT+rKSqwGDujyhCYmnmOUGzhE/gpQ1wa2TJE3t9aUsotSi13/8ADRld/kiJ4aXWA1Em0/kFFWDusOQ2abg6EfSBG9sGPFOqVgSQZEanLaO+bSnBgzgD6p94Rx49MtTW9Vv8vdEZZFKOn5jXAsp1BHZsG/Zc7N6aeCo2bMFXK8GCHQbH2RbfvELS1R2QzXMWe5oI958EPs7Ax1skwSQGwIveQfEhNhyadTWzJ6PPXYa7G5GvyguNMAHuDR5mLp2DotqV3vvmpwwT+80OJHfIH8qBpn5xzDeQHHnkkH1DfNG7GqDPUbqctN3iWkf8UG27bNc8aikg7EGOZ3BC49khs7jPoUUxu83J1PwHAILaWJyvY362b0H5pKFdcIC2gwDD1J0LY87fFZbDGtS/8NS31H3aO7eFqNuv+YdzLfvA/BZdj0cPwsE+T3n5YT/haB4Ylh/+t68o2qOz3Ee4r1T5aWTgWDMR882Y3xTfY+N/BeX7TaHUzwMH1kL1pdQsWXDOvhb/AF9szRjqjNA+wq462J1H5qx223O6lS3Odmd9llz65R4rPbIIFVugvvWwOGqk5mwWjXNbKIuZ3jfp+CXr8/jZtaXY7DHTChMRSJYY1VX+09Xd9wNSLx3gGfRaB7yIa5o01Y4kDvkAj1VFiNkAAtY+oB3h3mXhywNU9y17bBlPHU3t7Dmnu+KDxG1HNDajBmpz2o4A3IUWE2DlLXF0gagtAnlaPcrmnTAEAQEslG9gpvuDYbatOoC5rxrodUPVx9Ku11Fr5LmuHZ7oN/H0UztlUSSerbJ1tr3paWCY10taAeO9daOE2FX6yg0nUjtD94WcPMFGshhkW0B5hU+zKzaLq7HGGtfnH2agzT/VmHgrXB1RVaHizSJBda3ip5op3fAYvYlbUiTF9Ph8E57xYIbrmvMNcDmLeP1ovbx8VMQkwSTjuCSdkuQWkWIgpcZB7MbvCEtKOypMUBZXyKpAjuiuwtMicxBjSBEcAiXtls8D7x+S4NAJ7v18UrqkA97fiEsm7TRbIlt9CurUZDZ1tPfySUcEWEgGB4/oI3+6QujmdwESTylUyS1JNmKWCEn5lwR7RhjaZvaNBJ9k6c7IihVLwHhpbMyCIIPdunX+yix7nHqQGmbkyR9Q21U2EqAC7h+8N4/ss2/xfN/uXi47oCZhyKz3He0W8f7eaHwlINxL4sDSZA7nvn7ytK5hwPOD3G3vhAPMYpo40n/6Xs//AEqRd2VyNtJlgqrazJqUzwD/AFgI/G5ssNYHzYgmLb9xnuVbVo5XASTAESZMSbSeE+iV7IRcgPSJ0UQOLm+gKzoC0HSow2mObj5AD4rPSnwryBnye7/LWCcFSAn/ANhunDq6i8zFEuohsXLAIPGIXrvyn1cuFpn/AOZv3Hry+rVmHfqy29UvIpejIYeWiv2dsCrna4tiCDqto18USDFwg8BixmGa4/V1Lj67Q07+5U6jbcXH6FPjWVZDmEOA9pjrTcXDtxF7GxncjWEcI/XJVlOvVfpSyj99wHoJU/7OT7TzP7gA98rAzX4dctfv+wS54VedpsLi1hLyNzBJt6DxUtLAtYSQDJ1LiSfVTUMIzNmytzARmgTG8TwQVHeRP1/T7gnV1n720x/U7TyHqi8Q4NZmU5otJ4dya7BgtgiR3I6ZNbIWU0/RGOr4Z9au0vhrHiIbfMGdponn2vJa5tMZcoFgBA4Km2+TSpZ2Nh1PtAQYge0OXZJV/gXgtBGhvPemcJtLYS4pvcqsHhHNfJiNOesg6clbNZOo9fyXVyJSNKm04STS/kLerkc5kDhBtcqSqmU26p1aoAJJgJ8j1UxYqrIag/XkpKvaH8pE8cpBHpI8ELSxOb6LrngnBjnOg2bcQNSCCLnd4LnNxXv6lMu9L5f7/kdQq5pa29wO4lrojnmDR3FNw1CCCbnj+A3KMCo0TTDTlLIabaSTfy3buaK0JjSbaabp5xqFNcCuHdnY6s3rGCYIBtxBaN/eTZNNJpF4Pghts4fO9oFtDJ4ACY5/gjabbIVWwWkQVacMMDS47xceqocdiqz6rHsoua1rajQTBs4sM5Q6fo6TxWnxNKOfDuMqtachpsMXBAPNsQPESf5U0dnwF/DQPsd+Zzi5zy5tiHQAARIIaLX4mTYiVz2uNZxjswyDzvI8gLc0bQwozZ9+UtPAiZE9xmPtFQVMMG1C68ugmTwECBu/RSzezBFGf6Wu7VMcA4+ZH4KmpUXO9kE9wJ9y9HoYIPGYsaYNiQ2bcze0zHMndaWo/K2CIAteQBysljlcYpJDNJs2vysf+pT/AIzf9t68upez3H3/ANl6p8qTZwtP+M37j15exkT4fr1XrdRG8DMuJ1NE1B6JIn1Q+HajGN1UuoerHCQ0NpNCs0T2PG5NcwEQf1zUOH9ozrA+KyqNqzTGFxb9Cas5RgKSo1RsukJkmGZmMd/oFG4QEXhmQdJ3Hu3+KgrM1T35V79Ax5M/0pofM5/qSSOLSIcPK/eAmbDLzSY5wfPVsEEWls9qeJBHkrSvSz/Y3/vcu5WGEwjWMawaNAAngNF2tpUI1qboCZmOoPp+Knp5p9kDx/JTObCla3RI9zlF+pHTmbnjoPxQzqLZBcZMwMx9w0negsTVqnFQ0AMYwzLtS/QwAZjK6xhE4PAkHrKjs77gGIa0b8o3E8SSU7rSl77HRjcuB7XBlyQBzK7/AKgwXkkC8gGPPRd+ztccx1FgRY8xZO/ZW7xP2iT70uTd7muahqd3ZPhTM2i5F+Tvy9U2FK0+qYbIY+a9TPIbim/ODucPu/gpstk6qBmJ5pBVCDB3YlRt7z46qGpQaS0uF2mW8jBE+RI8VLVqX4fq6jKAWcHi8IOrd3gJn8xwhEaSgqFZ7pNT2hI3aA201tv4QklwNHknpbQFN2omNCRv4g7tNOasWbRpOOpDuAOms3ieG6eKzuKHa1EX0J1nQx4CPyUO8aWtyju4IamlQK3PYPlLH+GZ/FH3HrzWpT17vzXqfT2nNBn8UfdcsS7BgtPcfcvdktWNoyJ07KTA0i6Y4o3IQYPAJejhGZ4PAHyP5ozaQ7bY+r8Vju+niWe2Rla9xHNR0bunki1DXokXCjFloT07evcdVfOiZTakZcJ7Qg48tCScb24JzA3lBVHZyQD2d5G/iAfimGkXe1pOgO7dJ+CnyREJGLu/oR4qgHNy3AiOySCI0gi4UuAxLXsBa6QLTvkWIdNw7iDdOhONFokgCTqRvjigOMfVk6G2/ce5OkobBYXq2ZMxcBMTqBNmzvjSeSJDkGcUuwMSamIrz7JhzZ4BzqY8OwT/ADK9xDdFV4aRiqpj/KpD/VUKt36XTT5OgDUGW8/epQ0b04tsnfs4gkmLTB1TKDm3Rqjhlml5Bjag3BMqVZEXHu+CIdRAA8EO9i5x8OVSVkc2JwlpbFptGY338ElRgG8n0UjhBMcT70wiV0pptvSv1+5HTW1nSJiPObJCE5zYJ7ymwklJvYNEDz7SAwunDh+vFHVTAd3b0DhtP1yUp8DxKIY8Cq8GzS4zGsyYdzj3EhSMrVetAqMaxjs2R1iHEQQ6SdC3TvVEytmc5rgWvBOZrtQrnAVGvAp1gXU2S5t7tOkDiL6bt2+byglyhE74PfumQ+Zb9sfdcseVtOlomi37Y+65ZDKvXjwZTPbK7OILeOYfH4Kx2qy7DxkfFAYjsYoHi5vqIPxVrtVnZHJw/BYYL/qlH0ZaXxJlcU2o4J/VX1CU0BxlZhwMvgwmteJlE18MAQY1TzhhuCdul9V/IEgYO5LnVLgAIt1OAmdXoVEdHU6J32T6lHmVKFFWqBoJc4ADiuClfBH1SXLCkpm06rigAq8O3/FVfsUv+atXNVThj/ia3dS9zlcVaZAE2ndy4ou2zkMa0k934KE995UzaZk38kxrNZ4qmtqOlf5NCzuMFGO3qNc4lOCeKG/h+v13pWmFN33IN2NhRvpynmoN6Q1h3rgD6okzxAPiRdRPalNUECNbgz70jqRjd4os4FDcz2gbyhaLw4xlG4b9570bQOSoCS0xuFjfTwQ2z6AbVDZntC/cJSvel8zl3ZW9INgtq69mo32XjX828lQbNFRrnsqthzQBI0cCdR/SvR8fSBBHlyWTx2DqF0RI42/FaJ45RVLdfsJGSbs926TNmk37Y9xWW6lazpCPm2/aHuKz7AvSXBnMf0lpFr2O4j7p/NXG0Kc0ieQcPf7lD0vo/NsdwdHmPyVhs0dZhm82ZfIQssV55x9SrflTM+3cnuIUFPQIgMWQoRYh1t9k9jktVk89U2kNNBITNXEC5FeDCY9nZngVK7TVcWksIm8b+O5TodAWKkvaxroiHPI3Dc3vJHkDyRTKQ4So9n4UsbLjL3HM87i48OQFhyARHWgI0NNrhdjqLNBCcQFDTxga4EG4MpcTjMrpaLOu08J1A4EGR4ICnU8E2m91Q3e7L2dzY0nnfRK50mSZlA1cSTeD5JMzo081zZxZhw9EMcQBKjw+Hc/QOd9kE+5H0Nh1j/lgc3ED0uUVGT4QLSAqeKnNA+jbwIULGPduIHEq+w/R4su54E2ho+taZPCZ0Ue0qeGw+UVM9RzzDWzJPgCBvhP4M++wutdimFAD2nDu/si8PhCR2abncyIHqrjZ2KpuMMp5DwIA01038kRVBTwwRkruwSm06oqRs91gcjOUyU0bOa09p5I4AQjKkqEtVVhguwmtgOMwlJoe5rb5YkmY1uJ75/lVXssdueEn4K22mYpO8B6qiw+Ge8kNMDeeSjlS8SKQ8PhYXjMQJiZQzaTnbij8LsxrdTJRvKFoqyZ6Vt//AMY+0PcVRAK/257A+0PcVRwtMeBCq6R0s2Hfyg+Rv6KHonUmhH1XOHnDvirTFUc7HN4tI8ws70QxIaKjXED2XXIHEHXwWeXlzJ+qKR3g0AVOy944PcPIlSGsFXYqm7rnhh7OYmb6E20U72R7XBYmyqDDVmEHXrQIvyjfCfhiNLgD1R2HwdRxGWm8jmIHmYTQbsEkgLtRwnip20XwrVuy6/7rfM+4Iul0ekAvqOJ4NAH4orBkfY7XEzXVv4x3x+KFq0CXDtF2sxdbmlsSi36M/aJPpojGUWgQGgcogKi6Z92K8noeU7NqmrihSpiSS8Fps5mQGSSTxty7ytpQ6PvLYcWATIsSRx4Dh5Kz2dsHD0alSrSphr6h7brmZMnU2k3MalWcK7wwfYRTkimpdHWD2nOd3QB6fijaOy6LdGN7zc+qNXJljiuEBybEYyLLiE9I5OAHqC7Ruv6BYZx6/bOU+zRbb+Vg/wCb58FuQZedeyPvf29VhOjBzbXxhO4Vf91g+Chl5ivmPDv9DQbSw2WqHt33/mGvnb1RwuAeIldtUfNk8L+A19JQ+yq2ZhG8H81OPkzOPruM/NBP0G1aaEqNhWVULH4PpAXOIqRBOoHs+WoVpzUeRIxb4C9sH5s8yB6yfchtj6OPd8U/bT+y2OPwP4qLZlmHv+CzS3zIovww9zrqNz1G5yYXLQyZ6xtsdgfaHuKpQxXm2PYH2vgVUhq0R4EImsXn7tnF2KdSBAIc+J5SQPJekNAWO2s3q9osducabvPsn3LP1ME9N+pXE92E0eiRzhzqpgWIaI7rkq1odHqDdWl32iT6aK1hKVVYYLsI5NkFLBsZ7LGjuAU0JwC5PVAGriEsriVxxG5t0hCeU1A4bCQpYSOKBwgXFRl3mmuqLjibMh8bjWUmF73BrRvJ8gOZTXVovoBr3LyjpJtp+JrOh0taT1bB9UbwN7j53jco5sqxr5jwhqZp8d07DQeqZm3l7tJ3Q0XgCBJIPJY2jtSq3EPq0yesq5sxZvDzmPrB5QpcD0edma6uMgJkN1JAj2twHLmtY52Fw1PK1oDuAu4/aJ+KwPJPKtSfH5FHOGNWzL4na2JbOapVyxvc45jwMEyO9XNTadZmQ0DdxEiAQbEiZ036RqhMfXrYsOpYXDPfEAvMNY06xmcRJjhKdg6L2llOoIe2A4WMOAvfQ96xvNkUdb2a+ZeLhNbF8dsOygVwGF2jmmWk8CIkeqye1cEaLpHsE2/dPDu4K56SsijmkdkgjMN+nx13IXZ9XrqZYQZIkh3gD5m489VbpeqlngtfrViyxqG8QLDYoublOg+PBW+EdDB4+9UNOiaeYa3txiEds7EgtIm4Nwd3Mclog9OTcWS1R2LI1Ex1VQspudoi6eCO9bOTOeubXPYH2vgVVhWm1/YH2vgVWBao8CDgAsn06ow6lUHMeUEfFaxioumlMOw5O9jmu8CcvxUuoV42Pj2ki7w9XM1rtzgD5iU8qs6NVs2GpngMv9Jj3KycVVO1YGqYui6UwuTQ5AA4uSkqFz001VxxM5yjzWUL6m9MNRA4me5RPqqFz1G+ogcSueo3VENUrc0NWxMDVA4nxtYhj95yn3LOdHG06b3Co1oeL7rBwBgFFV8frA11Wa2zs4Yik5ollXN2XSQI1gjeIjy8/O6/D4qSukWx8NBHTTbbQCWuhzTaD6LNbOxhcJJ1vfnxVfgOhGMq1X0mtaHNiS53YdOmUtBnj74Wgx/Q/E0vnCO1fM2RIH0SCNZvpp6qOPHjwR8NSsjl6fxovs1waPoftXqy6m42cQW7oO9RY6tmxbnCDLu4eyspTrOcDHZIkanMOBmfHRWexyfmwSXOk66k3JUc2LaUvkN0OR1olyi/2zJovHFpv4efkqTokXOyvAm0bpzWkE6GNVdVe2yxABtvnvuLjmothYdrKgbTAa1mY23yIM+fmpf0/HJbNd0bcr2sJ2psF74e2AdCCbQd9t6zjsG+g+Ha6zuIK9HovQu2Nktqs4cCPonj3L2cmBS3XJlhNrYpdkYppAafAnd+7+Cs8gCyRpuovLXC+/geBC02y8YKgiZcPOOJS4Z/2MbJH+5HpW2PYH2vgVWMCt9pMlo7/gUFSoFb48GcgAKym1aUVqzT/mMMd5bI/wBQW2GGCzHS+hkfSqAcvEGR7z5KPULy2Vx80RdBKmai9v1XT4OH5FX7xCy/QNwbiK9LdEj+V0D0K1uMZF0cLvGgZF5gUvSNcon1VCa4VBCao5Q51Bi8RdDGugcFvqqN1VDGSntwxPJA451dDvrlGfsKnp4FCglK9jjuUFXDuWkGDUb8Kuo4zRwP5zwVVtnC9W4PBygxJ5j8pvyW1OGVftTZ+dhbv3KeTHqi0NF0zLUNouDvok/RIPnEgwiDtMvHbc50GRndMEgi0m2pFtx5qhdQLCREG4LHCb+k+9JRqugwwROkO8+K81x7GtFl1tK56oXuXZWz3yTI8Eo2i10PaAXkECwBgHSeFlWdfrYz9oRp5pG1Hlon8Dc2EyfRDQdXcKrYxznS55gfRYOO5xvJju4rQ9G6HzZfAGY27hoZ5/BZyhhXVHNZqfdzIG7vW8wtANaGt0Ahaunhb1Esr2olwgurOm2dQosLhjqi2hbUjOZ/pBsYVWy32h7J+B5LP9HtlV2PeXMLZtJIvBPjvW+hQ1KaR41q1B1OqNXjdB3/AAKjbuSLlePAEP3rPdOv/Xb/ABB91yRcpZ/w2PD4kZboef8AHjuP3Ctzjd/euXJem/DGy8lLUKCrFcuVmSEqbu5SNaOCVcgcE0gpmbly5FHBCe1cuXHCuCHeuXLmcROQp18Ui5BhMf06EOYRYzEjWFmKLzEyZgLlywdR8RfFwEMPZPcVBhT803kBHJcuWbsUfJruiTBlcYEzqtThBcpFy9PF8KMr5LVvxUdff3LlyqKcd6Y5cuXH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3190"/>
            <a:ext cx="2516010" cy="254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descr="https://encrypted-tbn2.gstatic.com/images?q=tbn:ANd9GcTohY_CELgAvK4sXv-fKbEefx614GVcsryN-E2vkpBxPt8wA1VFw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48000"/>
            <a:ext cx="2590800" cy="3458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0" y="3352800"/>
            <a:ext cx="3506610" cy="1631216"/>
          </a:xfrm>
          <a:prstGeom prst="rect">
            <a:avLst/>
          </a:prstGeom>
          <a:noFill/>
        </p:spPr>
        <p:txBody>
          <a:bodyPr wrap="square" rtlCol="0">
            <a:spAutoFit/>
          </a:bodyPr>
          <a:lstStyle/>
          <a:p>
            <a:r>
              <a:rPr lang="en-US" sz="2000" dirty="0" smtClean="0"/>
              <a:t>The best collaborative art processes allow children to add elements over time or add an individually created element to a group art piece.</a:t>
            </a:r>
            <a:endParaRPr lang="en-US" sz="2000" dirty="0"/>
          </a:p>
        </p:txBody>
      </p:sp>
    </p:spTree>
    <p:extLst>
      <p:ext uri="{BB962C8B-B14F-4D97-AF65-F5344CB8AC3E}">
        <p14:creationId xmlns:p14="http://schemas.microsoft.com/office/powerpoint/2010/main" val="28519898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B\Desktop\PLAY Summit\art as a solitary act  focus\Bay Area Discovery Museum 4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545910"/>
            <a:ext cx="7391400"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3417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05000"/>
            <a:ext cx="7543800" cy="3508653"/>
          </a:xfrm>
          <a:prstGeom prst="rect">
            <a:avLst/>
          </a:prstGeom>
        </p:spPr>
        <p:txBody>
          <a:bodyPr wrap="square">
            <a:spAutoFit/>
          </a:bodyPr>
          <a:lstStyle/>
          <a:p>
            <a:pPr lvl="0" algn="ctr"/>
            <a:r>
              <a:rPr lang="en-US" sz="2400" dirty="0" smtClean="0"/>
              <a:t>Poll</a:t>
            </a:r>
            <a:r>
              <a:rPr lang="en-US" sz="2400" dirty="0"/>
              <a:t>: Who Gets to Make the Decisions About Arts Programming in Your Library</a:t>
            </a:r>
            <a:r>
              <a:rPr lang="en-US" sz="2400" dirty="0" smtClean="0"/>
              <a:t>?</a:t>
            </a:r>
          </a:p>
          <a:p>
            <a:pPr lvl="0" algn="ctr"/>
            <a:endParaRPr lang="en-US" sz="2400" dirty="0"/>
          </a:p>
          <a:p>
            <a:pPr marL="457200" lvl="0" indent="-457200">
              <a:buFont typeface="+mj-lt"/>
              <a:buAutoNum type="alphaLcParenR"/>
            </a:pPr>
            <a:r>
              <a:rPr lang="en-US" dirty="0"/>
              <a:t>The administrators for the library system in our area</a:t>
            </a:r>
          </a:p>
          <a:p>
            <a:pPr marL="457200" lvl="0" indent="-457200">
              <a:buFont typeface="+mj-lt"/>
              <a:buAutoNum type="alphaLcParenR"/>
            </a:pPr>
            <a:r>
              <a:rPr lang="en-US" dirty="0"/>
              <a:t>The administrators of our individual library</a:t>
            </a:r>
          </a:p>
          <a:p>
            <a:pPr marL="457200" lvl="0" indent="-457200">
              <a:buFont typeface="+mj-lt"/>
              <a:buAutoNum type="alphaLcParenR"/>
            </a:pPr>
            <a:r>
              <a:rPr lang="en-US" dirty="0"/>
              <a:t>Contract artists and teachers</a:t>
            </a:r>
          </a:p>
          <a:p>
            <a:pPr marL="457200" lvl="0" indent="-457200">
              <a:buFont typeface="+mj-lt"/>
              <a:buAutoNum type="alphaLcParenR"/>
            </a:pPr>
            <a:r>
              <a:rPr lang="en-US" dirty="0"/>
              <a:t>The library staff that work with most directly and most often with the children</a:t>
            </a:r>
          </a:p>
          <a:p>
            <a:pPr marL="457200" lvl="0" indent="-457200">
              <a:buFont typeface="+mj-lt"/>
              <a:buAutoNum type="alphaLcParenR"/>
            </a:pPr>
            <a:r>
              <a:rPr lang="en-US" dirty="0"/>
              <a:t>Others not listed here</a:t>
            </a:r>
          </a:p>
          <a:p>
            <a:pPr lvl="0" algn="ctr"/>
            <a:endParaRPr lang="en-US" sz="2400" dirty="0" smtClean="0"/>
          </a:p>
          <a:p>
            <a:pPr lvl="0"/>
            <a:endParaRPr lang="en-US" dirty="0"/>
          </a:p>
        </p:txBody>
      </p:sp>
    </p:spTree>
    <p:extLst>
      <p:ext uri="{BB962C8B-B14F-4D97-AF65-F5344CB8AC3E}">
        <p14:creationId xmlns:p14="http://schemas.microsoft.com/office/powerpoint/2010/main" val="3131498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839200" cy="1231106"/>
          </a:xfrm>
          <a:prstGeom prst="rect">
            <a:avLst/>
          </a:prstGeom>
        </p:spPr>
        <p:txBody>
          <a:bodyPr wrap="square">
            <a:spAutoFit/>
          </a:bodyPr>
          <a:lstStyle/>
          <a:p>
            <a:pPr lvl="0" algn="ctr"/>
            <a:r>
              <a:rPr lang="en-US" sz="2800" dirty="0" smtClean="0"/>
              <a:t>Challenges for Integrating the Arts into Your Library:</a:t>
            </a:r>
          </a:p>
          <a:p>
            <a:pPr lvl="0"/>
            <a:endParaRPr lang="en-US" dirty="0"/>
          </a:p>
          <a:p>
            <a:pPr lvl="0" algn="ctr"/>
            <a:r>
              <a:rPr lang="en-US" sz="2800" dirty="0" smtClean="0"/>
              <a:t>Finding </a:t>
            </a:r>
            <a:r>
              <a:rPr lang="en-US" sz="2800" dirty="0"/>
              <a:t>a Space for Creativity and </a:t>
            </a:r>
            <a:r>
              <a:rPr lang="en-US" sz="2800" dirty="0" smtClean="0"/>
              <a:t>Art</a:t>
            </a:r>
          </a:p>
        </p:txBody>
      </p:sp>
    </p:spTree>
    <p:extLst>
      <p:ext uri="{BB962C8B-B14F-4D97-AF65-F5344CB8AC3E}">
        <p14:creationId xmlns:p14="http://schemas.microsoft.com/office/powerpoint/2010/main" val="625138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n View at the San Diego Public Library: Renewed &amp; Intersecting 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4536"/>
            <a:ext cx="2847263" cy="28472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gallery at LE Phillips Memorial Public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7042"/>
            <a:ext cx="2804757" cy="2804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810000"/>
            <a:ext cx="7848600" cy="1631216"/>
          </a:xfrm>
          <a:prstGeom prst="rect">
            <a:avLst/>
          </a:prstGeom>
          <a:noFill/>
        </p:spPr>
        <p:txBody>
          <a:bodyPr wrap="square" rtlCol="0">
            <a:spAutoFit/>
          </a:bodyPr>
          <a:lstStyle/>
          <a:p>
            <a:pPr algn="ctr"/>
            <a:r>
              <a:rPr lang="en-US" sz="2000" dirty="0" smtClean="0"/>
              <a:t>If you want to bring people into your branch, creating a space to DO art is probably more meaningful than a place to display art.</a:t>
            </a:r>
          </a:p>
          <a:p>
            <a:pPr algn="ctr"/>
            <a:endParaRPr lang="en-US" sz="2000" dirty="0"/>
          </a:p>
          <a:p>
            <a:pPr algn="ctr"/>
            <a:r>
              <a:rPr lang="en-US" sz="2000" dirty="0" smtClean="0"/>
              <a:t>Hang art on your walls, but fill your rooms and floor space with a space for community interaction and creativity.</a:t>
            </a:r>
            <a:endParaRPr lang="en-US" sz="2000" dirty="0"/>
          </a:p>
        </p:txBody>
      </p:sp>
    </p:spTree>
    <p:extLst>
      <p:ext uri="{BB962C8B-B14F-4D97-AF65-F5344CB8AC3E}">
        <p14:creationId xmlns:p14="http://schemas.microsoft.com/office/powerpoint/2010/main" val="1044441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3600"/>
            <a:ext cx="9144000" cy="584776"/>
          </a:xfrm>
          <a:prstGeom prst="rect">
            <a:avLst/>
          </a:prstGeom>
        </p:spPr>
        <p:txBody>
          <a:bodyPr wrap="square">
            <a:spAutoFit/>
          </a:bodyPr>
          <a:lstStyle/>
          <a:p>
            <a:pPr algn="ctr"/>
            <a:r>
              <a:rPr lang="en-US" sz="1600" dirty="0" smtClean="0"/>
              <a:t>The </a:t>
            </a:r>
            <a:r>
              <a:rPr lang="en-US" sz="1600" dirty="0"/>
              <a:t>Learn and Play Space in the Children's Department at </a:t>
            </a:r>
            <a:r>
              <a:rPr lang="en-US" sz="1600" dirty="0" smtClean="0"/>
              <a:t>the Monroe </a:t>
            </a:r>
            <a:r>
              <a:rPr lang="en-US" sz="1600" dirty="0"/>
              <a:t>County Public </a:t>
            </a:r>
            <a:r>
              <a:rPr lang="en-US" sz="1600" dirty="0" smtClean="0"/>
              <a:t>Library</a:t>
            </a:r>
          </a:p>
          <a:p>
            <a:pPr algn="ctr"/>
            <a:r>
              <a:rPr lang="en-US" sz="1600" dirty="0" smtClean="0"/>
              <a:t>YES. This would be awesome.</a:t>
            </a:r>
            <a:endParaRPr lang="en-US" sz="1600" dirty="0"/>
          </a:p>
        </p:txBody>
      </p:sp>
      <p:pic>
        <p:nvPicPr>
          <p:cNvPr id="7170" name="Picture 2" descr="http://1.bp.blogspot.com/-IAJIA4AqNRY/TsayjXKrnKI/AAAAAAAAAEU/ZIayDg-tOkw/s1600/mcpl%2BLAPS%2Bkids-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36"/>
            <a:ext cx="8534400" cy="569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Desktop\PLAY Summit\supplies\Nature Art\fairy 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746" y="21441"/>
            <a:ext cx="9121254" cy="1323439"/>
          </a:xfrm>
          <a:prstGeom prst="rect">
            <a:avLst/>
          </a:prstGeom>
        </p:spPr>
        <p:txBody>
          <a:bodyPr wrap="square">
            <a:spAutoFit/>
          </a:bodyPr>
          <a:lstStyle/>
          <a:p>
            <a:pPr algn="ctr"/>
            <a:r>
              <a:rPr lang="en-US" sz="4000" b="1" dirty="0">
                <a:solidFill>
                  <a:schemeClr val="bg1"/>
                </a:solidFill>
              </a:rPr>
              <a:t>We believe children can create so much more than a painted handprint.</a:t>
            </a:r>
          </a:p>
        </p:txBody>
      </p:sp>
    </p:spTree>
    <p:extLst>
      <p:ext uri="{BB962C8B-B14F-4D97-AF65-F5344CB8AC3E}">
        <p14:creationId xmlns:p14="http://schemas.microsoft.com/office/powerpoint/2010/main" val="48614355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7772400" cy="646331"/>
          </a:xfrm>
          <a:prstGeom prst="rect">
            <a:avLst/>
          </a:prstGeom>
          <a:noFill/>
        </p:spPr>
        <p:txBody>
          <a:bodyPr wrap="square" rtlCol="0">
            <a:spAutoFit/>
          </a:bodyPr>
          <a:lstStyle/>
          <a:p>
            <a:r>
              <a:rPr lang="en-US" dirty="0" smtClean="0"/>
              <a:t>But absolutely not mandatory. </a:t>
            </a:r>
          </a:p>
          <a:p>
            <a:r>
              <a:rPr lang="en-US" dirty="0" smtClean="0"/>
              <a:t>In fact, the $50,000+ to build that could buy a LOT of cool art supplies.</a:t>
            </a:r>
            <a:endParaRPr lang="en-US" dirty="0"/>
          </a:p>
        </p:txBody>
      </p:sp>
      <p:pic>
        <p:nvPicPr>
          <p:cNvPr id="8194" name="Picture 2" descr="https://scontent-b.xx.fbcdn.net/hphotos-frc3/t1.0-9/1003904_10151839015696388_1955632957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96" y="1288816"/>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content-b.xx.fbcdn.net/hphotos-xfa1/t1.0-9/1005860_10151721016186974_4925859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03601"/>
            <a:ext cx="2217761" cy="29570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content-b.xx.fbcdn.net/hphotos-xap1/t1.0-9/67047_437133916368205_1810196517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67468"/>
            <a:ext cx="3439508" cy="2260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400" y="4800600"/>
            <a:ext cx="4163704" cy="1754326"/>
          </a:xfrm>
          <a:prstGeom prst="rect">
            <a:avLst/>
          </a:prstGeom>
          <a:noFill/>
        </p:spPr>
        <p:txBody>
          <a:bodyPr wrap="square" rtlCol="0">
            <a:spAutoFit/>
          </a:bodyPr>
          <a:lstStyle/>
          <a:p>
            <a:r>
              <a:rPr lang="en-US" dirty="0" smtClean="0"/>
              <a:t>A room, a few tables and a stash of tarps will get you VERY far.</a:t>
            </a:r>
          </a:p>
          <a:p>
            <a:endParaRPr lang="en-US" dirty="0"/>
          </a:p>
          <a:p>
            <a:r>
              <a:rPr lang="en-US" dirty="0" smtClean="0"/>
              <a:t>Don’t have a room? A 12 by 12 foot square of open floor with a tarp on it and a few card tables can become a magical space.</a:t>
            </a:r>
            <a:endParaRPr lang="en-US" dirty="0"/>
          </a:p>
        </p:txBody>
      </p:sp>
    </p:spTree>
    <p:extLst>
      <p:ext uri="{BB962C8B-B14F-4D97-AF65-F5344CB8AC3E}">
        <p14:creationId xmlns:p14="http://schemas.microsoft.com/office/powerpoint/2010/main" val="2068722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610600" cy="1384995"/>
          </a:xfrm>
          <a:prstGeom prst="rect">
            <a:avLst/>
          </a:prstGeom>
        </p:spPr>
        <p:txBody>
          <a:bodyPr wrap="square">
            <a:spAutoFit/>
          </a:bodyPr>
          <a:lstStyle/>
          <a:p>
            <a:pPr lvl="0" algn="ctr"/>
            <a:r>
              <a:rPr lang="en-US" sz="2800" dirty="0"/>
              <a:t>Challenges for Integrating the Arts into Your Library:</a:t>
            </a:r>
          </a:p>
          <a:p>
            <a:pPr lvl="0"/>
            <a:endParaRPr lang="en-US" sz="2800" dirty="0"/>
          </a:p>
          <a:p>
            <a:pPr lvl="0" algn="ctr"/>
            <a:r>
              <a:rPr lang="en-US" sz="2800" dirty="0" smtClean="0"/>
              <a:t>Finding a Time/Attracting Families</a:t>
            </a:r>
            <a:endParaRPr lang="en-US" sz="2800" dirty="0"/>
          </a:p>
        </p:txBody>
      </p:sp>
    </p:spTree>
    <p:extLst>
      <p:ext uri="{BB962C8B-B14F-4D97-AF65-F5344CB8AC3E}">
        <p14:creationId xmlns:p14="http://schemas.microsoft.com/office/powerpoint/2010/main" val="3532655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838200"/>
            <a:ext cx="8610600" cy="923330"/>
          </a:xfrm>
          <a:prstGeom prst="rect">
            <a:avLst/>
          </a:prstGeom>
          <a:noFill/>
        </p:spPr>
        <p:txBody>
          <a:bodyPr wrap="square" rtlCol="0">
            <a:spAutoFit/>
          </a:bodyPr>
          <a:lstStyle/>
          <a:p>
            <a:r>
              <a:rPr lang="en-US" dirty="0" smtClean="0"/>
              <a:t>Lessons Learned:</a:t>
            </a:r>
          </a:p>
          <a:p>
            <a:endParaRPr lang="en-US" dirty="0"/>
          </a:p>
          <a:p>
            <a:pPr marL="285750" indent="-285750">
              <a:buFont typeface="Arial" panose="020B0604020202020204" pitchFamily="34" charset="0"/>
              <a:buChar char="•"/>
            </a:pPr>
            <a:r>
              <a:rPr lang="en-US" dirty="0" smtClean="0"/>
              <a:t>Kids and caregivers want to build a relationship with a teacher, librarian or artist.  </a:t>
            </a:r>
            <a:endParaRPr lang="en-US" dirty="0"/>
          </a:p>
        </p:txBody>
      </p:sp>
    </p:spTree>
    <p:extLst>
      <p:ext uri="{BB962C8B-B14F-4D97-AF65-F5344CB8AC3E}">
        <p14:creationId xmlns:p14="http://schemas.microsoft.com/office/powerpoint/2010/main" val="3499761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610600" cy="1477328"/>
          </a:xfrm>
          <a:prstGeom prst="rect">
            <a:avLst/>
          </a:prstGeom>
        </p:spPr>
        <p:txBody>
          <a:bodyPr wrap="square">
            <a:spAutoFit/>
          </a:bodyPr>
          <a:lstStyle/>
          <a:p>
            <a:r>
              <a:rPr lang="en-US" dirty="0"/>
              <a:t>Lessons Learned:</a:t>
            </a:r>
          </a:p>
          <a:p>
            <a:endParaRPr lang="en-US" dirty="0"/>
          </a:p>
          <a:p>
            <a:pPr marL="285750" indent="-285750">
              <a:buFont typeface="Arial" panose="020B0604020202020204" pitchFamily="34" charset="0"/>
              <a:buChar char="•"/>
            </a:pPr>
            <a:r>
              <a:rPr lang="en-US" dirty="0"/>
              <a:t>Kids and caregivers want to build a relationship with a teacher, librarian or artist</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Kids and caregivers want to build a relationship with one another.</a:t>
            </a:r>
            <a:endParaRPr lang="en-US" dirty="0"/>
          </a:p>
        </p:txBody>
      </p:sp>
    </p:spTree>
    <p:extLst>
      <p:ext uri="{BB962C8B-B14F-4D97-AF65-F5344CB8AC3E}">
        <p14:creationId xmlns:p14="http://schemas.microsoft.com/office/powerpoint/2010/main" val="1428923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610600" cy="2308324"/>
          </a:xfrm>
          <a:prstGeom prst="rect">
            <a:avLst/>
          </a:prstGeom>
        </p:spPr>
        <p:txBody>
          <a:bodyPr wrap="square">
            <a:spAutoFit/>
          </a:bodyPr>
          <a:lstStyle/>
          <a:p>
            <a:r>
              <a:rPr lang="en-US" dirty="0"/>
              <a:t>Lessons Learned:</a:t>
            </a:r>
          </a:p>
          <a:p>
            <a:endParaRPr lang="en-US" dirty="0"/>
          </a:p>
          <a:p>
            <a:pPr marL="285750" indent="-285750">
              <a:buFont typeface="Arial" panose="020B0604020202020204" pitchFamily="34" charset="0"/>
              <a:buChar char="•"/>
            </a:pPr>
            <a:r>
              <a:rPr lang="en-US" dirty="0"/>
              <a:t>Kids and caregivers want to build a relationship with a teacher, librarian or artist</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Kids and caregivers want to build a relationship with one another</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series offered in a consistent time for a long duration (6 months at least) will do much better than a short term series or one time event.    </a:t>
            </a:r>
            <a:endParaRPr lang="en-US" dirty="0"/>
          </a:p>
        </p:txBody>
      </p:sp>
    </p:spTree>
    <p:extLst>
      <p:ext uri="{BB962C8B-B14F-4D97-AF65-F5344CB8AC3E}">
        <p14:creationId xmlns:p14="http://schemas.microsoft.com/office/powerpoint/2010/main" val="3960497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610600" cy="3139321"/>
          </a:xfrm>
          <a:prstGeom prst="rect">
            <a:avLst/>
          </a:prstGeom>
        </p:spPr>
        <p:txBody>
          <a:bodyPr wrap="square">
            <a:spAutoFit/>
          </a:bodyPr>
          <a:lstStyle/>
          <a:p>
            <a:r>
              <a:rPr lang="en-US" dirty="0"/>
              <a:t>Lessons Learned:</a:t>
            </a:r>
          </a:p>
          <a:p>
            <a:endParaRPr lang="en-US" dirty="0"/>
          </a:p>
          <a:p>
            <a:pPr marL="285750" indent="-285750">
              <a:buFont typeface="Arial" panose="020B0604020202020204" pitchFamily="34" charset="0"/>
              <a:buChar char="•"/>
            </a:pPr>
            <a:r>
              <a:rPr lang="en-US" dirty="0"/>
              <a:t>Kids and caregivers want to build a relationship with a teacher, librarian or artist</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Kids and caregivers want to build a relationship with one another</a:t>
            </a:r>
            <a:r>
              <a:rPr lang="en-US" dirty="0" smtClean="0"/>
              <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series offered in a consistent time for a long duration (6 months at least) will do much better than a short term series or one time event.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Caregivers are more concerned with age range than topic.  A class titled “Baby and Me” or “Toddler Time” will do better than a class titled “Storybook Art (0 to 3)”</a:t>
            </a:r>
            <a:endParaRPr lang="en-US" dirty="0"/>
          </a:p>
        </p:txBody>
      </p:sp>
    </p:spTree>
    <p:extLst>
      <p:ext uri="{BB962C8B-B14F-4D97-AF65-F5344CB8AC3E}">
        <p14:creationId xmlns:p14="http://schemas.microsoft.com/office/powerpoint/2010/main" val="4206904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676400"/>
            <a:ext cx="8991600" cy="1384995"/>
          </a:xfrm>
          <a:prstGeom prst="rect">
            <a:avLst/>
          </a:prstGeom>
          <a:noFill/>
        </p:spPr>
        <p:txBody>
          <a:bodyPr wrap="square" rtlCol="0">
            <a:spAutoFit/>
          </a:bodyPr>
          <a:lstStyle/>
          <a:p>
            <a:pPr lvl="0" algn="ctr"/>
            <a:r>
              <a:rPr lang="en-US" sz="2800" dirty="0"/>
              <a:t>Challenges for Integrating the Arts into Your Library:</a:t>
            </a:r>
          </a:p>
          <a:p>
            <a:pPr lvl="0"/>
            <a:endParaRPr lang="en-US" sz="2800" dirty="0"/>
          </a:p>
          <a:p>
            <a:pPr lvl="0" algn="ctr"/>
            <a:r>
              <a:rPr lang="en-US" sz="2800" dirty="0" smtClean="0"/>
              <a:t>Themes</a:t>
            </a:r>
            <a:endParaRPr lang="en-US" sz="2800" dirty="0"/>
          </a:p>
        </p:txBody>
      </p:sp>
    </p:spTree>
    <p:extLst>
      <p:ext uri="{BB962C8B-B14F-4D97-AF65-F5344CB8AC3E}">
        <p14:creationId xmlns:p14="http://schemas.microsoft.com/office/powerpoint/2010/main" val="2935370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914400"/>
            <a:ext cx="4953000" cy="5355312"/>
          </a:xfrm>
          <a:prstGeom prst="rect">
            <a:avLst/>
          </a:prstGeom>
          <a:noFill/>
        </p:spPr>
        <p:txBody>
          <a:bodyPr wrap="square" rtlCol="0">
            <a:spAutoFit/>
          </a:bodyPr>
          <a:lstStyle/>
          <a:p>
            <a:r>
              <a:rPr lang="en-US" dirty="0" smtClean="0"/>
              <a:t>The Problem with Themes:</a:t>
            </a:r>
          </a:p>
          <a:p>
            <a:endParaRPr lang="en-US" dirty="0"/>
          </a:p>
          <a:p>
            <a:pPr marL="285750" indent="-285750">
              <a:buFont typeface="Arial" panose="020B0604020202020204" pitchFamily="34" charset="0"/>
              <a:buChar char="•"/>
            </a:pPr>
            <a:r>
              <a:rPr lang="en-US" dirty="0" smtClean="0"/>
              <a:t>Forces library staff to put theme before art experiences.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Inspires a bunch of one time events/workshops that don’t build a library community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They tend to be driven by a short term grant. This leads to a burst of funding that results in short term planning of Summer events and Big Reads instead of the long term planning that makes a library a community hub.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Results in high pay for contract artists instead of developing your existing and invested library staff.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81610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33400"/>
            <a:ext cx="7467600" cy="1323439"/>
          </a:xfrm>
          <a:prstGeom prst="rect">
            <a:avLst/>
          </a:prstGeom>
          <a:noFill/>
        </p:spPr>
        <p:txBody>
          <a:bodyPr wrap="square" rtlCol="0">
            <a:spAutoFit/>
          </a:bodyPr>
          <a:lstStyle/>
          <a:p>
            <a:pPr algn="ctr"/>
            <a:r>
              <a:rPr lang="en-US" sz="4000" dirty="0" smtClean="0"/>
              <a:t>Creating a Meaningful Art Space in Any Library</a:t>
            </a:r>
            <a:endParaRPr lang="en-US" sz="4000" dirty="0"/>
          </a:p>
        </p:txBody>
      </p:sp>
      <p:pic>
        <p:nvPicPr>
          <p:cNvPr id="10242" name="Picture 2" descr="C:\Users\B\Desktop\Documents\Festival 2013\Festival Photos 2013\Workshops\_DSC0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871126"/>
            <a:ext cx="6422231" cy="472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34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b="1" dirty="0" smtClean="0"/>
              <a:t>“Why </a:t>
            </a:r>
            <a:r>
              <a:rPr lang="en-US" b="1" dirty="0"/>
              <a:t>do you try to understand art? Do you try to understand the song of a bird?”</a:t>
            </a:r>
            <a:r>
              <a:rPr lang="en-US" dirty="0"/>
              <a:t/>
            </a:r>
            <a:br>
              <a:rPr lang="en-US" dirty="0"/>
            </a:br>
            <a:r>
              <a:rPr lang="en-US" dirty="0"/>
              <a:t>Pablo Picasso</a:t>
            </a:r>
            <a:br>
              <a:rPr lang="en-US" dirty="0"/>
            </a:br>
            <a:endParaRPr lang="en-US" dirty="0"/>
          </a:p>
        </p:txBody>
      </p:sp>
    </p:spTree>
    <p:extLst>
      <p:ext uri="{BB962C8B-B14F-4D97-AF65-F5344CB8AC3E}">
        <p14:creationId xmlns:p14="http://schemas.microsoft.com/office/powerpoint/2010/main" val="348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2.bp.blogspot.com/-OdoyJXnAiRE/UUWn1mEajRI/AAAAAAAAAQQ/-mrkt832XDA/s320/sewing+machines+for+k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9" y="838200"/>
            <a:ext cx="6921543" cy="46287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9418"/>
            <a:ext cx="2209800" cy="5632311"/>
          </a:xfrm>
          <a:prstGeom prst="rect">
            <a:avLst/>
          </a:prstGeom>
        </p:spPr>
        <p:txBody>
          <a:bodyPr wrap="square">
            <a:spAutoFit/>
          </a:bodyPr>
          <a:lstStyle/>
          <a:p>
            <a:r>
              <a:rPr lang="en-US" sz="3000" dirty="0"/>
              <a:t>We believe that the best way to keep a child safe is to keep a close eye AND give them the world with all its tiny bits and sharp edges.</a:t>
            </a:r>
          </a:p>
        </p:txBody>
      </p:sp>
    </p:spTree>
    <p:extLst>
      <p:ext uri="{BB962C8B-B14F-4D97-AF65-F5344CB8AC3E}">
        <p14:creationId xmlns:p14="http://schemas.microsoft.com/office/powerpoint/2010/main" val="282626811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7772400" cy="1470025"/>
          </a:xfrm>
        </p:spPr>
        <p:txBody>
          <a:bodyPr/>
          <a:lstStyle/>
          <a:p>
            <a:r>
              <a:rPr lang="en-US" dirty="0" smtClean="0"/>
              <a:t>Offer a range of supplies.</a:t>
            </a:r>
            <a:endParaRPr lang="en-US" dirty="0"/>
          </a:p>
        </p:txBody>
      </p:sp>
      <p:sp>
        <p:nvSpPr>
          <p:cNvPr id="3" name="Subtitle 2"/>
          <p:cNvSpPr>
            <a:spLocks noGrp="1"/>
          </p:cNvSpPr>
          <p:nvPr>
            <p:ph type="subTitle" idx="1"/>
          </p:nvPr>
        </p:nvSpPr>
        <p:spPr>
          <a:xfrm>
            <a:off x="838200" y="3200400"/>
            <a:ext cx="7620000" cy="1752600"/>
          </a:xfrm>
        </p:spPr>
        <p:txBody>
          <a:bodyPr>
            <a:normAutofit/>
          </a:bodyPr>
          <a:lstStyle/>
          <a:p>
            <a:r>
              <a:rPr lang="en-US" dirty="0" smtClean="0"/>
              <a:t>Include “adult” art supplies.</a:t>
            </a:r>
          </a:p>
          <a:p>
            <a:r>
              <a:rPr lang="en-US" dirty="0" smtClean="0"/>
              <a:t>Offer supplies that artists work with.</a:t>
            </a:r>
            <a:endParaRPr lang="en-US" dirty="0"/>
          </a:p>
        </p:txBody>
      </p:sp>
    </p:spTree>
    <p:extLst>
      <p:ext uri="{BB962C8B-B14F-4D97-AF65-F5344CB8AC3E}">
        <p14:creationId xmlns:p14="http://schemas.microsoft.com/office/powerpoint/2010/main" val="272973076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Desktop\PLAY Summit\art fosters creativity not conformity\Bad Stuff\glit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8064" t="26379" r="15860" b="30585"/>
          <a:stretch/>
        </p:blipFill>
        <p:spPr bwMode="auto">
          <a:xfrm>
            <a:off x="1905000" y="865710"/>
            <a:ext cx="5562599" cy="423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81450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905000"/>
          </a:xfrm>
        </p:spPr>
        <p:txBody>
          <a:bodyPr>
            <a:normAutofit fontScale="90000"/>
          </a:bodyPr>
          <a:lstStyle/>
          <a:p>
            <a:r>
              <a:rPr lang="en-US" dirty="0" smtClean="0"/>
              <a:t>Artists don’t use these supplies so why do we give them to children?</a:t>
            </a:r>
            <a:endParaRPr lang="en-US" dirty="0"/>
          </a:p>
        </p:txBody>
      </p:sp>
      <p:sp>
        <p:nvSpPr>
          <p:cNvPr id="3" name="Subtitle 2"/>
          <p:cNvSpPr>
            <a:spLocks noGrp="1"/>
          </p:cNvSpPr>
          <p:nvPr>
            <p:ph type="subTitle" idx="1"/>
          </p:nvPr>
        </p:nvSpPr>
        <p:spPr>
          <a:xfrm>
            <a:off x="1371600" y="2362200"/>
            <a:ext cx="6400800" cy="3733800"/>
          </a:xfrm>
        </p:spPr>
        <p:txBody>
          <a:bodyPr>
            <a:normAutofit fontScale="85000" lnSpcReduction="20000"/>
          </a:bodyPr>
          <a:lstStyle/>
          <a:p>
            <a:r>
              <a:rPr lang="en-US" dirty="0" smtClean="0"/>
              <a:t>Foam Sheets</a:t>
            </a:r>
          </a:p>
          <a:p>
            <a:r>
              <a:rPr lang="en-US" dirty="0" smtClean="0"/>
              <a:t>Glitter</a:t>
            </a:r>
          </a:p>
          <a:p>
            <a:r>
              <a:rPr lang="en-US" dirty="0" smtClean="0"/>
              <a:t>Art Kits</a:t>
            </a:r>
          </a:p>
          <a:p>
            <a:r>
              <a:rPr lang="en-US" dirty="0" smtClean="0"/>
              <a:t>Precut felt</a:t>
            </a:r>
          </a:p>
          <a:p>
            <a:r>
              <a:rPr lang="en-US" dirty="0" smtClean="0"/>
              <a:t>Paper Plates</a:t>
            </a:r>
          </a:p>
          <a:p>
            <a:r>
              <a:rPr lang="en-US" dirty="0" smtClean="0"/>
              <a:t>Stickers</a:t>
            </a:r>
          </a:p>
          <a:p>
            <a:r>
              <a:rPr lang="en-US" dirty="0" smtClean="0"/>
              <a:t>Rubber Stamps</a:t>
            </a:r>
          </a:p>
          <a:p>
            <a:r>
              <a:rPr lang="en-US" dirty="0" smtClean="0"/>
              <a:t>Precut Paper Shapes</a:t>
            </a:r>
          </a:p>
          <a:p>
            <a:r>
              <a:rPr lang="en-US" dirty="0" smtClean="0"/>
              <a:t>Construction Paper</a:t>
            </a:r>
            <a:endParaRPr lang="en-US" dirty="0"/>
          </a:p>
        </p:txBody>
      </p:sp>
    </p:spTree>
    <p:extLst>
      <p:ext uri="{BB962C8B-B14F-4D97-AF65-F5344CB8AC3E}">
        <p14:creationId xmlns:p14="http://schemas.microsoft.com/office/powerpoint/2010/main" val="170376847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936625"/>
          </a:xfrm>
        </p:spPr>
        <p:txBody>
          <a:bodyPr/>
          <a:lstStyle/>
          <a:p>
            <a:r>
              <a:rPr lang="en-US" dirty="0" smtClean="0"/>
              <a:t>Great Art </a:t>
            </a:r>
            <a:r>
              <a:rPr lang="en-US" dirty="0"/>
              <a:t>S</a:t>
            </a:r>
            <a:r>
              <a:rPr lang="en-US" dirty="0" smtClean="0"/>
              <a:t>upplies for Kids</a:t>
            </a:r>
            <a:endParaRPr lang="en-US" dirty="0"/>
          </a:p>
        </p:txBody>
      </p:sp>
      <p:sp>
        <p:nvSpPr>
          <p:cNvPr id="3" name="Subtitle 2"/>
          <p:cNvSpPr>
            <a:spLocks noGrp="1"/>
          </p:cNvSpPr>
          <p:nvPr>
            <p:ph type="subTitle" idx="1"/>
          </p:nvPr>
        </p:nvSpPr>
        <p:spPr>
          <a:xfrm>
            <a:off x="609600" y="1295400"/>
            <a:ext cx="8077200" cy="5410200"/>
          </a:xfrm>
        </p:spPr>
        <p:txBody>
          <a:bodyPr>
            <a:normAutofit fontScale="70000" lnSpcReduction="20000"/>
          </a:bodyPr>
          <a:lstStyle/>
          <a:p>
            <a:r>
              <a:rPr lang="en-US" dirty="0" smtClean="0"/>
              <a:t>Paint: Watercolor, Acrylic, Tempera</a:t>
            </a:r>
          </a:p>
          <a:p>
            <a:r>
              <a:rPr lang="en-US" dirty="0" smtClean="0"/>
              <a:t>Good Crayons: Stick and Block</a:t>
            </a:r>
          </a:p>
          <a:p>
            <a:r>
              <a:rPr lang="en-US" dirty="0" smtClean="0"/>
              <a:t>Good Chalk</a:t>
            </a:r>
          </a:p>
          <a:p>
            <a:r>
              <a:rPr lang="en-US" dirty="0" smtClean="0"/>
              <a:t>Clay</a:t>
            </a:r>
          </a:p>
          <a:p>
            <a:r>
              <a:rPr lang="en-US" dirty="0" smtClean="0"/>
              <a:t>Fabric</a:t>
            </a:r>
          </a:p>
          <a:p>
            <a:r>
              <a:rPr lang="en-US" dirty="0" smtClean="0"/>
              <a:t>Wool Roving</a:t>
            </a:r>
          </a:p>
          <a:p>
            <a:r>
              <a:rPr lang="en-US" dirty="0" smtClean="0"/>
              <a:t>Yarn</a:t>
            </a:r>
          </a:p>
          <a:p>
            <a:r>
              <a:rPr lang="en-US" dirty="0" smtClean="0"/>
              <a:t>Wire</a:t>
            </a:r>
          </a:p>
          <a:p>
            <a:r>
              <a:rPr lang="en-US" dirty="0" smtClean="0"/>
              <a:t>Wood</a:t>
            </a:r>
          </a:p>
          <a:p>
            <a:r>
              <a:rPr lang="en-US" dirty="0" smtClean="0"/>
              <a:t>Mud</a:t>
            </a:r>
          </a:p>
          <a:p>
            <a:r>
              <a:rPr lang="en-US" dirty="0" smtClean="0"/>
              <a:t>IKEA Tidbits</a:t>
            </a:r>
          </a:p>
          <a:p>
            <a:r>
              <a:rPr lang="en-US" dirty="0" smtClean="0"/>
              <a:t>Mosaic Elements</a:t>
            </a:r>
          </a:p>
          <a:p>
            <a:r>
              <a:rPr lang="en-US" dirty="0" err="1" smtClean="0"/>
              <a:t>Doughs</a:t>
            </a:r>
            <a:endParaRPr lang="en-US" dirty="0"/>
          </a:p>
          <a:p>
            <a:r>
              <a:rPr lang="en-US" dirty="0" smtClean="0"/>
              <a:t>PVC Pipe and Fittings</a:t>
            </a:r>
          </a:p>
          <a:p>
            <a:r>
              <a:rPr lang="en-US" dirty="0" smtClean="0"/>
              <a:t>Wood</a:t>
            </a:r>
          </a:p>
          <a:p>
            <a:r>
              <a:rPr lang="en-US" dirty="0" smtClean="0"/>
              <a:t>ANYTHING from Nature</a:t>
            </a:r>
          </a:p>
        </p:txBody>
      </p:sp>
    </p:spTree>
    <p:extLst>
      <p:ext uri="{BB962C8B-B14F-4D97-AF65-F5344CB8AC3E}">
        <p14:creationId xmlns:p14="http://schemas.microsoft.com/office/powerpoint/2010/main" val="347986128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7772400" cy="2590800"/>
          </a:xfrm>
        </p:spPr>
        <p:txBody>
          <a:bodyPr>
            <a:normAutofit fontScale="90000"/>
          </a:bodyPr>
          <a:lstStyle/>
          <a:p>
            <a:r>
              <a:rPr lang="en-US" dirty="0" smtClean="0"/>
              <a:t>An environment that invites creativity does not need to be well-stocked or organized.</a:t>
            </a:r>
            <a:br>
              <a:rPr lang="en-US" dirty="0" smtClean="0"/>
            </a:br>
            <a:r>
              <a:rPr lang="en-US" dirty="0" smtClean="0"/>
              <a:t>It needs to be inviting.</a:t>
            </a:r>
            <a:endParaRPr lang="en-US" dirty="0"/>
          </a:p>
        </p:txBody>
      </p:sp>
      <p:sp>
        <p:nvSpPr>
          <p:cNvPr id="3" name="Subtitle 2"/>
          <p:cNvSpPr>
            <a:spLocks noGrp="1"/>
          </p:cNvSpPr>
          <p:nvPr>
            <p:ph type="subTitle" idx="1"/>
          </p:nvPr>
        </p:nvSpPr>
        <p:spPr/>
        <p:txBody>
          <a:bodyPr>
            <a:normAutofit/>
          </a:bodyPr>
          <a:lstStyle/>
          <a:p>
            <a:r>
              <a:rPr lang="en-US" dirty="0" smtClean="0"/>
              <a:t>It needs to tempt.</a:t>
            </a:r>
          </a:p>
          <a:p>
            <a:r>
              <a:rPr lang="en-US" dirty="0" smtClean="0"/>
              <a:t>It needs to beckon.</a:t>
            </a:r>
            <a:endParaRPr lang="en-US" dirty="0"/>
          </a:p>
        </p:txBody>
      </p:sp>
    </p:spTree>
    <p:extLst>
      <p:ext uri="{BB962C8B-B14F-4D97-AF65-F5344CB8AC3E}">
        <p14:creationId xmlns:p14="http://schemas.microsoft.com/office/powerpoint/2010/main" val="183198584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B\Desktop\PLAY Summit\Inviting Environment\super oragnized art 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57200"/>
            <a:ext cx="628650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5562600"/>
            <a:ext cx="6324600" cy="369332"/>
          </a:xfrm>
          <a:prstGeom prst="rect">
            <a:avLst/>
          </a:prstGeom>
          <a:noFill/>
        </p:spPr>
        <p:txBody>
          <a:bodyPr wrap="square" rtlCol="0">
            <a:spAutoFit/>
          </a:bodyPr>
          <a:lstStyle/>
          <a:p>
            <a:pPr algn="ctr"/>
            <a:r>
              <a:rPr lang="en-US" dirty="0" smtClean="0"/>
              <a:t>This space did  not look like this once it went into use.</a:t>
            </a:r>
            <a:endParaRPr lang="en-US" dirty="0"/>
          </a:p>
        </p:txBody>
      </p:sp>
    </p:spTree>
    <p:extLst>
      <p:ext uri="{BB962C8B-B14F-4D97-AF65-F5344CB8AC3E}">
        <p14:creationId xmlns:p14="http://schemas.microsoft.com/office/powerpoint/2010/main" val="38587041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B\Desktop\PLAY Summit\Inviting Environment\organized spac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91335"/>
            <a:ext cx="3733800" cy="5609465"/>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C:\Users\B\Desktop\PLAY Summit\Inviting Environment\art space oragniz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44" y="791335"/>
            <a:ext cx="4242369" cy="359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2728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B\Desktop\PLAY Summit\Inviting Environment\AB Sneak Peek 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
            <a:ext cx="8001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65434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C:\Users\B\Desktop\PLAY Summit\Inviting Environment\AB Sneak Peek 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3433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B\Desktop\PLAY Summit\Inviting Environment\fairy offer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457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C:\Users\B\Desktop\PLAY Summit\Inviting Environment\IMG_81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32096"/>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C:\Users\B\Desktop\PLAY Summit\Inviting Environment\IMG_82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9250" y="3352800"/>
            <a:ext cx="3556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278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4878</TotalTime>
  <Words>2997</Words>
  <Application>Microsoft Macintosh PowerPoint</Application>
  <PresentationFormat>On-screen Show (4:3)</PresentationFormat>
  <Paragraphs>459</Paragraphs>
  <Slides>169</Slides>
  <Notes>168</Notes>
  <HiddenSlides>0</HiddenSlides>
  <MMClips>0</MMClips>
  <ScaleCrop>false</ScaleCrop>
  <HeadingPairs>
    <vt:vector size="4" baseType="variant">
      <vt:variant>
        <vt:lpstr>Theme</vt:lpstr>
      </vt:variant>
      <vt:variant>
        <vt:i4>1</vt:i4>
      </vt:variant>
      <vt:variant>
        <vt:lpstr>Slide Titles</vt:lpstr>
      </vt:variant>
      <vt:variant>
        <vt:i4>169</vt:i4>
      </vt:variant>
    </vt:vector>
  </HeadingPairs>
  <TitlesOfParts>
    <vt:vector size="170" baseType="lpstr">
      <vt:lpstr>Office Theme</vt:lpstr>
      <vt:lpstr>Creative Spaces and Family Engagement in Libraries</vt:lpstr>
      <vt:lpstr>The Art Beast Manifesto</vt:lpstr>
      <vt:lpstr>We believe discovering who you are  is usually messy and loud.</vt:lpstr>
      <vt:lpstr>But quiet and methodical are just fine too.</vt:lpstr>
      <vt:lpstr>PowerPoint Presentation</vt:lpstr>
      <vt:lpstr>We believe that art can never come from precut circles and step by step directions.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believe the look on a child’s face when  they are concentrated on creation is sacred.</vt:lpstr>
      <vt:lpstr>PowerPoint Presentation</vt:lpstr>
      <vt:lpstr>PowerPoint Presentation</vt:lpstr>
      <vt:lpstr>PowerPoint Presentation</vt:lpstr>
      <vt:lpstr>PowerPoint Presentation</vt:lpstr>
      <vt:lpstr>PowerPoint Presentation</vt:lpstr>
      <vt:lpstr>PowerPoint Presentation</vt:lpstr>
      <vt:lpstr>It took me 4 years to paint like Raphael, but a life time to paint like a child. -Pablo Picasso</vt:lpstr>
      <vt:lpstr>The arts are not just expressive and affective. They are deeply cognitive. </vt:lpstr>
      <vt:lpstr>Arts integration improves learning</vt:lpstr>
      <vt:lpstr>Engagement with an art trains the brain to FOCUS, improving learning </vt:lpstr>
      <vt:lpstr>PowerPoint Presentation</vt:lpstr>
      <vt:lpstr>USA is experiencing a creativity crisis.</vt:lpstr>
      <vt:lpstr>PowerPoint Presentation</vt:lpstr>
      <vt:lpstr>PowerPoint Presentation</vt:lpstr>
      <vt:lpstr>PowerPoint Presentation</vt:lpstr>
      <vt:lpstr>PowerPoint Presentation</vt:lpstr>
      <vt:lpstr>Think of setting up an art experience in the same way you would think of setting up a science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is a form of self expression.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has bothered me all my life that I do not paint like everybody else. -Henri Matisse</vt:lpstr>
      <vt:lpstr>Art is not a team sport.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you try to understand art? Do you try to understand the song of a bird?” Pablo Picasso </vt:lpstr>
      <vt:lpstr>Offer a range of supplies.</vt:lpstr>
      <vt:lpstr>PowerPoint Presentation</vt:lpstr>
      <vt:lpstr>Artists don’t use these supplies so why do we give them to children?</vt:lpstr>
      <vt:lpstr>Great Art Supplies for Kids</vt:lpstr>
      <vt:lpstr>An environment that invites creativity does not need to be well-stocked or organized. It needs to be inviting.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it simple.  Put stuff out on a small table. Step back.</vt:lpstr>
      <vt:lpstr>Center instruction on mediums not look-alike crafts.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 your definition of what art is.</vt:lpstr>
      <vt:lpstr>PowerPoint Presentation</vt:lpstr>
      <vt:lpstr>PowerPoint Presentation</vt:lpstr>
      <vt:lpstr>PowerPoint Presentation</vt:lpstr>
      <vt:lpstr>The constant arranging that children do is ART.</vt:lpstr>
      <vt:lpstr>Let the children lead.</vt:lpstr>
      <vt:lpstr>PowerPoint Presentation</vt:lpstr>
      <vt:lpstr>PowerPoint Presentation</vt:lpstr>
      <vt:lpstr>PowerPoint Presentation</vt:lpstr>
      <vt:lpstr>PowerPoint Presentation</vt:lpstr>
      <vt:lpstr>Let it get loud, messy and wild.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my daughter was about seven years old, she asked me one day what I did at work. I told her I worked at the college- that my job was to teach people how to draw. She stared back at me, incredulous, and said, "You mean they forget?" -Howard Ikemoto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Excellent Internet Resources for Art Inspiration: Pinterest: Search Process Art  Teacher Tom Red Ted Art Play at Home Mom Magic Onions Artful Parent  Tinkerlab Make Zine and the Makers Movement Child’s Play Music Bev Bos Project Art (New York Library Project)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Beast Manifesto</dc:title>
  <dc:creator>B Alexander</dc:creator>
  <cp:lastModifiedBy>Stanley Strauss</cp:lastModifiedBy>
  <cp:revision>85</cp:revision>
  <cp:lastPrinted>2013-09-07T16:45:22Z</cp:lastPrinted>
  <dcterms:created xsi:type="dcterms:W3CDTF">2013-09-04T22:12:09Z</dcterms:created>
  <dcterms:modified xsi:type="dcterms:W3CDTF">2014-06-03T17:10:19Z</dcterms:modified>
</cp:coreProperties>
</file>