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59" r:id="rId3"/>
    <p:sldId id="262" r:id="rId4"/>
    <p:sldId id="263" r:id="rId5"/>
    <p:sldId id="265" r:id="rId6"/>
    <p:sldId id="264" r:id="rId7"/>
    <p:sldId id="300" r:id="rId8"/>
    <p:sldId id="301" r:id="rId9"/>
    <p:sldId id="295" r:id="rId10"/>
    <p:sldId id="297" r:id="rId11"/>
    <p:sldId id="266" r:id="rId12"/>
    <p:sldId id="267" r:id="rId13"/>
    <p:sldId id="268" r:id="rId14"/>
    <p:sldId id="303" r:id="rId15"/>
    <p:sldId id="302" r:id="rId16"/>
    <p:sldId id="299" r:id="rId17"/>
    <p:sldId id="272" r:id="rId18"/>
    <p:sldId id="304" r:id="rId19"/>
    <p:sldId id="275" r:id="rId20"/>
    <p:sldId id="298" r:id="rId21"/>
    <p:sldId id="285" r:id="rId22"/>
    <p:sldId id="293" r:id="rId23"/>
    <p:sldId id="30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86" autoAdjust="0"/>
  </p:normalViewPr>
  <p:slideViewPr>
    <p:cSldViewPr snapToGrid="0">
      <p:cViewPr varScale="1">
        <p:scale>
          <a:sx n="90" d="100"/>
          <a:sy n="90" d="100"/>
        </p:scale>
        <p:origin x="-96" y="-18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78B67-5387-4C4E-83E3-3656763999D6}" type="datetimeFigureOut">
              <a:rPr lang="en-US" smtClean="0"/>
              <a:t>7/9/14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5E9EE-1261-4574-A2F8-69E5FA72A3F6}" type="slidenum">
              <a:rPr lang="en-US" smtClean="0"/>
              <a:t>‹#›</a:t>
            </a:fld>
            <a:endParaRPr lang="en-US" dirty="0"/>
          </a:p>
        </p:txBody>
      </p:sp>
    </p:spTree>
    <p:extLst>
      <p:ext uri="{BB962C8B-B14F-4D97-AF65-F5344CB8AC3E}">
        <p14:creationId xmlns:p14="http://schemas.microsoft.com/office/powerpoint/2010/main" val="57453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a:t>
            </a:fld>
            <a:endParaRPr lang="en-US" dirty="0"/>
          </a:p>
        </p:txBody>
      </p:sp>
    </p:spTree>
    <p:extLst>
      <p:ext uri="{BB962C8B-B14F-4D97-AF65-F5344CB8AC3E}">
        <p14:creationId xmlns:p14="http://schemas.microsoft.com/office/powerpoint/2010/main" val="31910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a:t>
            </a:r>
          </a:p>
          <a:p>
            <a:endParaRPr lang="en-US" baseline="0" dirty="0" smtClean="0"/>
          </a:p>
          <a:p>
            <a:r>
              <a:rPr lang="en-US" baseline="0" dirty="0" smtClean="0"/>
              <a:t>Flesh out script below.</a:t>
            </a:r>
          </a:p>
          <a:p>
            <a:r>
              <a:rPr lang="en-US" sz="1200" dirty="0" smtClean="0"/>
              <a:t>Younger veterans now leaving the service are less likely to contact the Veterans Administration for their healthcare and less likely to join veteran organizations where they may get information regarding the benefits and/or services for which they are eligible. </a:t>
            </a:r>
          </a:p>
          <a:p>
            <a:endParaRPr lang="en-US" sz="1200" dirty="0" smtClean="0"/>
          </a:p>
          <a:p>
            <a:r>
              <a:rPr lang="en-US" sz="1200" dirty="0" smtClean="0"/>
              <a:t>Now</a:t>
            </a:r>
            <a:r>
              <a:rPr lang="en-US" sz="1200" baseline="0" dirty="0" smtClean="0"/>
              <a:t> go back to Karen Bosch Cobb and Jacquie Brinkley who will outline six steps which have been tested during the past two years in California Public Libraries for serving veterans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10</a:t>
            </a:fld>
            <a:endParaRPr lang="en-US" dirty="0"/>
          </a:p>
        </p:txBody>
      </p:sp>
    </p:spTree>
    <p:extLst>
      <p:ext uri="{BB962C8B-B14F-4D97-AF65-F5344CB8AC3E}">
        <p14:creationId xmlns:p14="http://schemas.microsoft.com/office/powerpoint/2010/main" val="183458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a:t>
            </a:r>
            <a:r>
              <a:rPr lang="en-US" baseline="0" dirty="0" smtClean="0"/>
              <a:t> STARTS:</a:t>
            </a:r>
          </a:p>
          <a:p>
            <a:r>
              <a:rPr lang="en-US" baseline="0" dirty="0" smtClean="0"/>
              <a:t>As you know libraries have a long history of establishing and sharing models of practice.  This allows us to set up services quickly and utilize best practices.  So we have set up service to veterans “in a box”</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11</a:t>
            </a:fld>
            <a:endParaRPr lang="en-US" dirty="0"/>
          </a:p>
        </p:txBody>
      </p:sp>
    </p:spTree>
    <p:extLst>
      <p:ext uri="{BB962C8B-B14F-4D97-AF65-F5344CB8AC3E}">
        <p14:creationId xmlns:p14="http://schemas.microsoft.com/office/powerpoint/2010/main" val="5251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mentioned earlier, there are County Veterans Service Offices in Each county and many Veterans</a:t>
            </a:r>
            <a:r>
              <a:rPr lang="en-US" baseline="0" dirty="0" smtClean="0"/>
              <a:t> Service Agencies.  At first it might seem confusing to figure out where to start:  You must start with your CVSO:  they are they key.  </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12</a:t>
            </a:fld>
            <a:endParaRPr lang="en-US" dirty="0"/>
          </a:p>
        </p:txBody>
      </p:sp>
    </p:spTree>
    <p:extLst>
      <p:ext uri="{BB962C8B-B14F-4D97-AF65-F5344CB8AC3E}">
        <p14:creationId xmlns:p14="http://schemas.microsoft.com/office/powerpoint/2010/main" val="233886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We have created</a:t>
            </a:r>
            <a:r>
              <a:rPr lang="en-US" baseline="0" dirty="0" smtClean="0"/>
              <a:t> a list of books and DVDs for serving veterans:  fiction and non fiction.  List is up to date and available to anyone to use.  Collection at one of our libraries.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13</a:t>
            </a:fld>
            <a:endParaRPr lang="en-US" dirty="0"/>
          </a:p>
        </p:txBody>
      </p:sp>
    </p:spTree>
    <p:extLst>
      <p:ext uri="{BB962C8B-B14F-4D97-AF65-F5344CB8AC3E}">
        <p14:creationId xmlns:p14="http://schemas.microsoft.com/office/powerpoint/2010/main" val="59245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this is another of our libraries:   they combined their</a:t>
            </a:r>
            <a:r>
              <a:rPr lang="en-US" baseline="0" dirty="0" smtClean="0"/>
              <a:t> books with pamphlet materials which they acquired from CalVet and their local Veterans Services Organizations.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14</a:t>
            </a:fld>
            <a:endParaRPr lang="en-US" dirty="0"/>
          </a:p>
        </p:txBody>
      </p:sp>
    </p:spTree>
    <p:extLst>
      <p:ext uri="{BB962C8B-B14F-4D97-AF65-F5344CB8AC3E}">
        <p14:creationId xmlns:p14="http://schemas.microsoft.com/office/powerpoint/2010/main" val="358531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as you are contacting your local organizations, keep track of them so that you can develop a list of Veterans</a:t>
            </a:r>
            <a:r>
              <a:rPr lang="en-US" baseline="0" dirty="0" smtClean="0"/>
              <a:t> Service Organizations for your service area.  Your work here will help veterans learn about and receive the benefits they have earned.</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15</a:t>
            </a:fld>
            <a:endParaRPr lang="en-US" dirty="0"/>
          </a:p>
        </p:txBody>
      </p:sp>
    </p:spTree>
    <p:extLst>
      <p:ext uri="{BB962C8B-B14F-4D97-AF65-F5344CB8AC3E}">
        <p14:creationId xmlns:p14="http://schemas.microsoft.com/office/powerpoint/2010/main" val="77783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Is an overview</a:t>
            </a:r>
          </a:p>
          <a:p>
            <a:pPr marL="228600" indent="-228600">
              <a:buAutoNum type="arabicPeriod"/>
            </a:pPr>
            <a:r>
              <a:rPr lang="en-US" dirty="0" smtClean="0"/>
              <a:t>Diversity and need training</a:t>
            </a:r>
          </a:p>
          <a:p>
            <a:pPr marL="228600" indent="-228600">
              <a:buAutoNum type="arabicPeriod"/>
            </a:pPr>
            <a:r>
              <a:rPr lang="en-US" dirty="0" smtClean="0"/>
              <a:t>Specifics of service</a:t>
            </a:r>
          </a:p>
          <a:p>
            <a:pPr marL="228600" indent="-228600">
              <a:buAutoNum type="arabicPeriod"/>
            </a:pPr>
            <a:endParaRPr lang="en-US" dirty="0" smtClean="0"/>
          </a:p>
          <a:p>
            <a:pPr marL="228600" indent="-228600">
              <a:buAutoNum type="arabicPeriod"/>
            </a:pPr>
            <a:r>
              <a:rPr lang="en-US" dirty="0" smtClean="0"/>
              <a:t>Karen</a:t>
            </a:r>
            <a:r>
              <a:rPr lang="en-US" baseline="0" dirty="0" smtClean="0"/>
              <a:t> ends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16</a:t>
            </a:fld>
            <a:endParaRPr lang="en-US" dirty="0"/>
          </a:p>
        </p:txBody>
      </p:sp>
    </p:spTree>
    <p:extLst>
      <p:ext uri="{BB962C8B-B14F-4D97-AF65-F5344CB8AC3E}">
        <p14:creationId xmlns:p14="http://schemas.microsoft.com/office/powerpoint/2010/main" val="39523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 starts with 4</a:t>
            </a:r>
          </a:p>
          <a:p>
            <a:endParaRPr lang="en-US" dirty="0" smtClean="0"/>
          </a:p>
          <a:p>
            <a:r>
              <a:rPr lang="en-US" baseline="0" dirty="0" smtClean="0"/>
              <a:t>After your staff and volunteers have completed the  online training program, you are ready to open up a Veterans Resource Center:  </a:t>
            </a:r>
          </a:p>
          <a:p>
            <a:endParaRPr lang="en-US" baseline="0" dirty="0" smtClean="0"/>
          </a:p>
          <a:p>
            <a:r>
              <a:rPr lang="en-US" baseline="0" dirty="0" smtClean="0"/>
              <a:t>This is a spot in the library staff by volunteers who have the time to spend 30 minutes or more to assist veterans.  VRC are open set days of the week at set times or by appointment.  Of our 16 libraries 10, have opened VRC’s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17</a:t>
            </a:fld>
            <a:endParaRPr lang="en-US" dirty="0"/>
          </a:p>
        </p:txBody>
      </p:sp>
    </p:spTree>
    <p:extLst>
      <p:ext uri="{BB962C8B-B14F-4D97-AF65-F5344CB8AC3E}">
        <p14:creationId xmlns:p14="http://schemas.microsoft.com/office/powerpoint/2010/main" val="109463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up a Veterans Resource Center might seem like a daunting task, but again, we have already</a:t>
            </a:r>
            <a:r>
              <a:rPr lang="en-US" baseline="0" dirty="0" smtClean="0"/>
              <a:t> mapped it all out.  Everything you need to recruit, interview and train your volunteers is on our web page.  </a:t>
            </a:r>
          </a:p>
          <a:p>
            <a:endParaRPr lang="en-US" baseline="0" dirty="0" smtClean="0"/>
          </a:p>
          <a:p>
            <a:r>
              <a:rPr lang="en-US" baseline="0" dirty="0" smtClean="0"/>
              <a:t>(need to add a red arrow to point to the section on volunteer recruitment)</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18</a:t>
            </a:fld>
            <a:endParaRPr lang="en-US" dirty="0"/>
          </a:p>
        </p:txBody>
      </p:sp>
    </p:spTree>
    <p:extLst>
      <p:ext uri="{BB962C8B-B14F-4D97-AF65-F5344CB8AC3E}">
        <p14:creationId xmlns:p14="http://schemas.microsoft.com/office/powerpoint/2010/main" val="267398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your library “vet friendly” by</a:t>
            </a:r>
            <a:r>
              <a:rPr lang="en-US" baseline="0" dirty="0" smtClean="0"/>
              <a:t> issuing special invitations to programs.  Your programs can be just for vets or for general audience and you issue a special invitation through the veteran contacts you have developed by meeting with your County Veterans Services Officer and other Veterans Services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if you give a program on family finance or resume writing or job searching or a family program, include your veterans.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developed three programs for veterans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Intro and Primer: Library Welcome Home Program (PPTX format)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Library of Congress Veteran History Interview Program for CA Libraries (PPTX format)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Stand Down Programming for Libraries (PPTX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also creating a community of practice by publishing PR samples in our PR toolkit and NING photos.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Contra Costa County is coordinating a project to create an online exhibit of stories told through tattoos of California Veterans.  It launches on Veterans Day and has follow-up up activities on Memorial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Mention Cal Humanities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19</a:t>
            </a:fld>
            <a:endParaRPr lang="en-US" dirty="0"/>
          </a:p>
        </p:txBody>
      </p:sp>
    </p:spTree>
    <p:extLst>
      <p:ext uri="{BB962C8B-B14F-4D97-AF65-F5344CB8AC3E}">
        <p14:creationId xmlns:p14="http://schemas.microsoft.com/office/powerpoint/2010/main" val="130705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Jacquie Brinkley</a:t>
            </a:r>
          </a:p>
          <a:p>
            <a:r>
              <a:rPr lang="en-US" dirty="0" smtClean="0"/>
              <a:t>For nearly two years public libraries in California  have been designing services to reach out to veterans through our libraries.</a:t>
            </a:r>
          </a:p>
          <a:p>
            <a:endParaRPr lang="en-US" dirty="0"/>
          </a:p>
          <a:p>
            <a:r>
              <a:rPr lang="en-US" dirty="0" smtClean="0"/>
              <a:t>Delighted you have joined us because it means you want to improve services to veterans in your community.</a:t>
            </a:r>
          </a:p>
          <a:p>
            <a:endParaRPr lang="en-US" dirty="0"/>
          </a:p>
          <a:p>
            <a:r>
              <a:rPr lang="en-US" dirty="0" smtClean="0"/>
              <a:t>Three presenters:  Jacquie, Karen and Buzz (Karen and Buzz say “hello”).  We will take turns during the presentation.</a:t>
            </a:r>
          </a:p>
          <a:p>
            <a:endParaRPr lang="en-US" dirty="0"/>
          </a:p>
          <a:p>
            <a:r>
              <a:rPr lang="en-US" dirty="0" smtClean="0"/>
              <a:t>Take questions at the end.</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2</a:t>
            </a:fld>
            <a:endParaRPr lang="en-US" dirty="0"/>
          </a:p>
        </p:txBody>
      </p:sp>
    </p:spTree>
    <p:extLst>
      <p:ext uri="{BB962C8B-B14F-4D97-AF65-F5344CB8AC3E}">
        <p14:creationId xmlns:p14="http://schemas.microsoft.com/office/powerpoint/2010/main" val="206104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get a lot for free!  What’s the catch?  Simple, we want you to sign up formally with us and participate in our usage counts and postcard</a:t>
            </a:r>
            <a:r>
              <a:rPr lang="en-US" baseline="0" dirty="0" smtClean="0"/>
              <a:t> surveys to measure the impact we are having on veterans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20</a:t>
            </a:fld>
            <a:endParaRPr lang="en-US" dirty="0"/>
          </a:p>
        </p:txBody>
      </p:sp>
    </p:spTree>
    <p:extLst>
      <p:ext uri="{BB962C8B-B14F-4D97-AF65-F5344CB8AC3E}">
        <p14:creationId xmlns:p14="http://schemas.microsoft.com/office/powerpoint/2010/main" val="359698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 ends here</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21</a:t>
            </a:fld>
            <a:endParaRPr lang="en-US" dirty="0"/>
          </a:p>
        </p:txBody>
      </p:sp>
    </p:spTree>
    <p:extLst>
      <p:ext uri="{BB962C8B-B14F-4D97-AF65-F5344CB8AC3E}">
        <p14:creationId xmlns:p14="http://schemas.microsoft.com/office/powerpoint/2010/main" val="334447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contact info</a:t>
            </a:r>
            <a:r>
              <a:rPr lang="en-US" baseline="0" dirty="0" smtClean="0"/>
              <a:t> for Jacquie, Buzz, and Karen</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22</a:t>
            </a:fld>
            <a:endParaRPr lang="en-US" dirty="0"/>
          </a:p>
        </p:txBody>
      </p:sp>
    </p:spTree>
    <p:extLst>
      <p:ext uri="{BB962C8B-B14F-4D97-AF65-F5344CB8AC3E}">
        <p14:creationId xmlns:p14="http://schemas.microsoft.com/office/powerpoint/2010/main" val="299822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a:t>
            </a:r>
            <a:r>
              <a:rPr lang="en-US" baseline="0" dirty="0" smtClean="0"/>
              <a:t> I mentioned that we have had a grant for two years.  The goals of that grant are outlined on this slide.  (Go over briefly)</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3</a:t>
            </a:fld>
            <a:endParaRPr lang="en-US" dirty="0"/>
          </a:p>
        </p:txBody>
      </p:sp>
    </p:spTree>
    <p:extLst>
      <p:ext uri="{BB962C8B-B14F-4D97-AF65-F5344CB8AC3E}">
        <p14:creationId xmlns:p14="http://schemas.microsoft.com/office/powerpoint/2010/main" val="139448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  Services</a:t>
            </a:r>
            <a:r>
              <a:rPr lang="en-US" baseline="0" dirty="0" smtClean="0"/>
              <a:t> to Veterans are provided at the federal level by the U.S. Department of Veterans Affairs.  In California there are two levels of service:  CalVet also called the California Department of Veterans Affairs and County Veterans Service Officers (CVS0) in nearly every county.  These two levels of agencies authorize benefits in a variety of areas.</a:t>
            </a:r>
          </a:p>
          <a:p>
            <a:endParaRPr lang="en-US" baseline="0" dirty="0" smtClean="0"/>
          </a:p>
          <a:p>
            <a:r>
              <a:rPr lang="en-US" baseline="0" dirty="0" smtClean="0"/>
              <a:t>Through the USA and California there are also many Veterans Services Organizations who also assist veterans though many are not able to authorize benefits.</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4</a:t>
            </a:fld>
            <a:endParaRPr lang="en-US" dirty="0"/>
          </a:p>
        </p:txBody>
      </p:sp>
    </p:spTree>
    <p:extLst>
      <p:ext uri="{BB962C8B-B14F-4D97-AF65-F5344CB8AC3E}">
        <p14:creationId xmlns:p14="http://schemas.microsoft.com/office/powerpoint/2010/main" val="3163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  so why add another agency?</a:t>
            </a:r>
          </a:p>
          <a:p>
            <a:endParaRPr lang="en-US" dirty="0" smtClean="0"/>
          </a:p>
          <a:p>
            <a:r>
              <a:rPr lang="en-US" dirty="0" smtClean="0"/>
              <a:t>Reasons</a:t>
            </a:r>
            <a:r>
              <a:rPr lang="en-US" baseline="0" dirty="0" smtClean="0"/>
              <a:t> above</a:t>
            </a:r>
          </a:p>
          <a:p>
            <a:r>
              <a:rPr lang="en-US" baseline="0" dirty="0" smtClean="0"/>
              <a:t>Not wanting to enter a building with a flag (meaning a military building)</a:t>
            </a:r>
          </a:p>
          <a:p>
            <a:r>
              <a:rPr lang="en-US" baseline="0" dirty="0" smtClean="0"/>
              <a:t>Services already providing in libraries:  jobs search, internet access, needed by veterans applying for benefits or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5</a:t>
            </a:fld>
            <a:endParaRPr lang="en-US" dirty="0"/>
          </a:p>
        </p:txBody>
      </p:sp>
    </p:spTree>
    <p:extLst>
      <p:ext uri="{BB962C8B-B14F-4D97-AF65-F5344CB8AC3E}">
        <p14:creationId xmlns:p14="http://schemas.microsoft.com/office/powerpoint/2010/main" val="348150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Jacquie,</a:t>
            </a:r>
            <a:r>
              <a:rPr lang="en-US" baseline="0" dirty="0" smtClean="0"/>
              <a:t> just like all of us veterans have different service needs at different times in their lives.</a:t>
            </a:r>
          </a:p>
          <a:p>
            <a:r>
              <a:rPr lang="en-US" baseline="0" dirty="0" smtClean="0"/>
              <a:t>Also veterans, like all human beings do, seek information in many different ways; sometimes they don’t seek it when they should</a:t>
            </a:r>
          </a:p>
          <a:p>
            <a:endParaRPr lang="en-US" baseline="0" dirty="0" smtClean="0"/>
          </a:p>
          <a:p>
            <a:r>
              <a:rPr lang="en-US" baseline="0" dirty="0" smtClean="0"/>
              <a:t>Furthermore many veterans do not even think of themselves as veterans.  Their mental image of a veteran might be a World War II image in a Veterans Day parade or someone going on an Honor Flight to Washington D.C.</a:t>
            </a:r>
          </a:p>
          <a:p>
            <a:endParaRPr lang="en-US" baseline="0" dirty="0" smtClean="0"/>
          </a:p>
          <a:p>
            <a:r>
              <a:rPr lang="en-US" baseline="0" dirty="0" smtClean="0"/>
              <a:t>So the first question to ask is,  Did you ever serve in the military?</a:t>
            </a:r>
          </a:p>
          <a:p>
            <a:endParaRPr lang="en-US" baseline="0" dirty="0" smtClean="0"/>
          </a:p>
          <a:p>
            <a:r>
              <a:rPr lang="en-US" baseline="0" dirty="0" smtClean="0"/>
              <a:t>Now we are going to ask our CalVet partner, John “Buzz” Kraft, himself a veteran to tell us more about veterans in California.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6</a:t>
            </a:fld>
            <a:endParaRPr lang="en-US" dirty="0"/>
          </a:p>
        </p:txBody>
      </p:sp>
    </p:spTree>
    <p:extLst>
      <p:ext uri="{BB962C8B-B14F-4D97-AF65-F5344CB8AC3E}">
        <p14:creationId xmlns:p14="http://schemas.microsoft.com/office/powerpoint/2010/main" val="408604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 covers these points and adds</a:t>
            </a:r>
            <a:r>
              <a:rPr lang="en-US" baseline="0" dirty="0" smtClean="0"/>
              <a:t> a little text to make the facts come alive.</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7</a:t>
            </a:fld>
            <a:endParaRPr lang="en-US" dirty="0"/>
          </a:p>
        </p:txBody>
      </p:sp>
    </p:spTree>
    <p:extLst>
      <p:ext uri="{BB962C8B-B14F-4D97-AF65-F5344CB8AC3E}">
        <p14:creationId xmlns:p14="http://schemas.microsoft.com/office/powerpoint/2010/main" val="344717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 talks about the 5 branches.  Also if you have a good</a:t>
            </a:r>
            <a:r>
              <a:rPr lang="en-US" baseline="0" dirty="0" smtClean="0"/>
              <a:t> graphic of give branches, please let me know and I will replace one of these.</a:t>
            </a:r>
          </a:p>
          <a:p>
            <a:endParaRPr lang="en-US" baseline="0" dirty="0" smtClean="0"/>
          </a:p>
          <a:p>
            <a:endParaRPr lang="en-US" dirty="0" smtClean="0"/>
          </a:p>
          <a:p>
            <a:r>
              <a:rPr lang="en-US" dirty="0" smtClean="0"/>
              <a:t>Stanley,</a:t>
            </a:r>
            <a:r>
              <a:rPr lang="en-US" baseline="0" dirty="0" smtClean="0"/>
              <a:t> I know we are supposed to have interactive elements.  (This would be a good one—to ask people ahead of time to name the five branches of service.)  We will need advice on how to do this interactive element.</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8</a:t>
            </a:fld>
            <a:endParaRPr lang="en-US" dirty="0"/>
          </a:p>
        </p:txBody>
      </p:sp>
    </p:spTree>
    <p:extLst>
      <p:ext uri="{BB962C8B-B14F-4D97-AF65-F5344CB8AC3E}">
        <p14:creationId xmlns:p14="http://schemas.microsoft.com/office/powerpoint/2010/main" val="408888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a:t>
            </a:r>
            <a:endParaRPr lang="en-US" dirty="0"/>
          </a:p>
        </p:txBody>
      </p:sp>
      <p:sp>
        <p:nvSpPr>
          <p:cNvPr id="4" name="Slide Number Placeholder 3"/>
          <p:cNvSpPr>
            <a:spLocks noGrp="1"/>
          </p:cNvSpPr>
          <p:nvPr>
            <p:ph type="sldNum" sz="quarter" idx="10"/>
          </p:nvPr>
        </p:nvSpPr>
        <p:spPr/>
        <p:txBody>
          <a:bodyPr/>
          <a:lstStyle/>
          <a:p>
            <a:fld id="{FF95E9EE-1261-4574-A2F8-69E5FA72A3F6}" type="slidenum">
              <a:rPr lang="en-US" smtClean="0"/>
              <a:t>9</a:t>
            </a:fld>
            <a:endParaRPr lang="en-US" dirty="0"/>
          </a:p>
        </p:txBody>
      </p:sp>
    </p:spTree>
    <p:extLst>
      <p:ext uri="{BB962C8B-B14F-4D97-AF65-F5344CB8AC3E}">
        <p14:creationId xmlns:p14="http://schemas.microsoft.com/office/powerpoint/2010/main" val="113754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D9C45F-1031-40CF-BF08-12DAF8200259}"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A7BE2-2A24-4C26-A4DE-955289DBFF7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6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9C45F-1031-40CF-BF08-12DAF8200259}"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32215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9C45F-1031-40CF-BF08-12DAF8200259}"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391449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F6F8-F7F1-4BC5-A603-CE9F98733094}"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BB552D-855E-4414-8E7F-F542A4F7E449}" type="slidenum">
              <a:rPr lang="en-US" smtClean="0"/>
              <a:t>‹#›</a:t>
            </a:fld>
            <a:endParaRPr lang="en-US" dirty="0"/>
          </a:p>
        </p:txBody>
      </p:sp>
    </p:spTree>
    <p:extLst>
      <p:ext uri="{BB962C8B-B14F-4D97-AF65-F5344CB8AC3E}">
        <p14:creationId xmlns:p14="http://schemas.microsoft.com/office/powerpoint/2010/main" val="334135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9C45F-1031-40CF-BF08-12DAF8200259}"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28124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9C45F-1031-40CF-BF08-12DAF8200259}" type="datetimeFigureOut">
              <a:rPr lang="en-US" smtClean="0"/>
              <a:t>7/9/14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A7BE2-2A24-4C26-A4DE-955289DBFF7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70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D9C45F-1031-40CF-BF08-12DAF8200259}" type="datetimeFigureOut">
              <a:rPr lang="en-US" smtClean="0"/>
              <a:t>7/9/14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230882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D9C45F-1031-40CF-BF08-12DAF8200259}" type="datetimeFigureOut">
              <a:rPr lang="en-US" smtClean="0"/>
              <a:t>7/9/14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91804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D9C45F-1031-40CF-BF08-12DAF8200259}" type="datetimeFigureOut">
              <a:rPr lang="en-US" smtClean="0"/>
              <a:t>7/9/14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170609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D9C45F-1031-40CF-BF08-12DAF8200259}" type="datetimeFigureOut">
              <a:rPr lang="en-US" smtClean="0"/>
              <a:t>7/9/14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87821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D9C45F-1031-40CF-BF08-12DAF8200259}" type="datetimeFigureOut">
              <a:rPr lang="en-US" smtClean="0"/>
              <a:t>7/9/14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8A7BE2-2A24-4C26-A4DE-955289DBFF72}" type="slidenum">
              <a:rPr lang="en-US" smtClean="0"/>
              <a:t>‹#›</a:t>
            </a:fld>
            <a:endParaRPr lang="en-US" dirty="0"/>
          </a:p>
        </p:txBody>
      </p:sp>
    </p:spTree>
    <p:extLst>
      <p:ext uri="{BB962C8B-B14F-4D97-AF65-F5344CB8AC3E}">
        <p14:creationId xmlns:p14="http://schemas.microsoft.com/office/powerpoint/2010/main" val="155321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C45F-1031-40CF-BF08-12DAF8200259}" type="datetimeFigureOut">
              <a:rPr lang="en-US" smtClean="0"/>
              <a:t>7/9/14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A7BE2-2A24-4C26-A4DE-955289DBFF72}" type="slidenum">
              <a:rPr lang="en-US" smtClean="0"/>
              <a:t>‹#›</a:t>
            </a:fld>
            <a:endParaRPr lang="en-US" dirty="0"/>
          </a:p>
        </p:txBody>
      </p:sp>
    </p:spTree>
    <p:extLst>
      <p:ext uri="{BB962C8B-B14F-4D97-AF65-F5344CB8AC3E}">
        <p14:creationId xmlns:p14="http://schemas.microsoft.com/office/powerpoint/2010/main" val="7302120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D9C45F-1031-40CF-BF08-12DAF8200259}" type="datetimeFigureOut">
              <a:rPr lang="en-US" smtClean="0"/>
              <a:t>7/9/14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8A7BE2-2A24-4C26-A4DE-955289DBFF7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911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caveterans.org/resources-for-librarians/" TargetMode="External"/><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cacvso.org/" TargetMode="External"/><Relationship Id="rId4" Type="http://schemas.openxmlformats.org/officeDocument/2006/relationships/hyperlink" Target="http://caveterans.org/resources-for-veterans/" TargetMode="External"/><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aveterans.org/libraryresources/wp-content/uploads/2013/12/recommended_books_dvds_05-14.pdf" TargetMode="External"/><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caveterans.org/libraryresources/wp-content/uploads/2013/12/CalVetOrderForm.pdf" TargetMode="External"/><Relationship Id="rId4"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caveterans.org/resources-for-librarians/" TargetMode="External"/><Relationship Id="rId4" Type="http://schemas.openxmlformats.org/officeDocument/2006/relationships/hyperlink" Target="https://www.calvet.ca.gov/" TargetMode="External"/><Relationship Id="rId5" Type="http://schemas.openxmlformats.org/officeDocument/2006/relationships/hyperlink" Target="http://www.va.gov/"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infopeople.org/civicrm/event/info?reset=1&amp;id=72" TargetMode="External"/><Relationship Id="rId4" Type="http://schemas.openxmlformats.org/officeDocument/2006/relationships/hyperlink" Target="http://caveterans.org/resources-for-librarians/"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caveterans.org/resources-for-librarians/" TargetMode="External"/><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mailto:karenboschcobb@infopeople.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mailto:karenboschcobb@infopeople.org" TargetMode="External"/><Relationship Id="rId4" Type="http://schemas.openxmlformats.org/officeDocument/2006/relationships/hyperlink" Target="mailto:John.Kraft@calvet.ca.gov" TargetMode="External"/><Relationship Id="rId1" Type="http://schemas.openxmlformats.org/officeDocument/2006/relationships/slideLayout" Target="../slideLayouts/slideLayout12.xml"/><Relationship Id="rId2" Type="http://schemas.openxmlformats.org/officeDocument/2006/relationships/hyperlink" Target="mailto:jacquiebrinkley@infopeopl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hyperlink" Target="https://www.calvet.ca.gov/veteran-services-benefits" TargetMode="External"/><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332" y="758952"/>
            <a:ext cx="11260667" cy="1061382"/>
          </a:xfrm>
        </p:spPr>
        <p:txBody>
          <a:bodyPr>
            <a:normAutofit/>
          </a:bodyPr>
          <a:lstStyle/>
          <a:p>
            <a:pPr algn="ctr"/>
            <a:r>
              <a:rPr lang="en-US" sz="6000" b="0" i="0" u="none" baseline="0" dirty="0" smtClean="0">
                <a:latin typeface="Calibri" panose="020F0502020204030204" pitchFamily="34" charset="0"/>
              </a:rPr>
              <a:t>Veterans</a:t>
            </a:r>
            <a:r>
              <a:rPr lang="en-US" sz="6000" b="0" i="0" u="none" dirty="0" smtClean="0">
                <a:latin typeface="Calibri" panose="020F0502020204030204" pitchFamily="34" charset="0"/>
              </a:rPr>
              <a:t> Connect @ the Library</a:t>
            </a:r>
            <a:endParaRPr lang="en-US" sz="6000" dirty="0"/>
          </a:p>
        </p:txBody>
      </p:sp>
      <p:pic>
        <p:nvPicPr>
          <p:cNvPr id="5" name="Picture 4" descr="CSL_logo_col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645" y="2246488"/>
            <a:ext cx="3657600" cy="1828800"/>
          </a:xfrm>
          <a:prstGeom prst="rect">
            <a:avLst/>
          </a:prstGeom>
        </p:spPr>
      </p:pic>
      <p:sp>
        <p:nvSpPr>
          <p:cNvPr id="6" name="TextBox 5"/>
          <p:cNvSpPr txBox="1"/>
          <p:nvPr/>
        </p:nvSpPr>
        <p:spPr>
          <a:xfrm>
            <a:off x="2554111" y="4727222"/>
            <a:ext cx="6547556" cy="1200328"/>
          </a:xfrm>
          <a:prstGeom prst="rect">
            <a:avLst/>
          </a:prstGeom>
          <a:noFill/>
        </p:spPr>
        <p:txBody>
          <a:bodyPr wrap="square" rtlCol="0">
            <a:spAutoFit/>
          </a:bodyPr>
          <a:lstStyle/>
          <a:p>
            <a:pPr algn="ctr"/>
            <a:r>
              <a:rPr lang="en-US" sz="2400" dirty="0" smtClean="0"/>
              <a:t>Wednesday, July 16, 2014</a:t>
            </a:r>
          </a:p>
          <a:p>
            <a:pPr algn="ctr"/>
            <a:endParaRPr lang="en-US" sz="2400" dirty="0"/>
          </a:p>
          <a:p>
            <a:pPr algn="ctr"/>
            <a:r>
              <a:rPr lang="en-US" sz="2400" dirty="0" smtClean="0"/>
              <a:t>Hosted by Infopeople</a:t>
            </a:r>
            <a:endParaRPr lang="en-US" sz="2400" dirty="0"/>
          </a:p>
        </p:txBody>
      </p:sp>
    </p:spTree>
    <p:extLst>
      <p:ext uri="{BB962C8B-B14F-4D97-AF65-F5344CB8AC3E}">
        <p14:creationId xmlns:p14="http://schemas.microsoft.com/office/powerpoint/2010/main" val="10038703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of services by Veterans in California</a:t>
            </a:r>
            <a:endParaRPr lang="en-US" dirty="0"/>
          </a:p>
        </p:txBody>
      </p:sp>
      <p:sp>
        <p:nvSpPr>
          <p:cNvPr id="3" name="Text Placeholder 2"/>
          <p:cNvSpPr>
            <a:spLocks noGrp="1"/>
          </p:cNvSpPr>
          <p:nvPr>
            <p:ph type="body" sz="half" idx="4294967295"/>
          </p:nvPr>
        </p:nvSpPr>
        <p:spPr>
          <a:xfrm>
            <a:off x="-2" y="2057401"/>
            <a:ext cx="6223002" cy="4109156"/>
          </a:xfrm>
        </p:spPr>
        <p:txBody>
          <a:bodyPr>
            <a:normAutofit/>
          </a:bodyPr>
          <a:lstStyle/>
          <a:p>
            <a:pPr marL="742950" lvl="1" indent="-285750">
              <a:buFont typeface="Arial" panose="020B0604020202020204" pitchFamily="34" charset="0"/>
              <a:buChar char="•"/>
            </a:pPr>
            <a:r>
              <a:rPr lang="en-US" sz="2400" dirty="0" smtClean="0"/>
              <a:t>Compensation </a:t>
            </a:r>
            <a:r>
              <a:rPr lang="en-US" sz="2400" dirty="0"/>
              <a:t>and pension </a:t>
            </a:r>
            <a:r>
              <a:rPr lang="en-US" sz="2400" dirty="0" smtClean="0"/>
              <a:t>benefits:</a:t>
            </a:r>
          </a:p>
          <a:p>
            <a:pPr marL="457200" lvl="1" indent="0">
              <a:buNone/>
            </a:pPr>
            <a:r>
              <a:rPr lang="en-US" sz="2400" dirty="0"/>
              <a:t> </a:t>
            </a:r>
            <a:r>
              <a:rPr lang="en-US" sz="2400" dirty="0" smtClean="0"/>
              <a:t>    CA 15.7%  -  National 16.5</a:t>
            </a:r>
            <a:r>
              <a:rPr lang="en-US" sz="2400" dirty="0"/>
              <a:t>%. </a:t>
            </a:r>
            <a:endParaRPr lang="en-US" sz="2400" dirty="0" smtClean="0"/>
          </a:p>
          <a:p>
            <a:pPr marL="457200" lvl="1" indent="0">
              <a:buNone/>
            </a:pPr>
            <a:endParaRPr lang="en-US" sz="2400" dirty="0" smtClean="0"/>
          </a:p>
          <a:p>
            <a:pPr marL="742950" lvl="1" indent="-285750">
              <a:buFont typeface="Arial" panose="020B0604020202020204" pitchFamily="34" charset="0"/>
              <a:buChar char="•"/>
            </a:pPr>
            <a:r>
              <a:rPr lang="en-US" sz="2400" dirty="0" smtClean="0"/>
              <a:t>Healthcare benefits</a:t>
            </a:r>
          </a:p>
          <a:p>
            <a:pPr marL="457200" lvl="1" indent="0">
              <a:buNone/>
            </a:pPr>
            <a:r>
              <a:rPr lang="en-US" sz="2400" dirty="0" smtClean="0"/>
              <a:t>      CA 21.8%  -  National 24.6%</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Women </a:t>
            </a:r>
            <a:r>
              <a:rPr lang="en-US" sz="2400" dirty="0"/>
              <a:t>veterans will constitute 15% of the California veteran population in 20 years. </a:t>
            </a:r>
          </a:p>
        </p:txBody>
      </p:sp>
      <p:pic>
        <p:nvPicPr>
          <p:cNvPr id="6" name="Picture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000" y="2186932"/>
            <a:ext cx="4656845" cy="3493320"/>
          </a:xfrm>
          <a:prstGeom prst="rect">
            <a:avLst/>
          </a:prstGeom>
        </p:spPr>
      </p:pic>
    </p:spTree>
    <p:extLst>
      <p:ext uri="{BB962C8B-B14F-4D97-AF65-F5344CB8AC3E}">
        <p14:creationId xmlns:p14="http://schemas.microsoft.com/office/powerpoint/2010/main" val="3405172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dirty="0" smtClean="0">
                <a:latin typeface="Calibri" panose="020F0502020204030204" pitchFamily="34" charset="0"/>
              </a:rPr>
              <a:t>6 Steps to services to veterans</a:t>
            </a:r>
            <a:endParaRPr lang="en-US" b="0" i="0" u="none" strike="noStrike" baseline="0" dirty="0" smtClean="0">
              <a:latin typeface="Calibri" panose="020F0502020204030204" pitchFamily="34" charset="0"/>
            </a:endParaRPr>
          </a:p>
        </p:txBody>
      </p:sp>
      <p:sp>
        <p:nvSpPr>
          <p:cNvPr id="3" name="Text Placeholder 2"/>
          <p:cNvSpPr>
            <a:spLocks noGrp="1"/>
          </p:cNvSpPr>
          <p:nvPr>
            <p:ph type="body" idx="1"/>
          </p:nvPr>
        </p:nvSpPr>
        <p:spPr>
          <a:xfrm>
            <a:off x="1097280" y="1845734"/>
            <a:ext cx="10058400" cy="4446578"/>
          </a:xfrm>
        </p:spPr>
        <p:txBody>
          <a:bodyPr>
            <a:normAutofit fontScale="92500" lnSpcReduction="10000"/>
          </a:bodyPr>
          <a:lstStyle/>
          <a:p>
            <a:r>
              <a:rPr lang="en-US" dirty="0">
                <a:latin typeface="Calibri" panose="020F0502020204030204" pitchFamily="34" charset="0"/>
              </a:rPr>
              <a:t>During past two years </a:t>
            </a:r>
            <a:r>
              <a:rPr lang="en-US" dirty="0" smtClean="0">
                <a:latin typeface="Calibri" panose="020F0502020204030204" pitchFamily="34" charset="0"/>
              </a:rPr>
              <a:t>16 libraries </a:t>
            </a:r>
            <a:r>
              <a:rPr lang="en-US" dirty="0">
                <a:latin typeface="Calibri" panose="020F0502020204030204" pitchFamily="34" charset="0"/>
              </a:rPr>
              <a:t>have launched </a:t>
            </a:r>
            <a:r>
              <a:rPr lang="en-US" dirty="0" smtClean="0">
                <a:latin typeface="Calibri" panose="020F0502020204030204" pitchFamily="34" charset="0"/>
              </a:rPr>
              <a:t>services </a:t>
            </a:r>
            <a:r>
              <a:rPr lang="en-US" dirty="0">
                <a:latin typeface="Calibri" panose="020F0502020204030204" pitchFamily="34" charset="0"/>
              </a:rPr>
              <a:t>based on our model.  </a:t>
            </a:r>
            <a:endParaRPr lang="en-US" dirty="0" smtClean="0">
              <a:latin typeface="Calibri" panose="020F0502020204030204" pitchFamily="34" charset="0"/>
            </a:endParaRPr>
          </a:p>
          <a:p>
            <a:r>
              <a:rPr lang="en-US" dirty="0" smtClean="0">
                <a:latin typeface="Calibri" panose="020F0502020204030204" pitchFamily="34" charset="0"/>
              </a:rPr>
              <a:t>Model </a:t>
            </a:r>
            <a:r>
              <a:rPr lang="en-US" dirty="0">
                <a:latin typeface="Calibri" panose="020F0502020204030204" pitchFamily="34" charset="0"/>
              </a:rPr>
              <a:t>is </a:t>
            </a:r>
            <a:r>
              <a:rPr lang="en-US" dirty="0" smtClean="0">
                <a:latin typeface="Calibri" panose="020F0502020204030204" pitchFamily="34" charset="0"/>
              </a:rPr>
              <a:t>“service </a:t>
            </a:r>
            <a:r>
              <a:rPr lang="en-US" dirty="0">
                <a:latin typeface="Calibri" panose="020F0502020204030204" pitchFamily="34" charset="0"/>
              </a:rPr>
              <a:t>in a </a:t>
            </a:r>
            <a:r>
              <a:rPr lang="en-US" dirty="0" smtClean="0">
                <a:latin typeface="Calibri" panose="020F0502020204030204" pitchFamily="34" charset="0"/>
              </a:rPr>
              <a:t>box” </a:t>
            </a:r>
            <a:r>
              <a:rPr lang="en-US" dirty="0">
                <a:latin typeface="Calibri" panose="020F0502020204030204" pitchFamily="34" charset="0"/>
              </a:rPr>
              <a:t>or what we call a “digital duffel bag:  </a:t>
            </a:r>
            <a:r>
              <a:rPr lang="en-US" dirty="0">
                <a:latin typeface="Calibri" panose="020F0502020204030204" pitchFamily="34" charset="0"/>
                <a:hlinkClick r:id="rId3"/>
              </a:rPr>
              <a:t>http://caveterans.org/resources-for-librarians</a:t>
            </a:r>
            <a:r>
              <a:rPr lang="en-US" dirty="0" smtClean="0">
                <a:latin typeface="Calibri" panose="020F0502020204030204" pitchFamily="34" charset="0"/>
                <a:hlinkClick r:id="rId3"/>
              </a:rPr>
              <a:t>/</a:t>
            </a: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Step by Step approach</a:t>
            </a:r>
            <a:endParaRPr lang="en-US" dirty="0"/>
          </a:p>
        </p:txBody>
      </p:sp>
      <p:pic>
        <p:nvPicPr>
          <p:cNvPr id="4" name="Picture 3"/>
          <p:cNvPicPr>
            <a:picLocks noChangeAspect="1"/>
          </p:cNvPicPr>
          <p:nvPr/>
        </p:nvPicPr>
        <p:blipFill>
          <a:blip r:embed="rId4"/>
          <a:stretch>
            <a:fillRect/>
          </a:stretch>
        </p:blipFill>
        <p:spPr>
          <a:xfrm>
            <a:off x="1236765" y="3069960"/>
            <a:ext cx="4344901" cy="2442814"/>
          </a:xfrm>
          <a:prstGeom prst="rect">
            <a:avLst/>
          </a:prstGeom>
        </p:spPr>
      </p:pic>
    </p:spTree>
    <p:extLst>
      <p:ext uri="{BB962C8B-B14F-4D97-AF65-F5344CB8AC3E}">
        <p14:creationId xmlns:p14="http://schemas.microsoft.com/office/powerpoint/2010/main" val="37158616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Calibri" panose="020F0502020204030204" pitchFamily="34" charset="0"/>
              </a:rPr>
              <a:t>Step 1</a:t>
            </a:r>
          </a:p>
        </p:txBody>
      </p:sp>
      <p:sp>
        <p:nvSpPr>
          <p:cNvPr id="3" name="Text Placeholder 2"/>
          <p:cNvSpPr>
            <a:spLocks noGrp="1"/>
          </p:cNvSpPr>
          <p:nvPr>
            <p:ph type="body" idx="1"/>
          </p:nvPr>
        </p:nvSpPr>
        <p:spPr>
          <a:xfrm>
            <a:off x="1097280" y="2159013"/>
            <a:ext cx="10058400" cy="4023360"/>
          </a:xfrm>
        </p:spPr>
        <p:txBody>
          <a:bodyPr/>
          <a:lstStyle/>
          <a:p>
            <a:pPr marL="0" indent="0">
              <a:buNone/>
            </a:pPr>
            <a:r>
              <a:rPr lang="en-US" dirty="0">
                <a:latin typeface="Calibri" panose="020F0502020204030204" pitchFamily="34" charset="0"/>
              </a:rPr>
              <a:t>Research, meet, and get to know </a:t>
            </a:r>
            <a:r>
              <a:rPr lang="en-US" dirty="0" smtClean="0">
                <a:latin typeface="Calibri" panose="020F0502020204030204" pitchFamily="34" charset="0"/>
              </a:rPr>
              <a:t>your </a:t>
            </a:r>
            <a:r>
              <a:rPr lang="en-US" dirty="0">
                <a:latin typeface="Calibri" panose="020F0502020204030204" pitchFamily="34" charset="0"/>
              </a:rPr>
              <a:t>County Veterans Service Officer </a:t>
            </a:r>
            <a:r>
              <a:rPr lang="en-US" dirty="0" smtClean="0">
                <a:latin typeface="Calibri" panose="020F0502020204030204" pitchFamily="34" charset="0"/>
              </a:rPr>
              <a:t>(CVS0) and </a:t>
            </a:r>
            <a:r>
              <a:rPr lang="en-US" dirty="0">
                <a:latin typeface="Calibri" panose="020F0502020204030204" pitchFamily="34" charset="0"/>
              </a:rPr>
              <a:t>other agencies serving veterans in your community</a:t>
            </a:r>
            <a:r>
              <a:rPr lang="en-US" dirty="0" smtClean="0">
                <a:latin typeface="Calibri" panose="020F0502020204030204" pitchFamily="34" charset="0"/>
              </a:rPr>
              <a:t>.</a:t>
            </a:r>
          </a:p>
          <a:p>
            <a:pPr marL="0" indent="0">
              <a:buNone/>
            </a:pPr>
            <a:r>
              <a:rPr lang="en-US" dirty="0" smtClean="0">
                <a:hlinkClick r:id="rId3"/>
              </a:rPr>
              <a:t>http</a:t>
            </a:r>
            <a:r>
              <a:rPr lang="en-US" dirty="0">
                <a:hlinkClick r:id="rId3"/>
              </a:rPr>
              <a:t>://www.cacvso.org</a:t>
            </a:r>
            <a:r>
              <a:rPr lang="en-US" dirty="0" smtClean="0">
                <a:hlinkClick r:id="rId3"/>
              </a:rPr>
              <a:t>/</a:t>
            </a:r>
            <a:endParaRPr lang="en-US" dirty="0" smtClean="0"/>
          </a:p>
          <a:p>
            <a:pPr marL="0" indent="0">
              <a:buNone/>
            </a:pPr>
            <a:r>
              <a:rPr lang="en-US" dirty="0">
                <a:hlinkClick r:id="rId4"/>
              </a:rPr>
              <a:t>http://caveterans.org/resources-for-veterans</a:t>
            </a:r>
            <a:r>
              <a:rPr lang="en-US" dirty="0" smtClean="0">
                <a:hlinkClick r:id="rId4"/>
              </a:rPr>
              <a:t>/</a:t>
            </a:r>
            <a:endParaRPr lang="en-US" dirty="0" smtClean="0"/>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5"/>
          <a:stretch>
            <a:fillRect/>
          </a:stretch>
        </p:blipFill>
        <p:spPr>
          <a:xfrm>
            <a:off x="3079230" y="3994296"/>
            <a:ext cx="5660036" cy="1226341"/>
          </a:xfrm>
          <a:prstGeom prst="rect">
            <a:avLst/>
          </a:prstGeom>
        </p:spPr>
      </p:pic>
    </p:spTree>
    <p:extLst>
      <p:ext uri="{BB962C8B-B14F-4D97-AF65-F5344CB8AC3E}">
        <p14:creationId xmlns:p14="http://schemas.microsoft.com/office/powerpoint/2010/main" val="3416467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Step 2 </a:t>
            </a:r>
          </a:p>
        </p:txBody>
      </p:sp>
      <p:sp>
        <p:nvSpPr>
          <p:cNvPr id="3" name="Text Placeholder 2"/>
          <p:cNvSpPr>
            <a:spLocks noGrp="1"/>
          </p:cNvSpPr>
          <p:nvPr>
            <p:ph type="body" idx="1"/>
          </p:nvPr>
        </p:nvSpPr>
        <p:spPr/>
        <p:txBody>
          <a:bodyPr/>
          <a:lstStyle/>
          <a:p>
            <a:r>
              <a:rPr lang="en-US" dirty="0" smtClean="0">
                <a:latin typeface="Calibri" panose="020F0502020204030204" pitchFamily="34" charset="0"/>
              </a:rPr>
              <a:t>Establish a collection of books and CD </a:t>
            </a:r>
            <a:r>
              <a:rPr lang="en-US" dirty="0">
                <a:latin typeface="Calibri" panose="020F0502020204030204" pitchFamily="34" charset="0"/>
              </a:rPr>
              <a:t>for </a:t>
            </a:r>
            <a:r>
              <a:rPr lang="en-US" dirty="0" smtClean="0">
                <a:latin typeface="Calibri" panose="020F0502020204030204" pitchFamily="34" charset="0"/>
              </a:rPr>
              <a:t>your library</a:t>
            </a:r>
            <a:r>
              <a:rPr lang="en-US" i="1" dirty="0" smtClean="0">
                <a:latin typeface="Calibri" panose="020F0502020204030204" pitchFamily="34" charset="0"/>
              </a:rPr>
              <a:t> </a:t>
            </a:r>
            <a:r>
              <a:rPr lang="en-US" i="1" dirty="0" smtClean="0">
                <a:latin typeface="Calibri" panose="020F0502020204030204" pitchFamily="34" charset="0"/>
                <a:hlinkClick r:id="rId3"/>
              </a:rPr>
              <a:t>60+ recommended books and DVDs for veterans</a:t>
            </a:r>
            <a:endParaRPr lang="en-US" i="1" dirty="0">
              <a:latin typeface="Calibri" panose="020F0502020204030204" pitchFamily="34" charset="0"/>
              <a:hlinkClick r:id="rId3"/>
            </a:endParaRPr>
          </a:p>
          <a:p>
            <a:endParaRPr lang="en-US" i="1" dirty="0" smtClean="0">
              <a:latin typeface="Calibri" panose="020F0502020204030204" pitchFamily="34" charset="0"/>
            </a:endParaRPr>
          </a:p>
        </p:txBody>
      </p:sp>
      <p:pic>
        <p:nvPicPr>
          <p:cNvPr id="4" name="Picture 3" descr="http://api.ning.com/files/3vKQkh-FlomQuG3kCNdPTqAIO98E-KcUHt9WdSYMEV5zY5FzWrFY1lpbmmH7UOa9ZY7Q20oiZEPZh-zY63TGt-mMBiYulJh*/Nowopenmaterials.JPG?width=1000"/>
          <p:cNvPicPr/>
          <p:nvPr/>
        </p:nvPicPr>
        <p:blipFill>
          <a:blip r:embed="rId4">
            <a:extLst>
              <a:ext uri="{28A0092B-C50C-407E-A947-70E740481C1C}">
                <a14:useLocalDpi xmlns:a14="http://schemas.microsoft.com/office/drawing/2010/main" val="0"/>
              </a:ext>
            </a:extLst>
          </a:blip>
          <a:srcRect/>
          <a:stretch>
            <a:fillRect/>
          </a:stretch>
        </p:blipFill>
        <p:spPr bwMode="auto">
          <a:xfrm>
            <a:off x="2833141" y="2593298"/>
            <a:ext cx="5756223" cy="3582650"/>
          </a:xfrm>
          <a:prstGeom prst="rect">
            <a:avLst/>
          </a:prstGeom>
          <a:noFill/>
          <a:ln>
            <a:noFill/>
          </a:ln>
        </p:spPr>
      </p:pic>
    </p:spTree>
    <p:extLst>
      <p:ext uri="{BB962C8B-B14F-4D97-AF65-F5344CB8AC3E}">
        <p14:creationId xmlns:p14="http://schemas.microsoft.com/office/powerpoint/2010/main" val="1658184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Step 2 -continued </a:t>
            </a:r>
          </a:p>
        </p:txBody>
      </p:sp>
      <p:sp>
        <p:nvSpPr>
          <p:cNvPr id="3" name="Text Placeholder 2"/>
          <p:cNvSpPr>
            <a:spLocks noGrp="1"/>
          </p:cNvSpPr>
          <p:nvPr>
            <p:ph type="body" idx="1"/>
          </p:nvPr>
        </p:nvSpPr>
        <p:spPr>
          <a:xfrm>
            <a:off x="1097280" y="1845734"/>
            <a:ext cx="10478125" cy="4023360"/>
          </a:xfrm>
        </p:spPr>
        <p:txBody>
          <a:bodyPr/>
          <a:lstStyle/>
          <a:p>
            <a:r>
              <a:rPr lang="en-US" dirty="0" smtClean="0">
                <a:latin typeface="Calibri" panose="020F0502020204030204" pitchFamily="34" charset="0"/>
              </a:rPr>
              <a:t>Setup up a display area:  order posters and </a:t>
            </a:r>
            <a:r>
              <a:rPr lang="en-US" i="1" dirty="0" smtClean="0">
                <a:latin typeface="Calibri" panose="020F0502020204030204" pitchFamily="34" charset="0"/>
              </a:rPr>
              <a:t>pamphlets  </a:t>
            </a:r>
            <a:r>
              <a:rPr lang="en-US" i="1" dirty="0" smtClean="0">
                <a:latin typeface="Calibri" panose="020F0502020204030204" pitchFamily="34" charset="0"/>
                <a:hlinkClick r:id="rId3"/>
              </a:rPr>
              <a:t>Order Form for Free Materials from CalVet</a:t>
            </a:r>
            <a:endParaRPr lang="en-US" i="1" dirty="0" smtClean="0">
              <a:latin typeface="Calibri" panose="020F0502020204030204" pitchFamily="34" charset="0"/>
            </a:endParaRPr>
          </a:p>
          <a:p>
            <a:endParaRPr lang="en-US" i="1" dirty="0" smtClean="0">
              <a:latin typeface="Calibri" panose="020F0502020204030204" pitchFamily="34" charset="0"/>
            </a:endParaRPr>
          </a:p>
          <a:p>
            <a:endParaRPr lang="en-US" i="1" dirty="0" smtClean="0">
              <a:latin typeface="Calibri" panose="020F0502020204030204" pitchFamily="34" charset="0"/>
            </a:endParaRPr>
          </a:p>
        </p:txBody>
      </p:sp>
      <p:pic>
        <p:nvPicPr>
          <p:cNvPr id="5" name="Picture 4" descr="http://api.ning.com/files/6vIMLmuhUcpn9CHEE6x*0bYtqM4S3M9jNbHdaJIdSPBQhzJpBYU2PKMQ0K*pEGF4Oktv8-IFqGT9tgNKXTGkBAC9xpEsYgAG/1270973_619066894812435_886996267_o.jpg?width=1000"/>
          <p:cNvPicPr/>
          <p:nvPr/>
        </p:nvPicPr>
        <p:blipFill>
          <a:blip r:embed="rId4">
            <a:extLst>
              <a:ext uri="{28A0092B-C50C-407E-A947-70E740481C1C}">
                <a14:useLocalDpi xmlns:a14="http://schemas.microsoft.com/office/drawing/2010/main" val="0"/>
              </a:ext>
            </a:extLst>
          </a:blip>
          <a:srcRect/>
          <a:stretch>
            <a:fillRect/>
          </a:stretch>
        </p:blipFill>
        <p:spPr bwMode="auto">
          <a:xfrm>
            <a:off x="2848131" y="2263515"/>
            <a:ext cx="6086007" cy="4002374"/>
          </a:xfrm>
          <a:prstGeom prst="rect">
            <a:avLst/>
          </a:prstGeom>
          <a:noFill/>
          <a:ln>
            <a:noFill/>
          </a:ln>
        </p:spPr>
      </p:pic>
    </p:spTree>
    <p:extLst>
      <p:ext uri="{BB962C8B-B14F-4D97-AF65-F5344CB8AC3E}">
        <p14:creationId xmlns:p14="http://schemas.microsoft.com/office/powerpoint/2010/main" val="26408299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Step 2 - continued </a:t>
            </a:r>
          </a:p>
        </p:txBody>
      </p:sp>
      <p:sp>
        <p:nvSpPr>
          <p:cNvPr id="3" name="Text Placeholder 2"/>
          <p:cNvSpPr>
            <a:spLocks noGrp="1"/>
          </p:cNvSpPr>
          <p:nvPr>
            <p:ph type="body" idx="1"/>
          </p:nvPr>
        </p:nvSpPr>
        <p:spPr>
          <a:xfrm>
            <a:off x="1097280" y="1845734"/>
            <a:ext cx="10058400" cy="1484488"/>
          </a:xfrm>
        </p:spPr>
        <p:txBody>
          <a:bodyPr>
            <a:normAutofit/>
          </a:bodyPr>
          <a:lstStyle/>
          <a:p>
            <a:r>
              <a:rPr lang="en-US" sz="2400" dirty="0" smtClean="0">
                <a:latin typeface="Calibri" panose="020F0502020204030204" pitchFamily="34" charset="0"/>
              </a:rPr>
              <a:t>Develop </a:t>
            </a:r>
            <a:r>
              <a:rPr lang="en-US" sz="2400" dirty="0">
                <a:latin typeface="Calibri" panose="020F0502020204030204" pitchFamily="34" charset="0"/>
              </a:rPr>
              <a:t>an online list of your local resources for veterans and post on your webpage</a:t>
            </a:r>
            <a:r>
              <a:rPr lang="en-US" sz="2400" dirty="0" smtClean="0">
                <a:latin typeface="Calibri" panose="020F0502020204030204" pitchFamily="34" charset="0"/>
              </a:rPr>
              <a:t>.  </a:t>
            </a:r>
          </a:p>
          <a:p>
            <a:pPr lvl="1"/>
            <a:r>
              <a:rPr lang="en-US" sz="2400" i="1" dirty="0" smtClean="0">
                <a:latin typeface="Calibri" panose="020F0502020204030204" pitchFamily="34" charset="0"/>
              </a:rPr>
              <a:t>The four most important websites for libraries serving veterans</a:t>
            </a:r>
          </a:p>
          <a:p>
            <a:pPr marL="384048" lvl="2" indent="0">
              <a:buNone/>
            </a:pPr>
            <a:endParaRPr lang="en-US" sz="2400" i="1" dirty="0">
              <a:latin typeface="Calibri" panose="020F0502020204030204" pitchFamily="34" charset="0"/>
            </a:endParaRPr>
          </a:p>
        </p:txBody>
      </p:sp>
      <p:sp>
        <p:nvSpPr>
          <p:cNvPr id="4" name="TextBox 3"/>
          <p:cNvSpPr txBox="1"/>
          <p:nvPr/>
        </p:nvSpPr>
        <p:spPr>
          <a:xfrm>
            <a:off x="2610556" y="3781778"/>
            <a:ext cx="6702777" cy="1846659"/>
          </a:xfrm>
          <a:prstGeom prst="rect">
            <a:avLst/>
          </a:prstGeom>
          <a:noFill/>
        </p:spPr>
        <p:txBody>
          <a:bodyPr wrap="square" rtlCol="0">
            <a:spAutoFit/>
          </a:bodyPr>
          <a:lstStyle/>
          <a:p>
            <a:pPr marL="457200" indent="-457200">
              <a:buFont typeface="+mj-lt"/>
              <a:buAutoNum type="arabicPeriod"/>
            </a:pPr>
            <a:r>
              <a:rPr lang="en-US" sz="2400" i="1" dirty="0">
                <a:hlinkClick r:id="rId3"/>
              </a:rPr>
              <a:t>http://caveterans.org/resources-for-librarians/</a:t>
            </a:r>
            <a:endParaRPr lang="en-US" sz="2400" i="1" dirty="0"/>
          </a:p>
          <a:p>
            <a:pPr marL="457200" indent="-457200">
              <a:buFont typeface="+mj-lt"/>
              <a:buAutoNum type="arabicPeriod"/>
            </a:pPr>
            <a:r>
              <a:rPr lang="en-US" sz="2400" i="1" dirty="0">
                <a:hlinkClick r:id="rId4"/>
              </a:rPr>
              <a:t>https://www.calvet.ca.gov/</a:t>
            </a:r>
            <a:endParaRPr lang="en-US" sz="2400" i="1" dirty="0"/>
          </a:p>
          <a:p>
            <a:pPr marL="457200" indent="-457200">
              <a:buFont typeface="+mj-lt"/>
              <a:buAutoNum type="arabicPeriod"/>
            </a:pPr>
            <a:r>
              <a:rPr lang="en-US" sz="2400" i="1" dirty="0">
                <a:hlinkClick r:id="rId5"/>
              </a:rPr>
              <a:t>http://www.va.gov/</a:t>
            </a:r>
            <a:endParaRPr lang="en-US" sz="2400" i="1" dirty="0"/>
          </a:p>
          <a:p>
            <a:pPr marL="457200" indent="-457200">
              <a:buFont typeface="+mj-lt"/>
              <a:buAutoNum type="arabicPeriod"/>
            </a:pPr>
            <a:r>
              <a:rPr lang="en-US" sz="2400" b="1" i="1" dirty="0"/>
              <a:t>Your list of local resources for Veterans</a:t>
            </a:r>
          </a:p>
          <a:p>
            <a:endParaRPr lang="en-US" dirty="0"/>
          </a:p>
        </p:txBody>
      </p:sp>
    </p:spTree>
    <p:extLst>
      <p:ext uri="{BB962C8B-B14F-4D97-AF65-F5344CB8AC3E}">
        <p14:creationId xmlns:p14="http://schemas.microsoft.com/office/powerpoint/2010/main" val="30981867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Text Placeholder 2"/>
          <p:cNvSpPr>
            <a:spLocks noGrp="1"/>
          </p:cNvSpPr>
          <p:nvPr>
            <p:ph type="body" idx="1"/>
          </p:nvPr>
        </p:nvSpPr>
        <p:spPr/>
        <p:txBody>
          <a:bodyPr/>
          <a:lstStyle/>
          <a:p>
            <a:pPr marL="0" indent="0">
              <a:buNone/>
            </a:pPr>
            <a:r>
              <a:rPr lang="en-US" dirty="0" smtClean="0"/>
              <a:t>Train Staff</a:t>
            </a:r>
          </a:p>
          <a:p>
            <a:pPr marL="0" indent="0">
              <a:buNone/>
            </a:pPr>
            <a:endParaRPr lang="en-US" dirty="0"/>
          </a:p>
          <a:p>
            <a:pPr marL="457200" indent="-457200">
              <a:buAutoNum type="arabicPeriod"/>
            </a:pPr>
            <a:r>
              <a:rPr lang="en-US" dirty="0" smtClean="0"/>
              <a:t>This Webinar</a:t>
            </a:r>
          </a:p>
          <a:p>
            <a:pPr marL="457200" indent="-457200">
              <a:buAutoNum type="arabicPeriod"/>
            </a:pPr>
            <a:r>
              <a:rPr lang="en-US" dirty="0" smtClean="0">
                <a:hlinkClick r:id="rId3"/>
              </a:rPr>
              <a:t>Veterans and Public Libraries:  What Every Public Library Should Know</a:t>
            </a:r>
            <a:r>
              <a:rPr lang="en-US" dirty="0" smtClean="0"/>
              <a:t>:  Infopeople Webinar</a:t>
            </a:r>
          </a:p>
          <a:p>
            <a:pPr marL="457200" indent="-457200">
              <a:buFont typeface="Calibri" panose="020F0502020204030204" pitchFamily="34" charset="0"/>
              <a:buAutoNum type="arabicPeriod"/>
            </a:pPr>
            <a:r>
              <a:rPr lang="en-US" dirty="0" smtClean="0"/>
              <a:t>Complete the CalVet online training module for staff and volunteers.  Click </a:t>
            </a:r>
            <a:r>
              <a:rPr lang="en-US" dirty="0" smtClean="0">
                <a:hlinkClick r:id="rId4"/>
              </a:rPr>
              <a:t>here</a:t>
            </a:r>
            <a:r>
              <a:rPr lang="en-US" dirty="0" smtClean="0"/>
              <a:t> for a link</a:t>
            </a:r>
            <a:endParaRPr lang="en-US" dirty="0"/>
          </a:p>
          <a:p>
            <a:pPr marL="457200" indent="-457200">
              <a:buAutoNum type="arabicPeriod"/>
            </a:pPr>
            <a:endParaRPr lang="en-US" dirty="0"/>
          </a:p>
        </p:txBody>
      </p:sp>
    </p:spTree>
    <p:extLst>
      <p:ext uri="{BB962C8B-B14F-4D97-AF65-F5344CB8AC3E}">
        <p14:creationId xmlns:p14="http://schemas.microsoft.com/office/powerpoint/2010/main" val="2968799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Calibri" panose="020F0502020204030204" pitchFamily="34" charset="0"/>
              </a:rPr>
              <a:t>Step 4</a:t>
            </a:r>
          </a:p>
        </p:txBody>
      </p:sp>
      <p:sp>
        <p:nvSpPr>
          <p:cNvPr id="3" name="Text Placeholder 2"/>
          <p:cNvSpPr>
            <a:spLocks noGrp="1"/>
          </p:cNvSpPr>
          <p:nvPr>
            <p:ph type="body" idx="1"/>
          </p:nvPr>
        </p:nvSpPr>
        <p:spPr/>
        <p:txBody>
          <a:bodyPr/>
          <a:lstStyle/>
          <a:p>
            <a:r>
              <a:rPr lang="en-US" dirty="0" smtClean="0"/>
              <a:t>Set up a Veterans Resource Center staffed by  trained volunteers</a:t>
            </a:r>
          </a:p>
        </p:txBody>
      </p:sp>
      <p:pic>
        <p:nvPicPr>
          <p:cNvPr id="4" name="Picture 3" descr="http://api.ning.com/files/8l--NuzR*jH2ckJ9CzYSGsVed3fWG9sb9oO9oP76m8cMaNxBEoNs1YigALRvusYfiG76WxN6vxTDsPM6rZUj1PnzXLbWfFru/IMG_1959.JPG?width=1000"/>
          <p:cNvPicPr/>
          <p:nvPr/>
        </p:nvPicPr>
        <p:blipFill>
          <a:blip r:embed="rId3">
            <a:extLst>
              <a:ext uri="{28A0092B-C50C-407E-A947-70E740481C1C}">
                <a14:useLocalDpi xmlns:a14="http://schemas.microsoft.com/office/drawing/2010/main" val="0"/>
              </a:ext>
            </a:extLst>
          </a:blip>
          <a:srcRect/>
          <a:stretch>
            <a:fillRect/>
          </a:stretch>
        </p:blipFill>
        <p:spPr bwMode="auto">
          <a:xfrm>
            <a:off x="1222075" y="2333358"/>
            <a:ext cx="4429218" cy="3535735"/>
          </a:xfrm>
          <a:prstGeom prst="rect">
            <a:avLst/>
          </a:prstGeom>
          <a:noFill/>
          <a:ln>
            <a:noFill/>
          </a:ln>
        </p:spPr>
      </p:pic>
      <p:pic>
        <p:nvPicPr>
          <p:cNvPr id="5" name="Picture 4" descr="http://api.ning.com/files/6vIMLmuhUcqrGtSUqaEJxM2YU3P*XTpRXxpKtCS1o-6a5V9XNfKXuem9L-MpxhVx0ASHFoec*k2shaazXqpgboq4Z-SkBlIO/volunteeratthevrc.jpg?width=380"/>
          <p:cNvPicPr/>
          <p:nvPr/>
        </p:nvPicPr>
        <p:blipFill>
          <a:blip r:embed="rId4">
            <a:extLst>
              <a:ext uri="{28A0092B-C50C-407E-A947-70E740481C1C}">
                <a14:useLocalDpi xmlns:a14="http://schemas.microsoft.com/office/drawing/2010/main" val="0"/>
              </a:ext>
            </a:extLst>
          </a:blip>
          <a:srcRect/>
          <a:stretch>
            <a:fillRect/>
          </a:stretch>
        </p:blipFill>
        <p:spPr bwMode="auto">
          <a:xfrm>
            <a:off x="6385811" y="2333358"/>
            <a:ext cx="4769870" cy="3535735"/>
          </a:xfrm>
          <a:prstGeom prst="rect">
            <a:avLst/>
          </a:prstGeom>
          <a:noFill/>
          <a:ln>
            <a:noFill/>
          </a:ln>
        </p:spPr>
      </p:pic>
    </p:spTree>
    <p:extLst>
      <p:ext uri="{BB962C8B-B14F-4D97-AF65-F5344CB8AC3E}">
        <p14:creationId xmlns:p14="http://schemas.microsoft.com/office/powerpoint/2010/main" val="22914691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Calibri" panose="020F0502020204030204" pitchFamily="34" charset="0"/>
              </a:rPr>
              <a:t>Step 4 - continued</a:t>
            </a:r>
          </a:p>
        </p:txBody>
      </p:sp>
      <p:sp>
        <p:nvSpPr>
          <p:cNvPr id="3" name="Text Placeholder 2"/>
          <p:cNvSpPr>
            <a:spLocks noGrp="1"/>
          </p:cNvSpPr>
          <p:nvPr>
            <p:ph type="body" idx="1"/>
          </p:nvPr>
        </p:nvSpPr>
        <p:spPr/>
        <p:txBody>
          <a:bodyPr>
            <a:normAutofit/>
          </a:bodyPr>
          <a:lstStyle/>
          <a:p>
            <a:r>
              <a:rPr lang="en-US" sz="2800" dirty="0" smtClean="0"/>
              <a:t>Get your volunteers on board.  Everything </a:t>
            </a:r>
            <a:r>
              <a:rPr lang="en-US" sz="2800" dirty="0"/>
              <a:t>you need is </a:t>
            </a:r>
            <a:r>
              <a:rPr lang="en-US" sz="2800" dirty="0" smtClean="0"/>
              <a:t>found here</a:t>
            </a:r>
          </a:p>
          <a:p>
            <a:pPr lvl="2"/>
            <a:r>
              <a:rPr lang="en-US" sz="2800" dirty="0" smtClean="0"/>
              <a:t>Recruit</a:t>
            </a:r>
          </a:p>
          <a:p>
            <a:pPr lvl="2"/>
            <a:r>
              <a:rPr lang="en-US" sz="2800" dirty="0" smtClean="0"/>
              <a:t>Interview</a:t>
            </a:r>
          </a:p>
          <a:p>
            <a:pPr lvl="2"/>
            <a:r>
              <a:rPr lang="en-US" sz="2800" dirty="0" smtClean="0"/>
              <a:t>Train volunteers</a:t>
            </a:r>
          </a:p>
          <a:p>
            <a:pPr marL="384048" lvl="2" indent="0">
              <a:buNone/>
            </a:pPr>
            <a:endParaRPr lang="en-US" sz="2800" dirty="0" smtClean="0"/>
          </a:p>
        </p:txBody>
      </p:sp>
      <p:pic>
        <p:nvPicPr>
          <p:cNvPr id="6" name="Picture 5"/>
          <p:cNvPicPr>
            <a:picLocks noChangeAspect="1"/>
          </p:cNvPicPr>
          <p:nvPr/>
        </p:nvPicPr>
        <p:blipFill>
          <a:blip r:embed="rId3"/>
          <a:stretch>
            <a:fillRect/>
          </a:stretch>
        </p:blipFill>
        <p:spPr>
          <a:xfrm>
            <a:off x="5032534" y="2534879"/>
            <a:ext cx="6123145" cy="3442589"/>
          </a:xfrm>
          <a:prstGeom prst="rect">
            <a:avLst/>
          </a:prstGeom>
        </p:spPr>
      </p:pic>
    </p:spTree>
    <p:extLst>
      <p:ext uri="{BB962C8B-B14F-4D97-AF65-F5344CB8AC3E}">
        <p14:creationId xmlns:p14="http://schemas.microsoft.com/office/powerpoint/2010/main" val="1366733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Step 5 </a:t>
            </a:r>
          </a:p>
        </p:txBody>
      </p:sp>
      <p:sp>
        <p:nvSpPr>
          <p:cNvPr id="3" name="Text Placeholder 2"/>
          <p:cNvSpPr>
            <a:spLocks noGrp="1"/>
          </p:cNvSpPr>
          <p:nvPr>
            <p:ph type="body" idx="1"/>
          </p:nvPr>
        </p:nvSpPr>
        <p:spPr/>
        <p:txBody>
          <a:bodyPr>
            <a:normAutofit/>
          </a:bodyPr>
          <a:lstStyle/>
          <a:p>
            <a:r>
              <a:rPr lang="en-US" sz="2400" dirty="0" smtClean="0">
                <a:latin typeface="Calibri" panose="020F0502020204030204" pitchFamily="34" charset="0"/>
              </a:rPr>
              <a:t>Present programs </a:t>
            </a:r>
            <a:r>
              <a:rPr lang="en-US" sz="2400" dirty="0">
                <a:latin typeface="Calibri" panose="020F0502020204030204" pitchFamily="34" charset="0"/>
              </a:rPr>
              <a:t>in libraries to attract more </a:t>
            </a:r>
            <a:r>
              <a:rPr lang="en-US" sz="2400" dirty="0" smtClean="0">
                <a:latin typeface="Calibri" panose="020F0502020204030204" pitchFamily="34" charset="0"/>
              </a:rPr>
              <a:t>veterans</a:t>
            </a:r>
          </a:p>
          <a:p>
            <a:pPr lvl="1"/>
            <a:r>
              <a:rPr lang="en-US" sz="2400" dirty="0" smtClean="0">
                <a:latin typeface="Calibri" panose="020F0502020204030204" pitchFamily="34" charset="0"/>
              </a:rPr>
              <a:t>Invite veterans to general audience programs</a:t>
            </a:r>
          </a:p>
          <a:p>
            <a:pPr lvl="1"/>
            <a:r>
              <a:rPr lang="en-US" sz="2400" dirty="0" smtClean="0">
                <a:latin typeface="Calibri" panose="020F0502020204030204" pitchFamily="34" charset="0"/>
              </a:rPr>
              <a:t>3 programs available on our </a:t>
            </a:r>
            <a:r>
              <a:rPr lang="en-US" sz="2400" dirty="0" smtClean="0">
                <a:latin typeface="Calibri" panose="020F0502020204030204" pitchFamily="34" charset="0"/>
                <a:hlinkClick r:id="rId3"/>
              </a:rPr>
              <a:t>website </a:t>
            </a:r>
            <a:r>
              <a:rPr lang="en-US" sz="2400" dirty="0" smtClean="0">
                <a:latin typeface="Calibri" panose="020F0502020204030204" pitchFamily="34" charset="0"/>
              </a:rPr>
              <a:t> </a:t>
            </a:r>
          </a:p>
          <a:p>
            <a:pPr lvl="1"/>
            <a:r>
              <a:rPr lang="en-US" sz="2400" dirty="0" smtClean="0">
                <a:latin typeface="Calibri" panose="020F0502020204030204" pitchFamily="34" charset="0"/>
              </a:rPr>
              <a:t>Book groups, author talks, etc.</a:t>
            </a:r>
          </a:p>
          <a:p>
            <a:pPr lvl="1"/>
            <a:r>
              <a:rPr lang="en-US" sz="2400" dirty="0" smtClean="0">
                <a:latin typeface="Calibri" panose="020F0502020204030204" pitchFamily="34" charset="0"/>
              </a:rPr>
              <a:t>Samples from other libraries in PR toolkit </a:t>
            </a:r>
            <a:r>
              <a:rPr lang="en-US" sz="2400" dirty="0">
                <a:latin typeface="Calibri" panose="020F0502020204030204" pitchFamily="34" charset="0"/>
              </a:rPr>
              <a:t>on our </a:t>
            </a:r>
            <a:r>
              <a:rPr lang="en-US" sz="2400" dirty="0">
                <a:latin typeface="Calibri" panose="020F0502020204030204" pitchFamily="34" charset="0"/>
                <a:hlinkClick r:id="rId3"/>
              </a:rPr>
              <a:t>website </a:t>
            </a:r>
            <a:r>
              <a:rPr lang="en-US" sz="2400" dirty="0">
                <a:latin typeface="Calibri" panose="020F0502020204030204" pitchFamily="34" charset="0"/>
              </a:rPr>
              <a:t> </a:t>
            </a:r>
            <a:endParaRPr lang="en-US" sz="2400" dirty="0" smtClean="0">
              <a:latin typeface="Calibri" panose="020F0502020204030204" pitchFamily="34" charset="0"/>
            </a:endParaRPr>
          </a:p>
          <a:p>
            <a:pPr lvl="1"/>
            <a:r>
              <a:rPr lang="en-US" sz="2400" dirty="0" smtClean="0">
                <a:latin typeface="Calibri" panose="020F0502020204030204" pitchFamily="34" charset="0"/>
              </a:rPr>
              <a:t>War Ink an online exhibit of stories told through tattoos of California Veterans is launching 11-11-2014</a:t>
            </a:r>
          </a:p>
          <a:p>
            <a:pPr lvl="1"/>
            <a:r>
              <a:rPr lang="en-US" sz="2400" dirty="0" smtClean="0">
                <a:latin typeface="Calibri" panose="020F0502020204030204" pitchFamily="34" charset="0"/>
              </a:rPr>
              <a:t>Some libraries are already participating</a:t>
            </a:r>
          </a:p>
          <a:p>
            <a:pPr marL="201168" lvl="1" indent="0">
              <a:buNone/>
            </a:pPr>
            <a:r>
              <a:rPr lang="en-US" sz="2400" dirty="0">
                <a:latin typeface="Calibri" panose="020F0502020204030204" pitchFamily="34" charset="0"/>
              </a:rPr>
              <a:t> </a:t>
            </a:r>
            <a:r>
              <a:rPr lang="en-US" sz="2400" dirty="0" smtClean="0">
                <a:latin typeface="Calibri" panose="020F0502020204030204" pitchFamily="34" charset="0"/>
              </a:rPr>
              <a:t>   in Cal Humanities:  </a:t>
            </a:r>
            <a:r>
              <a:rPr lang="en-US" sz="2400" i="1" dirty="0" smtClean="0">
                <a:latin typeface="Calibri" panose="020F0502020204030204" pitchFamily="34" charset="0"/>
              </a:rPr>
              <a:t>War Comes Home</a:t>
            </a:r>
            <a:endParaRPr lang="en-US" sz="2400" i="1" dirty="0"/>
          </a:p>
        </p:txBody>
      </p:sp>
      <p:pic>
        <p:nvPicPr>
          <p:cNvPr id="4" name="Picture 3"/>
          <p:cNvPicPr>
            <a:picLocks noChangeAspect="1"/>
          </p:cNvPicPr>
          <p:nvPr/>
        </p:nvPicPr>
        <p:blipFill>
          <a:blip r:embed="rId4"/>
          <a:stretch>
            <a:fillRect/>
          </a:stretch>
        </p:blipFill>
        <p:spPr>
          <a:xfrm>
            <a:off x="8156221" y="4758343"/>
            <a:ext cx="3005033" cy="1692374"/>
          </a:xfrm>
          <a:prstGeom prst="rect">
            <a:avLst/>
          </a:prstGeom>
        </p:spPr>
      </p:pic>
    </p:spTree>
    <p:extLst>
      <p:ext uri="{BB962C8B-B14F-4D97-AF65-F5344CB8AC3E}">
        <p14:creationId xmlns:p14="http://schemas.microsoft.com/office/powerpoint/2010/main" val="26322958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 Introductions</a:t>
            </a:r>
          </a:p>
        </p:txBody>
      </p:sp>
      <p:sp>
        <p:nvSpPr>
          <p:cNvPr id="3" name="Text Placeholder 2"/>
          <p:cNvSpPr>
            <a:spLocks noGrp="1"/>
          </p:cNvSpPr>
          <p:nvPr>
            <p:ph type="body" idx="1"/>
          </p:nvPr>
        </p:nvSpPr>
        <p:spPr>
          <a:xfrm>
            <a:off x="8057444" y="4921957"/>
            <a:ext cx="2342446" cy="355598"/>
          </a:xfrm>
        </p:spPr>
        <p:txBody>
          <a:bodyPr>
            <a:normAutofit/>
          </a:bodyPr>
          <a:lstStyle/>
          <a:p>
            <a:pPr algn="ctr"/>
            <a:r>
              <a:rPr lang="en-US" sz="1800" dirty="0">
                <a:latin typeface="Calibri" panose="020F0502020204030204" pitchFamily="34" charset="0"/>
              </a:rPr>
              <a:t>John “Buzz” Kraft </a:t>
            </a:r>
            <a:endParaRPr lang="en-US" sz="1800" dirty="0"/>
          </a:p>
        </p:txBody>
      </p:sp>
      <p:pic>
        <p:nvPicPr>
          <p:cNvPr id="4" name="Picture 3" descr="Jacquie Brinkl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3" y="2502429"/>
            <a:ext cx="3048000" cy="2281238"/>
          </a:xfrm>
          <a:prstGeom prst="rect">
            <a:avLst/>
          </a:prstGeom>
        </p:spPr>
      </p:pic>
      <p:pic>
        <p:nvPicPr>
          <p:cNvPr id="5" name="Picture 4" descr="Karen Bosch Cob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320971"/>
            <a:ext cx="1872463" cy="2462696"/>
          </a:xfrm>
          <a:prstGeom prst="rect">
            <a:avLst/>
          </a:prstGeom>
        </p:spPr>
      </p:pic>
      <p:sp>
        <p:nvSpPr>
          <p:cNvPr id="6" name="TextBox 5"/>
          <p:cNvSpPr txBox="1"/>
          <p:nvPr/>
        </p:nvSpPr>
        <p:spPr>
          <a:xfrm>
            <a:off x="1397000" y="4907844"/>
            <a:ext cx="2794000" cy="369332"/>
          </a:xfrm>
          <a:prstGeom prst="rect">
            <a:avLst/>
          </a:prstGeom>
          <a:noFill/>
        </p:spPr>
        <p:txBody>
          <a:bodyPr wrap="square" rtlCol="0">
            <a:spAutoFit/>
          </a:bodyPr>
          <a:lstStyle/>
          <a:p>
            <a:pPr algn="ctr"/>
            <a:r>
              <a:rPr lang="en-US" dirty="0" smtClean="0"/>
              <a:t>Jacquie Brinkley</a:t>
            </a:r>
            <a:endParaRPr lang="en-US" dirty="0"/>
          </a:p>
        </p:txBody>
      </p:sp>
      <p:sp>
        <p:nvSpPr>
          <p:cNvPr id="9" name="TextBox 8"/>
          <p:cNvSpPr txBox="1"/>
          <p:nvPr/>
        </p:nvSpPr>
        <p:spPr>
          <a:xfrm>
            <a:off x="4698999" y="4907844"/>
            <a:ext cx="2864557" cy="369332"/>
          </a:xfrm>
          <a:prstGeom prst="rect">
            <a:avLst/>
          </a:prstGeom>
          <a:noFill/>
        </p:spPr>
        <p:txBody>
          <a:bodyPr wrap="square" rtlCol="0">
            <a:spAutoFit/>
          </a:bodyPr>
          <a:lstStyle/>
          <a:p>
            <a:pPr algn="ctr"/>
            <a:r>
              <a:rPr lang="en-US" dirty="0" smtClean="0"/>
              <a:t>Karen Bosch Cobb</a:t>
            </a:r>
            <a:endParaRPr lang="en-US" dirty="0"/>
          </a:p>
        </p:txBody>
      </p:sp>
      <p:pic>
        <p:nvPicPr>
          <p:cNvPr id="7" name="Picture 6" descr="John &quot;Buzz&quot; Kraf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778" y="2271889"/>
            <a:ext cx="2009422" cy="2511778"/>
          </a:xfrm>
          <a:prstGeom prst="rect">
            <a:avLst/>
          </a:prstGeom>
        </p:spPr>
      </p:pic>
    </p:spTree>
    <p:extLst>
      <p:ext uri="{BB962C8B-B14F-4D97-AF65-F5344CB8AC3E}">
        <p14:creationId xmlns:p14="http://schemas.microsoft.com/office/powerpoint/2010/main" val="2393734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endParaRPr lang="en-US" dirty="0"/>
          </a:p>
        </p:txBody>
      </p:sp>
      <p:sp>
        <p:nvSpPr>
          <p:cNvPr id="3" name="Text Placeholder 2"/>
          <p:cNvSpPr>
            <a:spLocks noGrp="1"/>
          </p:cNvSpPr>
          <p:nvPr>
            <p:ph type="body" idx="1"/>
          </p:nvPr>
        </p:nvSpPr>
        <p:spPr/>
        <p:txBody>
          <a:bodyPr/>
          <a:lstStyle/>
          <a:p>
            <a:pPr marL="0" indent="0">
              <a:buNone/>
            </a:pPr>
            <a:r>
              <a:rPr lang="en-US" dirty="0" smtClean="0"/>
              <a:t>Participate in evaluation of outputs and outcomes</a:t>
            </a:r>
          </a:p>
          <a:p>
            <a:pPr marL="0" indent="0">
              <a:buNone/>
            </a:pPr>
            <a:r>
              <a:rPr lang="en-US" dirty="0"/>
              <a:t>	</a:t>
            </a:r>
            <a:r>
              <a:rPr lang="en-US" dirty="0" smtClean="0"/>
              <a:t>Usage counts monthly</a:t>
            </a:r>
          </a:p>
          <a:p>
            <a:pPr marL="0" indent="0">
              <a:buNone/>
            </a:pPr>
            <a:r>
              <a:rPr lang="en-US" dirty="0"/>
              <a:t>	</a:t>
            </a:r>
            <a:r>
              <a:rPr lang="en-US" dirty="0" smtClean="0"/>
              <a:t>Postcard Surveys to measure the impact of services.</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326946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dirty="0" smtClean="0">
                <a:latin typeface="Calibri" panose="020F0502020204030204" pitchFamily="34" charset="0"/>
              </a:rPr>
              <a:t>We invite you to participate</a:t>
            </a:r>
            <a:br>
              <a:rPr lang="en-US" dirty="0" smtClean="0">
                <a:latin typeface="Calibri" panose="020F0502020204030204" pitchFamily="34" charset="0"/>
              </a:rPr>
            </a:br>
            <a:endParaRPr lang="en-US" b="0" i="0" u="none" strike="noStrike" baseline="0" dirty="0" smtClean="0">
              <a:latin typeface="Calibri" panose="020F0502020204030204" pitchFamily="34" charset="0"/>
            </a:endParaRPr>
          </a:p>
        </p:txBody>
      </p:sp>
      <p:sp>
        <p:nvSpPr>
          <p:cNvPr id="3" name="Text Placeholder 2"/>
          <p:cNvSpPr>
            <a:spLocks noGrp="1"/>
          </p:cNvSpPr>
          <p:nvPr>
            <p:ph type="body" idx="1"/>
          </p:nvPr>
        </p:nvSpPr>
        <p:spPr/>
        <p:txBody>
          <a:bodyPr/>
          <a:lstStyle/>
          <a:p>
            <a:r>
              <a:rPr lang="en-US" dirty="0" smtClean="0">
                <a:latin typeface="Calibri" panose="020F0502020204030204" pitchFamily="34" charset="0"/>
              </a:rPr>
              <a:t>The California State Library is looking for more libraries to join this effort.  LSTA funding is available. </a:t>
            </a:r>
          </a:p>
          <a:p>
            <a:endParaRPr lang="en-US" dirty="0">
              <a:latin typeface="Calibri" panose="020F0502020204030204" pitchFamily="34" charset="0"/>
            </a:endParaRPr>
          </a:p>
          <a:p>
            <a:r>
              <a:rPr lang="en-US" dirty="0" smtClean="0">
                <a:latin typeface="Calibri" panose="020F0502020204030204" pitchFamily="34" charset="0"/>
              </a:rPr>
              <a:t>Libraries which are selected will receive funding for collections, equipment, programming, staff support, supplies, and coaching from grant monitors.</a:t>
            </a:r>
          </a:p>
          <a:p>
            <a:pPr lvl="1"/>
            <a:endParaRPr lang="en-US" dirty="0">
              <a:latin typeface="Calibri" panose="020F0502020204030204" pitchFamily="34" charset="0"/>
            </a:endParaRPr>
          </a:p>
          <a:p>
            <a:pPr marL="742950" lvl="1" indent="-285750"/>
            <a:r>
              <a:rPr lang="en-US" dirty="0" smtClean="0">
                <a:latin typeface="Calibri" panose="020F0502020204030204" pitchFamily="34" charset="0"/>
              </a:rPr>
              <a:t>Interested</a:t>
            </a:r>
            <a:r>
              <a:rPr lang="en-US" dirty="0">
                <a:latin typeface="Calibri" panose="020F0502020204030204" pitchFamily="34" charset="0"/>
              </a:rPr>
              <a:t>:  Contact Karen Bosch </a:t>
            </a:r>
            <a:r>
              <a:rPr lang="en-US" dirty="0" smtClean="0">
                <a:latin typeface="Calibri" panose="020F0502020204030204" pitchFamily="34" charset="0"/>
              </a:rPr>
              <a:t>Cobb at </a:t>
            </a:r>
            <a:r>
              <a:rPr lang="en-US" dirty="0" smtClean="0">
                <a:latin typeface="Calibri" panose="020F0502020204030204" pitchFamily="34" charset="0"/>
                <a:hlinkClick r:id="rId3"/>
              </a:rPr>
              <a:t>karenboschcobb@infopeople.org</a:t>
            </a:r>
            <a:endParaRPr lang="en-US" dirty="0" smtClean="0">
              <a:latin typeface="Calibri" panose="020F0502020204030204" pitchFamily="34" charset="0"/>
            </a:endParaRPr>
          </a:p>
          <a:p>
            <a:pPr marL="742950" lvl="1" indent="-285750"/>
            <a:endParaRPr lang="en-US" dirty="0" smtClean="0">
              <a:latin typeface="Calibri" panose="020F0502020204030204" pitchFamily="34" charset="0"/>
            </a:endParaRPr>
          </a:p>
          <a:p>
            <a:pPr marL="742950" lvl="1" indent="-285750"/>
            <a:r>
              <a:rPr lang="en-US" dirty="0" smtClean="0">
                <a:latin typeface="Calibri" panose="020F0502020204030204" pitchFamily="34" charset="0"/>
              </a:rPr>
              <a:t>Your </a:t>
            </a:r>
            <a:r>
              <a:rPr lang="en-US" dirty="0">
                <a:latin typeface="Calibri" panose="020F0502020204030204" pitchFamily="34" charset="0"/>
              </a:rPr>
              <a:t>library will be asked to complete a Letter of Commitment </a:t>
            </a:r>
            <a:r>
              <a:rPr lang="en-US" dirty="0" smtClean="0">
                <a:latin typeface="Calibri" panose="020F0502020204030204" pitchFamily="34" charset="0"/>
              </a:rPr>
              <a:t>signed </a:t>
            </a:r>
            <a:r>
              <a:rPr lang="en-US" dirty="0">
                <a:latin typeface="Calibri" panose="020F0502020204030204" pitchFamily="34" charset="0"/>
              </a:rPr>
              <a:t>by your director  and submit by </a:t>
            </a:r>
            <a:r>
              <a:rPr lang="en-US" dirty="0" smtClean="0">
                <a:latin typeface="Calibri" panose="020F0502020204030204" pitchFamily="34" charset="0"/>
              </a:rPr>
              <a:t>July 31, 2014.</a:t>
            </a:r>
            <a:endParaRPr lang="en-US" dirty="0"/>
          </a:p>
        </p:txBody>
      </p:sp>
    </p:spTree>
    <p:extLst>
      <p:ext uri="{BB962C8B-B14F-4D97-AF65-F5344CB8AC3E}">
        <p14:creationId xmlns:p14="http://schemas.microsoft.com/office/powerpoint/2010/main" val="36172354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endParaRPr lang="en-US" b="0" i="0" u="none" strike="noStrike" baseline="0" dirty="0" smtClean="0">
              <a:latin typeface="Calibri" panose="020F0502020204030204" pitchFamily="34" charset="0"/>
            </a:endParaRPr>
          </a:p>
        </p:txBody>
      </p:sp>
      <p:sp>
        <p:nvSpPr>
          <p:cNvPr id="3" name="Text Placeholder 2"/>
          <p:cNvSpPr>
            <a:spLocks noGrp="1"/>
          </p:cNvSpPr>
          <p:nvPr>
            <p:ph type="body" idx="1"/>
          </p:nvPr>
        </p:nvSpPr>
        <p:spPr/>
        <p:txBody>
          <a:bodyPr>
            <a:normAutofit/>
          </a:bodyPr>
          <a:lstStyle/>
          <a:p>
            <a:pPr marL="0" indent="0" algn="ctr">
              <a:buNone/>
            </a:pPr>
            <a:r>
              <a:rPr lang="en-US" sz="25000" dirty="0" smtClean="0"/>
              <a:t>?</a:t>
            </a:r>
          </a:p>
          <a:p>
            <a:pPr marL="0" indent="0" algn="ctr">
              <a:buNone/>
            </a:pPr>
            <a:endParaRPr lang="en-US" sz="12500" dirty="0"/>
          </a:p>
        </p:txBody>
      </p:sp>
    </p:spTree>
    <p:extLst>
      <p:ext uri="{BB962C8B-B14F-4D97-AF65-F5344CB8AC3E}">
        <p14:creationId xmlns:p14="http://schemas.microsoft.com/office/powerpoint/2010/main" val="370921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Text Placeholder 2"/>
          <p:cNvSpPr>
            <a:spLocks noGrp="1"/>
          </p:cNvSpPr>
          <p:nvPr>
            <p:ph type="body" idx="1"/>
          </p:nvPr>
        </p:nvSpPr>
        <p:spPr>
          <a:xfrm>
            <a:off x="1097280" y="2300110"/>
            <a:ext cx="10058400" cy="3568983"/>
          </a:xfrm>
        </p:spPr>
        <p:txBody>
          <a:bodyPr/>
          <a:lstStyle/>
          <a:p>
            <a:r>
              <a:rPr lang="en-US" dirty="0" smtClean="0"/>
              <a:t>Contact us at:</a:t>
            </a:r>
          </a:p>
          <a:p>
            <a:endParaRPr lang="en-US" dirty="0" smtClean="0"/>
          </a:p>
          <a:p>
            <a:r>
              <a:rPr lang="en-US" dirty="0"/>
              <a:t>Jacquie Brinkley - </a:t>
            </a:r>
            <a:r>
              <a:rPr lang="en-US" dirty="0">
                <a:hlinkClick r:id="rId2"/>
              </a:rPr>
              <a:t>jacquiebrinkley@</a:t>
            </a:r>
            <a:r>
              <a:rPr lang="en-US" dirty="0" smtClean="0">
                <a:hlinkClick r:id="rId2"/>
              </a:rPr>
              <a:t>infopeople.org</a:t>
            </a:r>
            <a:endParaRPr lang="en-US" dirty="0" smtClean="0"/>
          </a:p>
          <a:p>
            <a:r>
              <a:rPr lang="en-US" dirty="0"/>
              <a:t>Karen Bosch Cobb - </a:t>
            </a:r>
            <a:r>
              <a:rPr lang="en-US" dirty="0">
                <a:hlinkClick r:id="rId3"/>
              </a:rPr>
              <a:t>karenboschcobb@</a:t>
            </a:r>
            <a:r>
              <a:rPr lang="en-US" dirty="0" smtClean="0">
                <a:hlinkClick r:id="rId3"/>
              </a:rPr>
              <a:t>infopeople.org</a:t>
            </a:r>
            <a:endParaRPr lang="en-US" dirty="0" smtClean="0"/>
          </a:p>
          <a:p>
            <a:r>
              <a:rPr lang="en-US" dirty="0" smtClean="0"/>
              <a:t>John “Buzz</a:t>
            </a:r>
            <a:r>
              <a:rPr lang="en-US" dirty="0"/>
              <a:t>” Kraft - </a:t>
            </a:r>
            <a:r>
              <a:rPr lang="en-US" dirty="0">
                <a:hlinkClick r:id="rId4"/>
              </a:rPr>
              <a:t>John.Kraft@</a:t>
            </a:r>
            <a:r>
              <a:rPr lang="en-US" dirty="0" smtClean="0">
                <a:hlinkClick r:id="rId4"/>
              </a:rPr>
              <a:t>calvet.ca.gov</a:t>
            </a:r>
            <a:endParaRPr lang="en-US" dirty="0" smtClean="0"/>
          </a:p>
          <a:p>
            <a:endParaRPr lang="en-US" dirty="0"/>
          </a:p>
        </p:txBody>
      </p:sp>
    </p:spTree>
    <p:extLst>
      <p:ext uri="{BB962C8B-B14F-4D97-AF65-F5344CB8AC3E}">
        <p14:creationId xmlns:p14="http://schemas.microsoft.com/office/powerpoint/2010/main" val="246385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930400" y="4419600"/>
            <a:ext cx="84328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222" y="2154756"/>
            <a:ext cx="7450667" cy="866815"/>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Why California public libraries are helping veterans</a:t>
            </a:r>
          </a:p>
        </p:txBody>
      </p:sp>
      <p:sp>
        <p:nvSpPr>
          <p:cNvPr id="3" name="Text Placeholder 2"/>
          <p:cNvSpPr>
            <a:spLocks noGrp="1"/>
          </p:cNvSpPr>
          <p:nvPr>
            <p:ph type="body" idx="1"/>
          </p:nvPr>
        </p:nvSpPr>
        <p:spPr/>
        <p:txBody>
          <a:bodyPr>
            <a:normAutofit/>
          </a:bodyPr>
          <a:lstStyle/>
          <a:p>
            <a:r>
              <a:rPr lang="en-US" sz="2400" dirty="0" smtClean="0"/>
              <a:t>The California State Library has a Statewide LSTA grant </a:t>
            </a:r>
            <a:r>
              <a:rPr lang="en-US" sz="2400" b="1" dirty="0" smtClean="0"/>
              <a:t>Veterans Connect @ the Library </a:t>
            </a:r>
            <a:r>
              <a:rPr lang="en-US" sz="2400" dirty="0" smtClean="0"/>
              <a:t>to provide services to help veterans and their families.  </a:t>
            </a:r>
          </a:p>
          <a:p>
            <a:r>
              <a:rPr lang="en-US" sz="2400" dirty="0" smtClean="0"/>
              <a:t>The </a:t>
            </a:r>
            <a:r>
              <a:rPr lang="en-US" sz="2400" dirty="0"/>
              <a:t>goals for this grant are to:</a:t>
            </a:r>
          </a:p>
          <a:p>
            <a:pPr lvl="1"/>
            <a:r>
              <a:rPr lang="en-US" sz="2400" dirty="0" smtClean="0"/>
              <a:t>Provide </a:t>
            </a:r>
            <a:r>
              <a:rPr lang="en-US" sz="2400" dirty="0"/>
              <a:t>veterans benefits and local service information to veterans and family members, links to other </a:t>
            </a:r>
            <a:r>
              <a:rPr lang="en-US" sz="2400" dirty="0" smtClean="0"/>
              <a:t>local organizations </a:t>
            </a:r>
            <a:r>
              <a:rPr lang="en-US" sz="2400" dirty="0"/>
              <a:t>serving veterans especially local County Service Offices, CalVet and the Federal </a:t>
            </a:r>
            <a:r>
              <a:rPr lang="en-US" sz="2400" dirty="0" smtClean="0"/>
              <a:t>VA</a:t>
            </a:r>
            <a:endParaRPr lang="en-US" sz="2400" dirty="0"/>
          </a:p>
          <a:p>
            <a:pPr lvl="1"/>
            <a:r>
              <a:rPr lang="en-US" sz="2400" dirty="0" smtClean="0"/>
              <a:t>Increase </a:t>
            </a:r>
            <a:r>
              <a:rPr lang="en-US" sz="2400" dirty="0"/>
              <a:t>registered veterans in the CalVet Reintegration </a:t>
            </a:r>
            <a:r>
              <a:rPr lang="en-US" sz="2400" dirty="0" smtClean="0"/>
              <a:t>system through use of </a:t>
            </a:r>
            <a:r>
              <a:rPr lang="en-US" sz="2400" dirty="0" smtClean="0">
                <a:hlinkClick r:id="rId3"/>
              </a:rPr>
              <a:t>myCalVet</a:t>
            </a:r>
            <a:endParaRPr lang="en-US" sz="2400" dirty="0"/>
          </a:p>
          <a:p>
            <a:pPr lvl="1"/>
            <a:r>
              <a:rPr lang="en-US" sz="2400" dirty="0" smtClean="0"/>
              <a:t>Increase </a:t>
            </a:r>
            <a:r>
              <a:rPr lang="en-US" sz="2400" dirty="0"/>
              <a:t>California veteran benefit </a:t>
            </a:r>
            <a:r>
              <a:rPr lang="en-US" sz="2400" dirty="0" smtClean="0"/>
              <a:t>claims</a:t>
            </a:r>
          </a:p>
          <a:p>
            <a:pPr lvl="1"/>
            <a:r>
              <a:rPr lang="en-US" sz="2400" dirty="0" smtClean="0"/>
              <a:t>Increase use of libraries by veterans and their families</a:t>
            </a:r>
            <a:endParaRPr lang="en-US" sz="2400" dirty="0"/>
          </a:p>
          <a:p>
            <a:endParaRPr lang="en-US" dirty="0"/>
          </a:p>
        </p:txBody>
      </p:sp>
      <p:pic>
        <p:nvPicPr>
          <p:cNvPr id="4" name="Picture 3"/>
          <p:cNvPicPr>
            <a:picLocks noChangeAspect="1"/>
          </p:cNvPicPr>
          <p:nvPr/>
        </p:nvPicPr>
        <p:blipFill>
          <a:blip r:embed="rId4"/>
          <a:stretch>
            <a:fillRect/>
          </a:stretch>
        </p:blipFill>
        <p:spPr>
          <a:xfrm>
            <a:off x="9764889" y="4938410"/>
            <a:ext cx="1678929" cy="1253698"/>
          </a:xfrm>
          <a:prstGeom prst="rect">
            <a:avLst/>
          </a:prstGeom>
        </p:spPr>
      </p:pic>
    </p:spTree>
    <p:extLst>
      <p:ext uri="{BB962C8B-B14F-4D97-AF65-F5344CB8AC3E}">
        <p14:creationId xmlns:p14="http://schemas.microsoft.com/office/powerpoint/2010/main" val="1953137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Calibri" panose="020F0502020204030204" pitchFamily="34" charset="0"/>
              </a:rPr>
              <a:t>Our Partner:  CalVet</a:t>
            </a:r>
            <a:endParaRPr lang="en-US" b="0" i="0" u="none" strike="noStrike" baseline="0" dirty="0" smtClean="0">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921790" y="1737360"/>
            <a:ext cx="8153044" cy="4583849"/>
          </a:xfrm>
          <a:prstGeom prst="rect">
            <a:avLst/>
          </a:prstGeom>
        </p:spPr>
      </p:pic>
    </p:spTree>
    <p:extLst>
      <p:ext uri="{BB962C8B-B14F-4D97-AF65-F5344CB8AC3E}">
        <p14:creationId xmlns:p14="http://schemas.microsoft.com/office/powerpoint/2010/main" val="2846666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44" y="635002"/>
            <a:ext cx="11190111" cy="1072444"/>
          </a:xfrm>
        </p:spPr>
        <p:txBody>
          <a:bodyPr>
            <a:noAutofit/>
          </a:bodyPr>
          <a:lstStyle/>
          <a:p>
            <a:pPr marR="0" rtl="0"/>
            <a:r>
              <a:rPr lang="en-US" sz="4000" b="0" i="0" u="none" strike="noStrike" baseline="0" dirty="0" smtClean="0">
                <a:latin typeface="Calibri" panose="020F0502020204030204" pitchFamily="34" charset="0"/>
              </a:rPr>
              <a:t>Why libraries when there are </a:t>
            </a:r>
            <a:r>
              <a:rPr lang="en-US" sz="4000" dirty="0" smtClean="0">
                <a:latin typeface="Calibri" panose="020F0502020204030204" pitchFamily="34" charset="0"/>
              </a:rPr>
              <a:t>so many other agencies serving veterans?</a:t>
            </a:r>
            <a:endParaRPr lang="en-US" sz="4000" b="0" i="0" u="none" strike="noStrike" baseline="0" dirty="0" smtClean="0">
              <a:latin typeface="Calibri" panose="020F0502020204030204" pitchFamily="34" charset="0"/>
            </a:endParaRPr>
          </a:p>
        </p:txBody>
      </p:sp>
      <p:sp>
        <p:nvSpPr>
          <p:cNvPr id="3" name="Text Placeholder 2"/>
          <p:cNvSpPr>
            <a:spLocks noGrp="1"/>
          </p:cNvSpPr>
          <p:nvPr>
            <p:ph type="body" idx="1"/>
          </p:nvPr>
        </p:nvSpPr>
        <p:spPr>
          <a:xfrm>
            <a:off x="1097280" y="2187222"/>
            <a:ext cx="10058400" cy="3681872"/>
          </a:xfrm>
        </p:spPr>
        <p:txBody>
          <a:bodyPr/>
          <a:lstStyle/>
          <a:p>
            <a:endParaRPr lang="en-US" dirty="0"/>
          </a:p>
          <a:p>
            <a:pPr marL="0" indent="0">
              <a:buNone/>
            </a:pPr>
            <a:r>
              <a:rPr lang="en-US" sz="2800" i="1" dirty="0" smtClean="0"/>
              <a:t>“The </a:t>
            </a:r>
            <a:r>
              <a:rPr lang="en-US" sz="2800" i="1" dirty="0"/>
              <a:t>skill sets, resources and dedication </a:t>
            </a:r>
            <a:r>
              <a:rPr lang="en-US" sz="2800" i="1" dirty="0" smtClean="0"/>
              <a:t>…can </a:t>
            </a:r>
            <a:r>
              <a:rPr lang="en-US" sz="2800" i="1" dirty="0"/>
              <a:t>play a crucial role in positively changing the way that veterans return to their communities -- without </a:t>
            </a:r>
            <a:r>
              <a:rPr lang="en-US" sz="2800" i="1" dirty="0" smtClean="0"/>
              <a:t>…isolation</a:t>
            </a:r>
            <a:r>
              <a:rPr lang="en-US" sz="2800" i="1" dirty="0"/>
              <a:t>, fear, pain and </a:t>
            </a:r>
            <a:r>
              <a:rPr lang="en-US" sz="2800" i="1" dirty="0" smtClean="0"/>
              <a:t>shame.  </a:t>
            </a:r>
          </a:p>
          <a:p>
            <a:pPr marL="0" indent="0">
              <a:buNone/>
            </a:pPr>
            <a:r>
              <a:rPr lang="en-US" sz="2800" i="1" dirty="0" smtClean="0"/>
              <a:t>Libraries…safe </a:t>
            </a:r>
            <a:r>
              <a:rPr lang="en-US" sz="2800" i="1" dirty="0"/>
              <a:t>places where people care and want to help, and where core professional values of respect and confidentiality are upheld</a:t>
            </a:r>
            <a:r>
              <a:rPr lang="en-US" sz="2800" i="1" dirty="0" smtClean="0"/>
              <a:t>.”</a:t>
            </a:r>
          </a:p>
          <a:p>
            <a:pPr marL="0" indent="0">
              <a:buNone/>
            </a:pPr>
            <a:r>
              <a:rPr lang="en-US" sz="2800" dirty="0"/>
              <a:t> </a:t>
            </a:r>
            <a:r>
              <a:rPr lang="en-US" sz="2800" dirty="0" smtClean="0"/>
              <a:t>  -Jason Deitch, veteran and partner with Contra Costa Library</a:t>
            </a:r>
            <a:endParaRPr lang="en-US" sz="2800" dirty="0"/>
          </a:p>
        </p:txBody>
      </p:sp>
    </p:spTree>
    <p:extLst>
      <p:ext uri="{BB962C8B-B14F-4D97-AF65-F5344CB8AC3E}">
        <p14:creationId xmlns:p14="http://schemas.microsoft.com/office/powerpoint/2010/main" val="14382984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Calibri" panose="020F0502020204030204" pitchFamily="34" charset="0"/>
              </a:rPr>
              <a:t>The </a:t>
            </a:r>
            <a:r>
              <a:rPr lang="en-US" dirty="0" smtClean="0">
                <a:latin typeface="Calibri" panose="020F0502020204030204" pitchFamily="34" charset="0"/>
              </a:rPr>
              <a:t>facts about California Veterans</a:t>
            </a:r>
            <a:endParaRPr lang="en-US" b="0" i="0" u="none" strike="noStrike" baseline="0" dirty="0" smtClean="0">
              <a:latin typeface="Calibri" panose="020F0502020204030204" pitchFamily="34" charset="0"/>
            </a:endParaRPr>
          </a:p>
        </p:txBody>
      </p:sp>
      <p:sp>
        <p:nvSpPr>
          <p:cNvPr id="3" name="Text Placeholder 2"/>
          <p:cNvSpPr>
            <a:spLocks noGrp="1"/>
          </p:cNvSpPr>
          <p:nvPr>
            <p:ph type="body" idx="1"/>
          </p:nvPr>
        </p:nvSpPr>
        <p:spPr/>
        <p:txBody>
          <a:bodyPr>
            <a:normAutofit/>
          </a:bodyPr>
          <a:lstStyle/>
          <a:p>
            <a:pPr algn="ctr"/>
            <a:endParaRPr lang="en-US" sz="2800" b="1" dirty="0" smtClean="0"/>
          </a:p>
          <a:p>
            <a:pPr algn="ctr"/>
            <a:r>
              <a:rPr lang="en-US" sz="2800" b="1" dirty="0" smtClean="0"/>
              <a:t>“Did you ever serve in the military”  You are a veteran!</a:t>
            </a:r>
          </a:p>
          <a:p>
            <a:pPr algn="ctr"/>
            <a:endParaRPr lang="en-US" sz="2800" b="1" dirty="0" smtClean="0"/>
          </a:p>
        </p:txBody>
      </p:sp>
      <p:sp>
        <p:nvSpPr>
          <p:cNvPr id="4" name="AutoShape 2" descr="data:image/jpeg;base64,/9j/4AAQSkZJRgABAQAAAQABAAD/2wCEAAkGBxQTEhUUExQWFRUVGB8aGBYYGBgXGxcdGBgXGxwYHRwYHCggGhwlHBcXITEhJSkrLi4uFx8zODMsNygtLiwBCgoKDg0OGxAQGywkICYsLCw3LCwsLCwsLCwsLCwsLCwsLCwsLCwsLCwsLCwsLCwsLCwsLCwsLCwsLCwsLCwsLP/AABEIAMIBAwMBIgACEQEDEQH/xAAcAAACAgMBAQAAAAAAAAAAAAAEBQMGAAEHAgj/xABFEAACAQIEAwYDBQYEBAUFAAABAhEAAwQSITEFQVEGEyJhcYEykaEUI0KxwQdSYnLR4TOy8PGCkqLCFRZDU9IkY3Ojs//EABkBAAMBAQEAAAAAAAAAAAAAAAIDBAEABf/EAC4RAAICAQMDAgUEAwEBAAAAAAABAhEDEiExBCJBMlETYXGR8EKBobEzwdHxI//aAAwDAQACEQMRAD8AvWI4QcoIUCPOl+C4WwufDrM1bmYZNTApfiOKW7XimZprJuQy1YygZkJ061XeO4ovpblddak4z2+sWViQXI+Ean+1UPF9vDMi3I8zH5CsUkGsbLXZtQZMmp7l3XY1Qbn7Q7n/ALa/M16tdtMRflbVkloiUVnjz0Fc5xXkJY5Fmt422mdrjhY2B3+W9DYHtHZOYZtTsCCAaq1vs7iNWuDKW1LX7iWyfZyD9KJ/8p3FUXbmIw9u2dmzs5b+UBfH7GppdVjXkcsDLmbhNvwDKefInyFBtwUuCSCSdZJM1bOHYiwcKt2DcQCJKifDoSRrG1LsHx6wpusz5bSiVLED2FOuK0x9+ETdzsq+L4Qbak5ysdTp8jVOudqAgIRZaY8tOdT9pO0d7iN3u7Klbc8uY6t/Sp+EcLGFYQgvXiPxDwp5+VDpTltz7h8LcrmK4nimGY51U9AR/evKPjYJHeAKOZj866Tw3DLJe4guOeo0X+UcqC4lh5uTpofhPKldT8TFTVO/uYp2crxtq6xLurnqxk/WorRrrVi0LzuHyqCIjl8q5pxnhpw99re4mVPUUvDneRtNcfyMQIwq4diMYDbe0RJGo96qJorgmM7m8rcpg02fpZx2DB4oqCpGsfMU34W4G4Meu1JcPgWulXL5dND19KOv4vu0OZTA6aZorzYZpQ3jHu93xXuE1fJx7tfczY3EETq/P0FK7FhnYKoknYVZOFNauYm47buzQpElRO+vOm9vBW1bvANV2OxqnJ1LhtW/+wVsK+F8Eay0szCRBC6EH15irJhSQ2s7aSaX4vGMdRAHnzqK1ji5BDag7V509eTukdqoIu4lmfuyDLc/1qHFYNgGuINF0bWB7V778gyxhthHnRt3C3LtnuzIjqR4hyPn0oscLexrdnnsZxFfGGaJ2Dag+Y6UTxHEs5uICotgfFudf0pVdwxwlnMdWkc9COle7fD857202hEkbAGJjzqxyyKOlcHeCt8Rsm3d5jwyD1gwacpcHkDrtz0/pFB8dcststOfxg6aZdIqXC2FNqSfFG/WVqvF6EC0Lg0ZdoOvPrtRd64hbwgABZP0qB2BjTSJA85/3qNX3MHYggimo43csKTOaJ5Gt1IqAiQdKysNOpcQ7TDZ2hQNeQqicb7WvclbUqv7x+I/0/OkGJ4hcxF2NWJOi8h5+XrRiPatbKLtzmT/AIa+g/H6nTyNIUpL1bv8/P6GKKNcKwFy9LAHLzdjlUerNpTL7Jh0/wAR2unpaEL/AM7jX2X3ph2Uw/2q4WxA7y2mkFiuXyVQIHyirhjOzNnEFSqlQo0XUeEZjlHODDa+u1Z/9JW3x8vzf9qDThxe5Q7eNtJ/hYayv8Tg3m//AGEj5CrF2fwOKxaktedLA0GQBAx8lUAEDWT/AHIrvCeEm7ihZJy+OGkgEAGDGbc+k+hq59reLCxZTD2IGZSJE6W5jQkk+KDz2HQik5kk1GC7n5e9fcJWVbFX7GEJC5cTfB+MjNbQ/wACn/EP8TadBSLHY2/ebPdZiepMn08h5CrxhOF4JUDIt3Eu2UgAGQGZwynIIV1UA6k7ztQ3bVLa90bOHaypz/EAM2qkGJkHKRo0fFppTMelS+fu/wA2Mdsl7KcTujBsihSiFizOfDrrFUa/ir3EMQFJCpP4QQoHWOtF4zibphmsrP3r6x0A/XSrP2Q4cli0O8ADNqSfyoup6lQgttxCx9z3LBg+A2bFhVsqJO7cz70osW8rXHbacvyorH8XgBrLAx11qtLxe4whgWBaSBpzpMeu1RtKn/sxwS2sbYjjJXRAI60JewxZS+YHzonGumWXSNNANQK1hrad2C3wjkamfxMj73RrSIMHeW2PEZY7Ry9ar3bLhzMovr4lXQ+U09sBblw5VyqPlTy7wnPba0ohXGtKjJ4p6rv3YUVaONLUb0XxDBtZuvafdGj+h+VDXK9qLTVoE6J2K4493D9yW8VrY845VYzi0WzN8lomBvXKOzHEu4xCOfhJhvQ11LjGGtmzcuDXwEjptvUmSGSM3Jbr2N8HJrUm6Spy+IkHprViweIa2IYZ2Y/FPKkPDsaEBldTzp/wci6SZjL1ifSKHqb8rYDcLwuIVz4iFEe1R8Qs2WQMGVZMKymNeU+VF43h2ZSQcpHpEeYoRezdt7R8JVo3nY9aii8cadtGpWQLdaB3iydsw2kU54bYBhmZpjrprW7GAU21tEHwiZ5HTeDUWOgAKuqjkOdM1KMrTMSoj4oWuju21UH4uem0174WyW9AzRpPr5Ch8O4JymQOeu80xt4gC3bW2mYxqf0mt0XFpMJe4q4/ZNy7bygZQjkQOhFRYYTYVQeYkc6K4nhHt6kspgkazod/0qHh9yLYHkNeYnnXo9OmsaTMYsvjKyKRsv616S3BOsayJ5iiMUQ10bbECt3sO+UMdekfKnmCu+zKxC7TpWqZtbY6gaQOnSsrTrNcSsKl027I0uayviZ5PwCOQP4a92cApw1y7Jz23Clf3ROU5huDJ+lH4vAK4+7lWXxKRuCNQaQYi47s7XGJdj4ztmIPON9RNR9PkU0Nsv3YTiqiwUdgCHhDMECJI+ZnblVm47jDasF8wJZJUZlB0mNJ0AkkDffTrxhbsHQFj0FW/h/B3ujv8W5E6hFXMco5mCuUeQptONrx/wBGRWp/MP4HftXLVzv2tm5ddcxud2SFWBmCyGDKuZgYjQb0px2JfFX3e3auEEwoCmAoACiTpooFW/hPBFcDu+6UMAykIdupDGfrT3DcLuWoh7Z56of0ashhUZOafP8ABmrfSyv9mcNxG1bKW7VsAnMDcY+EkAGAumoAphxHs1jL4H2rFWbaAkgBNiekkE+9PL1y8ozTb0/hb/5/pVex9x77gXQxXqGygexEkUShFOwqBOIfs7ti0XXEG66sGGgUHkRAkk6g+1KsVYI8L5jG+kV0DAWnfVSF8RKIQSBA0A9Bzqr8cxQRyrzIgMNzttFT9Vjco3FivqVvEMoRo0gVBgMRKquUKY/FpNTcT+9Ki0pAPX+leXtA5VuHMq+0VBGFUmt2Z4CLuKzHLlJH0qfC4hgxVlVhCkAj4ZJrfDsKoXaRXi7hx3+mgASf+Y1f0+NTuT3XsDLZBy92GAG/OmBxYUiAZI5ChsTC/CuvpvUOH4kk5HMOTAGvynaaljHJKGmK+q/P+jEU79onDwHF9cxLaNP0qltXbOJcOzIVcAqwjXzrjfE8IbN17Z/CfmOVehhTSpoBgTVbeH8fZ8FdtMdUXTXUjaqi1YpimyjaOTolFbDEEEGCNa8CvcVxgX9tvXX1diSI3jSrHgMXeRO6aGTYMN9eR60j4TxLuvDlUhjqSNRTy9eAOgaM0g6bDy9qneJzklpVIxtrgNxOLCEbkxpz0ofBYprpIMKBr61rhqvdYoGLEkmCBoCRseUU2+yCxcIOpjUwNfKpuoUVlcZedwUtgG/YIAYCR5a097MY5chEKCp2MbVtnVAC48Z2A2ikDXU8bKskvAU/2rcaWNXyMSoJ7S8SVmIHwhSPQmlFvDljbHIBZ+mlSYqw7BSQArHT2OtFKnjMkDkNf3Y2q7G9UUwGwHHMFc+RMc6OtwLEg+ImR78qHxbeON/EazCsfECIHKmozwYLwHOPasoFcUBoep/OsrjaY0xnegju413NQtgO8bUxpLkabDT36+lEfaToYrWfKGjc7evKvMwNRkjrfg9cMwqd4uSMq6x6b/Wrzhbua2xUAnLEehPLykfOq1wnhRQZjzp3wzE9y05cyzJA0I/iEflVk3bLsEaQ94BZXu1aSHXQg76afUa+9MDfkRB/L5Uvu4u033ltxJjMOfuKxMR1olKlR08e9jzC4jTWveJRXU5Ry6nTTpSRbpB60daxHLrWoAnwN8tJVJyba/Pak/bfC2nUYlMvfCEYfvA6A+o/KouLcMYz3V97YOsLpHuNa59i+PhLYUszw3Mn5knelZ5PTpXL4Mk4BeGR0JZo6b7VLYtK7biPzoe3jrNxAGZoO5WCR5QSK8YbE3mOXDYcoo/9Ugux887gKv8AwgetefHDkjNPIl99hShYxx792QBIPQ+HSJJk/wCtaVYvFC7auElgzQNDEADpG9Q3sHBm7ftKefjNxvlbDfU0DjAoBFu47rK6lckknXSTpXpYVj1XHn9//AckGh3jeItZ7tVGcEElrjMSuggKFIGvnXtOzF42DirzdzZHiOha6RmjME03JGpI3nanvA3t51tsoL3GyC9P3lqV0NvQ6yN46a1VD2hxf2e9gSyshuXFN4y1xlLagEmAGImd/EaN4qk3xfnydCWyLTZ4mLyBlkKNAGMkRpqRuTv71z7t7hIuLdH4hB9qd9mF7tbiltBB19699ocPbvWisy4EqPSutJbnM5qxpp2bwqXboW4JWNRnCHXoTvHSl7JpHnXvDAq8bGiMLVi+yAUkrcuFZ0C2RdMaayLig/KtnsoCoKNcY8w62rXt/itrTXE4JLdi0yuWdoDA7armkfl7084JhlRQRA7wTJ13/D9KT3PdP+Ao0xJhez1hU+9t25Ghm6GP0alfE+HW7eqLA12Y9DyJkfKrlZFq3eS4RGYGBElTHhuZd4BProelJ+3eNR0tqhU5Q3wg6ZiBEkCZMn3roZJfE0tGSj22Rdg7QzFmLAhBBALanqQNNtzTK/ijq+UXQSQWVg2U+eUkD3pL2fZfEpz5oGXJ+Jjsvtv760wHGgrpbJ766zZZ/AkmNWGtwwefh9aVnw6sja5CSqCZJjEtMoDLlfKTJMCk+Awrw5thWGaBz+tOsNwoZ2ztIXQEmZpLhsSLa3QGIbP4QNjBip9T0tr7AfUzFnKwBAMAkKJ6bVD9oUZXdgAokzM6sOQGtax183XgEqTbIJj/AFuBSPE2mt7knb67V6PT7QQDH4t5rvgYGdVIMgf0qe3bzW2gEMh186A4ViDnWWjzPuabcM0vXBuCBpyMiaYb4FljCKwzHnPLzrdGWEAUCdqyjOsispNDY3FLbPiJGvSvbYksPTb50bhNdG8U7zrXndPijNNsr6bp45ItssmBxfgQsCM6giec7f7UZ3dL7HEGy5XAuJ+636GjMOkj7pi0f+m5hx6HZx9apljaKPhyx+r7+Cc4YLqBBrZuaCai+1TpqCNwdCPUGo7zEehpQTQxwmMAPWmVpu8WAcsc/Wqp3sedGcI46iHI+nl186KMhEok/HlNmy7i85IEAELEsQOQnnXP8VhCttma2rREB9RuNYBHKuh9peMWTYKgAhiIPOQZqhd4WbVZHMk0jO1rXyJcr7kK7HGbqGLWS1OkoiKf+Ygn6097UYFxZtXXJLABbgZmaWJIkEzroZGm4iqljLWRyu8H6cqf9ncPcuK7taF5Apym40qrKyk6GdcsjbmKdeKEddf1/YVyb2YptSfhBJ6AE/lRdy06jK6lWzrIIg9RT3iLmzftIwWwLlsKbisXGWSAWACjMreLNGnnzXcVuh2VlJYF0EwF1A1gKAIzTEVuDK5y42oHKqQ4u8Ze1acWmVGLBWIX7yGDfC50UacgD4t6roPsKcvwC/fuRaWVMEksFWdevODyHOrPwLsXYtHNinFwj8A0X31lv9aU6b3NxxdFR4fwu7dtXntozJaXM7DYAHX10kwNYFRYuyVjK+YleXKuxWOIkN3FpVVSsLbUBQAcw15Dbb51xhcQ9t3TKQyMQwI6GIipOoWlWgMnImxKoPERtSxLwa8rRGopxirQuTpl/rVh/ZrwZFvXLl1VcKvgnXKToTG23P1pmD58gJlfv4l2gawvwySY9OlOOD8fa1PeJnX93l89xyq/f+B4N2M2LYJ5gZfyr2OzuCSSbKwBJJzNoOgnenNIbBN8HOuJcVN180QI0B5R0il+Ous8TuSBqSdjPOutDhOBNrvFw1rKRIlNdBznUVzK4qtLEZZMhVgAeQEbVsHFHThIZ8CvohRYE3DluM2kIxiB0ncnnAG27TH4G13lvJ3fgDMxSP4QAfPX86I7HYVGw63LlhLvxgPeRCFyuVEGIjTUHXTTeiu1+JNrCiLNtVL5c1tVVdBOsAbgmPQ1N1OPZuLO3UdxXxXFJbgZlkpmH9KrLt90sbkksI13neg8UruwZlOmx1IjyNMrXCr6iWQopWczkW1A6ktEeQ3PIVFHGoL5i+XsDYd5ffXKdTy2pXjWJIB3kD5D+9PL+Ct21V3L3M0wEGRTB18biSP+DXkaSY5w1wFVyAkkLJaNANzqa9PC7VI2Ua5DrGFciFQvoCMgL/5ZjnTfg/DrslmR7YymMysASDt4hU3DLRS3lFw+MkIGnKltQWe6VO4yyfMwJE1Fgsa1wlEzLZRfAkyTJAZmP4nbmeWw0FBDLKc2o8e4yUNMTxccEkkAGsrLmVSVk6dRWVSJMx2ByAZdSa3gi2zJHmCD9N6muMW1NasJ4qX0+Nwgk+T2Omx6I0M8M4YeEg+lEKlQGzPkeTDf+48jRFljHij1H9OVPorsNTFBhF0ZxybZh78/epm4U2Qm2c6H5qfSg8p5VLh8TctmVJB8v76GlyxpiJ4PMNv6EuIuOugBY9BqaWYp5ALLTbj193uWmMW2VwxZfhuZSD4h+Fh5H2o7iBsXWMfC2oZRDIeYI2InUHpU88UntFiZ9NmaqKK4b2gqO/d0gfSoeN8Iu29VOdOTjbXqORoPDM4ET61BKLi9+TyZxlF1LkzHcMuXSGtrIiCSQNfemPBuzGKYZReFlTrAZtdp+GOg58q98JxJYtbUnxdTsR0q1YVSiiTtXoYlF41YyFvZC212BUEG5ea5tP4frv8AWk/EcCM/3Ct3a3PCPEx8IiZ8zr71YOJ45ysgxlkkdRlOnlrr7VU8FdzaZeXQbmjU0mUTwtwS8nQuxt63etMLlkhkfKXYRJIkAaz8Ou1P14PYnMAAeUifb0qqfs+syLpMg5lOhj8EQeoq3Zp8O1Y2m7Dx42lTJbOEFti4EAqFAHUFtOmxEelVb9o/DbTJ9qAy3lIW5yzqdFaOZBgeh8qtNzDZreVmyhTIYaajnrXHu1eJNu/ctFg8OSGXWRyn0BoMz7arkDKoqLR4xPDx3RYuBPLqOlBdmOMd1dZc0BlgT1B3rLZYqXOoHKprmFjLcyAFhU8cigRl04fxQAAt03o7hWONxmXTUHKfYjn61UOG4jOwU7nQe1OEsspDKYZTINOeTVuXdOlVlix942MLeRlIORoJ5yIGtc0J0q49qONtdwwV1h5ALDYid/XSqQ7aE9BRGyVM612KyfYcOhGrJOokeMlpI96sHFeH2L1q5hbmXI65WOaGBI0YDqNCDSrs3aFvDWVO6W0HyUVSu2+OttcQ4c/flznJX8JHxSR1AE0blpVsXPSuRRwvBNZvNhHaRbzFrxAYShiETbX4vFOnKobdoniSpdvs+VlysdJkKQsDRNDGmmlKseSHm5dcZTOa3GbMdNydN6EXDEI17vD3isCZ1M5tzOs7Glxhq7hUZb2dcv4lVUu5zhBJXaAoJgdDpv8AnXJ2Cn72VkEnIZAOsxpNTWeO4lrL2s7FD8Z305KTyEn3oLLIjrTVKpXSNWPUuS7YnEon3mZXUrbsohUgIHh7kn8QhV1kmN6X3rgN8MjC4FSHyLAECOWm+XXnV3wHZaxCC8DeCagOdATEkgQD8IGvSj+McVw6Ye9ZthYCGVRY15aQB0pePGlLU+fZcBTvTRy/F3CXNZR54a7eILoQCJPUTWVTZOQi9HKpsPe1GlLrN/lR1pdfb86I95DqzdHp+XzotUnyPWq79puWtTBTmIn/AGo+xxUAAj4Dz3A9elbYVE+Ns3rfjsgN+9aOgbzQ/hPlsfKvXCOMWsRopy3B8VttGHsd6Y4bEgjyPMailPaTs53pF6ycl5dmGmb18/Our2B1MNxGF5MARynWP6etVNeOYe3dKZ2Zf/cUSJ5jz9ane3i2AS/cJQjYQJ8iRvSnH9mxb8QnJzP7vr5ULVhfFyJdhYcVxy2Ey2lN+fikZF+o+KOlCNhZXMnwtqPLyPmKV4DC3EMCWVtiNfanXBbmTPbcQrQR1Wp82FZFQjqMPxo6v1ASYEL4w2Ujp1ozh2MuaSSw6c6Dx7MjsGIAnQjUH0ozhzBh4een8vlWdPDZpk3SYotPUtxniwps3GUzlRvI7dOVVLA/3+lWTiNiLTkGDlInrPKkmAUZdOldkWh0Onj0lm7I47ukuTzYf5atOGxskE1VOAYYOlyR+If5RXsrdVotyY5GhjwgNrOiWQt0KTy2nYeeulcp7a4AW+IXy0vnhw08iohfaCPamDdob1tsucE81GuX3/SlWI7y65uXDJP5DYUGXLFrSRZmuEKcLeXvC2WAREUTjLem4PvtRBWBoB7iva2fCwCqCdjUsYueRIXBanQHw+0ouLcI+HkNOUT66zV0wzB1kEMOZHL+Yfh/Kq1Zs6Qwg/Q+9F4YtbbMsgj/AFFerLEmj1PgrmJna5gLdscy30A/vVYdZ06wPnp+tPe1ONFxrfhCkKc0bEk7gcqUYVJuW163E/zA/pSKadE8rb3OtYC6ZUH0pN20s3DlGWFEwYEidNDuRQWMvXrJz5mYKZIkARVc492svYl1VJhdlAktO+1DKSapicwiwq/eG2dcxg+5irdw/sRhrXivO12PwxkX3gy3zqr/AGRrTg3CFZlnKWE6/QGrlg7lxrKm4JDCZG1HiuN2hMYPyDdq1yYUC2ltLbMBCiCOY20Gx5VTrNuXQci6j5sBVk7UYn7i3bJ1D/MBTBn3pLw1Jv2h/wDcX6MD+lYnuXNLwdd/8OFwQt64vXxZv81RJwwWiZYvmbKc4HiXKJU5Rtr9Khskk1ri1wyCl023VTsASRzkEHpRxYpxVibjnBcUL7iyv3WmSDOmUaVlIf8AzRiF0706elbptMZ8OvYV2bZDT7EdOo/UU94Zwu7cH3aFlGmYwq+7NA+tLkXrXUuzl4PhrBG4TLpv4DlO2oGgmJHUV0m1SRZOWkQ2OyjgA3LgWfwhZP8A1FfmAaYYfshhVklC555mIB9kKj5zVgK5gf3eogD1kApPsprymHG+pHuRt5Z0/KjXw0u9/n8EmV5pPtlSOcYzAjDYi5bt5gFcgCZGWZG/lFMrGIMZgPVevmPOpO11tHxDNbcHMqlspBhgMpHh0nTbzpRZxDWz1FZB7Iuj3RTGDYpGJ5oTB8jyNSnCaaaj86UYS+GuMGGXvBDDo3IimHBsYRNt/iUwf6+9Gmc9hBjuEmy3eWWKoTqu4U+nSjLih1Vm3GhIMCDzqwYm1uYkHccj1FAYH7pXsj/CvRE6gEcjzkcj/SsaO1OtgLjPAnt20dx8QJAB5AgT8sppbh8EU8aDXms7j+tX7h6ricAoLeOxnGuwCkjKf4SBvyIqu27cNB/3HWl4m2qlyhcXbfuA8Tvg4W4w2y++40PQ1XcC/hFWTtPZC4e6w0kAHofEB8/Oqlg7sLSeoVszJLg6D2IVGt3AWCsX0k/wj+9SdpMUMOIcDqyHQskEFk18QBKyRMSNqR8Dt5rT85aInXYaitY7FtiLfcuwd7GYLsdWWDrykaUyEO1C1hl6o7/IkscJs4gZrLlGjRG1Hz3pHjHe27I4IZfw9P7V54Xj2tHTRl0IIn1EVasThvtlvOEKXE0VjH3igTAPuY6HSk5enUlcFuD1PSJLVBCHB3S+sZVH1PSiydR+tDYcEafDGkdKNwoUkgkElTVOHEscfmdhxKCGKYcFYjQ6GhnUWSoY+BjCseR5KTzHQ0Ng8WyE2iZK+JJ/EOa0bib1rEW+6aQXByyNiPOnFHBWuOOO/YfugD6T+teuzWT7XYzsFQMSSdh4Hj6kUp+xsXKyCykglidQpiJ35CmfCx3VwlrcrlOYm4p7tdAWOcgRJA351LpTlyQSl3brb3Lb2ptB0a0bgV5DJBlXtkaPI0idImedUJ8O1liGkNy8x5HmKa8PuJeFwWic9uVyMQWK7AgAmR6T9aY8OKX0Nu+NtjzQjn5c614k2mhq6a+9O2v5QNgraOyOVBZD4SRMR5GrJY4noVdf+JeXtVet8P7tmRGbw89TPqG2phZzga6jqu/y/pTqsoljhkW6FHbV0LWch5MSOmoA05c6U8NuZb1tujT8lNS9qLoF9QNRkBnfcmoOGN94GglVknTaRH61NKL1E2lRehOy62u0ayNvI7Uw41j7XcMQ8M66BTvtv1FUjGWVJOWAQA3qDPy2pHbuFbx8x/SihB+TK3pk15iWJrKnVa1Th2kdI9WTg3ahMPYyFWLBiw2ywY3JmNQfwzruKqhAO9erVuPxsPefzoZR1FTSfJZbvbK4+10J/Lv/AM7S/wAiKF+35/ifP/MxY/8AUaWvakf4YuDrpNQJbwxMEBT0YRWKEVwglBLgd3LSncEe5FCXsBzV2/OhzwkxNi6V8s2ZflQzY7E2fjQMOoo79zdybEK1sZwcxTXaJUfqKJxGK8du8uzgA+fStYHiSXt9+kxUWHwcIbM/AfCeo5fTT2rvoCy22L4ZR50vxfgJB+Fqh4TeOSDutE424DbNEBVMm7JYo2rrJIhmkFvhIceIGOUzRWLwviKZlJU6EbEGkuEfZuhptisSxuT1XcabRFClUrBa77EHajFr9nuW5h5XwkR+MVV8OPDTXtJi++tO5ibbKB18TRB/OkWGumcuZdh6a+9IzRcnsLzSjB0xthrb3Q9oXCinWBpmPQnePKk7cPu4d89nRhuvJvKrRwiwGQgMpuKcwgieUjemH2YXVnZ1386dGPajIaZxTTKm/E0viCht3RrvIbqvWeYmrz2XxcWln4Zj0PKq1ieEJekfBeGzcjHX+tPOyJm29ltGkhh0I/vWxVMotuDTD+KdmzfujI6qCJOaQG22gb6/IiiB2JdRPeIIEbED6T+VesFjGUR+OyZjqB8Q91n6VaLWKs3AAblrxAGPhbXXaa6Tp23S/YkyynFdpznjXAb6feZcwTXvEMiOp5j3FJeMT3a3EOqtnEacxmH5Guq9p7AtYZyCfHFsTH4jJ1H8Kn51zziaAWbm0RI9YrW1vT2Nw5JShctmV/h5lyeZ39zW8RcIxCQSDBOnOCuhHMeVeuErufOo7lvNik1jwsfy/WvPb72ClcUEdqeDlrrX+pGbKIywAJGX0rOyl9hfKs2c8mJ3Ec53q4YHhV+7aFxFN0R4mUAgmNRA3pHi8MqlbiwpQ6rEEg7jzgwfnV8Y7JobicfAfxe3lZbgE8mA6DUbc/6V4tcUtqJacv70ae/Q1NlLqRJ5xyMjxD9RRfZDg32t3BcWyoEymbvM08pA5b+dGbqUY2znfaW8tzFOVIK+GCOfhU/nWsLjmt3LUZgC0MAZzLBlYbQ6T/bevfanh/cYy9aEeC4QI9JH0Na4VgTdxNi2gl7j5RrHImZ5QBqelTpu9iOSUnY2x2JsA2YV0d01B+HU/DJ2noaA7QcOFu9aZJCOsgHWCNx+Vdb7R9icKmBYvrdRAO8JJDt0KkxBOn1qmXuFG/gGC63cN4wpPiZRMgdYWjW0dx0cinD6Mp81uhRdnWsrbD1D6akW4OYqJ1rwt2DB0PXrWlIywt5Qd4o58LbujWDShL5G4kUxwmJU7EKfOuDTIH4QVMoSD5E0Vg8VJyXd+p50RdVyNCQw2I1B9qCuYwfDfTKeTDau4D5NcQ4CpOa0e7fcfutQmIxD5DmBS6in3I1Vh7j602sYxSMgaY+Fj+RpXj8VcUm1dA1HhPTynzrmDQw4TjlvKLi6EiGHQ1JirsCOtVXs1eZLsD4TvT/GtLAV0XsLCsCNQv7xj3Mx9Y+dFY3EFQhAlpygedB27ObwzEjQ9CNQfmBRONcFFacsmZGsSp2ojv1Fd7TIFsd2u2cFj1bUyfrSXho+hHIGm/aW5aFlUtmT3gLakk6HeaVYDep5vcl6neQ44ZxDLiYyjMbcKcqjLqJI03058iatlwBLgdJyPyMSPlVHtpGJQgkHI0HznTernYxA0QtIyjUmcpI1221rMUpfEq9qOxJLg9cTwIbxpowofhto9+G2LiGHVlBIPuB9KPuXgpE6g+E1DeQqw8iD7f7TVQ5Ms3DeHpdaSwV1BA2GZiDlB66g1UOMK6M6EQqctn8RGgPKJ28qtPDrviUiCZjWN+R10pP20uF7kOwW5GoK5Scp8h57+lJtxyNeHuDFtSoq93il+0MhYum4nn5x15ULxDiK3LLENJ0BHTXpyqw9mO5bEW0xEXFMkKeZCkx56CY5xXQe2fZ9MTgXSxlTJ94oQAKxQEhSAOkx50bW2wrPnUHpo4rwnNAlY1J16cvp+dR4a01zGQDHgI2ncgDf/WlT8OMrmmZkyemw/KrL+y5rP2+416JVF7uf3pJJ9QD9aijFSyNC3KoKTLHhBe4fYVPFmYSCRC8vPcdKq7w+bNuZM+e8/Or5+0fHQLVuN5fN15QPnr7Vzi9dhjV8eAunXbq8sZYPFjMDybUetWbiVp+6LWStuIYMgVSNOg13rmbY0qxH/KOkU74j2/K4burQBLrD5h8OgnKZ56610pJLizuox6kUG9imu3md2LuxLMx3JJ3rqn7MuzmEu2xibrOb1u4coVyoSBGuUySQTudjXJLLSIAgwSTzM7fKvpXshxJruDsXFspaVkEagDTSYUHpSoLkkySqGww4xiwuGuEISMsQRp4vDz33rlVu8bdxHQwU+o8+tX3txxXurAVrqlrrBQgA1G5PM6AfWuc4i74hHMU1D+jXa2VPjvCLwxFzuLf3RaVjYBgDA8gSR7VlPGxjKSFOk6e+tboND8Md8J+4G1adAwg1tjXhWrSwhlkPUUXYZWqImagNojVaw5bD/CAj4WMUxKBxDrmHWKrOHxxX4qaYbiseYrUwkwi5wRCDl18tj/Q0Bfwl/Lla2zKNjEsp8jzFOV4nmEpBjdefr6UThscsTqo862kzdTKJwVSGMiCNx0p6dXmo+IYdVvuVMh4Ye+/1BqXDjnWJUCGWWhhS2zcz4QhjAWRP8twj8qOUa1GMKALizCsCfIbSfpPvRA+RF2lwKW7VoprmJ16wBS/ANqKL7UYxXCKs5Un9NfpQeBDKQriG3jpOo+hqafLJs776GF0f/UYc9SR/0k05+0KL2QCIGvmZpTjDN3DnmHP+Vq6Zhv2e2r9pL6XnW66g6wySNxEAjWefzocPrv5C1NQdyKzcbw0Rbv5kH7y/lQWLUoWVtCpKkeYMH6io8Peyn1qwpGVriWTXoIqv9pOKAvZGdTCsCFUqRJHxN+I/71JibpzRPxfprHyqrdobmW6jHbNr6UrJFSp+xk5ae4uv7PuH/acRedpy4VJRdRNx5Gbzhc3zFA9r+L4mze7u1fdAyEMASNCTprtsal/ZZ2hs4fEXrbuR3+XI5gAlZlfLcR6Uv7f3w+PuQdEQKPLQn/uo3Wk8zLJyyOwbhQy2wPLT3roP7KeNYRFuo6gYk3T4ssswhQoB5AdOs1Q8Oui/62p/+y1rK41mvEAS2QsYGYKkSfTNUWGXf9SjKu2h9+0viLnFC2y5VtqMv8QeCT8xHtVNzzNPf2g8TTEYsvbMoqhAf3sskkeUmq7aOtXIowqsaFHE3Mr+fpSbFX5Jp7xC3mX5x86rOJNBIVnbRPYbX2FO+HcTxFsBLd+4qCTkDeHcbA6DflSKxuaZYXVwv8Lf9tTz2YiCTirHfFLpbEBy5bl4iSQVMEa7cjpRYv6ik2OkXzroxDRPUDX/AF0omzclm8oH61TF7FsOBx9mB1zDWspDcxrAxNZW6jSTDYrMoqWkmDuEQD0pjbvUCYcZWgh60HramRUDkjetDCFCto3tUd3Cumq6itAzRuFvkf0rjQKziRPNWHMUxN9njMx/mGoP8w/Wh73dv/Ca82UynRqwJOgx8NcUAnxKBAYawPPmKNw40FeMDjQu5HpU6QNojlG3pRI7k07wRVl7Eph7mKa3eIZjblbZEq2upPWJ286qr6mq9x2/cS8ty2xV0Egj/W1a3QjqIvQ65Om/te4NYt2LFy2LdorcgKoVS2YTIAGsZa5MlwtcJJJM7nU6AVHjeM3cTdttdfMVEAcl66ewrLB8Tev5UmbtHm423JWObp8Vg9HP+Vq+jOF2VSzbVYIVFAI2Og19/wBa4l2P7NnHXVXNlS1DuecEEAAdSZ9INdwwWES0i27a5VUAAeQoccdrNzvwcH4ni3N28HXK3fXJHMeNtD51HbevHGXY4i+X+PvnzRtOdp9q1h9qoR6MeDLzHfTT9dP1qudqUJXMORn2p7jvhb009eVB4213luP3lj5isZmRaotFSOIDLD6xsRvTOwPBmZyWMQDLMdtz6flSVE5c6cYYGFn/AFpQHmSbdDuxc1HkKn4MuZbwjXx/QJS1LsH2ppwBwt0yQAbrAknk1lf1WpKrcsUtwPAYksCDyo1D+lJsIpS6ynzHyppmgE1ensPTtAWLuxHPc0gxNuXnQA668qacQf6D9aUWgzsYVjAkwCYA56cqFkvUS2o9WPiPPWmOFP36eat+n9KW4bejLFz7yyeYYj5giky8iYOqHPELIDIw/dAPnAEGvVrRSes1Ji7TMFZVOUKJ9RPzrzdtwseX6U2HpL0ttiBrIO9ZUOLxEMR0/oKyuAdAZ+KiLdbrKwKAdhqkxQ0rKyiHLgGw9E2virVZWGo3jlHSoLFZWVzCfJJixrTPh/wD+b9K1WVpy5CBzpLxT4z/AC1lZWnTKxgPjHr+ho638R/mP51lZSpcHkQ9f7HRP2WXCOIKASAbRkA7wRv1rt4rKyux+kTm/wAh87cQM3r06/ev/napMJ8NbrKaj1o8A7VFyHr+prKyuCKuVHetp+M/nRRvM10BmJAGgJJjUbdK1WUqXpZ58vH1Jm3o/hQnN/8AkH/8mrKyp5cDvJ74ugGJIAAE7ARyFbvfDWqyrR+P0L6CbinP0pPiWKgQSJHLTlWVlCyPPyS4HejOF/4qfz/9rVqsoPLFx/T9S9cEEq4OoB2PpWuMoABAG/SsrKbi/wAaPRx8ff8Asq2KHjb1rKysrjj/2Q=="/>
          <p:cNvSpPr>
            <a:spLocks noChangeAspect="1" noChangeArrowheads="1"/>
          </p:cNvSpPr>
          <p:nvPr/>
        </p:nvSpPr>
        <p:spPr bwMode="auto">
          <a:xfrm>
            <a:off x="155575" y="-931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965070" y="3374504"/>
            <a:ext cx="2466975" cy="1847850"/>
          </a:xfrm>
          <a:prstGeom prst="rect">
            <a:avLst/>
          </a:prstGeom>
        </p:spPr>
      </p:pic>
      <p:pic>
        <p:nvPicPr>
          <p:cNvPr id="1028" name="Picture 4" descr="https://encrypted-tbn2.gstatic.com/images?q=tbn:ANd9GcQPxlXNcDQgUSoICok0WYZB54EqPggA0QFB_U9kkrK-ogsRubQS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929" y="3184004"/>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296188" y="2974454"/>
            <a:ext cx="2038350" cy="2247900"/>
          </a:xfrm>
          <a:prstGeom prst="rect">
            <a:avLst/>
          </a:prstGeom>
        </p:spPr>
      </p:pic>
    </p:spTree>
    <p:extLst>
      <p:ext uri="{BB962C8B-B14F-4D97-AF65-F5344CB8AC3E}">
        <p14:creationId xmlns:p14="http://schemas.microsoft.com/office/powerpoint/2010/main" val="8090363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Calibri" panose="020F0502020204030204" pitchFamily="34" charset="0"/>
              </a:rPr>
              <a:t>The </a:t>
            </a:r>
            <a:r>
              <a:rPr lang="en-US" dirty="0" smtClean="0">
                <a:latin typeface="Calibri" panose="020F0502020204030204" pitchFamily="34" charset="0"/>
              </a:rPr>
              <a:t>facts about California Veterans</a:t>
            </a:r>
            <a:endParaRPr lang="en-US" b="0" i="0" u="none" strike="noStrike" baseline="0" dirty="0" smtClean="0">
              <a:latin typeface="Calibri" panose="020F0502020204030204" pitchFamily="34" charset="0"/>
            </a:endParaRPr>
          </a:p>
        </p:txBody>
      </p:sp>
      <p:sp>
        <p:nvSpPr>
          <p:cNvPr id="3" name="Text Placeholder 2"/>
          <p:cNvSpPr>
            <a:spLocks noGrp="1"/>
          </p:cNvSpPr>
          <p:nvPr>
            <p:ph type="body" idx="1"/>
          </p:nvPr>
        </p:nvSpPr>
        <p:spPr/>
        <p:txBody>
          <a:bodyPr>
            <a:normAutofit/>
          </a:bodyPr>
          <a:lstStyle/>
          <a:p>
            <a:pPr algn="ctr"/>
            <a:endParaRPr lang="en-US" sz="2800" b="1" dirty="0" smtClean="0"/>
          </a:p>
          <a:p>
            <a:r>
              <a:rPr lang="en-US" sz="2800" dirty="0" smtClean="0"/>
              <a:t>1.7 million veterans in CA, highest in the US</a:t>
            </a:r>
          </a:p>
          <a:p>
            <a:r>
              <a:rPr lang="en-US" sz="2800" dirty="0" smtClean="0"/>
              <a:t>300,000 </a:t>
            </a:r>
            <a:r>
              <a:rPr lang="en-US" sz="2800" dirty="0"/>
              <a:t>veterans will leave the military in each of the next </a:t>
            </a:r>
            <a:r>
              <a:rPr lang="en-US" sz="2800" dirty="0" smtClean="0"/>
              <a:t>4 years</a:t>
            </a:r>
          </a:p>
          <a:p>
            <a:r>
              <a:rPr lang="en-US" sz="2800" dirty="0" smtClean="0"/>
              <a:t>40,000 </a:t>
            </a:r>
            <a:r>
              <a:rPr lang="en-US" sz="2800" dirty="0"/>
              <a:t>of these veterans will be returning or moving to </a:t>
            </a:r>
            <a:r>
              <a:rPr lang="en-US" sz="2800" dirty="0" smtClean="0"/>
              <a:t>California</a:t>
            </a:r>
          </a:p>
          <a:p>
            <a:r>
              <a:rPr lang="en-US" sz="2800" dirty="0" smtClean="0"/>
              <a:t>½  </a:t>
            </a:r>
            <a:r>
              <a:rPr lang="en-US" sz="2800" dirty="0"/>
              <a:t>of all veterans in California live in five (5) Southern California </a:t>
            </a:r>
            <a:r>
              <a:rPr lang="en-US" sz="2800" dirty="0" smtClean="0"/>
              <a:t>Counties</a:t>
            </a:r>
          </a:p>
        </p:txBody>
      </p:sp>
    </p:spTree>
    <p:extLst>
      <p:ext uri="{BB962C8B-B14F-4D97-AF65-F5344CB8AC3E}">
        <p14:creationId xmlns:p14="http://schemas.microsoft.com/office/powerpoint/2010/main" val="40408348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98730"/>
          </a:xfrm>
        </p:spPr>
        <p:txBody>
          <a:bodyPr>
            <a:normAutofit/>
          </a:bodyPr>
          <a:lstStyle/>
          <a:p>
            <a:pPr marR="0" rtl="0"/>
            <a:r>
              <a:rPr lang="en-US" b="0" i="0" u="none" strike="noStrike" baseline="0" dirty="0" smtClean="0">
                <a:latin typeface="Calibri" panose="020F0502020204030204" pitchFamily="34" charset="0"/>
              </a:rPr>
              <a:t>The </a:t>
            </a:r>
            <a:r>
              <a:rPr lang="en-US" dirty="0" smtClean="0">
                <a:latin typeface="Calibri" panose="020F0502020204030204" pitchFamily="34" charset="0"/>
              </a:rPr>
              <a:t>facts about California Veterans</a:t>
            </a:r>
            <a:endParaRPr lang="en-US" b="0" i="0" u="none" strike="noStrike" baseline="0" dirty="0" smtClean="0">
              <a:latin typeface="Calibri" panose="020F0502020204030204" pitchFamily="34" charset="0"/>
            </a:endParaRPr>
          </a:p>
        </p:txBody>
      </p:sp>
      <p:pic>
        <p:nvPicPr>
          <p:cNvPr id="3" name="Picture 2" descr="Service-Branch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667" y="1998804"/>
            <a:ext cx="6890366" cy="4280640"/>
          </a:xfrm>
          <a:prstGeom prst="rect">
            <a:avLst/>
          </a:prstGeom>
        </p:spPr>
      </p:pic>
    </p:spTree>
    <p:extLst>
      <p:ext uri="{BB962C8B-B14F-4D97-AF65-F5344CB8AC3E}">
        <p14:creationId xmlns:p14="http://schemas.microsoft.com/office/powerpoint/2010/main" val="3206737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Benefit Needs</a:t>
            </a:r>
            <a:endParaRPr lang="en-US" dirty="0"/>
          </a:p>
        </p:txBody>
      </p:sp>
      <p:sp>
        <p:nvSpPr>
          <p:cNvPr id="3" name="Text Placeholder 2"/>
          <p:cNvSpPr>
            <a:spLocks noGrp="1"/>
          </p:cNvSpPr>
          <p:nvPr>
            <p:ph type="body" idx="1"/>
          </p:nvPr>
        </p:nvSpPr>
        <p:spPr/>
        <p:txBody>
          <a:bodyPr>
            <a:normAutofit/>
          </a:bodyPr>
          <a:lstStyle/>
          <a:p>
            <a:endParaRPr lang="en-US" dirty="0" smtClean="0"/>
          </a:p>
          <a:p>
            <a:endParaRPr lang="en-US" dirty="0"/>
          </a:p>
        </p:txBody>
      </p:sp>
      <p:pic>
        <p:nvPicPr>
          <p:cNvPr id="4" name="Picture 3"/>
          <p:cNvPicPr>
            <a:picLocks noChangeAspect="1"/>
          </p:cNvPicPr>
          <p:nvPr/>
        </p:nvPicPr>
        <p:blipFill>
          <a:blip r:embed="rId3"/>
          <a:stretch>
            <a:fillRect/>
          </a:stretch>
        </p:blipFill>
        <p:spPr>
          <a:xfrm>
            <a:off x="2432854" y="3198866"/>
            <a:ext cx="2619375" cy="1114425"/>
          </a:xfrm>
          <a:prstGeom prst="rect">
            <a:avLst/>
          </a:prstGeom>
        </p:spPr>
      </p:pic>
      <p:pic>
        <p:nvPicPr>
          <p:cNvPr id="6" name="Picture 5"/>
          <p:cNvPicPr>
            <a:picLocks noChangeAspect="1"/>
          </p:cNvPicPr>
          <p:nvPr/>
        </p:nvPicPr>
        <p:blipFill>
          <a:blip r:embed="rId4"/>
          <a:stretch>
            <a:fillRect/>
          </a:stretch>
        </p:blipFill>
        <p:spPr>
          <a:xfrm>
            <a:off x="2432855" y="1845733"/>
            <a:ext cx="2619375" cy="1114425"/>
          </a:xfrm>
          <a:prstGeom prst="rect">
            <a:avLst/>
          </a:prstGeom>
        </p:spPr>
      </p:pic>
      <p:pic>
        <p:nvPicPr>
          <p:cNvPr id="3078" name="Picture 6" descr="https://www.calvet.ca.gov/PUBLISHINGIMAGES/BUTTON_EDU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852" y="4754668"/>
            <a:ext cx="26193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calvet.ca.gov/PUBLISHINGIMAGES/BUTTON_HOUS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266" y="1845732"/>
            <a:ext cx="26193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calvet.ca.gov/PUBLISHINGIMAGES/BUTTON_ADVOCAC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266" y="3246014"/>
            <a:ext cx="26193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calvet.ca.gov/PUBLISHINGIMAGES/BUTTON_VA-CLAIM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266" y="4754669"/>
            <a:ext cx="26193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920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468</TotalTime>
  <Words>1950</Words>
  <Application>Microsoft Macintosh PowerPoint</Application>
  <PresentationFormat>Custom</PresentationFormat>
  <Paragraphs>209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Veterans Connect @ the Library</vt:lpstr>
      <vt:lpstr> Introductions</vt:lpstr>
      <vt:lpstr>Why California public libraries are helping veterans</vt:lpstr>
      <vt:lpstr>Our Partner:  CalVet</vt:lpstr>
      <vt:lpstr>Why libraries when there are so many other agencies serving veterans?</vt:lpstr>
      <vt:lpstr>The facts about California Veterans</vt:lpstr>
      <vt:lpstr>The facts about California Veterans</vt:lpstr>
      <vt:lpstr>The facts about California Veterans</vt:lpstr>
      <vt:lpstr>Top Benefit Needs</vt:lpstr>
      <vt:lpstr>Utilization of services by Veterans in California</vt:lpstr>
      <vt:lpstr>6 Steps to services to veterans</vt:lpstr>
      <vt:lpstr>Step 1</vt:lpstr>
      <vt:lpstr>Step 2 </vt:lpstr>
      <vt:lpstr>Step 2 -continued </vt:lpstr>
      <vt:lpstr>Step 2 - continued </vt:lpstr>
      <vt:lpstr>Step 3</vt:lpstr>
      <vt:lpstr>Step 4</vt:lpstr>
      <vt:lpstr>Step 4 - continued</vt:lpstr>
      <vt:lpstr>Step 5 </vt:lpstr>
      <vt:lpstr>Step 6</vt:lpstr>
      <vt:lpstr>We invite you to participate </vt:lpstr>
      <vt:lpstr>PowerPoint Presentation</vt:lpstr>
      <vt:lpstr>Thanks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Stanley Strauss</cp:lastModifiedBy>
  <cp:revision>90</cp:revision>
  <dcterms:created xsi:type="dcterms:W3CDTF">2014-05-22T20:49:51Z</dcterms:created>
  <dcterms:modified xsi:type="dcterms:W3CDTF">2014-07-09T18:36:16Z</dcterms:modified>
</cp:coreProperties>
</file>