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9" r:id="rId2"/>
    <p:sldId id="298" r:id="rId3"/>
    <p:sldId id="299" r:id="rId4"/>
    <p:sldId id="332" r:id="rId5"/>
    <p:sldId id="301" r:id="rId6"/>
    <p:sldId id="323" r:id="rId7"/>
    <p:sldId id="260" r:id="rId8"/>
    <p:sldId id="320" r:id="rId9"/>
    <p:sldId id="300" r:id="rId10"/>
    <p:sldId id="322" r:id="rId11"/>
    <p:sldId id="330" r:id="rId12"/>
    <p:sldId id="325" r:id="rId13"/>
    <p:sldId id="302" r:id="rId14"/>
    <p:sldId id="335" r:id="rId15"/>
    <p:sldId id="303" r:id="rId16"/>
    <p:sldId id="326" r:id="rId17"/>
    <p:sldId id="327" r:id="rId18"/>
    <p:sldId id="328" r:id="rId19"/>
    <p:sldId id="334" r:id="rId20"/>
    <p:sldId id="329" r:id="rId21"/>
    <p:sldId id="305" r:id="rId22"/>
    <p:sldId id="307" r:id="rId23"/>
    <p:sldId id="308" r:id="rId24"/>
    <p:sldId id="311" r:id="rId25"/>
    <p:sldId id="297" r:id="rId26"/>
    <p:sldId id="333" r:id="rId27"/>
    <p:sldId id="336"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82934"/>
    <a:srgbClr val="006386"/>
    <a:srgbClr val="0000CC"/>
    <a:srgbClr val="25A7FF"/>
    <a:srgbClr val="97ED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29" autoAdjust="0"/>
    <p:restoredTop sz="86323" autoAdjust="0"/>
  </p:normalViewPr>
  <p:slideViewPr>
    <p:cSldViewPr>
      <p:cViewPr varScale="1">
        <p:scale>
          <a:sx n="83" d="100"/>
          <a:sy n="83" d="100"/>
        </p:scale>
        <p:origin x="-1824"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2CF5A64-5336-442F-BC02-B3B3114613F8}" type="datetimeFigureOut">
              <a:rPr lang="en-US" smtClean="0"/>
              <a:t>8/20/14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2682CB3-AAC3-4941-B3A0-DB1246B26F89}" type="slidenum">
              <a:rPr lang="en-US" smtClean="0"/>
              <a:t>‹#›</a:t>
            </a:fld>
            <a:endParaRPr lang="en-US"/>
          </a:p>
        </p:txBody>
      </p:sp>
    </p:spTree>
    <p:extLst>
      <p:ext uri="{BB962C8B-B14F-4D97-AF65-F5344CB8AC3E}">
        <p14:creationId xmlns:p14="http://schemas.microsoft.com/office/powerpoint/2010/main" val="2961912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606"/>
              </a:spcBef>
            </a:pPr>
            <a:r>
              <a:rPr lang="en-US" dirty="0" smtClean="0"/>
              <a:t>Reliable </a:t>
            </a:r>
          </a:p>
          <a:p>
            <a:pPr eaLnBrk="1" hangingPunct="1">
              <a:spcBef>
                <a:spcPts val="606"/>
              </a:spcBef>
            </a:pPr>
            <a:r>
              <a:rPr lang="en-US" dirty="0" smtClean="0"/>
              <a:t>Up to Date</a:t>
            </a:r>
          </a:p>
          <a:p>
            <a:pPr eaLnBrk="1" hangingPunct="1">
              <a:spcBef>
                <a:spcPts val="606"/>
              </a:spcBef>
            </a:pPr>
            <a:r>
              <a:rPr lang="en-US" dirty="0" smtClean="0"/>
              <a:t>No Advertisements or Endorsements</a:t>
            </a:r>
          </a:p>
          <a:p>
            <a:pPr eaLnBrk="1" hangingPunct="1">
              <a:spcBef>
                <a:spcPts val="606"/>
              </a:spcBef>
            </a:pPr>
            <a:r>
              <a:rPr lang="en-US" dirty="0" smtClean="0"/>
              <a:t>Designed to be Easy to Use</a:t>
            </a:r>
          </a:p>
          <a:p>
            <a:pPr eaLnBrk="1" hangingPunct="1">
              <a:spcBef>
                <a:spcPts val="606"/>
              </a:spcBef>
            </a:pPr>
            <a:endParaRPr lang="en-US" dirty="0" smtClean="0"/>
          </a:p>
          <a:p>
            <a:pPr marL="403810" lvl="1" eaLnBrk="1" hangingPunct="1">
              <a:lnSpc>
                <a:spcPct val="150000"/>
              </a:lnSpc>
              <a:spcBef>
                <a:spcPct val="0"/>
              </a:spcBef>
            </a:pPr>
            <a:r>
              <a:rPr lang="en-US" dirty="0" smtClean="0"/>
              <a:t>Great info and links to reliable sources </a:t>
            </a:r>
          </a:p>
          <a:p>
            <a:pPr marL="403810" lvl="1" eaLnBrk="1" hangingPunct="1">
              <a:lnSpc>
                <a:spcPct val="150000"/>
              </a:lnSpc>
              <a:spcBef>
                <a:spcPct val="0"/>
              </a:spcBef>
            </a:pPr>
            <a:r>
              <a:rPr lang="en-US" dirty="0" smtClean="0"/>
              <a:t>Includes a collection of easy-to-read materials</a:t>
            </a:r>
          </a:p>
          <a:p>
            <a:pPr marL="403810" lvl="1" eaLnBrk="1" hangingPunct="1">
              <a:lnSpc>
                <a:spcPct val="150000"/>
              </a:lnSpc>
              <a:spcBef>
                <a:spcPct val="0"/>
              </a:spcBef>
            </a:pPr>
            <a:r>
              <a:rPr lang="en-US" dirty="0" smtClean="0"/>
              <a:t>Easy-to-understand tutorials and anatomy videos</a:t>
            </a:r>
          </a:p>
          <a:p>
            <a:pPr marL="403810" lvl="1" eaLnBrk="1" hangingPunct="1">
              <a:lnSpc>
                <a:spcPct val="150000"/>
              </a:lnSpc>
              <a:spcBef>
                <a:spcPct val="0"/>
              </a:spcBef>
            </a:pPr>
            <a:r>
              <a:rPr lang="en-US" dirty="0" smtClean="0"/>
              <a:t>Substantial Spanish language materials</a:t>
            </a:r>
          </a:p>
          <a:p>
            <a:pPr marL="403810" lvl="1" eaLnBrk="1" hangingPunct="1">
              <a:lnSpc>
                <a:spcPct val="150000"/>
              </a:lnSpc>
              <a:spcBef>
                <a:spcPct val="0"/>
              </a:spcBef>
            </a:pPr>
            <a:r>
              <a:rPr lang="en-US" dirty="0" smtClean="0"/>
              <a:t>Multilingual section includes over 45 other languages</a:t>
            </a:r>
          </a:p>
          <a:p>
            <a:pPr marL="403810" lvl="1" eaLnBrk="1" hangingPunct="1">
              <a:lnSpc>
                <a:spcPct val="150000"/>
              </a:lnSpc>
              <a:spcBef>
                <a:spcPct val="0"/>
              </a:spcBef>
            </a:pPr>
            <a:r>
              <a:rPr lang="en-US" dirty="0" smtClean="0"/>
              <a:t>Health Check Tools, games and quizzes</a:t>
            </a:r>
          </a:p>
          <a:p>
            <a:pPr eaLnBrk="1" hangingPunct="1">
              <a:spcBef>
                <a:spcPct val="0"/>
              </a:spcBef>
            </a:pPr>
            <a:endParaRPr lang="en-US" dirty="0"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9934" indent="-288436">
              <a:defRPr>
                <a:solidFill>
                  <a:schemeClr val="tx1"/>
                </a:solidFill>
                <a:latin typeface="Tahoma" pitchFamily="34" charset="0"/>
              </a:defRPr>
            </a:lvl2pPr>
            <a:lvl3pPr marL="1153744" indent="-230749">
              <a:defRPr>
                <a:solidFill>
                  <a:schemeClr val="tx1"/>
                </a:solidFill>
                <a:latin typeface="Tahoma" pitchFamily="34" charset="0"/>
              </a:defRPr>
            </a:lvl3pPr>
            <a:lvl4pPr marL="1615242" indent="-230749">
              <a:defRPr>
                <a:solidFill>
                  <a:schemeClr val="tx1"/>
                </a:solidFill>
                <a:latin typeface="Tahoma" pitchFamily="34" charset="0"/>
              </a:defRPr>
            </a:lvl4pPr>
            <a:lvl5pPr marL="2076740" indent="-230749">
              <a:defRPr>
                <a:solidFill>
                  <a:schemeClr val="tx1"/>
                </a:solidFill>
                <a:latin typeface="Tahoma" pitchFamily="34" charset="0"/>
              </a:defRPr>
            </a:lvl5pPr>
            <a:lvl6pPr marL="2538237" indent="-230749" eaLnBrk="0" fontAlgn="base" hangingPunct="0">
              <a:spcBef>
                <a:spcPct val="0"/>
              </a:spcBef>
              <a:spcAft>
                <a:spcPct val="0"/>
              </a:spcAft>
              <a:defRPr>
                <a:solidFill>
                  <a:schemeClr val="tx1"/>
                </a:solidFill>
                <a:latin typeface="Tahoma" pitchFamily="34" charset="0"/>
              </a:defRPr>
            </a:lvl6pPr>
            <a:lvl7pPr marL="2999735" indent="-230749" eaLnBrk="0" fontAlgn="base" hangingPunct="0">
              <a:spcBef>
                <a:spcPct val="0"/>
              </a:spcBef>
              <a:spcAft>
                <a:spcPct val="0"/>
              </a:spcAft>
              <a:defRPr>
                <a:solidFill>
                  <a:schemeClr val="tx1"/>
                </a:solidFill>
                <a:latin typeface="Tahoma" pitchFamily="34" charset="0"/>
              </a:defRPr>
            </a:lvl7pPr>
            <a:lvl8pPr marL="3461233" indent="-230749" eaLnBrk="0" fontAlgn="base" hangingPunct="0">
              <a:spcBef>
                <a:spcPct val="0"/>
              </a:spcBef>
              <a:spcAft>
                <a:spcPct val="0"/>
              </a:spcAft>
              <a:defRPr>
                <a:solidFill>
                  <a:schemeClr val="tx1"/>
                </a:solidFill>
                <a:latin typeface="Tahoma" pitchFamily="34" charset="0"/>
              </a:defRPr>
            </a:lvl8pPr>
            <a:lvl9pPr marL="3922730" indent="-230749" eaLnBrk="0" fontAlgn="base" hangingPunct="0">
              <a:spcBef>
                <a:spcPct val="0"/>
              </a:spcBef>
              <a:spcAft>
                <a:spcPct val="0"/>
              </a:spcAft>
              <a:defRPr>
                <a:solidFill>
                  <a:schemeClr val="tx1"/>
                </a:solidFill>
                <a:latin typeface="Tahoma" pitchFamily="34" charset="0"/>
              </a:defRPr>
            </a:lvl9pPr>
          </a:lstStyle>
          <a:p>
            <a:pPr eaLnBrk="1" hangingPunct="1"/>
            <a:fld id="{EE14DCD8-67EE-4F20-A2C5-44B2C83347EB}" type="slidenum">
              <a:rPr lang="en-US" smtClean="0">
                <a:latin typeface="Calibri" pitchFamily="34" charset="0"/>
              </a:rPr>
              <a:pPr eaLnBrk="1" hangingPunct="1"/>
              <a:t>4</a:t>
            </a:fld>
            <a:endParaRPr 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82CB3-AAC3-4941-B3A0-DB1246B26F89}" type="slidenum">
              <a:rPr lang="en-US" smtClean="0"/>
              <a:t>21</a:t>
            </a:fld>
            <a:endParaRPr lang="en-US"/>
          </a:p>
        </p:txBody>
      </p:sp>
    </p:spTree>
    <p:extLst>
      <p:ext uri="{BB962C8B-B14F-4D97-AF65-F5344CB8AC3E}">
        <p14:creationId xmlns:p14="http://schemas.microsoft.com/office/powerpoint/2010/main" val="3382460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82CB3-AAC3-4941-B3A0-DB1246B26F89}" type="slidenum">
              <a:rPr lang="en-US" smtClean="0"/>
              <a:t>22</a:t>
            </a:fld>
            <a:endParaRPr lang="en-US"/>
          </a:p>
        </p:txBody>
      </p:sp>
    </p:spTree>
    <p:extLst>
      <p:ext uri="{BB962C8B-B14F-4D97-AF65-F5344CB8AC3E}">
        <p14:creationId xmlns:p14="http://schemas.microsoft.com/office/powerpoint/2010/main" val="3382460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82CB3-AAC3-4941-B3A0-DB1246B26F89}" type="slidenum">
              <a:rPr lang="en-US" smtClean="0"/>
              <a:t>23</a:t>
            </a:fld>
            <a:endParaRPr lang="en-US"/>
          </a:p>
        </p:txBody>
      </p:sp>
    </p:spTree>
    <p:extLst>
      <p:ext uri="{BB962C8B-B14F-4D97-AF65-F5344CB8AC3E}">
        <p14:creationId xmlns:p14="http://schemas.microsoft.com/office/powerpoint/2010/main" val="3382460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82CB3-AAC3-4941-B3A0-DB1246B26F89}" type="slidenum">
              <a:rPr lang="en-US" smtClean="0"/>
              <a:t>24</a:t>
            </a:fld>
            <a:endParaRPr lang="en-US"/>
          </a:p>
        </p:txBody>
      </p:sp>
    </p:spTree>
    <p:extLst>
      <p:ext uri="{BB962C8B-B14F-4D97-AF65-F5344CB8AC3E}">
        <p14:creationId xmlns:p14="http://schemas.microsoft.com/office/powerpoint/2010/main" val="3382460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endParaRPr lang="en-US" dirty="0"/>
          </a:p>
        </p:txBody>
      </p:sp>
      <p:sp>
        <p:nvSpPr>
          <p:cNvPr id="4" name="Slide Number Placeholder 3"/>
          <p:cNvSpPr>
            <a:spLocks noGrp="1"/>
          </p:cNvSpPr>
          <p:nvPr>
            <p:ph type="sldNum" sz="quarter" idx="10"/>
          </p:nvPr>
        </p:nvSpPr>
        <p:spPr/>
        <p:txBody>
          <a:bodyPr/>
          <a:lstStyle/>
          <a:p>
            <a:fld id="{92682CB3-AAC3-4941-B3A0-DB1246B26F89}" type="slidenum">
              <a:rPr lang="en-US" smtClean="0"/>
              <a:t>25</a:t>
            </a:fld>
            <a:endParaRPr lang="en-US"/>
          </a:p>
        </p:txBody>
      </p:sp>
    </p:spTree>
    <p:extLst>
      <p:ext uri="{BB962C8B-B14F-4D97-AF65-F5344CB8AC3E}">
        <p14:creationId xmlns:p14="http://schemas.microsoft.com/office/powerpoint/2010/main" val="3382460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 </a:t>
            </a:r>
            <a:endParaRPr lang="en-US" dirty="0"/>
          </a:p>
        </p:txBody>
      </p:sp>
      <p:sp>
        <p:nvSpPr>
          <p:cNvPr id="4" name="Slide Number Placeholder 3"/>
          <p:cNvSpPr>
            <a:spLocks noGrp="1"/>
          </p:cNvSpPr>
          <p:nvPr>
            <p:ph type="sldNum" sz="quarter" idx="10"/>
          </p:nvPr>
        </p:nvSpPr>
        <p:spPr/>
        <p:txBody>
          <a:bodyPr/>
          <a:lstStyle/>
          <a:p>
            <a:fld id="{92682CB3-AAC3-4941-B3A0-DB1246B26F89}" type="slidenum">
              <a:rPr lang="en-US" smtClean="0"/>
              <a:t>26</a:t>
            </a:fld>
            <a:endParaRPr lang="en-US"/>
          </a:p>
        </p:txBody>
      </p:sp>
    </p:spTree>
    <p:extLst>
      <p:ext uri="{BB962C8B-B14F-4D97-AF65-F5344CB8AC3E}">
        <p14:creationId xmlns:p14="http://schemas.microsoft.com/office/powerpoint/2010/main" val="3382460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endParaRPr lang="en-US" dirty="0"/>
          </a:p>
        </p:txBody>
      </p:sp>
      <p:sp>
        <p:nvSpPr>
          <p:cNvPr id="4" name="Slide Number Placeholder 3"/>
          <p:cNvSpPr>
            <a:spLocks noGrp="1"/>
          </p:cNvSpPr>
          <p:nvPr>
            <p:ph type="sldNum" sz="quarter" idx="10"/>
          </p:nvPr>
        </p:nvSpPr>
        <p:spPr/>
        <p:txBody>
          <a:bodyPr/>
          <a:lstStyle/>
          <a:p>
            <a:fld id="{92682CB3-AAC3-4941-B3A0-DB1246B26F89}" type="slidenum">
              <a:rPr lang="en-US" smtClean="0"/>
              <a:t>5</a:t>
            </a:fld>
            <a:endParaRPr lang="en-US"/>
          </a:p>
        </p:txBody>
      </p:sp>
    </p:spTree>
    <p:extLst>
      <p:ext uri="{BB962C8B-B14F-4D97-AF65-F5344CB8AC3E}">
        <p14:creationId xmlns:p14="http://schemas.microsoft.com/office/powerpoint/2010/main" val="3382460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82CB3-AAC3-4941-B3A0-DB1246B26F89}" type="slidenum">
              <a:rPr lang="en-US" smtClean="0"/>
              <a:t>6</a:t>
            </a:fld>
            <a:endParaRPr lang="en-US"/>
          </a:p>
        </p:txBody>
      </p:sp>
    </p:spTree>
    <p:extLst>
      <p:ext uri="{BB962C8B-B14F-4D97-AF65-F5344CB8AC3E}">
        <p14:creationId xmlns:p14="http://schemas.microsoft.com/office/powerpoint/2010/main" val="1231969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Understanding </a:t>
            </a:r>
            <a:r>
              <a:rPr lang="en-US" b="0" dirty="0"/>
              <a:t>how MedlinePlus is structured allows you to search most effectively and efficiently. For instance, if you know that the medical encyclopedia has good images, you can go directly there. Or, you can do a proper keyword search and limit by encyclopedia entries. There are usually several methods of getting to the same answer, so that no matter how someone searches they can find what they need.</a:t>
            </a:r>
          </a:p>
          <a:p>
            <a:endParaRPr lang="en-US" b="0" dirty="0"/>
          </a:p>
        </p:txBody>
      </p:sp>
      <p:sp>
        <p:nvSpPr>
          <p:cNvPr id="4" name="Slide Number Placeholder 3"/>
          <p:cNvSpPr>
            <a:spLocks noGrp="1"/>
          </p:cNvSpPr>
          <p:nvPr>
            <p:ph type="sldNum" sz="quarter" idx="10"/>
          </p:nvPr>
        </p:nvSpPr>
        <p:spPr/>
        <p:txBody>
          <a:bodyPr/>
          <a:lstStyle/>
          <a:p>
            <a:fld id="{92682CB3-AAC3-4941-B3A0-DB1246B26F89}" type="slidenum">
              <a:rPr lang="en-US" smtClean="0"/>
              <a:t>7</a:t>
            </a:fld>
            <a:endParaRPr lang="en-US"/>
          </a:p>
        </p:txBody>
      </p:sp>
    </p:spTree>
    <p:extLst>
      <p:ext uri="{BB962C8B-B14F-4D97-AF65-F5344CB8AC3E}">
        <p14:creationId xmlns:p14="http://schemas.microsoft.com/office/powerpoint/2010/main" val="3382460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MedlinePlus has an excellent encyclopedia which will have easy to understand information about many lab tests, but also links to other non-commercial resources. </a:t>
            </a:r>
          </a:p>
          <a:p>
            <a:endParaRPr lang="en-US" dirty="0"/>
          </a:p>
        </p:txBody>
      </p:sp>
      <p:sp>
        <p:nvSpPr>
          <p:cNvPr id="4" name="Slide Number Placeholder 3"/>
          <p:cNvSpPr>
            <a:spLocks noGrp="1"/>
          </p:cNvSpPr>
          <p:nvPr>
            <p:ph type="sldNum" sz="quarter" idx="10"/>
          </p:nvPr>
        </p:nvSpPr>
        <p:spPr/>
        <p:txBody>
          <a:bodyPr/>
          <a:lstStyle/>
          <a:p>
            <a:fld id="{92682CB3-AAC3-4941-B3A0-DB1246B26F89}" type="slidenum">
              <a:rPr lang="en-US" smtClean="0"/>
              <a:t>8</a:t>
            </a:fld>
            <a:endParaRPr lang="en-US"/>
          </a:p>
        </p:txBody>
      </p:sp>
    </p:spTree>
    <p:extLst>
      <p:ext uri="{BB962C8B-B14F-4D97-AF65-F5344CB8AC3E}">
        <p14:creationId xmlns:p14="http://schemas.microsoft.com/office/powerpoint/2010/main" val="1293040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1813" marR="0" indent="0" algn="l" defTabSz="914400" rtl="0" eaLnBrk="1" fontAlgn="auto" latinLnBrk="0" hangingPunct="1">
              <a:lnSpc>
                <a:spcPct val="100000"/>
              </a:lnSpc>
              <a:spcBef>
                <a:spcPts val="0"/>
              </a:spcBef>
              <a:spcAft>
                <a:spcPts val="0"/>
              </a:spcAft>
              <a:buClrTx/>
              <a:buSzTx/>
              <a:buFontTx/>
              <a:buNone/>
              <a:tabLst/>
              <a:defRPr/>
            </a:pPr>
            <a:r>
              <a:rPr lang="en-US" dirty="0" smtClean="0"/>
              <a:t>NOTE: Less May be More when doing k</a:t>
            </a:r>
            <a:r>
              <a:rPr lang="en-US" dirty="0" smtClean="0">
                <a:sym typeface="Wingdings" panose="05000000000000000000" pitchFamily="2" charset="2"/>
              </a:rPr>
              <a:t>ey word searching</a:t>
            </a:r>
          </a:p>
          <a:p>
            <a:pPr marL="111813" marR="0" indent="0" algn="l" defTabSz="914400" rtl="0" eaLnBrk="1" fontAlgn="auto" latinLnBrk="0" hangingPunct="1">
              <a:lnSpc>
                <a:spcPct val="100000"/>
              </a:lnSpc>
              <a:spcBef>
                <a:spcPts val="0"/>
              </a:spcBef>
              <a:spcAft>
                <a:spcPts val="0"/>
              </a:spcAft>
              <a:buClrTx/>
              <a:buSzTx/>
              <a:buFontTx/>
              <a:buNone/>
              <a:tabLst/>
              <a:defRPr/>
            </a:pPr>
            <a:r>
              <a:rPr lang="en-US" dirty="0" err="1" smtClean="0">
                <a:sym typeface="Wingdings" panose="05000000000000000000" pitchFamily="2" charset="2"/>
              </a:rPr>
              <a:t>Choos</a:t>
            </a:r>
            <a:r>
              <a:rPr lang="en-US" dirty="0" smtClean="0">
                <a:sym typeface="Wingdings" panose="05000000000000000000" pitchFamily="2" charset="2"/>
              </a:rPr>
              <a:t>* stop* dialysis (Not a good choice, in this case!) </a:t>
            </a:r>
            <a:endParaRPr lang="en-US" dirty="0" smtClean="0"/>
          </a:p>
          <a:p>
            <a:pPr marL="111813" marR="0" indent="0" algn="l" defTabSz="914400" rtl="0" eaLnBrk="1" fontAlgn="auto" latinLnBrk="0" hangingPunct="1">
              <a:lnSpc>
                <a:spcPct val="100000"/>
              </a:lnSpc>
              <a:spcBef>
                <a:spcPts val="0"/>
              </a:spcBef>
              <a:spcAft>
                <a:spcPts val="0"/>
              </a:spcAft>
              <a:buClrTx/>
              <a:buSzTx/>
              <a:buFontTx/>
              <a:buNone/>
              <a:tabLst/>
              <a:defRPr/>
            </a:pPr>
            <a:endParaRPr lang="en-US" dirty="0" smtClean="0">
              <a:sym typeface="Wingdings" panose="05000000000000000000" pitchFamily="2" charset="2"/>
            </a:endParaRPr>
          </a:p>
          <a:p>
            <a:pPr marL="111813"/>
            <a:endParaRPr lang="en-US" dirty="0" smtClean="0"/>
          </a:p>
          <a:p>
            <a:pPr marL="111813"/>
            <a:r>
              <a:rPr lang="en-US" dirty="0" smtClean="0"/>
              <a:t>Different search strategies:</a:t>
            </a:r>
          </a:p>
          <a:p>
            <a:pPr marL="111813"/>
            <a:r>
              <a:rPr lang="en-US" dirty="0" smtClean="0"/>
              <a:t>Health topic Kidney Failure </a:t>
            </a:r>
            <a:r>
              <a:rPr lang="en-US" dirty="0" smtClean="0">
                <a:sym typeface="Wingdings" panose="05000000000000000000" pitchFamily="2" charset="2"/>
              </a:rPr>
              <a:t> Treatment, Coping, Specific Conditions, Related Issues</a:t>
            </a:r>
          </a:p>
          <a:p>
            <a:endParaRPr lang="en-US" dirty="0"/>
          </a:p>
        </p:txBody>
      </p:sp>
      <p:sp>
        <p:nvSpPr>
          <p:cNvPr id="4" name="Slide Number Placeholder 3"/>
          <p:cNvSpPr>
            <a:spLocks noGrp="1"/>
          </p:cNvSpPr>
          <p:nvPr>
            <p:ph type="sldNum" sz="quarter" idx="10"/>
          </p:nvPr>
        </p:nvSpPr>
        <p:spPr/>
        <p:txBody>
          <a:bodyPr/>
          <a:lstStyle/>
          <a:p>
            <a:fld id="{92682CB3-AAC3-4941-B3A0-DB1246B26F89}" type="slidenum">
              <a:rPr lang="en-US" smtClean="0"/>
              <a:t>11</a:t>
            </a:fld>
            <a:endParaRPr lang="en-US"/>
          </a:p>
        </p:txBody>
      </p:sp>
    </p:spTree>
    <p:extLst>
      <p:ext uri="{BB962C8B-B14F-4D97-AF65-F5344CB8AC3E}">
        <p14:creationId xmlns:p14="http://schemas.microsoft.com/office/powerpoint/2010/main" val="745963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1813"/>
            <a:endParaRPr lang="en-US" dirty="0" smtClean="0"/>
          </a:p>
          <a:p>
            <a:pPr marL="111813"/>
            <a:r>
              <a:rPr lang="en-US" dirty="0" smtClean="0"/>
              <a:t>Different search strategies:</a:t>
            </a:r>
          </a:p>
          <a:p>
            <a:pPr marL="111813"/>
            <a:r>
              <a:rPr lang="en-US" dirty="0" smtClean="0"/>
              <a:t>Health topic Kidney Failure </a:t>
            </a:r>
            <a:r>
              <a:rPr lang="en-US" dirty="0" smtClean="0">
                <a:sym typeface="Wingdings" panose="05000000000000000000" pitchFamily="2" charset="2"/>
              </a:rPr>
              <a:t> Treatment, Coping, Specific Conditions, Related Issues</a:t>
            </a:r>
          </a:p>
          <a:p>
            <a:endParaRPr lang="en-US" dirty="0"/>
          </a:p>
        </p:txBody>
      </p:sp>
      <p:sp>
        <p:nvSpPr>
          <p:cNvPr id="4" name="Slide Number Placeholder 3"/>
          <p:cNvSpPr>
            <a:spLocks noGrp="1"/>
          </p:cNvSpPr>
          <p:nvPr>
            <p:ph type="sldNum" sz="quarter" idx="10"/>
          </p:nvPr>
        </p:nvSpPr>
        <p:spPr/>
        <p:txBody>
          <a:bodyPr/>
          <a:lstStyle/>
          <a:p>
            <a:fld id="{92682CB3-AAC3-4941-B3A0-DB1246B26F89}" type="slidenum">
              <a:rPr lang="en-US" smtClean="0"/>
              <a:t>12</a:t>
            </a:fld>
            <a:endParaRPr lang="en-US"/>
          </a:p>
        </p:txBody>
      </p:sp>
    </p:spTree>
    <p:extLst>
      <p:ext uri="{BB962C8B-B14F-4D97-AF65-F5344CB8AC3E}">
        <p14:creationId xmlns:p14="http://schemas.microsoft.com/office/powerpoint/2010/main" val="3382460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82CB3-AAC3-4941-B3A0-DB1246B26F89}" type="slidenum">
              <a:rPr lang="en-US" smtClean="0"/>
              <a:t>13</a:t>
            </a:fld>
            <a:endParaRPr lang="en-US"/>
          </a:p>
        </p:txBody>
      </p:sp>
    </p:spTree>
    <p:extLst>
      <p:ext uri="{BB962C8B-B14F-4D97-AF65-F5344CB8AC3E}">
        <p14:creationId xmlns:p14="http://schemas.microsoft.com/office/powerpoint/2010/main" val="3382460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82CB3-AAC3-4941-B3A0-DB1246B26F89}" type="slidenum">
              <a:rPr lang="en-US" smtClean="0"/>
              <a:t>15</a:t>
            </a:fld>
            <a:endParaRPr lang="en-US"/>
          </a:p>
        </p:txBody>
      </p:sp>
    </p:spTree>
    <p:extLst>
      <p:ext uri="{BB962C8B-B14F-4D97-AF65-F5344CB8AC3E}">
        <p14:creationId xmlns:p14="http://schemas.microsoft.com/office/powerpoint/2010/main" val="3382460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8/20/14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8/20/14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90F066-0113-FD40-9F75-02D1EE2099F5}" type="slidenum">
              <a:rPr lang="en-US"/>
              <a:pPr>
                <a:defRPr/>
              </a:pPr>
              <a:t>‹#›</a:t>
            </a:fld>
            <a:endParaRPr lang="en-US"/>
          </a:p>
        </p:txBody>
      </p:sp>
    </p:spTree>
    <p:extLst>
      <p:ext uri="{BB962C8B-B14F-4D97-AF65-F5344CB8AC3E}">
        <p14:creationId xmlns:p14="http://schemas.microsoft.com/office/powerpoint/2010/main" val="3647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lstStyle>
            <a:lvl1pPr>
              <a:defRPr>
                <a:solidFill>
                  <a:schemeClr val="accent6">
                    <a:lumMod val="50000"/>
                  </a:schemeClr>
                </a:solidFill>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447800"/>
            <a:ext cx="8229600" cy="5029200"/>
          </a:xfrm>
        </p:spPr>
        <p:txBody>
          <a:bodyPr/>
          <a:lstStyle>
            <a:lvl1pPr>
              <a:defRPr>
                <a:solidFill>
                  <a:schemeClr val="accent6">
                    <a:lumMod val="50000"/>
                  </a:schemeClr>
                </a:solidFill>
                <a:latin typeface="Calibri" panose="020F0502020204030204" pitchFamily="34" charset="0"/>
              </a:defRPr>
            </a:lvl1pPr>
            <a:lvl2pPr>
              <a:defRPr>
                <a:solidFill>
                  <a:schemeClr val="accent6">
                    <a:lumMod val="50000"/>
                  </a:schemeClr>
                </a:solidFill>
                <a:latin typeface="Calibri" panose="020F0502020204030204" pitchFamily="34" charset="0"/>
              </a:defRPr>
            </a:lvl2pPr>
            <a:lvl3pPr>
              <a:defRPr>
                <a:solidFill>
                  <a:schemeClr val="accent6">
                    <a:lumMod val="50000"/>
                  </a:schemeClr>
                </a:solidFill>
                <a:latin typeface="Calibri" panose="020F0502020204030204" pitchFamily="34" charset="0"/>
              </a:defRPr>
            </a:lvl3pPr>
            <a:lvl4pPr>
              <a:defRPr>
                <a:solidFill>
                  <a:schemeClr val="accent6">
                    <a:lumMod val="50000"/>
                  </a:schemeClr>
                </a:solidFill>
                <a:latin typeface="Calibri" panose="020F0502020204030204" pitchFamily="34" charset="0"/>
              </a:defRPr>
            </a:lvl4pPr>
            <a:lvl5pPr>
              <a:defRPr>
                <a:solidFill>
                  <a:schemeClr val="accent6">
                    <a:lumMod val="50000"/>
                  </a:schemeClr>
                </a:solidFill>
                <a:latin typeface="Calibri" panose="020F050202020403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8/20/14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1447801"/>
            <a:ext cx="8229600" cy="990600"/>
          </a:xfrm>
        </p:spPr>
        <p:txBody>
          <a:bodyPr/>
          <a:lstStyle>
            <a:lvl1pPr>
              <a:defRPr sz="2800"/>
            </a:lvl1pPr>
            <a:lvl2pPr>
              <a:defRPr sz="1900"/>
            </a:lvl2pPr>
            <a:lvl3pPr>
              <a:defRPr sz="18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57200" y="2590800"/>
            <a:ext cx="8229600" cy="3916363"/>
          </a:xfrm>
        </p:spPr>
        <p:txBody>
          <a:bodyPr>
            <a:normAutofit/>
          </a:bodyPr>
          <a:lstStyle>
            <a:lvl1pPr>
              <a:defRPr sz="2800"/>
            </a:lvl1pPr>
            <a:lvl2pPr>
              <a:defRPr sz="2400"/>
            </a:lvl2pPr>
            <a:lvl3pPr>
              <a:defRPr sz="2400"/>
            </a:lvl3pPr>
            <a:lvl4pPr>
              <a:defRPr sz="2400"/>
            </a:lvl4pPr>
            <a:lvl5pPr>
              <a:defRPr sz="24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lgn="l" eaLnBrk="1" latinLnBrk="0" hangingPunct="1"/>
            <a:fld id="{C3F416CD-67A3-4CF0-A210-F6AF31AC147F}" type="datetimeFigureOut">
              <a:rPr lang="en-US" smtClean="0"/>
              <a:pPr algn="l" eaLnBrk="1" latinLnBrk="0" hangingPunct="1"/>
              <a:t>8/20/14</a:t>
            </a:fld>
            <a:endParaRPr lang="en-US"/>
          </a:p>
        </p:txBody>
      </p:sp>
      <p:sp>
        <p:nvSpPr>
          <p:cNvPr id="27" name="Slide Number Placeholder 26"/>
          <p:cNvSpPr>
            <a:spLocks noGrp="1"/>
          </p:cNvSpPr>
          <p:nvPr>
            <p:ph type="sldNum" sz="quarter" idx="11"/>
          </p:nvPr>
        </p:nvSpPr>
        <p:spPr/>
        <p:txBody>
          <a:bodyPr rtlCol="0"/>
          <a:lstStyle/>
          <a:p>
            <a:pPr algn="r" eaLnBrk="1" latinLnBrk="0" hangingPunct="1"/>
            <a:fld id="{96652B35-718D-4E28-AFEB-B694A3B357E8}" type="slidenum">
              <a:rPr kumimoji="0" lang="en-US" smtClean="0"/>
              <a:pPr algn="r" eaLnBrk="1" latinLnBrk="0" hangingPunct="1"/>
              <a:t>‹#›</a:t>
            </a:fld>
            <a:endParaRPr kumimoji="0" lang="en-US"/>
          </a:p>
        </p:txBody>
      </p:sp>
      <p:sp>
        <p:nvSpPr>
          <p:cNvPr id="28" name="Footer Placeholder 27"/>
          <p:cNvSpPr>
            <a:spLocks noGrp="1"/>
          </p:cNvSpPr>
          <p:nvPr>
            <p:ph type="ftr" sz="quarter" idx="12"/>
          </p:nvPr>
        </p:nvSpPr>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pPr eaLnBrk="1" latinLnBrk="0" hangingPunct="1"/>
            <a:fld id="{C3F416CD-67A3-4CF0-A210-F6AF31AC147F}" type="datetimeFigureOut">
              <a:rPr lang="en-US" smtClean="0"/>
              <a:pPr eaLnBrk="1" latinLnBrk="0" hangingPunct="1"/>
              <a:t>8/20/14</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kumimoji="0" lang="en-US" dirty="0"/>
          </a:p>
        </p:txBody>
      </p:sp>
      <p:sp>
        <p:nvSpPr>
          <p:cNvPr id="5" name="Slide Number Placeholder 4"/>
          <p:cNvSpPr>
            <a:spLocks noGrp="1"/>
          </p:cNvSpPr>
          <p:nvPr>
            <p:ph type="sldNum" sz="quarter" idx="12"/>
          </p:nvPr>
        </p:nvSpPr>
        <p:spPr>
          <a:xfrm>
            <a:off x="8174736" y="2272"/>
            <a:ext cx="762000" cy="365760"/>
          </a:xfrm>
        </p:spPr>
        <p:txBody>
          <a:bodyPr/>
          <a:lstStyle/>
          <a:p>
            <a:fld id="{96652B35-718D-4E28-AFEB-B694A3B357E8}"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762000"/>
            <a:ext cx="3383280" cy="877824"/>
          </a:xfrm>
        </p:spPr>
        <p:txBody>
          <a:bodyPr anchor="b"/>
          <a:lstStyle>
            <a:lvl1pPr algn="l">
              <a:buNone/>
              <a:defRPr sz="1800" b="1"/>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5353496" y="1670756"/>
            <a:ext cx="3383280" cy="495864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8/20/14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8/20/14</a:t>
            </a:fld>
            <a:endParaRPr lang="en-US" sz="800" dirty="0">
              <a:solidFill>
                <a:schemeClr val="accent2"/>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lgn="r" eaLnBrk="1" latinLnBrk="0" hangingPunct="1"/>
            <a:endParaRPr kumimoji="0" lang="en-US" sz="800" dirty="0">
              <a:solidFill>
                <a:schemeClr val="accent2"/>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000" kern="1200">
          <a:solidFill>
            <a:schemeClr val="accent6">
              <a:lumMod val="50000"/>
            </a:schemeClr>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accent6">
              <a:lumMod val="50000"/>
            </a:schemeClr>
          </a:solidFill>
          <a:latin typeface="Calibri" panose="020F0502020204030204" pitchFamily="34" charset="0"/>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6">
              <a:lumMod val="50000"/>
            </a:schemeClr>
          </a:solidFill>
          <a:latin typeface="Calibri" panose="020F0502020204030204" pitchFamily="34" charset="0"/>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6">
              <a:lumMod val="50000"/>
            </a:schemeClr>
          </a:solidFill>
          <a:latin typeface="Calibri" panose="020F0502020204030204" pitchFamily="34" charset="0"/>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6">
              <a:lumMod val="50000"/>
            </a:schemeClr>
          </a:solidFill>
          <a:latin typeface="Calibri" panose="020F0502020204030204" pitchFamily="34" charset="0"/>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6">
              <a:lumMod val="50000"/>
            </a:schemeClr>
          </a:solidFill>
          <a:latin typeface="Calibri" panose="020F0502020204030204" pitchFamily="34" charset="0"/>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hyperlink" Target="http://www.nlm.nih.gov/medlineplus/searchtips.html" TargetMode="External"/><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4" Type="http://schemas.microsoft.com/office/2007/relationships/hdphoto" Target="../media/hdphoto6.wdp"/><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www.nlm.nih.gov/bsd/disted/pubmed.html" TargetMode="External"/><Relationship Id="rId4" Type="http://schemas.openxmlformats.org/officeDocument/2006/relationships/image" Target="../media/image27.jp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4" Type="http://schemas.microsoft.com/office/2007/relationships/hdphoto" Target="../media/hdphoto7.wdp"/><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1.wdp"/><Relationship Id="rId5" Type="http://schemas.openxmlformats.org/officeDocument/2006/relationships/image" Target="../media/image9.png"/><Relationship Id="rId6" Type="http://schemas.microsoft.com/office/2007/relationships/hdphoto" Target="../media/hdphoto2.wdp"/><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microsoft.com/office/2007/relationships/hdphoto" Target="../media/hdphoto3.wdp"/><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microsoft.com/office/2007/relationships/hdphoto" Target="../media/hdphoto4.wdp"/><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09800"/>
            <a:ext cx="8458200" cy="1470025"/>
          </a:xfrm>
        </p:spPr>
        <p:txBody>
          <a:bodyPr/>
          <a:lstStyle/>
          <a:p>
            <a:r>
              <a:rPr lang="en-US" dirty="0" smtClean="0">
                <a:solidFill>
                  <a:schemeClr val="accent6">
                    <a:lumMod val="50000"/>
                  </a:schemeClr>
                </a:solidFill>
              </a:rPr>
              <a:t>MedlinePlus: Power</a:t>
            </a:r>
            <a:r>
              <a:rPr lang="en-US" baseline="0" dirty="0" smtClean="0">
                <a:solidFill>
                  <a:schemeClr val="accent6">
                    <a:lumMod val="50000"/>
                  </a:schemeClr>
                </a:solidFill>
              </a:rPr>
              <a:t> Searching for Hidden Treasures</a:t>
            </a:r>
            <a:endParaRPr lang="en-US" dirty="0">
              <a:solidFill>
                <a:schemeClr val="accent6">
                  <a:lumMod val="50000"/>
                </a:schemeClr>
              </a:solidFill>
            </a:endParaRPr>
          </a:p>
        </p:txBody>
      </p:sp>
      <p:sp>
        <p:nvSpPr>
          <p:cNvPr id="3" name="Subtitle 2"/>
          <p:cNvSpPr>
            <a:spLocks noGrp="1"/>
          </p:cNvSpPr>
          <p:nvPr>
            <p:ph type="subTitle" idx="1"/>
          </p:nvPr>
        </p:nvSpPr>
        <p:spPr>
          <a:xfrm>
            <a:off x="457200" y="4648200"/>
            <a:ext cx="4953000" cy="1752600"/>
          </a:xfrm>
        </p:spPr>
        <p:txBody>
          <a:bodyPr>
            <a:normAutofit lnSpcReduction="10000"/>
          </a:bodyPr>
          <a:lstStyle/>
          <a:p>
            <a:r>
              <a:rPr lang="en-US" sz="2800" dirty="0">
                <a:solidFill>
                  <a:schemeClr val="accent6">
                    <a:lumMod val="50000"/>
                  </a:schemeClr>
                </a:solidFill>
              </a:rPr>
              <a:t>An Infopeople </a:t>
            </a:r>
            <a:r>
              <a:rPr lang="en-US" sz="2800" dirty="0" smtClean="0">
                <a:solidFill>
                  <a:schemeClr val="accent6">
                    <a:lumMod val="50000"/>
                  </a:schemeClr>
                </a:solidFill>
              </a:rPr>
              <a:t>Webinar</a:t>
            </a:r>
          </a:p>
          <a:p>
            <a:endParaRPr lang="en-US" sz="2800" dirty="0">
              <a:solidFill>
                <a:schemeClr val="accent6">
                  <a:lumMod val="50000"/>
                </a:schemeClr>
              </a:solidFill>
            </a:endParaRPr>
          </a:p>
          <a:p>
            <a:r>
              <a:rPr lang="en-US" sz="2800" dirty="0" smtClean="0">
                <a:solidFill>
                  <a:schemeClr val="accent6">
                    <a:lumMod val="50000"/>
                  </a:schemeClr>
                </a:solidFill>
              </a:rPr>
              <a:t>Presented by Kelli Ham, MLIS</a:t>
            </a:r>
          </a:p>
          <a:p>
            <a:r>
              <a:rPr lang="en-US" dirty="0" smtClean="0">
                <a:solidFill>
                  <a:schemeClr val="accent6">
                    <a:lumMod val="50000"/>
                  </a:schemeClr>
                </a:solidFill>
              </a:rPr>
              <a:t>August 21, 2014</a:t>
            </a:r>
          </a:p>
          <a:p>
            <a:endParaRPr lang="en-US" dirty="0">
              <a:solidFill>
                <a:schemeClr val="accent6">
                  <a:lumMod val="50000"/>
                </a:schemeClr>
              </a:solidFill>
            </a:endParaRPr>
          </a:p>
        </p:txBody>
      </p:sp>
      <p:pic>
        <p:nvPicPr>
          <p:cNvPr id="8" name="Picture 6" descr="National Network of Libraries of Medicine Pacific Southwest Regi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399" y="5562600"/>
            <a:ext cx="1132363" cy="76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NIH National Library of Medic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199" y="5614852"/>
            <a:ext cx="1823719"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04746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95400"/>
            <a:ext cx="3810000" cy="2514600"/>
          </a:xfrm>
        </p:spPr>
        <p:txBody>
          <a:bodyPr>
            <a:normAutofit/>
          </a:bodyPr>
          <a:lstStyle/>
          <a:p>
            <a:r>
              <a:rPr lang="en-US" dirty="0" smtClean="0"/>
              <a:t>Refine by Concept</a:t>
            </a:r>
            <a:endParaRPr lang="en-US" dirty="0"/>
          </a:p>
        </p:txBody>
      </p:sp>
      <p:pic>
        <p:nvPicPr>
          <p:cNvPr id="7" name="Content Placeholder 6" descr="on search results page, side panel showing other topic clusters for this search. Education programs is one topic"/>
          <p:cNvPicPr>
            <a:picLocks noGrp="1" noChangeAspect="1"/>
          </p:cNvPicPr>
          <p:nvPr>
            <p:ph idx="1"/>
          </p:nvPr>
        </p:nvPicPr>
        <p:blipFill rotWithShape="1">
          <a:blip r:embed="rId2">
            <a:extLst>
              <a:ext uri="{BEBA8EAE-BF5A-486C-A8C5-ECC9F3942E4B}">
                <a14:imgProps xmlns:a14="http://schemas.microsoft.com/office/drawing/2010/main">
                  <a14:imgLayer r:embed="rId3">
                    <a14:imgEffect>
                      <a14:backgroundRemoval t="0" b="99282" l="0" r="100000">
                        <a14:backgroundMark x1="96006" y1="57451" x2="96006" y2="57451"/>
                        <a14:backgroundMark x1="97604" y1="14722" x2="97604" y2="14722"/>
                        <a14:backgroundMark x1="96006" y1="74147" x2="96006" y2="74147"/>
                        <a14:backgroundMark x1="96645" y1="30700" x2="96645" y2="30700"/>
                        <a14:backgroundMark x1="93450" y1="1616" x2="93450" y2="93896"/>
                      </a14:backgroundRemoval>
                    </a14:imgEffect>
                  </a14:imgLayer>
                </a14:imgProps>
              </a:ext>
              <a:ext uri="{28A0092B-C50C-407E-A947-70E740481C1C}">
                <a14:useLocalDpi xmlns:a14="http://schemas.microsoft.com/office/drawing/2010/main" val="0"/>
              </a:ext>
            </a:extLst>
          </a:blip>
          <a:srcRect r="5418" b="3357"/>
          <a:stretch/>
        </p:blipFill>
        <p:spPr>
          <a:xfrm>
            <a:off x="2590799" y="639765"/>
            <a:ext cx="6705601" cy="6096435"/>
          </a:xfrm>
        </p:spPr>
      </p:pic>
    </p:spTree>
    <p:extLst>
      <p:ext uri="{BB962C8B-B14F-4D97-AF65-F5344CB8AC3E}">
        <p14:creationId xmlns:p14="http://schemas.microsoft.com/office/powerpoint/2010/main" val="36307916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05800" cy="838200"/>
          </a:xfrm>
        </p:spPr>
        <p:txBody>
          <a:bodyPr/>
          <a:lstStyle/>
          <a:p>
            <a:r>
              <a:rPr lang="en-US" dirty="0" smtClean="0"/>
              <a:t>Student Research Paper</a:t>
            </a:r>
            <a:endParaRPr lang="en-US" dirty="0"/>
          </a:p>
        </p:txBody>
      </p:sp>
      <p:pic>
        <p:nvPicPr>
          <p:cNvPr id="5" name="Content Placeholder 4" descr="Student working on a laptop in a library"/>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50959" r="8068"/>
          <a:stretch/>
        </p:blipFill>
        <p:spPr>
          <a:xfrm>
            <a:off x="7403432" y="2643791"/>
            <a:ext cx="1748589" cy="2842609"/>
          </a:xfrm>
        </p:spPr>
      </p:pic>
      <p:sp>
        <p:nvSpPr>
          <p:cNvPr id="4" name="Content Placeholder 3"/>
          <p:cNvSpPr>
            <a:spLocks noGrp="1"/>
          </p:cNvSpPr>
          <p:nvPr>
            <p:ph sz="half" idx="2"/>
          </p:nvPr>
        </p:nvSpPr>
        <p:spPr>
          <a:xfrm>
            <a:off x="228600" y="1371600"/>
            <a:ext cx="7924800" cy="5135563"/>
          </a:xfrm>
        </p:spPr>
        <p:txBody>
          <a:bodyPr>
            <a:normAutofit fontScale="77500" lnSpcReduction="20000"/>
          </a:bodyPr>
          <a:lstStyle/>
          <a:p>
            <a:pPr marL="109728" indent="0">
              <a:buNone/>
            </a:pPr>
            <a:r>
              <a:rPr lang="en-US" dirty="0"/>
              <a:t>High school student doing a paper on ethics of </a:t>
            </a:r>
            <a:r>
              <a:rPr lang="en-US" dirty="0" smtClean="0"/>
              <a:t>patient who wants </a:t>
            </a:r>
            <a:r>
              <a:rPr lang="en-US" dirty="0"/>
              <a:t>to stop dialysis treatment for </a:t>
            </a:r>
            <a:r>
              <a:rPr lang="en-US" dirty="0" smtClean="0"/>
              <a:t>kidney </a:t>
            </a:r>
            <a:r>
              <a:rPr lang="en-US" dirty="0"/>
              <a:t>failure</a:t>
            </a:r>
          </a:p>
          <a:p>
            <a:pPr marL="109728" indent="0">
              <a:buNone/>
            </a:pPr>
            <a:endParaRPr lang="en-US" dirty="0">
              <a:sym typeface="Wingdings" panose="05000000000000000000" pitchFamily="2" charset="2"/>
            </a:endParaRPr>
          </a:p>
          <a:p>
            <a:pPr marL="109728" indent="0">
              <a:buNone/>
            </a:pPr>
            <a:r>
              <a:rPr lang="en-US" dirty="0"/>
              <a:t>Technique: Key word search </a:t>
            </a:r>
          </a:p>
          <a:p>
            <a:pPr marL="109728" indent="0">
              <a:buNone/>
            </a:pPr>
            <a:r>
              <a:rPr lang="en-US" dirty="0">
                <a:sym typeface="Wingdings" panose="05000000000000000000" pitchFamily="2" charset="2"/>
              </a:rPr>
              <a:t>Main concepts: dialysis, choice/decision, ethics</a:t>
            </a:r>
          </a:p>
          <a:p>
            <a:pPr marL="109728" indent="0">
              <a:buNone/>
            </a:pPr>
            <a:endParaRPr lang="en-US" dirty="0">
              <a:sym typeface="Wingdings" panose="05000000000000000000" pitchFamily="2" charset="2"/>
            </a:endParaRPr>
          </a:p>
          <a:p>
            <a:pPr marL="109728" indent="0">
              <a:buNone/>
            </a:pPr>
            <a:r>
              <a:rPr lang="en-US" dirty="0">
                <a:sym typeface="Wingdings" panose="05000000000000000000" pitchFamily="2" charset="2"/>
              </a:rPr>
              <a:t>Kidney failure deciding choosing to stop dialysis ethics = 0</a:t>
            </a:r>
          </a:p>
          <a:p>
            <a:pPr marL="109728" indent="0">
              <a:buNone/>
            </a:pPr>
            <a:r>
              <a:rPr lang="en-US" dirty="0">
                <a:sym typeface="Wingdings" panose="05000000000000000000" pitchFamily="2" charset="2"/>
              </a:rPr>
              <a:t>Deciding stop dialysis ethics = 3</a:t>
            </a:r>
          </a:p>
          <a:p>
            <a:pPr marL="109728" indent="0">
              <a:buNone/>
            </a:pPr>
            <a:r>
              <a:rPr lang="en-US" dirty="0">
                <a:sym typeface="Wingdings" panose="05000000000000000000" pitchFamily="2" charset="2"/>
              </a:rPr>
              <a:t>Deciding stop dialysis = 22</a:t>
            </a:r>
          </a:p>
          <a:p>
            <a:pPr marL="109728" indent="0">
              <a:buNone/>
            </a:pPr>
            <a:r>
              <a:rPr lang="en-US" dirty="0">
                <a:sym typeface="Wingdings" panose="05000000000000000000" pitchFamily="2" charset="2"/>
              </a:rPr>
              <a:t>Choosing stop dialysis = 33</a:t>
            </a:r>
          </a:p>
          <a:p>
            <a:pPr marL="109728" indent="0">
              <a:buNone/>
            </a:pPr>
            <a:endParaRPr lang="en-US" dirty="0">
              <a:sym typeface="Wingdings" panose="05000000000000000000" pitchFamily="2" charset="2"/>
            </a:endParaRPr>
          </a:p>
          <a:p>
            <a:pPr marL="109728" indent="0">
              <a:buNone/>
            </a:pPr>
            <a:r>
              <a:rPr lang="en-US" dirty="0"/>
              <a:t>A</a:t>
            </a:r>
            <a:r>
              <a:rPr lang="en-US" dirty="0">
                <a:sym typeface="Wingdings" panose="05000000000000000000" pitchFamily="2" charset="2"/>
              </a:rPr>
              <a:t>dvanced search techniques:</a:t>
            </a:r>
          </a:p>
          <a:p>
            <a:pPr marL="109728" indent="0">
              <a:buNone/>
            </a:pPr>
            <a:r>
              <a:rPr lang="en-US" dirty="0">
                <a:sym typeface="Wingdings" panose="05000000000000000000" pitchFamily="2" charset="2"/>
              </a:rPr>
              <a:t>Stop dialysis ethic* = 6</a:t>
            </a:r>
          </a:p>
          <a:p>
            <a:pPr marL="109728" indent="0">
              <a:buNone/>
            </a:pPr>
            <a:r>
              <a:rPr lang="en-US" dirty="0">
                <a:sym typeface="Wingdings" panose="05000000000000000000" pitchFamily="2" charset="2"/>
              </a:rPr>
              <a:t>"stop* dialysis“ = 7</a:t>
            </a:r>
          </a:p>
          <a:p>
            <a:pPr marL="109728" indent="0">
              <a:buNone/>
            </a:pPr>
            <a:r>
              <a:rPr lang="en-US" dirty="0">
                <a:sym typeface="Wingdings" panose="05000000000000000000" pitchFamily="2" charset="2"/>
              </a:rPr>
              <a:t>(choosing OR stopping OR choose OR stop) dialysis = 231</a:t>
            </a:r>
          </a:p>
          <a:p>
            <a:pPr marL="109728" indent="0">
              <a:buNone/>
            </a:pPr>
            <a:r>
              <a:rPr lang="en-US" dirty="0"/>
              <a:t>Search Help: </a:t>
            </a:r>
            <a:r>
              <a:rPr lang="en-US" dirty="0">
                <a:solidFill>
                  <a:srgbClr val="182934"/>
                </a:solidFill>
                <a:hlinkClick r:id="rId4" tooltip="Search Tips page"/>
              </a:rPr>
              <a:t>http://www.nlm.nih.gov/medlineplus/searchtips.html</a:t>
            </a:r>
            <a:endParaRPr lang="en-US" dirty="0">
              <a:solidFill>
                <a:srgbClr val="182934"/>
              </a:solidFill>
            </a:endParaRPr>
          </a:p>
          <a:p>
            <a:endParaRPr lang="en-US" dirty="0"/>
          </a:p>
        </p:txBody>
      </p:sp>
    </p:spTree>
    <p:extLst>
      <p:ext uri="{BB962C8B-B14F-4D97-AF65-F5344CB8AC3E}">
        <p14:creationId xmlns:p14="http://schemas.microsoft.com/office/powerpoint/2010/main" val="29569891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dirty="0" smtClean="0"/>
              <a:t>Simple May Suffice</a:t>
            </a:r>
            <a:endParaRPr lang="en-US" dirty="0"/>
          </a:p>
        </p:txBody>
      </p:sp>
      <p:pic>
        <p:nvPicPr>
          <p:cNvPr id="5" name="Content Placeholder 4" descr="search results for 'stopping dialysi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552074"/>
            <a:ext cx="7543800" cy="5305926"/>
          </a:xfrm>
        </p:spPr>
      </p:pic>
    </p:spTree>
    <p:extLst>
      <p:ext uri="{BB962C8B-B14F-4D97-AF65-F5344CB8AC3E}">
        <p14:creationId xmlns:p14="http://schemas.microsoft.com/office/powerpoint/2010/main" val="207868233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Staying Informed</a:t>
            </a:r>
            <a:endParaRPr lang="en-US" dirty="0"/>
          </a:p>
        </p:txBody>
      </p:sp>
      <p:sp>
        <p:nvSpPr>
          <p:cNvPr id="3" name="Content Placeholder 2"/>
          <p:cNvSpPr>
            <a:spLocks noGrp="1"/>
          </p:cNvSpPr>
          <p:nvPr>
            <p:ph sz="half" idx="1"/>
          </p:nvPr>
        </p:nvSpPr>
        <p:spPr>
          <a:xfrm>
            <a:off x="228600" y="1447800"/>
            <a:ext cx="5181600" cy="5410200"/>
          </a:xfrm>
        </p:spPr>
        <p:txBody>
          <a:bodyPr>
            <a:normAutofit/>
          </a:bodyPr>
          <a:lstStyle/>
          <a:p>
            <a:pPr marL="109728" indent="0">
              <a:buNone/>
            </a:pPr>
            <a:r>
              <a:rPr lang="en-US" dirty="0" smtClean="0"/>
              <a:t>Patron: “I know a lot about macular degeneration, because both of my parents have been diagnosed with it. How can I get updates on new treatments?”</a:t>
            </a:r>
          </a:p>
          <a:p>
            <a:endParaRPr lang="en-US" dirty="0"/>
          </a:p>
          <a:p>
            <a:pPr marL="109728" indent="0">
              <a:buNone/>
            </a:pPr>
            <a:r>
              <a:rPr lang="en-US" dirty="0" smtClean="0"/>
              <a:t>Technique: Sign up for updates </a:t>
            </a:r>
          </a:p>
          <a:p>
            <a:pPr marL="109728" indent="0">
              <a:buNone/>
            </a:pPr>
            <a:r>
              <a:rPr lang="en-US" dirty="0" smtClean="0"/>
              <a:t>on Health Topic page</a:t>
            </a:r>
          </a:p>
          <a:p>
            <a:pPr lvl="1"/>
            <a:r>
              <a:rPr lang="en-US" sz="2400" dirty="0" smtClean="0"/>
              <a:t>RSS </a:t>
            </a:r>
            <a:r>
              <a:rPr lang="en-US" sz="2400" dirty="0"/>
              <a:t>Feeds</a:t>
            </a:r>
          </a:p>
          <a:p>
            <a:pPr lvl="1"/>
            <a:r>
              <a:rPr lang="en-US" sz="2400" dirty="0" smtClean="0"/>
              <a:t>Email updates</a:t>
            </a:r>
          </a:p>
        </p:txBody>
      </p:sp>
      <p:pic>
        <p:nvPicPr>
          <p:cNvPr id="6" name="Content Placeholder 5" descr="One women showing something written on a paper to another women at a desk"/>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83987" y="1524269"/>
            <a:ext cx="3560013" cy="5333731"/>
          </a:xfrm>
        </p:spPr>
      </p:pic>
    </p:spTree>
    <p:extLst>
      <p:ext uri="{BB962C8B-B14F-4D97-AF65-F5344CB8AC3E}">
        <p14:creationId xmlns:p14="http://schemas.microsoft.com/office/powerpoint/2010/main" val="25266942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Updates and RSS Feeds</a:t>
            </a:r>
            <a:endParaRPr lang="en-US" dirty="0"/>
          </a:p>
        </p:txBody>
      </p:sp>
      <p:pic>
        <p:nvPicPr>
          <p:cNvPr id="9" name="Content Placeholder 8" descr="Health topic page for macular degeneration showing where to click for RSS feeds and to sign up for email updates on this topic"/>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52249" y="1676400"/>
            <a:ext cx="7277351" cy="5029199"/>
          </a:xfrm>
        </p:spPr>
      </p:pic>
    </p:spTree>
    <p:extLst>
      <p:ext uri="{BB962C8B-B14F-4D97-AF65-F5344CB8AC3E}">
        <p14:creationId xmlns:p14="http://schemas.microsoft.com/office/powerpoint/2010/main" val="253987770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Same User, New Question</a:t>
            </a:r>
            <a:endParaRPr lang="en-US" dirty="0"/>
          </a:p>
        </p:txBody>
      </p:sp>
      <p:sp>
        <p:nvSpPr>
          <p:cNvPr id="3" name="Content Placeholder 2"/>
          <p:cNvSpPr>
            <a:spLocks noGrp="1"/>
          </p:cNvSpPr>
          <p:nvPr>
            <p:ph sz="half" idx="1"/>
          </p:nvPr>
        </p:nvSpPr>
        <p:spPr>
          <a:xfrm>
            <a:off x="685800" y="1447800"/>
            <a:ext cx="6248400" cy="4876800"/>
          </a:xfrm>
        </p:spPr>
        <p:txBody>
          <a:bodyPr>
            <a:normAutofit fontScale="92500"/>
          </a:bodyPr>
          <a:lstStyle/>
          <a:p>
            <a:pPr marL="109728" indent="0">
              <a:buNone/>
            </a:pPr>
            <a:r>
              <a:rPr lang="en-US" dirty="0" smtClean="0"/>
              <a:t>My father’s macular degeneration (AMD) has progressed, and the doctor is recommending injections of a drug called </a:t>
            </a:r>
            <a:r>
              <a:rPr lang="en-US" dirty="0" err="1" smtClean="0"/>
              <a:t>Avastin</a:t>
            </a:r>
            <a:r>
              <a:rPr lang="en-US" dirty="0" smtClean="0"/>
              <a:t> because it’s a lot cheaper and just as effective as another drug. What is meant by off-label use? Is there any research that says it’s effective and safe?</a:t>
            </a:r>
          </a:p>
          <a:p>
            <a:endParaRPr lang="en-US" dirty="0" smtClean="0"/>
          </a:p>
          <a:p>
            <a:pPr marL="109728" indent="0">
              <a:buNone/>
            </a:pPr>
            <a:r>
              <a:rPr lang="en-US" dirty="0" smtClean="0"/>
              <a:t>Technique: Determine concepts</a:t>
            </a:r>
          </a:p>
          <a:p>
            <a:r>
              <a:rPr lang="en-US" dirty="0" smtClean="0"/>
              <a:t>off label, AMD + </a:t>
            </a:r>
            <a:r>
              <a:rPr lang="en-US" dirty="0" err="1" smtClean="0"/>
              <a:t>avastin</a:t>
            </a:r>
            <a:r>
              <a:rPr lang="en-US" dirty="0" smtClean="0"/>
              <a:t> + </a:t>
            </a:r>
            <a:r>
              <a:rPr lang="en-US" dirty="0" err="1" smtClean="0"/>
              <a:t>safety,efficacy</a:t>
            </a:r>
            <a:endParaRPr lang="en-US" dirty="0" smtClean="0"/>
          </a:p>
          <a:p>
            <a:r>
              <a:rPr lang="en-US" dirty="0" smtClean="0"/>
              <a:t>Clinical trials results</a:t>
            </a:r>
            <a:endParaRPr lang="en-US" dirty="0"/>
          </a:p>
        </p:txBody>
      </p:sp>
      <p:pic>
        <p:nvPicPr>
          <p:cNvPr id="5" name="Content Placeholder 4" descr="Elderly smiling man"/>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162800" y="1447800"/>
            <a:ext cx="1981200" cy="3373880"/>
          </a:xfrm>
        </p:spPr>
      </p:pic>
    </p:spTree>
    <p:extLst>
      <p:ext uri="{BB962C8B-B14F-4D97-AF65-F5344CB8AC3E}">
        <p14:creationId xmlns:p14="http://schemas.microsoft.com/office/powerpoint/2010/main" val="13781788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dirty="0" smtClean="0"/>
              <a:t>Search Results – </a:t>
            </a:r>
            <a:r>
              <a:rPr lang="en-US" i="1" dirty="0" smtClean="0"/>
              <a:t>off label</a:t>
            </a:r>
            <a:endParaRPr lang="en-US" i="1" dirty="0"/>
          </a:p>
        </p:txBody>
      </p:sp>
      <p:pic>
        <p:nvPicPr>
          <p:cNvPr id="4" name="Content Placeholder 3" descr="search results for 'off-label'"/>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600200"/>
            <a:ext cx="7150828" cy="5181600"/>
          </a:xfrm>
        </p:spPr>
      </p:pic>
    </p:spTree>
    <p:extLst>
      <p:ext uri="{BB962C8B-B14F-4D97-AF65-F5344CB8AC3E}">
        <p14:creationId xmlns:p14="http://schemas.microsoft.com/office/powerpoint/2010/main" val="385637167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lstStyle/>
          <a:p>
            <a:r>
              <a:rPr lang="en-US" dirty="0" smtClean="0"/>
              <a:t>Search Results – </a:t>
            </a:r>
            <a:r>
              <a:rPr lang="en-US" dirty="0" err="1" smtClean="0"/>
              <a:t>Avastin</a:t>
            </a:r>
            <a:r>
              <a:rPr lang="en-US" dirty="0" smtClean="0"/>
              <a:t> for AMD</a:t>
            </a:r>
            <a:endParaRPr lang="en-US" dirty="0"/>
          </a:p>
        </p:txBody>
      </p:sp>
      <p:pic>
        <p:nvPicPr>
          <p:cNvPr id="4" name="Content Placeholder 3" descr="search results for avastin and macular degeneratio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9654" y="1447800"/>
            <a:ext cx="6120346" cy="5410200"/>
          </a:xfrm>
        </p:spPr>
      </p:pic>
    </p:spTree>
    <p:extLst>
      <p:ext uri="{BB962C8B-B14F-4D97-AF65-F5344CB8AC3E}">
        <p14:creationId xmlns:p14="http://schemas.microsoft.com/office/powerpoint/2010/main" val="15915386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81000"/>
            <a:ext cx="8229600" cy="838200"/>
          </a:xfrm>
        </p:spPr>
        <p:txBody>
          <a:bodyPr/>
          <a:lstStyle/>
          <a:p>
            <a:r>
              <a:rPr lang="en-US" dirty="0" smtClean="0"/>
              <a:t>ClinicalTrials.gov</a:t>
            </a:r>
            <a:endParaRPr lang="en-US" dirty="0"/>
          </a:p>
        </p:txBody>
      </p:sp>
      <p:sp>
        <p:nvSpPr>
          <p:cNvPr id="5" name="Content Placeholder 4"/>
          <p:cNvSpPr>
            <a:spLocks noGrp="1"/>
          </p:cNvSpPr>
          <p:nvPr>
            <p:ph sz="half" idx="1"/>
          </p:nvPr>
        </p:nvSpPr>
        <p:spPr>
          <a:xfrm>
            <a:off x="304800" y="1295400"/>
            <a:ext cx="8763000" cy="685800"/>
          </a:xfrm>
        </p:spPr>
        <p:txBody>
          <a:bodyPr/>
          <a:lstStyle/>
          <a:p>
            <a:pPr marL="109728" indent="0">
              <a:buNone/>
            </a:pPr>
            <a:r>
              <a:rPr lang="en-US" dirty="0" smtClean="0"/>
              <a:t>Technique: Go to site directly or from home page tab. </a:t>
            </a:r>
            <a:endParaRPr lang="en-US" dirty="0"/>
          </a:p>
        </p:txBody>
      </p:sp>
      <p:pic>
        <p:nvPicPr>
          <p:cNvPr id="3" name="Content Placeholder 2" descr="MedlinePlus homepage showing the tab for ClinicalTrials.gov"/>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75758" y="2057400"/>
            <a:ext cx="6992484" cy="4449763"/>
          </a:xfrm>
        </p:spPr>
      </p:pic>
    </p:spTree>
    <p:extLst>
      <p:ext uri="{BB962C8B-B14F-4D97-AF65-F5344CB8AC3E}">
        <p14:creationId xmlns:p14="http://schemas.microsoft.com/office/powerpoint/2010/main" val="45732571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ClinicalTrials.gov</a:t>
            </a:r>
            <a:endParaRPr lang="en-US" dirty="0"/>
          </a:p>
        </p:txBody>
      </p:sp>
      <p:sp>
        <p:nvSpPr>
          <p:cNvPr id="5" name="Content Placeholder 4"/>
          <p:cNvSpPr>
            <a:spLocks noGrp="1"/>
          </p:cNvSpPr>
          <p:nvPr>
            <p:ph sz="half" idx="1"/>
          </p:nvPr>
        </p:nvSpPr>
        <p:spPr>
          <a:xfrm>
            <a:off x="381000" y="1295400"/>
            <a:ext cx="8534400" cy="990600"/>
          </a:xfrm>
        </p:spPr>
        <p:txBody>
          <a:bodyPr/>
          <a:lstStyle/>
          <a:p>
            <a:pPr marL="109728" indent="0">
              <a:buNone/>
            </a:pPr>
            <a:r>
              <a:rPr lang="en-US" dirty="0" smtClean="0"/>
              <a:t>Technique: Use Advanced Search form; type in key words; use Help link for more tips.</a:t>
            </a:r>
            <a:endParaRPr lang="en-US" dirty="0"/>
          </a:p>
        </p:txBody>
      </p:sp>
      <p:pic>
        <p:nvPicPr>
          <p:cNvPr id="10" name="Content Placeholder 9" descr="Advanced search form in ClinicalTrials.gov"/>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14400" y="2438400"/>
            <a:ext cx="7373963" cy="4419600"/>
          </a:xfrm>
        </p:spPr>
      </p:pic>
    </p:spTree>
    <p:extLst>
      <p:ext uri="{BB962C8B-B14F-4D97-AF65-F5344CB8AC3E}">
        <p14:creationId xmlns:p14="http://schemas.microsoft.com/office/powerpoint/2010/main" val="32164208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Objectives</a:t>
            </a:r>
            <a:endParaRPr lang="en-US" dirty="0"/>
          </a:p>
        </p:txBody>
      </p:sp>
      <p:sp>
        <p:nvSpPr>
          <p:cNvPr id="5" name="Content Placeholder 4"/>
          <p:cNvSpPr>
            <a:spLocks noGrp="1"/>
          </p:cNvSpPr>
          <p:nvPr>
            <p:ph sz="half" idx="1"/>
          </p:nvPr>
        </p:nvSpPr>
        <p:spPr>
          <a:xfrm>
            <a:off x="304800" y="1524001"/>
            <a:ext cx="5105400" cy="4800599"/>
          </a:xfrm>
        </p:spPr>
        <p:txBody>
          <a:bodyPr>
            <a:normAutofit/>
          </a:bodyPr>
          <a:lstStyle/>
          <a:p>
            <a:pPr marL="109728" indent="0">
              <a:buNone/>
            </a:pPr>
            <a:r>
              <a:rPr lang="en-US" dirty="0" smtClean="0"/>
              <a:t>Participants will:</a:t>
            </a:r>
          </a:p>
          <a:p>
            <a:pPr>
              <a:spcBef>
                <a:spcPts val="1200"/>
              </a:spcBef>
            </a:pPr>
            <a:r>
              <a:rPr lang="en-US" dirty="0" smtClean="0"/>
              <a:t>See a spectrum </a:t>
            </a:r>
            <a:r>
              <a:rPr lang="en-US" dirty="0"/>
              <a:t>of </a:t>
            </a:r>
            <a:r>
              <a:rPr lang="en-US" dirty="0" smtClean="0"/>
              <a:t>questions </a:t>
            </a:r>
            <a:r>
              <a:rPr lang="en-US" dirty="0"/>
              <a:t>that can be answered with MedlinePlus </a:t>
            </a:r>
            <a:endParaRPr lang="en-US" dirty="0" smtClean="0"/>
          </a:p>
          <a:p>
            <a:pPr>
              <a:spcBef>
                <a:spcPts val="1200"/>
              </a:spcBef>
            </a:pPr>
            <a:r>
              <a:rPr lang="en-US" dirty="0" smtClean="0"/>
              <a:t>Discover new ways of advanced searching </a:t>
            </a:r>
          </a:p>
          <a:p>
            <a:pPr>
              <a:spcBef>
                <a:spcPts val="1200"/>
              </a:spcBef>
            </a:pPr>
            <a:r>
              <a:rPr lang="en-US" dirty="0" smtClean="0"/>
              <a:t>Utilize MedlinePlus as a springboard to other sources</a:t>
            </a:r>
            <a:endParaRPr lang="en-US" dirty="0"/>
          </a:p>
        </p:txBody>
      </p:sp>
      <p:pic>
        <p:nvPicPr>
          <p:cNvPr id="1031" name="Picture 7" descr="Dartboard with darts and one in the bullsey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80176" y="1600200"/>
            <a:ext cx="2935224"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597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lstStyle/>
          <a:p>
            <a:r>
              <a:rPr lang="en-US" dirty="0" smtClean="0"/>
              <a:t>Clinical Studies with Results</a:t>
            </a:r>
            <a:endParaRPr lang="en-US" dirty="0"/>
          </a:p>
        </p:txBody>
      </p:sp>
      <p:pic>
        <p:nvPicPr>
          <p:cNvPr id="5" name="Content Placeholder 4" descr="Search results for clinical trials about avastin injections with study result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8919" y="2133600"/>
            <a:ext cx="8876125" cy="4038600"/>
          </a:xfrm>
        </p:spPr>
      </p:pic>
    </p:spTree>
    <p:extLst>
      <p:ext uri="{BB962C8B-B14F-4D97-AF65-F5344CB8AC3E}">
        <p14:creationId xmlns:p14="http://schemas.microsoft.com/office/powerpoint/2010/main" val="412308076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News</a:t>
            </a:r>
            <a:endParaRPr lang="en-US" dirty="0"/>
          </a:p>
        </p:txBody>
      </p:sp>
      <p:sp>
        <p:nvSpPr>
          <p:cNvPr id="5" name="Content Placeholder 4"/>
          <p:cNvSpPr>
            <a:spLocks noGrp="1"/>
          </p:cNvSpPr>
          <p:nvPr>
            <p:ph sz="half" idx="2"/>
          </p:nvPr>
        </p:nvSpPr>
        <p:spPr>
          <a:xfrm>
            <a:off x="304800" y="1371600"/>
            <a:ext cx="8458200" cy="5135563"/>
          </a:xfrm>
        </p:spPr>
        <p:txBody>
          <a:bodyPr>
            <a:normAutofit/>
          </a:bodyPr>
          <a:lstStyle/>
          <a:p>
            <a:pPr marL="109728" indent="0">
              <a:buNone/>
            </a:pPr>
            <a:r>
              <a:rPr lang="en-US" sz="2600" dirty="0" smtClean="0"/>
              <a:t>Library user hears about </a:t>
            </a:r>
            <a:r>
              <a:rPr lang="en-US" sz="2600" dirty="0"/>
              <a:t>a new study reported in the news, and would like to read the journal article. </a:t>
            </a:r>
            <a:r>
              <a:rPr lang="en-US" sz="2600" dirty="0" smtClean="0"/>
              <a:t>“</a:t>
            </a:r>
            <a:r>
              <a:rPr lang="en-US" sz="2600" dirty="0"/>
              <a:t>Red Meat may Raise Breast Cancer Risk, Study Suggests,” June 11, 2014 </a:t>
            </a:r>
          </a:p>
          <a:p>
            <a:endParaRPr lang="en-US" sz="1100" dirty="0"/>
          </a:p>
          <a:p>
            <a:pPr marL="109728" indent="0">
              <a:buNone/>
            </a:pPr>
            <a:r>
              <a:rPr lang="en-US" sz="2600" dirty="0"/>
              <a:t>Technique:</a:t>
            </a:r>
          </a:p>
          <a:p>
            <a:r>
              <a:rPr lang="en-US" sz="2600" dirty="0"/>
              <a:t>Glean info from news item – investigator’s last name, journal, topic. Do search in PubMed.gov. </a:t>
            </a:r>
          </a:p>
        </p:txBody>
      </p:sp>
      <p:pic>
        <p:nvPicPr>
          <p:cNvPr id="6146" name="Picture 2" descr="man reading a newspaper"/>
          <p:cNvPicPr>
            <a:picLocks noGrp="1" noChangeAspect="1" noChangeArrowheads="1"/>
          </p:cNvPicPr>
          <p:nvPr>
            <p:ph sz="half" idx="1"/>
          </p:nvPr>
        </p:nvPicPr>
        <p:blipFill>
          <a:blip r:embed="rId3" cstate="print">
            <a:extLst>
              <a:ext uri="{BEBA8EAE-BF5A-486C-A8C5-ECC9F3942E4B}">
                <a14:imgProps xmlns:a14="http://schemas.microsoft.com/office/drawing/2010/main">
                  <a14:imgLayer r:embed="rId4">
                    <a14:imgEffect>
                      <a14:backgroundRemoval t="0" b="99647" l="0" r="100000">
                        <a14:foregroundMark x1="22792" y1="78445" x2="22792" y2="78445"/>
                        <a14:foregroundMark x1="62544" y1="78445" x2="62544" y2="78445"/>
                        <a14:foregroundMark x1="4947" y1="79741" x2="22792" y2="74441"/>
                        <a14:foregroundMark x1="4947" y1="83746" x2="86219" y2="85748"/>
                        <a14:foregroundMark x1="11837" y1="96349" x2="91166" y2="92344"/>
                        <a14:foregroundMark x1="64488" y1="99647" x2="90283" y2="98233"/>
                        <a14:backgroundMark x1="39753" y1="12367" x2="39753" y2="12367"/>
                        <a14:backgroundMark x1="9894" y1="69258" x2="14841" y2="7656"/>
                      </a14:backgroundRemoval>
                    </a14:imgEffect>
                  </a14:imgLayer>
                </a14:imgProps>
              </a:ext>
              <a:ext uri="{28A0092B-C50C-407E-A947-70E740481C1C}">
                <a14:useLocalDpi xmlns:a14="http://schemas.microsoft.com/office/drawing/2010/main" val="0"/>
              </a:ext>
            </a:extLst>
          </a:blip>
          <a:srcRect/>
          <a:stretch>
            <a:fillRect/>
          </a:stretch>
        </p:blipFill>
        <p:spPr bwMode="auto">
          <a:xfrm>
            <a:off x="6629400" y="3086100"/>
            <a:ext cx="2514600"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3921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Clues from the Content</a:t>
            </a:r>
            <a:endParaRPr lang="en-US" dirty="0"/>
          </a:p>
        </p:txBody>
      </p:sp>
      <p:pic>
        <p:nvPicPr>
          <p:cNvPr id="4" name="Content Placeholder 3" descr="news article with researcher and journal highligh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922258"/>
            <a:ext cx="7986712" cy="4192792"/>
          </a:xfrm>
        </p:spPr>
      </p:pic>
    </p:spTree>
    <p:extLst>
      <p:ext uri="{BB962C8B-B14F-4D97-AF65-F5344CB8AC3E}">
        <p14:creationId xmlns:p14="http://schemas.microsoft.com/office/powerpoint/2010/main" val="185590008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PubMed.gov Search </a:t>
            </a:r>
            <a:endParaRPr lang="en-US" dirty="0"/>
          </a:p>
        </p:txBody>
      </p:sp>
      <p:sp>
        <p:nvSpPr>
          <p:cNvPr id="8" name="Content Placeholder 7"/>
          <p:cNvSpPr>
            <a:spLocks noGrp="1"/>
          </p:cNvSpPr>
          <p:nvPr>
            <p:ph sz="half" idx="1"/>
          </p:nvPr>
        </p:nvSpPr>
        <p:spPr>
          <a:xfrm>
            <a:off x="457200" y="1219200"/>
            <a:ext cx="8229600" cy="990600"/>
          </a:xfrm>
        </p:spPr>
        <p:txBody>
          <a:bodyPr/>
          <a:lstStyle/>
          <a:p>
            <a:pPr marL="109728" indent="0">
              <a:buNone/>
            </a:pPr>
            <a:r>
              <a:rPr lang="en-US" sz="2400" dirty="0"/>
              <a:t>Tip: Learn how to search PubMed with short tutorials :</a:t>
            </a:r>
          </a:p>
          <a:p>
            <a:pPr marL="109728" indent="0">
              <a:buNone/>
            </a:pPr>
            <a:r>
              <a:rPr lang="en-US" sz="2400" dirty="0">
                <a:hlinkClick r:id="rId3" tooltip="PubMed Online Tutorials and Search Help "/>
              </a:rPr>
              <a:t>http://</a:t>
            </a:r>
            <a:r>
              <a:rPr lang="en-US" sz="2400" dirty="0" smtClean="0">
                <a:hlinkClick r:id="rId3" tooltip="PubMed Online Tutorials and Search Help "/>
              </a:rPr>
              <a:t>www.nlm.nih.gov/bsd/disted/pubmed.html</a:t>
            </a:r>
            <a:endParaRPr lang="en-US" sz="2400" dirty="0"/>
          </a:p>
        </p:txBody>
      </p:sp>
      <p:pic>
        <p:nvPicPr>
          <p:cNvPr id="11" name="Content Placeholder 10" descr="Pubmed search page showing the author and journal search string and the  result page showing the abstract view in"/>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72323" y="2286000"/>
            <a:ext cx="7325589" cy="4572000"/>
          </a:xfrm>
        </p:spPr>
      </p:pic>
    </p:spTree>
    <p:extLst>
      <p:ext uri="{BB962C8B-B14F-4D97-AF65-F5344CB8AC3E}">
        <p14:creationId xmlns:p14="http://schemas.microsoft.com/office/powerpoint/2010/main" val="148119010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 Exploring!</a:t>
            </a:r>
            <a:endParaRPr lang="en-US" dirty="0"/>
          </a:p>
        </p:txBody>
      </p:sp>
      <p:sp>
        <p:nvSpPr>
          <p:cNvPr id="5" name="Content Placeholder 4"/>
          <p:cNvSpPr>
            <a:spLocks noGrp="1"/>
          </p:cNvSpPr>
          <p:nvPr>
            <p:ph sz="half" idx="1"/>
          </p:nvPr>
        </p:nvSpPr>
        <p:spPr>
          <a:xfrm>
            <a:off x="457200" y="1295400"/>
            <a:ext cx="8229600" cy="1295399"/>
          </a:xfrm>
        </p:spPr>
        <p:txBody>
          <a:bodyPr>
            <a:normAutofit fontScale="92500" lnSpcReduction="10000"/>
          </a:bodyPr>
          <a:lstStyle/>
          <a:p>
            <a:r>
              <a:rPr lang="en-US" dirty="0" smtClean="0"/>
              <a:t>Every Health </a:t>
            </a:r>
            <a:r>
              <a:rPr lang="en-US" dirty="0"/>
              <a:t>Topics </a:t>
            </a:r>
            <a:r>
              <a:rPr lang="en-US" dirty="0" smtClean="0"/>
              <a:t>Table </a:t>
            </a:r>
            <a:r>
              <a:rPr lang="en-US" dirty="0"/>
              <a:t>of </a:t>
            </a:r>
            <a:r>
              <a:rPr lang="en-US" dirty="0" smtClean="0"/>
              <a:t>Contents has six sections </a:t>
            </a:r>
          </a:p>
          <a:p>
            <a:r>
              <a:rPr lang="en-US" dirty="0" smtClean="0"/>
              <a:t>Not every category will be on every page </a:t>
            </a:r>
          </a:p>
          <a:p>
            <a:r>
              <a:rPr lang="en-US" dirty="0" smtClean="0"/>
              <a:t>Also Spanish and other languages </a:t>
            </a:r>
          </a:p>
          <a:p>
            <a:endParaRPr lang="en-US" dirty="0"/>
          </a:p>
        </p:txBody>
      </p:sp>
      <p:pic>
        <p:nvPicPr>
          <p:cNvPr id="3" name="Content Placeholder 2" descr="Sample table of contents categories from MedlinePlus with magnifying lens on top"/>
          <p:cNvPicPr>
            <a:picLocks noGrp="1" noChangeAspect="1"/>
          </p:cNvPicPr>
          <p:nvPr>
            <p:ph sz="half" idx="2"/>
          </p:nvPr>
        </p:nvPicPr>
        <p:blipFill>
          <a:blip r:embed="rId3">
            <a:extLst>
              <a:ext uri="{BEBA8EAE-BF5A-486C-A8C5-ECC9F3942E4B}">
                <a14:imgProps xmlns:a14="http://schemas.microsoft.com/office/drawing/2010/main">
                  <a14:imgLayer r:embed="rId4">
                    <a14:imgEffect>
                      <a14:backgroundRemoval t="0" b="100000" l="0" r="100000">
                        <a14:foregroundMark x1="12768" y1="10501" x2="12768" y2="10501"/>
                        <a14:foregroundMark x1="2864" y1="5012" x2="2506" y2="95943"/>
                        <a14:foregroundMark x1="2506" y1="95943" x2="71718" y2="96420"/>
                        <a14:foregroundMark x1="71957" y1="96420" x2="71957" y2="67780"/>
                        <a14:foregroundMark x1="65513" y1="66826" x2="54296" y2="49403"/>
                        <a14:foregroundMark x1="54535" y1="49403" x2="67422" y2="11217"/>
                        <a14:foregroundMark x1="71480" y1="15752" x2="73389" y2="14081"/>
                        <a14:foregroundMark x1="72912" y1="13365" x2="72554" y2="3819"/>
                        <a14:foregroundMark x1="71957" y1="3819" x2="4177" y2="5489"/>
                        <a14:foregroundMark x1="6205" y1="10740" x2="57757" y2="91169"/>
                        <a14:foregroundMark x1="4535" y1="18138" x2="19093" y2="42721"/>
                        <a14:foregroundMark x1="10263" y1="62768" x2="8234" y2="88544"/>
                        <a14:foregroundMark x1="36635" y1="20525" x2="32816" y2="89499"/>
                        <a14:foregroundMark x1="2745" y1="3819" x2="69212" y2="3103"/>
                        <a14:foregroundMark x1="2506" y1="8831" x2="1432" y2="94272"/>
                        <a14:foregroundMark x1="2029" y1="91885" x2="1909" y2="97136"/>
                        <a14:foregroundMark x1="2267" y1="5489" x2="2267" y2="64916"/>
                        <a14:foregroundMark x1="52864" y1="64439" x2="56325" y2="80907"/>
                        <a14:foregroundMark x1="72434" y1="4057" x2="73508" y2="3580"/>
                        <a14:foregroundMark x1="1909" y1="3580" x2="40573" y2="2387"/>
                        <a14:foregroundMark x1="2148" y1="3103" x2="1909" y2="94511"/>
                        <a14:foregroundMark x1="1909" y1="2864" x2="73866" y2="2864"/>
                        <a14:foregroundMark x1="73866" y1="2864" x2="73866" y2="15036"/>
                        <a14:foregroundMark x1="74105" y1="3103" x2="74105" y2="15513"/>
                        <a14:foregroundMark x1="2148" y1="96897" x2="73270" y2="96659"/>
                        <a14:backgroundMark x1="1671" y1="97613" x2="73747" y2="98568"/>
                        <a14:backgroundMark x1="74224" y1="63962" x2="74224" y2="97613"/>
                        <a14:backgroundMark x1="75418" y1="63723" x2="79117" y2="57995"/>
                        <a14:backgroundMark x1="79236" y1="58711" x2="80668" y2="63246"/>
                        <a14:backgroundMark x1="80907" y1="62768" x2="82100" y2="62530"/>
                        <a14:backgroundMark x1="82578" y1="63723" x2="83532" y2="68496"/>
                        <a14:backgroundMark x1="83771" y1="69451" x2="90095" y2="75895"/>
                        <a14:backgroundMark x1="89737" y1="76850" x2="99761" y2="92840"/>
                        <a14:backgroundMark x1="84845" y1="88544" x2="84845" y2="88544"/>
                        <a14:backgroundMark x1="1432" y1="97136" x2="1671" y2="239"/>
                        <a14:backgroundMark x1="1909" y1="1909" x2="74344" y2="2148"/>
                        <a14:backgroundMark x1="74344" y1="2625" x2="74344" y2="15274"/>
                        <a14:backgroundMark x1="74344" y1="15752" x2="79117" y2="19809"/>
                        <a14:backgroundMark x1="79117" y1="19809" x2="82578" y2="27924"/>
                        <a14:backgroundMark x1="82578" y1="29356" x2="83413" y2="39379"/>
                        <a14:backgroundMark x1="83413" y1="39379" x2="80907" y2="52506"/>
                        <a14:backgroundMark x1="80907" y1="52506" x2="84248" y2="50597"/>
                        <a14:backgroundMark x1="83532" y1="51790" x2="84248" y2="53699"/>
                        <a14:backgroundMark x1="84248" y1="53699" x2="84368" y2="55370"/>
                        <a14:backgroundMark x1="84368" y1="55370" x2="89499" y2="58234"/>
                        <a14:backgroundMark x1="89499" y1="58234" x2="92363" y2="66110"/>
                        <a14:backgroundMark x1="92601" y1="66110" x2="99403" y2="67780"/>
                        <a14:backgroundMark x1="89499" y1="35322" x2="89499" y2="35322"/>
                      </a14:backgroundRemoval>
                    </a14:imgEffect>
                  </a14:imgLayer>
                </a14:imgProps>
              </a:ext>
              <a:ext uri="{28A0092B-C50C-407E-A947-70E740481C1C}">
                <a14:useLocalDpi xmlns:a14="http://schemas.microsoft.com/office/drawing/2010/main" val="0"/>
              </a:ext>
            </a:extLst>
          </a:blip>
          <a:stretch>
            <a:fillRect/>
          </a:stretch>
        </p:blipFill>
        <p:spPr>
          <a:xfrm>
            <a:off x="1143000" y="2743200"/>
            <a:ext cx="8001000" cy="4000500"/>
          </a:xfrm>
        </p:spPr>
      </p:pic>
    </p:spTree>
    <p:extLst>
      <p:ext uri="{BB962C8B-B14F-4D97-AF65-F5344CB8AC3E}">
        <p14:creationId xmlns:p14="http://schemas.microsoft.com/office/powerpoint/2010/main" val="12160049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667000"/>
            <a:ext cx="5867400" cy="1219200"/>
          </a:xfrm>
        </p:spPr>
        <p:txBody>
          <a:bodyPr>
            <a:noAutofit/>
          </a:bodyPr>
          <a:lstStyle/>
          <a:p>
            <a:pPr algn="ctr"/>
            <a:r>
              <a:rPr lang="en-US" sz="6000" dirty="0" smtClean="0">
                <a:latin typeface="Segoe Print" panose="02000600000000000000" pitchFamily="2" charset="0"/>
              </a:rPr>
              <a:t>Questions?</a:t>
            </a:r>
            <a:endParaRPr lang="en-US" sz="6000" dirty="0">
              <a:latin typeface="Segoe Print" panose="02000600000000000000" pitchFamily="2" charset="0"/>
            </a:endParaRPr>
          </a:p>
        </p:txBody>
      </p:sp>
    </p:spTree>
    <p:extLst>
      <p:ext uri="{BB962C8B-B14F-4D97-AF65-F5344CB8AC3E}">
        <p14:creationId xmlns:p14="http://schemas.microsoft.com/office/powerpoint/2010/main" val="34845778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dirty="0" smtClean="0">
                <a:latin typeface="Segoe Print" panose="02000600000000000000" pitchFamily="2" charset="0"/>
              </a:rPr>
              <a:t>Thank You!</a:t>
            </a:r>
            <a:endParaRPr lang="en-US" sz="6000" dirty="0">
              <a:latin typeface="Segoe Print" panose="02000600000000000000" pitchFamily="2" charset="0"/>
            </a:endParaRPr>
          </a:p>
        </p:txBody>
      </p:sp>
      <p:sp>
        <p:nvSpPr>
          <p:cNvPr id="3" name="Content Placeholder 2"/>
          <p:cNvSpPr>
            <a:spLocks noGrp="1"/>
          </p:cNvSpPr>
          <p:nvPr>
            <p:ph idx="1"/>
          </p:nvPr>
        </p:nvSpPr>
        <p:spPr>
          <a:xfrm>
            <a:off x="457200" y="1905000"/>
            <a:ext cx="8229600" cy="3200400"/>
          </a:xfrm>
        </p:spPr>
        <p:txBody>
          <a:bodyPr>
            <a:normAutofit lnSpcReduction="10000"/>
          </a:bodyPr>
          <a:lstStyle/>
          <a:p>
            <a:pPr marL="0" lvl="4" indent="0" algn="ctr">
              <a:spcBef>
                <a:spcPts val="600"/>
              </a:spcBef>
              <a:buNone/>
            </a:pPr>
            <a:r>
              <a:rPr lang="en-US" sz="3200" dirty="0"/>
              <a:t>Kelli Ham</a:t>
            </a:r>
          </a:p>
          <a:p>
            <a:pPr marL="0" lvl="4" indent="0" algn="ctr">
              <a:spcBef>
                <a:spcPts val="600"/>
              </a:spcBef>
              <a:buNone/>
            </a:pPr>
            <a:r>
              <a:rPr lang="en-US" sz="3200" dirty="0" smtClean="0"/>
              <a:t>National </a:t>
            </a:r>
            <a:r>
              <a:rPr lang="en-US" sz="3200" dirty="0"/>
              <a:t>Network of Libraries of Medicine</a:t>
            </a:r>
          </a:p>
          <a:p>
            <a:pPr marL="0" lvl="4" indent="0" algn="ctr">
              <a:spcBef>
                <a:spcPts val="600"/>
              </a:spcBef>
              <a:buNone/>
            </a:pPr>
            <a:r>
              <a:rPr lang="en-US" sz="3200" dirty="0"/>
              <a:t>Pacific Southwest Region</a:t>
            </a:r>
          </a:p>
          <a:p>
            <a:pPr marL="0" lvl="4" indent="0" algn="ctr">
              <a:spcBef>
                <a:spcPts val="600"/>
              </a:spcBef>
              <a:buNone/>
            </a:pPr>
            <a:endParaRPr lang="en-US" sz="2400" dirty="0"/>
          </a:p>
          <a:p>
            <a:pPr marL="0" lvl="4" indent="0" algn="ctr">
              <a:spcBef>
                <a:spcPts val="600"/>
              </a:spcBef>
              <a:buNone/>
            </a:pPr>
            <a:r>
              <a:rPr lang="en-US" sz="2400" dirty="0">
                <a:latin typeface="Arial Unicode MS" pitchFamily="34" charset="-128"/>
                <a:ea typeface="Arial Unicode MS" pitchFamily="34" charset="-128"/>
                <a:cs typeface="Arial Unicode MS" pitchFamily="34" charset="-128"/>
              </a:rPr>
              <a:t>UCLA Louise M. Darling Biomedical Library</a:t>
            </a:r>
          </a:p>
          <a:p>
            <a:pPr marL="0" lvl="4" indent="0" algn="ctr">
              <a:spcBef>
                <a:spcPts val="600"/>
              </a:spcBef>
              <a:buNone/>
            </a:pPr>
            <a:r>
              <a:rPr lang="en-US" sz="2400" dirty="0">
                <a:latin typeface="Arial Unicode MS" pitchFamily="34" charset="-128"/>
                <a:ea typeface="Arial Unicode MS" pitchFamily="34" charset="-128"/>
                <a:cs typeface="Arial Unicode MS" pitchFamily="34" charset="-128"/>
              </a:rPr>
              <a:t>kkham@library.ucla.edu</a:t>
            </a:r>
          </a:p>
          <a:p>
            <a:pPr marL="0" lvl="4" indent="0" algn="ctr">
              <a:spcBef>
                <a:spcPts val="600"/>
              </a:spcBef>
              <a:buNone/>
            </a:pPr>
            <a:r>
              <a:rPr lang="en-US" sz="2400" dirty="0">
                <a:latin typeface="Arial Unicode MS" pitchFamily="34" charset="-128"/>
                <a:ea typeface="Arial Unicode MS" pitchFamily="34" charset="-128"/>
                <a:cs typeface="Arial Unicode MS" pitchFamily="34" charset="-128"/>
              </a:rPr>
              <a:t>http://</a:t>
            </a:r>
            <a:r>
              <a:rPr lang="en-US" sz="2400" dirty="0" smtClean="0">
                <a:latin typeface="Arial Unicode MS" pitchFamily="34" charset="-128"/>
                <a:ea typeface="Arial Unicode MS" pitchFamily="34" charset="-128"/>
                <a:cs typeface="Arial Unicode MS" pitchFamily="34" charset="-128"/>
              </a:rPr>
              <a:t>nlm.gov/psr</a:t>
            </a:r>
            <a:endParaRPr lang="en-US" sz="2400" dirty="0">
              <a:latin typeface="Arial Unicode MS" pitchFamily="34" charset="-128"/>
              <a:ea typeface="Arial Unicode MS" pitchFamily="34" charset="-128"/>
              <a:cs typeface="Arial Unicode MS" pitchFamily="34" charset="-128"/>
            </a:endParaRPr>
          </a:p>
          <a:p>
            <a:pPr marL="109728" indent="0">
              <a:buNone/>
            </a:pPr>
            <a:endParaRPr lang="en-US" dirty="0"/>
          </a:p>
        </p:txBody>
      </p:sp>
      <p:pic>
        <p:nvPicPr>
          <p:cNvPr id="5122" name="Picture 2" descr="This project has been funded in whole or in part with Federal funds from the Department of Health and Human Services, National Institutes of Health, National Library of Medicine, under Contract No. HHS-N-276-2011-00009-C with the UCLA Louise M. Darling Biomedical Library&#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791200"/>
            <a:ext cx="8291513"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descr="National Network of Libraries of Medicine Pacific Southwest Region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13" y="4790964"/>
            <a:ext cx="1132363" cy="76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NIH National Library of Medic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3731" y="4893954"/>
            <a:ext cx="1981200" cy="66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178737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2"/>
          <p:cNvSpPr>
            <a:spLocks noGrp="1"/>
          </p:cNvSpPr>
          <p:nvPr>
            <p:ph idx="1"/>
          </p:nvPr>
        </p:nvSpPr>
        <p:spPr>
          <a:xfrm>
            <a:off x="1447800" y="4419600"/>
            <a:ext cx="6324600" cy="1866900"/>
          </a:xfrm>
        </p:spPr>
        <p:txBody>
          <a:bodyPr/>
          <a:lstStyle/>
          <a:p>
            <a:pPr marL="0" indent="0" algn="ctr">
              <a:buFontTx/>
              <a:buNone/>
            </a:pPr>
            <a:r>
              <a:rPr lang="en-US" sz="1400" dirty="0">
                <a:latin typeface="Arial" charset="0"/>
              </a:rPr>
              <a:t>Infopeople webinars are supported </a:t>
            </a:r>
            <a:r>
              <a:rPr lang="en-US" sz="1400" dirty="0" smtClean="0">
                <a:latin typeface="Arial" charset="0"/>
              </a:rPr>
              <a:t>in part by </a:t>
            </a:r>
            <a:r>
              <a:rPr lang="en-US" sz="1400" dirty="0">
                <a:latin typeface="Arial" charset="0"/>
              </a:rPr>
              <a:t>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pPr marL="0" indent="0" algn="ctr">
              <a:buFontTx/>
              <a:buNone/>
            </a:pPr>
            <a:endParaRPr lang="en-US" sz="1400" dirty="0">
              <a:latin typeface="Arial" charset="0"/>
            </a:endParaRPr>
          </a:p>
        </p:txBody>
      </p:sp>
      <p:pic>
        <p:nvPicPr>
          <p:cNvPr id="2" name="Picture 1" descr="IFP logo 2012_outline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049" y="2154756"/>
            <a:ext cx="7365944" cy="872078"/>
          </a:xfrm>
          <a:prstGeom prst="rect">
            <a:avLst/>
          </a:prstGeom>
        </p:spPr>
      </p:pic>
    </p:spTree>
    <p:extLst>
      <p:ext uri="{BB962C8B-B14F-4D97-AF65-F5344CB8AC3E}">
        <p14:creationId xmlns:p14="http://schemas.microsoft.com/office/powerpoint/2010/main" val="4107229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sz="3200" dirty="0" smtClean="0"/>
              <a:t>Overview</a:t>
            </a:r>
          </a:p>
          <a:p>
            <a:r>
              <a:rPr lang="en-US" sz="3200" dirty="0" smtClean="0"/>
              <a:t>Scenarios and techniques </a:t>
            </a:r>
          </a:p>
          <a:p>
            <a:pPr lvl="1"/>
            <a:r>
              <a:rPr lang="en-US" sz="2800" dirty="0" smtClean="0"/>
              <a:t>Basic and advanced key word searching</a:t>
            </a:r>
          </a:p>
          <a:p>
            <a:pPr lvl="1"/>
            <a:r>
              <a:rPr lang="en-US" sz="2800" dirty="0" smtClean="0"/>
              <a:t>Choosing the right resource</a:t>
            </a:r>
          </a:p>
          <a:p>
            <a:pPr lvl="1"/>
            <a:r>
              <a:rPr lang="en-US" sz="2800" dirty="0" smtClean="0"/>
              <a:t>Search and refine techniques</a:t>
            </a:r>
          </a:p>
          <a:p>
            <a:pPr lvl="1"/>
            <a:r>
              <a:rPr lang="en-US" sz="2800" dirty="0" smtClean="0"/>
              <a:t>News alerts and RSS feeds</a:t>
            </a:r>
          </a:p>
          <a:p>
            <a:pPr lvl="1"/>
            <a:r>
              <a:rPr lang="en-US" sz="2800" dirty="0" smtClean="0"/>
              <a:t>New ways to find current research results</a:t>
            </a:r>
          </a:p>
          <a:p>
            <a:pPr lvl="1"/>
            <a:r>
              <a:rPr lang="en-US" sz="2800" dirty="0" smtClean="0"/>
              <a:t>Performing PubMed searches within MedlinePlus</a:t>
            </a:r>
          </a:p>
          <a:p>
            <a:pPr marL="411480" lvl="1" indent="0">
              <a:buNone/>
            </a:pPr>
            <a:endParaRPr lang="en-US" dirty="0" smtClean="0"/>
          </a:p>
        </p:txBody>
      </p:sp>
    </p:spTree>
    <p:extLst>
      <p:ext uri="{BB962C8B-B14F-4D97-AF65-F5344CB8AC3E}">
        <p14:creationId xmlns:p14="http://schemas.microsoft.com/office/powerpoint/2010/main" val="38484578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6"/>
          <p:cNvSpPr>
            <a:spLocks noGrp="1"/>
          </p:cNvSpPr>
          <p:nvPr>
            <p:ph type="title"/>
          </p:nvPr>
        </p:nvSpPr>
        <p:spPr>
          <a:xfrm>
            <a:off x="762000" y="44450"/>
            <a:ext cx="7924800" cy="1022350"/>
          </a:xfrm>
        </p:spPr>
        <p:txBody>
          <a:bodyPr>
            <a:normAutofit fontScale="90000"/>
          </a:bodyPr>
          <a:lstStyle/>
          <a:p>
            <a:pPr eaLnBrk="1" hangingPunct="1"/>
            <a:r>
              <a:rPr lang="en-US" sz="4000" dirty="0" err="1" smtClean="0"/>
              <a:t>MedlinePlus</a:t>
            </a:r>
            <a:r>
              <a:rPr lang="en-US" sz="4000" dirty="0" smtClean="0"/>
              <a:t> = Quality Health Info</a:t>
            </a:r>
          </a:p>
        </p:txBody>
      </p:sp>
      <p:pic>
        <p:nvPicPr>
          <p:cNvPr id="7171" name="Picture 7" descr="Screenshot of MedlinePlus homescreen"/>
          <p:cNvPicPr>
            <a:picLocks noGrp="1" noChangeAspect="1" noChangeArrowheads="1"/>
          </p:cNvPicPr>
          <p:nvPr>
            <p:ph idx="1"/>
          </p:nvPr>
        </p:nvPicPr>
        <p:blipFill>
          <a:blip r:embed="rId3"/>
          <a:stretch>
            <a:fillRect/>
          </a:stretch>
        </p:blipFill>
        <p:spPr>
          <a:xfrm>
            <a:off x="228600" y="1253893"/>
            <a:ext cx="5029200" cy="5375507"/>
          </a:xfrm>
          <a:effectLst>
            <a:outerShdw blurRad="292100" dist="139700" dir="2700000" algn="tl" rotWithShape="0">
              <a:srgbClr val="333333">
                <a:alpha val="65000"/>
              </a:srgbClr>
            </a:outerShdw>
          </a:effectLst>
        </p:spPr>
      </p:pic>
      <p:sp>
        <p:nvSpPr>
          <p:cNvPr id="4099" name="Content Placeholder 11"/>
          <p:cNvSpPr>
            <a:spLocks noGrp="1"/>
          </p:cNvSpPr>
          <p:nvPr>
            <p:ph type="body" sz="half" idx="2"/>
          </p:nvPr>
        </p:nvSpPr>
        <p:spPr>
          <a:xfrm>
            <a:off x="5410200" y="1295400"/>
            <a:ext cx="3733800" cy="5334000"/>
          </a:xfrm>
          <a:noFill/>
          <a:scene3d>
            <a:camera prst="orthographicFront"/>
            <a:lightRig rig="threePt" dir="t"/>
          </a:scene3d>
          <a:sp3d>
            <a:bevelT w="127000"/>
          </a:sp3d>
          <a:extLst/>
        </p:spPr>
        <p:txBody>
          <a:bodyPr>
            <a:noAutofit/>
          </a:bodyPr>
          <a:lstStyle>
            <a:lvl1pPr marL="365125" indent="-25558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
                <a:srgbClr val="9BBB59"/>
              </a:buClr>
              <a:buFont typeface="Georgia" pitchFamily="18" charset="0"/>
              <a:buChar char="•"/>
              <a:defRPr/>
            </a:pPr>
            <a:r>
              <a:rPr lang="en-US" sz="2000" dirty="0" smtClean="0"/>
              <a:t>Over 950 health topics</a:t>
            </a:r>
          </a:p>
          <a:p>
            <a:pPr eaLnBrk="1" hangingPunct="1">
              <a:buClr>
                <a:srgbClr val="9BBB59"/>
              </a:buClr>
              <a:buFont typeface="Georgia" pitchFamily="18" charset="0"/>
              <a:buChar char="•"/>
              <a:defRPr/>
            </a:pPr>
            <a:r>
              <a:rPr lang="en-US" sz="2000" dirty="0" smtClean="0"/>
              <a:t>Drug and herbals</a:t>
            </a:r>
          </a:p>
          <a:p>
            <a:pPr eaLnBrk="1" hangingPunct="1">
              <a:buClr>
                <a:srgbClr val="9BBB59"/>
              </a:buClr>
              <a:buFont typeface="Georgia" pitchFamily="18" charset="0"/>
              <a:buChar char="•"/>
              <a:defRPr/>
            </a:pPr>
            <a:r>
              <a:rPr lang="en-US" sz="2000" dirty="0" smtClean="0"/>
              <a:t>Extensive Spanish materials</a:t>
            </a:r>
          </a:p>
          <a:p>
            <a:pPr eaLnBrk="1" hangingPunct="1">
              <a:buClr>
                <a:srgbClr val="9BBB59"/>
              </a:buClr>
              <a:buFont typeface="Georgia" pitchFamily="18" charset="0"/>
              <a:buChar char="•"/>
              <a:defRPr/>
            </a:pPr>
            <a:r>
              <a:rPr lang="en-US" sz="2000" dirty="0" smtClean="0"/>
              <a:t>Multiple languages </a:t>
            </a:r>
          </a:p>
          <a:p>
            <a:pPr eaLnBrk="1" hangingPunct="1">
              <a:buClr>
                <a:srgbClr val="9BBB59"/>
              </a:buClr>
              <a:buFont typeface="Georgia" pitchFamily="18" charset="0"/>
              <a:buChar char="•"/>
              <a:defRPr/>
            </a:pPr>
            <a:r>
              <a:rPr lang="en-US" sz="2000" dirty="0" smtClean="0"/>
              <a:t>Easy-to-read collection</a:t>
            </a:r>
          </a:p>
          <a:p>
            <a:pPr eaLnBrk="1" hangingPunct="1">
              <a:buClr>
                <a:srgbClr val="9BBB59"/>
              </a:buClr>
              <a:buFont typeface="Georgia" pitchFamily="18" charset="0"/>
              <a:buChar char="•"/>
              <a:defRPr/>
            </a:pPr>
            <a:r>
              <a:rPr lang="en-US" sz="2000" dirty="0" smtClean="0"/>
              <a:t>Videos and tutorials</a:t>
            </a:r>
          </a:p>
          <a:p>
            <a:pPr eaLnBrk="1" hangingPunct="1">
              <a:buClr>
                <a:srgbClr val="9BBB59"/>
              </a:buClr>
              <a:buFont typeface="Georgia" pitchFamily="18" charset="0"/>
              <a:buChar char="•"/>
              <a:defRPr/>
            </a:pPr>
            <a:r>
              <a:rPr lang="en-US" sz="2000" dirty="0" smtClean="0"/>
              <a:t>Health Check tools</a:t>
            </a:r>
          </a:p>
          <a:p>
            <a:pPr eaLnBrk="1" hangingPunct="1">
              <a:buClr>
                <a:srgbClr val="9BBB59"/>
              </a:buClr>
              <a:buFont typeface="Georgia" pitchFamily="18" charset="0"/>
              <a:buChar char="•"/>
              <a:defRPr/>
            </a:pPr>
            <a:r>
              <a:rPr lang="en-US" sz="2000" dirty="0" smtClean="0"/>
              <a:t>Medical Encyclopedia </a:t>
            </a:r>
          </a:p>
          <a:p>
            <a:pPr eaLnBrk="1" hangingPunct="1">
              <a:buClr>
                <a:srgbClr val="9BBB59"/>
              </a:buClr>
              <a:buFont typeface="Georgia" pitchFamily="18" charset="0"/>
              <a:buChar char="•"/>
              <a:defRPr/>
            </a:pPr>
            <a:r>
              <a:rPr lang="en-US" sz="2000" dirty="0" smtClean="0"/>
              <a:t>Dictionary</a:t>
            </a:r>
          </a:p>
          <a:p>
            <a:pPr eaLnBrk="1" hangingPunct="1">
              <a:buClr>
                <a:srgbClr val="9BBB59"/>
              </a:buClr>
              <a:buFont typeface="Georgia" pitchFamily="18" charset="0"/>
              <a:buChar char="•"/>
              <a:defRPr/>
            </a:pPr>
            <a:r>
              <a:rPr lang="en-US" sz="2000" dirty="0" smtClean="0"/>
              <a:t>Health News</a:t>
            </a:r>
          </a:p>
          <a:p>
            <a:pPr eaLnBrk="1" hangingPunct="1">
              <a:buClr>
                <a:srgbClr val="9BBB59"/>
              </a:buClr>
              <a:buFont typeface="Georgia" pitchFamily="18" charset="0"/>
              <a:buChar char="•"/>
              <a:defRPr/>
            </a:pPr>
            <a:r>
              <a:rPr lang="en-US" sz="2000" dirty="0" smtClean="0"/>
              <a:t>Special populations</a:t>
            </a:r>
          </a:p>
          <a:p>
            <a:pPr eaLnBrk="1" hangingPunct="1">
              <a:buClr>
                <a:srgbClr val="9BBB59"/>
              </a:buClr>
              <a:buFont typeface="Georgia" pitchFamily="18" charset="0"/>
              <a:buChar char="•"/>
              <a:defRPr/>
            </a:pPr>
            <a:r>
              <a:rPr lang="en-US" sz="2000" dirty="0" smtClean="0"/>
              <a:t>Clinical trials</a:t>
            </a:r>
          </a:p>
          <a:p>
            <a:pPr eaLnBrk="1" hangingPunct="1">
              <a:buClr>
                <a:srgbClr val="9BBB59"/>
              </a:buClr>
              <a:buFont typeface="Georgia" pitchFamily="18" charset="0"/>
              <a:buChar char="•"/>
              <a:defRPr/>
            </a:pPr>
            <a:r>
              <a:rPr lang="en-US" sz="2000" dirty="0" err="1" smtClean="0"/>
              <a:t>Preformulated</a:t>
            </a:r>
            <a:r>
              <a:rPr lang="en-US" sz="2000" dirty="0" smtClean="0"/>
              <a:t> searches in PubMed.gov</a:t>
            </a:r>
          </a:p>
          <a:p>
            <a:pPr eaLnBrk="1" hangingPunct="1">
              <a:buClr>
                <a:srgbClr val="9BBB59"/>
              </a:buClr>
              <a:buFont typeface="Georgia" pitchFamily="18" charset="0"/>
              <a:buChar char="•"/>
              <a:defRPr/>
            </a:pPr>
            <a:r>
              <a:rPr lang="en-US" sz="2000" dirty="0" smtClean="0"/>
              <a:t>And much more!</a:t>
            </a:r>
            <a:endParaRPr lang="en-US" sz="2000" dirty="0"/>
          </a:p>
          <a:p>
            <a:pPr marL="109537" indent="0" eaLnBrk="1" hangingPunct="1">
              <a:buClr>
                <a:srgbClr val="9BBB59"/>
              </a:buClr>
              <a:buFont typeface="Georgia" pitchFamily="18" charset="0"/>
              <a:buNone/>
              <a:defRPr/>
            </a:pPr>
            <a:endParaRPr lang="en-US" sz="1800" dirty="0" smtClean="0"/>
          </a:p>
          <a:p>
            <a:pPr marL="109537" indent="0" eaLnBrk="1" hangingPunct="1">
              <a:buClr>
                <a:srgbClr val="9BBB59"/>
              </a:buClr>
              <a:defRPr/>
            </a:pPr>
            <a:r>
              <a:rPr lang="en-US" sz="1800" b="1" dirty="0">
                <a:solidFill>
                  <a:srgbClr val="000066"/>
                </a:solidFill>
              </a:rPr>
              <a:t> </a:t>
            </a:r>
            <a:r>
              <a:rPr lang="en-US" sz="1800" b="1" dirty="0" smtClean="0">
                <a:solidFill>
                  <a:srgbClr val="000066"/>
                </a:solidFill>
              </a:rPr>
              <a:t>           </a:t>
            </a:r>
          </a:p>
        </p:txBody>
      </p:sp>
    </p:spTree>
    <p:extLst>
      <p:ext uri="{BB962C8B-B14F-4D97-AF65-F5344CB8AC3E}">
        <p14:creationId xmlns:p14="http://schemas.microsoft.com/office/powerpoint/2010/main" val="14917761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Spectrum of Questions</a:t>
            </a:r>
            <a:endParaRPr lang="en-US" dirty="0"/>
          </a:p>
        </p:txBody>
      </p:sp>
      <p:sp>
        <p:nvSpPr>
          <p:cNvPr id="3" name="Content Placeholder 2"/>
          <p:cNvSpPr>
            <a:spLocks noGrp="1"/>
          </p:cNvSpPr>
          <p:nvPr>
            <p:ph sz="half" idx="1"/>
          </p:nvPr>
        </p:nvSpPr>
        <p:spPr>
          <a:xfrm>
            <a:off x="304800" y="1447800"/>
            <a:ext cx="7696200" cy="4952999"/>
          </a:xfrm>
        </p:spPr>
        <p:txBody>
          <a:bodyPr>
            <a:normAutofit lnSpcReduction="10000"/>
          </a:bodyPr>
          <a:lstStyle/>
          <a:p>
            <a:r>
              <a:rPr lang="en-US" dirty="0" smtClean="0"/>
              <a:t>Basic reference tools – </a:t>
            </a:r>
            <a:r>
              <a:rPr lang="en-US" dirty="0"/>
              <a:t>(encyclopedia, dictionary, anatomy)</a:t>
            </a:r>
          </a:p>
          <a:p>
            <a:r>
              <a:rPr lang="en-US" dirty="0"/>
              <a:t>Conditions and </a:t>
            </a:r>
            <a:r>
              <a:rPr lang="en-US" dirty="0" smtClean="0"/>
              <a:t>Diseases – Symptoms, Diagnosis, Prognosis </a:t>
            </a:r>
            <a:endParaRPr lang="en-US" dirty="0"/>
          </a:p>
          <a:p>
            <a:r>
              <a:rPr lang="en-US" dirty="0"/>
              <a:t>Treatments and </a:t>
            </a:r>
            <a:r>
              <a:rPr lang="en-US" dirty="0" smtClean="0"/>
              <a:t>therapies</a:t>
            </a:r>
          </a:p>
          <a:p>
            <a:r>
              <a:rPr lang="en-US" dirty="0" smtClean="0"/>
              <a:t>Drug information</a:t>
            </a:r>
            <a:endParaRPr lang="en-US" dirty="0"/>
          </a:p>
          <a:p>
            <a:r>
              <a:rPr lang="en-US" dirty="0"/>
              <a:t>Patient </a:t>
            </a:r>
            <a:r>
              <a:rPr lang="en-US" dirty="0" smtClean="0"/>
              <a:t>instructions, care, coping</a:t>
            </a:r>
            <a:endParaRPr lang="en-US" dirty="0"/>
          </a:p>
          <a:p>
            <a:r>
              <a:rPr lang="en-US" dirty="0" smtClean="0"/>
              <a:t>Health, wellness and prevention</a:t>
            </a:r>
            <a:endParaRPr lang="en-US" dirty="0"/>
          </a:p>
          <a:p>
            <a:r>
              <a:rPr lang="en-US" dirty="0" smtClean="0"/>
              <a:t>Caregiver</a:t>
            </a:r>
            <a:r>
              <a:rPr lang="en-US" dirty="0"/>
              <a:t>, </a:t>
            </a:r>
            <a:r>
              <a:rPr lang="en-US" dirty="0" smtClean="0"/>
              <a:t>aging</a:t>
            </a:r>
            <a:r>
              <a:rPr lang="en-US" dirty="0"/>
              <a:t>, and </a:t>
            </a:r>
            <a:r>
              <a:rPr lang="en-US" dirty="0" smtClean="0"/>
              <a:t>end-of-life </a:t>
            </a:r>
            <a:r>
              <a:rPr lang="en-US" dirty="0"/>
              <a:t>issues</a:t>
            </a:r>
          </a:p>
          <a:p>
            <a:r>
              <a:rPr lang="en-US" dirty="0" smtClean="0"/>
              <a:t>Health </a:t>
            </a:r>
            <a:r>
              <a:rPr lang="en-US" dirty="0"/>
              <a:t>statistics</a:t>
            </a:r>
          </a:p>
          <a:p>
            <a:r>
              <a:rPr lang="en-US" dirty="0" smtClean="0"/>
              <a:t>Health insurance</a:t>
            </a:r>
            <a:r>
              <a:rPr lang="en-US" dirty="0"/>
              <a:t>, n</a:t>
            </a:r>
            <a:r>
              <a:rPr lang="en-US" dirty="0" smtClean="0"/>
              <a:t>avigating healthcare systems </a:t>
            </a:r>
            <a:endParaRPr lang="en-US" dirty="0"/>
          </a:p>
          <a:p>
            <a:endParaRPr lang="en-US" dirty="0"/>
          </a:p>
        </p:txBody>
      </p:sp>
      <p:pic>
        <p:nvPicPr>
          <p:cNvPr id="5" name="Content Placeholder 4" descr="Cartoon man with question mark above head, look at a bunch of arrows pointing different directions"/>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backgroundRemoval t="0" b="100000" l="0" r="99563">
                        <a14:foregroundMark x1="25109" y1="50374" x2="25109" y2="50374"/>
                        <a14:foregroundMark x1="31004" y1="33416" x2="31004" y2="33416"/>
                        <a14:foregroundMark x1="44105" y1="18953" x2="44105" y2="18953"/>
                        <a14:foregroundMark x1="41048" y1="5486" x2="41048" y2="5486"/>
                        <a14:foregroundMark x1="43231" y1="30923" x2="43231" y2="30923"/>
                        <a14:foregroundMark x1="66157" y1="31421" x2="66157" y2="31421"/>
                        <a14:foregroundMark x1="52183" y1="61347" x2="52183" y2="61347"/>
                        <a14:foregroundMark x1="75109" y1="67332" x2="75109" y2="67332"/>
                        <a14:foregroundMark x1="79694" y1="79551" x2="79694" y2="79551"/>
                        <a14:foregroundMark x1="75546" y1="85287" x2="75546" y2="85287"/>
                        <a14:foregroundMark x1="25764" y1="69576" x2="25764" y2="69576"/>
                        <a14:foregroundMark x1="34061" y1="59850" x2="34061" y2="59850"/>
                        <a14:foregroundMark x1="34061" y1="41895" x2="33188" y2="90274"/>
                        <a14:foregroundMark x1="43231" y1="35910" x2="42576" y2="92020"/>
                        <a14:foregroundMark x1="69651" y1="30424" x2="52183" y2="43142"/>
                        <a14:foregroundMark x1="51528" y1="66833" x2="51528" y2="92768"/>
                        <a14:foregroundMark x1="80786" y1="38653" x2="84061" y2="41895"/>
                        <a14:foregroundMark x1="84061" y1="45387" x2="79694" y2="48628"/>
                        <a14:foregroundMark x1="78166" y1="55860" x2="78166" y2="55860"/>
                        <a14:backgroundMark x1="22052" y1="14713" x2="22052" y2="14713"/>
                        <a14:backgroundMark x1="84498" y1="9726" x2="84498" y2="9726"/>
                        <a14:backgroundMark x1="60699" y1="56359" x2="60699" y2="56359"/>
                        <a14:backgroundMark x1="92140" y1="68329" x2="92140" y2="68329"/>
                        <a14:backgroundMark x1="47380" y1="50374" x2="47380" y2="50374"/>
                      </a14:backgroundRemoval>
                    </a14:imgEffect>
                  </a14:imgLayer>
                </a14:imgProps>
              </a:ext>
              <a:ext uri="{28A0092B-C50C-407E-A947-70E740481C1C}">
                <a14:useLocalDpi xmlns:a14="http://schemas.microsoft.com/office/drawing/2010/main" val="0"/>
              </a:ext>
            </a:extLst>
          </a:blip>
          <a:stretch>
            <a:fillRect/>
          </a:stretch>
        </p:blipFill>
        <p:spPr>
          <a:xfrm>
            <a:off x="6400800" y="2895466"/>
            <a:ext cx="2590648" cy="2266250"/>
          </a:xfrm>
        </p:spPr>
      </p:pic>
      <p:pic>
        <p:nvPicPr>
          <p:cNvPr id="7" name="Picture 6" descr="&quot;&quot;"/>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42056" y1="89571" x2="42056" y2="89571"/>
                        <a14:backgroundMark x1="62617" y1="71166" x2="62617" y2="71166"/>
                        <a14:backgroundMark x1="57944" y1="69939" x2="95327" y2="57669"/>
                        <a14:backgroundMark x1="56075" y1="69939" x2="50467" y2="96933"/>
                        <a14:backgroundMark x1="81308" y1="88344" x2="81308" y2="88344"/>
                        <a14:backgroundMark x1="90654" y1="9816" x2="90654" y2="9816"/>
                        <a14:backgroundMark x1="12150" y1="5521" x2="12150" y2="5521"/>
                        <a14:backgroundMark x1="18692" y1="51534" x2="18692" y2="51534"/>
                        <a14:backgroundMark x1="53271" y1="33742" x2="53271" y2="33742"/>
                        <a14:backgroundMark x1="10280" y1="71166" x2="10280" y2="71166"/>
                        <a14:backgroundMark x1="83178" y1="29448" x2="83178" y2="29448"/>
                        <a14:backgroundMark x1="29907" y1="83436" x2="29907" y2="83436"/>
                      </a14:backgroundRemoval>
                    </a14:imgEffect>
                  </a14:imgLayer>
                </a14:imgProps>
              </a:ext>
              <a:ext uri="{28A0092B-C50C-407E-A947-70E740481C1C}">
                <a14:useLocalDpi xmlns:a14="http://schemas.microsoft.com/office/drawing/2010/main" val="0"/>
              </a:ext>
            </a:extLst>
          </a:blip>
          <a:stretch>
            <a:fillRect/>
          </a:stretch>
        </p:blipFill>
        <p:spPr>
          <a:xfrm>
            <a:off x="8339977" y="3729037"/>
            <a:ext cx="300124" cy="457200"/>
          </a:xfrm>
          <a:prstGeom prst="rect">
            <a:avLst/>
          </a:prstGeom>
        </p:spPr>
      </p:pic>
    </p:spTree>
    <p:extLst>
      <p:ext uri="{BB962C8B-B14F-4D97-AF65-F5344CB8AC3E}">
        <p14:creationId xmlns:p14="http://schemas.microsoft.com/office/powerpoint/2010/main" val="26137830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1066800"/>
          </a:xfrm>
        </p:spPr>
        <p:txBody>
          <a:bodyPr/>
          <a:lstStyle/>
          <a:p>
            <a:r>
              <a:rPr lang="en-US" dirty="0" smtClean="0"/>
              <a:t>Common Search Techniques</a:t>
            </a:r>
            <a:endParaRPr lang="en-US" dirty="0"/>
          </a:p>
        </p:txBody>
      </p:sp>
      <p:sp>
        <p:nvSpPr>
          <p:cNvPr id="3" name="Content Placeholder 2"/>
          <p:cNvSpPr>
            <a:spLocks noGrp="1"/>
          </p:cNvSpPr>
          <p:nvPr>
            <p:ph sz="half" idx="1"/>
          </p:nvPr>
        </p:nvSpPr>
        <p:spPr>
          <a:xfrm>
            <a:off x="457200" y="1219200"/>
            <a:ext cx="8229600" cy="1295400"/>
          </a:xfrm>
        </p:spPr>
        <p:txBody>
          <a:bodyPr>
            <a:normAutofit fontScale="92500" lnSpcReduction="10000"/>
          </a:bodyPr>
          <a:lstStyle/>
          <a:p>
            <a:r>
              <a:rPr lang="en-US" sz="2800" dirty="0"/>
              <a:t>Key word search </a:t>
            </a:r>
          </a:p>
          <a:p>
            <a:r>
              <a:rPr lang="en-US" sz="2800" dirty="0" smtClean="0"/>
              <a:t>Navigating to specific content areas and topics</a:t>
            </a:r>
          </a:p>
          <a:p>
            <a:r>
              <a:rPr lang="en-US" sz="2800" dirty="0" smtClean="0"/>
              <a:t>Browsing and discovery</a:t>
            </a:r>
          </a:p>
          <a:p>
            <a:pPr marL="109728" indent="0">
              <a:buNone/>
            </a:pPr>
            <a:endParaRPr lang="en-US" dirty="0"/>
          </a:p>
        </p:txBody>
      </p:sp>
      <p:pic>
        <p:nvPicPr>
          <p:cNvPr id="7" name="Content Placeholder 6" descr="Top half of MedlinePlus home page"/>
          <p:cNvPicPr>
            <a:picLocks noGrp="1" noChangeAspect="1"/>
          </p:cNvPicPr>
          <p:nvPr>
            <p:ph sz="half" idx="2"/>
          </p:nvPr>
        </p:nvPicPr>
        <p:blipFill rotWithShape="1">
          <a:blip r:embed="rId3">
            <a:extLst>
              <a:ext uri="{BEBA8EAE-BF5A-486C-A8C5-ECC9F3942E4B}">
                <a14:imgProps xmlns:a14="http://schemas.microsoft.com/office/drawing/2010/main">
                  <a14:imgLayer r:embed="rId4">
                    <a14:imgEffect>
                      <a14:backgroundRemoval t="0" b="100000" l="0" r="99496"/>
                    </a14:imgEffect>
                  </a14:imgLayer>
                </a14:imgProps>
              </a:ext>
              <a:ext uri="{28A0092B-C50C-407E-A947-70E740481C1C}">
                <a14:useLocalDpi xmlns:a14="http://schemas.microsoft.com/office/drawing/2010/main" val="0"/>
              </a:ext>
            </a:extLst>
          </a:blip>
          <a:srcRect r="1974" b="4814"/>
          <a:stretch/>
        </p:blipFill>
        <p:spPr>
          <a:xfrm>
            <a:off x="914400" y="2722952"/>
            <a:ext cx="7530480" cy="4135047"/>
          </a:xfrm>
        </p:spPr>
      </p:pic>
    </p:spTree>
    <p:extLst>
      <p:ext uri="{BB962C8B-B14F-4D97-AF65-F5344CB8AC3E}">
        <p14:creationId xmlns:p14="http://schemas.microsoft.com/office/powerpoint/2010/main" val="31299978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0"/>
            <a:ext cx="3124200" cy="1828800"/>
          </a:xfrm>
        </p:spPr>
        <p:txBody>
          <a:bodyPr>
            <a:normAutofit/>
          </a:bodyPr>
          <a:lstStyle/>
          <a:p>
            <a:r>
              <a:rPr lang="en-US" dirty="0" smtClean="0"/>
              <a:t>Reference Resources</a:t>
            </a:r>
            <a:endParaRPr lang="en-US" dirty="0"/>
          </a:p>
        </p:txBody>
      </p:sp>
      <p:sp>
        <p:nvSpPr>
          <p:cNvPr id="3" name="Content Placeholder 2"/>
          <p:cNvSpPr>
            <a:spLocks noGrp="1"/>
          </p:cNvSpPr>
          <p:nvPr>
            <p:ph sz="quarter" idx="2"/>
          </p:nvPr>
        </p:nvSpPr>
        <p:spPr>
          <a:xfrm>
            <a:off x="2895600" y="4191000"/>
            <a:ext cx="6096000" cy="2133600"/>
          </a:xfrm>
        </p:spPr>
        <p:txBody>
          <a:bodyPr>
            <a:normAutofit fontScale="92500"/>
          </a:bodyPr>
          <a:lstStyle/>
          <a:p>
            <a:r>
              <a:rPr lang="en-US" sz="3000" dirty="0" smtClean="0"/>
              <a:t>Dictionary, encyclopedia, directory…</a:t>
            </a:r>
          </a:p>
          <a:p>
            <a:pPr lvl="1"/>
            <a:r>
              <a:rPr lang="en-US" sz="3000" dirty="0" smtClean="0"/>
              <a:t>Who, what, why?</a:t>
            </a:r>
          </a:p>
          <a:p>
            <a:pPr lvl="1"/>
            <a:r>
              <a:rPr lang="en-US" sz="3000" dirty="0" smtClean="0"/>
              <a:t>What you learn will dictate resources and search strategy</a:t>
            </a:r>
          </a:p>
        </p:txBody>
      </p:sp>
      <p:pic>
        <p:nvPicPr>
          <p:cNvPr id="7" name="Content Placeholder 6" descr="Big open dictionary"/>
          <p:cNvPicPr>
            <a:picLocks noGrp="1" noChangeAspect="1"/>
          </p:cNvPicPr>
          <p:nvPr>
            <p:ph sz="quarter" idx="4"/>
          </p:nvPr>
        </p:nvPicPr>
        <p:blipFill rotWithShape="1">
          <a:blip r:embed="rId3">
            <a:extLst>
              <a:ext uri="{BEBA8EAE-BF5A-486C-A8C5-ECC9F3942E4B}">
                <a14:imgProps xmlns:a14="http://schemas.microsoft.com/office/drawing/2010/main">
                  <a14:imgLayer r:embed="rId4">
                    <a14:imgEffect>
                      <a14:backgroundRemoval t="0" b="100000" l="0" r="100000">
                        <a14:backgroundMark x1="20333" y1="89750" x2="20333" y2="89750"/>
                        <a14:backgroundMark x1="89500" y1="66250" x2="89500" y2="66250"/>
                      </a14:backgroundRemoval>
                    </a14:imgEffect>
                  </a14:imgLayer>
                </a14:imgProps>
              </a:ext>
              <a:ext uri="{28A0092B-C50C-407E-A947-70E740481C1C}">
                <a14:useLocalDpi xmlns:a14="http://schemas.microsoft.com/office/drawing/2010/main" val="0"/>
              </a:ext>
            </a:extLst>
          </a:blip>
          <a:srcRect t="11110"/>
          <a:stretch/>
        </p:blipFill>
        <p:spPr>
          <a:xfrm>
            <a:off x="0" y="0"/>
            <a:ext cx="5914952" cy="3505200"/>
          </a:xfrm>
        </p:spPr>
      </p:pic>
    </p:spTree>
    <p:extLst>
      <p:ext uri="{BB962C8B-B14F-4D97-AF65-F5344CB8AC3E}">
        <p14:creationId xmlns:p14="http://schemas.microsoft.com/office/powerpoint/2010/main" val="10631916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1069848"/>
          </a:xfrm>
        </p:spPr>
        <p:txBody>
          <a:bodyPr/>
          <a:lstStyle/>
          <a:p>
            <a:r>
              <a:rPr lang="en-US" dirty="0" smtClean="0"/>
              <a:t>Scenario – Reference Resource</a:t>
            </a:r>
            <a:endParaRPr lang="en-US" dirty="0"/>
          </a:p>
        </p:txBody>
      </p:sp>
      <p:sp>
        <p:nvSpPr>
          <p:cNvPr id="3" name="Content Placeholder 2"/>
          <p:cNvSpPr>
            <a:spLocks noGrp="1"/>
          </p:cNvSpPr>
          <p:nvPr>
            <p:ph sz="quarter" idx="2"/>
          </p:nvPr>
        </p:nvSpPr>
        <p:spPr>
          <a:xfrm>
            <a:off x="381000" y="1905000"/>
            <a:ext cx="4041648" cy="4384919"/>
          </a:xfrm>
        </p:spPr>
        <p:txBody>
          <a:bodyPr>
            <a:normAutofit lnSpcReduction="10000"/>
          </a:bodyPr>
          <a:lstStyle/>
          <a:p>
            <a:r>
              <a:rPr lang="en-US" sz="2800" dirty="0" smtClean="0"/>
              <a:t>Patron has lab test results for a </a:t>
            </a:r>
            <a:r>
              <a:rPr lang="en-US" sz="2800" i="1" dirty="0" smtClean="0"/>
              <a:t>lipid panel </a:t>
            </a:r>
            <a:r>
              <a:rPr lang="en-US" sz="2800" dirty="0" smtClean="0"/>
              <a:t>and would like help interpreting the numbers. </a:t>
            </a:r>
          </a:p>
          <a:p>
            <a:pPr marL="109728" indent="0">
              <a:buNone/>
            </a:pPr>
            <a:endParaRPr lang="en-US" sz="2800" dirty="0"/>
          </a:p>
          <a:p>
            <a:r>
              <a:rPr lang="en-US" sz="2800" dirty="0" smtClean="0"/>
              <a:t>Technique: key word search;  limit to Medical Encyclopedia or browse results list</a:t>
            </a:r>
          </a:p>
          <a:p>
            <a:pPr marL="109728" indent="0">
              <a:buNone/>
            </a:pPr>
            <a:endParaRPr lang="en-US" dirty="0" smtClean="0"/>
          </a:p>
        </p:txBody>
      </p:sp>
      <p:pic>
        <p:nvPicPr>
          <p:cNvPr id="10" name="Content Placeholder 9" descr="woman with the word encyclopedia in a though bubble"/>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029200" y="1676400"/>
            <a:ext cx="3631692" cy="4907692"/>
          </a:xfrm>
        </p:spPr>
      </p:pic>
    </p:spTree>
    <p:extLst>
      <p:ext uri="{BB962C8B-B14F-4D97-AF65-F5344CB8AC3E}">
        <p14:creationId xmlns:p14="http://schemas.microsoft.com/office/powerpoint/2010/main" val="42189670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763000" cy="1066800"/>
          </a:xfrm>
        </p:spPr>
        <p:txBody>
          <a:bodyPr/>
          <a:lstStyle/>
          <a:p>
            <a:r>
              <a:rPr lang="en-US" dirty="0" smtClean="0"/>
              <a:t>Search and Refine by Content Type</a:t>
            </a:r>
            <a:endParaRPr lang="en-US" dirty="0"/>
          </a:p>
        </p:txBody>
      </p:sp>
      <p:pic>
        <p:nvPicPr>
          <p:cNvPr id="7" name="Content Placeholder 6" descr="MedlinePlus search result page showing items for the search lipid pane, with circles around the medical encyclopedia links and other source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71" y="2176374"/>
            <a:ext cx="9137630" cy="4681626"/>
          </a:xfrm>
        </p:spPr>
      </p:pic>
    </p:spTree>
    <p:extLst>
      <p:ext uri="{BB962C8B-B14F-4D97-AF65-F5344CB8AC3E}">
        <p14:creationId xmlns:p14="http://schemas.microsoft.com/office/powerpoint/2010/main" val="342565077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6">
      <a:dk1>
        <a:sysClr val="windowText" lastClr="000000"/>
      </a:dk1>
      <a:lt1>
        <a:sysClr val="window" lastClr="FFFFFF"/>
      </a:lt1>
      <a:dk2>
        <a:srgbClr val="7FAAC5"/>
      </a:dk2>
      <a:lt2>
        <a:srgbClr val="DEDEDE"/>
      </a:lt2>
      <a:accent1>
        <a:srgbClr val="53548A"/>
      </a:accent1>
      <a:accent2>
        <a:srgbClr val="3F6E8C"/>
      </a:accent2>
      <a:accent3>
        <a:srgbClr val="4B83A7"/>
      </a:accent3>
      <a:accent4>
        <a:srgbClr val="C4652D"/>
      </a:accent4>
      <a:accent5>
        <a:srgbClr val="8B5D3D"/>
      </a:accent5>
      <a:accent6>
        <a:srgbClr val="5C92B5"/>
      </a:accent6>
      <a:hlink>
        <a:srgbClr val="2C3366"/>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1933</TotalTime>
  <Words>1008</Words>
  <Application>Microsoft Macintosh PowerPoint</Application>
  <PresentationFormat>On-screen Show (4:3)</PresentationFormat>
  <Paragraphs>161</Paragraphs>
  <Slides>27</Slides>
  <Notes>15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Urban</vt:lpstr>
      <vt:lpstr>MedlinePlus: Power Searching for Hidden Treasures</vt:lpstr>
      <vt:lpstr>Today’s Objectives</vt:lpstr>
      <vt:lpstr>Agenda</vt:lpstr>
      <vt:lpstr>MedlinePlus = Quality Health Info</vt:lpstr>
      <vt:lpstr>The Spectrum of Questions</vt:lpstr>
      <vt:lpstr>Common Search Techniques</vt:lpstr>
      <vt:lpstr>Reference Resources</vt:lpstr>
      <vt:lpstr>Scenario – Reference Resource</vt:lpstr>
      <vt:lpstr>Search and Refine by Content Type</vt:lpstr>
      <vt:lpstr>Refine by Concept</vt:lpstr>
      <vt:lpstr>Student Research Paper</vt:lpstr>
      <vt:lpstr>Simple May Suffice</vt:lpstr>
      <vt:lpstr>Staying Informed</vt:lpstr>
      <vt:lpstr>Email Updates and RSS Feeds</vt:lpstr>
      <vt:lpstr>Same User, New Question</vt:lpstr>
      <vt:lpstr>Search Results – off label</vt:lpstr>
      <vt:lpstr>Search Results – Avastin for AMD</vt:lpstr>
      <vt:lpstr>ClinicalTrials.gov</vt:lpstr>
      <vt:lpstr>ClinicalTrials.gov</vt:lpstr>
      <vt:lpstr>Clinical Studies with Results</vt:lpstr>
      <vt:lpstr>In the News</vt:lpstr>
      <vt:lpstr>Clues from the Content</vt:lpstr>
      <vt:lpstr>PubMed.gov Search </vt:lpstr>
      <vt:lpstr>Go Exploring!</vt:lpstr>
      <vt:lpstr>Questions?</vt:lpstr>
      <vt:lpstr>Thank You!</vt:lpstr>
      <vt:lpstr>PowerPoint Presentation</vt:lpstr>
    </vt:vector>
  </TitlesOfParts>
  <Company>University of California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MedlinePlus: Power Searching for Hidden Treasures</dc:title>
  <dc:creator>locadm-kkham</dc:creator>
  <cp:lastModifiedBy>Jennifer Jacobs</cp:lastModifiedBy>
  <cp:revision>67</cp:revision>
  <cp:lastPrinted>2014-08-20T22:04:17Z</cp:lastPrinted>
  <dcterms:created xsi:type="dcterms:W3CDTF">2014-08-18T17:39:37Z</dcterms:created>
  <dcterms:modified xsi:type="dcterms:W3CDTF">2014-08-20T22:24:10Z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594595649</vt:i4>
  </property>
  <property fmtid="{D5CDD505-2E9C-101B-9397-08002B2CF9AE}" pid="3" name="_NewReviewCycle">
    <vt:lpwstr/>
  </property>
  <property fmtid="{D5CDD505-2E9C-101B-9397-08002B2CF9AE}" pid="4" name="_EmailSubject">
    <vt:lpwstr>Slides attached</vt:lpwstr>
  </property>
  <property fmtid="{D5CDD505-2E9C-101B-9397-08002B2CF9AE}" pid="5" name="_AuthorEmail">
    <vt:lpwstr>kkham@library.ucla.edu</vt:lpwstr>
  </property>
  <property fmtid="{D5CDD505-2E9C-101B-9397-08002B2CF9AE}" pid="6" name="_AuthorEmailDisplayName">
    <vt:lpwstr>Ham, Kelli</vt:lpwstr>
  </property>
</Properties>
</file>