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56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92" r:id="rId7"/>
    <p:sldId id="261" r:id="rId8"/>
    <p:sldId id="262" r:id="rId9"/>
    <p:sldId id="263" r:id="rId10"/>
    <p:sldId id="265" r:id="rId11"/>
    <p:sldId id="264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9" r:id="rId24"/>
    <p:sldId id="281" r:id="rId25"/>
    <p:sldId id="280" r:id="rId26"/>
    <p:sldId id="277" r:id="rId27"/>
    <p:sldId id="278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3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5B2F9C7E-46F2-4D6A-9C67-CF79CA685970}">
          <p14:sldIdLst>
            <p14:sldId id="256"/>
            <p14:sldId id="257"/>
            <p14:sldId id="258"/>
            <p14:sldId id="259"/>
            <p14:sldId id="260"/>
            <p14:sldId id="292"/>
            <p14:sldId id="261"/>
            <p14:sldId id="262"/>
          </p14:sldIdLst>
        </p14:section>
        <p14:section name="Sanity Savers" id="{DDC3C72F-09DE-4D54-A6D8-199265053215}">
          <p14:sldIdLst>
            <p14:sldId id="263"/>
            <p14:sldId id="265"/>
            <p14:sldId id="264"/>
            <p14:sldId id="266"/>
            <p14:sldId id="267"/>
            <p14:sldId id="268"/>
            <p14:sldId id="269"/>
            <p14:sldId id="270"/>
            <p14:sldId id="271"/>
            <p14:sldId id="272"/>
          </p14:sldIdLst>
        </p14:section>
        <p14:section name="Time Savers" id="{7F44E7BA-ACB8-42F5-96FA-F65713D61AEB}">
          <p14:sldIdLst>
            <p14:sldId id="273"/>
            <p14:sldId id="274"/>
            <p14:sldId id="275"/>
            <p14:sldId id="276"/>
            <p14:sldId id="279"/>
            <p14:sldId id="281"/>
            <p14:sldId id="280"/>
            <p14:sldId id="277"/>
            <p14:sldId id="278"/>
          </p14:sldIdLst>
        </p14:section>
        <p14:section name="Money Savers" id="{FAD0BF81-136C-478B-BF08-7373C22DA482}">
          <p14:sldIdLst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3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74" autoAdjust="0"/>
    <p:restoredTop sz="86364" autoAdjust="0"/>
  </p:normalViewPr>
  <p:slideViewPr>
    <p:cSldViewPr>
      <p:cViewPr varScale="1">
        <p:scale>
          <a:sx n="135" d="100"/>
          <a:sy n="135" d="100"/>
        </p:scale>
        <p:origin x="-52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94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311088-3E93-4F43-8D4A-FDFDA38DEDAE}" type="datetimeFigureOut">
              <a:rPr lang="en-US" smtClean="0"/>
              <a:t>9/16/14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9019F-CB74-45CB-8BED-444B50603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752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alibri"/>
              <a:buChar char="-"/>
            </a:pPr>
            <a:endParaRPr lang="en-US" sz="1200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9019F-CB74-45CB-8BED-444B5060391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5278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9019F-CB74-45CB-8BED-444B5060391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6748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9019F-CB74-45CB-8BED-444B5060391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1362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/>
              <a:buNone/>
            </a:pPr>
            <a:endParaRPr lang="en-US" sz="1400" dirty="0" smtClean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9019F-CB74-45CB-8BED-444B5060391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1492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9019F-CB74-45CB-8BED-444B5060391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871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9019F-CB74-45CB-8BED-444B5060391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1881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9019F-CB74-45CB-8BED-444B5060391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393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9019F-CB74-45CB-8BED-444B5060391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8051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9019F-CB74-45CB-8BED-444B5060391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262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9019F-CB74-45CB-8BED-444B5060391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0250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alibri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9019F-CB74-45CB-8BED-444B5060391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58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9019F-CB74-45CB-8BED-444B5060391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4637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9019F-CB74-45CB-8BED-444B5060391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6482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9019F-CB74-45CB-8BED-444B5060391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6508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9019F-CB74-45CB-8BED-444B5060391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940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9019F-CB74-45CB-8BED-444B5060391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2961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9019F-CB74-45CB-8BED-444B5060391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5656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alibri"/>
              <a:buNone/>
            </a:pP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9019F-CB74-45CB-8BED-444B5060391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4728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9019F-CB74-45CB-8BED-444B5060391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2961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9019F-CB74-45CB-8BED-444B5060391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2644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9019F-CB74-45CB-8BED-444B5060391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642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alibri"/>
              <a:buNone/>
            </a:pP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9019F-CB74-45CB-8BED-444B5060391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99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alibri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9019F-CB74-45CB-8BED-444B5060391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24776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9019F-CB74-45CB-8BED-444B5060391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15732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9019F-CB74-45CB-8BED-444B5060391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0490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9019F-CB74-45CB-8BED-444B5060391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83376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9019F-CB74-45CB-8BED-444B5060391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13679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9019F-CB74-45CB-8BED-444B5060391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8112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9019F-CB74-45CB-8BED-444B5060391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48322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9019F-CB74-45CB-8BED-444B5060391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95348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9019F-CB74-45CB-8BED-444B5060391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310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9019F-CB74-45CB-8BED-444B5060391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2514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9019F-CB74-45CB-8BED-444B5060391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670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9019F-CB74-45CB-8BED-444B5060391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281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alibri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9019F-CB74-45CB-8BED-444B5060391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2909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9019F-CB74-45CB-8BED-444B5060391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1964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0" marR="0" lvl="2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"/>
            </a:pP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9019F-CB74-45CB-8BED-444B5060391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384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6EA4-2D2D-43C5-AFA9-2CA9550D5A0A}" type="datetimeFigureOut">
              <a:rPr lang="en-US" smtClean="0"/>
              <a:t>9/16/14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58DBC-9CF8-4D89-B021-B498F409E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848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6EA4-2D2D-43C5-AFA9-2CA9550D5A0A}" type="datetimeFigureOut">
              <a:rPr lang="en-US" smtClean="0"/>
              <a:t>9/16/14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58DBC-9CF8-4D89-B021-B498F409E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952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6EA4-2D2D-43C5-AFA9-2CA9550D5A0A}" type="datetimeFigureOut">
              <a:rPr lang="en-US" smtClean="0"/>
              <a:t>9/16/14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58DBC-9CF8-4D89-B021-B498F409E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898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0F066-0113-FD40-9F75-02D1EE2099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18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6EA4-2D2D-43C5-AFA9-2CA9550D5A0A}" type="datetimeFigureOut">
              <a:rPr lang="en-US" smtClean="0"/>
              <a:t>9/16/14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58DBC-9CF8-4D89-B021-B498F409E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663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6EA4-2D2D-43C5-AFA9-2CA9550D5A0A}" type="datetimeFigureOut">
              <a:rPr lang="en-US" smtClean="0"/>
              <a:t>9/16/14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58DBC-9CF8-4D89-B021-B498F409E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528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6EA4-2D2D-43C5-AFA9-2CA9550D5A0A}" type="datetimeFigureOut">
              <a:rPr lang="en-US" smtClean="0"/>
              <a:t>9/16/14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58DBC-9CF8-4D89-B021-B498F409E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15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6EA4-2D2D-43C5-AFA9-2CA9550D5A0A}" type="datetimeFigureOut">
              <a:rPr lang="en-US" smtClean="0"/>
              <a:t>9/16/14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58DBC-9CF8-4D89-B021-B498F409E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363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6EA4-2D2D-43C5-AFA9-2CA9550D5A0A}" type="datetimeFigureOut">
              <a:rPr lang="en-US" smtClean="0"/>
              <a:t>9/16/14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58DBC-9CF8-4D89-B021-B498F409E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080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6EA4-2D2D-43C5-AFA9-2CA9550D5A0A}" type="datetimeFigureOut">
              <a:rPr lang="en-US" smtClean="0"/>
              <a:t>9/16/14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58DBC-9CF8-4D89-B021-B498F409E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702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6EA4-2D2D-43C5-AFA9-2CA9550D5A0A}" type="datetimeFigureOut">
              <a:rPr lang="en-US" smtClean="0"/>
              <a:t>9/16/14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58DBC-9CF8-4D89-B021-B498F409E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269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6EA4-2D2D-43C5-AFA9-2CA9550D5A0A}" type="datetimeFigureOut">
              <a:rPr lang="en-US" smtClean="0"/>
              <a:t>9/16/14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58DBC-9CF8-4D89-B021-B498F409E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491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D6EA4-2D2D-43C5-AFA9-2CA9550D5A0A}" type="datetimeFigureOut">
              <a:rPr lang="en-US" smtClean="0"/>
              <a:t>9/16/14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58DBC-9CF8-4D89-B021-B498F409E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4467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calix@lists.gseis.ucla.edu" TargetMode="External"/><Relationship Id="rId4" Type="http://schemas.openxmlformats.org/officeDocument/2006/relationships/hyperlink" Target="mailto:it@listserv.cla-net.org" TargetMode="External"/><Relationship Id="rId5" Type="http://schemas.openxmlformats.org/officeDocument/2006/relationships/hyperlink" Target="mailto:SEC4LIB@listserv.nd.edu" TargetMode="External"/><Relationship Id="rId6" Type="http://schemas.openxmlformats.org/officeDocument/2006/relationships/hyperlink" Target="http://lists.ala.org/sympa" TargetMode="External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goo.gl/lJwlY" TargetMode="External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goo.gl/B5ge6" TargetMode="External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goo.gl/TcK52S" TargetMode="External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6" Type="http://schemas.openxmlformats.org/officeDocument/2006/relationships/image" Target="../media/image21.png"/><Relationship Id="rId7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goo.gl/QshMQ" TargetMode="External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goo.gl/SrUzx1" TargetMode="External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microsoft.com/office/2007/relationships/hdphoto" Target="../media/hdphoto3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1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a.org/research/plftas/2011_2012" TargetMode="External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Helvetica Neue" panose="02000206000000020004" pitchFamily="2" charset="0"/>
              </a:rPr>
              <a:t>You Can Do I.T. On Your Own!</a:t>
            </a:r>
            <a:endParaRPr lang="en-US" dirty="0">
              <a:latin typeface="Helvetica Neue" panose="02000206000000020004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09" y="5638800"/>
            <a:ext cx="8991600" cy="9144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An Infopeople Webinar</a:t>
            </a:r>
          </a:p>
          <a:p>
            <a:r>
              <a:rPr lang="en-US" sz="1800" dirty="0" smtClean="0"/>
              <a:t>Thursday, September 18, 2014</a:t>
            </a:r>
            <a:endParaRPr lang="en-US" sz="1800" dirty="0"/>
          </a:p>
        </p:txBody>
      </p:sp>
      <p:pic>
        <p:nvPicPr>
          <p:cNvPr id="18434" name="Picture 2" descr="C:\Users\Ahren\Google Drive\Work\ILA Presentation QR Codes\Rosi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8667" l="0" r="94253">
                        <a14:foregroundMark x1="12931" y1="20222" x2="12931" y2="20222"/>
                        <a14:foregroundMark x1="7759" y1="27333" x2="7759" y2="27333"/>
                        <a14:foregroundMark x1="5460" y1="24444" x2="5460" y2="24444"/>
                        <a14:foregroundMark x1="6322" y1="34000" x2="6322" y2="34000"/>
                        <a14:foregroundMark x1="6322" y1="31556" x2="6322" y2="31556"/>
                        <a14:foregroundMark x1="4598" y1="32222" x2="4598" y2="32222"/>
                        <a14:foregroundMark x1="3161" y1="25333" x2="3161" y2="25333"/>
                        <a14:foregroundMark x1="94540" y1="83111" x2="94540" y2="83111"/>
                        <a14:foregroundMark x1="44253" y1="96222" x2="44253" y2="96222"/>
                        <a14:foregroundMark x1="52011" y1="98667" x2="52011" y2="98667"/>
                        <a14:foregroundMark x1="28161" y1="52000" x2="28161" y2="52000"/>
                        <a14:foregroundMark x1="31034" y1="53111" x2="31034" y2="53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307"/>
          <a:stretch/>
        </p:blipFill>
        <p:spPr bwMode="auto">
          <a:xfrm>
            <a:off x="3263921" y="1600201"/>
            <a:ext cx="1767374" cy="2209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0" y="40386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 smtClean="0"/>
              <a:t>Ahren</a:t>
            </a:r>
            <a:r>
              <a:rPr lang="en-US" sz="2800" dirty="0" smtClean="0"/>
              <a:t> </a:t>
            </a:r>
            <a:r>
              <a:rPr lang="en-US" sz="2800" dirty="0" err="1" smtClean="0"/>
              <a:t>Sievers</a:t>
            </a:r>
            <a:endParaRPr lang="en-US" sz="2800" dirty="0" smtClean="0"/>
          </a:p>
          <a:p>
            <a:r>
              <a:rPr lang="en-US" sz="2800" dirty="0" smtClean="0"/>
              <a:t>Technology Librarian @ Elmwood Park Public Library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95685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Doesn’t Matter Which: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 numCol="2">
            <a:normAutofit/>
          </a:bodyPr>
          <a:lstStyle/>
          <a:p>
            <a:r>
              <a:rPr lang="en-US" dirty="0" err="1" smtClean="0"/>
              <a:t>Evernote</a:t>
            </a:r>
            <a:endParaRPr lang="en-US" dirty="0" smtClean="0"/>
          </a:p>
          <a:p>
            <a:r>
              <a:rPr lang="en-US" dirty="0" smtClean="0"/>
              <a:t>Google Keep</a:t>
            </a:r>
          </a:p>
          <a:p>
            <a:r>
              <a:rPr lang="en-US" dirty="0" smtClean="0"/>
              <a:t>Apple Notes</a:t>
            </a:r>
          </a:p>
          <a:p>
            <a:r>
              <a:rPr lang="en-US" dirty="0" err="1"/>
              <a:t>Any.Do</a:t>
            </a:r>
            <a:endParaRPr lang="en-US" dirty="0"/>
          </a:p>
          <a:p>
            <a:r>
              <a:rPr lang="en-US" dirty="0" smtClean="0"/>
              <a:t>Dropbox</a:t>
            </a:r>
          </a:p>
          <a:p>
            <a:r>
              <a:rPr lang="en-US" dirty="0" smtClean="0"/>
              <a:t>Google Drive</a:t>
            </a:r>
          </a:p>
          <a:p>
            <a:r>
              <a:rPr lang="en-US" dirty="0" smtClean="0"/>
              <a:t>OneDrive</a:t>
            </a:r>
          </a:p>
          <a:p>
            <a:r>
              <a:rPr lang="en-US" dirty="0" smtClean="0"/>
              <a:t>Cubby</a:t>
            </a:r>
          </a:p>
          <a:p>
            <a:pPr marL="0" indent="0" algn="ctr">
              <a:buNone/>
            </a:pPr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smtClean="0"/>
              <a:t>goo.gl/jxDMPX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All that matters:</a:t>
            </a:r>
          </a:p>
          <a:p>
            <a:r>
              <a:rPr lang="en-US" dirty="0" smtClean="0"/>
              <a:t>Automatic Sync</a:t>
            </a:r>
          </a:p>
          <a:p>
            <a:r>
              <a:rPr lang="en-US" dirty="0" smtClean="0"/>
              <a:t>Multi-Platform</a:t>
            </a:r>
          </a:p>
          <a:p>
            <a:r>
              <a:rPr lang="en-US" dirty="0" smtClean="0"/>
              <a:t>Searchable</a:t>
            </a:r>
            <a:endParaRPr lang="en-US" dirty="0"/>
          </a:p>
        </p:txBody>
      </p:sp>
      <p:pic>
        <p:nvPicPr>
          <p:cNvPr id="4098" name="Picture 2" descr="C:\Users\Ahren\Google Drive\Work\ILA Presentation QR Codes\Not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5240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460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 OneNote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Syncs across devices</a:t>
            </a:r>
          </a:p>
          <a:p>
            <a:r>
              <a:rPr lang="en-US" dirty="0" smtClean="0"/>
              <a:t>Recognizes and searches handwriting</a:t>
            </a:r>
          </a:p>
          <a:p>
            <a:r>
              <a:rPr lang="en-US" dirty="0" smtClean="0"/>
              <a:t>Converts handwriting to text</a:t>
            </a:r>
          </a:p>
          <a:p>
            <a:r>
              <a:rPr lang="en-US" dirty="0" smtClean="0"/>
              <a:t>Free app available on all platforms and the web</a:t>
            </a:r>
          </a:p>
          <a:p>
            <a:r>
              <a:rPr lang="en-US" dirty="0" smtClean="0"/>
              <a:t>MS Office integration</a:t>
            </a:r>
          </a:p>
        </p:txBody>
      </p:sp>
      <p:pic>
        <p:nvPicPr>
          <p:cNvPr id="3074" name="Picture 2" descr="C:\Users\Ahren\Google Drive\Work\ILA Presentation QR Codes\OneNo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495800"/>
            <a:ext cx="2262187" cy="226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633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Clean up your Inbox</a:t>
            </a:r>
          </a:p>
          <a:p>
            <a:r>
              <a:rPr lang="en-US" dirty="0" smtClean="0"/>
              <a:t>Use IMAP folders/labels</a:t>
            </a:r>
          </a:p>
          <a:p>
            <a:r>
              <a:rPr lang="en-US" dirty="0" smtClean="0"/>
              <a:t>Learn to power search your email</a:t>
            </a:r>
          </a:p>
          <a:p>
            <a:endParaRPr lang="en-US" dirty="0"/>
          </a:p>
          <a:p>
            <a:r>
              <a:rPr lang="en-US" dirty="0" smtClean="0"/>
              <a:t>Learn and </a:t>
            </a:r>
            <a:r>
              <a:rPr lang="en-US" u="sng" dirty="0" smtClean="0"/>
              <a:t>follow</a:t>
            </a:r>
            <a:r>
              <a:rPr lang="en-US" dirty="0" smtClean="0"/>
              <a:t> email etiquette.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434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eftechlib\Google Drive\ILA 2013\ILA Presentation Images\photo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54293" y="3904107"/>
            <a:ext cx="3191256" cy="23934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Inventory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01056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Equipment Inventory</a:t>
            </a:r>
          </a:p>
          <a:p>
            <a:pPr lvl="1"/>
            <a:r>
              <a:rPr lang="en-US" dirty="0" smtClean="0"/>
              <a:t>Create a spreadsheet and just go department by department</a:t>
            </a:r>
          </a:p>
          <a:p>
            <a:pPr lvl="2"/>
            <a:r>
              <a:rPr lang="en-US" dirty="0" smtClean="0"/>
              <a:t>Pro Tip! – Use your smartphone as a barcode scanner!</a:t>
            </a:r>
          </a:p>
          <a:p>
            <a:endParaRPr lang="en-US" dirty="0" smtClean="0"/>
          </a:p>
          <a:p>
            <a:r>
              <a:rPr lang="en-US" dirty="0" smtClean="0"/>
              <a:t>Network Inventory</a:t>
            </a:r>
          </a:p>
          <a:p>
            <a:pPr lvl="1"/>
            <a:r>
              <a:rPr lang="en-US" dirty="0" smtClean="0"/>
              <a:t>Where are all those wires going?</a:t>
            </a:r>
          </a:p>
          <a:p>
            <a:endParaRPr lang="en-US" dirty="0" smtClean="0"/>
          </a:p>
          <a:p>
            <a:r>
              <a:rPr lang="en-US" dirty="0" smtClean="0"/>
              <a:t>Budgeting</a:t>
            </a:r>
          </a:p>
          <a:p>
            <a:pPr lvl="1"/>
            <a:r>
              <a:rPr lang="en-US" dirty="0" smtClean="0"/>
              <a:t>Whether you’re in charge or not,</a:t>
            </a:r>
            <a:br>
              <a:rPr lang="en-US" dirty="0" smtClean="0"/>
            </a:br>
            <a:r>
              <a:rPr lang="en-US" dirty="0" smtClean="0"/>
              <a:t>keep track of everything you spend.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458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05400"/>
            <a:ext cx="8229600" cy="1447800"/>
          </a:xfrm>
        </p:spPr>
        <p:txBody>
          <a:bodyPr/>
          <a:lstStyle/>
          <a:p>
            <a:r>
              <a:rPr lang="en-US" dirty="0" smtClean="0"/>
              <a:t>Find an IT service</a:t>
            </a:r>
          </a:p>
          <a:p>
            <a:r>
              <a:rPr lang="en-US" dirty="0" smtClean="0"/>
              <a:t>Establish contact </a:t>
            </a:r>
            <a:r>
              <a:rPr lang="en-US" i="1" dirty="0" smtClean="0"/>
              <a:t>before</a:t>
            </a:r>
            <a:r>
              <a:rPr lang="en-US" dirty="0" smtClean="0"/>
              <a:t> an emergency</a:t>
            </a:r>
            <a:endParaRPr lang="en-US" dirty="0"/>
          </a:p>
        </p:txBody>
      </p:sp>
      <p:pic>
        <p:nvPicPr>
          <p:cNvPr id="5122" name="Picture 2" descr="C:\Users\Ahren\Google Drive\Work\ILA Presentation QR Codes\Dange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"/>
            <a:ext cx="7620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4710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Help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Subscribe to </a:t>
            </a:r>
            <a:r>
              <a:rPr lang="en-US" dirty="0" err="1" smtClean="0"/>
              <a:t>Listservs</a:t>
            </a:r>
            <a:endParaRPr lang="en-US" dirty="0" smtClean="0"/>
          </a:p>
          <a:p>
            <a:pPr lvl="1">
              <a:lnSpc>
                <a:spcPct val="150000"/>
              </a:lnSpc>
            </a:pPr>
            <a:r>
              <a:rPr lang="en-US" sz="2600" dirty="0" smtClean="0"/>
              <a:t>California Library Information </a:t>
            </a:r>
            <a:r>
              <a:rPr lang="en-US" sz="2600" dirty="0" err="1" smtClean="0"/>
              <a:t>eXchange</a:t>
            </a:r>
            <a:r>
              <a:rPr lang="en-US" sz="2600" dirty="0" smtClean="0"/>
              <a:t> (CALIX)</a:t>
            </a:r>
          </a:p>
          <a:p>
            <a:pPr lvl="2">
              <a:lnSpc>
                <a:spcPct val="150000"/>
              </a:lnSpc>
            </a:pPr>
            <a:r>
              <a:rPr lang="en-US" dirty="0" smtClean="0">
                <a:hlinkClick r:id="rId3"/>
              </a:rPr>
              <a:t>calix@lists.gseis.ucla.edu</a:t>
            </a:r>
            <a:endParaRPr lang="en-US" dirty="0" smtClean="0"/>
          </a:p>
          <a:p>
            <a:pPr lvl="1">
              <a:lnSpc>
                <a:spcPct val="150000"/>
              </a:lnSpc>
            </a:pPr>
            <a:r>
              <a:rPr lang="en-US" sz="2600" dirty="0" smtClean="0"/>
              <a:t>California Library Association Technology Interest Group</a:t>
            </a:r>
          </a:p>
          <a:p>
            <a:pPr lvl="2">
              <a:lnSpc>
                <a:spcPct val="150000"/>
              </a:lnSpc>
            </a:pPr>
            <a:r>
              <a:rPr lang="en-US" dirty="0" smtClean="0">
                <a:hlinkClick r:id="rId4"/>
              </a:rPr>
              <a:t>it@listserv.cla-net.org</a:t>
            </a:r>
            <a:endParaRPr lang="en-US" dirty="0" smtClean="0"/>
          </a:p>
          <a:p>
            <a:pPr lvl="1">
              <a:lnSpc>
                <a:spcPct val="150000"/>
              </a:lnSpc>
            </a:pPr>
            <a:r>
              <a:rPr lang="en-US" sz="2600" dirty="0" smtClean="0"/>
              <a:t>Security for Libraries</a:t>
            </a:r>
          </a:p>
          <a:p>
            <a:pPr lvl="2">
              <a:lnSpc>
                <a:spcPct val="150000"/>
              </a:lnSpc>
            </a:pPr>
            <a:r>
              <a:rPr lang="en-US" dirty="0" smtClean="0">
                <a:hlinkClick r:id="rId5"/>
              </a:rPr>
              <a:t>SEC4LIB@listserv.nd.edu</a:t>
            </a:r>
            <a:endParaRPr lang="en-US" dirty="0" smtClean="0"/>
          </a:p>
          <a:p>
            <a:pPr lvl="1">
              <a:lnSpc>
                <a:spcPct val="150000"/>
              </a:lnSpc>
            </a:pPr>
            <a:r>
              <a:rPr lang="en-US" sz="2600" dirty="0" smtClean="0"/>
              <a:t>ALA </a:t>
            </a:r>
            <a:r>
              <a:rPr lang="en-US" sz="2600" dirty="0" err="1" smtClean="0"/>
              <a:t>Listservs</a:t>
            </a:r>
            <a:r>
              <a:rPr lang="en-US" sz="2600" dirty="0" smtClean="0"/>
              <a:t> </a:t>
            </a:r>
            <a:r>
              <a:rPr lang="en-US" dirty="0" smtClean="0"/>
              <a:t>- </a:t>
            </a:r>
            <a:r>
              <a:rPr lang="en-US" u="sng" dirty="0">
                <a:hlinkClick r:id="rId6"/>
              </a:rPr>
              <a:t>http://</a:t>
            </a:r>
            <a:r>
              <a:rPr lang="en-US" u="sng" dirty="0" smtClean="0">
                <a:hlinkClick r:id="rId6"/>
              </a:rPr>
              <a:t>lists.ala.org/sympa</a:t>
            </a:r>
            <a:endParaRPr lang="en-US" dirty="0" smtClean="0"/>
          </a:p>
          <a:p>
            <a:pPr marL="914400" lvl="2" indent="0">
              <a:lnSpc>
                <a:spcPct val="150000"/>
              </a:lnSpc>
              <a:buNone/>
            </a:pPr>
            <a:endParaRPr lang="en-US" dirty="0"/>
          </a:p>
        </p:txBody>
      </p:sp>
      <p:pic>
        <p:nvPicPr>
          <p:cNvPr id="6146" name="Picture 2" descr="C:\Users\Ahren\Google Drive\Work\ILA Presentation QR Codes\ALAListserv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5240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598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Forums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Whatever problem you face, there is a message board for it.</a:t>
            </a:r>
          </a:p>
          <a:p>
            <a:endParaRPr lang="en-US" dirty="0" smtClean="0"/>
          </a:p>
          <a:p>
            <a:r>
              <a:rPr lang="en-US" dirty="0" err="1" smtClean="0"/>
              <a:t>TechSoup</a:t>
            </a:r>
            <a:endParaRPr lang="en-US" dirty="0" smtClean="0"/>
          </a:p>
          <a:p>
            <a:r>
              <a:rPr lang="en-US" dirty="0" err="1" smtClean="0"/>
              <a:t>Spiceworks</a:t>
            </a:r>
            <a:endParaRPr lang="en-US" dirty="0" smtClean="0"/>
          </a:p>
          <a:p>
            <a:r>
              <a:rPr lang="en-US" dirty="0" smtClean="0"/>
              <a:t>Microsoft TechNet</a:t>
            </a:r>
          </a:p>
          <a:p>
            <a:r>
              <a:rPr lang="en-US" dirty="0" err="1" smtClean="0"/>
              <a:t>LibraryThing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686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Pre-Emptive Help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RSS Feeds</a:t>
            </a:r>
          </a:p>
          <a:p>
            <a:pPr lvl="1"/>
            <a:r>
              <a:rPr lang="en-US" dirty="0" smtClean="0"/>
              <a:t>Pick your reader of choice</a:t>
            </a:r>
          </a:p>
          <a:p>
            <a:pPr lvl="2"/>
            <a:r>
              <a:rPr lang="en-US" dirty="0" smtClean="0"/>
              <a:t>Subscribe to library and tech blogs</a:t>
            </a:r>
          </a:p>
          <a:p>
            <a:pPr lvl="2"/>
            <a:r>
              <a:rPr lang="en-US" dirty="0" smtClean="0"/>
              <a:t>Don’t overload it – stay current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Reader Rundown -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goo.gl/lJwlY</a:t>
            </a:r>
            <a:endParaRPr lang="en-US" dirty="0" smtClean="0"/>
          </a:p>
        </p:txBody>
      </p:sp>
      <p:pic>
        <p:nvPicPr>
          <p:cNvPr id="7170" name="Picture 2" descr="C:\Users\Ahren\Google Drive\Work\ILA Presentation QR Codes\reader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5240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Ahren\Google Drive\Work\ILA Presentation QR Codes\rs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876800"/>
            <a:ext cx="1636713" cy="163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649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“Back that </a:t>
            </a:r>
            <a:r>
              <a:rPr lang="en-US" dirty="0" err="1" smtClean="0"/>
              <a:t>thang</a:t>
            </a:r>
            <a:r>
              <a:rPr lang="en-US" dirty="0" smtClean="0"/>
              <a:t> up!”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r>
              <a:rPr lang="en-US" dirty="0" smtClean="0"/>
              <a:t>Make sure you have a viable Backup</a:t>
            </a:r>
          </a:p>
          <a:p>
            <a:r>
              <a:rPr lang="en-US" dirty="0" smtClean="0"/>
              <a:t>Test it (Friday the 13</a:t>
            </a:r>
            <a:r>
              <a:rPr lang="en-US" baseline="30000" dirty="0" smtClean="0"/>
              <a:t>th</a:t>
            </a:r>
            <a:r>
              <a:rPr lang="en-US" dirty="0" smtClean="0"/>
              <a:t>)</a:t>
            </a:r>
          </a:p>
          <a:p>
            <a:r>
              <a:rPr lang="en-US" dirty="0" smtClean="0"/>
              <a:t>Do an off-site backup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08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Savers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Backup Tools – TO THE CLOUD!</a:t>
            </a:r>
          </a:p>
          <a:p>
            <a:pPr lvl="1"/>
            <a:r>
              <a:rPr lang="en-US" dirty="0" smtClean="0"/>
              <a:t>Offsite by very definition</a:t>
            </a:r>
          </a:p>
          <a:p>
            <a:pPr lvl="1"/>
            <a:r>
              <a:rPr lang="en-US" dirty="0" smtClean="0"/>
              <a:t>Requires no special hardware</a:t>
            </a:r>
          </a:p>
          <a:p>
            <a:pPr lvl="1"/>
            <a:r>
              <a:rPr lang="en-US" dirty="0" smtClean="0"/>
              <a:t>No physical tapes to change out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Amazon Glacier		Carbonite</a:t>
            </a:r>
          </a:p>
          <a:p>
            <a:pPr marL="457200" lvl="1" indent="0">
              <a:buNone/>
            </a:pPr>
            <a:r>
              <a:rPr lang="en-US" dirty="0" err="1" smtClean="0"/>
              <a:t>Crashplan</a:t>
            </a:r>
            <a:r>
              <a:rPr lang="en-US" dirty="0" smtClean="0"/>
              <a:t>		</a:t>
            </a:r>
            <a:r>
              <a:rPr lang="en-US" dirty="0" err="1" smtClean="0"/>
              <a:t>BackupChain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02791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Elmwood Park Public Library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91000"/>
            <a:ext cx="8610600" cy="2438400"/>
          </a:xfrm>
        </p:spPr>
        <p:txBody>
          <a:bodyPr/>
          <a:lstStyle/>
          <a:p>
            <a:r>
              <a:rPr lang="en-US" dirty="0" smtClean="0"/>
              <a:t>Medium-size Library (225K annual </a:t>
            </a:r>
            <a:r>
              <a:rPr lang="en-US" dirty="0" err="1" smtClean="0"/>
              <a:t>circ</a:t>
            </a:r>
            <a:r>
              <a:rPr lang="en-US" dirty="0" smtClean="0"/>
              <a:t>)</a:t>
            </a:r>
          </a:p>
          <a:p>
            <a:r>
              <a:rPr lang="en-US" dirty="0" smtClean="0"/>
              <a:t>Staff of 30</a:t>
            </a:r>
          </a:p>
          <a:p>
            <a:r>
              <a:rPr lang="en-US" dirty="0" smtClean="0"/>
              <a:t>100 computers</a:t>
            </a:r>
          </a:p>
          <a:p>
            <a:r>
              <a:rPr lang="en-US" dirty="0" smtClean="0"/>
              <a:t>$18K annual computer equipment budget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60" b="22460"/>
          <a:stretch/>
        </p:blipFill>
        <p:spPr bwMode="auto">
          <a:xfrm>
            <a:off x="1219200" y="1600200"/>
            <a:ext cx="6705600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63242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Remote Desktop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Built-in to Windows – RDC/RDP</a:t>
            </a:r>
          </a:p>
          <a:p>
            <a:pPr marL="0" indent="0" algn="ctr">
              <a:buNone/>
            </a:pPr>
            <a:r>
              <a:rPr lang="en-US" dirty="0" smtClean="0"/>
              <a:t>Remote Desktop Client, Remote Desktop Protocol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Outside the library?  Forget about VPNs</a:t>
            </a:r>
            <a:endParaRPr lang="en-US" dirty="0"/>
          </a:p>
          <a:p>
            <a:pPr>
              <a:buFontTx/>
              <a:buChar char="-"/>
            </a:pPr>
            <a:r>
              <a:rPr lang="en-US" strike="sngStrike" dirty="0" err="1" smtClean="0"/>
              <a:t>LogMeIn</a:t>
            </a:r>
            <a:endParaRPr lang="en-US" strike="sngStrike" dirty="0" smtClean="0"/>
          </a:p>
          <a:p>
            <a:pPr>
              <a:buFontTx/>
              <a:buChar char="-"/>
            </a:pPr>
            <a:r>
              <a:rPr lang="en-US" strike="sngStrike" dirty="0"/>
              <a:t>GoToMyPC</a:t>
            </a:r>
          </a:p>
          <a:p>
            <a:pPr>
              <a:buFontTx/>
              <a:buChar char="-"/>
            </a:pPr>
            <a:r>
              <a:rPr lang="en-US" dirty="0" smtClean="0"/>
              <a:t>TeamViewer</a:t>
            </a:r>
          </a:p>
          <a:p>
            <a:pPr>
              <a:buFontTx/>
              <a:buChar char="-"/>
            </a:pPr>
            <a:r>
              <a:rPr lang="en-US" dirty="0" smtClean="0"/>
              <a:t>Chrome Remote Desktop</a:t>
            </a:r>
          </a:p>
        </p:txBody>
      </p:sp>
    </p:spTree>
    <p:extLst>
      <p:ext uri="{BB962C8B-B14F-4D97-AF65-F5344CB8AC3E}">
        <p14:creationId xmlns:p14="http://schemas.microsoft.com/office/powerpoint/2010/main" val="4268781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Windows AIK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Windows Automated Install Kit</a:t>
            </a:r>
          </a:p>
          <a:p>
            <a:pPr lvl="1"/>
            <a:r>
              <a:rPr lang="en-US" dirty="0" smtClean="0"/>
              <a:t>Install Windows over a network</a:t>
            </a:r>
          </a:p>
          <a:p>
            <a:pPr lvl="2"/>
            <a:r>
              <a:rPr lang="en-US" dirty="0" smtClean="0"/>
              <a:t>Capture &amp; Deploy images</a:t>
            </a:r>
          </a:p>
          <a:p>
            <a:pPr lvl="2"/>
            <a:endParaRPr lang="en-US" dirty="0"/>
          </a:p>
          <a:p>
            <a:pPr marL="914400" lvl="2" indent="0">
              <a:buNone/>
            </a:pPr>
            <a:endParaRPr lang="en-US" dirty="0" smtClean="0"/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endParaRPr lang="en-US" dirty="0" smtClean="0"/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r>
              <a:rPr lang="en-US" dirty="0" smtClean="0"/>
              <a:t>Requires </a:t>
            </a:r>
            <a:r>
              <a:rPr lang="en-US" dirty="0" smtClean="0"/>
              <a:t>some expertise but it’s invaluable.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81200" y="3124200"/>
            <a:ext cx="4876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AKA: </a:t>
            </a:r>
          </a:p>
          <a:p>
            <a:pPr>
              <a:buFontTx/>
              <a:buChar char="-"/>
            </a:pPr>
            <a:r>
              <a:rPr lang="en-US" sz="2800" dirty="0"/>
              <a:t>Windows Desktop Deployment</a:t>
            </a:r>
          </a:p>
          <a:p>
            <a:pPr>
              <a:buFontTx/>
              <a:buChar char="-"/>
            </a:pPr>
            <a:r>
              <a:rPr lang="en-US" sz="2800" dirty="0"/>
              <a:t>Business Desktop Deployment</a:t>
            </a:r>
          </a:p>
        </p:txBody>
      </p:sp>
    </p:spTree>
    <p:extLst>
      <p:ext uri="{BB962C8B-B14F-4D97-AF65-F5344CB8AC3E}">
        <p14:creationId xmlns:p14="http://schemas.microsoft.com/office/powerpoint/2010/main" val="715484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  <p:bldP spid="4" grpId="0" uiExpand="1" build="p" bldLvl="5"/>
      <p:bldP spid="4" grpId="1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AutoIT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Very simple but powerful scripting for Windows GUI</a:t>
            </a:r>
          </a:p>
          <a:p>
            <a:r>
              <a:rPr lang="en-US" dirty="0"/>
              <a:t>Used to customize the look, feel and behavior of Windows</a:t>
            </a:r>
          </a:p>
          <a:p>
            <a:pPr lvl="1"/>
            <a:r>
              <a:rPr lang="en-US" dirty="0" smtClean="0"/>
              <a:t>Automate </a:t>
            </a:r>
            <a:r>
              <a:rPr lang="en-US" dirty="0"/>
              <a:t>software </a:t>
            </a:r>
            <a:r>
              <a:rPr lang="en-US" dirty="0" smtClean="0"/>
              <a:t>installs</a:t>
            </a:r>
          </a:p>
          <a:p>
            <a:pPr lvl="1"/>
            <a:r>
              <a:rPr lang="en-US" dirty="0" smtClean="0"/>
              <a:t>Automatically dismiss pop-up dialog boxes</a:t>
            </a:r>
            <a:endParaRPr lang="en-US" dirty="0"/>
          </a:p>
          <a:p>
            <a:pPr lvl="1"/>
            <a:endParaRPr lang="en-US" dirty="0"/>
          </a:p>
          <a:p>
            <a:pPr marL="457200" lvl="1" indent="0" algn="ctr">
              <a:buNone/>
            </a:pPr>
            <a:r>
              <a:rPr lang="en-US" dirty="0">
                <a:hlinkClick r:id="rId3"/>
              </a:rPr>
              <a:t>http://goo.gl/B5ge6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8194" name="Picture 2" descr="C:\Users\Ahren\Google Drive\Work\ILA Presentation QR Codes\autoi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735" y="152400"/>
            <a:ext cx="1371475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hren\Google Drive\Work\ILA Presentation QR Codes\autoitlogo256x25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800600"/>
            <a:ext cx="2057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298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Ninite.com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Install 3</a:t>
            </a:r>
            <a:r>
              <a:rPr lang="en-US" baseline="30000" dirty="0"/>
              <a:t>rd</a:t>
            </a:r>
            <a:r>
              <a:rPr lang="en-US" dirty="0"/>
              <a:t> party software with one </a:t>
            </a:r>
            <a:r>
              <a:rPr lang="en-US" dirty="0" smtClean="0"/>
              <a:t>click</a:t>
            </a:r>
            <a:endParaRPr lang="en-US" dirty="0"/>
          </a:p>
          <a:p>
            <a:pPr lvl="1"/>
            <a:r>
              <a:rPr lang="en-US" dirty="0"/>
              <a:t>No </a:t>
            </a:r>
            <a:r>
              <a:rPr lang="en-US" dirty="0" smtClean="0"/>
              <a:t>toolbars </a:t>
            </a:r>
            <a:r>
              <a:rPr lang="en-US" dirty="0"/>
              <a:t>or </a:t>
            </a:r>
            <a:r>
              <a:rPr lang="en-US" dirty="0" smtClean="0"/>
              <a:t>add-ons</a:t>
            </a:r>
          </a:p>
          <a:p>
            <a:pPr lvl="1"/>
            <a:endParaRPr lang="en-US" dirty="0"/>
          </a:p>
          <a:p>
            <a:r>
              <a:rPr lang="en-US" dirty="0" err="1"/>
              <a:t>NinitePro</a:t>
            </a:r>
            <a:r>
              <a:rPr lang="en-US" dirty="0"/>
              <a:t> - $20/month, unlimited use</a:t>
            </a:r>
          </a:p>
          <a:p>
            <a:pPr lvl="1"/>
            <a:r>
              <a:rPr lang="en-US" dirty="0"/>
              <a:t>Scans for updates</a:t>
            </a:r>
          </a:p>
          <a:p>
            <a:pPr lvl="1"/>
            <a:r>
              <a:rPr lang="en-US" dirty="0"/>
              <a:t>Runs silently</a:t>
            </a:r>
          </a:p>
          <a:p>
            <a:pPr lvl="1"/>
            <a:endParaRPr lang="en-US" dirty="0"/>
          </a:p>
          <a:p>
            <a:r>
              <a:rPr lang="en-US" dirty="0" smtClean="0"/>
              <a:t>Works from the Command 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076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835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Alternatively…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r>
              <a:rPr lang="en-US" dirty="0" smtClean="0"/>
              <a:t>Patch My PC</a:t>
            </a:r>
          </a:p>
          <a:p>
            <a:pPr lvl="1"/>
            <a:r>
              <a:rPr lang="en-US" dirty="0" smtClean="0"/>
              <a:t>$1 per PC</a:t>
            </a:r>
          </a:p>
          <a:p>
            <a:pPr lvl="1"/>
            <a:endParaRPr lang="en-US" dirty="0" smtClean="0"/>
          </a:p>
          <a:p>
            <a:r>
              <a:rPr lang="en-US" dirty="0" err="1" smtClean="0"/>
              <a:t>Secunia</a:t>
            </a:r>
            <a:r>
              <a:rPr lang="en-US" dirty="0" smtClean="0"/>
              <a:t> PSI</a:t>
            </a:r>
          </a:p>
          <a:p>
            <a:r>
              <a:rPr lang="en-US" dirty="0" err="1" smtClean="0"/>
              <a:t>Allmyapps</a:t>
            </a:r>
            <a:endParaRPr lang="en-US" dirty="0" smtClean="0"/>
          </a:p>
          <a:p>
            <a:r>
              <a:rPr lang="en-US" dirty="0" err="1" smtClean="0"/>
              <a:t>OUTDATEfighter</a:t>
            </a:r>
            <a:endParaRPr lang="en-US" dirty="0" smtClean="0"/>
          </a:p>
          <a:p>
            <a:r>
              <a:rPr lang="en-US" dirty="0" smtClean="0"/>
              <a:t>Zero Install (0install)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240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Faronics</a:t>
            </a:r>
            <a:r>
              <a:rPr lang="en-US" dirty="0" smtClean="0"/>
              <a:t> Core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Faronics</a:t>
            </a:r>
            <a:r>
              <a:rPr lang="en-US" dirty="0" smtClean="0"/>
              <a:t> is the company that makes Deepfreeze</a:t>
            </a:r>
          </a:p>
          <a:p>
            <a:endParaRPr lang="en-US" dirty="0" smtClean="0"/>
          </a:p>
          <a:p>
            <a:r>
              <a:rPr lang="en-US" dirty="0" smtClean="0"/>
              <a:t>Powerful options to view and control the PCs on your network</a:t>
            </a:r>
          </a:p>
          <a:p>
            <a:endParaRPr lang="en-US" dirty="0"/>
          </a:p>
          <a:p>
            <a:r>
              <a:rPr lang="en-US" dirty="0" smtClean="0"/>
              <a:t>Similar to products like N-Central by N-Able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539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232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Money Savers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2653"/>
            <a:ext cx="8229600" cy="4813510"/>
          </a:xfrm>
        </p:spPr>
        <p:txBody>
          <a:bodyPr/>
          <a:lstStyle/>
          <a:p>
            <a:r>
              <a:rPr lang="en-US" dirty="0" smtClean="0"/>
              <a:t>Buy computers without Windows (</a:t>
            </a:r>
            <a:r>
              <a:rPr lang="en-US" dirty="0" err="1" smtClean="0"/>
              <a:t>FreeDOS</a:t>
            </a:r>
            <a:r>
              <a:rPr lang="en-US" dirty="0" smtClean="0"/>
              <a:t>) and save ~$100</a:t>
            </a:r>
          </a:p>
          <a:p>
            <a:pPr lvl="1"/>
            <a:r>
              <a:rPr lang="en-US" dirty="0" smtClean="0"/>
              <a:t>Great if you already have a Windows site license</a:t>
            </a:r>
          </a:p>
          <a:p>
            <a:r>
              <a:rPr lang="en-US" dirty="0" smtClean="0"/>
              <a:t>Buy your software from </a:t>
            </a:r>
            <a:r>
              <a:rPr lang="en-US" dirty="0" err="1" smtClean="0"/>
              <a:t>Techsoup</a:t>
            </a:r>
            <a:endParaRPr lang="en-US" dirty="0"/>
          </a:p>
        </p:txBody>
      </p:sp>
      <p:pic>
        <p:nvPicPr>
          <p:cNvPr id="9218" name="Picture 2" descr="C:\Users\Ahren\Google Drive\Work\ILA Presentation QR Codes\pentiums-ca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4295473"/>
            <a:ext cx="2819400" cy="2333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637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AVAST</a:t>
            </a:r>
            <a:br>
              <a:rPr lang="en-US" dirty="0"/>
            </a:br>
            <a:r>
              <a:rPr lang="en-US" dirty="0"/>
              <a:t>Free for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63" y="2188167"/>
            <a:ext cx="8229600" cy="2383737"/>
          </a:xfrm>
        </p:spPr>
        <p:txBody>
          <a:bodyPr/>
          <a:lstStyle/>
          <a:p>
            <a:r>
              <a:rPr lang="en-US" dirty="0" smtClean="0"/>
              <a:t>Free Anti-Virus for schools &amp; public libraries</a:t>
            </a:r>
          </a:p>
          <a:p>
            <a:pPr lvl="1"/>
            <a:r>
              <a:rPr lang="en-US" dirty="0"/>
              <a:t>Apply online: </a:t>
            </a:r>
            <a:r>
              <a:rPr lang="en-US" dirty="0" smtClean="0"/>
              <a:t>www.avast.com/en-us/education</a:t>
            </a:r>
          </a:p>
        </p:txBody>
      </p:sp>
      <p:pic>
        <p:nvPicPr>
          <p:cNvPr id="1026" name="Picture 2" descr="QR Co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52400"/>
            <a:ext cx="1364672" cy="136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981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Librarians are Natural Troubleshooters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r>
              <a:rPr lang="en-US" dirty="0" smtClean="0"/>
              <a:t>We are inquisitive.</a:t>
            </a:r>
          </a:p>
          <a:p>
            <a:r>
              <a:rPr lang="en-US" dirty="0" smtClean="0"/>
              <a:t>We’ve been trained to quickly find and assess the value of information.</a:t>
            </a:r>
          </a:p>
          <a:p>
            <a:r>
              <a:rPr lang="en-US" dirty="0" smtClean="0"/>
              <a:t>We can use our talents as librarians to fix complex problems.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88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iPads</a:t>
            </a:r>
            <a:r>
              <a:rPr lang="en-US" dirty="0" smtClean="0"/>
              <a:t> &amp; Tablets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functional as a PC –half the price.</a:t>
            </a:r>
          </a:p>
          <a:p>
            <a:r>
              <a:rPr lang="en-US" dirty="0" smtClean="0"/>
              <a:t>Buy them used: Glyde.com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What to do with them?</a:t>
            </a:r>
          </a:p>
          <a:p>
            <a:pPr lvl="1"/>
            <a:r>
              <a:rPr lang="en-US" dirty="0" smtClean="0"/>
              <a:t>Give them to staff (Roving Reference)</a:t>
            </a:r>
          </a:p>
          <a:p>
            <a:pPr lvl="1"/>
            <a:r>
              <a:rPr lang="en-US" dirty="0" smtClean="0"/>
              <a:t>Kiosks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131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iPACs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Griffin Kiosk</a:t>
            </a:r>
          </a:p>
          <a:p>
            <a:r>
              <a:rPr lang="en-US" dirty="0" smtClean="0"/>
              <a:t>Kensington</a:t>
            </a:r>
            <a:br>
              <a:rPr lang="en-US" dirty="0" smtClean="0"/>
            </a:br>
            <a:r>
              <a:rPr lang="en-US" dirty="0" smtClean="0"/>
              <a:t>Locks</a:t>
            </a:r>
          </a:p>
          <a:p>
            <a:r>
              <a:rPr lang="en-US" dirty="0" smtClean="0"/>
              <a:t>Guided</a:t>
            </a:r>
            <a:br>
              <a:rPr lang="en-US" dirty="0" smtClean="0"/>
            </a:br>
            <a:r>
              <a:rPr lang="en-US" dirty="0" smtClean="0"/>
              <a:t>Access</a:t>
            </a:r>
          </a:p>
          <a:p>
            <a:pPr lvl="1"/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goo.gl/TcK52S</a:t>
            </a:r>
            <a:endParaRPr lang="en-US" dirty="0" smtClean="0"/>
          </a:p>
        </p:txBody>
      </p:sp>
      <p:pic>
        <p:nvPicPr>
          <p:cNvPr id="4" name="Picture 4" descr="C:\Users\Ahren\Google Drive\Work\ILA Presentation QR Codes\iPac1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17" y="1905000"/>
            <a:ext cx="2046197" cy="23602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Ahren\Google Drive\Work\ILA Presentation QR Codes\iPac2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089" y="2123469"/>
            <a:ext cx="3101297" cy="20675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C:\Users\Ahren\Google Drive\Work\ILA Presentation QR Codes\GuidedAcces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26985"/>
            <a:ext cx="1396877" cy="139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29"/>
          <a:stretch/>
        </p:blipFill>
        <p:spPr>
          <a:xfrm>
            <a:off x="4813204" y="4800599"/>
            <a:ext cx="3040811" cy="18603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8534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3437"/>
            <a:ext cx="8229600" cy="4525963"/>
          </a:xfrm>
        </p:spPr>
        <p:txBody>
          <a:bodyPr/>
          <a:lstStyle/>
          <a:p>
            <a:r>
              <a:rPr lang="en-US" dirty="0" smtClean="0"/>
              <a:t>Set up an OPAC Kiosk 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ld PC </a:t>
            </a:r>
          </a:p>
          <a:p>
            <a:pPr lvl="1"/>
            <a:r>
              <a:rPr lang="en-US" dirty="0" smtClean="0"/>
              <a:t>Free copy of Ubuntu</a:t>
            </a:r>
          </a:p>
          <a:p>
            <a:r>
              <a:rPr lang="en-US" dirty="0" smtClean="0"/>
              <a:t>Step by </a:t>
            </a:r>
            <a:r>
              <a:rPr lang="en-US" dirty="0"/>
              <a:t>Step Guide: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goo.gl/QshMQ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3314" name="Picture 2" descr="C:\Users\Ahren\Google Drive\Work\ILA Presentation QR Codes\ubuntukios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46283"/>
            <a:ext cx="1376363" cy="137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Ahren\Google Drive\Work\ILA Presentation QR Codes\ubuntu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225" y="-304800"/>
            <a:ext cx="4019550" cy="2841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4958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Raspberry 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Tiny Computer</a:t>
            </a:r>
          </a:p>
          <a:p>
            <a:pPr lvl="1"/>
            <a:r>
              <a:rPr lang="en-US" dirty="0" smtClean="0"/>
              <a:t>Between $25 and $70</a:t>
            </a:r>
          </a:p>
          <a:p>
            <a:pPr lvl="1"/>
            <a:r>
              <a:rPr lang="en-US" dirty="0" smtClean="0"/>
              <a:t>Perfect amount of power for an OPAC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ACRL </a:t>
            </a:r>
            <a:r>
              <a:rPr lang="en-US" dirty="0" err="1" smtClean="0"/>
              <a:t>TechConnect</a:t>
            </a:r>
            <a:r>
              <a:rPr lang="en-US" dirty="0" smtClean="0"/>
              <a:t> article:</a:t>
            </a:r>
          </a:p>
          <a:p>
            <a:pPr lvl="2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goo.gl/SrUzx1</a:t>
            </a:r>
            <a:endParaRPr lang="en-US" dirty="0" smtClean="0"/>
          </a:p>
          <a:p>
            <a:pPr lvl="2"/>
            <a:endParaRPr lang="en-US" dirty="0" smtClean="0"/>
          </a:p>
        </p:txBody>
      </p:sp>
      <p:pic>
        <p:nvPicPr>
          <p:cNvPr id="14338" name="Picture 2" descr="C:\Users\Ahren\Google Drive\Work\ILA Presentation QR Codes\raspberryp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6062"/>
            <a:ext cx="1145674" cy="136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Ahren\Google Drive\Work\ILA Presentation QR Codes\raspberrypiQ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69677"/>
            <a:ext cx="1354802" cy="1354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Ahren\Google Drive\Work\ILA Presentation QR Codes\Raspberry_Pi_Phot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772" b="96085" l="5000" r="94453">
                        <a14:foregroundMark x1="6094" y1="64233" x2="5078" y2="60106"/>
                        <a14:foregroundMark x1="41250" y1="96296" x2="41250" y2="96296"/>
                        <a14:foregroundMark x1="75469" y1="6878" x2="75469" y2="6878"/>
                        <a14:foregroundMark x1="94453" y1="28466" x2="94453" y2="284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054977"/>
            <a:ext cx="2455863" cy="18124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711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36" r="6953" b="24668"/>
          <a:stretch/>
        </p:blipFill>
        <p:spPr>
          <a:xfrm>
            <a:off x="2133600" y="4495800"/>
            <a:ext cx="4680758" cy="21654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Lobby Display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	Digital </a:t>
            </a:r>
            <a:r>
              <a:rPr lang="en-US" dirty="0"/>
              <a:t>Signs can be crazy expensive</a:t>
            </a:r>
          </a:p>
          <a:p>
            <a:r>
              <a:rPr lang="en-US" dirty="0"/>
              <a:t>Use PowerPoint (or a free alternative)</a:t>
            </a:r>
          </a:p>
          <a:p>
            <a:pPr lvl="1"/>
            <a:r>
              <a:rPr lang="en-US" dirty="0"/>
              <a:t>Setup a shared folder –tell staff to save there</a:t>
            </a:r>
          </a:p>
          <a:p>
            <a:pPr lvl="1"/>
            <a:r>
              <a:rPr lang="en-US" dirty="0"/>
              <a:t>Use PowerPoint Viewer (free)</a:t>
            </a:r>
          </a:p>
          <a:p>
            <a:pPr lvl="1"/>
            <a:r>
              <a:rPr lang="en-US" dirty="0"/>
              <a:t>Hook up to any </a:t>
            </a:r>
            <a:r>
              <a:rPr lang="en-US" dirty="0" smtClean="0"/>
              <a:t>TV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026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Office Alternatives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If MS Office is not in the budget:</a:t>
            </a:r>
          </a:p>
          <a:p>
            <a:r>
              <a:rPr lang="en-US" dirty="0" smtClean="0"/>
              <a:t>Try</a:t>
            </a:r>
          </a:p>
          <a:p>
            <a:pPr lvl="1"/>
            <a:r>
              <a:rPr lang="en-US" dirty="0" err="1" smtClean="0"/>
              <a:t>LibreOffice</a:t>
            </a:r>
            <a:endParaRPr lang="en-US" dirty="0" smtClean="0"/>
          </a:p>
          <a:p>
            <a:pPr lvl="1"/>
            <a:r>
              <a:rPr lang="en-US" dirty="0" err="1" smtClean="0"/>
              <a:t>OpenOffice</a:t>
            </a:r>
            <a:endParaRPr lang="en-US" dirty="0" smtClean="0"/>
          </a:p>
          <a:p>
            <a:pPr lvl="1"/>
            <a:r>
              <a:rPr lang="en-US" dirty="0" err="1" smtClean="0"/>
              <a:t>KOffice</a:t>
            </a:r>
            <a:endParaRPr lang="en-US" dirty="0" smtClean="0"/>
          </a:p>
          <a:p>
            <a:pPr lvl="1"/>
            <a:r>
              <a:rPr lang="en-US" dirty="0" smtClean="0"/>
              <a:t>Google Docs</a:t>
            </a:r>
          </a:p>
        </p:txBody>
      </p:sp>
      <p:pic>
        <p:nvPicPr>
          <p:cNvPr id="15362" name="Picture 2" descr="C:\Users\Ahren\Google Drive\Work\ILA Presentation QR Codes\clippy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8793" y1="31186" x2="38793" y2="31186"/>
                        <a14:foregroundMark x1="43103" y1="29124" x2="43103" y2="29124"/>
                        <a14:foregroundMark x1="40000" y1="18814" x2="40000" y2="18814"/>
                        <a14:foregroundMark x1="57241" y1="22680" x2="57241" y2="22680"/>
                        <a14:foregroundMark x1="40172" y1="37629" x2="40172" y2="37629"/>
                        <a14:foregroundMark x1="34828" y1="35052" x2="34828" y2="35052"/>
                        <a14:foregroundMark x1="35690" y1="29381" x2="35690" y2="29381"/>
                        <a14:foregroundMark x1="37414" y1="27835" x2="37414" y2="27835"/>
                        <a14:foregroundMark x1="38793" y1="23969" x2="38793" y2="23969"/>
                        <a14:foregroundMark x1="34483" y1="32216" x2="34483" y2="32216"/>
                        <a14:foregroundMark x1="34483" y1="28866" x2="34483" y2="28866"/>
                        <a14:foregroundMark x1="36034" y1="26289" x2="36034" y2="26289"/>
                        <a14:foregroundMark x1="40862" y1="52320" x2="40862" y2="52320"/>
                        <a14:foregroundMark x1="59828" y1="73196" x2="59828" y2="73196"/>
                        <a14:foregroundMark x1="57241" y1="37629" x2="57241" y2="37629"/>
                        <a14:foregroundMark x1="53966" y1="31701" x2="53966" y2="31701"/>
                        <a14:foregroundMark x1="51034" y1="32990" x2="51034" y2="32990"/>
                        <a14:foregroundMark x1="60517" y1="34794" x2="60517" y2="34794"/>
                        <a14:foregroundMark x1="51207" y1="38660" x2="51207" y2="38660"/>
                        <a14:foregroundMark x1="49310" y1="36598" x2="49310" y2="36598"/>
                        <a14:foregroundMark x1="50517" y1="36340" x2="50517" y2="36340"/>
                        <a14:foregroundMark x1="52414" y1="32216" x2="52414" y2="32216"/>
                        <a14:backgroundMark x1="17414" y1="24227" x2="17414" y2="24227"/>
                        <a14:backgroundMark x1="21379" y1="44072" x2="21379" y2="44072"/>
                        <a14:backgroundMark x1="16379" y1="46907" x2="16379" y2="46907"/>
                        <a14:backgroundMark x1="16207" y1="46907" x2="28621" y2="66753"/>
                        <a14:backgroundMark x1="17931" y1="68299" x2="31034" y2="75773"/>
                        <a14:backgroundMark x1="76897" y1="62371" x2="76897" y2="62371"/>
                        <a14:backgroundMark x1="71034" y1="53608" x2="71034" y2="53608"/>
                        <a14:backgroundMark x1="72931" y1="35567" x2="72931" y2="355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048000"/>
            <a:ext cx="3846513" cy="257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538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 Virtualization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Windows Server 2012 – </a:t>
            </a:r>
            <a:r>
              <a:rPr lang="en-US" dirty="0" err="1" smtClean="0"/>
              <a:t>HyperV</a:t>
            </a:r>
            <a:endParaRPr lang="en-US" dirty="0" smtClean="0"/>
          </a:p>
          <a:p>
            <a:r>
              <a:rPr lang="en-US" dirty="0" smtClean="0"/>
              <a:t>VM Ware</a:t>
            </a:r>
          </a:p>
          <a:p>
            <a:pPr lvl="1"/>
            <a:r>
              <a:rPr lang="en-US" dirty="0" smtClean="0"/>
              <a:t>If your server has the RAM &amp; Processor speed</a:t>
            </a:r>
          </a:p>
          <a:p>
            <a:pPr lvl="1"/>
            <a:r>
              <a:rPr lang="en-US" dirty="0" smtClean="0"/>
              <a:t>No need to buy another server</a:t>
            </a:r>
          </a:p>
          <a:p>
            <a:pPr lvl="1"/>
            <a:r>
              <a:rPr lang="en-US" dirty="0" smtClean="0"/>
              <a:t>No need to setup a regular computer as a server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690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860" y="17716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A.B.T.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103437"/>
            <a:ext cx="88392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err="1"/>
              <a:t>Ahren</a:t>
            </a:r>
            <a:r>
              <a:rPr lang="en-US" dirty="0"/>
              <a:t> </a:t>
            </a:r>
            <a:r>
              <a:rPr lang="en-US" dirty="0" err="1"/>
              <a:t>Sievers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Technology Librarian @ Elmwood Park Public Library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asievers@elmwoodparklibrary.org</a:t>
            </a:r>
          </a:p>
          <a:p>
            <a:pPr marL="0" indent="0" algn="ctr">
              <a:buNone/>
            </a:pPr>
            <a:r>
              <a:rPr lang="en-US" dirty="0"/>
              <a:t>Google.com/+AhrenSieversEPPL</a:t>
            </a:r>
          </a:p>
        </p:txBody>
      </p:sp>
      <p:pic>
        <p:nvPicPr>
          <p:cNvPr id="16386" name="Picture 2" descr="C:\Users\Ahren\Google Drive\Work\ILA Presentation QR Codes\Google+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22206"/>
            <a:ext cx="1403858" cy="140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8600" y="533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Always Be </a:t>
            </a:r>
            <a:r>
              <a:rPr lang="en-US" dirty="0" err="1" smtClean="0"/>
              <a:t>Troubleshootin</a:t>
            </a:r>
            <a:r>
              <a:rPr lang="en-US" dirty="0" smtClean="0"/>
              <a:t>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797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/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Content Placeholder 2"/>
          <p:cNvSpPr>
            <a:spLocks noGrp="1"/>
          </p:cNvSpPr>
          <p:nvPr>
            <p:ph idx="1"/>
          </p:nvPr>
        </p:nvSpPr>
        <p:spPr>
          <a:xfrm>
            <a:off x="1447800" y="4419600"/>
            <a:ext cx="6324600" cy="18669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sz="1400" dirty="0">
                <a:latin typeface="Arial" charset="0"/>
              </a:rPr>
              <a:t>Infopeople webinars are supported </a:t>
            </a:r>
            <a:r>
              <a:rPr lang="en-US" sz="1400" dirty="0" smtClean="0">
                <a:latin typeface="Arial" charset="0"/>
              </a:rPr>
              <a:t>in part by </a:t>
            </a:r>
            <a:r>
              <a:rPr lang="en-US" sz="1400" dirty="0">
                <a:latin typeface="Arial" charset="0"/>
              </a:rPr>
              <a:t>the U.S. Institute of Museum and Library Services under the provisions of the Library Services and Technology Act, administered in California by the State Librarian. This material is licensed under a Creative Commons 3.0 Share &amp; Share-Alike license. Use of this material should credit the author and funding source.</a:t>
            </a:r>
          </a:p>
          <a:p>
            <a:pPr marL="0" indent="0" algn="ctr">
              <a:buFontTx/>
              <a:buNone/>
            </a:pPr>
            <a:endParaRPr lang="en-US" sz="1400" dirty="0">
              <a:latin typeface="Arial" charset="0"/>
            </a:endParaRPr>
          </a:p>
        </p:txBody>
      </p:sp>
      <p:pic>
        <p:nvPicPr>
          <p:cNvPr id="2" name="Picture 1" descr="IFP logo 2012_outlines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49" y="2154756"/>
            <a:ext cx="7365944" cy="87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229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57275"/>
            <a:ext cx="6858000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999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More Than Ever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10200"/>
            <a:ext cx="8229600" cy="1170735"/>
          </a:xfrm>
        </p:spPr>
        <p:txBody>
          <a:bodyPr/>
          <a:lstStyle/>
          <a:p>
            <a:r>
              <a:rPr lang="en-US" dirty="0" smtClean="0"/>
              <a:t>ALA Technology Study</a:t>
            </a:r>
          </a:p>
          <a:p>
            <a:pPr marL="457200" lvl="1" indent="0" algn="ctr">
              <a:buNone/>
            </a:pPr>
            <a:r>
              <a:rPr lang="en-US" dirty="0"/>
              <a:t>http://goo.gl/gWSSJG</a:t>
            </a:r>
          </a:p>
        </p:txBody>
      </p:sp>
      <p:pic>
        <p:nvPicPr>
          <p:cNvPr id="2050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14488"/>
            <a:ext cx="7772400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Ahren\Google Drive\Work\ILA Presentation QR Codes\alastud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28270"/>
            <a:ext cx="1395730" cy="139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490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Meanwhile…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2014 Pew Study finds “technophiles” make up one of the biggest groups of library users.</a:t>
            </a:r>
          </a:p>
          <a:p>
            <a:endParaRPr lang="en-US" dirty="0" smtClean="0"/>
          </a:p>
          <a:p>
            <a:r>
              <a:rPr lang="en-US" dirty="0" smtClean="0"/>
              <a:t>http</a:t>
            </a:r>
            <a:r>
              <a:rPr lang="en-US" dirty="0"/>
              <a:t>://pewrsr.ch/1kmz2fE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52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275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life gives you lemons…</a:t>
            </a:r>
            <a:endParaRPr lang="en-US" dirty="0"/>
          </a:p>
        </p:txBody>
      </p:sp>
      <p:pic>
        <p:nvPicPr>
          <p:cNvPr id="5" name="Content Placeholder 3"/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00200"/>
            <a:ext cx="6791597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447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12837"/>
            <a:ext cx="8839200" cy="4754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dirty="0" smtClean="0"/>
              <a:t>Time Savers</a:t>
            </a:r>
          </a:p>
          <a:p>
            <a:pPr marL="0" indent="0" algn="ctr">
              <a:buNone/>
            </a:pPr>
            <a:r>
              <a:rPr lang="en-US" sz="8000" dirty="0" smtClean="0"/>
              <a:t>Money Savers</a:t>
            </a:r>
          </a:p>
          <a:p>
            <a:pPr marL="0" indent="0" algn="ctr">
              <a:buNone/>
            </a:pPr>
            <a:r>
              <a:rPr lang="en-US" sz="8000" dirty="0" smtClean="0"/>
              <a:t>Sanity Savers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668323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Sanity Savers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Get your digital house in order</a:t>
            </a:r>
          </a:p>
          <a:p>
            <a:pPr marL="0" indent="0">
              <a:buNone/>
            </a:pPr>
            <a:r>
              <a:rPr lang="en-US" dirty="0" smtClean="0"/>
              <a:t>	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Take Notes / Write Things Down</a:t>
            </a:r>
          </a:p>
          <a:p>
            <a:pPr marL="457200" lvl="1" indent="0">
              <a:buNone/>
            </a:pPr>
            <a:r>
              <a:rPr lang="en-US" dirty="0" smtClean="0"/>
              <a:t>		Remember Solutions</a:t>
            </a:r>
          </a:p>
          <a:p>
            <a:pPr marL="457200" lvl="1" indent="0">
              <a:buNone/>
            </a:pPr>
            <a:r>
              <a:rPr lang="en-US" dirty="0" smtClean="0"/>
              <a:t>		To-Do Lists</a:t>
            </a:r>
          </a:p>
          <a:p>
            <a:pPr marL="457200" lvl="1" indent="0">
              <a:buNone/>
            </a:pPr>
            <a:r>
              <a:rPr lang="en-US" dirty="0" smtClean="0"/>
              <a:t>		Show your worth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67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 bldLvl="2"/>
    </p:bldLst>
  </p:timing>
</p:sld>
</file>

<file path=ppt/theme/theme1.xml><?xml version="1.0" encoding="utf-8"?>
<a:theme xmlns:a="http://schemas.openxmlformats.org/drawingml/2006/main" name="Office Theme">
  <a:themeElements>
    <a:clrScheme name="Helvetic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7F7F7F"/>
      </a:folHlink>
    </a:clrScheme>
    <a:fontScheme name="Helvetica Neue">
      <a:majorFont>
        <a:latin typeface="Helvetica Neue"/>
        <a:ea typeface=""/>
        <a:cs typeface=""/>
      </a:majorFont>
      <a:minorFont>
        <a:latin typeface="Helvetica Neu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1164</TotalTime>
  <Words>913</Words>
  <Application>Microsoft Macintosh PowerPoint</Application>
  <PresentationFormat>On-screen Show (4:3)</PresentationFormat>
  <Paragraphs>257</Paragraphs>
  <Slides>38</Slides>
  <Notes>37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You Can Do I.T. On Your Own!</vt:lpstr>
      <vt:lpstr>Elmwood Park Public Library </vt:lpstr>
      <vt:lpstr>Librarians are Natural Troubleshooters</vt:lpstr>
      <vt:lpstr>PowerPoint Presentation</vt:lpstr>
      <vt:lpstr>Now More Than Ever</vt:lpstr>
      <vt:lpstr>Meanwhile…</vt:lpstr>
      <vt:lpstr>When life gives you lemons…</vt:lpstr>
      <vt:lpstr>PowerPoint Presentation</vt:lpstr>
      <vt:lpstr>Sanity Savers</vt:lpstr>
      <vt:lpstr>Doesn’t Matter Which:</vt:lpstr>
      <vt:lpstr>MS OneNote</vt:lpstr>
      <vt:lpstr>Email</vt:lpstr>
      <vt:lpstr>Inventory</vt:lpstr>
      <vt:lpstr>PowerPoint Presentation</vt:lpstr>
      <vt:lpstr>Other Help</vt:lpstr>
      <vt:lpstr>Forums</vt:lpstr>
      <vt:lpstr>Pre-Emptive Help</vt:lpstr>
      <vt:lpstr>“Back that thang up!”</vt:lpstr>
      <vt:lpstr>Time Savers</vt:lpstr>
      <vt:lpstr>Remote Desktop</vt:lpstr>
      <vt:lpstr>Windows AIK</vt:lpstr>
      <vt:lpstr>AutoIT</vt:lpstr>
      <vt:lpstr>Ninite.com</vt:lpstr>
      <vt:lpstr>Demo</vt:lpstr>
      <vt:lpstr>Alternatively…</vt:lpstr>
      <vt:lpstr>Faronics Core</vt:lpstr>
      <vt:lpstr>Demo</vt:lpstr>
      <vt:lpstr>Money Savers</vt:lpstr>
      <vt:lpstr>AVAST Free for Education</vt:lpstr>
      <vt:lpstr>iPads &amp; Tablets</vt:lpstr>
      <vt:lpstr>iPACs</vt:lpstr>
      <vt:lpstr>PowerPoint Presentation</vt:lpstr>
      <vt:lpstr>Raspberry Pi</vt:lpstr>
      <vt:lpstr>Lobby Display</vt:lpstr>
      <vt:lpstr>Office Alternatives</vt:lpstr>
      <vt:lpstr>Server Virtualization</vt:lpstr>
      <vt:lpstr>A.B.T.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Ahren</dc:creator>
  <cp:lastModifiedBy>Jennifer Jacobs</cp:lastModifiedBy>
  <cp:revision>77</cp:revision>
  <dcterms:created xsi:type="dcterms:W3CDTF">2013-10-14T19:06:54Z</dcterms:created>
  <dcterms:modified xsi:type="dcterms:W3CDTF">2014-09-16T18:16:30Z</dcterms:modified>
</cp:coreProperties>
</file>