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13004800" cy="9753600"/>
  <p:notesSz cx="6858000" cy="9144000"/>
  <p:defaultTextStyle>
    <a:lvl1pPr algn="ctr" defTabSz="584200">
      <a:defRPr sz="4000">
        <a:latin typeface="Avenir Light"/>
        <a:ea typeface="Avenir Light"/>
        <a:cs typeface="Avenir Light"/>
        <a:sym typeface="Avenir Light"/>
      </a:defRPr>
    </a:lvl1pPr>
    <a:lvl2pPr algn="ctr" defTabSz="584200">
      <a:defRPr sz="4000">
        <a:latin typeface="Avenir Light"/>
        <a:ea typeface="Avenir Light"/>
        <a:cs typeface="Avenir Light"/>
        <a:sym typeface="Avenir Light"/>
      </a:defRPr>
    </a:lvl2pPr>
    <a:lvl3pPr algn="ctr" defTabSz="584200">
      <a:defRPr sz="4000">
        <a:latin typeface="Avenir Light"/>
        <a:ea typeface="Avenir Light"/>
        <a:cs typeface="Avenir Light"/>
        <a:sym typeface="Avenir Light"/>
      </a:defRPr>
    </a:lvl3pPr>
    <a:lvl4pPr algn="ctr" defTabSz="584200">
      <a:defRPr sz="4000">
        <a:latin typeface="Avenir Light"/>
        <a:ea typeface="Avenir Light"/>
        <a:cs typeface="Avenir Light"/>
        <a:sym typeface="Avenir Light"/>
      </a:defRPr>
    </a:lvl4pPr>
    <a:lvl5pPr algn="ctr" defTabSz="584200">
      <a:defRPr sz="4000">
        <a:latin typeface="Avenir Light"/>
        <a:ea typeface="Avenir Light"/>
        <a:cs typeface="Avenir Light"/>
        <a:sym typeface="Avenir Light"/>
      </a:defRPr>
    </a:lvl5pPr>
    <a:lvl6pPr algn="ctr" defTabSz="584200">
      <a:defRPr sz="4000">
        <a:latin typeface="Avenir Light"/>
        <a:ea typeface="Avenir Light"/>
        <a:cs typeface="Avenir Light"/>
        <a:sym typeface="Avenir Light"/>
      </a:defRPr>
    </a:lvl6pPr>
    <a:lvl7pPr algn="ctr" defTabSz="584200">
      <a:defRPr sz="4000">
        <a:latin typeface="Avenir Light"/>
        <a:ea typeface="Avenir Light"/>
        <a:cs typeface="Avenir Light"/>
        <a:sym typeface="Avenir Light"/>
      </a:defRPr>
    </a:lvl7pPr>
    <a:lvl8pPr algn="ctr" defTabSz="584200">
      <a:defRPr sz="4000">
        <a:latin typeface="Avenir Light"/>
        <a:ea typeface="Avenir Light"/>
        <a:cs typeface="Avenir Light"/>
        <a:sym typeface="Avenir Light"/>
      </a:defRPr>
    </a:lvl8pPr>
    <a:lvl9pPr algn="ctr" defTabSz="584200">
      <a:defRPr sz="4000">
        <a:latin typeface="Avenir Light"/>
        <a:ea typeface="Avenir Light"/>
        <a:cs typeface="Avenir Light"/>
        <a:sym typeface="Avenir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venir Light"/>
          <a:ea typeface="Avenir Light"/>
          <a:cs typeface="Avenir Light"/>
        </a:font>
        <a:srgbClr val="000000"/>
      </a:tcTxStyle>
      <a:tcStyle>
        <a:tcBdr>
          <a:left>
            <a:ln w="12700" cap="flat">
              <a:solidFill>
                <a:srgbClr val="1B6BBC"/>
              </a:solidFill>
              <a:prstDash val="solid"/>
              <a:bevel/>
            </a:ln>
          </a:left>
          <a:right>
            <a:ln w="12700" cap="flat">
              <a:solidFill>
                <a:srgbClr val="1B6BBC"/>
              </a:solidFill>
              <a:prstDash val="solid"/>
              <a:bevel/>
            </a:ln>
          </a:right>
          <a:top>
            <a:ln w="12700" cap="flat">
              <a:solidFill>
                <a:srgbClr val="1B6BBC"/>
              </a:solidFill>
              <a:prstDash val="solid"/>
              <a:bevel/>
            </a:ln>
          </a:top>
          <a:bottom>
            <a:ln w="12700" cap="flat">
              <a:solidFill>
                <a:srgbClr val="1B6BBC"/>
              </a:solidFill>
              <a:prstDash val="solid"/>
              <a:bevel/>
            </a:ln>
          </a:bottom>
          <a:insideH>
            <a:ln w="12700" cap="flat">
              <a:solidFill>
                <a:srgbClr val="1B6BBC"/>
              </a:solidFill>
              <a:prstDash val="solid"/>
              <a:bevel/>
            </a:ln>
          </a:insideH>
          <a:insideV>
            <a:ln w="12700" cap="flat">
              <a:solidFill>
                <a:srgbClr val="1B6BBC"/>
              </a:solidFill>
              <a:prstDash val="solid"/>
              <a:bevel/>
            </a:ln>
          </a:insideV>
        </a:tcBdr>
        <a:fill>
          <a:solidFill>
            <a:srgbClr val="1B6BBC">
              <a:alpha val="20000"/>
            </a:srgbClr>
          </a:solidFill>
        </a:fill>
      </a:tcStyle>
    </a:wholeTbl>
    <a:band2H>
      <a:tcTxStyle/>
      <a:tcStyle>
        <a:tcBdr/>
        <a:fill>
          <a:solidFill>
            <a:srgbClr val="FFFFFF"/>
          </a:solidFill>
        </a:fill>
      </a:tcStyle>
    </a:band2H>
    <a:firstCol>
      <a:tcTxStyle b="on" i="on">
        <a:font>
          <a:latin typeface="Avenir Light"/>
          <a:ea typeface="Avenir Light"/>
          <a:cs typeface="Avenir Light"/>
        </a:font>
        <a:srgbClr val="000000"/>
      </a:tcTxStyle>
      <a:tcStyle>
        <a:tcBdr>
          <a:left>
            <a:ln w="12700" cap="flat">
              <a:solidFill>
                <a:srgbClr val="1B6BBC"/>
              </a:solidFill>
              <a:prstDash val="solid"/>
              <a:bevel/>
            </a:ln>
          </a:left>
          <a:right>
            <a:ln w="12700" cap="flat">
              <a:solidFill>
                <a:srgbClr val="1B6BBC"/>
              </a:solidFill>
              <a:prstDash val="solid"/>
              <a:bevel/>
            </a:ln>
          </a:right>
          <a:top>
            <a:ln w="12700" cap="flat">
              <a:solidFill>
                <a:srgbClr val="1B6BBC"/>
              </a:solidFill>
              <a:prstDash val="solid"/>
              <a:bevel/>
            </a:ln>
          </a:top>
          <a:bottom>
            <a:ln w="12700" cap="flat">
              <a:solidFill>
                <a:srgbClr val="1B6BBC"/>
              </a:solidFill>
              <a:prstDash val="solid"/>
              <a:bevel/>
            </a:ln>
          </a:bottom>
          <a:insideH>
            <a:ln w="12700" cap="flat">
              <a:solidFill>
                <a:srgbClr val="1B6BBC"/>
              </a:solidFill>
              <a:prstDash val="solid"/>
              <a:bevel/>
            </a:ln>
          </a:insideH>
          <a:insideV>
            <a:ln w="12700" cap="flat">
              <a:solidFill>
                <a:srgbClr val="1B6BBC"/>
              </a:solidFill>
              <a:prstDash val="solid"/>
              <a:bevel/>
            </a:ln>
          </a:insideV>
        </a:tcBdr>
        <a:fill>
          <a:solidFill>
            <a:srgbClr val="1B6BBC">
              <a:alpha val="20000"/>
            </a:srgbClr>
          </a:solidFill>
        </a:fill>
      </a:tcStyle>
    </a:firstCol>
    <a:lastRow>
      <a:tcTxStyle b="on" i="on">
        <a:font>
          <a:latin typeface="Avenir Light"/>
          <a:ea typeface="Avenir Light"/>
          <a:cs typeface="Avenir Light"/>
        </a:font>
        <a:srgbClr val="000000"/>
      </a:tcTxStyle>
      <a:tcStyle>
        <a:tcBdr>
          <a:left>
            <a:ln w="12700" cap="flat">
              <a:solidFill>
                <a:srgbClr val="1B6BBC"/>
              </a:solidFill>
              <a:prstDash val="solid"/>
              <a:bevel/>
            </a:ln>
          </a:left>
          <a:right>
            <a:ln w="12700" cap="flat">
              <a:solidFill>
                <a:srgbClr val="1B6BBC"/>
              </a:solidFill>
              <a:prstDash val="solid"/>
              <a:bevel/>
            </a:ln>
          </a:right>
          <a:top>
            <a:ln w="50800" cap="flat">
              <a:solidFill>
                <a:srgbClr val="1B6BBC"/>
              </a:solidFill>
              <a:prstDash val="solid"/>
              <a:bevel/>
            </a:ln>
          </a:top>
          <a:bottom>
            <a:ln w="12700" cap="flat">
              <a:solidFill>
                <a:srgbClr val="1B6BBC"/>
              </a:solidFill>
              <a:prstDash val="solid"/>
              <a:bevel/>
            </a:ln>
          </a:bottom>
          <a:insideH>
            <a:ln w="12700" cap="flat">
              <a:solidFill>
                <a:srgbClr val="1B6BBC"/>
              </a:solidFill>
              <a:prstDash val="solid"/>
              <a:bevel/>
            </a:ln>
          </a:insideH>
          <a:insideV>
            <a:ln w="12700" cap="flat">
              <a:solidFill>
                <a:srgbClr val="1B6BBC"/>
              </a:solidFill>
              <a:prstDash val="solid"/>
              <a:bevel/>
            </a:ln>
          </a:insideV>
        </a:tcBdr>
        <a:fill>
          <a:noFill/>
        </a:fill>
      </a:tcStyle>
    </a:lastRow>
    <a:firstRow>
      <a:tcTxStyle b="on" i="on">
        <a:font>
          <a:latin typeface="Avenir Light"/>
          <a:ea typeface="Avenir Light"/>
          <a:cs typeface="Avenir Light"/>
        </a:font>
        <a:srgbClr val="000000"/>
      </a:tcTxStyle>
      <a:tcStyle>
        <a:tcBdr>
          <a:left>
            <a:ln w="12700" cap="flat">
              <a:solidFill>
                <a:srgbClr val="1B6BBC"/>
              </a:solidFill>
              <a:prstDash val="solid"/>
              <a:bevel/>
            </a:ln>
          </a:left>
          <a:right>
            <a:ln w="12700" cap="flat">
              <a:solidFill>
                <a:srgbClr val="1B6BBC"/>
              </a:solidFill>
              <a:prstDash val="solid"/>
              <a:bevel/>
            </a:ln>
          </a:right>
          <a:top>
            <a:ln w="12700" cap="flat">
              <a:solidFill>
                <a:srgbClr val="1B6BBC"/>
              </a:solidFill>
              <a:prstDash val="solid"/>
              <a:bevel/>
            </a:ln>
          </a:top>
          <a:bottom>
            <a:ln w="25400" cap="flat">
              <a:solidFill>
                <a:srgbClr val="1B6BBC"/>
              </a:solidFill>
              <a:prstDash val="solid"/>
              <a:bevel/>
            </a:ln>
          </a:bottom>
          <a:insideH>
            <a:ln w="12700" cap="flat">
              <a:solidFill>
                <a:srgbClr val="1B6BBC"/>
              </a:solidFill>
              <a:prstDash val="solid"/>
              <a:bevel/>
            </a:ln>
          </a:insideH>
          <a:insideV>
            <a:ln w="12700" cap="flat">
              <a:solidFill>
                <a:srgbClr val="1B6BBC"/>
              </a:solidFill>
              <a:prstDash val="solid"/>
              <a:bevel/>
            </a:ln>
          </a:insideV>
        </a:tcBdr>
        <a:fill>
          <a:noFill/>
        </a:fill>
      </a:tcStyle>
    </a:firstRow>
  </a:tblStyle>
  <a:tblStyle styleId="{C7B018BB-80A7-4F77-B60F-C8B233D01FF8}" styleName="">
    <a:tblBg/>
    <a:wholeTbl>
      <a:tcTxStyle b="on" i="on">
        <a:font>
          <a:latin typeface="Avenir Light"/>
          <a:ea typeface="Avenir Light"/>
          <a:cs typeface="Avenir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D3E7"/>
          </a:solidFill>
        </a:fill>
      </a:tcStyle>
    </a:wholeTbl>
    <a:band2H>
      <a:tcTxStyle/>
      <a:tcStyle>
        <a:tcBdr/>
        <a:fill>
          <a:solidFill>
            <a:srgbClr val="E7EAF3"/>
          </a:solidFill>
        </a:fill>
      </a:tcStyle>
    </a:band2H>
    <a:firstCol>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B6BBC"/>
          </a:solidFill>
        </a:fill>
      </a:tcStyle>
    </a:firstCol>
    <a:la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B6BBC"/>
          </a:solidFill>
        </a:fill>
      </a:tcStyle>
    </a:lastRow>
    <a:fir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B6BBC"/>
          </a:solidFill>
        </a:fill>
      </a:tcStyle>
    </a:firstRow>
  </a:tblStyle>
  <a:tblStyle styleId="{EEE7283C-3CF3-47DC-8721-378D4A62B228}" styleName="">
    <a:tblBg/>
    <a:wholeTbl>
      <a:tcTxStyle b="on" i="on">
        <a:font>
          <a:latin typeface="Avenir Light"/>
          <a:ea typeface="Avenir Light"/>
          <a:cs typeface="Avenir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ACA"/>
          </a:solidFill>
        </a:fill>
      </a:tcStyle>
    </a:wholeTbl>
    <a:band2H>
      <a:tcTxStyle/>
      <a:tcStyle>
        <a:tcBdr/>
        <a:fill>
          <a:solidFill>
            <a:srgbClr val="E8EDE7"/>
          </a:solidFill>
        </a:fill>
      </a:tcStyle>
    </a:band2H>
    <a:firstCol>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18C15"/>
          </a:solidFill>
        </a:fill>
      </a:tcStyle>
    </a:firstCol>
    <a:la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18C15"/>
          </a:solidFill>
        </a:fill>
      </a:tcStyle>
    </a:lastRow>
    <a:fir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18C15"/>
          </a:solidFill>
        </a:fill>
      </a:tcStyle>
    </a:firstRow>
  </a:tblStyle>
  <a:tblStyle styleId="{CF821DB8-F4EB-4A41-A1BA-3FCAFE7338EE}" styleName="">
    <a:tblBg/>
    <a:wholeTbl>
      <a:tcTxStyle b="on" i="on">
        <a:font>
          <a:latin typeface="Avenir Light"/>
          <a:ea typeface="Avenir Light"/>
          <a:cs typeface="Avenir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4CCE9"/>
          </a:solidFill>
        </a:fill>
      </a:tcStyle>
    </a:wholeTbl>
    <a:band2H>
      <a:tcTxStyle/>
      <a:tcStyle>
        <a:tcBdr/>
        <a:fill>
          <a:solidFill>
            <a:srgbClr val="F2E7F4"/>
          </a:solidFill>
        </a:fill>
      </a:tcStyle>
    </a:band2H>
    <a:firstCol>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130C2"/>
          </a:solidFill>
        </a:fill>
      </a:tcStyle>
    </a:firstCol>
    <a:la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130C2"/>
          </a:solidFill>
        </a:fill>
      </a:tcStyle>
    </a:lastRow>
    <a:fir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130C2"/>
          </a:solidFill>
        </a:fill>
      </a:tcStyle>
    </a:firstRow>
  </a:tblStyle>
  <a:tblStyle styleId="{33BA23B1-9221-436E-865A-0063620EA4FD}" styleName="">
    <a:tblBg/>
    <a:wholeTbl>
      <a:tcTxStyle b="on" i="on">
        <a:font>
          <a:latin typeface="Avenir Light"/>
          <a:ea typeface="Avenir Light"/>
          <a:cs typeface="Avenir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venir Light"/>
          <a:ea typeface="Avenir Light"/>
          <a:cs typeface="Avenir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B6BBC"/>
          </a:solidFill>
        </a:fill>
      </a:tcStyle>
    </a:firstCol>
    <a:lastRow>
      <a:tcTxStyle b="on" i="on">
        <a:font>
          <a:latin typeface="Avenir Light"/>
          <a:ea typeface="Avenir Light"/>
          <a:cs typeface="Avenir Ligh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venir Light"/>
          <a:ea typeface="Avenir Light"/>
          <a:cs typeface="Avenir Ligh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1B6BBC"/>
          </a:solidFill>
        </a:fill>
      </a:tcStyle>
    </a:firstRow>
  </a:tblStyle>
  <a:tblStyle styleId="{2708684C-4D16-4618-839F-0558EEFCDFE6}" styleName="">
    <a:tblBg/>
    <a:wholeTbl>
      <a:tcTxStyle b="on" i="on">
        <a:font>
          <a:latin typeface="Avenir Light"/>
          <a:ea typeface="Avenir Light"/>
          <a:cs typeface="Avenir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venir Light"/>
          <a:ea typeface="Avenir Light"/>
          <a:cs typeface="Avenir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9" d="100"/>
          <a:sy n="59" d="100"/>
        </p:scale>
        <p:origin x="-1552"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800251074"/>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www.youtube.com/watch?v=NsE6l7ILJCM&amp;"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What is multi-channel marketing and why do you need to start incorporating these strategies into your planning? Meet Winston…. </a:t>
            </a:r>
          </a:p>
          <a:p>
            <a:pPr lvl="0">
              <a:defRPr sz="1800"/>
            </a:pPr>
            <a:endParaRPr sz="2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pPr lvl="0"/>
            <a:endParaRPr/>
          </a:p>
        </p:txBody>
      </p:sp>
      <p:sp>
        <p:nvSpPr>
          <p:cNvPr id="149" name="Shape 149"/>
          <p:cNvSpPr>
            <a:spLocks noGrp="1"/>
          </p:cNvSpPr>
          <p:nvPr>
            <p:ph type="body" sz="quarter" idx="1"/>
          </p:nvPr>
        </p:nvSpPr>
        <p:spPr>
          <a:prstGeom prst="rect">
            <a:avLst/>
          </a:prstGeom>
        </p:spPr>
        <p:txBody>
          <a:bodyPr/>
          <a:lstStyle/>
          <a:p>
            <a:pPr lvl="0">
              <a:defRPr sz="1800"/>
            </a:pPr>
            <a:r>
              <a:rPr sz="2400"/>
              <a:t>Twitter</a:t>
            </a:r>
          </a:p>
          <a:p>
            <a:pPr lvl="0">
              <a:defRPr sz="1800"/>
            </a:pPr>
            <a:r>
              <a:rPr sz="2400"/>
              <a:t>Forty-six percent of users visit daily and twenty nine percent check their feed multiple times throughout the day</a:t>
            </a:r>
          </a:p>
          <a:p>
            <a:pPr lvl="0">
              <a:defRPr sz="1800"/>
            </a:pPr>
            <a:endParaRPr sz="2400"/>
          </a:p>
          <a:p>
            <a:pPr lvl="0">
              <a:defRPr sz="1800"/>
            </a:pPr>
            <a:r>
              <a:rPr sz="2400"/>
              <a:t>11% of social media</a:t>
            </a:r>
          </a:p>
          <a:p>
            <a:pPr lvl="0">
              <a:defRPr sz="1800"/>
            </a:pPr>
            <a:endParaRPr sz="2400"/>
          </a:p>
          <a:p>
            <a:pPr lvl="0">
              <a:defRPr sz="1800"/>
            </a:pPr>
            <a:r>
              <a:rPr sz="2400"/>
              <a:t>The amount of Twitter users held somewhat steady, with 18 percent of online adults on the site</a:t>
            </a:r>
          </a:p>
          <a:p>
            <a:pPr lvl="0">
              <a:defRPr sz="1800"/>
            </a:pPr>
            <a:endParaRPr sz="2400"/>
          </a:p>
          <a:p>
            <a:pPr lvl="0">
              <a:defRPr sz="1800"/>
            </a:pPr>
            <a:r>
              <a:rPr sz="2400"/>
              <a:t>Twitter is slightly more popular among women (18 percent) than men (17 percent), and use is highest among people between the ages of 18 and 29.</a:t>
            </a:r>
          </a:p>
          <a:p>
            <a:pPr lvl="0">
              <a:defRPr sz="1800"/>
            </a:pPr>
            <a:endParaRPr sz="2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pPr lvl="0"/>
            <a:endParaRPr/>
          </a:p>
        </p:txBody>
      </p:sp>
      <p:sp>
        <p:nvSpPr>
          <p:cNvPr id="163" name="Shape 163"/>
          <p:cNvSpPr>
            <a:spLocks noGrp="1"/>
          </p:cNvSpPr>
          <p:nvPr>
            <p:ph type="body" sz="quarter" idx="1"/>
          </p:nvPr>
        </p:nvSpPr>
        <p:spPr>
          <a:prstGeom prst="rect">
            <a:avLst/>
          </a:prstGeom>
        </p:spPr>
        <p:txBody>
          <a:bodyPr/>
          <a:lstStyle/>
          <a:p>
            <a:pPr lvl="0">
              <a:defRPr sz="1800"/>
            </a:pPr>
            <a:r>
              <a:rPr sz="2400"/>
              <a:t>Twitter</a:t>
            </a:r>
          </a:p>
          <a:p>
            <a:pPr lvl="0">
              <a:defRPr sz="1800"/>
            </a:pPr>
            <a:r>
              <a:rPr sz="2400"/>
              <a:t>Forty-six percent of users visit daily and twenty nine percent check their feed multiple times throughout the day</a:t>
            </a:r>
          </a:p>
          <a:p>
            <a:pPr lvl="0">
              <a:defRPr sz="1800"/>
            </a:pPr>
            <a:endParaRPr sz="2400"/>
          </a:p>
          <a:p>
            <a:pPr lvl="0">
              <a:defRPr sz="1800"/>
            </a:pPr>
            <a:r>
              <a:rPr sz="2400"/>
              <a:t>11% of social media</a:t>
            </a:r>
          </a:p>
          <a:p>
            <a:pPr lvl="0">
              <a:defRPr sz="1800"/>
            </a:pPr>
            <a:endParaRPr sz="2400"/>
          </a:p>
          <a:p>
            <a:pPr lvl="0">
              <a:defRPr sz="1800"/>
            </a:pPr>
            <a:r>
              <a:rPr sz="2400"/>
              <a:t>The amount of Twitter users held somewhat steady, with 18 percent of online adults on the site</a:t>
            </a:r>
          </a:p>
          <a:p>
            <a:pPr lvl="0">
              <a:defRPr sz="1800"/>
            </a:pPr>
            <a:endParaRPr sz="2400"/>
          </a:p>
          <a:p>
            <a:pPr lvl="0">
              <a:defRPr sz="1800"/>
            </a:pPr>
            <a:r>
              <a:rPr sz="2400"/>
              <a:t>Twitter is slightly more popular among women (18 percent) than men (17 percent), and use is highest among people between the ages of 18 and 29.</a:t>
            </a:r>
          </a:p>
          <a:p>
            <a:pPr lvl="0">
              <a:defRPr sz="1800"/>
            </a:pPr>
            <a:endParaRPr sz="2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pPr lvl="0"/>
            <a:endParaRPr/>
          </a:p>
        </p:txBody>
      </p:sp>
      <p:sp>
        <p:nvSpPr>
          <p:cNvPr id="169" name="Shape 169"/>
          <p:cNvSpPr>
            <a:spLocks noGrp="1"/>
          </p:cNvSpPr>
          <p:nvPr>
            <p:ph type="body" sz="quarter" idx="1"/>
          </p:nvPr>
        </p:nvSpPr>
        <p:spPr>
          <a:prstGeom prst="rect">
            <a:avLst/>
          </a:prstGeom>
        </p:spPr>
        <p:txBody>
          <a:bodyPr/>
          <a:lstStyle/>
          <a:p>
            <a:pPr lvl="0">
              <a:defRPr sz="1800"/>
            </a:pPr>
            <a:r>
              <a:rPr sz="2400">
                <a:solidFill>
                  <a:srgbClr val="424242"/>
                </a:solidFill>
              </a:rPr>
              <a:t>Content: Repinned images featuring female life style topics</a:t>
            </a:r>
          </a:p>
          <a:p>
            <a:pPr lvl="0">
              <a:defRPr sz="1800"/>
            </a:pPr>
            <a:r>
              <a:rPr sz="2400">
                <a:solidFill>
                  <a:srgbClr val="424242"/>
                </a:solidFill>
              </a:rPr>
              <a:t>Top - Tutorials, DIY, Recipe pins</a:t>
            </a:r>
          </a:p>
          <a:p>
            <a:pPr lvl="0">
              <a:defRPr sz="1800"/>
            </a:pPr>
            <a:endParaRPr sz="2400">
              <a:solidFill>
                <a:srgbClr val="424242"/>
              </a:solidFill>
            </a:endParaRPr>
          </a:p>
          <a:p>
            <a:pPr lvl="0">
              <a:defRPr sz="1800"/>
            </a:pPr>
            <a:r>
              <a:rPr sz="2400">
                <a:solidFill>
                  <a:srgbClr val="424242"/>
                </a:solidFill>
              </a:rPr>
              <a:t>Demographics: Mostly women – 50% have kids</a:t>
            </a:r>
          </a:p>
          <a:p>
            <a:pPr lvl="0">
              <a:defRPr sz="1800"/>
            </a:pPr>
            <a:r>
              <a:rPr sz="2400">
                <a:solidFill>
                  <a:srgbClr val="424242"/>
                </a:solidFill>
              </a:rPr>
              <a:t>More than 75% access through phones and tablets</a:t>
            </a:r>
          </a:p>
          <a:p>
            <a:pPr lvl="0">
              <a:defRPr sz="1800"/>
            </a:pPr>
            <a:r>
              <a:rPr sz="2400">
                <a:solidFill>
                  <a:srgbClr val="424242"/>
                </a:solidFill>
              </a:rPr>
              <a:t>Spends about 15 minutes on site everyday</a:t>
            </a:r>
          </a:p>
          <a:p>
            <a:pPr lvl="0">
              <a:defRPr sz="1800"/>
            </a:pPr>
            <a:r>
              <a:rPr sz="2400">
                <a:solidFill>
                  <a:srgbClr val="424242"/>
                </a:solidFill>
              </a:rPr>
              <a:t>Income 100K</a:t>
            </a:r>
          </a:p>
          <a:p>
            <a:pPr lvl="0">
              <a:defRPr sz="1800"/>
            </a:pPr>
            <a:r>
              <a:rPr sz="2400">
                <a:solidFill>
                  <a:srgbClr val="424242"/>
                </a:solidFill>
              </a:rPr>
              <a:t>People scroll quickly and may not notice a good video</a:t>
            </a:r>
          </a:p>
          <a:p>
            <a:pPr lvl="0">
              <a:defRPr sz="1800"/>
            </a:pPr>
            <a:r>
              <a:rPr sz="2400">
                <a:solidFill>
                  <a:srgbClr val="424242"/>
                </a:solidFill>
              </a:rPr>
              <a:t>Gifs don’t play</a:t>
            </a:r>
          </a:p>
          <a:p>
            <a:pPr lvl="0">
              <a:defRPr sz="1800"/>
            </a:pPr>
            <a:r>
              <a:rPr sz="2400">
                <a:solidFill>
                  <a:srgbClr val="424242"/>
                </a:solidFill>
              </a:rPr>
              <a:t>Use images – don’t worry about text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pPr lvl="0"/>
            <a:endParaRPr/>
          </a:p>
        </p:txBody>
      </p:sp>
      <p:sp>
        <p:nvSpPr>
          <p:cNvPr id="173" name="Shape 173"/>
          <p:cNvSpPr>
            <a:spLocks noGrp="1"/>
          </p:cNvSpPr>
          <p:nvPr>
            <p:ph type="body" sz="quarter" idx="1"/>
          </p:nvPr>
        </p:nvSpPr>
        <p:spPr>
          <a:prstGeom prst="rect">
            <a:avLst/>
          </a:prstGeom>
        </p:spPr>
        <p:txBody>
          <a:bodyPr/>
          <a:lstStyle/>
          <a:p>
            <a:pPr lvl="0">
              <a:defRPr sz="1800"/>
            </a:pPr>
            <a:r>
              <a:rPr sz="2400"/>
              <a:t>NYPL features images from their collections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pPr lvl="0"/>
            <a:endParaRPr/>
          </a:p>
        </p:txBody>
      </p:sp>
      <p:sp>
        <p:nvSpPr>
          <p:cNvPr id="177" name="Shape 177"/>
          <p:cNvSpPr>
            <a:spLocks noGrp="1"/>
          </p:cNvSpPr>
          <p:nvPr>
            <p:ph type="body" sz="quarter" idx="1"/>
          </p:nvPr>
        </p:nvSpPr>
        <p:spPr>
          <a:prstGeom prst="rect">
            <a:avLst/>
          </a:prstGeom>
        </p:spPr>
        <p:txBody>
          <a:bodyPr/>
          <a:lstStyle/>
          <a:p>
            <a:pPr lvl="0">
              <a:defRPr sz="1800"/>
            </a:pPr>
            <a:r>
              <a:rPr sz="2400"/>
              <a:t>SFPL combines visual and context with great results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pPr lvl="0"/>
            <a:endParaRPr/>
          </a:p>
        </p:txBody>
      </p:sp>
      <p:sp>
        <p:nvSpPr>
          <p:cNvPr id="181" name="Shape 181"/>
          <p:cNvSpPr>
            <a:spLocks noGrp="1"/>
          </p:cNvSpPr>
          <p:nvPr>
            <p:ph type="body" sz="quarter" idx="1"/>
          </p:nvPr>
        </p:nvSpPr>
        <p:spPr>
          <a:prstGeom prst="rect">
            <a:avLst/>
          </a:prstGeom>
        </p:spPr>
        <p:txBody>
          <a:bodyPr/>
          <a:lstStyle/>
          <a:p>
            <a:pPr lvl="0">
              <a:defRPr sz="1800"/>
            </a:pPr>
            <a:r>
              <a:rPr sz="2400"/>
              <a:t>Sommer Library has 36,254 followers consider book lists on niche interests.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pPr lvl="0"/>
            <a:endParaRPr/>
          </a:p>
        </p:txBody>
      </p:sp>
      <p:sp>
        <p:nvSpPr>
          <p:cNvPr id="194" name="Shape 194"/>
          <p:cNvSpPr>
            <a:spLocks noGrp="1"/>
          </p:cNvSpPr>
          <p:nvPr>
            <p:ph type="body" sz="quarter" idx="1"/>
          </p:nvPr>
        </p:nvSpPr>
        <p:spPr>
          <a:prstGeom prst="rect">
            <a:avLst/>
          </a:prstGeom>
        </p:spPr>
        <p:txBody>
          <a:bodyPr/>
          <a:lstStyle/>
          <a:p>
            <a:pPr lvl="0">
              <a:defRPr sz="1800"/>
            </a:pPr>
            <a:r>
              <a:rPr sz="2400"/>
              <a:t>Tumblr</a:t>
            </a:r>
          </a:p>
          <a:p>
            <a:pPr lvl="0">
              <a:defRPr sz="1800"/>
            </a:pPr>
            <a:endParaRPr sz="2400"/>
          </a:p>
          <a:p>
            <a:pPr lvl="0">
              <a:defRPr sz="1800"/>
            </a:pPr>
            <a:r>
              <a:rPr sz="2400"/>
              <a:t>Contet: self uploaded images and shared photos- musicians, actors, animated gifs and memes</a:t>
            </a:r>
          </a:p>
          <a:p>
            <a:pPr lvl="0">
              <a:defRPr sz="1800"/>
            </a:pPr>
            <a:endParaRPr sz="2400"/>
          </a:p>
          <a:p>
            <a:pPr lvl="0">
              <a:defRPr sz="1800"/>
            </a:pPr>
            <a:r>
              <a:rPr sz="2400"/>
              <a:t>Age group: 16-24</a:t>
            </a:r>
          </a:p>
          <a:p>
            <a:pPr lvl="0">
              <a:defRPr sz="1800"/>
            </a:pPr>
            <a:r>
              <a:rPr sz="2400"/>
              <a:t>Man and women </a:t>
            </a:r>
          </a:p>
          <a:p>
            <a:pPr lvl="0">
              <a:defRPr sz="1800"/>
            </a:pPr>
            <a:r>
              <a:rPr sz="2400"/>
              <a:t>33% have children</a:t>
            </a:r>
          </a:p>
          <a:p>
            <a:pPr lvl="0">
              <a:defRPr sz="1800"/>
            </a:pPr>
            <a:r>
              <a:rPr sz="2400"/>
              <a:t>Most use computer but 50% use app</a:t>
            </a:r>
          </a:p>
          <a:p>
            <a:pPr lvl="0">
              <a:defRPr sz="1800"/>
            </a:pPr>
            <a:r>
              <a:rPr sz="2400"/>
              <a:t>Use to blog and post visual content to twitter</a:t>
            </a:r>
          </a:p>
          <a:p>
            <a:pPr lvl="0">
              <a:defRPr sz="1800"/>
            </a:pPr>
            <a:r>
              <a:rPr sz="2400"/>
              <a:t>On site about 14 minutes a day</a:t>
            </a:r>
          </a:p>
          <a:p>
            <a:pPr lvl="0">
              <a:defRPr sz="1800"/>
            </a:pPr>
            <a:r>
              <a:rPr sz="2400"/>
              <a:t>Young adults and college students making 35K or less</a:t>
            </a:r>
          </a:p>
          <a:p>
            <a:pPr lvl="0">
              <a:defRPr sz="1800"/>
            </a:pPr>
            <a:r>
              <a:rPr sz="2400"/>
              <a:t>Videos and GIFs work well</a:t>
            </a:r>
          </a:p>
          <a:p>
            <a:pPr lvl="0">
              <a:defRPr sz="1800"/>
            </a:pPr>
            <a:endParaRPr sz="2400"/>
          </a:p>
          <a:p>
            <a:pPr lvl="0">
              <a:defRPr sz="1800"/>
            </a:pPr>
            <a:endParaRPr sz="2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pPr lvl="0"/>
            <a:endParaRPr/>
          </a:p>
        </p:txBody>
      </p:sp>
      <p:sp>
        <p:nvSpPr>
          <p:cNvPr id="200" name="Shape 200"/>
          <p:cNvSpPr>
            <a:spLocks noGrp="1"/>
          </p:cNvSpPr>
          <p:nvPr>
            <p:ph type="body" sz="quarter" idx="1"/>
          </p:nvPr>
        </p:nvSpPr>
        <p:spPr>
          <a:prstGeom prst="rect">
            <a:avLst/>
          </a:prstGeom>
        </p:spPr>
        <p:txBody>
          <a:bodyPr/>
          <a:lstStyle/>
          <a:p>
            <a:pPr lvl="0">
              <a:defRPr sz="1800"/>
            </a:pPr>
            <a:r>
              <a:rPr sz="2400"/>
              <a:t>Prestige - says its most important Reaches millennials and GenXers- birth place of the selfie</a:t>
            </a:r>
          </a:p>
          <a:p>
            <a:pPr lvl="0">
              <a:defRPr sz="1800"/>
            </a:pPr>
            <a:r>
              <a:rPr sz="2400"/>
              <a:t>Top 10 mobile app</a:t>
            </a:r>
          </a:p>
          <a:p>
            <a:pPr lvl="0">
              <a:defRPr sz="1800"/>
            </a:pPr>
            <a:r>
              <a:rPr sz="2400"/>
              <a:t>All about me, me, me… works on fear of missing out on things</a:t>
            </a:r>
          </a:p>
          <a:p>
            <a:pPr lvl="0">
              <a:defRPr sz="1800"/>
            </a:pPr>
            <a:r>
              <a:rPr sz="2400"/>
              <a:t>Pure social media – enhances images with filters to make them look better – videos gaining traction</a:t>
            </a:r>
          </a:p>
          <a:p>
            <a:pPr lvl="0">
              <a:defRPr sz="1800"/>
            </a:pPr>
            <a:r>
              <a:rPr sz="2400"/>
              <a:t>Consider setting up photo opportunities for others instagram from your library rather than you trying to post images</a:t>
            </a:r>
          </a:p>
          <a:p>
            <a:pPr lvl="0">
              <a:defRPr sz="1800"/>
            </a:pPr>
            <a:r>
              <a:rPr sz="2400"/>
              <a:t>All about me- peaks after dinner</a:t>
            </a:r>
          </a:p>
          <a:p>
            <a:pPr lvl="0">
              <a:defRPr sz="1800"/>
            </a:pPr>
            <a:r>
              <a:rPr sz="2400"/>
              <a:t>Is a great visual brand builder </a:t>
            </a:r>
          </a:p>
          <a:p>
            <a:pPr lvl="0">
              <a:defRPr sz="1800"/>
            </a:pPr>
            <a:r>
              <a:rPr sz="2400"/>
              <a:t>50% use app</a:t>
            </a:r>
          </a:p>
          <a:p>
            <a:pPr lvl="0">
              <a:defRPr sz="1800"/>
            </a:pPr>
            <a:r>
              <a:rPr sz="2400"/>
              <a:t>Use to blog and post visual content to twitter</a:t>
            </a:r>
          </a:p>
          <a:p>
            <a:pPr lvl="0">
              <a:defRPr sz="1800"/>
            </a:pPr>
            <a:r>
              <a:rPr sz="2400"/>
              <a:t>On site about 14 minutes a day</a:t>
            </a:r>
          </a:p>
          <a:p>
            <a:pPr lvl="0">
              <a:defRPr sz="1800"/>
            </a:pPr>
            <a:r>
              <a:rPr sz="2400"/>
              <a:t>Young adults and college students making 35K or less</a:t>
            </a:r>
          </a:p>
          <a:p>
            <a:pPr lvl="0">
              <a:defRPr sz="1800"/>
            </a:pPr>
            <a:r>
              <a:rPr sz="2400"/>
              <a:t>Videos and GIFs work well</a:t>
            </a:r>
          </a:p>
          <a:p>
            <a:pPr lvl="0">
              <a:defRPr sz="1800"/>
            </a:pPr>
            <a:endParaRPr sz="2400"/>
          </a:p>
          <a:p>
            <a:pPr lvl="0">
              <a:defRPr sz="1800"/>
            </a:pPr>
            <a:endParaRPr sz="2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pPr lvl="0"/>
            <a:endParaRPr/>
          </a:p>
        </p:txBody>
      </p:sp>
      <p:sp>
        <p:nvSpPr>
          <p:cNvPr id="214" name="Shape 214"/>
          <p:cNvSpPr>
            <a:spLocks noGrp="1"/>
          </p:cNvSpPr>
          <p:nvPr>
            <p:ph type="body" sz="quarter" idx="1"/>
          </p:nvPr>
        </p:nvSpPr>
        <p:spPr>
          <a:prstGeom prst="rect">
            <a:avLst/>
          </a:prstGeom>
        </p:spPr>
        <p:txBody>
          <a:bodyPr/>
          <a:lstStyle/>
          <a:p>
            <a:pPr lvl="0">
              <a:defRPr sz="1800"/>
            </a:pPr>
            <a:r>
              <a:rPr sz="2400"/>
              <a:t>Business people</a:t>
            </a:r>
          </a:p>
          <a:p>
            <a:pPr lvl="0">
              <a:defRPr sz="1800"/>
            </a:pPr>
            <a:r>
              <a:rPr sz="2400"/>
              <a:t>Only channel with larger male population</a:t>
            </a:r>
          </a:p>
          <a:p>
            <a:pPr lvl="0">
              <a:defRPr sz="1800"/>
            </a:pPr>
            <a:r>
              <a:rPr sz="2400"/>
              <a:t>Networking </a:t>
            </a:r>
          </a:p>
          <a:p>
            <a:pPr lvl="0">
              <a:defRPr sz="1800"/>
            </a:pPr>
            <a:r>
              <a:rPr sz="2400"/>
              <a:t>Well-known career coach Alex Freund of Landing Expert Career Coaching conducted a 5 week series in Feb. 2012 that included modules on objectives and career plan, resume writing, networking, communications and compensation negotiation. Each module included an hour of interview preparation via mock interviewing.</a:t>
            </a:r>
            <a:br>
              <a:rPr sz="2400"/>
            </a:br>
            <a:r>
              <a:rPr sz="2400"/>
              <a:t/>
            </a:r>
            <a:br>
              <a:rPr sz="2400"/>
            </a:br>
            <a:r>
              <a:rPr sz="2400"/>
              <a:t>Based upon the success of this pilot project, a second series has been scheduled for April 2012 and other libraries in NJ are replicating this course.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pPr lvl="0"/>
            <a:endParaRPr/>
          </a:p>
        </p:txBody>
      </p:sp>
      <p:sp>
        <p:nvSpPr>
          <p:cNvPr id="228" name="Shape 228"/>
          <p:cNvSpPr>
            <a:spLocks noGrp="1"/>
          </p:cNvSpPr>
          <p:nvPr>
            <p:ph type="body" sz="quarter" idx="1"/>
          </p:nvPr>
        </p:nvSpPr>
        <p:spPr>
          <a:prstGeom prst="rect">
            <a:avLst/>
          </a:prstGeom>
        </p:spPr>
        <p:txBody>
          <a:bodyPr/>
          <a:lstStyle/>
          <a:p>
            <a:pPr lvl="0">
              <a:defRPr sz="1800"/>
            </a:pPr>
            <a:r>
              <a:rPr sz="2400" u="sng">
                <a:solidFill>
                  <a:srgbClr val="0000FF"/>
                </a:solidFill>
                <a:uFill>
                  <a:solidFill>
                    <a:srgbClr val="0000FF"/>
                  </a:solidFill>
                </a:uFill>
                <a:hlinkClick r:id="rId3"/>
              </a:rPr>
              <a:t>https://www.youtube.com/watch?v=NsE6l7ILJCM&amp;</a:t>
            </a:r>
            <a:endParaRPr sz="2400">
              <a:solidFill>
                <a:srgbClr val="535353"/>
              </a:solidFill>
            </a:endParaRPr>
          </a:p>
          <a:p>
            <a:pPr lvl="0">
              <a:defRPr sz="1800"/>
            </a:pPr>
            <a:r>
              <a:rPr sz="2400">
                <a:solidFill>
                  <a:srgbClr val="535353"/>
                </a:solidFill>
              </a:rPr>
              <a:t>YouTube reaches more adults aged 18 to 34 than any single cable TV network. Nearly half of people in this age group visited YouTube between December 2013 and February 2014, according to Nielsen. It was rated by millennials as the top place to watch content, ahead of digital and TV properties like Facebook and ESPN.</a:t>
            </a:r>
            <a:endParaRPr sz="2400">
              <a:solidFill>
                <a:srgbClr val="FFFFFF"/>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pPr lvl="0"/>
            <a:endParaRPr/>
          </a:p>
        </p:txBody>
      </p:sp>
      <p:sp>
        <p:nvSpPr>
          <p:cNvPr id="68" name="Shape 68"/>
          <p:cNvSpPr>
            <a:spLocks noGrp="1"/>
          </p:cNvSpPr>
          <p:nvPr>
            <p:ph type="body" sz="quarter" idx="1"/>
          </p:nvPr>
        </p:nvSpPr>
        <p:spPr>
          <a:prstGeom prst="rect">
            <a:avLst/>
          </a:prstGeom>
        </p:spPr>
        <p:txBody>
          <a:bodyPr/>
          <a:lstStyle/>
          <a:p>
            <a:pPr lvl="0">
              <a:defRPr sz="1800"/>
            </a:pPr>
            <a:r>
              <a:rPr sz="2400"/>
              <a:t>There was a time when everyone would watch the same TV shows at the same time, read the same set of newspapers….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pPr lvl="0"/>
            <a:endParaRPr/>
          </a:p>
        </p:txBody>
      </p:sp>
      <p:sp>
        <p:nvSpPr>
          <p:cNvPr id="233" name="Shape 233"/>
          <p:cNvSpPr>
            <a:spLocks noGrp="1"/>
          </p:cNvSpPr>
          <p:nvPr>
            <p:ph type="body" sz="quarter" idx="1"/>
          </p:nvPr>
        </p:nvSpPr>
        <p:spPr>
          <a:prstGeom prst="rect">
            <a:avLst/>
          </a:prstGeom>
        </p:spPr>
        <p:txBody>
          <a:bodyPr/>
          <a:lstStyle/>
          <a:p>
            <a:pPr lvl="0">
              <a:defRPr sz="1800"/>
            </a:pPr>
            <a:r>
              <a:rPr sz="2400"/>
              <a:t>Want to drive everyone to email where they can tell you want tthey want from you so you can deliver that information</a:t>
            </a:r>
          </a:p>
          <a:p>
            <a:pPr lvl="0">
              <a:defRPr sz="1800"/>
            </a:pPr>
            <a:endParaRPr sz="2400"/>
          </a:p>
          <a:p>
            <a:pPr lvl="0">
              <a:defRPr sz="1800"/>
            </a:pPr>
            <a:r>
              <a:rPr sz="2400"/>
              <a:t>Short, visual, strong call to action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pPr lvl="0"/>
            <a:endParaRPr/>
          </a:p>
        </p:txBody>
      </p:sp>
      <p:sp>
        <p:nvSpPr>
          <p:cNvPr id="270" name="Shape 270"/>
          <p:cNvSpPr>
            <a:spLocks noGrp="1"/>
          </p:cNvSpPr>
          <p:nvPr>
            <p:ph type="body" sz="quarter" idx="1"/>
          </p:nvPr>
        </p:nvSpPr>
        <p:spPr>
          <a:prstGeom prst="rect">
            <a:avLst/>
          </a:prstGeom>
        </p:spPr>
        <p:txBody>
          <a:bodyPr/>
          <a:lstStyle/>
          <a:p>
            <a:pPr lvl="0">
              <a:defRPr sz="1800"/>
            </a:pPr>
            <a:r>
              <a:rPr sz="2400"/>
              <a:t>Create a board on Pinterest…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pPr lvl="0"/>
            <a:endParaRPr/>
          </a:p>
        </p:txBody>
      </p:sp>
      <p:sp>
        <p:nvSpPr>
          <p:cNvPr id="275" name="Shape 275"/>
          <p:cNvSpPr>
            <a:spLocks noGrp="1"/>
          </p:cNvSpPr>
          <p:nvPr>
            <p:ph type="body" sz="quarter" idx="1"/>
          </p:nvPr>
        </p:nvSpPr>
        <p:spPr>
          <a:prstGeom prst="rect">
            <a:avLst/>
          </a:prstGeom>
        </p:spPr>
        <p:txBody>
          <a:bodyPr/>
          <a:lstStyle/>
          <a:p>
            <a:pPr lvl="0">
              <a:defRPr sz="1800"/>
            </a:pPr>
            <a:r>
              <a:rPr sz="2400"/>
              <a:t>They know how to use social media.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prstGeom prst="rect">
            <a:avLst/>
          </a:prstGeom>
        </p:spPr>
        <p:txBody>
          <a:bodyPr/>
          <a:lstStyle/>
          <a:p>
            <a:pPr lvl="0"/>
            <a:endParaRPr/>
          </a:p>
        </p:txBody>
      </p:sp>
      <p:sp>
        <p:nvSpPr>
          <p:cNvPr id="72" name="Shape 72"/>
          <p:cNvSpPr>
            <a:spLocks noGrp="1"/>
          </p:cNvSpPr>
          <p:nvPr>
            <p:ph type="body" sz="quarter" idx="1"/>
          </p:nvPr>
        </p:nvSpPr>
        <p:spPr>
          <a:prstGeom prst="rect">
            <a:avLst/>
          </a:prstGeom>
        </p:spPr>
        <p:txBody>
          <a:bodyPr/>
          <a:lstStyle/>
          <a:p>
            <a:pPr lvl="0">
              <a:defRPr sz="1800"/>
            </a:pPr>
            <a:r>
              <a:rPr sz="2400"/>
              <a:t>Now we demand multiple screens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lvl1pPr indent="39683" defTabSz="914318"/>
          </a:lstStyle>
          <a:p>
            <a:pPr lvl="0">
              <a:defRPr sz="1800"/>
            </a:pPr>
            <a:r>
              <a:rPr sz="2400"/>
              <a:t>The typical marketing process is cyclic and can be overwhelming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p>
            <a:pPr lvl="0">
              <a:defRPr sz="1800"/>
            </a:pPr>
            <a:r>
              <a:rPr sz="2400"/>
              <a:t>Meet Janie Hermann.  Janie is what we like to call a natural marketer.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prstGeom prst="rect">
            <a:avLst/>
          </a:prstGeom>
        </p:spPr>
        <p:txBody>
          <a:bodyPr/>
          <a:lstStyle/>
          <a:p>
            <a:pPr lvl="0"/>
            <a:endParaRPr/>
          </a:p>
        </p:txBody>
      </p:sp>
      <p:sp>
        <p:nvSpPr>
          <p:cNvPr id="93" name="Shape 93"/>
          <p:cNvSpPr>
            <a:spLocks noGrp="1"/>
          </p:cNvSpPr>
          <p:nvPr>
            <p:ph type="body" sz="quarter" idx="1"/>
          </p:nvPr>
        </p:nvSpPr>
        <p:spPr>
          <a:prstGeom prst="rect">
            <a:avLst/>
          </a:prstGeom>
        </p:spPr>
        <p:txBody>
          <a:bodyPr/>
          <a:lstStyle/>
          <a:p>
            <a:pPr lvl="0">
              <a:defRPr sz="1800"/>
            </a:pPr>
            <a:r>
              <a:rPr sz="2400"/>
              <a:t>When Princeton Public Library wanted to celebrate the Royal Wedding, Janie posted it out on their FB page to see if there was any interest in gathering at the library at 5 am dressed in royal wedding attire. There was.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pPr lvl="0"/>
            <a:endParaRPr/>
          </a:p>
        </p:txBody>
      </p:sp>
      <p:sp>
        <p:nvSpPr>
          <p:cNvPr id="100" name="Shape 100"/>
          <p:cNvSpPr>
            <a:spLocks noGrp="1"/>
          </p:cNvSpPr>
          <p:nvPr>
            <p:ph type="body" sz="quarter" idx="1"/>
          </p:nvPr>
        </p:nvSpPr>
        <p:spPr>
          <a:prstGeom prst="rect">
            <a:avLst/>
          </a:prstGeom>
        </p:spPr>
        <p:txBody>
          <a:bodyPr/>
          <a:lstStyle/>
          <a:p>
            <a:pPr lvl="0">
              <a:defRPr sz="1800"/>
            </a:pPr>
            <a:r>
              <a:rPr sz="2400"/>
              <a:t>When Hurricane Irene hit NJ  the library used social media to let folks know they could come to the library. Because they had so many connections the word spread quickly and over 4500 people filled the library to plug in and power up. Tim’s son created this video but never garnered the same response.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pPr lvl="0"/>
            <a:endParaRPr/>
          </a:p>
        </p:txBody>
      </p:sp>
      <p:sp>
        <p:nvSpPr>
          <p:cNvPr id="114" name="Shape 114"/>
          <p:cNvSpPr>
            <a:spLocks noGrp="1"/>
          </p:cNvSpPr>
          <p:nvPr>
            <p:ph type="body" sz="quarter" idx="1"/>
          </p:nvPr>
        </p:nvSpPr>
        <p:spPr>
          <a:prstGeom prst="rect">
            <a:avLst/>
          </a:prstGeom>
        </p:spPr>
        <p:txBody>
          <a:bodyPr/>
          <a:lstStyle/>
          <a:p>
            <a:pPr lvl="0">
              <a:defRPr sz="1800"/>
            </a:pPr>
            <a:r>
              <a:rPr sz="2400"/>
              <a:t>Facebook</a:t>
            </a:r>
          </a:p>
          <a:p>
            <a:pPr lvl="0">
              <a:defRPr sz="1800"/>
            </a:pPr>
            <a:r>
              <a:rPr sz="2400"/>
              <a:t>10 minutes a </a:t>
            </a:r>
          </a:p>
          <a:p>
            <a:pPr lvl="0">
              <a:defRPr sz="1800"/>
            </a:pPr>
            <a:r>
              <a:rPr sz="2400"/>
              <a:t>day – 40% more than once ad ay</a:t>
            </a:r>
          </a:p>
          <a:p>
            <a:pPr lvl="0">
              <a:defRPr sz="1800"/>
            </a:pPr>
            <a:r>
              <a:rPr sz="2400"/>
              <a:t>Mostly 19-29 year olds- 84%</a:t>
            </a:r>
          </a:p>
          <a:p>
            <a:pPr lvl="0">
              <a:defRPr sz="1800"/>
            </a:pPr>
            <a:r>
              <a:rPr sz="2400"/>
              <a:t>69% - Income 75K</a:t>
            </a:r>
          </a:p>
          <a:p>
            <a:pPr lvl="0">
              <a:defRPr sz="1800"/>
            </a:pPr>
            <a:r>
              <a:rPr sz="2400"/>
              <a:t>45% of people online who are over 65% use it</a:t>
            </a:r>
          </a:p>
          <a:p>
            <a:pPr lvl="0">
              <a:defRPr sz="1800"/>
            </a:pPr>
            <a:r>
              <a:rPr sz="2400"/>
              <a:t>College grads 68%</a:t>
            </a:r>
          </a:p>
          <a:p>
            <a:pPr lvl="0">
              <a:defRPr sz="1800"/>
            </a:pPr>
            <a:endParaRPr sz="2400"/>
          </a:p>
          <a:p>
            <a:pPr lvl="0">
              <a:defRPr sz="1800"/>
            </a:pPr>
            <a:r>
              <a:rPr sz="2400"/>
              <a:t>Twitter</a:t>
            </a:r>
          </a:p>
          <a:p>
            <a:pPr lvl="0">
              <a:defRPr sz="1800"/>
            </a:pPr>
            <a:r>
              <a:rPr sz="2400"/>
              <a:t>Forty-six percent of users visit daily and twenty nine percent check their feed multiple times throughout the day</a:t>
            </a:r>
          </a:p>
          <a:p>
            <a:pPr lvl="0">
              <a:defRPr sz="1800"/>
            </a:pPr>
            <a:endParaRPr sz="2400"/>
          </a:p>
          <a:p>
            <a:pPr lvl="0">
              <a:defRPr sz="1800"/>
            </a:pPr>
            <a:r>
              <a:rPr sz="2400"/>
              <a:t>The amount of Twitter users held somewhat steady, with 18 percent of online adults on the site, up from 16 percent in 2012.</a:t>
            </a:r>
          </a:p>
          <a:p>
            <a:pPr lvl="0">
              <a:defRPr sz="1800"/>
            </a:pPr>
            <a:endParaRPr sz="2400"/>
          </a:p>
          <a:p>
            <a:pPr lvl="0">
              <a:defRPr sz="1800"/>
            </a:pPr>
            <a:r>
              <a:rPr sz="2400"/>
              <a:t>Twitter is slightly more popular among women (18 percent) than men (17 percent), and use is highest among people between the ages of 18 and 29.</a:t>
            </a:r>
          </a:p>
          <a:p>
            <a:pPr lvl="0">
              <a:defRPr sz="1800"/>
            </a:pPr>
            <a:endParaRPr sz="2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pPr lvl="0"/>
            <a:endParaRPr/>
          </a:p>
        </p:txBody>
      </p:sp>
      <p:sp>
        <p:nvSpPr>
          <p:cNvPr id="143" name="Shape 143"/>
          <p:cNvSpPr>
            <a:spLocks noGrp="1"/>
          </p:cNvSpPr>
          <p:nvPr>
            <p:ph type="body" sz="quarter" idx="1"/>
          </p:nvPr>
        </p:nvSpPr>
        <p:spPr>
          <a:prstGeom prst="rect">
            <a:avLst/>
          </a:prstGeom>
        </p:spPr>
        <p:txBody>
          <a:bodyPr/>
          <a:lstStyle/>
          <a:p>
            <a:pPr lvl="0">
              <a:defRPr sz="1800"/>
            </a:pPr>
            <a:r>
              <a:rPr sz="2400"/>
              <a:t>Plan content</a:t>
            </a:r>
          </a:p>
          <a:p>
            <a:pPr lvl="0">
              <a:defRPr sz="1800"/>
            </a:pPr>
            <a:r>
              <a:rPr sz="2400"/>
              <a:t>Create special topics and host on specific days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660400" y="4292600"/>
            <a:ext cx="11684000" cy="2222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7" name="Shape 7"/>
          <p:cNvSpPr>
            <a:spLocks noGrp="1"/>
          </p:cNvSpPr>
          <p:nvPr>
            <p:ph type="body"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0">
              <a:spcBef>
                <a:spcPts val="0"/>
              </a:spcBef>
              <a:buClrTx/>
              <a:buSzTx/>
              <a:buNone/>
              <a:defRPr sz="2400" cap="all" spc="384">
                <a:solidFill>
                  <a:srgbClr val="55D7FF"/>
                </a:solidFill>
                <a:latin typeface="Avenir Book"/>
                <a:ea typeface="Avenir Book"/>
                <a:cs typeface="Avenir Book"/>
                <a:sym typeface="Avenir Book"/>
              </a:defRPr>
            </a:lvl2pPr>
            <a:lvl3pPr marL="0" indent="0">
              <a:spcBef>
                <a:spcPts val="0"/>
              </a:spcBef>
              <a:buClrTx/>
              <a:buSzTx/>
              <a:buNone/>
              <a:defRPr sz="2400" cap="all" spc="384">
                <a:solidFill>
                  <a:srgbClr val="55D7FF"/>
                </a:solidFill>
                <a:latin typeface="Avenir Book"/>
                <a:ea typeface="Avenir Book"/>
                <a:cs typeface="Avenir Book"/>
                <a:sym typeface="Avenir Book"/>
              </a:defRPr>
            </a:lvl3pPr>
            <a:lvl4pPr marL="0" indent="0">
              <a:spcBef>
                <a:spcPts val="0"/>
              </a:spcBef>
              <a:buClrTx/>
              <a:buSzTx/>
              <a:buNone/>
              <a:defRPr sz="2400" cap="all" spc="384">
                <a:solidFill>
                  <a:srgbClr val="55D7FF"/>
                </a:solidFill>
                <a:latin typeface="Avenir Book"/>
                <a:ea typeface="Avenir Book"/>
                <a:cs typeface="Avenir Book"/>
                <a:sym typeface="Avenir Book"/>
              </a:defRPr>
            </a:lvl4pPr>
            <a:lvl5pPr marL="0" indent="0">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Click to edit Master title style</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Click to edit Master text styles</a:t>
            </a:r>
          </a:p>
          <a:p>
            <a:pPr lvl="1">
              <a:defRPr sz="1800">
                <a:solidFill>
                  <a:srgbClr val="000000"/>
                </a:solidFill>
              </a:defRPr>
            </a:pPr>
            <a:r>
              <a:rPr sz="3600">
                <a:solidFill>
                  <a:srgbClr val="FFFFFF"/>
                </a:solidFill>
              </a:rPr>
              <a:t>Second level</a:t>
            </a:r>
          </a:p>
          <a:p>
            <a:pPr lvl="2">
              <a:defRPr sz="1800">
                <a:solidFill>
                  <a:srgbClr val="000000"/>
                </a:solidFill>
              </a:defRPr>
            </a:pPr>
            <a:r>
              <a:rPr sz="3600">
                <a:solidFill>
                  <a:srgbClr val="FFFFFF"/>
                </a:solidFill>
              </a:rPr>
              <a:t>Third level</a:t>
            </a:r>
          </a:p>
          <a:p>
            <a:pPr lvl="3">
              <a:defRPr sz="1800">
                <a:solidFill>
                  <a:srgbClr val="000000"/>
                </a:solidFill>
              </a:defRPr>
            </a:pPr>
            <a:r>
              <a:rPr sz="3600">
                <a:solidFill>
                  <a:srgbClr val="FFFFFF"/>
                </a:solidFill>
              </a:rPr>
              <a:t>Fourth level</a:t>
            </a:r>
          </a:p>
          <a:p>
            <a:pPr lvl="4">
              <a:defRPr sz="1800">
                <a:solidFill>
                  <a:srgbClr val="000000"/>
                </a:solidFill>
              </a:defRPr>
            </a:pPr>
            <a:r>
              <a:rPr sz="3600">
                <a:solidFill>
                  <a:srgbClr val="FFFFFF"/>
                </a:solidFill>
              </a:rPr>
              <a:t>Fifth level</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3" name="Shape 33"/>
          <p:cNvSpPr>
            <a:spLocks noGrp="1"/>
          </p:cNvSpPr>
          <p:nvPr>
            <p:ph type="title"/>
          </p:nvPr>
        </p:nvSpPr>
        <p:spPr>
          <a:xfrm>
            <a:off x="975360" y="3029939"/>
            <a:ext cx="11054081" cy="2361635"/>
          </a:xfrm>
          <a:prstGeom prst="rect">
            <a:avLst/>
          </a:prstGeom>
        </p:spPr>
        <p:txBody>
          <a:bodyPr/>
          <a:lstStyle/>
          <a:p>
            <a:pPr lvl="0">
              <a:defRPr sz="1800" cap="none" spc="0">
                <a:solidFill>
                  <a:srgbClr val="000000"/>
                </a:solidFill>
              </a:defRPr>
            </a:pPr>
            <a:r>
              <a:rPr sz="4500" cap="all" spc="720">
                <a:solidFill>
                  <a:srgbClr val="FFFFFF"/>
                </a:solidFill>
              </a:rPr>
              <a:t>Click to edit Master title style</a:t>
            </a:r>
          </a:p>
        </p:txBody>
      </p:sp>
      <p:sp>
        <p:nvSpPr>
          <p:cNvPr id="34" name="Shape 34"/>
          <p:cNvSpPr>
            <a:spLocks noGrp="1"/>
          </p:cNvSpPr>
          <p:nvPr>
            <p:ph type="body" idx="1"/>
          </p:nvPr>
        </p:nvSpPr>
        <p:spPr>
          <a:xfrm>
            <a:off x="1950720" y="5391573"/>
            <a:ext cx="9103360" cy="2763521"/>
          </a:xfrm>
          <a:prstGeom prst="rect">
            <a:avLst/>
          </a:prstGeom>
        </p:spPr>
        <p:txBody>
          <a:bodyPr/>
          <a:lstStyle>
            <a:lvl1pPr marL="0" indent="0" algn="ctr">
              <a:buClrTx/>
              <a:buSzTx/>
              <a:buNone/>
              <a:defRPr>
                <a:solidFill>
                  <a:srgbClr val="888888"/>
                </a:solidFill>
              </a:defRPr>
            </a:lvl1pPr>
          </a:lstStyle>
          <a:p>
            <a:pPr lvl="0">
              <a:defRPr sz="1800">
                <a:solidFill>
                  <a:srgbClr val="000000"/>
                </a:solidFill>
              </a:defRPr>
            </a:pPr>
            <a:r>
              <a:rPr sz="3600">
                <a:solidFill>
                  <a:srgbClr val="888888"/>
                </a:solidFill>
              </a:rPr>
              <a:t>Click to edit Master subtitle style</a:t>
            </a:r>
          </a:p>
        </p:txBody>
      </p:sp>
      <p:sp>
        <p:nvSpPr>
          <p:cNvPr id="35" name="Shape 35"/>
          <p:cNvSpPr>
            <a:spLocks noGrp="1"/>
          </p:cNvSpPr>
          <p:nvPr>
            <p:ph type="sldNum" sz="quarter" idx="2"/>
          </p:nvPr>
        </p:nvSpPr>
        <p:spPr>
          <a:prstGeom prst="rect">
            <a:avLst/>
          </a:prstGeom>
        </p:spPr>
        <p:txBody>
          <a:bodyPr/>
          <a:lstStyle>
            <a:lvl1pPr>
              <a:defRPr>
                <a:solidFill>
                  <a:srgbClr val="FFFFFF"/>
                </a:solid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7" name="Shape 37"/>
          <p:cNvSpPr>
            <a:spLocks noGrp="1"/>
          </p:cNvSpPr>
          <p:nvPr>
            <p:ph type="title"/>
          </p:nvPr>
        </p:nvSpPr>
        <p:spPr>
          <a:xfrm>
            <a:off x="660400" y="609600"/>
            <a:ext cx="11684000" cy="1593294"/>
          </a:xfrm>
          <a:prstGeom prst="rect">
            <a:avLst/>
          </a:prstGeom>
        </p:spPr>
        <p:txBody>
          <a:bodyPr/>
          <a:lstStyle>
            <a:lvl1pPr>
              <a:defRPr>
                <a:solidFill>
                  <a:srgbClr val="808080"/>
                </a:solidFill>
              </a:defRPr>
            </a:lvl1pPr>
          </a:lstStyle>
          <a:p>
            <a:pPr lvl="0">
              <a:defRPr sz="1800" cap="none" spc="0">
                <a:solidFill>
                  <a:srgbClr val="000000"/>
                </a:solidFill>
              </a:defRPr>
            </a:pPr>
            <a:r>
              <a:rPr sz="4500" cap="all" spc="720">
                <a:solidFill>
                  <a:srgbClr val="808080"/>
                </a:solidFill>
              </a:rPr>
              <a:t>Click to edit Master title style</a:t>
            </a:r>
          </a:p>
        </p:txBody>
      </p:sp>
      <p:sp>
        <p:nvSpPr>
          <p:cNvPr id="38" name="Shape 38"/>
          <p:cNvSpPr>
            <a:spLocks noGrp="1"/>
          </p:cNvSpPr>
          <p:nvPr>
            <p:ph type="sldNum" sz="quarter" idx="2"/>
          </p:nvPr>
        </p:nvSpPr>
        <p:spPr>
          <a:prstGeom prst="rect">
            <a:avLst/>
          </a:prstGeom>
        </p:spPr>
        <p:txBody>
          <a:bodyPr/>
          <a:lstStyle>
            <a:lvl1pPr>
              <a:defRPr>
                <a:solidFill>
                  <a:srgbClr val="FFFFFF"/>
                </a:solid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50240" y="9040143"/>
            <a:ext cx="3034453" cy="519289"/>
          </a:xfrm>
          <a:prstGeom prst="rect">
            <a:avLst/>
          </a:prstGeom>
          <a:ln/>
        </p:spPr>
        <p:txBody>
          <a:bodyPr lIns="130046" tIns="65023" rIns="130046" bIns="65023"/>
          <a:lstStyle>
            <a:lvl1pPr>
              <a:defRPr/>
            </a:lvl1pPr>
          </a:lstStyle>
          <a:p>
            <a:pPr>
              <a:defRPr/>
            </a:pPr>
            <a:endParaRPr lang="en-US"/>
          </a:p>
        </p:txBody>
      </p:sp>
      <p:sp>
        <p:nvSpPr>
          <p:cNvPr id="6" name="Footer Placeholder 5"/>
          <p:cNvSpPr>
            <a:spLocks noGrp="1" noChangeArrowheads="1"/>
          </p:cNvSpPr>
          <p:nvPr>
            <p:ph type="ftr" sz="quarter" idx="11"/>
          </p:nvPr>
        </p:nvSpPr>
        <p:spPr>
          <a:xfrm>
            <a:off x="4443307" y="9040143"/>
            <a:ext cx="4118187" cy="519289"/>
          </a:xfrm>
          <a:prstGeom prst="rect">
            <a:avLst/>
          </a:prstGeom>
          <a:ln/>
        </p:spPr>
        <p:txBody>
          <a:bodyPr lIns="130046" tIns="65023" rIns="130046" bIns="65023"/>
          <a:lstStyle>
            <a:lvl1pPr>
              <a:defRPr/>
            </a:lvl1pPr>
          </a:lstStyle>
          <a:p>
            <a:pPr>
              <a:defRPr/>
            </a:pPr>
            <a:endParaRPr lang="en-US"/>
          </a:p>
        </p:txBody>
      </p:sp>
      <p:sp>
        <p:nvSpPr>
          <p:cNvPr id="7" name="Rectangle 6"/>
          <p:cNvSpPr>
            <a:spLocks noGrp="1" noChangeArrowheads="1"/>
          </p:cNvSpPr>
          <p:nvPr>
            <p:ph type="sldNum" sz="quarter" idx="12"/>
          </p:nvPr>
        </p:nvSpPr>
        <p:spPr>
          <a:xfrm>
            <a:off x="9320107" y="9040142"/>
            <a:ext cx="3034454" cy="746867"/>
          </a:xfrm>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9" name="Shape 9"/>
          <p:cNvSpPr>
            <a:spLocks noGrp="1"/>
          </p:cNvSpPr>
          <p:nvPr>
            <p:ph type="title"/>
          </p:nvPr>
        </p:nvSpPr>
        <p:spPr>
          <a:xfrm>
            <a:off x="660400" y="1003300"/>
            <a:ext cx="11684000" cy="1460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10" name="Shape 10"/>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0">
              <a:spcBef>
                <a:spcPts val="0"/>
              </a:spcBef>
              <a:buClrTx/>
              <a:buSzTx/>
              <a:buNone/>
              <a:defRPr sz="2400" cap="all" spc="384">
                <a:latin typeface="Avenir Book"/>
                <a:ea typeface="Avenir Book"/>
                <a:cs typeface="Avenir Book"/>
                <a:sym typeface="Avenir Book"/>
              </a:defRPr>
            </a:lvl2pPr>
            <a:lvl3pPr marL="0" indent="0">
              <a:spcBef>
                <a:spcPts val="0"/>
              </a:spcBef>
              <a:buClrTx/>
              <a:buSzTx/>
              <a:buNone/>
              <a:defRPr sz="2400" cap="all" spc="384">
                <a:latin typeface="Avenir Book"/>
                <a:ea typeface="Avenir Book"/>
                <a:cs typeface="Avenir Book"/>
                <a:sym typeface="Avenir Book"/>
              </a:defRPr>
            </a:lvl3pPr>
            <a:lvl4pPr marL="0" indent="0">
              <a:spcBef>
                <a:spcPts val="0"/>
              </a:spcBef>
              <a:buClrTx/>
              <a:buSzTx/>
              <a:buNone/>
              <a:defRPr sz="2400" cap="all" spc="384">
                <a:latin typeface="Avenir Book"/>
                <a:ea typeface="Avenir Book"/>
                <a:cs typeface="Avenir Book"/>
                <a:sym typeface="Avenir Book"/>
              </a:defRPr>
            </a:lvl4pPr>
            <a:lvl5pPr marL="0" indent="0">
              <a:spcBef>
                <a:spcPts val="0"/>
              </a:spcBef>
              <a:buClrTx/>
              <a:buSzTx/>
              <a:buNone/>
              <a:defRPr sz="2400"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660400" y="3759200"/>
            <a:ext cx="11684000" cy="2222500"/>
          </a:xfrm>
          <a:prstGeom prst="rect">
            <a:avLst/>
          </a:prstGeom>
        </p:spPr>
        <p:txBody>
          <a:bodyPr anchor="ctr"/>
          <a:lstStyle>
            <a:lvl1pPr>
              <a:defRPr sz="6200" spc="992"/>
            </a:lvl1pPr>
          </a:lstStyle>
          <a:p>
            <a:pPr lvl="0">
              <a:defRPr sz="1800" cap="none" spc="0">
                <a:solidFill>
                  <a:srgbClr val="000000"/>
                </a:solidFill>
              </a:defRPr>
            </a:pPr>
            <a:r>
              <a:rPr sz="6200" cap="all" spc="992">
                <a:solidFill>
                  <a:srgbClr val="FFFFFF"/>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4" name="Shape 14"/>
          <p:cNvSpPr>
            <a:spLocks noGrp="1"/>
          </p:cNvSpPr>
          <p:nvPr>
            <p:ph type="title"/>
          </p:nvPr>
        </p:nvSpPr>
        <p:spPr>
          <a:xfrm>
            <a:off x="660400" y="609600"/>
            <a:ext cx="11684000" cy="2556043"/>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17" name="Shape 17"/>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9" name="Shape 19"/>
          <p:cNvSpPr>
            <a:spLocks noGrp="1"/>
          </p:cNvSpPr>
          <p:nvPr>
            <p:ph type="title"/>
          </p:nvPr>
        </p:nvSpPr>
        <p:spPr>
          <a:xfrm>
            <a:off x="660400" y="609600"/>
            <a:ext cx="5080000" cy="2115791"/>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0" name="Shape 20"/>
          <p:cNvSpPr>
            <a:spLocks noGrp="1"/>
          </p:cNvSpPr>
          <p:nvPr>
            <p:ph type="body" idx="1"/>
          </p:nvPr>
        </p:nvSpPr>
        <p:spPr>
          <a:xfrm>
            <a:off x="660400" y="2725390"/>
            <a:ext cx="5080000" cy="624592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2" name="Shape 22"/>
          <p:cNvSpPr>
            <a:spLocks noGrp="1"/>
          </p:cNvSpPr>
          <p:nvPr>
            <p:ph type="body" idx="1"/>
          </p:nvPr>
        </p:nvSpPr>
        <p:spPr>
          <a:xfrm>
            <a:off x="660400" y="1511300"/>
            <a:ext cx="11684000" cy="6718300"/>
          </a:xfrm>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cap="none" spc="0">
                <a:solidFill>
                  <a:srgbClr val="000000"/>
                </a:solidFill>
              </a:defRPr>
            </a:pPr>
            <a:r>
              <a:rPr sz="4500" cap="all" spc="720">
                <a:solidFill>
                  <a:srgbClr val="FFFFFF"/>
                </a:solidFill>
              </a:rPr>
              <a:t>Click to edit Master title style</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600">
                <a:solidFill>
                  <a:srgbClr val="FFFFFF"/>
                </a:solidFill>
              </a:rPr>
              <a:t>Click to edit Master text styles</a:t>
            </a:r>
          </a:p>
          <a:p>
            <a:pPr lvl="1">
              <a:defRPr sz="1800">
                <a:solidFill>
                  <a:srgbClr val="000000"/>
                </a:solidFill>
              </a:defRPr>
            </a:pPr>
            <a:r>
              <a:rPr sz="3600">
                <a:solidFill>
                  <a:srgbClr val="FFFFFF"/>
                </a:solidFill>
              </a:rPr>
              <a:t>Second level</a:t>
            </a:r>
          </a:p>
          <a:p>
            <a:pPr lvl="2">
              <a:defRPr sz="1800">
                <a:solidFill>
                  <a:srgbClr val="000000"/>
                </a:solidFill>
              </a:defRPr>
            </a:pPr>
            <a:r>
              <a:rPr sz="3600">
                <a:solidFill>
                  <a:srgbClr val="FFFFFF"/>
                </a:solidFill>
              </a:rPr>
              <a:t>Third level</a:t>
            </a:r>
          </a:p>
          <a:p>
            <a:pPr lvl="3">
              <a:defRPr sz="1800">
                <a:solidFill>
                  <a:srgbClr val="000000"/>
                </a:solidFill>
              </a:defRPr>
            </a:pPr>
            <a:r>
              <a:rPr sz="3600">
                <a:solidFill>
                  <a:srgbClr val="FFFFFF"/>
                </a:solidFill>
              </a:rPr>
              <a:t>Fourth level</a:t>
            </a:r>
          </a:p>
          <a:p>
            <a:pPr lvl="4">
              <a:defRPr sz="1800">
                <a:solidFill>
                  <a:srgbClr val="000000"/>
                </a:solidFill>
              </a:defRPr>
            </a:pPr>
            <a:r>
              <a:rPr sz="3600">
                <a:solidFill>
                  <a:srgbClr val="FFFFFF"/>
                </a:solidFill>
              </a:rPr>
              <a:t>Fifth level</a:t>
            </a:r>
          </a:p>
        </p:txBody>
      </p:sp>
      <p:sp>
        <p:nvSpPr>
          <p:cNvPr id="4" name="Shape 4"/>
          <p:cNvSpPr>
            <a:spLocks noGrp="1"/>
          </p:cNvSpPr>
          <p:nvPr>
            <p:ph type="sldNum" sz="quarter" idx="2"/>
          </p:nvPr>
        </p:nvSpPr>
        <p:spPr>
          <a:xfrm>
            <a:off x="9320107" y="9040142"/>
            <a:ext cx="3034454" cy="828547"/>
          </a:xfrm>
          <a:prstGeom prst="rect">
            <a:avLst/>
          </a:prstGeom>
          <a:ln w="12700">
            <a:miter lim="400000"/>
          </a:ln>
        </p:spPr>
        <p:txBody>
          <a:bodyPr lIns="65022" tIns="65022" rIns="65022" bIns="65022">
            <a:spAutoFit/>
          </a:bodyPr>
          <a:lstStyle>
            <a:lvl1pPr>
              <a:defRPr>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xmlns:p14="http://schemas.microsoft.com/office/powerpoint/2010/main" spd="med"/>
  <p:txStyles>
    <p:titleStyle>
      <a:lvl1pPr defTabSz="584200">
        <a:defRPr sz="4500" cap="all" spc="720">
          <a:solidFill>
            <a:srgbClr val="FFFFFF"/>
          </a:solidFill>
          <a:latin typeface="Avenir Light"/>
          <a:ea typeface="Avenir Light"/>
          <a:cs typeface="Avenir Light"/>
          <a:sym typeface="Avenir Light"/>
        </a:defRPr>
      </a:lvl1pPr>
      <a:lvl2pPr defTabSz="584200">
        <a:defRPr sz="4500" cap="all" spc="720">
          <a:solidFill>
            <a:srgbClr val="FFFFFF"/>
          </a:solidFill>
          <a:latin typeface="Avenir Light"/>
          <a:ea typeface="Avenir Light"/>
          <a:cs typeface="Avenir Light"/>
          <a:sym typeface="Avenir Light"/>
        </a:defRPr>
      </a:lvl2pPr>
      <a:lvl3pPr defTabSz="584200">
        <a:defRPr sz="4500" cap="all" spc="720">
          <a:solidFill>
            <a:srgbClr val="FFFFFF"/>
          </a:solidFill>
          <a:latin typeface="Avenir Light"/>
          <a:ea typeface="Avenir Light"/>
          <a:cs typeface="Avenir Light"/>
          <a:sym typeface="Avenir Light"/>
        </a:defRPr>
      </a:lvl3pPr>
      <a:lvl4pPr defTabSz="584200">
        <a:defRPr sz="4500" cap="all" spc="720">
          <a:solidFill>
            <a:srgbClr val="FFFFFF"/>
          </a:solidFill>
          <a:latin typeface="Avenir Light"/>
          <a:ea typeface="Avenir Light"/>
          <a:cs typeface="Avenir Light"/>
          <a:sym typeface="Avenir Light"/>
        </a:defRPr>
      </a:lvl4pPr>
      <a:lvl5pPr defTabSz="584200">
        <a:defRPr sz="4500" cap="all" spc="720">
          <a:solidFill>
            <a:srgbClr val="FFFFFF"/>
          </a:solidFill>
          <a:latin typeface="Avenir Light"/>
          <a:ea typeface="Avenir Light"/>
          <a:cs typeface="Avenir Light"/>
          <a:sym typeface="Avenir Light"/>
        </a:defRPr>
      </a:lvl5pPr>
      <a:lvl6pPr defTabSz="584200">
        <a:defRPr sz="4500" cap="all" spc="720">
          <a:solidFill>
            <a:srgbClr val="FFFFFF"/>
          </a:solidFill>
          <a:latin typeface="Avenir Light"/>
          <a:ea typeface="Avenir Light"/>
          <a:cs typeface="Avenir Light"/>
          <a:sym typeface="Avenir Light"/>
        </a:defRPr>
      </a:lvl6pPr>
      <a:lvl7pPr defTabSz="584200">
        <a:defRPr sz="4500" cap="all" spc="720">
          <a:solidFill>
            <a:srgbClr val="FFFFFF"/>
          </a:solidFill>
          <a:latin typeface="Avenir Light"/>
          <a:ea typeface="Avenir Light"/>
          <a:cs typeface="Avenir Light"/>
          <a:sym typeface="Avenir Light"/>
        </a:defRPr>
      </a:lvl7pPr>
      <a:lvl8pPr defTabSz="584200">
        <a:defRPr sz="4500" cap="all" spc="720">
          <a:solidFill>
            <a:srgbClr val="FFFFFF"/>
          </a:solidFill>
          <a:latin typeface="Avenir Light"/>
          <a:ea typeface="Avenir Light"/>
          <a:cs typeface="Avenir Light"/>
          <a:sym typeface="Avenir Light"/>
        </a:defRPr>
      </a:lvl8pPr>
      <a:lvl9pPr defTabSz="584200">
        <a:defRPr sz="4500" cap="all" spc="720">
          <a:solidFill>
            <a:srgbClr val="FFFFFF"/>
          </a:solidFill>
          <a:latin typeface="Avenir Light"/>
          <a:ea typeface="Avenir Light"/>
          <a:cs typeface="Avenir Light"/>
          <a:sym typeface="Avenir Light"/>
        </a:defRPr>
      </a:lvl9pPr>
    </p:titleStyle>
    <p:bodyStyle>
      <a:lvl1pPr marL="4699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1pPr>
      <a:lvl2pPr marL="9398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2pPr>
      <a:lvl3pPr marL="14097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3pPr>
      <a:lvl4pPr marL="18796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4pPr>
      <a:lvl5pPr marL="23495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5pPr>
      <a:lvl6pPr marL="28194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6pPr>
      <a:lvl7pPr marL="32893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7pPr>
      <a:lvl8pPr marL="37592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8pPr>
      <a:lvl9pPr marL="4229100" indent="-469900" defTabSz="584200">
        <a:spcBef>
          <a:spcPts val="4200"/>
        </a:spcBef>
        <a:buClr>
          <a:srgbClr val="646464"/>
        </a:buClr>
        <a:buSzPct val="90000"/>
        <a:buChar char="•"/>
        <a:defRPr sz="3600">
          <a:solidFill>
            <a:srgbClr val="FFFFFF"/>
          </a:solidFill>
          <a:latin typeface="Avenir Light"/>
          <a:ea typeface="Avenir Light"/>
          <a:cs typeface="Avenir Light"/>
          <a:sym typeface="Avenir Light"/>
        </a:defRPr>
      </a:lvl9pPr>
    </p:bodyStyle>
    <p:otherStyle>
      <a:lvl1pPr algn="ctr" defTabSz="584200">
        <a:defRPr sz="4000">
          <a:solidFill>
            <a:schemeClr val="tx1"/>
          </a:solidFill>
          <a:latin typeface="+mn-lt"/>
          <a:ea typeface="+mn-ea"/>
          <a:cs typeface="+mn-cs"/>
          <a:sym typeface="Avenir Light"/>
        </a:defRPr>
      </a:lvl1pPr>
      <a:lvl2pPr algn="ctr" defTabSz="584200">
        <a:defRPr sz="4000">
          <a:solidFill>
            <a:schemeClr val="tx1"/>
          </a:solidFill>
          <a:latin typeface="+mn-lt"/>
          <a:ea typeface="+mn-ea"/>
          <a:cs typeface="+mn-cs"/>
          <a:sym typeface="Avenir Light"/>
        </a:defRPr>
      </a:lvl2pPr>
      <a:lvl3pPr algn="ctr" defTabSz="584200">
        <a:defRPr sz="4000">
          <a:solidFill>
            <a:schemeClr val="tx1"/>
          </a:solidFill>
          <a:latin typeface="+mn-lt"/>
          <a:ea typeface="+mn-ea"/>
          <a:cs typeface="+mn-cs"/>
          <a:sym typeface="Avenir Light"/>
        </a:defRPr>
      </a:lvl3pPr>
      <a:lvl4pPr algn="ctr" defTabSz="584200">
        <a:defRPr sz="4000">
          <a:solidFill>
            <a:schemeClr val="tx1"/>
          </a:solidFill>
          <a:latin typeface="+mn-lt"/>
          <a:ea typeface="+mn-ea"/>
          <a:cs typeface="+mn-cs"/>
          <a:sym typeface="Avenir Light"/>
        </a:defRPr>
      </a:lvl4pPr>
      <a:lvl5pPr algn="ctr" defTabSz="584200">
        <a:defRPr sz="4000">
          <a:solidFill>
            <a:schemeClr val="tx1"/>
          </a:solidFill>
          <a:latin typeface="+mn-lt"/>
          <a:ea typeface="+mn-ea"/>
          <a:cs typeface="+mn-cs"/>
          <a:sym typeface="Avenir Light"/>
        </a:defRPr>
      </a:lvl5pPr>
      <a:lvl6pPr algn="ctr" defTabSz="584200">
        <a:defRPr sz="4000">
          <a:solidFill>
            <a:schemeClr val="tx1"/>
          </a:solidFill>
          <a:latin typeface="+mn-lt"/>
          <a:ea typeface="+mn-ea"/>
          <a:cs typeface="+mn-cs"/>
          <a:sym typeface="Avenir Light"/>
        </a:defRPr>
      </a:lvl6pPr>
      <a:lvl7pPr algn="ctr" defTabSz="584200">
        <a:defRPr sz="4000">
          <a:solidFill>
            <a:schemeClr val="tx1"/>
          </a:solidFill>
          <a:latin typeface="+mn-lt"/>
          <a:ea typeface="+mn-ea"/>
          <a:cs typeface="+mn-cs"/>
          <a:sym typeface="Avenir Light"/>
        </a:defRPr>
      </a:lvl7pPr>
      <a:lvl8pPr algn="ctr" defTabSz="584200">
        <a:defRPr sz="4000">
          <a:solidFill>
            <a:schemeClr val="tx1"/>
          </a:solidFill>
          <a:latin typeface="+mn-lt"/>
          <a:ea typeface="+mn-ea"/>
          <a:cs typeface="+mn-cs"/>
          <a:sym typeface="Avenir Light"/>
        </a:defRPr>
      </a:lvl8pPr>
      <a:lvl9pPr algn="ctr" defTabSz="584200">
        <a:defRPr sz="4000">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28423877" TargetMode="External"/><Relationship Id="rId4"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4.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tif"/></Relationships>
</file>

<file path=ppt/slides/_rels/slide25.xml.rels><?xml version="1.0" encoding="UTF-8" standalone="yes"?>
<Relationships xmlns="http://schemas.openxmlformats.org/package/2006/relationships"><Relationship Id="rId3" Type="http://schemas.openxmlformats.org/officeDocument/2006/relationships/image" Target="../media/image28.tif"/><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tif"/></Relationships>
</file>

<file path=ppt/slides/_rels/slide28.xml.rels><?xml version="1.0" encoding="UTF-8" standalone="yes"?>
<Relationships xmlns="http://schemas.openxmlformats.org/package/2006/relationships"><Relationship Id="rId3" Type="http://schemas.openxmlformats.org/officeDocument/2006/relationships/image" Target="../media/image28.tif"/><Relationship Id="rId4" Type="http://schemas.openxmlformats.org/officeDocument/2006/relationships/image" Target="../media/image32.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 Id="rId3"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tif"/><Relationship Id="rId5" Type="http://schemas.openxmlformats.org/officeDocument/2006/relationships/image" Target="../media/image71.tif"/><Relationship Id="rId1" Type="http://schemas.openxmlformats.org/officeDocument/2006/relationships/slideLayout" Target="../slideLayouts/slideLayout15.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nvSpPr>
        <p:spPr>
          <a:xfrm>
            <a:off x="6502603" y="7619999"/>
            <a:ext cx="5960534" cy="8285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defRPr>
                <a:solidFill>
                  <a:srgbClr val="404040"/>
                </a:solidFill>
              </a:defRPr>
            </a:lvl1pPr>
          </a:lstStyle>
          <a:p>
            <a:pPr lvl="0">
              <a:defRPr sz="1800">
                <a:solidFill>
                  <a:srgbClr val="000000"/>
                </a:solidFill>
              </a:defRPr>
            </a:pPr>
            <a:r>
              <a:rPr sz="4000" dirty="0">
                <a:solidFill>
                  <a:srgbClr val="404040"/>
                </a:solidFill>
              </a:rPr>
              <a:t>Presenter: Nancy Dowd</a:t>
            </a:r>
          </a:p>
        </p:txBody>
      </p:sp>
      <p:sp>
        <p:nvSpPr>
          <p:cNvPr id="43" name="Shape 43"/>
          <p:cNvSpPr>
            <a:spLocks noGrp="1"/>
          </p:cNvSpPr>
          <p:nvPr>
            <p:ph type="title"/>
          </p:nvPr>
        </p:nvSpPr>
        <p:spPr>
          <a:xfrm>
            <a:off x="1116752" y="1828800"/>
            <a:ext cx="11054082" cy="1049866"/>
          </a:xfrm>
          <a:prstGeom prst="rect">
            <a:avLst/>
          </a:prstGeom>
        </p:spPr>
        <p:txBody>
          <a:bodyPr/>
          <a:lstStyle/>
          <a:p>
            <a:pPr lvl="0" defTabSz="443991">
              <a:defRPr sz="1800" cap="none" spc="0">
                <a:solidFill>
                  <a:srgbClr val="000000"/>
                </a:solidFill>
              </a:defRPr>
            </a:pPr>
            <a:r>
              <a:rPr sz="3040" cap="all" spc="532">
                <a:solidFill>
                  <a:srgbClr val="404040"/>
                </a:solidFill>
              </a:rPr>
              <a:t>Consistent</a:t>
            </a:r>
            <a:r>
              <a:rPr sz="3040" cap="all" spc="532">
                <a:solidFill>
                  <a:srgbClr val="FFFFFF"/>
                </a:solidFill>
              </a:rPr>
              <a:t> </a:t>
            </a:r>
            <a:r>
              <a:rPr sz="3040" cap="all" spc="532">
                <a:solidFill>
                  <a:srgbClr val="404040"/>
                </a:solidFill>
              </a:rPr>
              <a:t>Communication</a:t>
            </a:r>
            <a:br>
              <a:rPr sz="3040" cap="all" spc="532">
                <a:solidFill>
                  <a:srgbClr val="404040"/>
                </a:solidFill>
              </a:rPr>
            </a:br>
            <a:endParaRPr sz="3040" cap="all" spc="532">
              <a:solidFill>
                <a:srgbClr val="404040"/>
              </a:solidFill>
            </a:endParaRPr>
          </a:p>
        </p:txBody>
      </p:sp>
      <p:sp>
        <p:nvSpPr>
          <p:cNvPr id="44" name="Shape 44"/>
          <p:cNvSpPr>
            <a:spLocks noGrp="1"/>
          </p:cNvSpPr>
          <p:nvPr>
            <p:ph type="body" idx="1"/>
          </p:nvPr>
        </p:nvSpPr>
        <p:spPr>
          <a:xfrm>
            <a:off x="1028700" y="2375898"/>
            <a:ext cx="10426700" cy="1891303"/>
          </a:xfrm>
          <a:prstGeom prst="rect">
            <a:avLst/>
          </a:prstGeom>
        </p:spPr>
        <p:txBody>
          <a:bodyPr/>
          <a:lstStyle>
            <a:lvl1pPr algn="l">
              <a:defRPr sz="5100">
                <a:solidFill>
                  <a:srgbClr val="FF0066"/>
                </a:solidFill>
              </a:defRPr>
            </a:lvl1pPr>
          </a:lstStyle>
          <a:p>
            <a:pPr lvl="0">
              <a:defRPr sz="1800">
                <a:solidFill>
                  <a:srgbClr val="000000"/>
                </a:solidFill>
              </a:defRPr>
            </a:pPr>
            <a:r>
              <a:rPr sz="5100">
                <a:solidFill>
                  <a:srgbClr val="FF0066"/>
                </a:solidFill>
              </a:rPr>
              <a:t>Coordinating Marketing Efforts Across Multiple Platforms</a:t>
            </a:r>
          </a:p>
        </p:txBody>
      </p:sp>
      <p:pic>
        <p:nvPicPr>
          <p:cNvPr id="45" name="image1.jpg"/>
          <p:cNvPicPr/>
          <p:nvPr/>
        </p:nvPicPr>
        <p:blipFill>
          <a:blip r:embed="rId2">
            <a:extLst/>
          </a:blip>
          <a:stretch>
            <a:fillRect/>
          </a:stretch>
        </p:blipFill>
        <p:spPr>
          <a:xfrm>
            <a:off x="1016000" y="4602329"/>
            <a:ext cx="4894141" cy="3754187"/>
          </a:xfrm>
          <a:prstGeom prst="rect">
            <a:avLst/>
          </a:prstGeom>
          <a:ln w="12700">
            <a:miter lim="400000"/>
          </a:ln>
        </p:spPr>
      </p:pic>
      <p:sp>
        <p:nvSpPr>
          <p:cNvPr id="2" name="TextBox 1"/>
          <p:cNvSpPr txBox="1"/>
          <p:nvPr/>
        </p:nvSpPr>
        <p:spPr>
          <a:xfrm>
            <a:off x="7257438" y="5536231"/>
            <a:ext cx="436958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venir Light"/>
                <a:ea typeface="Avenir Light"/>
                <a:cs typeface="Avenir Light"/>
                <a:sym typeface="Avenir Light"/>
              </a:rPr>
              <a:t>An Infopeople Webinar</a:t>
            </a:r>
          </a:p>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venir Light"/>
                <a:ea typeface="Avenir Light"/>
                <a:cs typeface="Avenir Light"/>
                <a:sym typeface="Avenir Light"/>
              </a:rPr>
              <a:t>Tuesday, September 23, 2014</a:t>
            </a:r>
            <a:endParaRPr kumimoji="0" lang="en-US" sz="2400" b="0" i="0" u="none" strike="noStrike" cap="none" spc="0" normalizeH="0" baseline="0" dirty="0">
              <a:ln>
                <a:noFill/>
              </a:ln>
              <a:solidFill>
                <a:srgbClr val="000000"/>
              </a:solidFill>
              <a:effectLst/>
              <a:uFillTx/>
              <a:latin typeface="Avenir Light"/>
              <a:ea typeface="Avenir Light"/>
              <a:cs typeface="Avenir Light"/>
              <a:sym typeface="Avenir Light"/>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p:cNvSpPr>
          <p:nvPr>
            <p:ph type="body" idx="1"/>
          </p:nvPr>
        </p:nvSpPr>
        <p:spPr>
          <a:xfrm>
            <a:off x="29673" y="4126540"/>
            <a:ext cx="12945454" cy="1076832"/>
          </a:xfrm>
          <a:prstGeom prst="rect">
            <a:avLst/>
          </a:prstGeom>
        </p:spPr>
        <p:txBody>
          <a:bodyPr>
            <a:normAutofit fontScale="62500" lnSpcReduction="20000"/>
          </a:bodyPr>
          <a:lstStyle/>
          <a:p>
            <a:pPr lvl="0" algn="ctr">
              <a:lnSpc>
                <a:spcPct val="200000"/>
              </a:lnSpc>
              <a:defRPr sz="1800" cap="none" spc="0">
                <a:solidFill>
                  <a:srgbClr val="000000"/>
                </a:solidFill>
              </a:defRPr>
            </a:pPr>
            <a:r>
              <a:rPr sz="6000" cap="all" spc="300">
                <a:solidFill>
                  <a:srgbClr val="535353"/>
                </a:solidFill>
                <a:latin typeface="Avenir Light"/>
                <a:ea typeface="Avenir Light"/>
                <a:cs typeface="Avenir Light"/>
                <a:sym typeface="Avenir Light"/>
              </a:rPr>
              <a:t>Align. </a:t>
            </a:r>
            <a:r>
              <a:rPr sz="6000" cap="all" spc="300">
                <a:solidFill>
                  <a:srgbClr val="76D6FF"/>
                </a:solidFill>
                <a:latin typeface="Avenir Light"/>
                <a:ea typeface="Avenir Light"/>
                <a:cs typeface="Avenir Light"/>
                <a:sym typeface="Avenir Light"/>
              </a:rPr>
              <a:t>Engage</a:t>
            </a:r>
            <a:r>
              <a:rPr sz="6000" cap="all" spc="300">
                <a:solidFill>
                  <a:srgbClr val="535353"/>
                </a:solidFill>
                <a:latin typeface="Avenir Light"/>
                <a:ea typeface="Avenir Light"/>
                <a:cs typeface="Avenir Light"/>
                <a:sym typeface="Avenir Light"/>
              </a:rPr>
              <a:t>. inform.</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age11.jpg" descr="https://sphotos-b.xx.fbcdn.net/hphotos-ash3/545186_10150665823561765_1405955047_n.jpg"/>
          <p:cNvPicPr/>
          <p:nvPr/>
        </p:nvPicPr>
        <p:blipFill>
          <a:blip r:embed="rId3">
            <a:extLst/>
          </a:blip>
          <a:stretch>
            <a:fillRect/>
          </a:stretch>
        </p:blipFill>
        <p:spPr>
          <a:xfrm>
            <a:off x="128693" y="-7811911"/>
            <a:ext cx="7559042" cy="6123094"/>
          </a:xfrm>
          <a:prstGeom prst="rect">
            <a:avLst/>
          </a:prstGeom>
          <a:ln w="12700">
            <a:miter lim="400000"/>
          </a:ln>
        </p:spPr>
      </p:pic>
      <p:pic>
        <p:nvPicPr>
          <p:cNvPr id="86" name="image12.png"/>
          <p:cNvPicPr/>
          <p:nvPr/>
        </p:nvPicPr>
        <p:blipFill>
          <a:blip r:embed="rId4">
            <a:extLst/>
          </a:blip>
          <a:srcRect b="7286"/>
          <a:stretch>
            <a:fillRect/>
          </a:stretch>
        </p:blipFill>
        <p:spPr>
          <a:xfrm>
            <a:off x="-40641" y="-137160"/>
            <a:ext cx="13169787" cy="9890760"/>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image13.jpg" descr="ttwedwatch2.JPG"/>
          <p:cNvPicPr/>
          <p:nvPr/>
        </p:nvPicPr>
        <p:blipFill>
          <a:blip r:embed="rId3">
            <a:extLst/>
          </a:blip>
          <a:srcRect r="7782"/>
          <a:stretch>
            <a:fillRect/>
          </a:stretch>
        </p:blipFill>
        <p:spPr>
          <a:xfrm>
            <a:off x="25400" y="8021"/>
            <a:ext cx="12979402" cy="9745579"/>
          </a:xfrm>
          <a:prstGeom prst="rect">
            <a:avLst/>
          </a:prstGeom>
          <a:ln w="12700">
            <a:miter lim="400000"/>
          </a:ln>
        </p:spPr>
      </p:pic>
      <p:pic>
        <p:nvPicPr>
          <p:cNvPr id="91" name="image14.jpg" descr="The Royal Wedding of Britain's Prince William and Kate Middleton"/>
          <p:cNvPicPr/>
          <p:nvPr/>
        </p:nvPicPr>
        <p:blipFill>
          <a:blip r:embed="rId4">
            <a:extLst/>
          </a:blip>
          <a:stretch>
            <a:fillRect/>
          </a:stretch>
        </p:blipFill>
        <p:spPr>
          <a:xfrm>
            <a:off x="6418205" y="2709333"/>
            <a:ext cx="5147734" cy="421301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iterate>
                                    <p:tmAbs val="0"/>
                                  </p:iterate>
                                  <p:childTnLst>
                                    <p:set>
                                      <p:cBhvr>
                                        <p:cTn id="12"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1" animBg="1" advAuto="0"/>
      <p:bldP spid="91"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body" idx="1"/>
          </p:nvPr>
        </p:nvSpPr>
        <p:spPr>
          <a:xfrm>
            <a:off x="29673" y="4126540"/>
            <a:ext cx="12945454" cy="1076832"/>
          </a:xfrm>
          <a:prstGeom prst="rect">
            <a:avLst/>
          </a:prstGeom>
        </p:spPr>
        <p:txBody>
          <a:bodyPr>
            <a:normAutofit fontScale="62500" lnSpcReduction="20000"/>
          </a:bodyPr>
          <a:lstStyle/>
          <a:p>
            <a:pPr lvl="0" algn="ctr">
              <a:lnSpc>
                <a:spcPct val="200000"/>
              </a:lnSpc>
              <a:defRPr sz="1800" cap="none" spc="0">
                <a:solidFill>
                  <a:srgbClr val="000000"/>
                </a:solidFill>
              </a:defRPr>
            </a:pPr>
            <a:r>
              <a:rPr sz="6000" cap="all" spc="300">
                <a:solidFill>
                  <a:srgbClr val="535353"/>
                </a:solidFill>
                <a:latin typeface="Avenir Light"/>
                <a:ea typeface="Avenir Light"/>
                <a:cs typeface="Avenir Light"/>
                <a:sym typeface="Avenir Light"/>
              </a:rPr>
              <a:t>Align. </a:t>
            </a:r>
            <a:r>
              <a:rPr sz="6000" cap="all" spc="300">
                <a:solidFill>
                  <a:srgbClr val="76D6FF"/>
                </a:solidFill>
                <a:latin typeface="Avenir Light"/>
                <a:ea typeface="Avenir Light"/>
                <a:cs typeface="Avenir Light"/>
                <a:sym typeface="Avenir Light"/>
              </a:rPr>
              <a:t>Engage</a:t>
            </a:r>
            <a:r>
              <a:rPr sz="6000" cap="all" spc="300">
                <a:solidFill>
                  <a:srgbClr val="535353"/>
                </a:solidFill>
                <a:latin typeface="Avenir Light"/>
                <a:ea typeface="Avenir Light"/>
                <a:cs typeface="Avenir Light"/>
                <a:sym typeface="Avenir Light"/>
              </a:rPr>
              <a:t>. inform.</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9379742" y="9098426"/>
            <a:ext cx="3363975" cy="4729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defRPr sz="2000">
                <a:solidFill>
                  <a:srgbClr val="FFFFFF"/>
                </a:solidFill>
                <a:hlinkClick r:id="rId3"/>
              </a:defRPr>
            </a:lvl1pPr>
          </a:lstStyle>
          <a:p>
            <a:pPr lvl="0">
              <a:defRPr sz="1800">
                <a:solidFill>
                  <a:srgbClr val="000000"/>
                </a:solidFill>
              </a:defRPr>
            </a:pPr>
            <a:r>
              <a:rPr sz="2000">
                <a:solidFill>
                  <a:srgbClr val="FFFFFF"/>
                </a:solidFill>
                <a:hlinkClick r:id="rId3"/>
              </a:rPr>
              <a:t>https://vimeo.com/28423877</a:t>
            </a:r>
          </a:p>
        </p:txBody>
      </p:sp>
      <p:pic>
        <p:nvPicPr>
          <p:cNvPr id="4" name="image15.png"/>
          <p:cNvPicPr/>
          <p:nvPr/>
        </p:nvPicPr>
        <p:blipFill>
          <a:blip r:embed="rId4">
            <a:extLst/>
          </a:blip>
          <a:stretch>
            <a:fillRect/>
          </a:stretch>
        </p:blipFill>
        <p:spPr>
          <a:xfrm>
            <a:off x="1266627" y="272590"/>
            <a:ext cx="8818188" cy="8825836"/>
          </a:xfrm>
          <a:prstGeom prst="rect">
            <a:avLst/>
          </a:prstGeom>
          <a:ln w="12700">
            <a:miter lim="400000"/>
          </a:ln>
        </p:spPr>
      </p:pic>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body" idx="1"/>
          </p:nvPr>
        </p:nvSpPr>
        <p:spPr>
          <a:xfrm>
            <a:off x="29673" y="4126540"/>
            <a:ext cx="12945454" cy="1076832"/>
          </a:xfrm>
          <a:prstGeom prst="rect">
            <a:avLst/>
          </a:prstGeom>
        </p:spPr>
        <p:txBody>
          <a:bodyPr>
            <a:normAutofit fontScale="62500" lnSpcReduction="20000"/>
          </a:bodyPr>
          <a:lstStyle/>
          <a:p>
            <a:pPr lvl="0" algn="ctr">
              <a:lnSpc>
                <a:spcPct val="200000"/>
              </a:lnSpc>
              <a:defRPr sz="1800" cap="none" spc="0">
                <a:solidFill>
                  <a:srgbClr val="000000"/>
                </a:solidFill>
              </a:defRPr>
            </a:pPr>
            <a:r>
              <a:rPr sz="6000" cap="all" spc="300">
                <a:solidFill>
                  <a:srgbClr val="535353"/>
                </a:solidFill>
                <a:latin typeface="Avenir Light"/>
                <a:ea typeface="Avenir Light"/>
                <a:cs typeface="Avenir Light"/>
                <a:sym typeface="Avenir Light"/>
              </a:rPr>
              <a:t>Align. </a:t>
            </a:r>
            <a:r>
              <a:rPr sz="6000" cap="all" spc="300">
                <a:solidFill>
                  <a:srgbClr val="76D6FF"/>
                </a:solidFill>
                <a:latin typeface="Avenir Light"/>
                <a:ea typeface="Avenir Light"/>
                <a:cs typeface="Avenir Light"/>
                <a:sym typeface="Avenir Light"/>
              </a:rPr>
              <a:t>Engage</a:t>
            </a:r>
            <a:r>
              <a:rPr sz="6000" cap="all" spc="300">
                <a:solidFill>
                  <a:srgbClr val="535353"/>
                </a:solidFill>
                <a:latin typeface="Avenir Light"/>
                <a:ea typeface="Avenir Light"/>
                <a:cs typeface="Avenir Light"/>
                <a:sym typeface="Avenir Light"/>
              </a:rPr>
              <a:t>. inform.</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p:nvPr>
        </p:nvSpPr>
        <p:spPr>
          <a:xfrm>
            <a:off x="973511" y="734981"/>
            <a:ext cx="12217401" cy="1079292"/>
          </a:xfrm>
          <a:prstGeom prst="rect">
            <a:avLst/>
          </a:prstGeom>
        </p:spPr>
        <p:txBody>
          <a:bodyPr/>
          <a:lstStyle>
            <a:lvl1pPr>
              <a:defRPr spc="900">
                <a:solidFill>
                  <a:srgbClr val="808080"/>
                </a:solidFill>
              </a:defRPr>
            </a:lvl1pPr>
          </a:lstStyle>
          <a:p>
            <a:pPr lvl="0">
              <a:defRPr sz="1800" cap="none" spc="0">
                <a:solidFill>
                  <a:srgbClr val="000000"/>
                </a:solidFill>
              </a:defRPr>
            </a:pPr>
            <a:r>
              <a:rPr sz="6200" cap="all" spc="900" dirty="0">
                <a:solidFill>
                  <a:srgbClr val="808080"/>
                </a:solidFill>
              </a:rPr>
              <a:t>The channels</a:t>
            </a:r>
          </a:p>
        </p:txBody>
      </p:sp>
      <p:pic>
        <p:nvPicPr>
          <p:cNvPr id="105" name="pasted-image.png"/>
          <p:cNvPicPr/>
          <p:nvPr/>
        </p:nvPicPr>
        <p:blipFill>
          <a:blip r:embed="rId2">
            <a:extLst/>
          </a:blip>
          <a:stretch>
            <a:fillRect/>
          </a:stretch>
        </p:blipFill>
        <p:spPr>
          <a:xfrm>
            <a:off x="152399" y="2067222"/>
            <a:ext cx="12700001" cy="7035801"/>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xfrm>
            <a:off x="660400" y="609600"/>
            <a:ext cx="8849008" cy="2115791"/>
          </a:xfrm>
          <a:prstGeom prst="rect">
            <a:avLst/>
          </a:prstGeom>
        </p:spPr>
        <p:txBody>
          <a:bodyPr/>
          <a:lstStyle>
            <a:lvl1pPr>
              <a:defRPr>
                <a:solidFill>
                  <a:srgbClr val="A7A7A7"/>
                </a:solidFill>
              </a:defRPr>
            </a:lvl1pPr>
          </a:lstStyle>
          <a:p>
            <a:pPr lvl="0">
              <a:defRPr sz="1800" cap="none" spc="0">
                <a:solidFill>
                  <a:srgbClr val="000000"/>
                </a:solidFill>
              </a:defRPr>
            </a:pPr>
            <a:r>
              <a:rPr sz="4500" cap="all" spc="720">
                <a:solidFill>
                  <a:srgbClr val="A7A7A7"/>
                </a:solidFill>
              </a:rPr>
              <a:t>Social Impact</a:t>
            </a:r>
          </a:p>
        </p:txBody>
      </p:sp>
      <p:sp>
        <p:nvSpPr>
          <p:cNvPr id="108" name="Shape 108"/>
          <p:cNvSpPr>
            <a:spLocks noGrp="1"/>
          </p:cNvSpPr>
          <p:nvPr>
            <p:ph type="body" idx="1"/>
          </p:nvPr>
        </p:nvSpPr>
        <p:spPr>
          <a:xfrm>
            <a:off x="1141602" y="2383537"/>
            <a:ext cx="10721596" cy="6245919"/>
          </a:xfrm>
          <a:prstGeom prst="rect">
            <a:avLst/>
          </a:prstGeom>
        </p:spPr>
        <p:txBody>
          <a:bodyPr/>
          <a:lstStyle/>
          <a:p>
            <a:pPr marL="0" lvl="0" indent="0" defTabSz="455675">
              <a:spcBef>
                <a:spcPts val="2400"/>
              </a:spcBef>
              <a:buClrTx/>
              <a:buSzTx/>
              <a:buNone/>
              <a:defRPr sz="1800">
                <a:solidFill>
                  <a:srgbClr val="000000"/>
                </a:solidFill>
              </a:defRPr>
            </a:pPr>
            <a:r>
              <a:rPr sz="2340" b="1">
                <a:solidFill>
                  <a:srgbClr val="797979"/>
                </a:solidFill>
              </a:rPr>
              <a:t>Connect with People</a:t>
            </a:r>
          </a:p>
          <a:p>
            <a:pPr marL="921258" lvl="2" indent="-307085" defTabSz="455675">
              <a:spcBef>
                <a:spcPts val="2400"/>
              </a:spcBef>
              <a:defRPr sz="1800">
                <a:solidFill>
                  <a:srgbClr val="000000"/>
                </a:solidFill>
              </a:defRPr>
            </a:pPr>
            <a:r>
              <a:rPr sz="2340">
                <a:solidFill>
                  <a:srgbClr val="797979"/>
                </a:solidFill>
              </a:rPr>
              <a:t>Helps keep up with social ties - family and friends</a:t>
            </a:r>
          </a:p>
          <a:p>
            <a:pPr marL="921258" lvl="2" indent="-307085" defTabSz="455675">
              <a:spcBef>
                <a:spcPts val="2400"/>
              </a:spcBef>
              <a:defRPr sz="1800">
                <a:solidFill>
                  <a:srgbClr val="000000"/>
                </a:solidFill>
              </a:defRPr>
            </a:pPr>
            <a:r>
              <a:rPr sz="2340">
                <a:solidFill>
                  <a:srgbClr val="797979"/>
                </a:solidFill>
              </a:rPr>
              <a:t>Online social support</a:t>
            </a:r>
          </a:p>
          <a:p>
            <a:pPr marL="921258" lvl="2" indent="-307085" defTabSz="455675">
              <a:spcBef>
                <a:spcPts val="2400"/>
              </a:spcBef>
              <a:defRPr sz="1800">
                <a:solidFill>
                  <a:srgbClr val="000000"/>
                </a:solidFill>
              </a:defRPr>
            </a:pPr>
            <a:r>
              <a:rPr sz="2340">
                <a:solidFill>
                  <a:srgbClr val="797979"/>
                </a:solidFill>
              </a:rPr>
              <a:t>Political engagement </a:t>
            </a:r>
          </a:p>
          <a:p>
            <a:pPr marL="921258" lvl="2" indent="-307085" defTabSz="455675">
              <a:spcBef>
                <a:spcPts val="2400"/>
              </a:spcBef>
              <a:defRPr sz="1800">
                <a:solidFill>
                  <a:srgbClr val="000000"/>
                </a:solidFill>
              </a:defRPr>
            </a:pPr>
            <a:r>
              <a:rPr sz="2340">
                <a:solidFill>
                  <a:srgbClr val="797979"/>
                </a:solidFill>
              </a:rPr>
              <a:t>Revives dormant relationships</a:t>
            </a:r>
          </a:p>
          <a:p>
            <a:pPr marL="921258" lvl="2" indent="-307085" defTabSz="455675">
              <a:spcBef>
                <a:spcPts val="2400"/>
              </a:spcBef>
              <a:defRPr sz="1800">
                <a:solidFill>
                  <a:srgbClr val="000000"/>
                </a:solidFill>
              </a:defRPr>
            </a:pPr>
            <a:r>
              <a:rPr sz="2340">
                <a:solidFill>
                  <a:srgbClr val="797979"/>
                </a:solidFill>
              </a:rPr>
              <a:t>Connect with people similar hobbies</a:t>
            </a:r>
          </a:p>
          <a:p>
            <a:pPr marL="921258" lvl="2" indent="-307085" defTabSz="455675">
              <a:spcBef>
                <a:spcPts val="2400"/>
              </a:spcBef>
              <a:defRPr sz="1800">
                <a:solidFill>
                  <a:srgbClr val="000000"/>
                </a:solidFill>
              </a:defRPr>
            </a:pPr>
            <a:r>
              <a:rPr sz="2340">
                <a:solidFill>
                  <a:srgbClr val="797979"/>
                </a:solidFill>
              </a:rPr>
              <a:t>Read comments by celebrities, politicians and athletes</a:t>
            </a:r>
          </a:p>
          <a:p>
            <a:pPr marL="921258" lvl="2" indent="-307085" defTabSz="455675">
              <a:spcBef>
                <a:spcPts val="2400"/>
              </a:spcBef>
              <a:defRPr sz="1800">
                <a:solidFill>
                  <a:srgbClr val="000000"/>
                </a:solidFill>
              </a:defRPr>
            </a:pPr>
            <a:endParaRPr sz="2340">
              <a:solidFill>
                <a:srgbClr val="797979"/>
              </a:solidFill>
            </a:endParaRPr>
          </a:p>
          <a:p>
            <a:pPr marL="0" lvl="2" indent="356615" algn="r" defTabSz="455675">
              <a:spcBef>
                <a:spcPts val="2400"/>
              </a:spcBef>
              <a:buClrTx/>
              <a:buSzTx/>
              <a:buNone/>
              <a:defRPr sz="1800">
                <a:solidFill>
                  <a:srgbClr val="000000"/>
                </a:solidFill>
              </a:defRPr>
            </a:pPr>
            <a:r>
              <a:rPr sz="2340">
                <a:solidFill>
                  <a:srgbClr val="797979"/>
                </a:solidFill>
              </a:rPr>
              <a:t>-Pew Institute </a:t>
            </a:r>
          </a:p>
        </p:txBody>
      </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image18.png"/>
          <p:cNvPicPr/>
          <p:nvPr/>
        </p:nvPicPr>
        <p:blipFill>
          <a:blip r:embed="rId3">
            <a:extLst/>
          </a:blip>
          <a:stretch>
            <a:fillRect/>
          </a:stretch>
        </p:blipFill>
        <p:spPr>
          <a:xfrm>
            <a:off x="5270500" y="533400"/>
            <a:ext cx="6576908" cy="8531855"/>
          </a:xfrm>
          <a:prstGeom prst="rect">
            <a:avLst/>
          </a:prstGeom>
          <a:ln w="12700">
            <a:miter lim="400000"/>
          </a:ln>
        </p:spPr>
      </p:pic>
      <p:pic>
        <p:nvPicPr>
          <p:cNvPr id="111" name="pasted-image.png"/>
          <p:cNvPicPr/>
          <p:nvPr/>
        </p:nvPicPr>
        <p:blipFill>
          <a:blip r:embed="rId4">
            <a:extLst/>
          </a:blip>
          <a:stretch>
            <a:fillRect/>
          </a:stretch>
        </p:blipFill>
        <p:spPr>
          <a:xfrm>
            <a:off x="339261" y="1130059"/>
            <a:ext cx="4648201" cy="1752601"/>
          </a:xfrm>
          <a:prstGeom prst="rect">
            <a:avLst/>
          </a:prstGeom>
          <a:ln w="12700">
            <a:miter lim="400000"/>
          </a:ln>
        </p:spPr>
      </p:pic>
      <p:sp>
        <p:nvSpPr>
          <p:cNvPr id="112" name="Shape 112"/>
          <p:cNvSpPr>
            <a:spLocks noGrp="1"/>
          </p:cNvSpPr>
          <p:nvPr>
            <p:ph type="body" idx="1"/>
          </p:nvPr>
        </p:nvSpPr>
        <p:spPr>
          <a:xfrm>
            <a:off x="698500" y="2725390"/>
            <a:ext cx="4442185" cy="5688347"/>
          </a:xfrm>
          <a:prstGeom prst="rect">
            <a:avLst/>
          </a:prstGeom>
        </p:spPr>
        <p:txBody>
          <a:bodyPr/>
          <a:lstStyle/>
          <a:p>
            <a:pPr marL="393700" lvl="0" indent="-393700">
              <a:spcBef>
                <a:spcPts val="3200"/>
              </a:spcBef>
              <a:defRPr sz="1800">
                <a:solidFill>
                  <a:srgbClr val="000000"/>
                </a:solidFill>
              </a:defRPr>
            </a:pPr>
            <a:r>
              <a:rPr sz="3000" dirty="0">
                <a:solidFill>
                  <a:srgbClr val="797979"/>
                </a:solidFill>
              </a:rPr>
              <a:t>19-29 yr. olds</a:t>
            </a:r>
          </a:p>
          <a:p>
            <a:pPr marL="393700" lvl="0" indent="-393700">
              <a:spcBef>
                <a:spcPts val="3200"/>
              </a:spcBef>
              <a:defRPr sz="1800">
                <a:solidFill>
                  <a:srgbClr val="000000"/>
                </a:solidFill>
              </a:defRPr>
            </a:pPr>
            <a:r>
              <a:rPr sz="3000" dirty="0">
                <a:solidFill>
                  <a:srgbClr val="797979"/>
                </a:solidFill>
              </a:rPr>
              <a:t>10 minutes a day</a:t>
            </a:r>
          </a:p>
          <a:p>
            <a:pPr marL="393700" lvl="0" indent="-393700">
              <a:spcBef>
                <a:spcPts val="3200"/>
              </a:spcBef>
              <a:defRPr sz="1800">
                <a:solidFill>
                  <a:srgbClr val="000000"/>
                </a:solidFill>
              </a:defRPr>
            </a:pPr>
            <a:r>
              <a:rPr sz="3000" dirty="0">
                <a:solidFill>
                  <a:srgbClr val="797979"/>
                </a:solidFill>
              </a:rPr>
              <a:t>40% more than once</a:t>
            </a:r>
          </a:p>
          <a:p>
            <a:pPr marL="393700" lvl="0" indent="-393700">
              <a:spcBef>
                <a:spcPts val="3200"/>
              </a:spcBef>
              <a:defRPr sz="1800">
                <a:solidFill>
                  <a:srgbClr val="000000"/>
                </a:solidFill>
              </a:defRPr>
            </a:pPr>
            <a:r>
              <a:rPr sz="3000" dirty="0">
                <a:solidFill>
                  <a:srgbClr val="797979"/>
                </a:solidFill>
              </a:rPr>
              <a:t>69% income 75k+</a:t>
            </a:r>
          </a:p>
          <a:p>
            <a:pPr marL="393700" lvl="0" indent="-393700">
              <a:spcBef>
                <a:spcPts val="3200"/>
              </a:spcBef>
              <a:defRPr sz="1800">
                <a:solidFill>
                  <a:srgbClr val="000000"/>
                </a:solidFill>
              </a:defRPr>
            </a:pPr>
            <a:r>
              <a:rPr sz="3000" dirty="0">
                <a:solidFill>
                  <a:srgbClr val="797979"/>
                </a:solidFill>
              </a:rPr>
              <a:t>College grads</a:t>
            </a:r>
          </a:p>
          <a:p>
            <a:pPr marL="393700" lvl="0" indent="-393700">
              <a:spcBef>
                <a:spcPts val="3200"/>
              </a:spcBef>
              <a:defRPr sz="1800">
                <a:solidFill>
                  <a:srgbClr val="000000"/>
                </a:solidFill>
              </a:defRPr>
            </a:pPr>
            <a:r>
              <a:rPr sz="3000" dirty="0">
                <a:solidFill>
                  <a:srgbClr val="797979"/>
                </a:solidFill>
              </a:rPr>
              <a:t>71% of online users</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What works?</a:t>
            </a:r>
          </a:p>
        </p:txBody>
      </p:sp>
      <p:sp>
        <p:nvSpPr>
          <p:cNvPr id="117" name="Shape 117"/>
          <p:cNvSpPr>
            <a:spLocks noGrp="1"/>
          </p:cNvSpPr>
          <p:nvPr>
            <p:ph type="body" idx="1"/>
          </p:nvPr>
        </p:nvSpPr>
        <p:spPr>
          <a:xfrm>
            <a:off x="698500" y="2725390"/>
            <a:ext cx="5080000" cy="3173313"/>
          </a:xfrm>
          <a:prstGeom prst="rect">
            <a:avLst/>
          </a:prstGeom>
        </p:spPr>
        <p:txBody>
          <a:bodyPr/>
          <a:lstStyle/>
          <a:p>
            <a:pPr lvl="0">
              <a:defRPr sz="1800">
                <a:solidFill>
                  <a:srgbClr val="000000"/>
                </a:solidFill>
              </a:defRPr>
            </a:pPr>
            <a:r>
              <a:rPr sz="3000" dirty="0">
                <a:solidFill>
                  <a:srgbClr val="797979"/>
                </a:solidFill>
              </a:rPr>
              <a:t>Images</a:t>
            </a:r>
          </a:p>
          <a:p>
            <a:pPr lvl="0">
              <a:defRPr sz="1800">
                <a:solidFill>
                  <a:srgbClr val="000000"/>
                </a:solidFill>
              </a:defRPr>
            </a:pPr>
            <a:r>
              <a:rPr sz="3000" dirty="0">
                <a:solidFill>
                  <a:srgbClr val="797979"/>
                </a:solidFill>
              </a:rPr>
              <a:t>Fun</a:t>
            </a:r>
          </a:p>
          <a:p>
            <a:pPr lvl="0">
              <a:defRPr sz="1800">
                <a:solidFill>
                  <a:srgbClr val="000000"/>
                </a:solidFill>
              </a:defRPr>
            </a:pPr>
            <a:r>
              <a:rPr sz="3000" dirty="0">
                <a:solidFill>
                  <a:srgbClr val="797979"/>
                </a:solidFill>
              </a:rPr>
              <a:t>Relevancy</a:t>
            </a:r>
          </a:p>
        </p:txBody>
      </p:sp>
      <p:pic>
        <p:nvPicPr>
          <p:cNvPr id="118" name="pasted-image.tif"/>
          <p:cNvPicPr/>
          <p:nvPr/>
        </p:nvPicPr>
        <p:blipFill>
          <a:blip r:embed="rId2">
            <a:extLst/>
          </a:blip>
          <a:stretch>
            <a:fillRect/>
          </a:stretch>
        </p:blipFill>
        <p:spPr>
          <a:xfrm rot="21598627">
            <a:off x="6230663" y="850917"/>
            <a:ext cx="5902977" cy="7459652"/>
          </a:xfrm>
          <a:prstGeom prst="rect">
            <a:avLst/>
          </a:prstGeom>
          <a:ln w="38100">
            <a:solidFill/>
            <a:miter/>
          </a:ln>
        </p:spPr>
      </p:pic>
      <p:sp>
        <p:nvSpPr>
          <p:cNvPr id="119" name="Shape 119"/>
          <p:cNvSpPr/>
          <p:nvPr/>
        </p:nvSpPr>
        <p:spPr>
          <a:xfrm>
            <a:off x="679992" y="801067"/>
            <a:ext cx="3492402" cy="173285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l">
              <a:defRPr sz="1800"/>
            </a:pPr>
            <a:r>
              <a:rPr sz="4400" cap="all" spc="704" dirty="0">
                <a:solidFill>
                  <a:srgbClr val="76D6FF"/>
                </a:solidFill>
                <a:latin typeface="Avenir Book"/>
                <a:ea typeface="Avenir Book"/>
                <a:cs typeface="Avenir Book"/>
                <a:sym typeface="Avenir Book"/>
              </a:rPr>
              <a:t>What </a:t>
            </a:r>
          </a:p>
          <a:p>
            <a:pPr lvl="0" algn="l">
              <a:defRPr sz="1800"/>
            </a:pPr>
            <a:r>
              <a:rPr sz="4400" cap="all" spc="704" dirty="0">
                <a:solidFill>
                  <a:srgbClr val="76D6FF"/>
                </a:solidFill>
                <a:latin typeface="Avenir Book"/>
                <a:ea typeface="Avenir Book"/>
                <a:cs typeface="Avenir Book"/>
                <a:sym typeface="Avenir Book"/>
              </a:rPr>
              <a:t>works? </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xfrm>
            <a:off x="635000" y="2590800"/>
            <a:ext cx="12039600" cy="2222500"/>
          </a:xfrm>
          <a:prstGeom prst="rect">
            <a:avLst/>
          </a:prstGeom>
        </p:spPr>
        <p:txBody>
          <a:bodyPr/>
          <a:lstStyle/>
          <a:p>
            <a:pPr lvl="0">
              <a:defRPr sz="1800" cap="none" spc="0">
                <a:solidFill>
                  <a:srgbClr val="000000"/>
                </a:solidFill>
              </a:defRPr>
            </a:pPr>
            <a:r>
              <a:rPr sz="4400" cap="all" spc="900" dirty="0">
                <a:solidFill>
                  <a:srgbClr val="808080"/>
                </a:solidFill>
              </a:rPr>
              <a:t>What is </a:t>
            </a:r>
            <a:br>
              <a:rPr sz="4400" cap="all" spc="900" dirty="0">
                <a:solidFill>
                  <a:srgbClr val="808080"/>
                </a:solidFill>
              </a:rPr>
            </a:br>
            <a:r>
              <a:rPr sz="4400" cap="all" spc="900" dirty="0">
                <a:solidFill>
                  <a:srgbClr val="808080"/>
                </a:solidFill>
              </a:rPr>
              <a:t>multichannel marketing</a:t>
            </a:r>
          </a:p>
        </p:txBody>
      </p:sp>
      <p:sp>
        <p:nvSpPr>
          <p:cNvPr id="48" name="Shape 48"/>
          <p:cNvSpPr>
            <a:spLocks noGrp="1"/>
          </p:cNvSpPr>
          <p:nvPr>
            <p:ph type="body" idx="1"/>
          </p:nvPr>
        </p:nvSpPr>
        <p:spPr>
          <a:xfrm>
            <a:off x="635000" y="3886200"/>
            <a:ext cx="11582400" cy="889000"/>
          </a:xfrm>
          <a:prstGeom prst="rect">
            <a:avLst/>
          </a:prstGeom>
        </p:spPr>
        <p:txBody>
          <a:bodyPr/>
          <a:lstStyle/>
          <a:p>
            <a:pPr lvl="0">
              <a:defRPr sz="1800" cap="none" spc="0">
                <a:solidFill>
                  <a:srgbClr val="000000"/>
                </a:solidFill>
              </a:defRPr>
            </a:pPr>
            <a:r>
              <a:rPr sz="3200" cap="all" spc="300">
                <a:solidFill>
                  <a:srgbClr val="64A6E9"/>
                </a:solidFill>
              </a:rPr>
              <a:t>Do you need this strategy to succeed</a:t>
            </a:r>
            <a:r>
              <a:rPr sz="3200" cap="all" spc="300">
                <a:solidFill>
                  <a:srgbClr val="55D7FF"/>
                </a:solidFill>
              </a:rPr>
              <a:t>?</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asted-image.tif"/>
          <p:cNvPicPr/>
          <p:nvPr/>
        </p:nvPicPr>
        <p:blipFill>
          <a:blip r:embed="rId2">
            <a:extLst/>
          </a:blip>
          <a:stretch>
            <a:fillRect/>
          </a:stretch>
        </p:blipFill>
        <p:spPr>
          <a:xfrm>
            <a:off x="4242160" y="958219"/>
            <a:ext cx="8015292" cy="6870251"/>
          </a:xfrm>
          <a:prstGeom prst="rect">
            <a:avLst/>
          </a:prstGeom>
          <a:ln w="38100">
            <a:solidFill/>
            <a:miter/>
          </a:ln>
        </p:spPr>
      </p:pic>
      <p:sp>
        <p:nvSpPr>
          <p:cNvPr id="122" name="Shape 122"/>
          <p:cNvSpPr>
            <a:spLocks noGrp="1"/>
          </p:cNvSpPr>
          <p:nvPr>
            <p:ph type="body" idx="1"/>
          </p:nvPr>
        </p:nvSpPr>
        <p:spPr>
          <a:xfrm>
            <a:off x="698500" y="2725390"/>
            <a:ext cx="3764707" cy="4890145"/>
          </a:xfrm>
          <a:prstGeom prst="rect">
            <a:avLst/>
          </a:prstGeom>
        </p:spPr>
        <p:txBody>
          <a:bodyPr/>
          <a:lstStyle/>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Questions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Shorten links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Comments and Conversations</a:t>
            </a:r>
          </a:p>
        </p:txBody>
      </p:sp>
      <p:sp>
        <p:nvSpPr>
          <p:cNvPr id="123" name="Shape 123"/>
          <p:cNvSpPr/>
          <p:nvPr/>
        </p:nvSpPr>
        <p:spPr>
          <a:xfrm>
            <a:off x="698500" y="863600"/>
            <a:ext cx="3492401" cy="1732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l">
              <a:defRPr sz="1800"/>
            </a:pPr>
            <a:r>
              <a:rPr sz="4400" cap="all" spc="704" dirty="0">
                <a:solidFill>
                  <a:srgbClr val="76D6FF"/>
                </a:solidFill>
                <a:latin typeface="Avenir Book"/>
                <a:ea typeface="Avenir Book"/>
                <a:cs typeface="Avenir Book"/>
                <a:sym typeface="Avenir Book"/>
              </a:rPr>
              <a:t>What </a:t>
            </a:r>
          </a:p>
          <a:p>
            <a:pPr lvl="0" algn="l">
              <a:defRPr sz="1800"/>
            </a:pPr>
            <a:r>
              <a:rPr sz="4400" cap="all" spc="704" dirty="0">
                <a:solidFill>
                  <a:srgbClr val="76D6FF"/>
                </a:solidFill>
                <a:latin typeface="Avenir Book"/>
                <a:ea typeface="Avenir Book"/>
                <a:cs typeface="Avenir Book"/>
                <a:sym typeface="Avenir Book"/>
              </a:rPr>
              <a:t>works? </a:t>
            </a:r>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asted-image-filtered.png"/>
          <p:cNvPicPr/>
          <p:nvPr/>
        </p:nvPicPr>
        <p:blipFill>
          <a:blip r:embed="rId2">
            <a:extLst/>
          </a:blip>
          <a:stretch>
            <a:fillRect/>
          </a:stretch>
        </p:blipFill>
        <p:spPr>
          <a:xfrm>
            <a:off x="4112076" y="812971"/>
            <a:ext cx="8063777" cy="6911808"/>
          </a:xfrm>
          <a:prstGeom prst="rect">
            <a:avLst/>
          </a:prstGeom>
          <a:ln w="38100">
            <a:solidFill/>
            <a:miter/>
          </a:ln>
        </p:spPr>
      </p:pic>
      <p:sp>
        <p:nvSpPr>
          <p:cNvPr id="126" name="Shape 126"/>
          <p:cNvSpPr>
            <a:spLocks noGrp="1"/>
          </p:cNvSpPr>
          <p:nvPr>
            <p:ph type="body" idx="1"/>
          </p:nvPr>
        </p:nvSpPr>
        <p:spPr>
          <a:xfrm>
            <a:off x="559428" y="2725390"/>
            <a:ext cx="3552649" cy="4890145"/>
          </a:xfrm>
          <a:prstGeom prst="rect">
            <a:avLst/>
          </a:prstGeom>
        </p:spPr>
        <p:txBody>
          <a:bodyPr/>
          <a:lstStyle/>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Questions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Shorten links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Comments and Conversations</a:t>
            </a:r>
          </a:p>
        </p:txBody>
      </p:sp>
      <p:sp>
        <p:nvSpPr>
          <p:cNvPr id="127" name="Shape 127"/>
          <p:cNvSpPr/>
          <p:nvPr/>
        </p:nvSpPr>
        <p:spPr>
          <a:xfrm>
            <a:off x="698500" y="863600"/>
            <a:ext cx="3492401" cy="1732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l">
              <a:defRPr sz="1800"/>
            </a:pPr>
            <a:r>
              <a:rPr sz="4400" cap="all" spc="704" dirty="0">
                <a:solidFill>
                  <a:srgbClr val="76D6FF"/>
                </a:solidFill>
                <a:latin typeface="Avenir Book"/>
                <a:ea typeface="Avenir Book"/>
                <a:cs typeface="Avenir Book"/>
                <a:sym typeface="Avenir Book"/>
              </a:rPr>
              <a:t>What </a:t>
            </a:r>
          </a:p>
          <a:p>
            <a:pPr lvl="0" algn="l">
              <a:defRPr sz="1800"/>
            </a:pPr>
            <a:r>
              <a:rPr sz="4400" cap="all" spc="704" dirty="0">
                <a:solidFill>
                  <a:srgbClr val="76D6FF"/>
                </a:solidFill>
                <a:latin typeface="Avenir Book"/>
                <a:ea typeface="Avenir Book"/>
                <a:cs typeface="Avenir Book"/>
                <a:sym typeface="Avenir Book"/>
              </a:rPr>
              <a:t>works? </a:t>
            </a:r>
          </a:p>
        </p:txBody>
      </p:sp>
      <p:sp>
        <p:nvSpPr>
          <p:cNvPr id="128" name="Shape 128"/>
          <p:cNvSpPr/>
          <p:nvPr/>
        </p:nvSpPr>
        <p:spPr>
          <a:xfrm>
            <a:off x="4167030" y="827457"/>
            <a:ext cx="7953799" cy="6883004"/>
          </a:xfrm>
          <a:prstGeom prst="rect">
            <a:avLst/>
          </a:prstGeom>
          <a:solidFill>
            <a:srgbClr val="EBEBEB">
              <a:alpha val="81779"/>
            </a:srgbClr>
          </a:solidFill>
          <a:ln w="12700">
            <a:miter lim="400000"/>
          </a:ln>
        </p:spPr>
        <p:txBody>
          <a:bodyPr lIns="0" tIns="0" rIns="0" bIns="0" anchor="ctr"/>
          <a:lstStyle/>
          <a:p>
            <a:pPr lvl="0"/>
            <a:endParaRPr/>
          </a:p>
        </p:txBody>
      </p:sp>
      <p:pic>
        <p:nvPicPr>
          <p:cNvPr id="129" name="pasted-image.tif"/>
          <p:cNvPicPr/>
          <p:nvPr/>
        </p:nvPicPr>
        <p:blipFill>
          <a:blip r:embed="rId3">
            <a:extLst/>
          </a:blip>
          <a:stretch>
            <a:fillRect/>
          </a:stretch>
        </p:blipFill>
        <p:spPr>
          <a:xfrm>
            <a:off x="4914900" y="2736850"/>
            <a:ext cx="6932445" cy="3344363"/>
          </a:xfrm>
          <a:prstGeom prst="rect">
            <a:avLst/>
          </a:prstGeom>
          <a:ln w="25400">
            <a:solidFill/>
          </a:ln>
          <a:effectLst>
            <a:outerShdw blurRad="637914" dist="190500" dir="2700000" rotWithShape="0">
              <a:srgbClr val="000000">
                <a:alpha val="59306"/>
              </a:srgbClr>
            </a:outerShdw>
          </a:effectLst>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asted-image-filtered.png"/>
          <p:cNvPicPr/>
          <p:nvPr/>
        </p:nvPicPr>
        <p:blipFill>
          <a:blip r:embed="rId2">
            <a:extLst/>
          </a:blip>
          <a:stretch>
            <a:fillRect/>
          </a:stretch>
        </p:blipFill>
        <p:spPr>
          <a:xfrm>
            <a:off x="4112076" y="812971"/>
            <a:ext cx="8063777" cy="6911808"/>
          </a:xfrm>
          <a:prstGeom prst="rect">
            <a:avLst/>
          </a:prstGeom>
          <a:ln w="38100">
            <a:solidFill/>
            <a:miter/>
          </a:ln>
        </p:spPr>
      </p:pic>
      <p:sp>
        <p:nvSpPr>
          <p:cNvPr id="132" name="Shape 132"/>
          <p:cNvSpPr>
            <a:spLocks noGrp="1"/>
          </p:cNvSpPr>
          <p:nvPr>
            <p:ph type="body" idx="1"/>
          </p:nvPr>
        </p:nvSpPr>
        <p:spPr>
          <a:xfrm>
            <a:off x="529188" y="2725390"/>
            <a:ext cx="3582889" cy="4890145"/>
          </a:xfrm>
          <a:prstGeom prst="rect">
            <a:avLst/>
          </a:prstGeom>
        </p:spPr>
        <p:txBody>
          <a:bodyPr/>
          <a:lstStyle/>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Questions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Shorten links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Comments and Conversations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Being there</a:t>
            </a:r>
          </a:p>
        </p:txBody>
      </p:sp>
      <p:sp>
        <p:nvSpPr>
          <p:cNvPr id="133" name="Shape 133"/>
          <p:cNvSpPr/>
          <p:nvPr/>
        </p:nvSpPr>
        <p:spPr>
          <a:xfrm>
            <a:off x="698500" y="863600"/>
            <a:ext cx="3492401" cy="1732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l">
              <a:defRPr sz="1800"/>
            </a:pPr>
            <a:r>
              <a:rPr sz="4400" cap="all" spc="704">
                <a:solidFill>
                  <a:srgbClr val="76D6FF"/>
                </a:solidFill>
                <a:latin typeface="Avenir Book"/>
                <a:ea typeface="Avenir Book"/>
                <a:cs typeface="Avenir Book"/>
                <a:sym typeface="Avenir Book"/>
              </a:rPr>
              <a:t>What </a:t>
            </a:r>
          </a:p>
          <a:p>
            <a:pPr lvl="0" algn="l">
              <a:defRPr sz="1800"/>
            </a:pPr>
            <a:r>
              <a:rPr sz="4400" cap="all" spc="704">
                <a:solidFill>
                  <a:srgbClr val="76D6FF"/>
                </a:solidFill>
                <a:latin typeface="Avenir Book"/>
                <a:ea typeface="Avenir Book"/>
                <a:cs typeface="Avenir Book"/>
                <a:sym typeface="Avenir Book"/>
              </a:rPr>
              <a:t>works? </a:t>
            </a:r>
          </a:p>
        </p:txBody>
      </p:sp>
      <p:sp>
        <p:nvSpPr>
          <p:cNvPr id="134" name="Shape 134"/>
          <p:cNvSpPr/>
          <p:nvPr/>
        </p:nvSpPr>
        <p:spPr>
          <a:xfrm>
            <a:off x="4167030" y="827457"/>
            <a:ext cx="7953798" cy="6883004"/>
          </a:xfrm>
          <a:prstGeom prst="rect">
            <a:avLst/>
          </a:prstGeom>
          <a:solidFill>
            <a:srgbClr val="EBEBEB">
              <a:alpha val="81779"/>
            </a:srgbClr>
          </a:solidFill>
          <a:ln w="12700">
            <a:miter lim="400000"/>
          </a:ln>
        </p:spPr>
        <p:txBody>
          <a:bodyPr lIns="0" tIns="0" rIns="0" bIns="0" anchor="ctr"/>
          <a:lstStyle/>
          <a:p>
            <a:pPr lvl="0"/>
            <a:endParaRPr/>
          </a:p>
        </p:txBody>
      </p:sp>
      <p:pic>
        <p:nvPicPr>
          <p:cNvPr id="135" name="pasted-image.tif"/>
          <p:cNvPicPr/>
          <p:nvPr/>
        </p:nvPicPr>
        <p:blipFill>
          <a:blip r:embed="rId3">
            <a:extLst/>
          </a:blip>
          <a:stretch>
            <a:fillRect/>
          </a:stretch>
        </p:blipFill>
        <p:spPr>
          <a:xfrm>
            <a:off x="4788886" y="3392084"/>
            <a:ext cx="6710087" cy="1899598"/>
          </a:xfrm>
          <a:prstGeom prst="rect">
            <a:avLst/>
          </a:prstGeom>
          <a:ln w="25400">
            <a:solidFill/>
          </a:ln>
          <a:effectLst>
            <a:outerShdw blurRad="635000" dist="190500" dir="2700000" rotWithShape="0">
              <a:srgbClr val="000000">
                <a:alpha val="88644"/>
              </a:srgbClr>
            </a:outerShdw>
          </a:effectLst>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asted-image.tif"/>
          <p:cNvPicPr/>
          <p:nvPr/>
        </p:nvPicPr>
        <p:blipFill>
          <a:blip r:embed="rId2">
            <a:extLst/>
          </a:blip>
          <a:stretch>
            <a:fillRect/>
          </a:stretch>
        </p:blipFill>
        <p:spPr>
          <a:xfrm>
            <a:off x="6146800" y="946150"/>
            <a:ext cx="6477000" cy="8216900"/>
          </a:xfrm>
          <a:prstGeom prst="rect">
            <a:avLst/>
          </a:prstGeom>
          <a:ln w="38100">
            <a:solidFill/>
            <a:miter/>
          </a:ln>
        </p:spPr>
      </p:pic>
      <p:pic>
        <p:nvPicPr>
          <p:cNvPr id="138" name="image17.png"/>
          <p:cNvPicPr/>
          <p:nvPr/>
        </p:nvPicPr>
        <p:blipFill>
          <a:blip r:embed="rId3">
            <a:extLst/>
          </a:blip>
          <a:stretch>
            <a:fillRect/>
          </a:stretch>
        </p:blipFill>
        <p:spPr>
          <a:xfrm>
            <a:off x="601520" y="4889500"/>
            <a:ext cx="5219513" cy="4212598"/>
          </a:xfrm>
          <a:prstGeom prst="rect">
            <a:avLst/>
          </a:prstGeom>
          <a:ln w="38100">
            <a:solidFill/>
            <a:miter/>
          </a:ln>
        </p:spPr>
      </p:pic>
      <p:sp>
        <p:nvSpPr>
          <p:cNvPr id="139" name="Shape 139"/>
          <p:cNvSpPr>
            <a:spLocks noGrp="1"/>
          </p:cNvSpPr>
          <p:nvPr>
            <p:ph type="title"/>
          </p:nvPr>
        </p:nvSpPr>
        <p:spPr>
          <a:xfrm>
            <a:off x="660400" y="1003300"/>
            <a:ext cx="4749949" cy="3572768"/>
          </a:xfrm>
          <a:prstGeom prst="rect">
            <a:avLst/>
          </a:prstGeom>
        </p:spPr>
        <p:txBody>
          <a:bodyPr/>
          <a:lstStyle>
            <a:lvl1pPr>
              <a:defRPr sz="4200" spc="672">
                <a:solidFill>
                  <a:srgbClr val="76D6FF"/>
                </a:solidFill>
              </a:defRPr>
            </a:lvl1pPr>
          </a:lstStyle>
          <a:p>
            <a:pPr lvl="0">
              <a:defRPr sz="1800" cap="none" spc="0">
                <a:solidFill>
                  <a:srgbClr val="000000"/>
                </a:solidFill>
              </a:defRPr>
            </a:pPr>
            <a:r>
              <a:rPr sz="4200" cap="all" spc="672" dirty="0">
                <a:solidFill>
                  <a:srgbClr val="76D6FF"/>
                </a:solidFill>
              </a:rPr>
              <a:t>Not all posts are created equal.</a:t>
            </a: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20.tif"/>
          <p:cNvPicPr/>
          <p:nvPr/>
        </p:nvPicPr>
        <p:blipFill>
          <a:blip r:embed="rId3">
            <a:extLst/>
          </a:blip>
          <a:stretch>
            <a:fillRect/>
          </a:stretch>
        </p:blipFill>
        <p:spPr>
          <a:xfrm rot="1605513">
            <a:off x="2024864" y="976462"/>
            <a:ext cx="8202390" cy="16248763"/>
          </a:xfrm>
          <a:prstGeom prst="rect">
            <a:avLst/>
          </a:prstGeom>
          <a:ln w="12700">
            <a:miter lim="400000"/>
          </a:ln>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asted-image.tif"/>
          <p:cNvPicPr/>
          <p:nvPr/>
        </p:nvPicPr>
        <p:blipFill>
          <a:blip r:embed="rId3">
            <a:extLst/>
          </a:blip>
          <a:stretch>
            <a:fillRect/>
          </a:stretch>
        </p:blipFill>
        <p:spPr>
          <a:xfrm>
            <a:off x="5710666" y="1752303"/>
            <a:ext cx="6933441" cy="6820977"/>
          </a:xfrm>
          <a:prstGeom prst="rect">
            <a:avLst/>
          </a:prstGeom>
          <a:ln w="38100">
            <a:solidFill/>
            <a:miter/>
          </a:ln>
        </p:spPr>
      </p:pic>
      <p:sp>
        <p:nvSpPr>
          <p:cNvPr id="146" name="Shape 146"/>
          <p:cNvSpPr>
            <a:spLocks noGrp="1"/>
          </p:cNvSpPr>
          <p:nvPr>
            <p:ph type="body" idx="4294967295"/>
          </p:nvPr>
        </p:nvSpPr>
        <p:spPr>
          <a:xfrm>
            <a:off x="698500" y="2725390"/>
            <a:ext cx="4820177" cy="5990834"/>
          </a:xfrm>
          <a:prstGeom prst="rect">
            <a:avLst/>
          </a:prstGeom>
        </p:spPr>
        <p:txBody>
          <a:bodyPr/>
          <a:lstStyle/>
          <a:p>
            <a:pPr marL="393700" lvl="0" indent="-393700">
              <a:spcBef>
                <a:spcPts val="3200"/>
              </a:spcBef>
              <a:defRPr sz="1800">
                <a:solidFill>
                  <a:srgbClr val="000000"/>
                </a:solidFill>
              </a:defRPr>
            </a:pPr>
            <a:r>
              <a:rPr sz="3000" dirty="0">
                <a:solidFill>
                  <a:srgbClr val="797979"/>
                </a:solidFill>
              </a:rPr>
              <a:t>18- 29 year olds</a:t>
            </a:r>
          </a:p>
          <a:p>
            <a:pPr marL="393700" lvl="0" indent="-393700">
              <a:spcBef>
                <a:spcPts val="3200"/>
              </a:spcBef>
              <a:defRPr sz="1800">
                <a:solidFill>
                  <a:srgbClr val="000000"/>
                </a:solidFill>
              </a:defRPr>
            </a:pPr>
            <a:r>
              <a:rPr sz="3000" dirty="0">
                <a:solidFill>
                  <a:srgbClr val="797979"/>
                </a:solidFill>
              </a:rPr>
              <a:t>46% use daily - multiple</a:t>
            </a:r>
          </a:p>
          <a:p>
            <a:pPr marL="393700" lvl="0" indent="-393700">
              <a:spcBef>
                <a:spcPts val="3200"/>
              </a:spcBef>
              <a:defRPr sz="1800">
                <a:solidFill>
                  <a:srgbClr val="000000"/>
                </a:solidFill>
              </a:defRPr>
            </a:pPr>
            <a:r>
              <a:rPr sz="3000" dirty="0">
                <a:solidFill>
                  <a:srgbClr val="797979"/>
                </a:solidFill>
              </a:rPr>
              <a:t>5 minutes a day </a:t>
            </a:r>
          </a:p>
          <a:p>
            <a:pPr marL="393700" lvl="0" indent="-393700">
              <a:spcBef>
                <a:spcPts val="3200"/>
              </a:spcBef>
              <a:defRPr sz="1800">
                <a:solidFill>
                  <a:srgbClr val="000000"/>
                </a:solidFill>
              </a:defRPr>
            </a:pPr>
            <a:r>
              <a:rPr sz="3000" dirty="0">
                <a:solidFill>
                  <a:srgbClr val="797979"/>
                </a:solidFill>
              </a:rPr>
              <a:t>23% under 30K income</a:t>
            </a:r>
          </a:p>
        </p:txBody>
      </p:sp>
      <p:pic>
        <p:nvPicPr>
          <p:cNvPr id="147" name="pasted-image.png"/>
          <p:cNvPicPr/>
          <p:nvPr/>
        </p:nvPicPr>
        <p:blipFill>
          <a:blip r:embed="rId4">
            <a:extLst/>
          </a:blip>
          <a:stretch>
            <a:fillRect/>
          </a:stretch>
        </p:blipFill>
        <p:spPr>
          <a:xfrm>
            <a:off x="351647" y="1297233"/>
            <a:ext cx="4889592" cy="1188655"/>
          </a:xfrm>
          <a:prstGeom prst="rect">
            <a:avLst/>
          </a:prstGeom>
          <a:ln w="12700">
            <a:miter lim="400000"/>
          </a:ln>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asted-image.tif"/>
          <p:cNvPicPr/>
          <p:nvPr/>
        </p:nvPicPr>
        <p:blipFill>
          <a:blip r:embed="rId2">
            <a:extLst/>
          </a:blip>
          <a:stretch>
            <a:fillRect/>
          </a:stretch>
        </p:blipFill>
        <p:spPr>
          <a:xfrm>
            <a:off x="5057214" y="1866900"/>
            <a:ext cx="7480301" cy="6019801"/>
          </a:xfrm>
          <a:prstGeom prst="rect">
            <a:avLst/>
          </a:prstGeom>
          <a:ln w="38100">
            <a:solidFill/>
            <a:miter/>
          </a:ln>
        </p:spPr>
      </p:pic>
      <p:sp>
        <p:nvSpPr>
          <p:cNvPr id="152" name="Shape 152"/>
          <p:cNvSpPr>
            <a:spLocks noGrp="1"/>
          </p:cNvSpPr>
          <p:nvPr>
            <p:ph type="body" idx="1"/>
          </p:nvPr>
        </p:nvSpPr>
        <p:spPr>
          <a:xfrm>
            <a:off x="587453" y="2996067"/>
            <a:ext cx="4078339" cy="4994016"/>
          </a:xfrm>
          <a:prstGeom prst="rect">
            <a:avLst/>
          </a:prstGeom>
        </p:spPr>
        <p:txBody>
          <a:bodyPr anchor="ctr"/>
          <a:lstStyle/>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Reason to click</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Short URLS</a:t>
            </a: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Retweets</a:t>
            </a:r>
            <a:br>
              <a:rPr sz="3000" dirty="0">
                <a:solidFill>
                  <a:srgbClr val="797979"/>
                </a:solidFill>
                <a:latin typeface="Avenir Light"/>
                <a:ea typeface="Avenir Light"/>
                <a:cs typeface="Avenir Light"/>
                <a:sym typeface="Avenir Light"/>
              </a:rPr>
            </a:br>
            <a:r>
              <a:rPr sz="2500" i="1" dirty="0">
                <a:solidFill>
                  <a:srgbClr val="797979"/>
                </a:solidFill>
                <a:latin typeface="Avenir Light"/>
                <a:ea typeface="Avenir Light"/>
                <a:cs typeface="Avenir Light"/>
                <a:sym typeface="Avenir Light"/>
              </a:rPr>
              <a:t>Leave 20 characters to add comments</a:t>
            </a:r>
            <a:endParaRPr sz="3000" dirty="0">
              <a:solidFill>
                <a:srgbClr val="797979"/>
              </a:solidFill>
              <a:latin typeface="Avenir Light"/>
              <a:ea typeface="Avenir Light"/>
              <a:cs typeface="Avenir Light"/>
              <a:sym typeface="Avenir Light"/>
            </a:endParaRPr>
          </a:p>
          <a:p>
            <a:pPr marL="393700" lvl="0" indent="-393700">
              <a:spcBef>
                <a:spcPts val="3200"/>
              </a:spcBef>
              <a:buClr>
                <a:srgbClr val="646464"/>
              </a:buClr>
              <a:buSzPct val="90000"/>
              <a:buChar char="•"/>
              <a:defRPr sz="1800" cap="none" spc="0">
                <a:solidFill>
                  <a:srgbClr val="000000"/>
                </a:solidFill>
              </a:defRPr>
            </a:pPr>
            <a:r>
              <a:rPr sz="3000" dirty="0">
                <a:solidFill>
                  <a:srgbClr val="797979"/>
                </a:solidFill>
                <a:latin typeface="Avenir Light"/>
                <a:ea typeface="Avenir Light"/>
                <a:cs typeface="Avenir Light"/>
                <a:sym typeface="Avenir Light"/>
              </a:rPr>
              <a:t>“Favorites”</a:t>
            </a:r>
          </a:p>
        </p:txBody>
      </p:sp>
      <p:sp>
        <p:nvSpPr>
          <p:cNvPr id="153" name="Shape 153"/>
          <p:cNvSpPr/>
          <p:nvPr/>
        </p:nvSpPr>
        <p:spPr>
          <a:xfrm>
            <a:off x="605961" y="660014"/>
            <a:ext cx="3492401" cy="1732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l">
              <a:defRPr sz="1800"/>
            </a:pPr>
            <a:r>
              <a:rPr sz="4400" cap="all" spc="704">
                <a:solidFill>
                  <a:srgbClr val="76D6FF"/>
                </a:solidFill>
                <a:latin typeface="Avenir Book"/>
                <a:ea typeface="Avenir Book"/>
                <a:cs typeface="Avenir Book"/>
                <a:sym typeface="Avenir Book"/>
              </a:rPr>
              <a:t>What </a:t>
            </a:r>
          </a:p>
          <a:p>
            <a:pPr lvl="0" algn="l">
              <a:defRPr sz="1800"/>
            </a:pPr>
            <a:r>
              <a:rPr sz="4400" cap="all" spc="704">
                <a:solidFill>
                  <a:srgbClr val="76D6FF"/>
                </a:solidFill>
                <a:latin typeface="Avenir Book"/>
                <a:ea typeface="Avenir Book"/>
                <a:cs typeface="Avenir Book"/>
                <a:sym typeface="Avenir Book"/>
              </a:rPr>
              <a:t>works? </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body" idx="4294967295"/>
          </p:nvPr>
        </p:nvSpPr>
        <p:spPr>
          <a:xfrm>
            <a:off x="698500" y="2725390"/>
            <a:ext cx="5080000" cy="3173313"/>
          </a:xfrm>
          <a:prstGeom prst="rect">
            <a:avLst/>
          </a:prstGeom>
        </p:spPr>
        <p:txBody>
          <a:bodyPr/>
          <a:lstStyle/>
          <a:p>
            <a:pPr marL="393700" lvl="0" indent="-393700">
              <a:spcBef>
                <a:spcPts val="3200"/>
              </a:spcBef>
              <a:defRPr sz="1800">
                <a:solidFill>
                  <a:srgbClr val="000000"/>
                </a:solidFill>
              </a:defRPr>
            </a:pPr>
            <a:r>
              <a:rPr sz="3000">
                <a:solidFill>
                  <a:srgbClr val="797979"/>
                </a:solidFill>
              </a:rPr>
              <a:t>Images</a:t>
            </a:r>
          </a:p>
          <a:p>
            <a:pPr marL="393700" lvl="0" indent="-393700">
              <a:spcBef>
                <a:spcPts val="3200"/>
              </a:spcBef>
              <a:defRPr sz="1800">
                <a:solidFill>
                  <a:srgbClr val="000000"/>
                </a:solidFill>
              </a:defRPr>
            </a:pPr>
            <a:r>
              <a:rPr sz="3000">
                <a:solidFill>
                  <a:srgbClr val="797979"/>
                </a:solidFill>
              </a:rPr>
              <a:t>Fun</a:t>
            </a:r>
          </a:p>
          <a:p>
            <a:pPr marL="393700" lvl="0" indent="-393700">
              <a:spcBef>
                <a:spcPts val="3200"/>
              </a:spcBef>
              <a:defRPr sz="1800">
                <a:solidFill>
                  <a:srgbClr val="000000"/>
                </a:solidFill>
              </a:defRPr>
            </a:pPr>
            <a:r>
              <a:rPr sz="3000">
                <a:solidFill>
                  <a:srgbClr val="797979"/>
                </a:solidFill>
              </a:rPr>
              <a:t>Relevancy</a:t>
            </a:r>
          </a:p>
        </p:txBody>
      </p:sp>
      <p:sp>
        <p:nvSpPr>
          <p:cNvPr id="156" name="Shape 156"/>
          <p:cNvSpPr/>
          <p:nvPr/>
        </p:nvSpPr>
        <p:spPr>
          <a:xfrm>
            <a:off x="698500" y="863600"/>
            <a:ext cx="3492401" cy="1732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l">
              <a:defRPr sz="1800"/>
            </a:pPr>
            <a:r>
              <a:rPr sz="4400" cap="all" spc="704">
                <a:solidFill>
                  <a:srgbClr val="76D6FF"/>
                </a:solidFill>
                <a:latin typeface="Avenir Book"/>
                <a:ea typeface="Avenir Book"/>
                <a:cs typeface="Avenir Book"/>
                <a:sym typeface="Avenir Book"/>
              </a:rPr>
              <a:t>What </a:t>
            </a:r>
          </a:p>
          <a:p>
            <a:pPr lvl="0" algn="l">
              <a:defRPr sz="1800"/>
            </a:pPr>
            <a:r>
              <a:rPr sz="4400" cap="all" spc="704">
                <a:solidFill>
                  <a:srgbClr val="76D6FF"/>
                </a:solidFill>
                <a:latin typeface="Avenir Book"/>
                <a:ea typeface="Avenir Book"/>
                <a:cs typeface="Avenir Book"/>
                <a:sym typeface="Avenir Book"/>
              </a:rPr>
              <a:t>works? </a:t>
            </a:r>
          </a:p>
        </p:txBody>
      </p:sp>
      <p:pic>
        <p:nvPicPr>
          <p:cNvPr id="157" name="pasted-image.tif"/>
          <p:cNvPicPr/>
          <p:nvPr/>
        </p:nvPicPr>
        <p:blipFill>
          <a:blip r:embed="rId2">
            <a:extLst/>
          </a:blip>
          <a:stretch>
            <a:fillRect/>
          </a:stretch>
        </p:blipFill>
        <p:spPr>
          <a:xfrm>
            <a:off x="4741498" y="1726814"/>
            <a:ext cx="7556501" cy="5892801"/>
          </a:xfrm>
          <a:prstGeom prst="rect">
            <a:avLst/>
          </a:prstGeom>
          <a:ln w="12700">
            <a:miter lim="400000"/>
          </a:ln>
        </p:spPr>
      </p:pic>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asted-image.tif"/>
          <p:cNvPicPr/>
          <p:nvPr/>
        </p:nvPicPr>
        <p:blipFill>
          <a:blip r:embed="rId3">
            <a:extLst/>
          </a:blip>
          <a:stretch>
            <a:fillRect/>
          </a:stretch>
        </p:blipFill>
        <p:spPr>
          <a:xfrm>
            <a:off x="5710666" y="1752303"/>
            <a:ext cx="6933441" cy="6820977"/>
          </a:xfrm>
          <a:prstGeom prst="rect">
            <a:avLst/>
          </a:prstGeom>
          <a:ln w="38100">
            <a:solidFill/>
            <a:miter/>
          </a:ln>
        </p:spPr>
      </p:pic>
      <p:sp>
        <p:nvSpPr>
          <p:cNvPr id="160" name="Shape 160"/>
          <p:cNvSpPr>
            <a:spLocks noGrp="1"/>
          </p:cNvSpPr>
          <p:nvPr>
            <p:ph type="body" idx="4294967295"/>
          </p:nvPr>
        </p:nvSpPr>
        <p:spPr>
          <a:xfrm>
            <a:off x="698500" y="2725390"/>
            <a:ext cx="5080000" cy="5990834"/>
          </a:xfrm>
          <a:prstGeom prst="rect">
            <a:avLst/>
          </a:prstGeom>
        </p:spPr>
        <p:txBody>
          <a:bodyPr/>
          <a:lstStyle/>
          <a:p>
            <a:pPr marL="393700" lvl="0" indent="-393700">
              <a:spcBef>
                <a:spcPts val="3200"/>
              </a:spcBef>
              <a:defRPr sz="1800">
                <a:solidFill>
                  <a:srgbClr val="000000"/>
                </a:solidFill>
              </a:defRPr>
            </a:pPr>
            <a:r>
              <a:rPr sz="3000" dirty="0">
                <a:solidFill>
                  <a:srgbClr val="797979"/>
                </a:solidFill>
              </a:rPr>
              <a:t>18- 29 year olds</a:t>
            </a:r>
          </a:p>
          <a:p>
            <a:pPr marL="393700" lvl="0" indent="-393700">
              <a:spcBef>
                <a:spcPts val="3200"/>
              </a:spcBef>
              <a:defRPr sz="1800">
                <a:solidFill>
                  <a:srgbClr val="000000"/>
                </a:solidFill>
              </a:defRPr>
            </a:pPr>
            <a:r>
              <a:rPr sz="3000" dirty="0">
                <a:solidFill>
                  <a:srgbClr val="797979"/>
                </a:solidFill>
              </a:rPr>
              <a:t>46% use daily - multiple</a:t>
            </a:r>
          </a:p>
          <a:p>
            <a:pPr marL="393700" lvl="0" indent="-393700">
              <a:spcBef>
                <a:spcPts val="3200"/>
              </a:spcBef>
              <a:defRPr sz="1800">
                <a:solidFill>
                  <a:srgbClr val="000000"/>
                </a:solidFill>
              </a:defRPr>
            </a:pPr>
            <a:r>
              <a:rPr sz="3000" dirty="0">
                <a:solidFill>
                  <a:srgbClr val="797979"/>
                </a:solidFill>
              </a:rPr>
              <a:t>5 minutes a day </a:t>
            </a:r>
          </a:p>
          <a:p>
            <a:pPr marL="393700" lvl="0" indent="-393700">
              <a:spcBef>
                <a:spcPts val="3200"/>
              </a:spcBef>
              <a:defRPr sz="1800">
                <a:solidFill>
                  <a:srgbClr val="000000"/>
                </a:solidFill>
              </a:defRPr>
            </a:pPr>
            <a:r>
              <a:rPr sz="3000" dirty="0">
                <a:solidFill>
                  <a:srgbClr val="797979"/>
                </a:solidFill>
              </a:rPr>
              <a:t>23% under 30K income</a:t>
            </a:r>
          </a:p>
        </p:txBody>
      </p:sp>
      <p:pic>
        <p:nvPicPr>
          <p:cNvPr id="161" name="image24.jpg" descr="http://ts2.mm.bing.net/th?id=HN.608049584208218671&amp;pid=1.7"/>
          <p:cNvPicPr/>
          <p:nvPr/>
        </p:nvPicPr>
        <p:blipFill>
          <a:blip r:embed="rId4">
            <a:extLst/>
          </a:blip>
          <a:stretch>
            <a:fillRect/>
          </a:stretch>
        </p:blipFill>
        <p:spPr>
          <a:xfrm>
            <a:off x="475336" y="977882"/>
            <a:ext cx="3754067" cy="946339"/>
          </a:xfrm>
          <a:prstGeom prst="rect">
            <a:avLst/>
          </a:prstGeom>
          <a:ln w="12700">
            <a:miter lim="400000"/>
          </a:ln>
        </p:spPr>
      </p:pic>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23.png"/>
          <p:cNvPicPr/>
          <p:nvPr/>
        </p:nvPicPr>
        <p:blipFill>
          <a:blip r:embed="rId3">
            <a:extLst/>
          </a:blip>
          <a:stretch>
            <a:fillRect/>
          </a:stretch>
        </p:blipFill>
        <p:spPr>
          <a:xfrm>
            <a:off x="3787124" y="1112066"/>
            <a:ext cx="9011607" cy="7099685"/>
          </a:xfrm>
          <a:prstGeom prst="rect">
            <a:avLst/>
          </a:prstGeom>
          <a:ln w="12700">
            <a:miter lim="400000"/>
          </a:ln>
        </p:spPr>
      </p:pic>
      <p:pic>
        <p:nvPicPr>
          <p:cNvPr id="166" name="image24.jpg" descr="http://ts2.mm.bing.net/th?id=HN.608049584208218671&amp;pid=1.7"/>
          <p:cNvPicPr/>
          <p:nvPr/>
        </p:nvPicPr>
        <p:blipFill>
          <a:blip r:embed="rId4">
            <a:extLst/>
          </a:blip>
          <a:stretch>
            <a:fillRect/>
          </a:stretch>
        </p:blipFill>
        <p:spPr>
          <a:xfrm>
            <a:off x="597097" y="1070421"/>
            <a:ext cx="2931161" cy="738898"/>
          </a:xfrm>
          <a:prstGeom prst="rect">
            <a:avLst/>
          </a:prstGeom>
          <a:ln w="12700">
            <a:miter lim="400000"/>
          </a:ln>
        </p:spPr>
      </p:pic>
      <p:sp>
        <p:nvSpPr>
          <p:cNvPr id="167" name="Shape 167"/>
          <p:cNvSpPr>
            <a:spLocks noGrp="1"/>
          </p:cNvSpPr>
          <p:nvPr>
            <p:ph type="body" idx="1"/>
          </p:nvPr>
        </p:nvSpPr>
        <p:spPr>
          <a:xfrm>
            <a:off x="679992" y="2166202"/>
            <a:ext cx="2765371" cy="5990833"/>
          </a:xfrm>
          <a:prstGeom prst="rect">
            <a:avLst/>
          </a:prstGeom>
        </p:spPr>
        <p:txBody>
          <a:bodyPr/>
          <a:lstStyle/>
          <a:p>
            <a:pPr marL="393700" lvl="0" indent="-393700">
              <a:spcBef>
                <a:spcPts val="3200"/>
              </a:spcBef>
              <a:defRPr sz="1800">
                <a:solidFill>
                  <a:srgbClr val="000000"/>
                </a:solidFill>
              </a:defRPr>
            </a:pPr>
            <a:r>
              <a:rPr sz="3000" dirty="0">
                <a:solidFill>
                  <a:srgbClr val="797979"/>
                </a:solidFill>
              </a:rPr>
              <a:t>Mostly women</a:t>
            </a:r>
          </a:p>
          <a:p>
            <a:pPr marL="393700" lvl="0" indent="-393700">
              <a:spcBef>
                <a:spcPts val="3200"/>
              </a:spcBef>
              <a:defRPr sz="1800">
                <a:solidFill>
                  <a:srgbClr val="000000"/>
                </a:solidFill>
              </a:defRPr>
            </a:pPr>
            <a:r>
              <a:rPr sz="3000" dirty="0">
                <a:solidFill>
                  <a:srgbClr val="797979"/>
                </a:solidFill>
              </a:rPr>
              <a:t>50% have children</a:t>
            </a:r>
          </a:p>
          <a:p>
            <a:pPr marL="393700" lvl="0" indent="-393700">
              <a:spcBef>
                <a:spcPts val="3200"/>
              </a:spcBef>
              <a:defRPr sz="1800">
                <a:solidFill>
                  <a:srgbClr val="000000"/>
                </a:solidFill>
              </a:defRPr>
            </a:pPr>
            <a:r>
              <a:rPr sz="3000" dirty="0">
                <a:solidFill>
                  <a:srgbClr val="797979"/>
                </a:solidFill>
              </a:rPr>
              <a:t>15 minutes a day </a:t>
            </a:r>
          </a:p>
          <a:p>
            <a:pPr marL="393700" lvl="0" indent="-393700">
              <a:spcBef>
                <a:spcPts val="3200"/>
              </a:spcBef>
              <a:defRPr sz="1800">
                <a:solidFill>
                  <a:srgbClr val="000000"/>
                </a:solidFill>
              </a:defRPr>
            </a:pPr>
            <a:r>
              <a:rPr sz="3000" dirty="0">
                <a:solidFill>
                  <a:srgbClr val="797979"/>
                </a:solidFill>
              </a:rPr>
              <a:t>100K income</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2.jpg" descr="C:\Users\ndowd\Desktop\babywinston\DSC_0117.JPG"/>
          <p:cNvPicPr/>
          <p:nvPr/>
        </p:nvPicPr>
        <p:blipFill>
          <a:blip r:embed="rId3">
            <a:extLst/>
          </a:blip>
          <a:srcRect l="8928" r="4442"/>
          <a:stretch>
            <a:fillRect/>
          </a:stretch>
        </p:blipFill>
        <p:spPr>
          <a:xfrm>
            <a:off x="151" y="-14307"/>
            <a:ext cx="13004650" cy="9767158"/>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1" name="image25.png"/>
          <p:cNvPicPr/>
          <p:nvPr/>
        </p:nvPicPr>
        <p:blipFill>
          <a:blip r:embed="rId3">
            <a:extLst/>
          </a:blip>
          <a:stretch>
            <a:fillRect/>
          </a:stretch>
        </p:blipFill>
        <p:spPr>
          <a:xfrm>
            <a:off x="1473200" y="838200"/>
            <a:ext cx="9753600" cy="8404516"/>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26.png"/>
          <p:cNvPicPr/>
          <p:nvPr/>
        </p:nvPicPr>
        <p:blipFill>
          <a:blip r:embed="rId3">
            <a:extLst/>
          </a:blip>
          <a:stretch>
            <a:fillRect/>
          </a:stretch>
        </p:blipFill>
        <p:spPr>
          <a:xfrm>
            <a:off x="1437639" y="685800"/>
            <a:ext cx="10617201" cy="8394997"/>
          </a:xfrm>
          <a:prstGeom prst="rect">
            <a:avLst/>
          </a:prstGeom>
          <a:ln w="12700">
            <a:miter lim="400000"/>
          </a:ln>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27.png"/>
          <p:cNvPicPr/>
          <p:nvPr/>
        </p:nvPicPr>
        <p:blipFill>
          <a:blip r:embed="rId3">
            <a:extLst/>
          </a:blip>
          <a:stretch>
            <a:fillRect/>
          </a:stretch>
        </p:blipFill>
        <p:spPr>
          <a:xfrm>
            <a:off x="1930400" y="1295400"/>
            <a:ext cx="8586787" cy="7193460"/>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28.png"/>
          <p:cNvPicPr/>
          <p:nvPr/>
        </p:nvPicPr>
        <p:blipFill>
          <a:blip r:embed="rId2">
            <a:extLst/>
          </a:blip>
          <a:stretch>
            <a:fillRect/>
          </a:stretch>
        </p:blipFill>
        <p:spPr>
          <a:xfrm>
            <a:off x="42947" y="1"/>
            <a:ext cx="12845857" cy="9753600"/>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28.png"/>
          <p:cNvPicPr/>
          <p:nvPr/>
        </p:nvPicPr>
        <p:blipFill>
          <a:blip r:embed="rId2">
            <a:extLst/>
          </a:blip>
          <a:stretch>
            <a:fillRect/>
          </a:stretch>
        </p:blipFill>
        <p:spPr>
          <a:xfrm>
            <a:off x="42947" y="1"/>
            <a:ext cx="12845857" cy="9753600"/>
          </a:xfrm>
          <a:prstGeom prst="rect">
            <a:avLst/>
          </a:prstGeom>
          <a:ln w="12700">
            <a:miter lim="400000"/>
          </a:ln>
        </p:spPr>
      </p:pic>
      <p:grpSp>
        <p:nvGrpSpPr>
          <p:cNvPr id="188" name="Group 188"/>
          <p:cNvGrpSpPr/>
          <p:nvPr/>
        </p:nvGrpSpPr>
        <p:grpSpPr>
          <a:xfrm>
            <a:off x="6177279" y="981143"/>
            <a:ext cx="5136019" cy="7035052"/>
            <a:chOff x="0" y="0"/>
            <a:chExt cx="5136017" cy="7035051"/>
          </a:xfrm>
        </p:grpSpPr>
        <p:sp>
          <p:nvSpPr>
            <p:cNvPr id="186" name="Shape 186"/>
            <p:cNvSpPr/>
            <p:nvPr/>
          </p:nvSpPr>
          <p:spPr>
            <a:xfrm>
              <a:off x="0" y="0"/>
              <a:ext cx="5136018" cy="7035052"/>
            </a:xfrm>
            <a:prstGeom prst="rect">
              <a:avLst/>
            </a:prstGeom>
            <a:solidFill>
              <a:srgbClr val="000000"/>
            </a:solidFill>
            <a:ln w="12700" cap="flat">
              <a:noFill/>
              <a:miter lim="400000"/>
            </a:ln>
            <a:effectLst/>
          </p:spPr>
          <p:txBody>
            <a:bodyPr wrap="square" lIns="0" tIns="0" rIns="0" bIns="0" numCol="1" anchor="ctr">
              <a:noAutofit/>
            </a:bodyPr>
            <a:lstStyle/>
            <a:p>
              <a:pPr lvl="0"/>
              <a:endParaRPr/>
            </a:p>
          </p:txBody>
        </p:sp>
        <p:pic>
          <p:nvPicPr>
            <p:cNvPr id="187" name="image28.png"/>
            <p:cNvPicPr/>
            <p:nvPr/>
          </p:nvPicPr>
          <p:blipFill>
            <a:blip r:embed="rId2">
              <a:extLst/>
            </a:blip>
            <a:srcRect l="49281" t="56877" r="34439" b="13753"/>
            <a:stretch>
              <a:fillRect/>
            </a:stretch>
          </p:blipFill>
          <p:spPr>
            <a:xfrm>
              <a:off x="0" y="-1"/>
              <a:ext cx="5136018" cy="7035053"/>
            </a:xfrm>
            <a:prstGeom prst="rect">
              <a:avLst/>
            </a:prstGeom>
            <a:ln w="444500" cap="sq">
              <a:solidFill>
                <a:srgbClr val="000000"/>
              </a:solidFill>
              <a:prstDash val="solid"/>
              <a:miter lim="800000"/>
            </a:ln>
            <a:effectLst>
              <a:outerShdw blurRad="254000" dist="190500" dir="2700000" rotWithShape="0">
                <a:srgbClr val="000000">
                  <a:alpha val="40000"/>
                </a:srgbClr>
              </a:outerShdw>
            </a:effectLst>
          </p:spPr>
        </p:pic>
      </p:gr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body" idx="1"/>
          </p:nvPr>
        </p:nvSpPr>
        <p:spPr>
          <a:xfrm>
            <a:off x="608212" y="2725390"/>
            <a:ext cx="5080001" cy="6245920"/>
          </a:xfrm>
          <a:prstGeom prst="rect">
            <a:avLst/>
          </a:prstGeom>
        </p:spPr>
        <p:txBody>
          <a:bodyPr/>
          <a:lstStyle/>
          <a:p>
            <a:pPr lvl="0">
              <a:defRPr sz="1800">
                <a:solidFill>
                  <a:srgbClr val="000000"/>
                </a:solidFill>
              </a:defRPr>
            </a:pPr>
            <a:r>
              <a:rPr sz="3000" dirty="0">
                <a:solidFill>
                  <a:srgbClr val="797979"/>
                </a:solidFill>
              </a:rPr>
              <a:t>16- 24 year olds</a:t>
            </a:r>
          </a:p>
          <a:p>
            <a:pPr lvl="0">
              <a:defRPr sz="1800">
                <a:solidFill>
                  <a:srgbClr val="000000"/>
                </a:solidFill>
              </a:defRPr>
            </a:pPr>
            <a:r>
              <a:rPr sz="3000" dirty="0">
                <a:solidFill>
                  <a:srgbClr val="797979"/>
                </a:solidFill>
              </a:rPr>
              <a:t>33% have children</a:t>
            </a:r>
          </a:p>
          <a:p>
            <a:pPr lvl="0">
              <a:defRPr sz="1800">
                <a:solidFill>
                  <a:srgbClr val="000000"/>
                </a:solidFill>
              </a:defRPr>
            </a:pPr>
            <a:r>
              <a:rPr sz="3000" dirty="0">
                <a:solidFill>
                  <a:srgbClr val="797979"/>
                </a:solidFill>
              </a:rPr>
              <a:t>35K and less - college/YA</a:t>
            </a:r>
          </a:p>
          <a:p>
            <a:pPr lvl="0">
              <a:defRPr sz="1800">
                <a:solidFill>
                  <a:srgbClr val="000000"/>
                </a:solidFill>
              </a:defRPr>
            </a:pPr>
            <a:r>
              <a:rPr sz="3000" dirty="0">
                <a:solidFill>
                  <a:srgbClr val="797979"/>
                </a:solidFill>
              </a:rPr>
              <a:t>14 minutes a day</a:t>
            </a:r>
          </a:p>
          <a:p>
            <a:pPr lvl="0">
              <a:defRPr sz="1800">
                <a:solidFill>
                  <a:srgbClr val="000000"/>
                </a:solidFill>
              </a:defRPr>
            </a:pPr>
            <a:r>
              <a:rPr sz="3000" dirty="0">
                <a:solidFill>
                  <a:srgbClr val="797979"/>
                </a:solidFill>
              </a:rPr>
              <a:t>Men and women</a:t>
            </a:r>
          </a:p>
          <a:p>
            <a:pPr lvl="0">
              <a:defRPr sz="1800">
                <a:solidFill>
                  <a:srgbClr val="000000"/>
                </a:solidFill>
              </a:defRPr>
            </a:pPr>
            <a:r>
              <a:rPr sz="3000" dirty="0">
                <a:solidFill>
                  <a:srgbClr val="797979"/>
                </a:solidFill>
              </a:rPr>
              <a:t>Videos and Gifs work well</a:t>
            </a:r>
          </a:p>
        </p:txBody>
      </p:sp>
      <p:pic>
        <p:nvPicPr>
          <p:cNvPr id="191" name="pasted-image.png"/>
          <p:cNvPicPr/>
          <p:nvPr/>
        </p:nvPicPr>
        <p:blipFill>
          <a:blip r:embed="rId3">
            <a:extLst/>
          </a:blip>
          <a:stretch>
            <a:fillRect/>
          </a:stretch>
        </p:blipFill>
        <p:spPr>
          <a:xfrm>
            <a:off x="489757" y="455439"/>
            <a:ext cx="5316911" cy="1651830"/>
          </a:xfrm>
          <a:prstGeom prst="rect">
            <a:avLst/>
          </a:prstGeom>
          <a:ln w="12700">
            <a:miter lim="400000"/>
          </a:ln>
        </p:spPr>
      </p:pic>
      <p:pic>
        <p:nvPicPr>
          <p:cNvPr id="192" name="image29.png"/>
          <p:cNvPicPr/>
          <p:nvPr/>
        </p:nvPicPr>
        <p:blipFill>
          <a:blip r:embed="rId4">
            <a:extLst/>
          </a:blip>
          <a:stretch>
            <a:fillRect/>
          </a:stretch>
        </p:blipFill>
        <p:spPr>
          <a:xfrm>
            <a:off x="6179524" y="407312"/>
            <a:ext cx="6848893" cy="8370870"/>
          </a:xfrm>
          <a:prstGeom prst="rect">
            <a:avLst/>
          </a:prstGeom>
          <a:ln w="12700">
            <a:miter lim="400000"/>
          </a:ln>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body" idx="1"/>
          </p:nvPr>
        </p:nvSpPr>
        <p:spPr>
          <a:xfrm>
            <a:off x="608212" y="2725390"/>
            <a:ext cx="5080001" cy="6245920"/>
          </a:xfrm>
          <a:prstGeom prst="rect">
            <a:avLst/>
          </a:prstGeom>
        </p:spPr>
        <p:txBody>
          <a:bodyPr/>
          <a:lstStyle/>
          <a:p>
            <a:pPr lvl="0">
              <a:defRPr sz="1800">
                <a:solidFill>
                  <a:srgbClr val="000000"/>
                </a:solidFill>
              </a:defRPr>
            </a:pPr>
            <a:r>
              <a:rPr sz="3000">
                <a:solidFill>
                  <a:srgbClr val="797979"/>
                </a:solidFill>
              </a:rPr>
              <a:t>GenX and Millennials </a:t>
            </a:r>
          </a:p>
          <a:p>
            <a:pPr lvl="0">
              <a:defRPr sz="1800">
                <a:solidFill>
                  <a:srgbClr val="000000"/>
                </a:solidFill>
              </a:defRPr>
            </a:pPr>
            <a:r>
              <a:rPr sz="3000">
                <a:solidFill>
                  <a:srgbClr val="797979"/>
                </a:solidFill>
              </a:rPr>
              <a:t>Home of the “Selfie”</a:t>
            </a:r>
          </a:p>
          <a:p>
            <a:pPr lvl="0">
              <a:defRPr sz="1800">
                <a:solidFill>
                  <a:srgbClr val="000000"/>
                </a:solidFill>
              </a:defRPr>
            </a:pPr>
            <a:r>
              <a:rPr sz="3000">
                <a:solidFill>
                  <a:srgbClr val="797979"/>
                </a:solidFill>
              </a:rPr>
              <a:t>35K and less - college/YA</a:t>
            </a:r>
          </a:p>
          <a:p>
            <a:pPr lvl="0">
              <a:defRPr sz="1800">
                <a:solidFill>
                  <a:srgbClr val="000000"/>
                </a:solidFill>
              </a:defRPr>
            </a:pPr>
            <a:r>
              <a:rPr sz="3000">
                <a:solidFill>
                  <a:srgbClr val="797979"/>
                </a:solidFill>
              </a:rPr>
              <a:t>14 minutes a day</a:t>
            </a:r>
          </a:p>
          <a:p>
            <a:pPr lvl="0">
              <a:defRPr sz="1800">
                <a:solidFill>
                  <a:srgbClr val="000000"/>
                </a:solidFill>
              </a:defRPr>
            </a:pPr>
            <a:r>
              <a:rPr sz="3000">
                <a:solidFill>
                  <a:srgbClr val="797979"/>
                </a:solidFill>
              </a:rPr>
              <a:t>All about me, me, me</a:t>
            </a:r>
          </a:p>
          <a:p>
            <a:pPr lvl="0">
              <a:defRPr sz="1800">
                <a:solidFill>
                  <a:srgbClr val="000000"/>
                </a:solidFill>
              </a:defRPr>
            </a:pPr>
            <a:r>
              <a:rPr sz="3000">
                <a:solidFill>
                  <a:srgbClr val="797979"/>
                </a:solidFill>
              </a:rPr>
              <a:t>Teens say it’s “most important SM” </a:t>
            </a:r>
          </a:p>
        </p:txBody>
      </p:sp>
      <p:pic>
        <p:nvPicPr>
          <p:cNvPr id="197" name="image29.png"/>
          <p:cNvPicPr/>
          <p:nvPr/>
        </p:nvPicPr>
        <p:blipFill>
          <a:blip r:embed="rId3">
            <a:extLst/>
          </a:blip>
          <a:stretch>
            <a:fillRect/>
          </a:stretch>
        </p:blipFill>
        <p:spPr>
          <a:xfrm>
            <a:off x="6179524" y="407312"/>
            <a:ext cx="6848893" cy="8370870"/>
          </a:xfrm>
          <a:prstGeom prst="rect">
            <a:avLst/>
          </a:prstGeom>
          <a:ln w="12700">
            <a:miter lim="400000"/>
          </a:ln>
        </p:spPr>
      </p:pic>
      <p:pic>
        <p:nvPicPr>
          <p:cNvPr id="198" name="pasted-image.png"/>
          <p:cNvPicPr/>
          <p:nvPr/>
        </p:nvPicPr>
        <p:blipFill>
          <a:blip r:embed="rId4">
            <a:extLst/>
          </a:blip>
          <a:srcRect l="1242" t="17702" b="17702"/>
          <a:stretch>
            <a:fillRect/>
          </a:stretch>
        </p:blipFill>
        <p:spPr>
          <a:xfrm>
            <a:off x="255108" y="753734"/>
            <a:ext cx="6056067" cy="1980598"/>
          </a:xfrm>
          <a:prstGeom prst="rect">
            <a:avLst/>
          </a:prstGeom>
          <a:ln w="12700">
            <a:miter lim="400000"/>
          </a:ln>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2" name="image31.png"/>
          <p:cNvPicPr/>
          <p:nvPr/>
        </p:nvPicPr>
        <p:blipFill>
          <a:blip r:embed="rId2">
            <a:extLst/>
          </a:blip>
          <a:srcRect b="42442"/>
          <a:stretch>
            <a:fillRect/>
          </a:stretch>
        </p:blipFill>
        <p:spPr>
          <a:xfrm>
            <a:off x="1092200" y="506238"/>
            <a:ext cx="9785278" cy="8448327"/>
          </a:xfrm>
          <a:prstGeom prst="rect">
            <a:avLst/>
          </a:prstGeom>
          <a:ln w="12700">
            <a:miter lim="400000"/>
          </a:ln>
        </p:spPr>
      </p:pic>
      <p:pic>
        <p:nvPicPr>
          <p:cNvPr id="203" name="image32.jpg" descr="https://encrypted-tbn3.gstatic.com/images?q=tbn:ANd9GcQCrKPgH-nro1tZ6ix9agJuNA1XYv8KPtchbbbaAcZ3A--c4is4DXfDyyPu"/>
          <p:cNvPicPr/>
          <p:nvPr/>
        </p:nvPicPr>
        <p:blipFill>
          <a:blip r:embed="rId3">
            <a:extLst/>
          </a:blip>
          <a:stretch>
            <a:fillRect/>
          </a:stretch>
        </p:blipFill>
        <p:spPr>
          <a:xfrm>
            <a:off x="9093200" y="375082"/>
            <a:ext cx="3074989" cy="3116357"/>
          </a:xfrm>
          <a:prstGeom prst="rect">
            <a:avLst/>
          </a:prstGeom>
          <a:ln w="12700">
            <a:miter lim="400000"/>
          </a:ln>
        </p:spPr>
      </p:pic>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 name="image33.png" descr="http://sportstwitterverse.files.wordpress.com/2012/09/photo-by-tonyhawk-e280a2-instagram.png"/>
          <p:cNvPicPr/>
          <p:nvPr/>
        </p:nvPicPr>
        <p:blipFill>
          <a:blip r:embed="rId2">
            <a:extLst/>
          </a:blip>
          <a:srcRect r="36878"/>
          <a:stretch>
            <a:fillRect/>
          </a:stretch>
        </p:blipFill>
        <p:spPr>
          <a:xfrm>
            <a:off x="5206999" y="990600"/>
            <a:ext cx="7148322" cy="7827819"/>
          </a:xfrm>
          <a:prstGeom prst="rect">
            <a:avLst/>
          </a:prstGeom>
          <a:ln w="12700">
            <a:miter lim="400000"/>
          </a:ln>
        </p:spPr>
      </p:pic>
      <p:pic>
        <p:nvPicPr>
          <p:cNvPr id="206" name="image34.png"/>
          <p:cNvPicPr/>
          <p:nvPr/>
        </p:nvPicPr>
        <p:blipFill>
          <a:blip r:embed="rId3">
            <a:extLst/>
          </a:blip>
          <a:stretch>
            <a:fillRect/>
          </a:stretch>
        </p:blipFill>
        <p:spPr>
          <a:xfrm>
            <a:off x="1168400" y="1981200"/>
            <a:ext cx="4899599" cy="4953001"/>
          </a:xfrm>
          <a:prstGeom prst="rect">
            <a:avLst/>
          </a:prstGeom>
          <a:ln w="12700">
            <a:miter lim="400000"/>
          </a:ln>
        </p:spPr>
      </p:pic>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body" idx="1"/>
          </p:nvPr>
        </p:nvSpPr>
        <p:spPr>
          <a:xfrm>
            <a:off x="608212" y="2725390"/>
            <a:ext cx="5080001" cy="6245920"/>
          </a:xfrm>
          <a:prstGeom prst="rect">
            <a:avLst/>
          </a:prstGeom>
        </p:spPr>
        <p:txBody>
          <a:bodyPr/>
          <a:lstStyle/>
          <a:p>
            <a:pPr lvl="0">
              <a:defRPr sz="1800">
                <a:solidFill>
                  <a:srgbClr val="000000"/>
                </a:solidFill>
              </a:defRPr>
            </a:pPr>
            <a:r>
              <a:rPr sz="3000">
                <a:solidFill>
                  <a:srgbClr val="797979"/>
                </a:solidFill>
              </a:rPr>
              <a:t>30- 49 year olds</a:t>
            </a:r>
          </a:p>
          <a:p>
            <a:pPr lvl="0">
              <a:defRPr sz="1800">
                <a:solidFill>
                  <a:srgbClr val="000000"/>
                </a:solidFill>
              </a:defRPr>
            </a:pPr>
            <a:r>
              <a:rPr sz="3000">
                <a:solidFill>
                  <a:srgbClr val="797979"/>
                </a:solidFill>
              </a:rPr>
              <a:t>Career minded </a:t>
            </a:r>
          </a:p>
          <a:p>
            <a:pPr lvl="0">
              <a:defRPr sz="1800">
                <a:solidFill>
                  <a:srgbClr val="000000"/>
                </a:solidFill>
              </a:defRPr>
            </a:pPr>
            <a:r>
              <a:rPr sz="3000">
                <a:solidFill>
                  <a:srgbClr val="797979"/>
                </a:solidFill>
              </a:rPr>
              <a:t>College Grads</a:t>
            </a:r>
          </a:p>
          <a:p>
            <a:pPr lvl="0">
              <a:defRPr sz="1800">
                <a:solidFill>
                  <a:srgbClr val="000000"/>
                </a:solidFill>
              </a:defRPr>
            </a:pPr>
            <a:r>
              <a:rPr sz="3000">
                <a:solidFill>
                  <a:srgbClr val="797979"/>
                </a:solidFill>
              </a:rPr>
              <a:t>Income 75K + </a:t>
            </a:r>
          </a:p>
        </p:txBody>
      </p:sp>
      <p:pic>
        <p:nvPicPr>
          <p:cNvPr id="209" name="image29.png"/>
          <p:cNvPicPr/>
          <p:nvPr/>
        </p:nvPicPr>
        <p:blipFill>
          <a:blip r:embed="rId2">
            <a:extLst/>
          </a:blip>
          <a:stretch>
            <a:fillRect/>
          </a:stretch>
        </p:blipFill>
        <p:spPr>
          <a:xfrm>
            <a:off x="6179524" y="407312"/>
            <a:ext cx="6848893" cy="8370870"/>
          </a:xfrm>
          <a:prstGeom prst="rect">
            <a:avLst/>
          </a:prstGeom>
          <a:ln w="12700">
            <a:miter lim="400000"/>
          </a:ln>
        </p:spPr>
      </p:pic>
      <p:pic>
        <p:nvPicPr>
          <p:cNvPr id="210" name="pasted-image.png"/>
          <p:cNvPicPr/>
          <p:nvPr/>
        </p:nvPicPr>
        <p:blipFill>
          <a:blip r:embed="rId3">
            <a:extLst/>
          </a:blip>
          <a:stretch>
            <a:fillRect/>
          </a:stretch>
        </p:blipFill>
        <p:spPr>
          <a:xfrm>
            <a:off x="573741" y="1139383"/>
            <a:ext cx="4464272" cy="1218701"/>
          </a:xfrm>
          <a:prstGeom prst="rect">
            <a:avLst/>
          </a:prstGeom>
          <a:ln w="12700">
            <a:miter lim="400000"/>
          </a:ln>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3.png" descr="C:\Users\dborasky\AppData\Local\Microsoft\Windows\Temporary Internet Files\Content.IE5\0M8M4W3V\MC900431587[1].png"/>
          <p:cNvPicPr/>
          <p:nvPr/>
        </p:nvPicPr>
        <p:blipFill>
          <a:blip r:embed="rId2">
            <a:extLst/>
          </a:blip>
          <a:stretch>
            <a:fillRect/>
          </a:stretch>
        </p:blipFill>
        <p:spPr>
          <a:xfrm>
            <a:off x="5668962" y="222250"/>
            <a:ext cx="1517651" cy="1516064"/>
          </a:xfrm>
          <a:prstGeom prst="rect">
            <a:avLst/>
          </a:prstGeom>
          <a:ln w="12700">
            <a:miter lim="400000"/>
          </a:ln>
        </p:spPr>
      </p:pic>
      <p:pic>
        <p:nvPicPr>
          <p:cNvPr id="55" name="image4.png" descr="C:\Users\dborasky\AppData\Local\Microsoft\Windows\Temporary Internet Files\Content.IE5\GZ1QEBYW\MC900435241[1].png"/>
          <p:cNvPicPr/>
          <p:nvPr/>
        </p:nvPicPr>
        <p:blipFill>
          <a:blip r:embed="rId3">
            <a:extLst/>
          </a:blip>
          <a:stretch>
            <a:fillRect/>
          </a:stretch>
        </p:blipFill>
        <p:spPr>
          <a:xfrm>
            <a:off x="9758363" y="3930648"/>
            <a:ext cx="2695576" cy="1155702"/>
          </a:xfrm>
          <a:prstGeom prst="rect">
            <a:avLst/>
          </a:prstGeom>
          <a:ln w="12700">
            <a:miter lim="400000"/>
          </a:ln>
        </p:spPr>
      </p:pic>
      <p:pic>
        <p:nvPicPr>
          <p:cNvPr id="56" name="image5.png" descr="C:\Users\dborasky\AppData\Local\Microsoft\Windows\Temporary Internet Files\Content.IE5\GZ1QEBYW\MC900441337[1].png"/>
          <p:cNvPicPr/>
          <p:nvPr/>
        </p:nvPicPr>
        <p:blipFill>
          <a:blip r:embed="rId4">
            <a:extLst/>
          </a:blip>
          <a:stretch>
            <a:fillRect/>
          </a:stretch>
        </p:blipFill>
        <p:spPr>
          <a:xfrm>
            <a:off x="9486900" y="390525"/>
            <a:ext cx="1619251" cy="1620838"/>
          </a:xfrm>
          <a:prstGeom prst="rect">
            <a:avLst/>
          </a:prstGeom>
          <a:ln w="12700">
            <a:miter lim="400000"/>
          </a:ln>
        </p:spPr>
      </p:pic>
      <p:pic>
        <p:nvPicPr>
          <p:cNvPr id="57" name="image6.png" descr="C:\Users\dborasky\Desktop\ads and images\facebook.png"/>
          <p:cNvPicPr/>
          <p:nvPr/>
        </p:nvPicPr>
        <p:blipFill>
          <a:blip r:embed="rId5">
            <a:extLst/>
          </a:blip>
          <a:stretch>
            <a:fillRect/>
          </a:stretch>
        </p:blipFill>
        <p:spPr>
          <a:xfrm>
            <a:off x="3373439" y="1200150"/>
            <a:ext cx="885826" cy="887414"/>
          </a:xfrm>
          <a:prstGeom prst="rect">
            <a:avLst/>
          </a:prstGeom>
          <a:ln w="12700">
            <a:miter lim="400000"/>
          </a:ln>
        </p:spPr>
      </p:pic>
      <p:pic>
        <p:nvPicPr>
          <p:cNvPr id="58" name="image7.png" descr="C:\Users\dborasky\Desktop\ads and images\twitter.png"/>
          <p:cNvPicPr/>
          <p:nvPr/>
        </p:nvPicPr>
        <p:blipFill>
          <a:blip r:embed="rId6">
            <a:extLst/>
          </a:blip>
          <a:stretch>
            <a:fillRect/>
          </a:stretch>
        </p:blipFill>
        <p:spPr>
          <a:xfrm>
            <a:off x="8953500" y="6392864"/>
            <a:ext cx="984251" cy="985839"/>
          </a:xfrm>
          <a:prstGeom prst="rect">
            <a:avLst/>
          </a:prstGeom>
          <a:ln w="12700">
            <a:miter lim="400000"/>
          </a:ln>
        </p:spPr>
      </p:pic>
      <p:sp>
        <p:nvSpPr>
          <p:cNvPr id="59" name="Shape 59"/>
          <p:cNvSpPr/>
          <p:nvPr/>
        </p:nvSpPr>
        <p:spPr>
          <a:xfrm flipV="1">
            <a:off x="3373439" y="2371314"/>
            <a:ext cx="442913" cy="3073403"/>
          </a:xfrm>
          <a:prstGeom prst="line">
            <a:avLst/>
          </a:prstGeom>
          <a:ln w="101600">
            <a:solidFill>
              <a:srgbClr val="98C4F0"/>
            </a:solidFill>
            <a:prstDash val="dash"/>
            <a:miter lim="400000"/>
            <a:tailEnd type="triangle"/>
          </a:ln>
        </p:spPr>
        <p:txBody>
          <a:bodyPr lIns="0" tIns="0" rIns="0" bIns="0"/>
          <a:lstStyle/>
          <a:p>
            <a:pPr lvl="0" algn="l" defTabSz="457200">
              <a:defRPr sz="1200">
                <a:latin typeface="+mj-lt"/>
                <a:ea typeface="+mj-ea"/>
                <a:cs typeface="+mj-cs"/>
                <a:sym typeface="Helvetica"/>
              </a:defRPr>
            </a:pPr>
            <a:endParaRPr/>
          </a:p>
        </p:txBody>
      </p:sp>
      <p:sp>
        <p:nvSpPr>
          <p:cNvPr id="60" name="Shape 60"/>
          <p:cNvSpPr/>
          <p:nvPr/>
        </p:nvSpPr>
        <p:spPr>
          <a:xfrm flipV="1">
            <a:off x="3594894" y="1435099"/>
            <a:ext cx="3079593" cy="4009618"/>
          </a:xfrm>
          <a:prstGeom prst="line">
            <a:avLst/>
          </a:prstGeom>
          <a:ln w="101600">
            <a:solidFill>
              <a:srgbClr val="98C4F0"/>
            </a:solidFill>
            <a:prstDash val="dash"/>
            <a:miter lim="400000"/>
            <a:tailEnd type="triangle"/>
          </a:ln>
        </p:spPr>
        <p:txBody>
          <a:bodyPr lIns="0" tIns="0" rIns="0" bIns="0"/>
          <a:lstStyle/>
          <a:p>
            <a:pPr lvl="0" algn="l" defTabSz="457200">
              <a:defRPr sz="1200">
                <a:latin typeface="+mj-lt"/>
                <a:ea typeface="+mj-ea"/>
                <a:cs typeface="+mj-cs"/>
                <a:sym typeface="Helvetica"/>
              </a:defRPr>
            </a:pPr>
            <a:endParaRPr/>
          </a:p>
        </p:txBody>
      </p:sp>
      <p:sp>
        <p:nvSpPr>
          <p:cNvPr id="61" name="Shape 61"/>
          <p:cNvSpPr/>
          <p:nvPr/>
        </p:nvSpPr>
        <p:spPr>
          <a:xfrm flipV="1">
            <a:off x="3816351" y="4508500"/>
            <a:ext cx="5942013" cy="1536703"/>
          </a:xfrm>
          <a:prstGeom prst="line">
            <a:avLst/>
          </a:prstGeom>
          <a:ln w="101600">
            <a:solidFill>
              <a:srgbClr val="98C4F0"/>
            </a:solidFill>
            <a:prstDash val="dash"/>
            <a:miter lim="400000"/>
            <a:tailEnd type="triangle"/>
          </a:ln>
        </p:spPr>
        <p:txBody>
          <a:bodyPr lIns="0" tIns="0" rIns="0" bIns="0"/>
          <a:lstStyle/>
          <a:p>
            <a:pPr lvl="0" algn="l" defTabSz="457200">
              <a:defRPr sz="1200">
                <a:latin typeface="+mj-lt"/>
                <a:ea typeface="+mj-ea"/>
                <a:cs typeface="+mj-cs"/>
                <a:sym typeface="Helvetica"/>
              </a:defRPr>
            </a:pPr>
            <a:endParaRPr/>
          </a:p>
        </p:txBody>
      </p:sp>
      <p:sp>
        <p:nvSpPr>
          <p:cNvPr id="62" name="Shape 62"/>
          <p:cNvSpPr/>
          <p:nvPr/>
        </p:nvSpPr>
        <p:spPr>
          <a:xfrm flipV="1">
            <a:off x="3594894" y="6885784"/>
            <a:ext cx="5095082" cy="200817"/>
          </a:xfrm>
          <a:prstGeom prst="line">
            <a:avLst/>
          </a:prstGeom>
          <a:ln w="101600">
            <a:solidFill>
              <a:srgbClr val="98C4F0"/>
            </a:solidFill>
            <a:prstDash val="dash"/>
            <a:miter lim="400000"/>
            <a:tailEnd type="triangle"/>
          </a:ln>
        </p:spPr>
        <p:txBody>
          <a:bodyPr lIns="0" tIns="0" rIns="0" bIns="0"/>
          <a:lstStyle/>
          <a:p>
            <a:pPr lvl="0" algn="l" defTabSz="457200">
              <a:defRPr sz="1200">
                <a:latin typeface="+mj-lt"/>
                <a:ea typeface="+mj-ea"/>
                <a:cs typeface="+mj-cs"/>
                <a:sym typeface="Helvetica"/>
              </a:defRPr>
            </a:pPr>
            <a:endParaRPr/>
          </a:p>
        </p:txBody>
      </p:sp>
      <p:sp>
        <p:nvSpPr>
          <p:cNvPr id="63" name="Shape 63"/>
          <p:cNvSpPr/>
          <p:nvPr/>
        </p:nvSpPr>
        <p:spPr>
          <a:xfrm flipV="1">
            <a:off x="3816351" y="2087564"/>
            <a:ext cx="5942013" cy="3881438"/>
          </a:xfrm>
          <a:prstGeom prst="line">
            <a:avLst/>
          </a:prstGeom>
          <a:ln w="101600">
            <a:solidFill>
              <a:srgbClr val="98C4F0"/>
            </a:solidFill>
            <a:prstDash val="dash"/>
            <a:miter lim="400000"/>
            <a:tailEnd type="triangle"/>
          </a:ln>
        </p:spPr>
        <p:txBody>
          <a:bodyPr lIns="0" tIns="0" rIns="0" bIns="0"/>
          <a:lstStyle/>
          <a:p>
            <a:pPr lvl="0" algn="l" defTabSz="457200">
              <a:defRPr sz="1200">
                <a:latin typeface="+mj-lt"/>
                <a:ea typeface="+mj-ea"/>
                <a:cs typeface="+mj-cs"/>
                <a:sym typeface="Helvetica"/>
              </a:defRPr>
            </a:pPr>
            <a:endParaRPr/>
          </a:p>
        </p:txBody>
      </p:sp>
      <p:pic>
        <p:nvPicPr>
          <p:cNvPr id="64" name="image8.png"/>
          <p:cNvPicPr/>
          <p:nvPr/>
        </p:nvPicPr>
        <p:blipFill>
          <a:blip r:embed="rId7">
            <a:extLst/>
          </a:blip>
          <a:stretch>
            <a:fillRect/>
          </a:stretch>
        </p:blipFill>
        <p:spPr>
          <a:xfrm rot="20220599">
            <a:off x="1296155" y="4619626"/>
            <a:ext cx="2709863" cy="3546476"/>
          </a:xfrm>
          <a:prstGeom prst="rect">
            <a:avLst/>
          </a:prstGeom>
          <a:ln w="12700">
            <a:miter lim="400000"/>
          </a:ln>
        </p:spPr>
      </p:pic>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2" name="image35.jpg" descr="http://farm8.staticflickr.com/7039/6946509633_90fa4345d8_b.jpg"/>
          <p:cNvPicPr/>
          <p:nvPr/>
        </p:nvPicPr>
        <p:blipFill>
          <a:blip r:embed="rId3">
            <a:extLst/>
          </a:blip>
          <a:srcRect l="12096" t="21342" r="6961" b="7841"/>
          <a:stretch>
            <a:fillRect/>
          </a:stretch>
        </p:blipFill>
        <p:spPr>
          <a:xfrm>
            <a:off x="1742082" y="1753195"/>
            <a:ext cx="9520629" cy="6247244"/>
          </a:xfrm>
          <a:prstGeom prst="rect">
            <a:avLst/>
          </a:prstGeom>
          <a:ln w="12700">
            <a:miter lim="400000"/>
          </a:ln>
        </p:spPr>
      </p:pic>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body" idx="1"/>
          </p:nvPr>
        </p:nvSpPr>
        <p:spPr>
          <a:xfrm>
            <a:off x="778209" y="1385423"/>
            <a:ext cx="5080001" cy="6245919"/>
          </a:xfrm>
          <a:prstGeom prst="rect">
            <a:avLst/>
          </a:prstGeom>
        </p:spPr>
        <p:txBody>
          <a:bodyPr/>
          <a:lstStyle/>
          <a:p>
            <a:pPr lvl="0">
              <a:defRPr sz="1800">
                <a:solidFill>
                  <a:srgbClr val="000000"/>
                </a:solidFill>
              </a:defRPr>
            </a:pPr>
            <a:r>
              <a:rPr sz="3000">
                <a:solidFill>
                  <a:srgbClr val="797979"/>
                </a:solidFill>
              </a:rPr>
              <a:t>Teens - early 20’s </a:t>
            </a:r>
          </a:p>
          <a:p>
            <a:pPr lvl="0">
              <a:defRPr sz="1800">
                <a:solidFill>
                  <a:srgbClr val="000000"/>
                </a:solidFill>
              </a:defRPr>
            </a:pPr>
            <a:r>
              <a:rPr sz="3000">
                <a:solidFill>
                  <a:srgbClr val="797979"/>
                </a:solidFill>
              </a:rPr>
              <a:t>Girls</a:t>
            </a:r>
          </a:p>
          <a:p>
            <a:pPr lvl="0">
              <a:defRPr sz="1800">
                <a:solidFill>
                  <a:srgbClr val="000000"/>
                </a:solidFill>
              </a:defRPr>
            </a:pPr>
            <a:r>
              <a:rPr sz="3000">
                <a:solidFill>
                  <a:srgbClr val="797979"/>
                </a:solidFill>
              </a:rPr>
              <a:t>60 Million users</a:t>
            </a:r>
          </a:p>
          <a:p>
            <a:pPr lvl="0">
              <a:defRPr sz="1800">
                <a:solidFill>
                  <a:srgbClr val="000000"/>
                </a:solidFill>
              </a:defRPr>
            </a:pPr>
            <a:r>
              <a:rPr sz="3000">
                <a:solidFill>
                  <a:srgbClr val="797979"/>
                </a:solidFill>
              </a:rPr>
              <a:t>400 Million made per day</a:t>
            </a:r>
          </a:p>
          <a:p>
            <a:pPr lvl="0">
              <a:defRPr sz="1800">
                <a:solidFill>
                  <a:srgbClr val="000000"/>
                </a:solidFill>
              </a:defRPr>
            </a:pPr>
            <a:r>
              <a:rPr sz="3000">
                <a:solidFill>
                  <a:srgbClr val="797979"/>
                </a:solidFill>
              </a:rPr>
              <a:t>12% shared with multiple recipients</a:t>
            </a:r>
          </a:p>
          <a:p>
            <a:pPr lvl="0">
              <a:defRPr sz="1800">
                <a:solidFill>
                  <a:srgbClr val="000000"/>
                </a:solidFill>
              </a:defRPr>
            </a:pPr>
            <a:r>
              <a:rPr sz="3000">
                <a:solidFill>
                  <a:srgbClr val="797979"/>
                </a:solidFill>
              </a:rPr>
              <a:t>5% selfies shared on SM come from Snapchat</a:t>
            </a:r>
          </a:p>
        </p:txBody>
      </p:sp>
      <p:pic>
        <p:nvPicPr>
          <p:cNvPr id="217" name="pasted-image.png"/>
          <p:cNvPicPr/>
          <p:nvPr/>
        </p:nvPicPr>
        <p:blipFill>
          <a:blip r:embed="rId2">
            <a:extLst/>
          </a:blip>
          <a:stretch>
            <a:fillRect/>
          </a:stretch>
        </p:blipFill>
        <p:spPr>
          <a:xfrm>
            <a:off x="6599096" y="656322"/>
            <a:ext cx="5928503" cy="3115758"/>
          </a:xfrm>
          <a:prstGeom prst="rect">
            <a:avLst/>
          </a:prstGeom>
          <a:ln w="12700">
            <a:miter lim="400000"/>
          </a:ln>
        </p:spPr>
      </p:pic>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976540" y="121731"/>
            <a:ext cx="9981260" cy="8229222"/>
          </a:xfrm>
          <a:prstGeom prst="rect">
            <a:avLst/>
          </a:prstGeom>
        </p:spPr>
        <p:txBody>
          <a:bodyPr/>
          <a:lstStyle/>
          <a:p>
            <a:pPr lvl="0">
              <a:defRPr sz="1800">
                <a:solidFill>
                  <a:srgbClr val="000000"/>
                </a:solidFill>
              </a:defRPr>
            </a:pPr>
            <a:endParaRPr sz="3000">
              <a:solidFill>
                <a:srgbClr val="797979"/>
              </a:solidFill>
            </a:endParaRPr>
          </a:p>
          <a:p>
            <a:pPr lvl="0">
              <a:defRPr sz="1800">
                <a:solidFill>
                  <a:srgbClr val="000000"/>
                </a:solidFill>
              </a:defRPr>
            </a:pPr>
            <a:r>
              <a:rPr sz="3000">
                <a:solidFill>
                  <a:srgbClr val="797979"/>
                </a:solidFill>
              </a:rPr>
              <a:t>40 Million users </a:t>
            </a:r>
          </a:p>
          <a:p>
            <a:pPr lvl="0">
              <a:defRPr sz="1800">
                <a:solidFill>
                  <a:srgbClr val="000000"/>
                </a:solidFill>
              </a:defRPr>
            </a:pPr>
            <a:r>
              <a:rPr sz="3000">
                <a:solidFill>
                  <a:srgbClr val="797979"/>
                </a:solidFill>
              </a:rPr>
              <a:t>18-20 year olds</a:t>
            </a:r>
          </a:p>
          <a:p>
            <a:pPr lvl="0">
              <a:defRPr sz="1800">
                <a:solidFill>
                  <a:srgbClr val="000000"/>
                </a:solidFill>
              </a:defRPr>
            </a:pPr>
            <a:r>
              <a:rPr sz="3000">
                <a:solidFill>
                  <a:srgbClr val="797979"/>
                </a:solidFill>
              </a:rPr>
              <a:t>Shared through Twitter (1in 5)</a:t>
            </a:r>
          </a:p>
          <a:p>
            <a:pPr lvl="0">
              <a:defRPr sz="1800">
                <a:solidFill>
                  <a:srgbClr val="000000"/>
                </a:solidFill>
              </a:defRPr>
            </a:pPr>
            <a:r>
              <a:rPr sz="3000">
                <a:solidFill>
                  <a:srgbClr val="797979"/>
                </a:solidFill>
              </a:rPr>
              <a:t>Weekends are very popular</a:t>
            </a:r>
          </a:p>
          <a:p>
            <a:pPr lvl="0">
              <a:defRPr sz="1800">
                <a:solidFill>
                  <a:srgbClr val="000000"/>
                </a:solidFill>
              </a:defRPr>
            </a:pPr>
            <a:r>
              <a:rPr sz="3000">
                <a:solidFill>
                  <a:srgbClr val="797979"/>
                </a:solidFill>
              </a:rPr>
              <a:t>Musicians love this platform - they get 3 of 5 most retweeted</a:t>
            </a:r>
          </a:p>
          <a:p>
            <a:pPr lvl="0">
              <a:defRPr sz="1800">
                <a:solidFill>
                  <a:srgbClr val="000000"/>
                </a:solidFill>
              </a:defRPr>
            </a:pPr>
            <a:r>
              <a:rPr sz="3000">
                <a:solidFill>
                  <a:srgbClr val="797979"/>
                </a:solidFill>
              </a:rPr>
              <a:t>16 minutes per month watching online commercials </a:t>
            </a:r>
          </a:p>
        </p:txBody>
      </p:sp>
      <p:pic>
        <p:nvPicPr>
          <p:cNvPr id="220" name="pasted-image.png"/>
          <p:cNvPicPr/>
          <p:nvPr/>
        </p:nvPicPr>
        <p:blipFill>
          <a:blip r:embed="rId2">
            <a:extLst/>
          </a:blip>
          <a:stretch>
            <a:fillRect/>
          </a:stretch>
        </p:blipFill>
        <p:spPr>
          <a:xfrm>
            <a:off x="6120899" y="359343"/>
            <a:ext cx="6790620" cy="2705470"/>
          </a:xfrm>
          <a:prstGeom prst="rect">
            <a:avLst/>
          </a:prstGeom>
          <a:ln w="12700">
            <a:miter lim="400000"/>
          </a:ln>
        </p:spPr>
      </p:pic>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body" idx="1"/>
          </p:nvPr>
        </p:nvSpPr>
        <p:spPr>
          <a:xfrm>
            <a:off x="778209" y="1385422"/>
            <a:ext cx="5080001" cy="6245920"/>
          </a:xfrm>
          <a:prstGeom prst="rect">
            <a:avLst/>
          </a:prstGeom>
        </p:spPr>
        <p:txBody>
          <a:bodyPr/>
          <a:lstStyle/>
          <a:p>
            <a:pPr lvl="0">
              <a:defRPr sz="1800">
                <a:solidFill>
                  <a:srgbClr val="000000"/>
                </a:solidFill>
              </a:defRPr>
            </a:pPr>
            <a:r>
              <a:rPr sz="3000">
                <a:solidFill>
                  <a:srgbClr val="797979"/>
                </a:solidFill>
              </a:rPr>
              <a:t>Video</a:t>
            </a:r>
          </a:p>
          <a:p>
            <a:pPr lvl="0">
              <a:defRPr sz="1800">
                <a:solidFill>
                  <a:srgbClr val="000000"/>
                </a:solidFill>
              </a:defRPr>
            </a:pPr>
            <a:r>
              <a:rPr sz="3000">
                <a:solidFill>
                  <a:srgbClr val="797979"/>
                </a:solidFill>
              </a:rPr>
              <a:t>1+  BILLION users</a:t>
            </a:r>
          </a:p>
          <a:p>
            <a:pPr lvl="0">
              <a:defRPr sz="1800">
                <a:solidFill>
                  <a:srgbClr val="000000"/>
                </a:solidFill>
              </a:defRPr>
            </a:pPr>
            <a:r>
              <a:rPr sz="3000">
                <a:solidFill>
                  <a:srgbClr val="797979"/>
                </a:solidFill>
              </a:rPr>
              <a:t>1 Billion views every day</a:t>
            </a:r>
          </a:p>
          <a:p>
            <a:pPr lvl="0">
              <a:defRPr sz="1800">
                <a:solidFill>
                  <a:srgbClr val="000000"/>
                </a:solidFill>
              </a:defRPr>
            </a:pPr>
            <a:r>
              <a:rPr sz="3000">
                <a:solidFill>
                  <a:srgbClr val="797979"/>
                </a:solidFill>
              </a:rPr>
              <a:t>100 hours of video uploaded per minute</a:t>
            </a:r>
          </a:p>
        </p:txBody>
      </p:sp>
      <p:pic>
        <p:nvPicPr>
          <p:cNvPr id="223" name="pasted-image.png"/>
          <p:cNvPicPr/>
          <p:nvPr/>
        </p:nvPicPr>
        <p:blipFill>
          <a:blip r:embed="rId2">
            <a:extLst/>
          </a:blip>
          <a:stretch>
            <a:fillRect/>
          </a:stretch>
        </p:blipFill>
        <p:spPr>
          <a:xfrm>
            <a:off x="6345612" y="76637"/>
            <a:ext cx="6435471" cy="4004478"/>
          </a:xfrm>
          <a:prstGeom prst="rect">
            <a:avLst/>
          </a:prstGeom>
          <a:ln w="12700">
            <a:miter lim="400000"/>
          </a:ln>
        </p:spPr>
      </p:pic>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5" name="image37.png"/>
          <p:cNvPicPr/>
          <p:nvPr/>
        </p:nvPicPr>
        <p:blipFill>
          <a:blip r:embed="rId3">
            <a:extLst/>
          </a:blip>
          <a:stretch>
            <a:fillRect/>
          </a:stretch>
        </p:blipFill>
        <p:spPr>
          <a:xfrm>
            <a:off x="48797" y="7721499"/>
            <a:ext cx="13035262" cy="2006702"/>
          </a:xfrm>
          <a:prstGeom prst="rect">
            <a:avLst/>
          </a:prstGeom>
          <a:ln w="12700">
            <a:miter lim="400000"/>
          </a:ln>
        </p:spPr>
      </p:pic>
      <p:pic>
        <p:nvPicPr>
          <p:cNvPr id="226" name="image38.png"/>
          <p:cNvPicPr/>
          <p:nvPr/>
        </p:nvPicPr>
        <p:blipFill>
          <a:blip r:embed="rId4">
            <a:extLst/>
          </a:blip>
          <a:stretch>
            <a:fillRect/>
          </a:stretch>
        </p:blipFill>
        <p:spPr>
          <a:xfrm>
            <a:off x="48797" y="23176"/>
            <a:ext cx="4754365" cy="2952713"/>
          </a:xfrm>
          <a:prstGeom prst="rect">
            <a:avLst/>
          </a:prstGeom>
          <a:ln w="12700">
            <a:miter lim="400000"/>
          </a:ln>
        </p:spPr>
      </p:pic>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0" name="image21.png"/>
          <p:cNvPicPr/>
          <p:nvPr/>
        </p:nvPicPr>
        <p:blipFill>
          <a:blip r:embed="rId3">
            <a:extLst/>
          </a:blip>
          <a:srcRect t="9015"/>
          <a:stretch>
            <a:fillRect/>
          </a:stretch>
        </p:blipFill>
        <p:spPr>
          <a:xfrm rot="1152826">
            <a:off x="3868775" y="739756"/>
            <a:ext cx="8955200" cy="10054229"/>
          </a:xfrm>
          <a:prstGeom prst="rect">
            <a:avLst/>
          </a:prstGeom>
          <a:ln w="12700">
            <a:miter lim="400000"/>
          </a:ln>
        </p:spPr>
      </p:pic>
      <p:sp>
        <p:nvSpPr>
          <p:cNvPr id="231" name="Shape 231"/>
          <p:cNvSpPr/>
          <p:nvPr/>
        </p:nvSpPr>
        <p:spPr>
          <a:xfrm>
            <a:off x="815247" y="1537027"/>
            <a:ext cx="2162862"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defRPr>
            </a:lvl1pPr>
          </a:lstStyle>
          <a:p>
            <a:pPr lvl="0">
              <a:defRPr sz="1800">
                <a:solidFill>
                  <a:srgbClr val="000000"/>
                </a:solidFill>
              </a:defRPr>
            </a:pPr>
            <a:r>
              <a:rPr sz="6600">
                <a:solidFill>
                  <a:srgbClr val="FFFFFF"/>
                </a:solidFill>
              </a:rPr>
              <a:t>Email</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5" name="image22.jpg" descr="C:\Users\ndowd\Desktop\LA Content\summer eblast.JPG"/>
          <p:cNvPicPr/>
          <p:nvPr/>
        </p:nvPicPr>
        <p:blipFill>
          <a:blip r:embed="rId2">
            <a:extLst/>
          </a:blip>
          <a:stretch>
            <a:fillRect/>
          </a:stretch>
        </p:blipFill>
        <p:spPr>
          <a:xfrm rot="791041">
            <a:off x="3949455" y="548638"/>
            <a:ext cx="10516470" cy="8897343"/>
          </a:xfrm>
          <a:prstGeom prst="rect">
            <a:avLst/>
          </a:prstGeom>
          <a:ln w="12700">
            <a:miter lim="400000"/>
          </a:ln>
        </p:spPr>
      </p:pic>
      <p:sp>
        <p:nvSpPr>
          <p:cNvPr id="236" name="Shape 236"/>
          <p:cNvSpPr/>
          <p:nvPr/>
        </p:nvSpPr>
        <p:spPr>
          <a:xfrm>
            <a:off x="1092200" y="1820540"/>
            <a:ext cx="2643971" cy="1031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5400">
                <a:solidFill>
                  <a:srgbClr val="FFFFFF"/>
                </a:solidFill>
              </a:defRPr>
            </a:lvl1pPr>
          </a:lstStyle>
          <a:p>
            <a:pPr lvl="0">
              <a:defRPr sz="1800">
                <a:solidFill>
                  <a:srgbClr val="000000"/>
                </a:solidFill>
              </a:defRPr>
            </a:pPr>
            <a:r>
              <a:rPr sz="5400">
                <a:solidFill>
                  <a:srgbClr val="FFFFFF"/>
                </a:solidFill>
              </a:rPr>
              <a:t>Eblast</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pPr lvl="0">
              <a:defRPr sz="1800" cap="none" spc="0">
                <a:solidFill>
                  <a:srgbClr val="000000"/>
                </a:solidFill>
              </a:defRPr>
            </a:pPr>
            <a:r>
              <a:rPr sz="4400" cap="all" spc="900">
                <a:solidFill>
                  <a:srgbClr val="808080"/>
                </a:solidFill>
              </a:rPr>
              <a:t>Content calendar vs </a:t>
            </a:r>
            <a:r>
              <a:rPr sz="4400" cap="all" spc="900">
                <a:solidFill>
                  <a:srgbClr val="98C4F0"/>
                </a:solidFill>
              </a:rPr>
              <a:t>communication blueprint</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idx="4294967295"/>
          </p:nvPr>
        </p:nvSpPr>
        <p:spPr>
          <a:xfrm>
            <a:off x="635000" y="390525"/>
            <a:ext cx="11963400" cy="1057275"/>
          </a:xfrm>
          <a:prstGeom prst="rect">
            <a:avLst/>
          </a:prstGeom>
        </p:spPr>
        <p:txBody>
          <a:bodyPr lIns="45718" tIns="45718" rIns="45718" bIns="45718"/>
          <a:lstStyle/>
          <a:p>
            <a:pPr lvl="0" defTabSz="262889">
              <a:defRPr sz="1800" cap="none" spc="0">
                <a:solidFill>
                  <a:srgbClr val="000000"/>
                </a:solidFill>
              </a:defRPr>
            </a:pPr>
            <a:r>
              <a:rPr sz="1440" cap="all" spc="315">
                <a:solidFill>
                  <a:srgbClr val="808080"/>
                </a:solidFill>
              </a:rPr>
              <a:t>The Communication Blueprint</a:t>
            </a:r>
            <a:br>
              <a:rPr sz="1440" cap="all" spc="315">
                <a:solidFill>
                  <a:srgbClr val="808080"/>
                </a:solidFill>
              </a:rPr>
            </a:br>
            <a:r>
              <a:rPr sz="809" cap="all" spc="315">
                <a:solidFill>
                  <a:srgbClr val="808080"/>
                </a:solidFill>
              </a:rPr>
              <a:t>Audiences: 	</a:t>
            </a:r>
            <a:r>
              <a:rPr sz="945" cap="all" spc="315">
                <a:solidFill>
                  <a:srgbClr val="808080"/>
                </a:solidFill>
              </a:rPr>
              <a:t>			,</a:t>
            </a:r>
            <a:br>
              <a:rPr sz="945" cap="all" spc="315">
                <a:solidFill>
                  <a:srgbClr val="808080"/>
                </a:solidFill>
              </a:rPr>
            </a:br>
            <a:r>
              <a:rPr sz="945" cap="all" spc="315">
                <a:solidFill>
                  <a:srgbClr val="808080"/>
                </a:solidFill>
              </a:rPr>
              <a:t/>
            </a:r>
            <a:br>
              <a:rPr sz="945" cap="all" spc="315">
                <a:solidFill>
                  <a:srgbClr val="808080"/>
                </a:solidFill>
              </a:rPr>
            </a:br>
            <a:r>
              <a:rPr sz="945" cap="all" spc="315">
                <a:solidFill>
                  <a:srgbClr val="808080"/>
                </a:solidFill>
              </a:rPr>
              <a:t/>
            </a:r>
            <a:br>
              <a:rPr sz="945" cap="all" spc="315">
                <a:solidFill>
                  <a:srgbClr val="808080"/>
                </a:solidFill>
              </a:rPr>
            </a:br>
            <a:endParaRPr sz="945" cap="all" spc="315">
              <a:solidFill>
                <a:srgbClr val="808080"/>
              </a:solidFill>
            </a:endParaRPr>
          </a:p>
        </p:txBody>
      </p:sp>
      <p:graphicFrame>
        <p:nvGraphicFramePr>
          <p:cNvPr id="241" name="Table 241"/>
          <p:cNvGraphicFramePr/>
          <p:nvPr/>
        </p:nvGraphicFramePr>
        <p:xfrm>
          <a:off x="558800" y="1600200"/>
          <a:ext cx="12039600" cy="6781799"/>
        </p:xfrm>
        <a:graphic>
          <a:graphicData uri="http://schemas.openxmlformats.org/drawingml/2006/table">
            <a:tbl>
              <a:tblPr firstRow="1">
                <a:tableStyleId>{4C3C2611-4C71-4FC5-86AE-919BDF0F9419}</a:tableStyleId>
              </a:tblPr>
              <a:tblGrid>
                <a:gridCol w="2183462"/>
                <a:gridCol w="2183462"/>
                <a:gridCol w="2057276"/>
                <a:gridCol w="2179638"/>
                <a:gridCol w="2064921"/>
                <a:gridCol w="1370841"/>
              </a:tblGrid>
              <a:tr h="622151">
                <a:tc>
                  <a:txBody>
                    <a:bodyPr/>
                    <a:lstStyle/>
                    <a:p>
                      <a:pPr lvl="0">
                        <a:defRPr sz="1800" b="0" i="0"/>
                      </a:pPr>
                      <a:r>
                        <a:rPr>
                          <a:solidFill>
                            <a:srgbClr val="808080"/>
                          </a:solidFill>
                        </a:rPr>
                        <a:t>PRINT</a:t>
                      </a:r>
                    </a:p>
                  </a:txBody>
                  <a:tcPr marL="45709" marR="45709" marT="45709" marB="45709" horzOverflow="overflow"/>
                </a:tc>
                <a:tc>
                  <a:txBody>
                    <a:bodyPr/>
                    <a:lstStyle/>
                    <a:p>
                      <a:pPr lvl="0">
                        <a:defRPr sz="1800" b="0" i="0"/>
                      </a:pPr>
                      <a:r>
                        <a:rPr>
                          <a:solidFill>
                            <a:srgbClr val="808080"/>
                          </a:solidFill>
                        </a:rPr>
                        <a:t>SOCIAL</a:t>
                      </a:r>
                    </a:p>
                  </a:txBody>
                  <a:tcPr marL="45709" marR="45709" marT="45709" marB="45709" horzOverflow="overflow"/>
                </a:tc>
                <a:tc>
                  <a:txBody>
                    <a:bodyPr/>
                    <a:lstStyle/>
                    <a:p>
                      <a:pPr lvl="0">
                        <a:defRPr sz="1800" b="0" i="0"/>
                      </a:pPr>
                      <a:r>
                        <a:rPr>
                          <a:solidFill>
                            <a:srgbClr val="808080"/>
                          </a:solidFill>
                        </a:rPr>
                        <a:t>EMAIL</a:t>
                      </a:r>
                    </a:p>
                  </a:txBody>
                  <a:tcPr marL="45709" marR="45709" marT="45709" marB="45709" horzOverflow="overflow"/>
                </a:tc>
                <a:tc>
                  <a:txBody>
                    <a:bodyPr/>
                    <a:lstStyle/>
                    <a:p>
                      <a:pPr lvl="0">
                        <a:defRPr sz="1800" b="0" i="0"/>
                      </a:pPr>
                      <a:r>
                        <a:rPr>
                          <a:solidFill>
                            <a:srgbClr val="808080"/>
                          </a:solidFill>
                        </a:rPr>
                        <a:t>MEDIA</a:t>
                      </a:r>
                    </a:p>
                  </a:txBody>
                  <a:tcPr marL="45709" marR="45709" marT="45709" marB="45709" horzOverflow="overflow"/>
                </a:tc>
                <a:tc>
                  <a:txBody>
                    <a:bodyPr/>
                    <a:lstStyle/>
                    <a:p>
                      <a:pPr lvl="0">
                        <a:defRPr sz="1800" b="0" i="0"/>
                      </a:pPr>
                      <a:r>
                        <a:rPr>
                          <a:solidFill>
                            <a:srgbClr val="808080"/>
                          </a:solidFill>
                        </a:rPr>
                        <a:t>WEB</a:t>
                      </a:r>
                    </a:p>
                  </a:txBody>
                  <a:tcPr marL="45709" marR="45709" marT="45709" marB="45709" horzOverflow="overflow"/>
                </a:tc>
                <a:tc>
                  <a:txBody>
                    <a:bodyPr/>
                    <a:lstStyle/>
                    <a:p>
                      <a:pPr lvl="0">
                        <a:defRPr sz="1800" b="0" i="0"/>
                      </a:pPr>
                      <a:r>
                        <a:rPr>
                          <a:solidFill>
                            <a:srgbClr val="808080"/>
                          </a:solidFill>
                        </a:rPr>
                        <a:t>Personal</a:t>
                      </a:r>
                    </a:p>
                  </a:txBody>
                  <a:tcPr marL="45709" marR="45709" marT="45709" marB="45709" horzOverflow="overflow"/>
                </a:tc>
              </a:tr>
              <a:tr h="622151">
                <a:tc gridSpan="6">
                  <a:txBody>
                    <a:bodyPr/>
                    <a:lstStyle/>
                    <a:p>
                      <a:pPr lvl="0">
                        <a:defRPr sz="1800" b="0" i="0"/>
                      </a:pPr>
                      <a:r>
                        <a:rPr i="1">
                          <a:solidFill>
                            <a:srgbClr val="FFFFFF"/>
                          </a:solidFill>
                        </a:rPr>
                        <a:t>PRE-PROMOTION</a:t>
                      </a:r>
                    </a:p>
                  </a:txBody>
                  <a:tcPr marL="45709" marR="45709" marT="45709" marB="45709"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99287">
                <a:tc>
                  <a:txBody>
                    <a:bodyPr/>
                    <a:lstStyle/>
                    <a:p>
                      <a:pPr lvl="0">
                        <a:defRPr sz="1800" b="0" i="0"/>
                      </a:pPr>
                      <a:endParaRPr>
                        <a:solidFill>
                          <a:srgbClr val="FFFFFF"/>
                        </a:solidFill>
                      </a:endParaRPr>
                    </a:p>
                  </a:txBody>
                  <a:tcPr marL="45709" marR="45709" marT="45709" marB="45709" horzOverflow="overflow">
                    <a:noFill/>
                  </a:tcPr>
                </a:tc>
                <a:tc>
                  <a:txBody>
                    <a:bodyPr/>
                    <a:lstStyle/>
                    <a:p>
                      <a:pPr lvl="0">
                        <a:defRPr sz="1800" b="0" i="0"/>
                      </a:pPr>
                      <a:endParaRPr>
                        <a:solidFill>
                          <a:srgbClr val="FFFFFF"/>
                        </a:solidFill>
                      </a:endParaRPr>
                    </a:p>
                    <a:p>
                      <a:pPr lvl="0">
                        <a:defRPr sz="1800" b="0" i="0"/>
                      </a:pPr>
                      <a:endParaRPr>
                        <a:solidFill>
                          <a:srgbClr val="FFFFFF"/>
                        </a:solidFill>
                      </a:endParaRPr>
                    </a:p>
                  </a:txBody>
                  <a:tcPr marL="45709" marR="45709" marT="45709" marB="45709" horzOverflow="overflow">
                    <a:noFill/>
                  </a:tcPr>
                </a:tc>
                <a:tc>
                  <a:txBody>
                    <a:bodyPr/>
                    <a:lstStyle/>
                    <a:p>
                      <a:pPr lvl="0">
                        <a:defRPr sz="1800" b="0" i="0"/>
                      </a:pPr>
                      <a:endParaRPr/>
                    </a:p>
                  </a:txBody>
                  <a:tcPr marL="45709" marR="45709" marT="45709" marB="45709" horzOverflow="overflow">
                    <a:noFill/>
                  </a:tcPr>
                </a:tc>
                <a:tc>
                  <a:txBody>
                    <a:bodyPr/>
                    <a:lstStyle/>
                    <a:p>
                      <a:pPr lvl="0">
                        <a:defRPr sz="1800" b="0" i="0"/>
                      </a:pPr>
                      <a:endParaRPr/>
                    </a:p>
                  </a:txBody>
                  <a:tcPr marL="45709" marR="45709" marT="45709" marB="45709" horzOverflow="overflow">
                    <a:noFill/>
                  </a:tcPr>
                </a:tc>
                <a:tc>
                  <a:txBody>
                    <a:bodyPr/>
                    <a:lstStyle/>
                    <a:p>
                      <a:pPr lvl="0">
                        <a:defRPr sz="1800" b="0" i="0"/>
                      </a:pPr>
                      <a:endParaRPr>
                        <a:solidFill>
                          <a:srgbClr val="FFFFFF"/>
                        </a:solidFill>
                      </a:endParaRPr>
                    </a:p>
                  </a:txBody>
                  <a:tcPr marL="45709" marR="45709" marT="45709" marB="45709" horzOverflow="overflow">
                    <a:noFill/>
                  </a:tcPr>
                </a:tc>
                <a:tc>
                  <a:txBody>
                    <a:bodyPr/>
                    <a:lstStyle/>
                    <a:p>
                      <a:pPr lvl="0">
                        <a:defRPr sz="1800" b="0" i="0"/>
                      </a:pPr>
                      <a:endParaRPr>
                        <a:solidFill>
                          <a:srgbClr val="FFFFFF"/>
                        </a:solidFill>
                      </a:endParaRPr>
                    </a:p>
                    <a:p>
                      <a:pPr lvl="0">
                        <a:defRPr sz="1800" b="0" i="0"/>
                      </a:pPr>
                      <a:endParaRPr>
                        <a:solidFill>
                          <a:srgbClr val="FFFFFF"/>
                        </a:solidFill>
                      </a:endParaRPr>
                    </a:p>
                    <a:p>
                      <a:pPr lvl="0">
                        <a:defRPr sz="1800" b="0" i="0"/>
                      </a:pPr>
                      <a:endParaRPr>
                        <a:solidFill>
                          <a:srgbClr val="FFFFFF"/>
                        </a:solidFill>
                      </a:endParaRPr>
                    </a:p>
                  </a:txBody>
                  <a:tcPr marL="45709" marR="45709" marT="45709" marB="45709" horzOverflow="overflow">
                    <a:noFill/>
                  </a:tcPr>
                </a:tc>
              </a:tr>
              <a:tr h="622151">
                <a:tc gridSpan="6">
                  <a:txBody>
                    <a:bodyPr/>
                    <a:lstStyle/>
                    <a:p>
                      <a:pPr lvl="0">
                        <a:defRPr sz="1800" b="0" i="0"/>
                      </a:pPr>
                      <a:r>
                        <a:rPr i="1">
                          <a:solidFill>
                            <a:srgbClr val="FFFFFF"/>
                          </a:solidFill>
                        </a:rPr>
                        <a:t>POST PROMOTION</a:t>
                      </a:r>
                    </a:p>
                  </a:txBody>
                  <a:tcPr marL="45709" marR="45709" marT="45709" marB="45709"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16059">
                <a:tc>
                  <a:txBody>
                    <a:bodyPr/>
                    <a:lstStyle/>
                    <a:p>
                      <a:pPr lvl="0">
                        <a:defRPr sz="1800" b="0" i="0"/>
                      </a:pPr>
                      <a:endParaRPr/>
                    </a:p>
                  </a:txBody>
                  <a:tcPr marL="45709" marR="45709" marT="45709" marB="45709" horzOverflow="overflow">
                    <a:noFill/>
                  </a:tcPr>
                </a:tc>
                <a:tc>
                  <a:txBody>
                    <a:bodyPr/>
                    <a:lstStyle/>
                    <a:p>
                      <a:pPr lvl="0" defTabSz="914400">
                        <a:defRPr sz="1800" b="0" i="0"/>
                      </a:pPr>
                      <a:endParaRPr>
                        <a:solidFill>
                          <a:srgbClr val="FFFFFF"/>
                        </a:solidFill>
                      </a:endParaRPr>
                    </a:p>
                  </a:txBody>
                  <a:tcPr marL="45709" marR="45709" marT="45709" marB="45709" horzOverflow="overflow">
                    <a:noFill/>
                  </a:tcPr>
                </a:tc>
                <a:tc>
                  <a:txBody>
                    <a:bodyPr/>
                    <a:lstStyle/>
                    <a:p>
                      <a:pPr lvl="0">
                        <a:defRPr sz="1800" b="0" i="0"/>
                      </a:pPr>
                      <a:endParaRPr>
                        <a:solidFill>
                          <a:srgbClr val="FFFFFF"/>
                        </a:solidFill>
                      </a:endParaRPr>
                    </a:p>
                  </a:txBody>
                  <a:tcPr marL="45709" marR="45709" marT="45709" marB="45709" horzOverflow="overflow">
                    <a:noFill/>
                  </a:tcPr>
                </a:tc>
                <a:tc>
                  <a:txBody>
                    <a:bodyPr/>
                    <a:lstStyle/>
                    <a:p>
                      <a:pPr lvl="0" defTabSz="914400">
                        <a:defRPr sz="1800" b="0" i="0"/>
                      </a:pPr>
                      <a:endParaRPr>
                        <a:solidFill>
                          <a:srgbClr val="FFFFFF"/>
                        </a:solidFill>
                      </a:endParaRPr>
                    </a:p>
                  </a:txBody>
                  <a:tcPr marL="45709" marR="45709" marT="45709" marB="45709" horzOverflow="overflow">
                    <a:noFill/>
                  </a:tcPr>
                </a:tc>
                <a:tc>
                  <a:txBody>
                    <a:bodyPr/>
                    <a:lstStyle/>
                    <a:p>
                      <a:pPr lvl="0">
                        <a:defRPr sz="1800" b="0" i="0"/>
                      </a:pPr>
                      <a:endParaRPr>
                        <a:solidFill>
                          <a:srgbClr val="FFFFFF"/>
                        </a:solidFill>
                      </a:endParaRPr>
                    </a:p>
                    <a:p>
                      <a:pPr lvl="0">
                        <a:defRPr sz="1800" b="0" i="0"/>
                      </a:pPr>
                      <a:endParaRPr>
                        <a:solidFill>
                          <a:srgbClr val="FFFFFF"/>
                        </a:solidFill>
                      </a:endParaRPr>
                    </a:p>
                  </a:txBody>
                  <a:tcPr marL="45709" marR="45709" marT="45709" marB="45709" horzOverflow="overflow">
                    <a:noFill/>
                  </a:tcPr>
                </a:tc>
                <a:tc>
                  <a:txBody>
                    <a:bodyPr/>
                    <a:lstStyle/>
                    <a:p>
                      <a:pPr lvl="0">
                        <a:defRPr sz="1800" b="0" i="0"/>
                      </a:pPr>
                      <a:endParaRPr/>
                    </a:p>
                  </a:txBody>
                  <a:tcPr marL="45709" marR="45709" marT="45709" marB="45709" horzOverflow="overflow">
                    <a:noFill/>
                  </a:tcPr>
                </a:tc>
              </a:tr>
            </a:tbl>
          </a:graphicData>
        </a:graphic>
      </p:graphicFrame>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title" idx="4294967295"/>
          </p:nvPr>
        </p:nvSpPr>
        <p:spPr>
          <a:xfrm>
            <a:off x="711200" y="304800"/>
            <a:ext cx="11236325" cy="1209675"/>
          </a:xfrm>
          <a:prstGeom prst="rect">
            <a:avLst/>
          </a:prstGeom>
        </p:spPr>
        <p:txBody>
          <a:bodyPr lIns="45718" tIns="45718" rIns="45718" bIns="45718"/>
          <a:lstStyle/>
          <a:p>
            <a:pPr lvl="0" defTabSz="315468">
              <a:defRPr sz="1800" cap="none" spc="0">
                <a:solidFill>
                  <a:srgbClr val="000000"/>
                </a:solidFill>
              </a:defRPr>
            </a:pPr>
            <a:r>
              <a:rPr sz="1728" cap="all" spc="378"/>
              <a:t>The Communication Blueprint</a:t>
            </a:r>
            <a:br>
              <a:rPr sz="1728" cap="all" spc="378"/>
            </a:br>
            <a:r>
              <a:rPr sz="972" cap="all" spc="378"/>
              <a:t>Audiences: University Parents and Elected Officials	</a:t>
            </a:r>
            <a:r>
              <a:rPr sz="1134" cap="all" spc="378"/>
              <a:t>			,</a:t>
            </a:r>
            <a:br>
              <a:rPr sz="1134" cap="all" spc="378"/>
            </a:br>
            <a:r>
              <a:rPr sz="1134" cap="all" spc="378"/>
              <a:t/>
            </a:r>
            <a:br>
              <a:rPr sz="1134" cap="all" spc="378"/>
            </a:br>
            <a:r>
              <a:rPr sz="1134" cap="all" spc="378"/>
              <a:t/>
            </a:r>
            <a:br>
              <a:rPr sz="1134" cap="all" spc="378"/>
            </a:br>
            <a:endParaRPr sz="1134" cap="all" spc="378"/>
          </a:p>
        </p:txBody>
      </p:sp>
      <p:graphicFrame>
        <p:nvGraphicFramePr>
          <p:cNvPr id="244" name="Table 244"/>
          <p:cNvGraphicFramePr/>
          <p:nvPr/>
        </p:nvGraphicFramePr>
        <p:xfrm>
          <a:off x="1016000" y="1905000"/>
          <a:ext cx="11233151" cy="7040546"/>
        </p:xfrm>
        <a:graphic>
          <a:graphicData uri="http://schemas.openxmlformats.org/drawingml/2006/table">
            <a:tbl>
              <a:tblPr firstRow="1">
                <a:tableStyleId>{4C3C2611-4C71-4FC5-86AE-919BDF0F9419}</a:tableStyleId>
              </a:tblPr>
              <a:tblGrid>
                <a:gridCol w="1935975"/>
                <a:gridCol w="1935975"/>
                <a:gridCol w="1824092"/>
                <a:gridCol w="1932585"/>
                <a:gridCol w="1830870"/>
                <a:gridCol w="1773654"/>
              </a:tblGrid>
              <a:tr h="380522">
                <a:tc>
                  <a:txBody>
                    <a:bodyPr/>
                    <a:lstStyle/>
                    <a:p>
                      <a:pPr lvl="0">
                        <a:defRPr sz="1800" b="0" i="0"/>
                      </a:pPr>
                      <a:r>
                        <a:t>PRINT</a:t>
                      </a:r>
                    </a:p>
                  </a:txBody>
                  <a:tcPr marL="45709" marR="45709" marT="45709" marB="45709" horzOverflow="overflow"/>
                </a:tc>
                <a:tc>
                  <a:txBody>
                    <a:bodyPr/>
                    <a:lstStyle/>
                    <a:p>
                      <a:pPr lvl="0">
                        <a:defRPr sz="1800" b="0" i="0"/>
                      </a:pPr>
                      <a:r>
                        <a:t>SOCIAL</a:t>
                      </a:r>
                    </a:p>
                  </a:txBody>
                  <a:tcPr marL="45709" marR="45709" marT="45709" marB="45709" horzOverflow="overflow"/>
                </a:tc>
                <a:tc>
                  <a:txBody>
                    <a:bodyPr/>
                    <a:lstStyle/>
                    <a:p>
                      <a:pPr lvl="0">
                        <a:defRPr sz="1800" b="0" i="0"/>
                      </a:pPr>
                      <a:r>
                        <a:t>EMAIL</a:t>
                      </a:r>
                    </a:p>
                  </a:txBody>
                  <a:tcPr marL="45709" marR="45709" marT="45709" marB="45709" horzOverflow="overflow"/>
                </a:tc>
                <a:tc>
                  <a:txBody>
                    <a:bodyPr/>
                    <a:lstStyle/>
                    <a:p>
                      <a:pPr lvl="0">
                        <a:defRPr sz="1800" b="0" i="0"/>
                      </a:pPr>
                      <a:r>
                        <a:t>MEDIA</a:t>
                      </a:r>
                    </a:p>
                  </a:txBody>
                  <a:tcPr marL="45709" marR="45709" marT="45709" marB="45709" horzOverflow="overflow"/>
                </a:tc>
                <a:tc>
                  <a:txBody>
                    <a:bodyPr/>
                    <a:lstStyle/>
                    <a:p>
                      <a:pPr lvl="0">
                        <a:defRPr sz="1800" b="0" i="0"/>
                      </a:pPr>
                      <a:r>
                        <a:t>WEB</a:t>
                      </a:r>
                    </a:p>
                  </a:txBody>
                  <a:tcPr marL="45709" marR="45709" marT="45709" marB="45709" horzOverflow="overflow"/>
                </a:tc>
                <a:tc>
                  <a:txBody>
                    <a:bodyPr/>
                    <a:lstStyle/>
                    <a:p>
                      <a:pPr lvl="0">
                        <a:defRPr sz="1800" b="0" i="0"/>
                      </a:pPr>
                      <a:r>
                        <a:t>Outreach</a:t>
                      </a:r>
                    </a:p>
                  </a:txBody>
                  <a:tcPr marL="45709" marR="45709" marT="45709" marB="45709" horzOverflow="overflow"/>
                </a:tc>
              </a:tr>
              <a:tr h="380522">
                <a:tc gridSpan="6">
                  <a:txBody>
                    <a:bodyPr/>
                    <a:lstStyle/>
                    <a:p>
                      <a:pPr lvl="0">
                        <a:defRPr sz="1800" b="0" i="0"/>
                      </a:pPr>
                      <a:r>
                        <a:rPr i="1">
                          <a:solidFill>
                            <a:srgbClr val="FFFFFF"/>
                          </a:solidFill>
                        </a:rPr>
                        <a:t>PRE-PROMOTION</a:t>
                      </a:r>
                    </a:p>
                  </a:txBody>
                  <a:tcPr marL="45709" marR="45709" marT="45709" marB="45709"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34931">
                <a:tc>
                  <a:txBody>
                    <a:bodyPr/>
                    <a:lstStyle/>
                    <a:p>
                      <a:pPr lvl="0">
                        <a:defRPr sz="1800" b="0" i="0"/>
                      </a:pPr>
                      <a:endParaRPr/>
                    </a:p>
                    <a:p>
                      <a:pPr lvl="0">
                        <a:defRPr sz="1800" b="0" i="0"/>
                      </a:pPr>
                      <a:r>
                        <a:t>Bookmarks at circulation</a:t>
                      </a:r>
                    </a:p>
                    <a:p>
                      <a:pPr lvl="0">
                        <a:defRPr sz="1800" b="0" i="0"/>
                      </a:pPr>
                      <a:endParaRPr/>
                    </a:p>
                    <a:p>
                      <a:pPr lvl="0">
                        <a:defRPr sz="1800" b="0" i="0"/>
                      </a:pPr>
                      <a:r>
                        <a:t>Flyers at Partner Locations </a:t>
                      </a:r>
                    </a:p>
                    <a:p>
                      <a:pPr lvl="0">
                        <a:defRPr sz="1800" b="0" i="0"/>
                      </a:pPr>
                      <a:r>
                        <a:t>TJ Maxx, Gymboree, </a:t>
                      </a:r>
                    </a:p>
                    <a:p>
                      <a:pPr lvl="0">
                        <a:defRPr sz="1800" b="0" i="0"/>
                      </a:pPr>
                      <a:r>
                        <a:t>Baby Gap, preschools</a:t>
                      </a:r>
                    </a:p>
                  </a:txBody>
                  <a:tcPr marL="45709" marR="45709" marT="45709" marB="45709" horzOverflow="overflow">
                    <a:noFill/>
                  </a:tcPr>
                </a:tc>
                <a:tc>
                  <a:txBody>
                    <a:bodyPr/>
                    <a:lstStyle/>
                    <a:p>
                      <a:pPr lvl="0">
                        <a:defRPr sz="1800" b="0" i="0"/>
                      </a:pPr>
                      <a:endParaRPr/>
                    </a:p>
                    <a:p>
                      <a:pPr lvl="0">
                        <a:defRPr sz="1800" b="0" i="0"/>
                      </a:pPr>
                      <a:r>
                        <a:t>Facebook Announcement</a:t>
                      </a:r>
                    </a:p>
                    <a:p>
                      <a:pPr lvl="0">
                        <a:defRPr sz="1800" b="0" i="0"/>
                      </a:pPr>
                      <a:endParaRPr/>
                    </a:p>
                    <a:p>
                      <a:pPr lvl="0">
                        <a:defRPr sz="1800" b="0" i="0"/>
                      </a:pPr>
                      <a:r>
                        <a:t>FB Fast Facts</a:t>
                      </a:r>
                    </a:p>
                    <a:p>
                      <a:pPr lvl="0">
                        <a:defRPr sz="1800" b="0" i="0"/>
                      </a:pPr>
                      <a:endParaRPr/>
                    </a:p>
                    <a:p>
                      <a:pPr lvl="0">
                        <a:defRPr sz="1800" b="0" i="0"/>
                      </a:pPr>
                      <a:r>
                        <a:t>FB-Post Photos</a:t>
                      </a:r>
                    </a:p>
                    <a:p>
                      <a:pPr lvl="0">
                        <a:defRPr sz="1800" b="0" i="0"/>
                      </a:pPr>
                      <a:endParaRPr/>
                    </a:p>
                    <a:p>
                      <a:pPr lvl="0" defTabSz="914400">
                        <a:defRPr sz="1800" b="0" i="0"/>
                      </a:pPr>
                      <a:r>
                        <a:t>Links from Mommy bloggers</a:t>
                      </a:r>
                    </a:p>
                  </a:txBody>
                  <a:tcPr marL="45709" marR="45709" marT="45709" marB="45709" horzOverflow="overflow">
                    <a:noFill/>
                  </a:tcPr>
                </a:tc>
                <a:tc>
                  <a:txBody>
                    <a:bodyPr/>
                    <a:lstStyle/>
                    <a:p>
                      <a:pPr lvl="0">
                        <a:defRPr sz="1800" b="0" i="0"/>
                      </a:pPr>
                      <a:endParaRPr/>
                    </a:p>
                    <a:p>
                      <a:pPr lvl="0">
                        <a:defRPr sz="1800" b="0" i="0"/>
                      </a:pPr>
                      <a:r>
                        <a:t>E-Blast Announce</a:t>
                      </a:r>
                    </a:p>
                    <a:p>
                      <a:pPr lvl="0">
                        <a:defRPr sz="1800" b="0" i="0"/>
                      </a:pPr>
                      <a:endParaRPr/>
                    </a:p>
                    <a:p>
                      <a:pPr lvl="0" defTabSz="914400">
                        <a:defRPr sz="1800" b="0" i="0"/>
                      </a:pPr>
                      <a:r>
                        <a:t>Blast – Picture Link and next session</a:t>
                      </a:r>
                    </a:p>
                    <a:p>
                      <a:pPr lvl="0">
                        <a:defRPr sz="1800" b="0" i="0"/>
                      </a:pPr>
                      <a:r>
                        <a:t>EO Invite </a:t>
                      </a:r>
                    </a:p>
                    <a:p>
                      <a:pPr lvl="0">
                        <a:defRPr sz="1800" b="0" i="0"/>
                      </a:pPr>
                      <a:endParaRPr/>
                    </a:p>
                    <a:p>
                      <a:pPr lvl="0">
                        <a:defRPr sz="1800" b="0" i="0"/>
                      </a:pPr>
                      <a:r>
                        <a:t>EO Invite </a:t>
                      </a:r>
                    </a:p>
                  </a:txBody>
                  <a:tcPr marL="45709" marR="45709" marT="45709" marB="45709" horzOverflow="overflow">
                    <a:noFill/>
                  </a:tcPr>
                </a:tc>
                <a:tc>
                  <a:txBody>
                    <a:bodyPr/>
                    <a:lstStyle/>
                    <a:p>
                      <a:pPr lvl="0">
                        <a:defRPr sz="1800" b="0" i="0"/>
                      </a:pPr>
                      <a:endParaRPr/>
                    </a:p>
                    <a:p>
                      <a:pPr lvl="0">
                        <a:defRPr sz="1800" b="0" i="0"/>
                      </a:pPr>
                      <a:r>
                        <a:t>Photo-Op</a:t>
                      </a:r>
                    </a:p>
                    <a:p>
                      <a:pPr lvl="0">
                        <a:defRPr sz="1800" b="0" i="0"/>
                      </a:pPr>
                      <a:endParaRPr/>
                    </a:p>
                    <a:p>
                      <a:pPr lvl="0">
                        <a:defRPr sz="1800" b="0" i="0"/>
                      </a:pPr>
                      <a:r>
                        <a:t>Media Advisory</a:t>
                      </a:r>
                    </a:p>
                  </a:txBody>
                  <a:tcPr marL="45709" marR="45709" marT="45709" marB="45709" horzOverflow="overflow">
                    <a:noFill/>
                  </a:tcPr>
                </a:tc>
                <a:tc>
                  <a:txBody>
                    <a:bodyPr/>
                    <a:lstStyle/>
                    <a:p>
                      <a:pPr lvl="0">
                        <a:defRPr sz="1800" b="0" i="0"/>
                      </a:pPr>
                      <a:endParaRPr/>
                    </a:p>
                    <a:p>
                      <a:pPr lvl="0">
                        <a:defRPr sz="1800" b="0" i="0"/>
                      </a:pPr>
                      <a:r>
                        <a:t>Announcement</a:t>
                      </a:r>
                    </a:p>
                    <a:p>
                      <a:pPr lvl="0">
                        <a:defRPr sz="1800" b="0" i="0"/>
                      </a:pPr>
                      <a:endParaRPr/>
                    </a:p>
                    <a:p>
                      <a:pPr lvl="0">
                        <a:defRPr sz="1800" b="0" i="0"/>
                      </a:pPr>
                      <a:r>
                        <a:t>Calendar Posting</a:t>
                      </a:r>
                    </a:p>
                  </a:txBody>
                  <a:tcPr marL="45709" marR="45709" marT="45709" marB="45709" horzOverflow="overflow">
                    <a:noFill/>
                  </a:tcPr>
                </a:tc>
                <a:tc>
                  <a:txBody>
                    <a:bodyPr/>
                    <a:lstStyle/>
                    <a:p>
                      <a:pPr lvl="0">
                        <a:defRPr sz="1800" b="0" i="0"/>
                      </a:pPr>
                      <a:endParaRPr/>
                    </a:p>
                    <a:p>
                      <a:pPr lvl="0">
                        <a:defRPr sz="1800" b="0" i="0"/>
                      </a:pPr>
                      <a:r>
                        <a:t>Check Out Centers</a:t>
                      </a:r>
                    </a:p>
                    <a:p>
                      <a:pPr lvl="0">
                        <a:defRPr sz="1800" b="0" i="0"/>
                      </a:pPr>
                      <a:endParaRPr/>
                    </a:p>
                    <a:p>
                      <a:pPr lvl="0">
                        <a:defRPr sz="1800" b="0" i="0"/>
                      </a:pPr>
                      <a:r>
                        <a:t>Book drops</a:t>
                      </a:r>
                    </a:p>
                    <a:p>
                      <a:pPr lvl="0">
                        <a:defRPr sz="1800" b="0" i="0"/>
                      </a:pPr>
                      <a:endParaRPr/>
                    </a:p>
                    <a:p>
                      <a:pPr lvl="0">
                        <a:defRPr sz="1800" b="0" i="0"/>
                      </a:pPr>
                      <a:r>
                        <a:t>Fitness Mobs</a:t>
                      </a:r>
                    </a:p>
                    <a:p>
                      <a:pPr lvl="0">
                        <a:defRPr sz="1800" b="0" i="0"/>
                      </a:pPr>
                      <a:endParaRPr/>
                    </a:p>
                    <a:p>
                      <a:pPr lvl="0">
                        <a:defRPr sz="1800" b="0" i="0"/>
                      </a:pPr>
                      <a:endParaRPr/>
                    </a:p>
                    <a:p>
                      <a:pPr lvl="0">
                        <a:defRPr sz="1800" b="0" i="0"/>
                      </a:pPr>
                      <a:endParaRPr/>
                    </a:p>
                  </a:txBody>
                  <a:tcPr marL="45709" marR="45709" marT="45709" marB="45709" horzOverflow="overflow">
                    <a:noFill/>
                  </a:tcPr>
                </a:tc>
              </a:tr>
              <a:tr h="380522">
                <a:tc gridSpan="6">
                  <a:txBody>
                    <a:bodyPr/>
                    <a:lstStyle/>
                    <a:p>
                      <a:pPr lvl="0">
                        <a:defRPr sz="1800" b="0" i="0"/>
                      </a:pPr>
                      <a:r>
                        <a:rPr i="1">
                          <a:solidFill>
                            <a:srgbClr val="FFFFFF"/>
                          </a:solidFill>
                        </a:rPr>
                        <a:t>POST PROMOTION</a:t>
                      </a:r>
                    </a:p>
                  </a:txBody>
                  <a:tcPr marL="45709" marR="45709" marT="45709" marB="45709"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64049">
                <a:tc>
                  <a:txBody>
                    <a:bodyPr/>
                    <a:lstStyle/>
                    <a:p>
                      <a:pPr lvl="0">
                        <a:defRPr sz="1800" b="0" i="0"/>
                      </a:pPr>
                      <a:endParaRPr/>
                    </a:p>
                    <a:p>
                      <a:pPr lvl="0">
                        <a:defRPr sz="1800" b="0" i="0"/>
                      </a:pPr>
                      <a:r>
                        <a:t>Send printed picture to EO</a:t>
                      </a:r>
                    </a:p>
                    <a:p>
                      <a:pPr lvl="0">
                        <a:defRPr sz="1800" b="0" i="0"/>
                      </a:pPr>
                      <a:endParaRPr/>
                    </a:p>
                    <a:p>
                      <a:pPr lvl="0">
                        <a:defRPr sz="1800" b="0" i="0"/>
                      </a:pPr>
                      <a:r>
                        <a:t>Survey  at program</a:t>
                      </a:r>
                    </a:p>
                  </a:txBody>
                  <a:tcPr marL="45709" marR="45709" marT="45709" marB="45709" horzOverflow="overflow">
                    <a:noFill/>
                  </a:tcPr>
                </a:tc>
                <a:tc>
                  <a:txBody>
                    <a:bodyPr/>
                    <a:lstStyle/>
                    <a:p>
                      <a:pPr lvl="0" defTabSz="914400">
                        <a:defRPr sz="1800" b="0" i="0"/>
                      </a:pPr>
                      <a:endParaRPr/>
                    </a:p>
                    <a:p>
                      <a:pPr lvl="0" defTabSz="914400">
                        <a:defRPr sz="1800" b="0" i="0"/>
                      </a:pPr>
                      <a:r>
                        <a:t>FB- Post Survey</a:t>
                      </a:r>
                    </a:p>
                  </a:txBody>
                  <a:tcPr marL="45709" marR="45709" marT="45709" marB="45709" horzOverflow="overflow">
                    <a:noFill/>
                  </a:tcPr>
                </a:tc>
                <a:tc>
                  <a:txBody>
                    <a:bodyPr/>
                    <a:lstStyle/>
                    <a:p>
                      <a:pPr lvl="0">
                        <a:defRPr sz="1800" b="0" i="0"/>
                      </a:pPr>
                      <a:endParaRPr/>
                    </a:p>
                    <a:p>
                      <a:pPr lvl="0">
                        <a:defRPr sz="1800" b="0" i="0"/>
                      </a:pPr>
                      <a:r>
                        <a:t>Thank You  to EO with links to photo and media</a:t>
                      </a:r>
                    </a:p>
                    <a:p>
                      <a:pPr lvl="0">
                        <a:defRPr sz="1800" b="0" i="0"/>
                      </a:pPr>
                      <a:endParaRPr/>
                    </a:p>
                    <a:p>
                      <a:pPr lvl="0" defTabSz="914400">
                        <a:defRPr sz="1800" b="0" i="0"/>
                      </a:pPr>
                      <a:r>
                        <a:t>Include in Monthly Newsletter</a:t>
                      </a:r>
                    </a:p>
                  </a:txBody>
                  <a:tcPr marL="45709" marR="45709" marT="45709" marB="45709" horzOverflow="overflow">
                    <a:noFill/>
                  </a:tcPr>
                </a:tc>
                <a:tc>
                  <a:txBody>
                    <a:bodyPr/>
                    <a:lstStyle/>
                    <a:p>
                      <a:pPr lvl="0" defTabSz="914400">
                        <a:defRPr sz="1800" b="0" i="0"/>
                      </a:pPr>
                      <a:endParaRPr/>
                    </a:p>
                    <a:p>
                      <a:pPr lvl="0" defTabSz="914400">
                        <a:defRPr sz="1800" b="0" i="0"/>
                      </a:pPr>
                      <a:r>
                        <a:t>Post Release  captioned photo </a:t>
                      </a:r>
                    </a:p>
                  </a:txBody>
                  <a:tcPr marL="45709" marR="45709" marT="45709" marB="45709" horzOverflow="overflow">
                    <a:noFill/>
                  </a:tcPr>
                </a:tc>
                <a:tc>
                  <a:txBody>
                    <a:bodyPr/>
                    <a:lstStyle/>
                    <a:p>
                      <a:pPr lvl="0">
                        <a:defRPr sz="1800" b="0" i="0"/>
                      </a:pPr>
                      <a:endParaRPr/>
                    </a:p>
                    <a:p>
                      <a:pPr lvl="0">
                        <a:defRPr sz="1800" b="0" i="0"/>
                      </a:pPr>
                      <a:r>
                        <a:t>Pictures </a:t>
                      </a:r>
                    </a:p>
                    <a:p>
                      <a:pPr lvl="0">
                        <a:defRPr sz="1800" b="0" i="0"/>
                      </a:pPr>
                      <a:endParaRPr/>
                    </a:p>
                    <a:p>
                      <a:pPr lvl="0">
                        <a:defRPr sz="1800" b="0" i="0"/>
                      </a:pPr>
                      <a:r>
                        <a:t>Include quotes</a:t>
                      </a:r>
                    </a:p>
                    <a:p>
                      <a:pPr lvl="0">
                        <a:defRPr sz="1800" b="0" i="0"/>
                      </a:pPr>
                      <a:endParaRPr/>
                    </a:p>
                  </a:txBody>
                  <a:tcPr marL="45709" marR="45709" marT="45709" marB="45709" horzOverflow="overflow">
                    <a:noFill/>
                  </a:tcPr>
                </a:tc>
                <a:tc>
                  <a:txBody>
                    <a:bodyPr/>
                    <a:lstStyle/>
                    <a:p>
                      <a:pPr lvl="0">
                        <a:defRPr sz="1800" b="0" i="0"/>
                      </a:pPr>
                      <a:endParaRPr sz="2600"/>
                    </a:p>
                  </a:txBody>
                  <a:tcPr marL="45709" marR="45709" marT="45709" marB="45709" horzOverflow="overflow">
                    <a:noFill/>
                  </a:tcPr>
                </a:tc>
              </a:tr>
            </a:tbl>
          </a:graphicData>
        </a:graphic>
      </p:graphicFrame>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6" name="image9.png" descr="http://1.bp.blogspot.com/-3t0tetXSaE8/UGzE6Lx_ylI/AAAAAAAADpU/rZnSZMSnpBs/s1600/tv-1950s.png"/>
          <p:cNvPicPr/>
          <p:nvPr/>
        </p:nvPicPr>
        <p:blipFill>
          <a:blip r:embed="rId3">
            <a:extLst/>
          </a:blip>
          <a:srcRect l="4958" r="4958"/>
          <a:stretch>
            <a:fillRect/>
          </a:stretch>
        </p:blipFill>
        <p:spPr>
          <a:xfrm>
            <a:off x="2264330" y="1801711"/>
            <a:ext cx="9265404" cy="6759485"/>
          </a:xfrm>
          <a:prstGeom prst="rect">
            <a:avLst/>
          </a:prstGeom>
          <a:ln w="12700">
            <a:miter lim="400000"/>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6" name="Shape 246"/>
          <p:cNvSpPr>
            <a:spLocks noGrp="1"/>
          </p:cNvSpPr>
          <p:nvPr>
            <p:ph type="title"/>
          </p:nvPr>
        </p:nvSpPr>
        <p:spPr>
          <a:prstGeom prst="rect">
            <a:avLst/>
          </a:prstGeom>
        </p:spPr>
        <p:txBody>
          <a:bodyPr/>
          <a:lstStyle>
            <a:lvl1pPr>
              <a:defRPr spc="900"/>
            </a:lvl1pPr>
          </a:lstStyle>
          <a:p>
            <a:pPr lvl="0">
              <a:defRPr sz="1800" cap="none" spc="0">
                <a:solidFill>
                  <a:srgbClr val="000000"/>
                </a:solidFill>
              </a:defRPr>
            </a:pPr>
            <a:r>
              <a:rPr sz="6200" cap="all" spc="900">
                <a:solidFill>
                  <a:srgbClr val="FFFFFF"/>
                </a:solidFill>
              </a:rPr>
              <a:t>Putting it together</a:t>
            </a:r>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lvl1pPr>
              <a:defRPr spc="900"/>
            </a:lvl1pPr>
          </a:lstStyle>
          <a:p>
            <a:pPr lvl="0">
              <a:defRPr sz="1800" cap="none" spc="0">
                <a:solidFill>
                  <a:srgbClr val="000000"/>
                </a:solidFill>
              </a:defRPr>
            </a:pPr>
            <a:r>
              <a:rPr sz="6200" cap="all" spc="900">
                <a:solidFill>
                  <a:srgbClr val="FFFFFF"/>
                </a:solidFill>
              </a:rPr>
              <a:t>Small scale</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39.jpg" descr="C:\Users\slyon\Dropbox\eReady-digimage.jpg"/>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age40.jpg" descr="http://a6.sphotos.ak.fbcdn.net/hphotos-ak-ash4/250160_10150191946315064_15311140063_7214190_458022_n.jpg"/>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image41.jpg" descr="C:\Users\slyon\Pictures\eReadyatMVistaFB (2).jpg"/>
          <p:cNvPicPr/>
          <p:nvPr/>
        </p:nvPicPr>
        <p:blipFill>
          <a:blip r:embed="rId2">
            <a:extLst/>
          </a:blip>
          <a:stretch>
            <a:fillRect/>
          </a:stretch>
        </p:blipFill>
        <p:spPr>
          <a:xfrm>
            <a:off x="325120" y="1009583"/>
            <a:ext cx="6366934" cy="8128001"/>
          </a:xfrm>
          <a:prstGeom prst="rect">
            <a:avLst/>
          </a:prstGeom>
          <a:ln w="12700">
            <a:miter lim="400000"/>
          </a:ln>
        </p:spPr>
      </p:pic>
      <p:pic>
        <p:nvPicPr>
          <p:cNvPr id="255" name="image42.png"/>
          <p:cNvPicPr/>
          <p:nvPr/>
        </p:nvPicPr>
        <p:blipFill>
          <a:blip r:embed="rId3">
            <a:extLst/>
          </a:blip>
          <a:srcRect l="55668" t="21710" r="18811" b="6249"/>
          <a:stretch>
            <a:fillRect/>
          </a:stretch>
        </p:blipFill>
        <p:spPr>
          <a:xfrm>
            <a:off x="7586133" y="1326144"/>
            <a:ext cx="4722796" cy="7494876"/>
          </a:xfrm>
          <a:prstGeom prst="rect">
            <a:avLst/>
          </a:prstGeom>
          <a:ln w="12700">
            <a:miter lim="400000"/>
          </a:ln>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lvl1pPr>
              <a:defRPr spc="900"/>
            </a:lvl1pPr>
          </a:lstStyle>
          <a:p>
            <a:pPr lvl="0">
              <a:defRPr sz="1800" cap="none" spc="0">
                <a:solidFill>
                  <a:srgbClr val="000000"/>
                </a:solidFill>
              </a:defRPr>
            </a:pPr>
            <a:r>
              <a:rPr sz="6200" cap="all" spc="900">
                <a:solidFill>
                  <a:srgbClr val="FFFFFF"/>
                </a:solidFill>
              </a:rPr>
              <a:t>Total Package</a:t>
            </a: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9" name="image43.jpg" descr="http://665880566.r.lightningbase-cdn.com/wp-content/uploads/2012/08/mr091212.jpg"/>
          <p:cNvPicPr/>
          <p:nvPr/>
        </p:nvPicPr>
        <p:blipFill>
          <a:blip r:embed="rId2">
            <a:extLst/>
          </a:blip>
          <a:srcRect l="1339" r="51411" b="16288"/>
          <a:stretch>
            <a:fillRect/>
          </a:stretch>
        </p:blipFill>
        <p:spPr>
          <a:xfrm>
            <a:off x="4876799" y="145682"/>
            <a:ext cx="7230813" cy="9607920"/>
          </a:xfrm>
          <a:prstGeom prst="rect">
            <a:avLst/>
          </a:prstGeom>
          <a:ln w="12700">
            <a:miter lim="400000"/>
          </a:ln>
        </p:spPr>
      </p:pic>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1" name="image44.png"/>
          <p:cNvPicPr/>
          <p:nvPr/>
        </p:nvPicPr>
        <p:blipFill>
          <a:blip r:embed="rId2">
            <a:extLst/>
          </a:blip>
          <a:stretch>
            <a:fillRect/>
          </a:stretch>
        </p:blipFill>
        <p:spPr>
          <a:xfrm>
            <a:off x="2817707" y="975360"/>
            <a:ext cx="9644595" cy="8128001"/>
          </a:xfrm>
          <a:prstGeom prst="rect">
            <a:avLst/>
          </a:prstGeom>
          <a:ln w="12700">
            <a:miter lim="400000"/>
          </a:ln>
        </p:spPr>
      </p:pic>
      <p:sp>
        <p:nvSpPr>
          <p:cNvPr id="262" name="Shape 262"/>
          <p:cNvSpPr/>
          <p:nvPr/>
        </p:nvSpPr>
        <p:spPr>
          <a:xfrm>
            <a:off x="482600" y="228490"/>
            <a:ext cx="2631440" cy="8285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lvl="0">
              <a:defRPr sz="1800"/>
            </a:pPr>
            <a:r>
              <a:rPr sz="4000"/>
              <a:t>Facebook</a:t>
            </a:r>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45.png"/>
          <p:cNvPicPr/>
          <p:nvPr/>
        </p:nvPicPr>
        <p:blipFill>
          <a:blip r:embed="rId2">
            <a:extLst/>
          </a:blip>
          <a:stretch>
            <a:fillRect/>
          </a:stretch>
        </p:blipFill>
        <p:spPr>
          <a:xfrm>
            <a:off x="3639585" y="979590"/>
            <a:ext cx="8240843" cy="7798651"/>
          </a:xfrm>
          <a:prstGeom prst="rect">
            <a:avLst/>
          </a:prstGeom>
          <a:ln w="12700">
            <a:miter lim="400000"/>
          </a:ln>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mage46.png"/>
          <p:cNvPicPr/>
          <p:nvPr/>
        </p:nvPicPr>
        <p:blipFill>
          <a:blip r:embed="rId2">
            <a:extLst/>
          </a:blip>
          <a:stretch>
            <a:fillRect/>
          </a:stretch>
        </p:blipFill>
        <p:spPr>
          <a:xfrm>
            <a:off x="3034452" y="541867"/>
            <a:ext cx="8452535" cy="8392161"/>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70" name="image10.jpeg" descr="http://cdn.macrumors.com/article-new/2013/01/hbogo2.jpg"/>
          <p:cNvPicPr/>
          <p:nvPr/>
        </p:nvPicPr>
        <p:blipFill>
          <a:blip r:embed="rId3">
            <a:extLst/>
          </a:blip>
          <a:srcRect/>
          <a:stretch>
            <a:fillRect/>
          </a:stretch>
        </p:blipFill>
        <p:spPr>
          <a:xfrm>
            <a:off x="2203988" y="1985279"/>
            <a:ext cx="9166280" cy="5982373"/>
          </a:xfrm>
          <a:prstGeom prst="rect">
            <a:avLst/>
          </a:prstGeom>
          <a:ln w="12700">
            <a:miter lim="400000"/>
          </a:ln>
        </p:spPr>
      </p:pic>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47.png"/>
          <p:cNvPicPr/>
          <p:nvPr/>
        </p:nvPicPr>
        <p:blipFill>
          <a:blip r:embed="rId3">
            <a:extLst/>
          </a:blip>
          <a:stretch>
            <a:fillRect/>
          </a:stretch>
        </p:blipFill>
        <p:spPr>
          <a:xfrm>
            <a:off x="5418668" y="399628"/>
            <a:ext cx="5513494" cy="8954348"/>
          </a:xfrm>
          <a:prstGeom prst="rect">
            <a:avLst/>
          </a:prstGeom>
          <a:ln w="12700">
            <a:miter lim="400000"/>
          </a:ln>
        </p:spPr>
      </p:pic>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48.png"/>
          <p:cNvPicPr/>
          <p:nvPr/>
        </p:nvPicPr>
        <p:blipFill>
          <a:blip r:embed="rId3">
            <a:extLst/>
          </a:blip>
          <a:stretch>
            <a:fillRect/>
          </a:stretch>
        </p:blipFill>
        <p:spPr>
          <a:xfrm>
            <a:off x="7261013" y="1083734"/>
            <a:ext cx="4738235" cy="7911253"/>
          </a:xfrm>
          <a:prstGeom prst="rect">
            <a:avLst/>
          </a:prstGeom>
          <a:ln w="12700">
            <a:miter lim="400000"/>
          </a:ln>
        </p:spPr>
      </p:pic>
      <p:pic>
        <p:nvPicPr>
          <p:cNvPr id="273" name="image48.png"/>
          <p:cNvPicPr/>
          <p:nvPr/>
        </p:nvPicPr>
        <p:blipFill>
          <a:blip r:embed="rId3">
            <a:extLst/>
          </a:blip>
          <a:srcRect t="22729" b="60325"/>
          <a:stretch>
            <a:fillRect/>
          </a:stretch>
        </p:blipFill>
        <p:spPr>
          <a:xfrm>
            <a:off x="686439" y="1950720"/>
            <a:ext cx="11491376" cy="3251201"/>
          </a:xfrm>
          <a:prstGeom prst="rect">
            <a:avLst/>
          </a:prstGeom>
          <a:ln w="12700">
            <a:miter lim="400000"/>
          </a:ln>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image48.png"/>
          <p:cNvPicPr/>
          <p:nvPr/>
        </p:nvPicPr>
        <p:blipFill>
          <a:blip r:embed="rId2">
            <a:extLst/>
          </a:blip>
          <a:srcRect t="74558"/>
          <a:stretch>
            <a:fillRect/>
          </a:stretch>
        </p:blipFill>
        <p:spPr>
          <a:xfrm>
            <a:off x="1083734" y="2600959"/>
            <a:ext cx="11225304" cy="4768429"/>
          </a:xfrm>
          <a:prstGeom prst="rect">
            <a:avLst/>
          </a:prstGeom>
          <a:ln w="12700">
            <a:miter lim="400000"/>
          </a:ln>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p:nvPr/>
        </p:nvSpPr>
        <p:spPr>
          <a:xfrm>
            <a:off x="177800" y="409585"/>
            <a:ext cx="3793067" cy="92105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lvl="0">
              <a:defRPr sz="1800"/>
            </a:pPr>
            <a:r>
              <a:rPr sz="4000">
                <a:solidFill>
                  <a:srgbClr val="808080"/>
                </a:solidFill>
              </a:rPr>
              <a:t>Stakeholders:</a:t>
            </a:r>
            <a:endParaRPr sz="4000">
              <a:solidFill>
                <a:srgbClr val="FFFFFF"/>
              </a:solidFill>
            </a:endParaRPr>
          </a:p>
          <a:p>
            <a:pPr lvl="0">
              <a:defRPr sz="1800"/>
            </a:pPr>
            <a:endParaRPr sz="4000">
              <a:solidFill>
                <a:srgbClr val="808080"/>
              </a:solidFill>
            </a:endParaRPr>
          </a:p>
          <a:p>
            <a:pPr lvl="0">
              <a:defRPr sz="1800"/>
            </a:pPr>
            <a:r>
              <a:rPr sz="4000">
                <a:solidFill>
                  <a:srgbClr val="808080"/>
                </a:solidFill>
              </a:rPr>
              <a:t>Email </a:t>
            </a:r>
            <a:endParaRPr sz="4000">
              <a:solidFill>
                <a:srgbClr val="FFFFFF"/>
              </a:solidFill>
            </a:endParaRPr>
          </a:p>
          <a:p>
            <a:pPr lvl="0">
              <a:defRPr sz="1800"/>
            </a:pPr>
            <a:endParaRPr sz="4000">
              <a:solidFill>
                <a:srgbClr val="808080"/>
              </a:solidFill>
            </a:endParaRPr>
          </a:p>
          <a:p>
            <a:pPr lvl="0">
              <a:defRPr sz="1800"/>
            </a:pPr>
            <a:r>
              <a:rPr sz="4000">
                <a:solidFill>
                  <a:srgbClr val="808080"/>
                </a:solidFill>
              </a:rPr>
              <a:t>Invitation to attend</a:t>
            </a:r>
            <a:endParaRPr sz="4000">
              <a:solidFill>
                <a:srgbClr val="FFFFFF"/>
              </a:solidFill>
            </a:endParaRPr>
          </a:p>
          <a:p>
            <a:pPr lvl="0">
              <a:defRPr sz="1800"/>
            </a:pPr>
            <a:endParaRPr sz="4000">
              <a:solidFill>
                <a:srgbClr val="808080"/>
              </a:solidFill>
            </a:endParaRPr>
          </a:p>
          <a:p>
            <a:pPr lvl="0">
              <a:defRPr sz="1800"/>
            </a:pPr>
            <a:r>
              <a:rPr sz="4000">
                <a:solidFill>
                  <a:srgbClr val="808080"/>
                </a:solidFill>
              </a:rPr>
              <a:t>Invitation to welcome audience</a:t>
            </a:r>
            <a:endParaRPr sz="4000">
              <a:solidFill>
                <a:srgbClr val="FFFFFF"/>
              </a:solidFill>
            </a:endParaRPr>
          </a:p>
          <a:p>
            <a:pPr lvl="0">
              <a:defRPr sz="1800"/>
            </a:pPr>
            <a:endParaRPr sz="4000">
              <a:solidFill>
                <a:srgbClr val="808080"/>
              </a:solidFill>
            </a:endParaRPr>
          </a:p>
          <a:p>
            <a:pPr lvl="0">
              <a:defRPr sz="1800"/>
            </a:pPr>
            <a:r>
              <a:rPr sz="4000">
                <a:solidFill>
                  <a:srgbClr val="808080"/>
                </a:solidFill>
              </a:rPr>
              <a:t>Sponsorship </a:t>
            </a:r>
            <a:endParaRPr sz="4000">
              <a:solidFill>
                <a:srgbClr val="FFFFFF"/>
              </a:solidFill>
            </a:endParaRPr>
          </a:p>
          <a:p>
            <a:pPr lvl="0">
              <a:defRPr sz="1800"/>
            </a:pPr>
            <a:r>
              <a:rPr sz="4000">
                <a:solidFill>
                  <a:srgbClr val="808080"/>
                </a:solidFill>
              </a:rPr>
              <a:t>Opportunity</a:t>
            </a:r>
          </a:p>
        </p:txBody>
      </p:sp>
      <p:pic>
        <p:nvPicPr>
          <p:cNvPr id="280" name="image49.png"/>
          <p:cNvPicPr/>
          <p:nvPr/>
        </p:nvPicPr>
        <p:blipFill>
          <a:blip r:embed="rId2">
            <a:extLst/>
          </a:blip>
          <a:srcRect l="2413" t="12888" r="3621" b="3008"/>
          <a:stretch>
            <a:fillRect/>
          </a:stretch>
        </p:blipFill>
        <p:spPr>
          <a:xfrm>
            <a:off x="4183379" y="1447800"/>
            <a:ext cx="8275322" cy="6233160"/>
          </a:xfrm>
          <a:prstGeom prst="rect">
            <a:avLst/>
          </a:prstGeom>
          <a:ln w="38100">
            <a:solidFill/>
            <a:miter/>
          </a:ln>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rot="16200000">
            <a:off x="3251199" y="4985172"/>
            <a:ext cx="921174" cy="5256108"/>
          </a:xfrm>
          <a:custGeom>
            <a:avLst/>
            <a:gdLst/>
            <a:ahLst/>
            <a:cxnLst>
              <a:cxn ang="0">
                <a:pos x="wd2" y="hd2"/>
              </a:cxn>
              <a:cxn ang="5400000">
                <a:pos x="wd2" y="hd2"/>
              </a:cxn>
              <a:cxn ang="10800000">
                <a:pos x="wd2" y="hd2"/>
              </a:cxn>
              <a:cxn ang="16200000">
                <a:pos x="wd2" y="hd2"/>
              </a:cxn>
            </a:cxnLst>
            <a:rect l="0" t="0" r="r" b="b"/>
            <a:pathLst>
              <a:path w="21600" h="21600" extrusionOk="0">
                <a:moveTo>
                  <a:pt x="0" y="19707"/>
                </a:moveTo>
                <a:lnTo>
                  <a:pt x="5400" y="19707"/>
                </a:lnTo>
                <a:lnTo>
                  <a:pt x="5400" y="0"/>
                </a:lnTo>
                <a:lnTo>
                  <a:pt x="16200" y="0"/>
                </a:lnTo>
                <a:lnTo>
                  <a:pt x="16200" y="19707"/>
                </a:lnTo>
                <a:lnTo>
                  <a:pt x="21600" y="19707"/>
                </a:lnTo>
                <a:lnTo>
                  <a:pt x="10800" y="21600"/>
                </a:lnTo>
                <a:close/>
              </a:path>
            </a:pathLst>
          </a:custGeom>
          <a:solidFill>
            <a:srgbClr val="518C15"/>
          </a:solidFill>
          <a:ln w="25400">
            <a:solidFill>
              <a:srgbClr val="3B660F"/>
            </a:solidFill>
          </a:ln>
        </p:spPr>
        <p:txBody>
          <a:bodyPr lIns="0" tIns="0" rIns="0" bIns="0" anchor="ctr"/>
          <a:lstStyle/>
          <a:p>
            <a:pPr lvl="0">
              <a:defRPr>
                <a:solidFill>
                  <a:srgbClr val="FFFFFF"/>
                </a:solidFill>
              </a:defRPr>
            </a:pPr>
            <a:endParaRPr/>
          </a:p>
        </p:txBody>
      </p:sp>
      <p:sp>
        <p:nvSpPr>
          <p:cNvPr id="283" name="Shape 283"/>
          <p:cNvSpPr/>
          <p:nvPr/>
        </p:nvSpPr>
        <p:spPr>
          <a:xfrm>
            <a:off x="866987" y="5536110"/>
            <a:ext cx="4416214" cy="10190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defRPr sz="5100">
                <a:solidFill>
                  <a:srgbClr val="808080"/>
                </a:solidFill>
              </a:defRPr>
            </a:lvl1pPr>
          </a:lstStyle>
          <a:p>
            <a:pPr lvl="0">
              <a:defRPr sz="1800">
                <a:solidFill>
                  <a:srgbClr val="000000"/>
                </a:solidFill>
              </a:defRPr>
            </a:pPr>
            <a:r>
              <a:rPr sz="5100">
                <a:solidFill>
                  <a:srgbClr val="808080"/>
                </a:solidFill>
              </a:rPr>
              <a:t>Cross Promote</a:t>
            </a:r>
          </a:p>
        </p:txBody>
      </p:sp>
      <p:pic>
        <p:nvPicPr>
          <p:cNvPr id="284" name="image50.png"/>
          <p:cNvPicPr/>
          <p:nvPr/>
        </p:nvPicPr>
        <p:blipFill>
          <a:blip r:embed="rId2">
            <a:extLst/>
          </a:blip>
          <a:stretch>
            <a:fillRect/>
          </a:stretch>
        </p:blipFill>
        <p:spPr>
          <a:xfrm>
            <a:off x="6339840" y="975360"/>
            <a:ext cx="6345789" cy="8046720"/>
          </a:xfrm>
          <a:prstGeom prst="rect">
            <a:avLst/>
          </a:prstGeom>
          <a:ln w="12700">
            <a:miter lim="400000"/>
          </a:ln>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 name="Shape 286"/>
          <p:cNvSpPr>
            <a:spLocks noGrp="1"/>
          </p:cNvSpPr>
          <p:nvPr>
            <p:ph type="title"/>
          </p:nvPr>
        </p:nvSpPr>
        <p:spPr>
          <a:prstGeom prst="rect">
            <a:avLst/>
          </a:prstGeom>
        </p:spPr>
        <p:txBody>
          <a:bodyPr/>
          <a:lstStyle>
            <a:lvl1pPr>
              <a:defRPr spc="900"/>
            </a:lvl1pPr>
          </a:lstStyle>
          <a:p>
            <a:pPr lvl="0">
              <a:defRPr sz="1800" cap="none" spc="0">
                <a:solidFill>
                  <a:srgbClr val="000000"/>
                </a:solidFill>
              </a:defRPr>
            </a:pPr>
            <a:r>
              <a:rPr sz="6200" cap="all" spc="900">
                <a:solidFill>
                  <a:srgbClr val="FFFFFF"/>
                </a:solidFill>
              </a:rPr>
              <a:t>resources</a:t>
            </a:r>
          </a:p>
        </p:txBody>
      </p:sp>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age51.png"/>
          <p:cNvPicPr/>
          <p:nvPr/>
        </p:nvPicPr>
        <p:blipFill>
          <a:blip r:embed="rId2">
            <a:extLst/>
          </a:blip>
          <a:srcRect l="2292" r="2393"/>
          <a:stretch>
            <a:fillRect/>
          </a:stretch>
        </p:blipFill>
        <p:spPr>
          <a:xfrm>
            <a:off x="3703320" y="597570"/>
            <a:ext cx="8663941" cy="8072298"/>
          </a:xfrm>
          <a:prstGeom prst="rect">
            <a:avLst/>
          </a:prstGeom>
          <a:ln w="38100">
            <a:solidFill/>
            <a:miter/>
          </a:ln>
        </p:spPr>
      </p:pic>
      <p:sp>
        <p:nvSpPr>
          <p:cNvPr id="289" name="Shape 289"/>
          <p:cNvSpPr/>
          <p:nvPr/>
        </p:nvSpPr>
        <p:spPr>
          <a:xfrm>
            <a:off x="763174" y="3432083"/>
            <a:ext cx="3192972" cy="1079372"/>
          </a:xfrm>
          <a:prstGeom prst="rect">
            <a:avLst/>
          </a:prstGeom>
          <a:gradFill>
            <a:gsLst>
              <a:gs pos="0">
                <a:srgbClr val="9CBAFF"/>
              </a:gs>
              <a:gs pos="35000">
                <a:srgbClr val="B9CEFF"/>
              </a:gs>
              <a:gs pos="100000">
                <a:srgbClr val="E4ECFF"/>
              </a:gs>
            </a:gsLst>
            <a:lin ang="16200000"/>
          </a:gradFill>
          <a:ln>
            <a:solidFill>
              <a:srgbClr val="1669BC"/>
            </a:solidFill>
          </a:ln>
          <a:extLst>
            <a:ext uri="{C572A759-6A51-4108-AA02-DFA0A04FC94B}">
              <ma14:wrappingTextBoxFlag xmlns:ma14="http://schemas.microsoft.com/office/mac/drawingml/2011/main" val="1"/>
            </a:ext>
          </a:extLst>
        </p:spPr>
        <p:txBody>
          <a:bodyPr lIns="65022" tIns="65022" rIns="65022" bIns="65022">
            <a:spAutoFit/>
          </a:bodyPr>
          <a:lstStyle>
            <a:lvl1pPr>
              <a:defRPr sz="5400"/>
            </a:lvl1pPr>
          </a:lstStyle>
          <a:p>
            <a:pPr lvl="0">
              <a:defRPr sz="1800"/>
            </a:pPr>
            <a:r>
              <a:rPr sz="5400"/>
              <a:t>Targeted</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52.png"/>
          <p:cNvPicPr/>
          <p:nvPr/>
        </p:nvPicPr>
        <p:blipFill>
          <a:blip r:embed="rId2">
            <a:extLst/>
          </a:blip>
          <a:stretch>
            <a:fillRect/>
          </a:stretch>
        </p:blipFill>
        <p:spPr>
          <a:xfrm rot="1030927">
            <a:off x="3947424" y="-2919489"/>
            <a:ext cx="9120194" cy="16363479"/>
          </a:xfrm>
          <a:prstGeom prst="rect">
            <a:avLst/>
          </a:prstGeom>
          <a:ln w="12700">
            <a:miter lim="400000"/>
          </a:ln>
        </p:spPr>
      </p:pic>
      <p:sp>
        <p:nvSpPr>
          <p:cNvPr id="292" name="Shape 292"/>
          <p:cNvSpPr/>
          <p:nvPr/>
        </p:nvSpPr>
        <p:spPr>
          <a:xfrm>
            <a:off x="281242" y="1727925"/>
            <a:ext cx="4978289" cy="2323972"/>
          </a:xfrm>
          <a:prstGeom prst="rect">
            <a:avLst/>
          </a:prstGeom>
          <a:gradFill>
            <a:gsLst>
              <a:gs pos="0">
                <a:srgbClr val="036BD4"/>
              </a:gs>
              <a:gs pos="100000">
                <a:srgbClr val="9CBAFF"/>
              </a:gs>
            </a:gsLst>
            <a:lin ang="16200000"/>
          </a:gradFill>
          <a:ln>
            <a:solidFill>
              <a:srgbClr val="1669BC"/>
            </a:solidFill>
          </a:ln>
          <a:extLst>
            <a:ext uri="{C572A759-6A51-4108-AA02-DFA0A04FC94B}">
              <ma14:wrappingTextBoxFlag xmlns:ma14="http://schemas.microsoft.com/office/mac/drawingml/2011/main" val="1"/>
            </a:ext>
          </a:extLst>
        </p:spPr>
        <p:txBody>
          <a:bodyPr lIns="65022" tIns="65022" rIns="65022" bIns="65022">
            <a:spAutoFit/>
          </a:bodyPr>
          <a:lstStyle>
            <a:lvl1pPr>
              <a:defRPr sz="6300">
                <a:solidFill>
                  <a:srgbClr val="FFFFFF"/>
                </a:solidFill>
              </a:defRPr>
            </a:lvl1pPr>
          </a:lstStyle>
          <a:p>
            <a:pPr lvl="0">
              <a:defRPr sz="1800">
                <a:solidFill>
                  <a:srgbClr val="000000"/>
                </a:solidFill>
              </a:defRPr>
            </a:pPr>
            <a:r>
              <a:rPr sz="6300">
                <a:solidFill>
                  <a:srgbClr val="FFFFFF"/>
                </a:solidFill>
              </a:rPr>
              <a:t>Cross Promote</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52.png"/>
          <p:cNvPicPr/>
          <p:nvPr/>
        </p:nvPicPr>
        <p:blipFill>
          <a:blip r:embed="rId2">
            <a:extLst/>
          </a:blip>
          <a:srcRect t="56220"/>
          <a:stretch>
            <a:fillRect/>
          </a:stretch>
        </p:blipFill>
        <p:spPr>
          <a:xfrm>
            <a:off x="1083734" y="650238"/>
            <a:ext cx="9709361" cy="7626775"/>
          </a:xfrm>
          <a:prstGeom prst="rect">
            <a:avLst/>
          </a:prstGeom>
          <a:ln w="12700">
            <a:miter lim="400000"/>
          </a:ln>
        </p:spPr>
      </p:pic>
      <p:sp>
        <p:nvSpPr>
          <p:cNvPr id="295" name="Shape 295"/>
          <p:cNvSpPr/>
          <p:nvPr/>
        </p:nvSpPr>
        <p:spPr>
          <a:xfrm>
            <a:off x="7895081" y="3885267"/>
            <a:ext cx="3889546" cy="1917572"/>
          </a:xfrm>
          <a:prstGeom prst="rect">
            <a:avLst/>
          </a:prstGeom>
          <a:gradFill>
            <a:gsLst>
              <a:gs pos="0">
                <a:srgbClr val="036BD4"/>
              </a:gs>
              <a:gs pos="100000">
                <a:srgbClr val="9CBAFF"/>
              </a:gs>
            </a:gsLst>
            <a:lin ang="16200000"/>
          </a:gradFill>
          <a:ln>
            <a:solidFill>
              <a:srgbClr val="1669BC"/>
            </a:solidFill>
          </a:ln>
          <a:extLst>
            <a:ext uri="{C572A759-6A51-4108-AA02-DFA0A04FC94B}">
              <ma14:wrappingTextBoxFlag xmlns:ma14="http://schemas.microsoft.com/office/mac/drawingml/2011/main" val="1"/>
            </a:ext>
          </a:extLst>
        </p:spPr>
        <p:txBody>
          <a:bodyPr lIns="65022" tIns="65022" rIns="65022" bIns="65022">
            <a:spAutoFit/>
          </a:bodyPr>
          <a:lstStyle/>
          <a:p>
            <a:pPr lvl="0">
              <a:defRPr sz="1800"/>
            </a:pPr>
            <a:r>
              <a:rPr sz="5100">
                <a:solidFill>
                  <a:srgbClr val="FFFFFF"/>
                </a:solidFill>
              </a:rPr>
              <a:t>Movie </a:t>
            </a:r>
            <a:endParaRPr sz="4000">
              <a:solidFill>
                <a:srgbClr val="FFFFFF"/>
              </a:solidFill>
            </a:endParaRPr>
          </a:p>
          <a:p>
            <a:pPr lvl="0">
              <a:defRPr sz="1800"/>
            </a:pPr>
            <a:r>
              <a:rPr sz="5100">
                <a:solidFill>
                  <a:srgbClr val="FFFFFF"/>
                </a:solidFill>
              </a:rPr>
              <a:t>and Books</a:t>
            </a: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59.jpg" descr="C:\danielle\ads and images\computer3.jpg"/>
          <p:cNvPicPr/>
          <p:nvPr/>
        </p:nvPicPr>
        <p:blipFill>
          <a:blip r:embed="rId2">
            <a:extLst/>
          </a:blip>
          <a:srcRect r="20142"/>
          <a:stretch>
            <a:fillRect/>
          </a:stretch>
        </p:blipFill>
        <p:spPr>
          <a:xfrm>
            <a:off x="4260502" y="548996"/>
            <a:ext cx="8128001" cy="7197253"/>
          </a:xfrm>
          <a:prstGeom prst="rect">
            <a:avLst/>
          </a:prstGeom>
          <a:ln w="12700">
            <a:miter lim="400000"/>
          </a:ln>
        </p:spPr>
      </p:pic>
      <p:pic>
        <p:nvPicPr>
          <p:cNvPr id="298" name="image60.png"/>
          <p:cNvPicPr/>
          <p:nvPr/>
        </p:nvPicPr>
        <p:blipFill>
          <a:blip r:embed="rId3">
            <a:extLst/>
          </a:blip>
          <a:srcRect b="8031"/>
          <a:stretch>
            <a:fillRect/>
          </a:stretch>
        </p:blipFill>
        <p:spPr>
          <a:xfrm>
            <a:off x="6536341" y="982491"/>
            <a:ext cx="5310294" cy="3359573"/>
          </a:xfrm>
          <a:prstGeom prst="rect">
            <a:avLst/>
          </a:prstGeom>
          <a:ln w="12700">
            <a:miter lim="400000"/>
          </a:ln>
        </p:spPr>
      </p:pic>
      <p:pic>
        <p:nvPicPr>
          <p:cNvPr id="299" name="pasted-image.tif"/>
          <p:cNvPicPr/>
          <p:nvPr/>
        </p:nvPicPr>
        <p:blipFill>
          <a:blip r:embed="rId4">
            <a:extLst/>
          </a:blip>
          <a:stretch>
            <a:fillRect/>
          </a:stretch>
        </p:blipFill>
        <p:spPr>
          <a:xfrm>
            <a:off x="7678340" y="1675102"/>
            <a:ext cx="3026295" cy="1708176"/>
          </a:xfrm>
          <a:prstGeom prst="rect">
            <a:avLst/>
          </a:prstGeom>
          <a:ln w="38100">
            <a:solidFill/>
            <a:miter/>
          </a:ln>
        </p:spPr>
      </p:pic>
      <p:sp>
        <p:nvSpPr>
          <p:cNvPr id="300" name="Shape 300"/>
          <p:cNvSpPr/>
          <p:nvPr/>
        </p:nvSpPr>
        <p:spPr>
          <a:xfrm>
            <a:off x="6540933" y="958152"/>
            <a:ext cx="2789122"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300" b="1">
                <a:solidFill>
                  <a:srgbClr val="0433FF"/>
                </a:solidFill>
              </a:defRPr>
            </a:lvl1pPr>
          </a:lstStyle>
          <a:p>
            <a:pPr lvl="0">
              <a:defRPr sz="1800" b="0">
                <a:solidFill>
                  <a:srgbClr val="000000"/>
                </a:solidFill>
              </a:defRPr>
            </a:pPr>
            <a:r>
              <a:rPr sz="2300" b="1">
                <a:solidFill>
                  <a:srgbClr val="0433FF"/>
                </a:solidFill>
              </a:rPr>
              <a:t>Your Library </a:t>
            </a:r>
          </a:p>
        </p:txBody>
      </p:sp>
      <p:pic>
        <p:nvPicPr>
          <p:cNvPr id="301" name="pasted-image.tif"/>
          <p:cNvPicPr/>
          <p:nvPr/>
        </p:nvPicPr>
        <p:blipFill>
          <a:blip r:embed="rId5">
            <a:extLst/>
          </a:blip>
          <a:stretch>
            <a:fillRect/>
          </a:stretch>
        </p:blipFill>
        <p:spPr>
          <a:xfrm>
            <a:off x="776863" y="5929033"/>
            <a:ext cx="7730553" cy="2816677"/>
          </a:xfrm>
          <a:prstGeom prst="rect">
            <a:avLst/>
          </a:prstGeom>
          <a:ln w="38100">
            <a:solidFill/>
            <a:miter/>
          </a:ln>
        </p:spPr>
      </p:pic>
      <p:sp>
        <p:nvSpPr>
          <p:cNvPr id="302" name="Shape 302"/>
          <p:cNvSpPr/>
          <p:nvPr/>
        </p:nvSpPr>
        <p:spPr>
          <a:xfrm>
            <a:off x="533707" y="1357690"/>
            <a:ext cx="4709088" cy="152704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defRPr>
                <a:solidFill>
                  <a:srgbClr val="535353"/>
                </a:solidFill>
              </a:defRPr>
            </a:lvl1pPr>
          </a:lstStyle>
          <a:p>
            <a:pPr lvl="0">
              <a:defRPr sz="1800">
                <a:solidFill>
                  <a:srgbClr val="000000"/>
                </a:solidFill>
              </a:defRPr>
            </a:pPr>
            <a:r>
              <a:rPr sz="4000">
                <a:solidFill>
                  <a:srgbClr val="535353"/>
                </a:solidFill>
              </a:rPr>
              <a:t>Add to your website and facebook too.</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558800" y="3352800"/>
            <a:ext cx="12446000" cy="2222500"/>
          </a:xfrm>
          <a:prstGeom prst="rect">
            <a:avLst/>
          </a:prstGeom>
        </p:spPr>
        <p:txBody>
          <a:bodyPr/>
          <a:lstStyle>
            <a:lvl1pPr>
              <a:defRPr spc="900">
                <a:solidFill>
                  <a:srgbClr val="808080"/>
                </a:solidFill>
              </a:defRPr>
            </a:lvl1pPr>
          </a:lstStyle>
          <a:p>
            <a:pPr lvl="0">
              <a:defRPr sz="1800" cap="none" spc="0">
                <a:solidFill>
                  <a:srgbClr val="000000"/>
                </a:solidFill>
              </a:defRPr>
            </a:pPr>
            <a:r>
              <a:rPr sz="6200" cap="all" spc="900">
                <a:solidFill>
                  <a:srgbClr val="808080"/>
                </a:solidFill>
              </a:rPr>
              <a:t>Marketing strategy</a:t>
            </a:r>
          </a:p>
        </p:txBody>
      </p:sp>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4" name="Shape 304"/>
          <p:cNvSpPr>
            <a:spLocks noGrp="1"/>
          </p:cNvSpPr>
          <p:nvPr>
            <p:ph type="title"/>
          </p:nvPr>
        </p:nvSpPr>
        <p:spPr>
          <a:xfrm>
            <a:off x="432637" y="2252147"/>
            <a:ext cx="11684001" cy="5249306"/>
          </a:xfrm>
          <a:prstGeom prst="rect">
            <a:avLst/>
          </a:prstGeom>
        </p:spPr>
        <p:txBody>
          <a:bodyPr/>
          <a:lstStyle/>
          <a:p>
            <a:pPr lvl="0" defTabSz="286258">
              <a:defRPr sz="1800" cap="none" spc="0">
                <a:solidFill>
                  <a:srgbClr val="000000"/>
                </a:solidFill>
              </a:defRPr>
            </a:pPr>
            <a:r>
              <a:rPr sz="4263" cap="all" spc="682" dirty="0">
                <a:solidFill>
                  <a:srgbClr val="FFFFFF"/>
                </a:solidFill>
              </a:rPr>
              <a:t>if we don’t reach them </a:t>
            </a:r>
          </a:p>
          <a:p>
            <a:pPr lvl="0" defTabSz="286258">
              <a:defRPr sz="1800" cap="none" spc="0">
                <a:solidFill>
                  <a:srgbClr val="000000"/>
                </a:solidFill>
              </a:defRPr>
            </a:pPr>
            <a:r>
              <a:rPr sz="4263" cap="all" spc="682" dirty="0">
                <a:solidFill>
                  <a:srgbClr val="FFFFFF"/>
                </a:solidFill>
              </a:rPr>
              <a:t>they will never hear us.</a:t>
            </a:r>
          </a:p>
          <a:p>
            <a:pPr lvl="0" defTabSz="286258">
              <a:defRPr sz="1800" cap="none" spc="0">
                <a:solidFill>
                  <a:srgbClr val="000000"/>
                </a:solidFill>
              </a:defRPr>
            </a:pPr>
            <a:endParaRPr sz="3038" cap="all" spc="486" dirty="0">
              <a:solidFill>
                <a:srgbClr val="FFFFFF"/>
              </a:solidFill>
            </a:endParaRPr>
          </a:p>
          <a:p>
            <a:pPr lvl="0" defTabSz="286258">
              <a:defRPr sz="1800" cap="none" spc="0">
                <a:solidFill>
                  <a:srgbClr val="000000"/>
                </a:solidFill>
              </a:defRPr>
            </a:pPr>
            <a:endParaRPr sz="3038" cap="all" spc="486" dirty="0">
              <a:solidFill>
                <a:srgbClr val="FFFFFF"/>
              </a:solidFill>
            </a:endParaRPr>
          </a:p>
          <a:p>
            <a:pPr lvl="0" defTabSz="286258">
              <a:defRPr sz="1800" cap="none" spc="0">
                <a:solidFill>
                  <a:srgbClr val="000000"/>
                </a:solidFill>
              </a:defRPr>
            </a:pPr>
            <a:r>
              <a:rPr sz="3038" cap="all" spc="486" dirty="0">
                <a:solidFill>
                  <a:srgbClr val="FFFFFF"/>
                </a:solidFill>
              </a:rPr>
              <a:t>Thank you.</a:t>
            </a:r>
          </a:p>
          <a:p>
            <a:pPr lvl="0" defTabSz="286258">
              <a:defRPr sz="1800" cap="none" spc="0">
                <a:solidFill>
                  <a:srgbClr val="000000"/>
                </a:solidFill>
              </a:defRPr>
            </a:pPr>
            <a:r>
              <a:rPr sz="3038" cap="all" spc="486" dirty="0">
                <a:solidFill>
                  <a:srgbClr val="FFFFFF"/>
                </a:solidFill>
              </a:rPr>
              <a:t>Nancy </a:t>
            </a:r>
            <a:r>
              <a:rPr sz="3038" cap="all" spc="486" dirty="0" smtClean="0">
                <a:solidFill>
                  <a:srgbClr val="FFFFFF"/>
                </a:solidFill>
              </a:rPr>
              <a:t>Dowd</a:t>
            </a:r>
            <a:r>
              <a:rPr lang="en-US" sz="3038" cap="all" spc="486" dirty="0" smtClean="0">
                <a:solidFill>
                  <a:srgbClr val="FFFFFF"/>
                </a:solidFill>
              </a:rPr>
              <a:t/>
            </a:r>
            <a:br>
              <a:rPr lang="en-US" sz="3038" cap="all" spc="486" dirty="0" smtClean="0">
                <a:solidFill>
                  <a:srgbClr val="FFFFFF"/>
                </a:solidFill>
              </a:rPr>
            </a:br>
            <a:r>
              <a:rPr lang="en-US" sz="3038" cap="all" spc="486" dirty="0" smtClean="0">
                <a:solidFill>
                  <a:srgbClr val="FFFFFF"/>
                </a:solidFill>
              </a:rPr>
              <a:t> </a:t>
            </a:r>
            <a:br>
              <a:rPr lang="en-US" sz="3038" cap="all" spc="486" dirty="0" smtClean="0">
                <a:solidFill>
                  <a:srgbClr val="FFFFFF"/>
                </a:solidFill>
              </a:rPr>
            </a:br>
            <a:r>
              <a:rPr lang="en-US" sz="2800" cap="none" spc="486" dirty="0" smtClean="0">
                <a:solidFill>
                  <a:srgbClr val="FFFFFF"/>
                </a:solidFill>
                <a:latin typeface="+mn-lt"/>
              </a:rPr>
              <a:t>ndowd@me.com</a:t>
            </a:r>
            <a:r>
              <a:rPr lang="en-US" sz="3038" spc="486" dirty="0"/>
              <a:t/>
            </a:r>
            <a:br>
              <a:rPr lang="en-US" sz="3038" spc="486" dirty="0"/>
            </a:br>
            <a:endParaRPr sz="3038" cap="all" spc="486" dirty="0">
              <a:solidFill>
                <a:srgbClr val="FFFFFF"/>
              </a:solidFill>
            </a:endParaRP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448" y="3064542"/>
            <a:ext cx="10476009" cy="1240289"/>
          </a:xfrm>
          <a:prstGeom prst="rect">
            <a:avLst/>
          </a:prstGeom>
        </p:spPr>
      </p:pic>
      <p:sp>
        <p:nvSpPr>
          <p:cNvPr id="4" name="TextBox 3"/>
          <p:cNvSpPr txBox="1"/>
          <p:nvPr/>
        </p:nvSpPr>
        <p:spPr>
          <a:xfrm>
            <a:off x="1451488" y="5964962"/>
            <a:ext cx="9903379"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t>Infopeople webinars are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p:txBody>
      </p:sp>
    </p:spTree>
    <p:extLst>
      <p:ext uri="{BB962C8B-B14F-4D97-AF65-F5344CB8AC3E}">
        <p14:creationId xmlns:p14="http://schemas.microsoft.com/office/powerpoint/2010/main" val="410722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15 at 4.10.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43534"/>
          </a:xfrm>
          <a:prstGeom prst="rect">
            <a:avLst/>
          </a:prstGeom>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1016000" y="1930400"/>
            <a:ext cx="11704664" cy="2222500"/>
          </a:xfrm>
          <a:prstGeom prst="rect">
            <a:avLst/>
          </a:prstGeom>
        </p:spPr>
        <p:txBody>
          <a:bodyPr/>
          <a:lstStyle>
            <a:lvl1pPr>
              <a:defRPr spc="900">
                <a:solidFill>
                  <a:srgbClr val="808080"/>
                </a:solidFill>
              </a:defRPr>
            </a:lvl1pPr>
          </a:lstStyle>
          <a:p>
            <a:pPr lvl="0">
              <a:defRPr sz="1800" cap="none" spc="0">
                <a:solidFill>
                  <a:srgbClr val="000000"/>
                </a:solidFill>
              </a:defRPr>
            </a:pPr>
            <a:r>
              <a:rPr sz="6200" cap="all" spc="900">
                <a:solidFill>
                  <a:srgbClr val="808080"/>
                </a:solidFill>
              </a:rPr>
              <a:t>simplified</a:t>
            </a:r>
          </a:p>
        </p:txBody>
      </p:sp>
      <p:sp>
        <p:nvSpPr>
          <p:cNvPr id="81" name="Shape 81"/>
          <p:cNvSpPr>
            <a:spLocks noGrp="1"/>
          </p:cNvSpPr>
          <p:nvPr>
            <p:ph type="body" idx="1"/>
          </p:nvPr>
        </p:nvSpPr>
        <p:spPr>
          <a:xfrm>
            <a:off x="1092200" y="3352800"/>
            <a:ext cx="10922000" cy="4318000"/>
          </a:xfrm>
          <a:prstGeom prst="rect">
            <a:avLst/>
          </a:prstGeom>
        </p:spPr>
        <p:txBody>
          <a:bodyPr/>
          <a:lstStyle/>
          <a:p>
            <a:pPr lvl="0" defTabSz="572516">
              <a:lnSpc>
                <a:spcPct val="200000"/>
              </a:lnSpc>
              <a:defRPr sz="1800" cap="none" spc="0">
                <a:solidFill>
                  <a:srgbClr val="000000"/>
                </a:solidFill>
              </a:defRPr>
            </a:pPr>
            <a:r>
              <a:rPr sz="2842" cap="all" spc="294" dirty="0">
                <a:solidFill>
                  <a:srgbClr val="64A6E9"/>
                </a:solidFill>
              </a:rPr>
              <a:t>1. Know what your people want and need</a:t>
            </a:r>
            <a:endParaRPr sz="2156" cap="all" spc="376" dirty="0">
              <a:solidFill>
                <a:srgbClr val="55D7FF"/>
              </a:solidFill>
            </a:endParaRPr>
          </a:p>
          <a:p>
            <a:pPr lvl="0" defTabSz="572516">
              <a:lnSpc>
                <a:spcPct val="200000"/>
              </a:lnSpc>
              <a:defRPr sz="1800" cap="none" spc="0">
                <a:solidFill>
                  <a:srgbClr val="000000"/>
                </a:solidFill>
              </a:defRPr>
            </a:pPr>
            <a:r>
              <a:rPr sz="2842" cap="all" spc="294" dirty="0">
                <a:solidFill>
                  <a:srgbClr val="64A6E9"/>
                </a:solidFill>
              </a:rPr>
              <a:t>2. Create products that help</a:t>
            </a:r>
            <a:endParaRPr sz="2156" cap="all" spc="376" dirty="0">
              <a:solidFill>
                <a:srgbClr val="55D7FF"/>
              </a:solidFill>
            </a:endParaRPr>
          </a:p>
          <a:p>
            <a:pPr lvl="0" defTabSz="572516">
              <a:lnSpc>
                <a:spcPct val="200000"/>
              </a:lnSpc>
              <a:defRPr sz="1800" cap="none" spc="0">
                <a:solidFill>
                  <a:srgbClr val="000000"/>
                </a:solidFill>
              </a:defRPr>
            </a:pPr>
            <a:r>
              <a:rPr sz="2842" cap="all" spc="294" dirty="0">
                <a:solidFill>
                  <a:srgbClr val="64A6E9"/>
                </a:solidFill>
              </a:rPr>
              <a:t>3. Package, repackage, promote </a:t>
            </a:r>
            <a:endParaRPr sz="2156" cap="all" spc="376" dirty="0">
              <a:solidFill>
                <a:srgbClr val="55D7FF"/>
              </a:solidFill>
            </a:endParaRPr>
          </a:p>
          <a:p>
            <a:pPr lvl="0" defTabSz="572516">
              <a:lnSpc>
                <a:spcPct val="200000"/>
              </a:lnSpc>
              <a:defRPr sz="1800" cap="none" spc="0">
                <a:solidFill>
                  <a:srgbClr val="000000"/>
                </a:solidFill>
              </a:defRPr>
            </a:pPr>
            <a:r>
              <a:rPr sz="2842" cap="all" spc="294" dirty="0">
                <a:solidFill>
                  <a:srgbClr val="64A6E9"/>
                </a:solidFill>
              </a:rPr>
              <a:t>4. Deliver through the channels they</a:t>
            </a:r>
            <a:endParaRPr sz="2156" cap="all" spc="376" dirty="0">
              <a:solidFill>
                <a:srgbClr val="55D7FF"/>
              </a:solidFill>
            </a:endParaRPr>
          </a:p>
        </p:txBody>
      </p:sp>
    </p:spTree>
  </p:cSld>
  <p:clrMapOvr>
    <a:masterClrMapping/>
  </p:clrMapOvr>
  <p:transition xmlns:p14="http://schemas.microsoft.com/office/powerpoint/2010/mai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1B6BBC"/>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Light"/>
            <a:ea typeface="Avenir Light"/>
            <a:cs typeface="Avenir Light"/>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1B6BBC"/>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Light"/>
            <a:ea typeface="Avenir Light"/>
            <a:cs typeface="Avenir Light"/>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1B6BBC"/>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Light"/>
            <a:ea typeface="Avenir Light"/>
            <a:cs typeface="Avenir Light"/>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1B6BBC"/>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Light"/>
            <a:ea typeface="Avenir Light"/>
            <a:cs typeface="Avenir Light"/>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1588</Words>
  <Application>Microsoft Macintosh PowerPoint</Application>
  <PresentationFormat>Custom</PresentationFormat>
  <Paragraphs>303</Paragraphs>
  <Slides>71</Slides>
  <Notes>22</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Default</vt:lpstr>
      <vt:lpstr>Consistent Communication </vt:lpstr>
      <vt:lpstr>What is  multichannel marketing</vt:lpstr>
      <vt:lpstr>PowerPoint Presentation</vt:lpstr>
      <vt:lpstr>PowerPoint Presentation</vt:lpstr>
      <vt:lpstr>PowerPoint Presentation</vt:lpstr>
      <vt:lpstr>PowerPoint Presentation</vt:lpstr>
      <vt:lpstr>Marketing strategy</vt:lpstr>
      <vt:lpstr>PowerPoint Presentation</vt:lpstr>
      <vt:lpstr>simplified</vt:lpstr>
      <vt:lpstr>PowerPoint Presentation</vt:lpstr>
      <vt:lpstr>PowerPoint Presentation</vt:lpstr>
      <vt:lpstr>PowerPoint Presentation</vt:lpstr>
      <vt:lpstr>PowerPoint Presentation</vt:lpstr>
      <vt:lpstr>PowerPoint Presentation</vt:lpstr>
      <vt:lpstr>PowerPoint Presentation</vt:lpstr>
      <vt:lpstr>The channels</vt:lpstr>
      <vt:lpstr>Social Impact</vt:lpstr>
      <vt:lpstr>PowerPoint Presentation</vt:lpstr>
      <vt:lpstr>What works?</vt:lpstr>
      <vt:lpstr>PowerPoint Presentation</vt:lpstr>
      <vt:lpstr>PowerPoint Presentation</vt:lpstr>
      <vt:lpstr>PowerPoint Presentation</vt:lpstr>
      <vt:lpstr>Not all posts are created equal.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calendar vs communication blueprint</vt:lpstr>
      <vt:lpstr>The Communication Blueprint Audiences:     ,   </vt:lpstr>
      <vt:lpstr>The Communication Blueprint Audiences: University Parents and Elected Officials    ,   </vt:lpstr>
      <vt:lpstr>Putting it together</vt:lpstr>
      <vt:lpstr>Small scale</vt:lpstr>
      <vt:lpstr>PowerPoint Presentation</vt:lpstr>
      <vt:lpstr>PowerPoint Presentation</vt:lpstr>
      <vt:lpstr>PowerPoint Presentation</vt:lpstr>
      <vt:lpstr>Total 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lpstr>PowerPoint Presentation</vt:lpstr>
      <vt:lpstr>if we don’t reach them  they will never hear us.   Thank you. Nancy Dowd   ndowd@me.com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Consistent Communication </dc:title>
  <cp:lastModifiedBy>Stanley Strauss</cp:lastModifiedBy>
  <cp:revision>6</cp:revision>
  <dcterms:modified xsi:type="dcterms:W3CDTF">2014-09-15T23:12:13Z</dcterms:modified>
</cp:coreProperties>
</file>