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5"/>
  </p:notesMasterIdLst>
  <p:sldIdLst>
    <p:sldId id="256" r:id="rId2"/>
    <p:sldId id="303" r:id="rId3"/>
    <p:sldId id="300" r:id="rId4"/>
    <p:sldId id="304" r:id="rId5"/>
    <p:sldId id="305" r:id="rId6"/>
    <p:sldId id="306" r:id="rId7"/>
    <p:sldId id="307" r:id="rId8"/>
    <p:sldId id="317" r:id="rId9"/>
    <p:sldId id="257" r:id="rId10"/>
    <p:sldId id="269" r:id="rId11"/>
    <p:sldId id="270" r:id="rId12"/>
    <p:sldId id="272" r:id="rId13"/>
    <p:sldId id="298" r:id="rId14"/>
    <p:sldId id="299" r:id="rId15"/>
    <p:sldId id="297" r:id="rId16"/>
    <p:sldId id="294" r:id="rId17"/>
    <p:sldId id="293" r:id="rId18"/>
    <p:sldId id="262" r:id="rId19"/>
    <p:sldId id="314" r:id="rId20"/>
    <p:sldId id="273" r:id="rId21"/>
    <p:sldId id="274" r:id="rId22"/>
    <p:sldId id="275" r:id="rId23"/>
    <p:sldId id="265" r:id="rId24"/>
    <p:sldId id="266" r:id="rId25"/>
    <p:sldId id="276" r:id="rId26"/>
    <p:sldId id="258" r:id="rId27"/>
    <p:sldId id="259" r:id="rId28"/>
    <p:sldId id="312" r:id="rId29"/>
    <p:sldId id="263" r:id="rId30"/>
    <p:sldId id="285" r:id="rId31"/>
    <p:sldId id="287" r:id="rId32"/>
    <p:sldId id="289" r:id="rId33"/>
    <p:sldId id="291" r:id="rId34"/>
    <p:sldId id="260" r:id="rId35"/>
    <p:sldId id="268" r:id="rId36"/>
    <p:sldId id="315" r:id="rId37"/>
    <p:sldId id="261" r:id="rId38"/>
    <p:sldId id="308" r:id="rId39"/>
    <p:sldId id="264" r:id="rId40"/>
    <p:sldId id="309" r:id="rId41"/>
    <p:sldId id="310" r:id="rId42"/>
    <p:sldId id="311" r:id="rId43"/>
    <p:sldId id="316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8239"/>
    <a:srgbClr val="E15A07"/>
    <a:srgbClr val="F868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1" d="100"/>
          <a:sy n="91" d="100"/>
        </p:scale>
        <p:origin x="-1632" y="-7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8B677E-D2B3-4720-B8DE-BF830A3E42E8}" type="datetimeFigureOut">
              <a:rPr lang="en-US" smtClean="0"/>
              <a:pPr/>
              <a:t>10/28/14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36529-C1A7-4CEA-B574-CC52CCCF07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531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Actually</a:t>
            </a:r>
            <a:r>
              <a:rPr lang="en-US" baseline="0" dirty="0" smtClean="0"/>
              <a:t> there was a electricity program involving bolts!</a:t>
            </a:r>
          </a:p>
          <a:p>
            <a:r>
              <a:rPr lang="en-US" baseline="0" dirty="0" smtClean="0"/>
              <a:t>Introduce ourselves….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36529-C1A7-4CEA-B574-CC52CCCF072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36529-C1A7-4CEA-B574-CC52CCCF0724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36529-C1A7-4CEA-B574-CC52CCCF0724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75FDC-891A-453B-8FC9-E48A96694382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75FDC-891A-453B-8FC9-E48A96694382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75FDC-891A-453B-8FC9-E48A96694382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75FDC-891A-453B-8FC9-E48A96694382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75FDC-891A-453B-8FC9-E48A96694382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Virtual is instructions and all you will need to</a:t>
            </a:r>
            <a:r>
              <a:rPr lang="en-US" baseline="0" dirty="0" smtClean="0"/>
              <a:t> present a program online</a:t>
            </a:r>
          </a:p>
          <a:p>
            <a:r>
              <a:rPr lang="en-US" baseline="0" dirty="0" smtClean="0"/>
              <a:t>Physical is all inclusive and ready to go in an actual box – retention works well</a:t>
            </a:r>
          </a:p>
          <a:p>
            <a:r>
              <a:rPr lang="en-US" baseline="0" dirty="0" smtClean="0"/>
              <a:t>Hybrid includes part virtual and part physical</a:t>
            </a:r>
          </a:p>
          <a:p>
            <a:r>
              <a:rPr lang="en-US" baseline="0" dirty="0" smtClean="0"/>
              <a:t>Craft boxes very popular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36529-C1A7-4CEA-B574-CC52CCCF0724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True virtual</a:t>
            </a:r>
            <a:r>
              <a:rPr lang="en-US" baseline="0" dirty="0" smtClean="0"/>
              <a:t> is the computer box. </a:t>
            </a:r>
            <a:r>
              <a:rPr lang="en-US" dirty="0" smtClean="0"/>
              <a:t>Virtual is instructions and all you will need to</a:t>
            </a:r>
            <a:r>
              <a:rPr lang="en-US" baseline="0" dirty="0" smtClean="0"/>
              <a:t> present a program online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36529-C1A7-4CEA-B574-CC52CCCF0724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Let’s get physical! Drab exterior is deceiving… </a:t>
            </a:r>
            <a:r>
              <a:rPr lang="en-US" baseline="0" dirty="0" smtClean="0"/>
              <a:t>Physical is all inclusive and ready to go in an actual box – retention works well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36529-C1A7-4CEA-B574-CC52CCCF0724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DAISY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75FDC-891A-453B-8FC9-E48A96694382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  <a:p>
            <a:r>
              <a:rPr lang="en-US" dirty="0" smtClean="0"/>
              <a:t>There could be loads of goodies inside.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36529-C1A7-4CEA-B574-CC52CCCF0724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Craft boxes very popular – physical envelope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36529-C1A7-4CEA-B574-CC52CCCF0724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Look what is inside!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36529-C1A7-4CEA-B574-CC52CCCF0724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Explain part physical and part online - </a:t>
            </a:r>
            <a:r>
              <a:rPr lang="en-US" baseline="0" dirty="0" smtClean="0"/>
              <a:t>Hybrid includes part virtual and part physical - Containers originally bought for periodicals department came in handy!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36529-C1A7-4CEA-B574-CC52CCCF0724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Explain part physical and part online: must look at instructions and download or purchase extra materials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36529-C1A7-4CEA-B574-CC52CCCF0724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Utilizing</a:t>
            </a:r>
            <a:r>
              <a:rPr lang="en-US" baseline="0" dirty="0" smtClean="0"/>
              <a:t> stakeholders (librarians) and creative, talented staff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36529-C1A7-4CEA-B574-CC52CCCF0724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Fun to create</a:t>
            </a:r>
          </a:p>
          <a:p>
            <a:r>
              <a:rPr lang="en-US" dirty="0" smtClean="0"/>
              <a:t>Amazon Prime was our friend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Including a sample of a craft </a:t>
            </a:r>
            <a:br>
              <a:rPr lang="en-US" dirty="0" smtClean="0"/>
            </a:br>
            <a:r>
              <a:rPr lang="en-US" dirty="0" err="1" smtClean="0"/>
              <a:t>Craft</a:t>
            </a:r>
            <a:r>
              <a:rPr lang="en-US" dirty="0" smtClean="0"/>
              <a:t> boxes = time saved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Story and craft – hedgehogs with level appropriate craft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36529-C1A7-4CEA-B574-CC52CCCF0724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Handout attachment for this box. What was in the box and what was creativity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36529-C1A7-4CEA-B574-CC52CCCF0724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Here are some funny stories… And rocks… describe</a:t>
            </a:r>
            <a:r>
              <a:rPr lang="en-US" baseline="0" dirty="0" smtClean="0"/>
              <a:t> going to get the rocks at the rockery…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36529-C1A7-4CEA-B574-CC52CCCF0724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Stars and Stripes</a:t>
            </a:r>
            <a:r>
              <a:rPr lang="en-US" baseline="0" dirty="0" smtClean="0"/>
              <a:t> hat craft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75FDC-891A-453B-8FC9-E48A96694382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DAISY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75FDC-891A-453B-8FC9-E48A96694382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Stars and Stripes</a:t>
            </a:r>
            <a:r>
              <a:rPr lang="en-US" baseline="0" dirty="0" smtClean="0"/>
              <a:t> hat craft – two rectangles make a hat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75FDC-891A-453B-8FC9-E48A96694382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Stars and Stripes</a:t>
            </a:r>
            <a:r>
              <a:rPr lang="en-US" baseline="0" dirty="0" smtClean="0"/>
              <a:t> hat craft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75FDC-891A-453B-8FC9-E48A96694382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Stars and Stripes</a:t>
            </a:r>
            <a:r>
              <a:rPr lang="en-US" baseline="0" dirty="0" smtClean="0"/>
              <a:t> hat craft – trouble shoot – cardstock? Easy for adult services good picture worth a thousand…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75FDC-891A-453B-8FC9-E48A96694382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Don’t go out to the public, are used at branches and main library, can be modified for an outreach event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36529-C1A7-4CEA-B574-CC52CCCF0724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Here, there, and all over town.</a:t>
            </a: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87960A-FBFC-4085-833B-F7C085C243D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My </a:t>
            </a:r>
            <a:r>
              <a:rPr lang="en-US" dirty="0" err="1" smtClean="0"/>
              <a:t>booktruck</a:t>
            </a:r>
            <a:r>
              <a:rPr lang="en-US" dirty="0" smtClean="0"/>
              <a:t> and Star</a:t>
            </a:r>
            <a:r>
              <a:rPr lang="en-US" baseline="0" dirty="0" smtClean="0"/>
              <a:t> Wars artworks – How are they used?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36529-C1A7-4CEA-B574-CC52CCCF0724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 loading dock, on book trucks, under desks. Wherever they land.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36529-C1A7-4CEA-B574-CC52CCCF0724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ages am I expecting?</a:t>
            </a:r>
          </a:p>
          <a:p>
            <a:r>
              <a:rPr lang="en-US" dirty="0" smtClean="0"/>
              <a:t>If I add my favorite songs and </a:t>
            </a:r>
            <a:r>
              <a:rPr lang="en-US" dirty="0" err="1" smtClean="0"/>
              <a:t>fingerplays</a:t>
            </a:r>
            <a:r>
              <a:rPr lang="en-US" dirty="0" smtClean="0"/>
              <a:t> then it will be easy to fill in with a couple new things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Programming that appeals to all ages and levels - Best laid plans are better with choices and flexibility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36529-C1A7-4CEA-B574-CC52CCCF0724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Talk about Five senses and </a:t>
            </a:r>
            <a:r>
              <a:rPr lang="en-US" dirty="0" err="1" smtClean="0"/>
              <a:t>abc</a:t>
            </a:r>
            <a:r>
              <a:rPr lang="en-US" dirty="0" smtClean="0"/>
              <a:t> boxes</a:t>
            </a:r>
          </a:p>
          <a:p>
            <a:r>
              <a:rPr lang="en-US" dirty="0" smtClean="0"/>
              <a:t>All staff on deck</a:t>
            </a:r>
          </a:p>
          <a:p>
            <a:r>
              <a:rPr lang="en-US" dirty="0" smtClean="0"/>
              <a:t>Recently used birthday box to great acclaim!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36529-C1A7-4CEA-B574-CC52CCCF0724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</a:t>
            </a:r>
            <a:r>
              <a:rPr lang="en-US" baseline="0" dirty="0" smtClean="0"/>
              <a:t> is a time consuming and difficult craft. Mary planned to have several levels of crafts. Maybe even include hedgehog coloring sheets. A box for a variety of ages, skills, and wants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36529-C1A7-4CEA-B574-CC52CCCF0724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DAISY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75FDC-891A-453B-8FC9-E48A96694382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Push back, crying, outcry, outrage… then.. it takes less time to prep?!? I can still be creative? I don’t have to constantly be thinking of new things?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36529-C1A7-4CEA-B574-CC52CCCF0724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36529-C1A7-4CEA-B574-CC52CCCF0724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DAISY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75FDC-891A-453B-8FC9-E48A96694382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DAISY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75FDC-891A-453B-8FC9-E48A96694382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DAISY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75FDC-891A-453B-8FC9-E48A96694382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Storytime</a:t>
            </a:r>
            <a:r>
              <a:rPr lang="en-US" dirty="0" smtClean="0"/>
              <a:t> is our bread and butter</a:t>
            </a:r>
          </a:p>
          <a:p>
            <a:r>
              <a:rPr lang="en-US" dirty="0" smtClean="0"/>
              <a:t>Keep them moving</a:t>
            </a:r>
          </a:p>
          <a:p>
            <a:r>
              <a:rPr lang="en-US" dirty="0" smtClean="0"/>
              <a:t>Inventories checked at arrival and departure with Main Library check-up halfway</a:t>
            </a:r>
            <a:r>
              <a:rPr lang="en-US" baseline="0" dirty="0" smtClean="0"/>
              <a:t> down the 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36529-C1A7-4CEA-B574-CC52CCCF0724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36529-C1A7-4CEA-B574-CC52CCCF0724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58246C-435E-403E-B6B3-F53C49298FC7}" type="datetimeFigureOut">
              <a:rPr lang="en-US" smtClean="0"/>
              <a:pPr/>
              <a:t>10/28/14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639451-FFAC-4EB8-A795-B6BB9144A0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58246C-435E-403E-B6B3-F53C49298FC7}" type="datetimeFigureOut">
              <a:rPr lang="en-US" smtClean="0"/>
              <a:pPr/>
              <a:t>10/28/14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639451-FFAC-4EB8-A795-B6BB9144A0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58246C-435E-403E-B6B3-F53C49298FC7}" type="datetimeFigureOut">
              <a:rPr lang="en-US" smtClean="0"/>
              <a:pPr/>
              <a:t>10/28/14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639451-FFAC-4EB8-A795-B6BB9144A0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0F066-0113-FD40-9F75-02D1EE2099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8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58246C-435E-403E-B6B3-F53C49298FC7}" type="datetimeFigureOut">
              <a:rPr lang="en-US" smtClean="0"/>
              <a:pPr/>
              <a:t>10/28/14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639451-FFAC-4EB8-A795-B6BB9144A0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58246C-435E-403E-B6B3-F53C49298FC7}" type="datetimeFigureOut">
              <a:rPr lang="en-US" smtClean="0"/>
              <a:pPr/>
              <a:t>10/28/14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639451-FFAC-4EB8-A795-B6BB9144A0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58246C-435E-403E-B6B3-F53C49298FC7}" type="datetimeFigureOut">
              <a:rPr lang="en-US" smtClean="0"/>
              <a:pPr/>
              <a:t>10/28/14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639451-FFAC-4EB8-A795-B6BB9144A0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58246C-435E-403E-B6B3-F53C49298FC7}" type="datetimeFigureOut">
              <a:rPr lang="en-US" smtClean="0"/>
              <a:pPr/>
              <a:t>10/28/14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639451-FFAC-4EB8-A795-B6BB9144A0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58246C-435E-403E-B6B3-F53C49298FC7}" type="datetimeFigureOut">
              <a:rPr lang="en-US" smtClean="0"/>
              <a:pPr/>
              <a:t>10/28/14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639451-FFAC-4EB8-A795-B6BB9144A0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58246C-435E-403E-B6B3-F53C49298FC7}" type="datetimeFigureOut">
              <a:rPr lang="en-US" smtClean="0"/>
              <a:pPr/>
              <a:t>10/28/14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639451-FFAC-4EB8-A795-B6BB9144A0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58246C-435E-403E-B6B3-F53C49298FC7}" type="datetimeFigureOut">
              <a:rPr lang="en-US" smtClean="0"/>
              <a:pPr/>
              <a:t>10/28/14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639451-FFAC-4EB8-A795-B6BB9144A0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58246C-435E-403E-B6B3-F53C49298FC7}" type="datetimeFigureOut">
              <a:rPr lang="en-US" smtClean="0"/>
              <a:pPr/>
              <a:t>10/28/14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639451-FFAC-4EB8-A795-B6BB9144A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0558246C-435E-403E-B6B3-F53C49298FC7}" type="datetimeFigureOut">
              <a:rPr lang="en-US" smtClean="0"/>
              <a:pPr/>
              <a:t>10/28/14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E6639451-FFAC-4EB8-A795-B6BB9144A02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0.jpeg"/><Relationship Id="rId12" Type="http://schemas.openxmlformats.org/officeDocument/2006/relationships/image" Target="../media/image41.jpeg"/><Relationship Id="rId13" Type="http://schemas.openxmlformats.org/officeDocument/2006/relationships/image" Target="../media/image42.jpeg"/><Relationship Id="rId14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image" Target="../media/image35.jpeg"/><Relationship Id="rId7" Type="http://schemas.openxmlformats.org/officeDocument/2006/relationships/image" Target="../media/image36.jpeg"/><Relationship Id="rId8" Type="http://schemas.openxmlformats.org/officeDocument/2006/relationships/image" Target="../media/image37.jpeg"/><Relationship Id="rId9" Type="http://schemas.openxmlformats.org/officeDocument/2006/relationships/image" Target="../media/image38.jpeg"/><Relationship Id="rId10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Programming in a Box	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1725168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Nuts and Bolts – Literally	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4" name="Picture 3" descr="IFP logo 2012_outline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85800"/>
            <a:ext cx="5148943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4876800"/>
            <a:ext cx="4648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Wednesday, October 29, 2014</a:t>
            </a:r>
          </a:p>
          <a:p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rgbClr val="B45F07"/>
                </a:solidFill>
              </a:rPr>
              <a:t>Daisy Porter-Reynolds</a:t>
            </a:r>
          </a:p>
          <a:p>
            <a:r>
              <a:rPr lang="en-US" dirty="0">
                <a:solidFill>
                  <a:srgbClr val="B45F07"/>
                </a:solidFill>
              </a:rPr>
              <a:t>Leslie Tanaka-</a:t>
            </a:r>
            <a:r>
              <a:rPr lang="en-US" dirty="0" err="1">
                <a:solidFill>
                  <a:srgbClr val="B45F07"/>
                </a:solidFill>
              </a:rPr>
              <a:t>Loza</a:t>
            </a:r>
            <a:endParaRPr lang="en-US" dirty="0">
              <a:solidFill>
                <a:srgbClr val="B45F07"/>
              </a:solidFill>
            </a:endParaRP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  <p:pic>
        <p:nvPicPr>
          <p:cNvPr id="4" name="Picture 3" descr="20141009_110550_resiz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228600"/>
            <a:ext cx="8534399" cy="640079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352684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  <p:pic>
        <p:nvPicPr>
          <p:cNvPr id="8" name="Picture 7" descr="20141009_110712_resiz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52400"/>
            <a:ext cx="8737600" cy="65532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113775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  <p:pic>
        <p:nvPicPr>
          <p:cNvPr id="7" name="Picture 6" descr="20141009_110705_resiz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228600"/>
            <a:ext cx="8686800" cy="65151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4224159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5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780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55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393618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5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8610600" cy="64008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474785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4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8610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913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4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8639175" cy="628303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009413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Boxes are not created equal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6000" dirty="0" smtClean="0"/>
              <a:t>Boxes can be:</a:t>
            </a:r>
          </a:p>
          <a:p>
            <a:pPr>
              <a:buNone/>
            </a:pPr>
            <a:endParaRPr lang="en-US" sz="3200" dirty="0" smtClean="0"/>
          </a:p>
          <a:p>
            <a:pPr lvl="1"/>
            <a:r>
              <a:rPr lang="en-US" sz="6000" dirty="0" smtClean="0"/>
              <a:t>Virtual</a:t>
            </a:r>
          </a:p>
          <a:p>
            <a:pPr lvl="1"/>
            <a:r>
              <a:rPr lang="en-US" sz="6000" dirty="0" smtClean="0"/>
              <a:t>Physical</a:t>
            </a:r>
          </a:p>
          <a:p>
            <a:pPr lvl="1"/>
            <a:r>
              <a:rPr lang="en-US" sz="6000" dirty="0" smtClean="0"/>
              <a:t>Hybrid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5181600"/>
            <a:ext cx="8183880" cy="9906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98239"/>
                </a:solidFill>
              </a:rPr>
              <a:t>Boxes are not created equal</a:t>
            </a:r>
            <a:endParaRPr lang="en-US" b="1" dirty="0">
              <a:solidFill>
                <a:srgbClr val="F98239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1000"/>
            <a:ext cx="8382000" cy="470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loc_map.gif"/>
          <p:cNvPicPr>
            <a:picLocks noGrp="1"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64083" y="501805"/>
            <a:ext cx="5105400" cy="536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15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5334000"/>
            <a:ext cx="8183880" cy="60960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 descr="20141009_120551_resiz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304800"/>
            <a:ext cx="8553157" cy="62484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8532507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 smtClean="0"/>
          </a:p>
          <a:p>
            <a:endParaRPr lang="en-US" dirty="0" smtClean="0"/>
          </a:p>
        </p:txBody>
      </p:sp>
      <p:pic>
        <p:nvPicPr>
          <p:cNvPr id="5" name="Picture 4" descr="20141009_120604_resiz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269522"/>
            <a:ext cx="8534400" cy="624275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8742209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 smtClean="0"/>
          </a:p>
          <a:p>
            <a:endParaRPr lang="en-US" dirty="0" smtClean="0"/>
          </a:p>
        </p:txBody>
      </p:sp>
      <p:pic>
        <p:nvPicPr>
          <p:cNvPr id="7" name="Picture 6" descr="20141009_1206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52400"/>
            <a:ext cx="8686800" cy="65151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8260054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20141009_1209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304800"/>
            <a:ext cx="8534400" cy="62865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20141009_120625_resized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20141009_1207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52400"/>
            <a:ext cx="8610600" cy="645795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7355538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 smtClean="0"/>
              <a:t>How boxes begin - ideas and why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Brainstorming ideas</a:t>
            </a:r>
          </a:p>
          <a:p>
            <a:r>
              <a:rPr lang="en-US" sz="4000" dirty="0" smtClean="0"/>
              <a:t>Surveying Staff Likes</a:t>
            </a:r>
          </a:p>
          <a:p>
            <a:r>
              <a:rPr lang="en-US" sz="4000" dirty="0" smtClean="0"/>
              <a:t>Responding to holiday prompts</a:t>
            </a:r>
          </a:p>
          <a:p>
            <a:r>
              <a:rPr lang="en-US" sz="4000" dirty="0" smtClean="0"/>
              <a:t>Customers are paramount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648200"/>
            <a:ext cx="8183880" cy="1386840"/>
          </a:xfrm>
        </p:spPr>
        <p:txBody>
          <a:bodyPr>
            <a:normAutofit fontScale="90000"/>
          </a:bodyPr>
          <a:lstStyle/>
          <a:p>
            <a:r>
              <a:rPr lang="en-US" sz="5300" dirty="0" smtClean="0"/>
              <a:t>But really, how are they made?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3736848"/>
          </a:xfrm>
        </p:spPr>
        <p:txBody>
          <a:bodyPr>
            <a:normAutofit lnSpcReduction="10000"/>
          </a:bodyPr>
          <a:lstStyle/>
          <a:p>
            <a:r>
              <a:rPr lang="en-US" sz="4000" dirty="0" smtClean="0"/>
              <a:t>Theme selection – Goldilocks and the three what?</a:t>
            </a:r>
          </a:p>
          <a:p>
            <a:r>
              <a:rPr lang="en-US" sz="4000" dirty="0" smtClean="0"/>
              <a:t>Choosing appropriate content</a:t>
            </a:r>
          </a:p>
          <a:p>
            <a:r>
              <a:rPr lang="en-US" sz="4000" dirty="0" smtClean="0"/>
              <a:t>Ordering supplies</a:t>
            </a:r>
          </a:p>
          <a:p>
            <a:r>
              <a:rPr lang="en-US" sz="4000" dirty="0" smtClean="0"/>
              <a:t>Retention boxes</a:t>
            </a:r>
          </a:p>
          <a:p>
            <a:r>
              <a:rPr lang="en-US" sz="4000" dirty="0" smtClean="0"/>
              <a:t>Staff training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Simple idea becomes great</a:t>
            </a:r>
            <a:endParaRPr lang="en-US" sz="4000" dirty="0"/>
          </a:p>
        </p:txBody>
      </p:sp>
      <p:pic>
        <p:nvPicPr>
          <p:cNvPr id="9" name="Content Placeholder 5" descr="PorridgeBowls_Web.gif"/>
          <p:cNvPicPr>
            <a:picLocks noGrp="1"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1000" y="457200"/>
            <a:ext cx="4275174" cy="3676650"/>
          </a:xfrm>
          <a:prstGeom prst="rect">
            <a:avLst/>
          </a:prstGeom>
        </p:spPr>
      </p:pic>
      <p:pic>
        <p:nvPicPr>
          <p:cNvPr id="10" name="Content Placeholder 4" descr="goldilocks_printable.jpg"/>
          <p:cNvPicPr>
            <a:picLocks noGrp="1"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71600" y="2362200"/>
            <a:ext cx="5557606" cy="304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267200"/>
            <a:ext cx="8183880" cy="1767840"/>
          </a:xfrm>
        </p:spPr>
        <p:txBody>
          <a:bodyPr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358444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Let's Roc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152400"/>
            <a:ext cx="8809005" cy="6344580"/>
          </a:xfrm>
          <a:prstGeom prst="rect">
            <a:avLst/>
          </a:prstGeom>
          <a:ln w="12700"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228601"/>
            <a:ext cx="8374856" cy="6067864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en-US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>
              <a:buNone/>
            </a:pPr>
            <a:r>
              <a:rPr lang="en-US" sz="9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Plan once;</a:t>
            </a:r>
          </a:p>
          <a:p>
            <a:pPr algn="ctr">
              <a:buNone/>
            </a:pPr>
            <a:r>
              <a:rPr lang="en-US" sz="9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deliver nineteen times</a:t>
            </a:r>
          </a:p>
        </p:txBody>
      </p:sp>
    </p:spTree>
    <p:extLst>
      <p:ext uri="{BB962C8B-B14F-4D97-AF65-F5344CB8AC3E}">
        <p14:creationId xmlns:p14="http://schemas.microsoft.com/office/powerpoint/2010/main" val="385993770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/>
          <a:p>
            <a:endParaRPr lang="en-US" sz="3600" dirty="0"/>
          </a:p>
        </p:txBody>
      </p:sp>
      <p:pic>
        <p:nvPicPr>
          <p:cNvPr id="4" name="Picture 3" descr="IMG_047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"/>
            <a:ext cx="86106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123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/>
          <a:p>
            <a:endParaRPr lang="en-US" sz="3600" dirty="0"/>
          </a:p>
        </p:txBody>
      </p:sp>
      <p:pic>
        <p:nvPicPr>
          <p:cNvPr id="4" name="Picture 3" descr="IMG_048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8600"/>
            <a:ext cx="8458200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22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/>
          <a:p>
            <a:endParaRPr lang="en-US" sz="3600" dirty="0"/>
          </a:p>
        </p:txBody>
      </p:sp>
      <p:pic>
        <p:nvPicPr>
          <p:cNvPr id="3" name="Picture 2" descr="IMG_048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23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/>
          <a:p>
            <a:endParaRPr lang="en-US" sz="3600" dirty="0"/>
          </a:p>
        </p:txBody>
      </p:sp>
      <p:pic>
        <p:nvPicPr>
          <p:cNvPr id="111618" name="Picture 2" descr="http://farm7.static.flickr.com/6003/5990998275_a5d6a6feec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6233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 smtClean="0"/>
              <a:t>How are they used?</a:t>
            </a:r>
            <a:br>
              <a:rPr lang="en-US" sz="4800" dirty="0" smtClean="0"/>
            </a:b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/>
              <a:t>In-house</a:t>
            </a:r>
          </a:p>
          <a:p>
            <a:r>
              <a:rPr lang="en-US" sz="3600" dirty="0" smtClean="0"/>
              <a:t>Branch and Main Library use </a:t>
            </a:r>
          </a:p>
          <a:p>
            <a:r>
              <a:rPr lang="en-US" sz="3600" dirty="0" smtClean="0"/>
              <a:t>Outreach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609600" y="5410200"/>
            <a:ext cx="8183880" cy="8382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982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are they used?</a:t>
            </a:r>
          </a:p>
        </p:txBody>
      </p:sp>
      <p:pic>
        <p:nvPicPr>
          <p:cNvPr id="5" name="Picture 4" descr="EB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4600" y="3429000"/>
            <a:ext cx="1947672" cy="13716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5" descr="EK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3429000"/>
            <a:ext cx="1947672" cy="13716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6" name="Picture 15" descr="AL.jp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4600" y="533400"/>
            <a:ext cx="1947672" cy="13716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7" name="Picture 16" descr="AR.jpg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" y="1981200"/>
            <a:ext cx="1947672" cy="13716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8" name="Picture 17" descr="BB.jpg"/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29400" y="1981200"/>
            <a:ext cx="1947672" cy="13716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9" name="Picture 18" descr="BLA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7200" y="533400"/>
            <a:ext cx="1950720" cy="13716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7" name="Picture 26" descr="RG.jpg"/>
          <p:cNvPicPr>
            <a:picLocks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72000" y="533400"/>
            <a:ext cx="1947672" cy="13716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Picture 7" descr="VL.jpg"/>
          <p:cNvPicPr>
            <a:picLocks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629400" y="533400"/>
            <a:ext cx="1947672" cy="13716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2" name="Picture 21" descr="EN.jpg"/>
          <p:cNvPicPr>
            <a:picLocks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514600" y="1981200"/>
            <a:ext cx="1947672" cy="13716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Picture 3" descr="BA.jpg"/>
          <p:cNvPicPr>
            <a:picLocks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572000" y="3429000"/>
            <a:ext cx="1947672" cy="13716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8" name="Picture 27" descr="SA.jpg"/>
          <p:cNvPicPr>
            <a:picLocks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629400" y="3429000"/>
            <a:ext cx="1947672" cy="13716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Picture 11" descr="AB.jpg"/>
          <p:cNvPicPr>
            <a:picLocks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572000" y="1981200"/>
            <a:ext cx="1947672" cy="13716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 descr="Leslie's Truck.jpg"/>
          <p:cNvPicPr>
            <a:picLocks noGrp="1"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533400"/>
            <a:ext cx="5105400" cy="382905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5" descr="Star War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400" y="1600200"/>
            <a:ext cx="3962400" cy="29718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876800"/>
            <a:ext cx="8153400" cy="914400"/>
          </a:xfrm>
        </p:spPr>
        <p:txBody>
          <a:bodyPr>
            <a:noAutofit/>
          </a:bodyPr>
          <a:lstStyle/>
          <a:p>
            <a:r>
              <a:rPr lang="en-US" sz="3200" dirty="0" smtClean="0"/>
              <a:t>By me and a whole </a:t>
            </a:r>
            <a:r>
              <a:rPr lang="en-US" sz="3200" smtClean="0"/>
              <a:t>bunch of </a:t>
            </a:r>
            <a:r>
              <a:rPr lang="en-US" sz="3200" dirty="0" smtClean="0"/>
              <a:t>amazing staff members</a:t>
            </a:r>
            <a:endParaRPr lang="en-US" sz="32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572000"/>
            <a:ext cx="8183880" cy="1463040"/>
          </a:xfrm>
        </p:spPr>
        <p:txBody>
          <a:bodyPr>
            <a:normAutofit fontScale="90000"/>
          </a:bodyPr>
          <a:lstStyle/>
          <a:p>
            <a:r>
              <a:rPr lang="en-US" sz="4900" dirty="0" smtClean="0"/>
              <a:t>Now that they are made – where are they stored?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3584448"/>
          </a:xfrm>
        </p:spPr>
        <p:txBody>
          <a:bodyPr>
            <a:noAutofit/>
          </a:bodyPr>
          <a:lstStyle/>
          <a:p>
            <a:r>
              <a:rPr lang="en-US" dirty="0" smtClean="0"/>
              <a:t>“checked out” – permanently, </a:t>
            </a:r>
            <a:br>
              <a:rPr lang="en-US" dirty="0" smtClean="0"/>
            </a:br>
            <a:r>
              <a:rPr lang="en-US" dirty="0" smtClean="0"/>
              <a:t>sort of</a:t>
            </a:r>
          </a:p>
          <a:p>
            <a:r>
              <a:rPr lang="en-US" dirty="0" smtClean="0"/>
              <a:t>Some are stored as is and ready to go</a:t>
            </a:r>
          </a:p>
          <a:p>
            <a:r>
              <a:rPr lang="en-US" dirty="0" smtClean="0"/>
              <a:t>Broken down and contents stored centrally for later</a:t>
            </a:r>
          </a:p>
          <a:p>
            <a:r>
              <a:rPr lang="en-US" dirty="0" smtClean="0"/>
              <a:t>Craft supplies purchased as needed, no huge warehouse</a:t>
            </a:r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5029200"/>
            <a:ext cx="8183880" cy="1600200"/>
          </a:xfrm>
        </p:spPr>
        <p:txBody>
          <a:bodyPr>
            <a:noAutofit/>
          </a:bodyPr>
          <a:lstStyle/>
          <a:p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 smtClean="0"/>
              <a:t>Lessons learned</a:t>
            </a:r>
            <a:br>
              <a:rPr lang="en-US" sz="5400" dirty="0" smtClean="0"/>
            </a:b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3584448"/>
          </a:xfrm>
        </p:spPr>
        <p:txBody>
          <a:bodyPr>
            <a:noAutofit/>
          </a:bodyPr>
          <a:lstStyle/>
          <a:p>
            <a:r>
              <a:rPr lang="en-US" sz="4000" dirty="0" smtClean="0"/>
              <a:t>“The best box is all-inclusive but open for creativity”-Leslie</a:t>
            </a:r>
          </a:p>
          <a:p>
            <a:pPr>
              <a:buNone/>
            </a:pPr>
            <a:endParaRPr lang="en-US" sz="800" dirty="0" smtClean="0"/>
          </a:p>
          <a:p>
            <a:r>
              <a:rPr lang="en-US" sz="4000" dirty="0" smtClean="0"/>
              <a:t>See’s candy </a:t>
            </a:r>
          </a:p>
          <a:p>
            <a:pPr>
              <a:buNone/>
            </a:pPr>
            <a:r>
              <a:rPr lang="en-US" sz="4000" dirty="0" smtClean="0"/>
              <a:t> assortment – </a:t>
            </a:r>
          </a:p>
          <a:p>
            <a:pPr>
              <a:buNone/>
            </a:pPr>
            <a:r>
              <a:rPr lang="en-US" sz="4000" dirty="0" smtClean="0"/>
              <a:t> What shall I </a:t>
            </a:r>
          </a:p>
          <a:p>
            <a:pPr>
              <a:buNone/>
            </a:pPr>
            <a:r>
              <a:rPr lang="en-US" sz="4000" dirty="0" smtClean="0"/>
              <a:t> choose today?</a:t>
            </a:r>
          </a:p>
        </p:txBody>
      </p:sp>
      <p:pic>
        <p:nvPicPr>
          <p:cNvPr id="12290" name="Picture 2" descr="http://definitivedeals.com/blog/wp-content/uploads/2012/11/Sees-Nuts-and-Chews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209800"/>
            <a:ext cx="3162300" cy="263103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853683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267200"/>
            <a:ext cx="8183880" cy="176784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Lessons learned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3584448"/>
          </a:xfrm>
        </p:spPr>
        <p:txBody>
          <a:bodyPr/>
          <a:lstStyle/>
          <a:p>
            <a:r>
              <a:rPr lang="en-US" sz="4800" dirty="0" smtClean="0"/>
              <a:t>Five senses</a:t>
            </a:r>
          </a:p>
          <a:p>
            <a:r>
              <a:rPr lang="en-US" sz="4800" dirty="0" smtClean="0"/>
              <a:t>ABC’s</a:t>
            </a:r>
          </a:p>
          <a:p>
            <a:r>
              <a:rPr lang="en-US" sz="4800" dirty="0" smtClean="0"/>
              <a:t>Push back</a:t>
            </a:r>
          </a:p>
          <a:p>
            <a:r>
              <a:rPr lang="en-US" sz="4800" dirty="0" smtClean="0"/>
              <a:t>It takes a village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UnitAll2 (1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50798"/>
          <a:stretch>
            <a:fillRect/>
          </a:stretch>
        </p:blipFill>
        <p:spPr>
          <a:xfrm>
            <a:off x="0" y="3657600"/>
            <a:ext cx="9144000" cy="3990605"/>
          </a:xfrm>
        </p:spPr>
      </p:pic>
      <p:pic>
        <p:nvPicPr>
          <p:cNvPr id="5" name="Picture 4" descr="UnitAll2 (1).jpg"/>
          <p:cNvPicPr>
            <a:picLocks noChangeAspect="1"/>
          </p:cNvPicPr>
          <p:nvPr/>
        </p:nvPicPr>
        <p:blipFill>
          <a:blip r:embed="rId3" cstate="print"/>
          <a:srcRect r="49693"/>
          <a:stretch>
            <a:fillRect/>
          </a:stretch>
        </p:blipFill>
        <p:spPr>
          <a:xfrm>
            <a:off x="0" y="0"/>
            <a:ext cx="9104698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64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495800"/>
            <a:ext cx="8183880" cy="17526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Lessons learned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3584448"/>
          </a:xfrm>
        </p:spPr>
        <p:txBody>
          <a:bodyPr/>
          <a:lstStyle/>
          <a:p>
            <a:r>
              <a:rPr lang="en-US" sz="5400" dirty="0" smtClean="0"/>
              <a:t>Hedgehogs</a:t>
            </a:r>
          </a:p>
          <a:p>
            <a:endParaRPr lang="en-US" dirty="0"/>
          </a:p>
        </p:txBody>
      </p:sp>
      <p:pic>
        <p:nvPicPr>
          <p:cNvPr id="8" name="Picture 7" descr="IMG_11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800" y="1524000"/>
            <a:ext cx="4241800" cy="3181350"/>
          </a:xfrm>
          <a:prstGeom prst="rect">
            <a:avLst/>
          </a:prstGeom>
        </p:spPr>
      </p:pic>
      <p:pic>
        <p:nvPicPr>
          <p:cNvPr id="9" name="Picture 8" descr="IMG_119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72100" y="685800"/>
            <a:ext cx="302895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9714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53000"/>
            <a:ext cx="8183880" cy="14478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Lessons learned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346448"/>
          </a:xfrm>
        </p:spPr>
        <p:txBody>
          <a:bodyPr>
            <a:noAutofit/>
          </a:bodyPr>
          <a:lstStyle/>
          <a:p>
            <a:r>
              <a:rPr lang="en-US" sz="4000" dirty="0" smtClean="0"/>
              <a:t>Roles changed -generalists</a:t>
            </a:r>
          </a:p>
          <a:p>
            <a:r>
              <a:rPr lang="en-US" sz="4000" dirty="0" smtClean="0"/>
              <a:t>Adult librarians were     expected to do “children’s” programs</a:t>
            </a:r>
          </a:p>
          <a:p>
            <a:r>
              <a:rPr lang="en-US" sz="4000" dirty="0" smtClean="0"/>
              <a:t>“You’ve taken away our creativity”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425273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962400"/>
            <a:ext cx="8183880" cy="176784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Questions?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336280" cy="358444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Daisy Porter-Reynolds</a:t>
            </a:r>
          </a:p>
          <a:p>
            <a:pPr marL="0" indent="0">
              <a:buNone/>
            </a:pPr>
            <a:r>
              <a:rPr lang="en-US" dirty="0" smtClean="0"/>
              <a:t>Executive Director, Aurora (IL) Public Library</a:t>
            </a:r>
          </a:p>
          <a:p>
            <a:pPr marL="0" indent="0">
              <a:buNone/>
            </a:pPr>
            <a:r>
              <a:rPr lang="en-US" dirty="0" smtClean="0"/>
              <a:t>dcport@aurora.lib.il.us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Leslie Tanaka-Loza</a:t>
            </a:r>
          </a:p>
          <a:p>
            <a:pPr marL="0" indent="0">
              <a:buNone/>
            </a:pPr>
            <a:r>
              <a:rPr lang="en-US" dirty="0" smtClean="0"/>
              <a:t>Librarian II, San José Public Library</a:t>
            </a:r>
          </a:p>
          <a:p>
            <a:pPr marL="0" indent="0">
              <a:buNone/>
            </a:pPr>
            <a:r>
              <a:rPr lang="en-US" dirty="0" smtClean="0"/>
              <a:t>leslie.tanaka@sjlibrary.org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7771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Content Placeholder 2"/>
          <p:cNvSpPr>
            <a:spLocks noGrp="1"/>
          </p:cNvSpPr>
          <p:nvPr>
            <p:ph idx="1"/>
          </p:nvPr>
        </p:nvSpPr>
        <p:spPr>
          <a:xfrm>
            <a:off x="1447800" y="4419600"/>
            <a:ext cx="6324600" cy="18669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sz="1400" dirty="0">
                <a:latin typeface="Arial" charset="0"/>
              </a:rPr>
              <a:t>Infopeople webinars are supported </a:t>
            </a:r>
            <a:r>
              <a:rPr lang="en-US" sz="1400" dirty="0" smtClean="0">
                <a:latin typeface="Arial" charset="0"/>
              </a:rPr>
              <a:t>in part by </a:t>
            </a:r>
            <a:r>
              <a:rPr lang="en-US" sz="1400" dirty="0">
                <a:latin typeface="Arial" charset="0"/>
              </a:rPr>
              <a:t>the U.S. Institute of Museum and Library Services under the provisions of the Library Services and Technology Act, administered in California by the State Librarian. This material is licensed under a Creative Commons 3.0 Share &amp; Share-Alike license. Use of this material should credit the author and funding source.</a:t>
            </a:r>
          </a:p>
          <a:p>
            <a:pPr marL="0" indent="0" algn="ctr">
              <a:buFontTx/>
              <a:buNone/>
            </a:pPr>
            <a:endParaRPr lang="en-US" sz="1400" dirty="0">
              <a:latin typeface="Arial" charset="0"/>
            </a:endParaRPr>
          </a:p>
        </p:txBody>
      </p:sp>
      <p:pic>
        <p:nvPicPr>
          <p:cNvPr id="2" name="Picture 1" descr="IFP logo 2012_outline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49" y="2154756"/>
            <a:ext cx="7365944" cy="87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229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utterstock_10177439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81000"/>
            <a:ext cx="5812362" cy="555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164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P-Consistenc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44084"/>
            <a:ext cx="8534400" cy="643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924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eativity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8839200" cy="64008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406346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1295400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POLL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2133600"/>
            <a:ext cx="75438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What’s the </a:t>
            </a:r>
            <a:r>
              <a:rPr lang="en-US" sz="2800" dirty="0"/>
              <a:t>best program </a:t>
            </a:r>
            <a:endParaRPr lang="en-US" sz="2800" dirty="0" smtClean="0"/>
          </a:p>
          <a:p>
            <a:pPr algn="ctr"/>
            <a:r>
              <a:rPr lang="en-US" sz="2800" dirty="0" smtClean="0"/>
              <a:t>you </a:t>
            </a:r>
            <a:r>
              <a:rPr lang="en-US" sz="2800" dirty="0"/>
              <a:t>have </a:t>
            </a:r>
            <a:r>
              <a:rPr lang="en-US" sz="2800" dirty="0" smtClean="0"/>
              <a:t>done?</a:t>
            </a:r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 </a:t>
            </a:r>
            <a:r>
              <a:rPr lang="en-US" dirty="0"/>
              <a:t>Please </a:t>
            </a:r>
            <a:r>
              <a:rPr lang="en-US" dirty="0" smtClean="0"/>
              <a:t>type your </a:t>
            </a:r>
            <a:r>
              <a:rPr lang="en-US" dirty="0"/>
              <a:t>answers </a:t>
            </a:r>
            <a:r>
              <a:rPr lang="en-US" dirty="0" smtClean="0"/>
              <a:t>into </a:t>
            </a:r>
            <a:r>
              <a:rPr lang="en-US" dirty="0"/>
              <a:t>the chat box.</a:t>
            </a:r>
            <a:endParaRPr lang="en-US" dirty="0"/>
          </a:p>
        </p:txBody>
      </p:sp>
      <p:pic>
        <p:nvPicPr>
          <p:cNvPr id="7" name="Picture 6" descr="20120222132749!Poll_Ic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4572000"/>
            <a:ext cx="1480021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588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1600"/>
            <a:ext cx="8183880" cy="10058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Storytime</a:t>
            </a:r>
            <a:r>
              <a:rPr lang="en-US" dirty="0" smtClean="0"/>
              <a:t> boxes started it all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041648"/>
          </a:xfrm>
        </p:spPr>
        <p:txBody>
          <a:bodyPr>
            <a:normAutofit fontScale="92500" lnSpcReduction="10000"/>
          </a:bodyPr>
          <a:lstStyle/>
          <a:p>
            <a:r>
              <a:rPr lang="en-US" sz="4000" dirty="0" smtClean="0"/>
              <a:t>Key elements:</a:t>
            </a:r>
          </a:p>
          <a:p>
            <a:pPr lvl="1"/>
            <a:r>
              <a:rPr lang="en-US" sz="4000" dirty="0" smtClean="0"/>
              <a:t>Books</a:t>
            </a:r>
          </a:p>
          <a:p>
            <a:pPr lvl="1"/>
            <a:r>
              <a:rPr lang="en-US" sz="4000" dirty="0" smtClean="0"/>
              <a:t>Flannels</a:t>
            </a:r>
          </a:p>
          <a:p>
            <a:pPr lvl="1"/>
            <a:r>
              <a:rPr lang="en-US" sz="4000" dirty="0" smtClean="0"/>
              <a:t>Finger puppets</a:t>
            </a:r>
          </a:p>
          <a:p>
            <a:pPr lvl="1"/>
            <a:r>
              <a:rPr lang="en-US" sz="4000" dirty="0" smtClean="0"/>
              <a:t>Large puppets</a:t>
            </a:r>
          </a:p>
          <a:p>
            <a:pPr lvl="1"/>
            <a:r>
              <a:rPr lang="en-US" sz="4000" dirty="0" smtClean="0"/>
              <a:t>Songs</a:t>
            </a:r>
          </a:p>
          <a:p>
            <a:pPr lvl="1"/>
            <a:r>
              <a:rPr lang="en-US" sz="4000" dirty="0" smtClean="0"/>
              <a:t>Stickers</a:t>
            </a:r>
          </a:p>
          <a:p>
            <a:endParaRPr lang="en-US" dirty="0" smtClean="0"/>
          </a:p>
        </p:txBody>
      </p:sp>
      <p:pic>
        <p:nvPicPr>
          <p:cNvPr id="10" name="Picture 9" descr="20141009_110618_resiz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400" y="457200"/>
            <a:ext cx="3429000" cy="4572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1586</TotalTime>
  <Words>861</Words>
  <Application>Microsoft Macintosh PowerPoint</Application>
  <PresentationFormat>On-screen Show (4:3)</PresentationFormat>
  <Paragraphs>170</Paragraphs>
  <Slides>43</Slides>
  <Notes>41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Aspect</vt:lpstr>
      <vt:lpstr>Programming in a Box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Storytime boxes started it all 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Boxes are not created equal </vt:lpstr>
      <vt:lpstr>Boxes are not created equal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boxes begin - ideas and why </vt:lpstr>
      <vt:lpstr>But really, how are they made? </vt:lpstr>
      <vt:lpstr>Simple idea becomes great</vt:lpstr>
      <vt:lpstr> </vt:lpstr>
      <vt:lpstr>PowerPoint Presentation</vt:lpstr>
      <vt:lpstr>PowerPoint Presentation</vt:lpstr>
      <vt:lpstr>PowerPoint Presentation</vt:lpstr>
      <vt:lpstr>PowerPoint Presentation</vt:lpstr>
      <vt:lpstr>How are they used? </vt:lpstr>
      <vt:lpstr>How are they used?</vt:lpstr>
      <vt:lpstr>By me and a whole bunch of amazing staff members</vt:lpstr>
      <vt:lpstr>Now that they are made – where are they stored? </vt:lpstr>
      <vt:lpstr>   Lessons learned </vt:lpstr>
      <vt:lpstr>Lessons learned </vt:lpstr>
      <vt:lpstr>Lessons learned </vt:lpstr>
      <vt:lpstr>Lessons learned </vt:lpstr>
      <vt:lpstr>Questions?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Programming in a Box</dc:title>
  <dc:creator>Leslie040213</dc:creator>
  <cp:lastModifiedBy>Stanley Strauss</cp:lastModifiedBy>
  <cp:revision>58</cp:revision>
  <dcterms:created xsi:type="dcterms:W3CDTF">2014-10-07T02:44:55Z</dcterms:created>
  <dcterms:modified xsi:type="dcterms:W3CDTF">2014-10-28T19:01:52Z</dcterms:modified>
</cp:coreProperties>
</file>