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96" r:id="rId2"/>
    <p:sldId id="283" r:id="rId3"/>
    <p:sldId id="299" r:id="rId4"/>
    <p:sldId id="298" r:id="rId5"/>
    <p:sldId id="290" r:id="rId6"/>
    <p:sldId id="303" r:id="rId7"/>
    <p:sldId id="302" r:id="rId8"/>
    <p:sldId id="307" r:id="rId9"/>
    <p:sldId id="304" r:id="rId10"/>
    <p:sldId id="316" r:id="rId11"/>
    <p:sldId id="314" r:id="rId12"/>
    <p:sldId id="315" r:id="rId13"/>
    <p:sldId id="306" r:id="rId14"/>
    <p:sldId id="318" r:id="rId15"/>
    <p:sldId id="317" r:id="rId16"/>
    <p:sldId id="305" r:id="rId17"/>
    <p:sldId id="311" r:id="rId18"/>
    <p:sldId id="312" r:id="rId19"/>
    <p:sldId id="313" r:id="rId20"/>
    <p:sldId id="308" r:id="rId21"/>
    <p:sldId id="310" r:id="rId22"/>
    <p:sldId id="297" r:id="rId23"/>
    <p:sldId id="30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4" d="100"/>
          <a:sy n="134" d="100"/>
        </p:scale>
        <p:origin x="-392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A28E7-5068-C94B-A15D-3587A3F7A21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5A967-CD85-2F4B-B3E8-D549281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2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87B052-F900-094A-80B9-2F140C9EB3D1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53B78FB-ED32-BC4C-AA23-A2CB64D07FDE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2926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</a:t>
            </a:r>
            <a:r>
              <a:rPr lang="en-US" smtClean="0"/>
              <a:t>to website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5A967-CD85-2F4B-B3E8-D549281107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There were three parts of the online course: Learning the about the </a:t>
            </a:r>
            <a:r>
              <a:rPr lang="en-US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types of facilitation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 and how </a:t>
            </a:r>
            <a:r>
              <a:rPr lang="en-US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foresight informs strategic facilitation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– the philosophy of collaborative dialogue;     </a:t>
            </a:r>
          </a:p>
          <a:p>
            <a:pPr marL="44450"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 reviewing </a:t>
            </a:r>
            <a:r>
              <a:rPr lang="en-US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group formation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and the </a:t>
            </a:r>
            <a:r>
              <a:rPr lang="en-US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tools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that you can use to form an </a:t>
            </a:r>
            <a:r>
              <a:rPr lang="en-US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advisory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group – outreach and group dynamics; and, </a:t>
            </a:r>
            <a:r>
              <a:rPr lang="en-US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leadership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based on self awareness, commitment and confidence,  which inspires others. </a:t>
            </a:r>
          </a:p>
          <a:p>
            <a:pPr marL="44450"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</a:p>
          <a:p>
            <a:pPr marL="44450"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Transformation requires that you </a:t>
            </a:r>
            <a:r>
              <a:rPr lang="en-US" u="sng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step out of the box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 --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5A967-CD85-2F4B-B3E8-D549281107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42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Summarizing and Closure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 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The path to transformation </a:t>
            </a:r>
            <a:r>
              <a:rPr lang="en-US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isn</a:t>
            </a:r>
            <a:r>
              <a:rPr lang="ja-JP" altLang="en-US" dirty="0" smtClean="0">
                <a:solidFill>
                  <a:srgbClr val="000000"/>
                </a:solidFill>
                <a:latin typeface="Arial"/>
                <a:cs typeface="Times New Roman Bold" charset="0"/>
                <a:sym typeface="Times New Roman Bold" charset="0"/>
              </a:rPr>
              <a:t>’</a:t>
            </a:r>
            <a:r>
              <a:rPr lang="en-US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t straight.  There may be side-roads, and detours, and there are pauses in the process.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 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One enters this path by discovering a problem, an opportunity, or a challenge that causes an organization to look at itself.   Part of the journey consists of looking back at the library</a:t>
            </a:r>
            <a:r>
              <a:rPr lang="ja-JP" altLang="en-US" dirty="0" smtClean="0">
                <a:solidFill>
                  <a:srgbClr val="000000"/>
                </a:solidFill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 changes over time, to mark its effects to its purpose.  </a:t>
            </a:r>
            <a:r>
              <a:rPr lang="en-US" u="sng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What has happened in response to those changes?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  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 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Is the library the same now as it</a:t>
            </a:r>
            <a:r>
              <a:rPr lang="ja-JP" altLang="en-US" dirty="0" smtClean="0">
                <a:solidFill>
                  <a:srgbClr val="000000"/>
                </a:solidFill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 always been?   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 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What</a:t>
            </a:r>
            <a:r>
              <a:rPr lang="ja-JP" altLang="en-US" dirty="0" smtClean="0">
                <a:solidFill>
                  <a:srgbClr val="000000"/>
                </a:solidFill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changes are affecting libraries now?  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 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How will you fulfill its present purpose in response to changes in the context in which the library exists?  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 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Let me ask you one final question.  </a:t>
            </a:r>
            <a:r>
              <a:rPr lang="en-US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What will happen if the library </a:t>
            </a:r>
            <a:r>
              <a:rPr lang="en-US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doesn</a:t>
            </a:r>
            <a:r>
              <a:rPr lang="ja-JP" altLang="en-US" dirty="0" smtClean="0">
                <a:solidFill>
                  <a:srgbClr val="000000"/>
                </a:solidFill>
                <a:latin typeface="Arial"/>
                <a:cs typeface="Times New Roman Bold" charset="0"/>
                <a:sym typeface="Times New Roman Bold" charset="0"/>
              </a:rPr>
              <a:t>’</a:t>
            </a:r>
            <a:r>
              <a:rPr lang="en-US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t  change?   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 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In this project, you have an opportunity to gather a diverse group of people (from the library and the community – newcomers and long timers) to give advice and inform planning.  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 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If you open the door to input on the library</a:t>
            </a:r>
            <a:r>
              <a:rPr lang="ja-JP" altLang="en-US" dirty="0" smtClean="0">
                <a:solidFill>
                  <a:srgbClr val="000000"/>
                </a:solidFill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 future, and its role, you give those who will benefit a chance to shape that future.  Engagement leads to buy-in and participation beyond giving advice.  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 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Along the transformation path, things can become confused, people may feel displaced and threatened, and resistance and inertia could set in.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  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Challenges to the status quo are disturbing, and can be perceived as destructive.  The </a:t>
            </a:r>
            <a:r>
              <a:rPr lang="en-US" u="sng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transition period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occurs when the old forms are gone, and the new form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hasn</a:t>
            </a:r>
            <a:r>
              <a:rPr lang="ja-JP" altLang="en-US" dirty="0" smtClean="0">
                <a:solidFill>
                  <a:srgbClr val="000000"/>
                </a:solidFill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t matured.   It may be long and intense, and may cycle back on itself before a new beginning takes root.  That rooting requires leadership…. and a champion for the library and the community.  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 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You have the insight and skill </a:t>
            </a:r>
            <a:r>
              <a:rPr lang="en-US" u="sng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to be that champion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… to take the chance, and each small step, to guide your library into its future state.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 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So, to summarize Strategic Facilitation</a:t>
            </a:r>
            <a:r>
              <a:rPr lang="en-US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, What begins as a vision evolves through open, engaging discussion into a plan. This new plan requires collaboration, organization, documentation and leadership. 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 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I am confident that each of you has the ability and capacity for bringing the vision into reality.   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 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Thanks for letting me take part in this exciting work you are doing.   I</a:t>
            </a:r>
            <a:r>
              <a:rPr lang="ja-JP" altLang="en-US" dirty="0" smtClean="0">
                <a:solidFill>
                  <a:srgbClr val="000000"/>
                </a:solidFill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ve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learned from all of you, and hope you have learned a little from me.   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 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Finally, I want to thank Mary Ross, the Wizard of Oz, who led me well along the yellow brick road on online course development and webinars!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 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Thanks to all…</a:t>
            </a:r>
          </a:p>
          <a:p>
            <a:pPr marL="44450">
              <a:lnSpc>
                <a:spcPct val="90000"/>
              </a:lnSpc>
              <a:spcBef>
                <a:spcPts val="45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5A967-CD85-2F4B-B3E8-D549281107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81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5A967-CD85-2F4B-B3E8-D549281107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93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789-5C89-9B45-9D02-12E1E0AB10D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010-787E-1C43-A286-3B2B1057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789-5C89-9B45-9D02-12E1E0AB10D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010-787E-1C43-A286-3B2B1057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6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789-5C89-9B45-9D02-12E1E0AB10D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010-787E-1C43-A286-3B2B1057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4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789-5C89-9B45-9D02-12E1E0AB10D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010-787E-1C43-A286-3B2B1057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9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789-5C89-9B45-9D02-12E1E0AB10D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010-787E-1C43-A286-3B2B1057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3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789-5C89-9B45-9D02-12E1E0AB10D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010-787E-1C43-A286-3B2B1057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7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789-5C89-9B45-9D02-12E1E0AB10D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010-787E-1C43-A286-3B2B1057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8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789-5C89-9B45-9D02-12E1E0AB10D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010-787E-1C43-A286-3B2B1057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8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789-5C89-9B45-9D02-12E1E0AB10D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010-787E-1C43-A286-3B2B1057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789-5C89-9B45-9D02-12E1E0AB10D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010-787E-1C43-A286-3B2B1057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0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789-5C89-9B45-9D02-12E1E0AB10D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010-787E-1C43-A286-3B2B1057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2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B1789-5C89-9B45-9D02-12E1E0AB10DE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B7010-787E-1C43-A286-3B2B1057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1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a.org/transforminglibraries/sites/ala.org.transforminglibraries/files/content/LTC_Binder_FINAL_0.pdf" TargetMode="External"/><Relationship Id="rId3" Type="http://schemas.openxmlformats.org/officeDocument/2006/relationships/hyperlink" Target="http://www.librariesincommunities.ca/resources/Community-Led_Libraries_Toolkit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4.png"/><Relationship Id="rId5" Type="http://schemas.openxmlformats.org/officeDocument/2006/relationships/hyperlink" Target="http://www.facebook.com/TLA5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tephenristau@gmail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indy.Mediavilla@library.ca.gov" TargetMode="External"/><Relationship Id="rId4" Type="http://schemas.openxmlformats.org/officeDocument/2006/relationships/hyperlink" Target="mailto:jennifer@shpl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tephenristau@gmail.co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eagingamericaproject.com" TargetMode="External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391303"/>
            <a:ext cx="8365067" cy="1960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READY </a:t>
            </a:r>
            <a:r>
              <a:rPr lang="en-US" dirty="0" smtClean="0">
                <a:solidFill>
                  <a:srgbClr val="000090"/>
                </a:solidFill>
              </a:rPr>
              <a:t>TO 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TRANSFORM LIFE AFTER 50?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LET’S GET STARTED. 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3" name="Picture 5" descr="TLA50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9400"/>
            <a:ext cx="3962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4534" y="5537199"/>
            <a:ext cx="35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0090"/>
                </a:solidFill>
              </a:rPr>
              <a:t>TLA50 WEBINAR</a:t>
            </a:r>
          </a:p>
          <a:p>
            <a:pPr algn="r"/>
            <a:r>
              <a:rPr lang="en-US" sz="2000" b="1" dirty="0" smtClean="0">
                <a:solidFill>
                  <a:srgbClr val="000090"/>
                </a:solidFill>
              </a:rPr>
              <a:t>NOVEMBER 19, 2014</a:t>
            </a:r>
            <a:endParaRPr lang="en-US" sz="2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8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Community Assessment- Technique </a:t>
            </a:r>
            <a:r>
              <a:rPr lang="en-US" dirty="0">
                <a:solidFill>
                  <a:srgbClr val="000090"/>
                </a:solidFill>
              </a:rPr>
              <a:t>#</a:t>
            </a:r>
            <a:r>
              <a:rPr lang="en-US" dirty="0" smtClean="0">
                <a:solidFill>
                  <a:srgbClr val="000090"/>
                </a:solidFill>
              </a:rPr>
              <a:t>1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External environmental scan of target population’s: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Demographics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Setting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Economic conditions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Technology levels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Sociocultural elements </a:t>
            </a:r>
          </a:p>
        </p:txBody>
      </p:sp>
    </p:spTree>
    <p:extLst>
      <p:ext uri="{BB962C8B-B14F-4D97-AF65-F5344CB8AC3E}">
        <p14:creationId xmlns:p14="http://schemas.microsoft.com/office/powerpoint/2010/main" val="33464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Community Assessment- Technique </a:t>
            </a:r>
            <a:r>
              <a:rPr lang="en-US" dirty="0" smtClean="0">
                <a:solidFill>
                  <a:srgbClr val="000090"/>
                </a:solidFill>
              </a:rPr>
              <a:t>#2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informant/community leader </a:t>
            </a:r>
            <a:r>
              <a:rPr lang="en-US" dirty="0" smtClean="0"/>
              <a:t>interviews: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Approach </a:t>
            </a:r>
            <a:r>
              <a:rPr lang="en-US" dirty="0"/>
              <a:t>from </a:t>
            </a:r>
            <a:r>
              <a:rPr lang="en-US" u="sng" dirty="0"/>
              <a:t>target population’s perspective</a:t>
            </a:r>
            <a:r>
              <a:rPr lang="en-US" dirty="0"/>
              <a:t> </a:t>
            </a:r>
            <a:r>
              <a:rPr lang="en-US" i="1" dirty="0"/>
              <a:t>not</a:t>
            </a:r>
            <a:r>
              <a:rPr lang="en-US" dirty="0"/>
              <a:t> from the library’s perspective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May </a:t>
            </a:r>
            <a:r>
              <a:rPr lang="en-US" dirty="0"/>
              <a:t>lead to potential partnerships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72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Community Assessment- </a:t>
            </a: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Other Techniques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41715"/>
          </a:xfrm>
        </p:spPr>
        <p:txBody>
          <a:bodyPr/>
          <a:lstStyle/>
          <a:p>
            <a:r>
              <a:rPr lang="en-US" dirty="0"/>
              <a:t>Focus groups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Surveys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Observations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TLA50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62275"/>
            <a:ext cx="3962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Take The Online Course </a:t>
            </a:r>
            <a:br>
              <a:rPr lang="en-US" dirty="0">
                <a:solidFill>
                  <a:srgbClr val="000090"/>
                </a:solidFill>
              </a:rPr>
            </a:br>
            <a:r>
              <a:rPr lang="en-US" dirty="0">
                <a:solidFill>
                  <a:srgbClr val="000090"/>
                </a:solidFill>
              </a:rPr>
              <a:t>With Your Library Team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126163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http://www.transforminglifeafter50.org/tools-ideas/assessment-evaluation/community-assessment-course</a:t>
            </a:r>
          </a:p>
        </p:txBody>
      </p:sp>
      <p:pic>
        <p:nvPicPr>
          <p:cNvPr id="6" name="Content Placeholder 3" descr="Community Ass. Course grab.tiff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7" b="15207"/>
          <a:stretch>
            <a:fillRect/>
          </a:stretch>
        </p:blipFill>
        <p:spPr>
          <a:xfrm>
            <a:off x="815116" y="1727443"/>
            <a:ext cx="7688045" cy="422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36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Additional </a:t>
            </a:r>
            <a:r>
              <a:rPr lang="en-US" dirty="0">
                <a:solidFill>
                  <a:srgbClr val="000090"/>
                </a:solidFill>
              </a:rPr>
              <a:t>C</a:t>
            </a:r>
            <a:r>
              <a:rPr lang="en-US" dirty="0" smtClean="0">
                <a:solidFill>
                  <a:srgbClr val="000090"/>
                </a:solidFill>
              </a:rPr>
              <a:t>ommunity 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Assessment Resources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Libraries Transforming Communities</a:t>
            </a:r>
            <a:endParaRPr lang="en-US" dirty="0"/>
          </a:p>
          <a:p>
            <a:pPr marL="0" indent="0">
              <a:buNone/>
            </a:pPr>
            <a:r>
              <a:rPr lang="en-US" sz="2800" u="sng" dirty="0">
                <a:hlinkClick r:id="rId2"/>
              </a:rPr>
              <a:t>http://www.ala.org/transforminglibraries/sites/ala.org.transforminglibraries/files/content/LTC_Binder_FINAL_0.pdf</a:t>
            </a:r>
            <a:r>
              <a:rPr lang="en-US" sz="2800" dirty="0"/>
              <a:t>  </a:t>
            </a:r>
          </a:p>
          <a:p>
            <a:r>
              <a:rPr lang="en-US" i="1" dirty="0"/>
              <a:t>Community-Led Libraries Toolkit</a:t>
            </a:r>
            <a:r>
              <a:rPr lang="en-US" dirty="0"/>
              <a:t> (Working Together Project)</a:t>
            </a:r>
          </a:p>
          <a:p>
            <a:pPr marL="0" indent="0">
              <a:buNone/>
            </a:pPr>
            <a:r>
              <a:rPr lang="en-US" sz="2800" u="sng" dirty="0">
                <a:hlinkClick r:id="rId3"/>
              </a:rPr>
              <a:t>http://www.librariesincommunities.ca/resources/Community-Led_Libraries_Toolkit.pdf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72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TLA50 Effective </a:t>
            </a:r>
            <a:br>
              <a:rPr lang="en-US" dirty="0">
                <a:solidFill>
                  <a:srgbClr val="000090"/>
                </a:solidFill>
              </a:rPr>
            </a:br>
            <a:r>
              <a:rPr lang="en-US" dirty="0">
                <a:solidFill>
                  <a:srgbClr val="000090"/>
                </a:solidFill>
              </a:rPr>
              <a:t>Programs and Strategies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Jennifer Baker</a:t>
            </a:r>
            <a:endParaRPr lang="en-US" dirty="0"/>
          </a:p>
        </p:txBody>
      </p:sp>
      <p:pic>
        <p:nvPicPr>
          <p:cNvPr id="11" name="Content Placeholder 9" descr="Fresh Ideas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" b="793"/>
          <a:stretch>
            <a:fillRect/>
          </a:stretch>
        </p:blipFill>
        <p:spPr>
          <a:xfrm>
            <a:off x="700122" y="2090111"/>
            <a:ext cx="4040188" cy="3951288"/>
          </a:xfrm>
          <a:prstGeom prst="rect">
            <a:avLst/>
          </a:prstGeom>
        </p:spPr>
      </p:pic>
      <p:pic>
        <p:nvPicPr>
          <p:cNvPr id="12" name="Content Placeholder 8" descr="jennifer_baker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3" b="8013"/>
          <a:stretch>
            <a:fillRect/>
          </a:stretch>
        </p:blipFill>
        <p:spPr>
          <a:xfrm>
            <a:off x="5139442" y="2670553"/>
            <a:ext cx="3009416" cy="29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4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TLA50 Effective 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Programs and Strategies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8298" y="1892595"/>
            <a:ext cx="5613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Three basic areas I’ll cover: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Programming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Volunteers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Partnering</a:t>
            </a:r>
          </a:p>
          <a:p>
            <a:pPr marL="342900" indent="-342900">
              <a:buAutoNum type="arabicParenR"/>
            </a:pP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994" y="2606253"/>
            <a:ext cx="2699273" cy="179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10" y="4196316"/>
            <a:ext cx="2624329" cy="174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75" y="4702804"/>
            <a:ext cx="34956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460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TLA50 in Practice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Programming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805" y="1417638"/>
            <a:ext cx="7775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Just a </a:t>
            </a:r>
            <a:r>
              <a:rPr lang="en-US" sz="2000" dirty="0"/>
              <a:t>Few Program </a:t>
            </a:r>
            <a:r>
              <a:rPr lang="en-US" sz="2000" dirty="0" smtClean="0"/>
              <a:t>Ideas: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book </a:t>
            </a:r>
            <a:r>
              <a:rPr lang="en-US" sz="2000" dirty="0"/>
              <a:t>clubs or </a:t>
            </a:r>
            <a:r>
              <a:rPr lang="en-US" sz="2000" dirty="0" smtClean="0"/>
              <a:t>discussions * academic lectures * author </a:t>
            </a:r>
            <a:r>
              <a:rPr lang="en-US" sz="2000" dirty="0"/>
              <a:t>talks &amp; </a:t>
            </a:r>
            <a:r>
              <a:rPr lang="en-US" sz="2000" dirty="0" smtClean="0"/>
              <a:t>signings * poetry readings * movie/book tie-ins * readers</a:t>
            </a:r>
            <a:r>
              <a:rPr lang="en-US" sz="2000" dirty="0"/>
              <a:t>’ </a:t>
            </a:r>
            <a:r>
              <a:rPr lang="en-US" sz="2000" dirty="0" smtClean="0"/>
              <a:t>theater * plays and theatrical productions * presentations on physical, spiritual, and mental health * forums on community issues or national issues * music concerts * dancing * sing-alongs * writing workshops * food/cooking demonstrations * DIY presentations (like home brewing) * contests—baking/spelling * trivia and games * specialty </a:t>
            </a:r>
            <a:r>
              <a:rPr lang="en-US" sz="2000" dirty="0"/>
              <a:t>subject </a:t>
            </a:r>
            <a:r>
              <a:rPr lang="en-US" sz="2000" dirty="0" smtClean="0"/>
              <a:t>speakers * tributes * </a:t>
            </a:r>
            <a:r>
              <a:rPr lang="en-US" sz="2000" dirty="0"/>
              <a:t>history </a:t>
            </a:r>
            <a:r>
              <a:rPr lang="en-US" sz="2000" dirty="0" smtClean="0"/>
              <a:t>presentations * art receptions * festivals * </a:t>
            </a:r>
            <a:r>
              <a:rPr lang="en-US" sz="2000" dirty="0"/>
              <a:t>special </a:t>
            </a:r>
            <a:r>
              <a:rPr lang="en-US" sz="2000" dirty="0" smtClean="0"/>
              <a:t>holiday related events * films * cultural demonstrations * life coaching * computer classes * how to use your phone * gardening * storytelling * magic * travel talks * crafting &amp; scrapbooking * knitting &amp; crochet clubs * conversation clubs for language learning * yoga * martial arts and self defense </a:t>
            </a:r>
            <a:r>
              <a:rPr lang="en-US" sz="2000" dirty="0"/>
              <a:t>demos </a:t>
            </a:r>
            <a:r>
              <a:rPr lang="en-US" sz="2000" dirty="0" smtClean="0"/>
              <a:t>* animals * life planning * disaster preparedness * political forms &amp; </a:t>
            </a:r>
            <a:r>
              <a:rPr lang="en-US" sz="2000" dirty="0" err="1" smtClean="0"/>
              <a:t>townhalls</a:t>
            </a:r>
            <a:r>
              <a:rPr lang="en-US" sz="2000" dirty="0"/>
              <a:t> </a:t>
            </a:r>
            <a:r>
              <a:rPr lang="en-US" sz="2000" dirty="0" smtClean="0"/>
              <a:t>* parties!</a:t>
            </a:r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08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TLA50 in Practice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Volunteers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638425"/>
            <a:ext cx="28098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00" y="1494317"/>
            <a:ext cx="2699095" cy="151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70" y="637067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08" y="4338083"/>
            <a:ext cx="2566298" cy="170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4019107"/>
            <a:ext cx="2822661" cy="187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40" y="4631834"/>
            <a:ext cx="2123632" cy="140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9" y="2549598"/>
            <a:ext cx="2393202" cy="159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408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TLA50 in Practice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Community Partnerships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21" y="2356772"/>
            <a:ext cx="4762500" cy="29241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6618"/>
            <a:ext cx="2977576" cy="272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96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/>
              <a:t>www.transforminglifeafter50.org</a:t>
            </a:r>
          </a:p>
        </p:txBody>
      </p:sp>
      <p:pic>
        <p:nvPicPr>
          <p:cNvPr id="6148" name="Picture 5" descr="TLA50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3962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13957" r="3125" b="10417"/>
          <a:stretch>
            <a:fillRect/>
          </a:stretch>
        </p:blipFill>
        <p:spPr bwMode="auto">
          <a:xfrm>
            <a:off x="1295400" y="1981200"/>
            <a:ext cx="66294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140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Take The Online Course </a:t>
            </a:r>
            <a:br>
              <a:rPr lang="en-US" dirty="0">
                <a:solidFill>
                  <a:srgbClr val="000090"/>
                </a:solidFill>
              </a:rPr>
            </a:br>
            <a:r>
              <a:rPr lang="en-US" dirty="0">
                <a:solidFill>
                  <a:srgbClr val="000090"/>
                </a:solidFill>
              </a:rPr>
              <a:t>With Your Library Team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6424" y="6126163"/>
            <a:ext cx="7920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http://www.transforminglifeafter50.org/tools-ideas/programming/engaging-adults</a:t>
            </a:r>
          </a:p>
        </p:txBody>
      </p:sp>
      <p:pic>
        <p:nvPicPr>
          <p:cNvPr id="6" name="Content Placeholder 3" descr="Programs and Strats course grab.tiff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8" b="15148"/>
          <a:stretch>
            <a:fillRect/>
          </a:stretch>
        </p:blipFill>
        <p:spPr>
          <a:xfrm>
            <a:off x="766424" y="1751837"/>
            <a:ext cx="7640654" cy="42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34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GET ENGAGED IN TLA50-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COMING ATTRACTIONS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6819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JOIN US ON</a:t>
            </a:r>
          </a:p>
          <a:p>
            <a:r>
              <a:rPr lang="en-US" sz="2400" b="1" dirty="0" smtClean="0">
                <a:solidFill>
                  <a:srgbClr val="FF6600"/>
                </a:solidFill>
                <a:cs typeface="Arial"/>
              </a:rPr>
              <a:t>SAVE </a:t>
            </a:r>
            <a:r>
              <a:rPr lang="en-US" sz="2400" b="1" dirty="0">
                <a:solidFill>
                  <a:srgbClr val="FF6600"/>
                </a:solidFill>
                <a:cs typeface="Arial"/>
              </a:rPr>
              <a:t>THE DATE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000000"/>
                </a:solidFill>
                <a:cs typeface="Arial"/>
              </a:rPr>
              <a:t>	</a:t>
            </a:r>
            <a:r>
              <a:rPr lang="en-US" sz="2000" b="1" i="1" dirty="0" smtClean="0">
                <a:solidFill>
                  <a:srgbClr val="000000"/>
                </a:solidFill>
                <a:cs typeface="Arial"/>
              </a:rPr>
              <a:t>TLA50 </a:t>
            </a:r>
            <a:r>
              <a:rPr lang="en-US" sz="2000" b="1" i="1" dirty="0">
                <a:solidFill>
                  <a:srgbClr val="000000"/>
                </a:solidFill>
                <a:cs typeface="Arial"/>
              </a:rPr>
              <a:t>Promising Practices Round-up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	Wednesday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, February 25,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2015, 9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00AM - 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3:00pm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	Sacramento </a:t>
            </a:r>
            <a:r>
              <a:rPr lang="en-US" sz="2000" b="1" dirty="0">
                <a:solidFill>
                  <a:srgbClr val="000000"/>
                </a:solidFill>
                <a:cs typeface="Arial"/>
              </a:rPr>
              <a:t>Public Library Galleria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cs typeface="Arial"/>
              </a:rPr>
              <a:t>	Details </a:t>
            </a:r>
            <a:r>
              <a:rPr lang="en-US" sz="2400" i="1" dirty="0">
                <a:solidFill>
                  <a:srgbClr val="000000"/>
                </a:solidFill>
                <a:cs typeface="Arial"/>
              </a:rPr>
              <a:t>coming </a:t>
            </a:r>
            <a:r>
              <a:rPr lang="en-US" sz="2400" i="1" dirty="0" smtClean="0">
                <a:solidFill>
                  <a:srgbClr val="000000"/>
                </a:solidFill>
                <a:cs typeface="Arial"/>
              </a:rPr>
              <a:t>soon</a:t>
            </a:r>
            <a:endParaRPr lang="en-US" sz="2000" b="1" i="1" dirty="0" smtClean="0"/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6600"/>
                </a:solidFill>
              </a:rPr>
              <a:t>GET ON THE TLA50 E-COMMUNICATION LIST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6600"/>
                </a:solidFill>
              </a:rPr>
              <a:t>	</a:t>
            </a:r>
            <a:r>
              <a:rPr lang="en-US" sz="2000" dirty="0" smtClean="0"/>
              <a:t>Email Stephen </a:t>
            </a:r>
            <a:r>
              <a:rPr lang="en-US" sz="2000" dirty="0"/>
              <a:t>Ristau </a:t>
            </a:r>
            <a:r>
              <a:rPr lang="en-US" sz="2000" dirty="0">
                <a:hlinkClick r:id="rId2"/>
              </a:rPr>
              <a:t>stephenristau@gmail.com</a:t>
            </a:r>
            <a:r>
              <a:rPr lang="en-US" sz="2000" dirty="0"/>
              <a:t> if you would </a:t>
            </a:r>
            <a:r>
              <a:rPr lang="en-US" sz="2000" dirty="0" smtClean="0"/>
              <a:t>	like </a:t>
            </a:r>
            <a:r>
              <a:rPr lang="en-US" sz="2000" dirty="0"/>
              <a:t>to be </a:t>
            </a:r>
            <a:r>
              <a:rPr lang="en-US" sz="2000" dirty="0" smtClean="0"/>
              <a:t>	included </a:t>
            </a:r>
            <a:r>
              <a:rPr lang="en-US" sz="2000" dirty="0"/>
              <a:t>in future TLA50 communications 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endParaRPr lang="en-US" dirty="0"/>
          </a:p>
        </p:txBody>
      </p:sp>
      <p:pic>
        <p:nvPicPr>
          <p:cNvPr id="6" name="Picture 5" descr="TLA50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3677"/>
            <a:ext cx="3601679" cy="133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136" y="1600201"/>
            <a:ext cx="546126" cy="5461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9203" y="1739134"/>
            <a:ext cx="2729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hlinkClick r:id="rId5"/>
              </a:rPr>
              <a:t>www.facebook.com/TLA50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40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PRESENTERS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dirty="0">
                <a:latin typeface="Arial" charset="0"/>
                <a:ea typeface="ＭＳ Ｐゴシック" charset="0"/>
              </a:rPr>
              <a:t>  CONTACT  INFO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/>
                <a:ea typeface="ＭＳ Ｐゴシック" charset="0"/>
                <a:cs typeface="Arial"/>
              </a:rPr>
              <a:t>Stephen Ristau, TLA50 Project Coordinator, </a:t>
            </a:r>
            <a:r>
              <a:rPr lang="en-US" sz="2800" dirty="0" smtClean="0">
                <a:latin typeface="Arial"/>
                <a:ea typeface="ＭＳ Ｐゴシック" charset="0"/>
                <a:cs typeface="Arial"/>
                <a:hlinkClick r:id="rId2"/>
              </a:rPr>
              <a:t>stephenristau</a:t>
            </a:r>
            <a:r>
              <a:rPr lang="en-US" sz="2800" dirty="0">
                <a:latin typeface="Arial"/>
                <a:ea typeface="ＭＳ Ｐゴシック" charset="0"/>
                <a:cs typeface="Arial"/>
                <a:hlinkClick r:id="rId2"/>
              </a:rPr>
              <a:t>@gmail.com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 </a:t>
            </a:r>
            <a:endParaRPr lang="en-US" sz="2800" dirty="0" smtClean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en-US" sz="2800" dirty="0" smtClean="0">
                <a:latin typeface="Arial"/>
                <a:ea typeface="ＭＳ Ｐゴシック" charset="0"/>
                <a:cs typeface="Arial"/>
              </a:rPr>
              <a:t>Cindy </a:t>
            </a:r>
            <a:r>
              <a:rPr lang="en-US" sz="2800" dirty="0" err="1" smtClean="0">
                <a:latin typeface="Arial"/>
                <a:ea typeface="ＭＳ Ｐゴシック" charset="0"/>
                <a:cs typeface="Arial"/>
              </a:rPr>
              <a:t>Mediavilla</a:t>
            </a:r>
            <a:r>
              <a:rPr lang="en-US" sz="2800" dirty="0" smtClean="0">
                <a:latin typeface="Arial"/>
                <a:ea typeface="ＭＳ Ｐゴシック" charset="0"/>
                <a:cs typeface="Arial"/>
              </a:rPr>
              <a:t>, Library Programs Consultant, California State Library, </a:t>
            </a:r>
            <a:r>
              <a:rPr lang="en-US" sz="2800" dirty="0" smtClean="0">
                <a:latin typeface="Arial" charset="0"/>
                <a:ea typeface="ＭＳ Ｐゴシック" charset="0"/>
                <a:hlinkClick r:id="rId3"/>
              </a:rPr>
              <a:t>Cindy.Mediavilla</a:t>
            </a:r>
            <a:r>
              <a:rPr lang="en-US" sz="2800" dirty="0">
                <a:latin typeface="Arial" charset="0"/>
                <a:ea typeface="ＭＳ Ｐゴシック" charset="0"/>
                <a:hlinkClick r:id="rId3"/>
              </a:rPr>
              <a:t>@</a:t>
            </a:r>
            <a:r>
              <a:rPr lang="en-US" sz="2800" dirty="0" smtClean="0">
                <a:latin typeface="Arial" charset="0"/>
                <a:ea typeface="ＭＳ Ｐゴシック" charset="0"/>
                <a:hlinkClick r:id="rId3"/>
              </a:rPr>
              <a:t>library.ca.gov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800" dirty="0" smtClean="0">
                <a:latin typeface="Arial" charset="0"/>
                <a:ea typeface="ＭＳ Ｐゴシック" charset="0"/>
              </a:rPr>
              <a:t>Jennifer Baker, Director, St. Helena </a:t>
            </a:r>
            <a:r>
              <a:rPr lang="en-US" sz="2800" dirty="0">
                <a:latin typeface="Arial" charset="0"/>
                <a:ea typeface="ＭＳ Ｐゴシック" charset="0"/>
              </a:rPr>
              <a:t>Public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Library, </a:t>
            </a:r>
            <a:r>
              <a:rPr lang="en-US" sz="2800" dirty="0">
                <a:latin typeface="Arial" charset="0"/>
                <a:ea typeface="ＭＳ Ｐゴシック" charset="0"/>
                <a:hlinkClick r:id="rId4"/>
              </a:rPr>
              <a:t>jennifer@</a:t>
            </a:r>
            <a:r>
              <a:rPr lang="en-US" sz="2800" dirty="0" smtClean="0">
                <a:latin typeface="Arial" charset="0"/>
                <a:ea typeface="ＭＳ Ｐゴシック" charset="0"/>
                <a:hlinkClick r:id="rId4"/>
              </a:rPr>
              <a:t>shpl.org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 </a:t>
            </a: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Questions? Aha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s!</a:t>
            </a:r>
            <a:endParaRPr lang="en-US">
              <a:latin typeface="Arial" charset="0"/>
            </a:endParaRPr>
          </a:p>
        </p:txBody>
      </p:sp>
      <p:pic>
        <p:nvPicPr>
          <p:cNvPr id="5" name="Picture 4" descr="question-graphic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740" y="1919329"/>
            <a:ext cx="4038600" cy="4027487"/>
          </a:xfrm>
          <a:prstGeom prst="rect">
            <a:avLst/>
          </a:prstGeom>
        </p:spPr>
      </p:pic>
      <p:pic>
        <p:nvPicPr>
          <p:cNvPr id="6" name="Picture 5" descr="lightbulb_idea[1]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990" y="277073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73926"/>
      </p:ext>
    </p:extLst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90"/>
                </a:solidFill>
                <a:latin typeface="Arial" charset="0"/>
                <a:ea typeface="ＭＳ Ｐゴシック" charset="0"/>
              </a:rPr>
              <a:t>TODAY’S PRESENTERS</a:t>
            </a:r>
            <a:endParaRPr lang="en-US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377342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ea typeface="ＭＳ Ｐゴシック" charset="0"/>
                <a:cs typeface="Arial"/>
              </a:rPr>
              <a:t>Stephen Ristau, TLA50 Project Coordinator</a:t>
            </a:r>
          </a:p>
          <a:p>
            <a:pPr>
              <a:defRPr/>
            </a:pPr>
            <a:r>
              <a:rPr lang="en-US" dirty="0" smtClean="0">
                <a:latin typeface="Arial"/>
                <a:ea typeface="ＭＳ Ｐゴシック" charset="0"/>
                <a:cs typeface="Arial"/>
              </a:rPr>
              <a:t>Cindy </a:t>
            </a:r>
            <a:r>
              <a:rPr lang="en-US" dirty="0" err="1" smtClean="0">
                <a:latin typeface="Arial"/>
                <a:ea typeface="ＭＳ Ｐゴシック" charset="0"/>
                <a:cs typeface="Arial"/>
              </a:rPr>
              <a:t>Mediavilla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, Library Programs Consultant, California State Library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Jennifer Baker, Director, St. Helena </a:t>
            </a:r>
            <a:r>
              <a:rPr lang="en-US" dirty="0">
                <a:latin typeface="Arial" charset="0"/>
                <a:ea typeface="ＭＳ Ｐゴシック" charset="0"/>
              </a:rPr>
              <a:t>Public </a:t>
            </a:r>
            <a:r>
              <a:rPr lang="en-US" dirty="0" smtClean="0">
                <a:latin typeface="Arial" charset="0"/>
                <a:ea typeface="ＭＳ Ｐゴシック" charset="0"/>
              </a:rPr>
              <a:t>Library</a:t>
            </a: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TLA50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7638"/>
            <a:ext cx="3962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39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WEBINAR AGENDA  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4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Big Idea- video</a:t>
            </a:r>
          </a:p>
          <a:p>
            <a:r>
              <a:rPr lang="en-US" sz="2800" dirty="0"/>
              <a:t>Starting the </a:t>
            </a:r>
            <a:r>
              <a:rPr lang="en-US" sz="2800" dirty="0" smtClean="0"/>
              <a:t>Conversation - Stephen Ristau</a:t>
            </a:r>
            <a:endParaRPr lang="en-US" sz="2800" dirty="0"/>
          </a:p>
          <a:p>
            <a:r>
              <a:rPr lang="en-US" sz="2800" dirty="0" smtClean="0"/>
              <a:t>Community Assessment - Cindy </a:t>
            </a:r>
            <a:r>
              <a:rPr lang="en-US" sz="2800" dirty="0" err="1" smtClean="0"/>
              <a:t>Mediavilla</a:t>
            </a:r>
            <a:endParaRPr lang="en-US" sz="2800" dirty="0"/>
          </a:p>
          <a:p>
            <a:r>
              <a:rPr lang="en-US" sz="2800" dirty="0" smtClean="0"/>
              <a:t>TLA50 Programs &amp; Strategies - Jennifer Baker</a:t>
            </a:r>
            <a:endParaRPr lang="en-US" sz="2800" dirty="0"/>
          </a:p>
          <a:p>
            <a:r>
              <a:rPr lang="en-US" sz="2800" dirty="0" smtClean="0"/>
              <a:t>Q</a:t>
            </a:r>
            <a:r>
              <a:rPr lang="en-US" sz="2800" dirty="0"/>
              <a:t>&amp;</a:t>
            </a:r>
            <a:r>
              <a:rPr lang="en-US" sz="2800" dirty="0" smtClean="0"/>
              <a:t>A/ AHA’s</a:t>
            </a:r>
            <a:endParaRPr lang="en-US" sz="2800" dirty="0"/>
          </a:p>
          <a:p>
            <a:r>
              <a:rPr lang="en-US" sz="2800" dirty="0" smtClean="0"/>
              <a:t>Coming Attractions - Stephen Ristau</a:t>
            </a:r>
            <a:endParaRPr lang="en-US" sz="2800" dirty="0"/>
          </a:p>
        </p:txBody>
      </p:sp>
      <p:pic>
        <p:nvPicPr>
          <p:cNvPr id="6" name="Picture 5" descr="TLA50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7638"/>
            <a:ext cx="3962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2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The Big Idea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656" y="6126163"/>
            <a:ext cx="384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theagingamericaproject.com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3" descr="The Big Idea.tiff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" r="377"/>
          <a:stretch>
            <a:fillRect/>
          </a:stretch>
        </p:blipFill>
        <p:spPr>
          <a:xfrm>
            <a:off x="358865" y="1417638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Strategic </a:t>
            </a:r>
            <a:r>
              <a:rPr lang="en-US" dirty="0">
                <a:solidFill>
                  <a:srgbClr val="000090"/>
                </a:solidFill>
              </a:rPr>
              <a:t>Facilitation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Starting the Conversation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</a:t>
            </a:r>
            <a:r>
              <a:rPr lang="en-US" i="1" dirty="0" smtClean="0"/>
              <a:t>strategic facilitation</a:t>
            </a:r>
            <a:r>
              <a:rPr lang="en-US" dirty="0" smtClean="0"/>
              <a:t>?</a:t>
            </a:r>
          </a:p>
          <a:p>
            <a:r>
              <a:rPr lang="en-US" dirty="0"/>
              <a:t>H</a:t>
            </a:r>
            <a:r>
              <a:rPr lang="en-US" dirty="0" smtClean="0"/>
              <a:t>ow do I start </a:t>
            </a:r>
            <a:r>
              <a:rPr lang="en-US" i="1" dirty="0" smtClean="0"/>
              <a:t>intentional conversations</a:t>
            </a:r>
            <a:r>
              <a:rPr lang="en-US" dirty="0" smtClean="0"/>
              <a:t>?</a:t>
            </a:r>
          </a:p>
          <a:p>
            <a:r>
              <a:rPr lang="en-US" dirty="0" smtClean="0"/>
              <a:t>Identifying key stakeholders- internal and external</a:t>
            </a:r>
          </a:p>
          <a:p>
            <a:r>
              <a:rPr lang="en-US" dirty="0"/>
              <a:t>P</a:t>
            </a:r>
            <a:r>
              <a:rPr lang="en-US" dirty="0" smtClean="0"/>
              <a:t>owerful questions facilitate engagement</a:t>
            </a:r>
          </a:p>
          <a:p>
            <a:r>
              <a:rPr lang="en-US" dirty="0" smtClean="0"/>
              <a:t>Leveraging early adopters and allies</a:t>
            </a:r>
          </a:p>
          <a:p>
            <a:r>
              <a:rPr lang="en-US" dirty="0" smtClean="0"/>
              <a:t>Engaging an advisory group/ task force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Stephen Ristau</a:t>
            </a:r>
            <a:endParaRPr lang="en-US" dirty="0"/>
          </a:p>
        </p:txBody>
      </p:sp>
      <p:pic>
        <p:nvPicPr>
          <p:cNvPr id="8" name="Content Placeholder 6" descr="Stephen Ristau 2012HiRes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0" b="13340"/>
          <a:stretch>
            <a:fillRect/>
          </a:stretch>
        </p:blipFill>
        <p:spPr>
          <a:xfrm>
            <a:off x="4765435" y="2402861"/>
            <a:ext cx="4041775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4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The Path to Transformation</a:t>
            </a:r>
          </a:p>
        </p:txBody>
      </p:sp>
      <p:pic>
        <p:nvPicPr>
          <p:cNvPr id="5" name="Picture 4"/>
          <p:cNvPicPr>
            <a:picLocks noGrp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r="7421"/>
          <a:stretch>
            <a:fillRect/>
          </a:stretch>
        </p:blipFill>
        <p:spPr bwMode="auto">
          <a:xfrm>
            <a:off x="463124" y="155636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02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Take The Online Course 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With </a:t>
            </a:r>
            <a:r>
              <a:rPr lang="en-US" dirty="0">
                <a:solidFill>
                  <a:srgbClr val="000090"/>
                </a:solidFill>
              </a:rPr>
              <a:t>Y</a:t>
            </a:r>
            <a:r>
              <a:rPr lang="en-US" dirty="0" smtClean="0">
                <a:solidFill>
                  <a:srgbClr val="000090"/>
                </a:solidFill>
              </a:rPr>
              <a:t>our Library Team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350000"/>
            <a:ext cx="822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http://www.transforminglifeafter50.org/tools-ideas/facilitation/strategic-facilitation-course</a:t>
            </a:r>
          </a:p>
        </p:txBody>
      </p:sp>
      <p:pic>
        <p:nvPicPr>
          <p:cNvPr id="6" name="Content Placeholder 3" descr="Strategic Fac Course Grab.tiff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0" b="11520"/>
          <a:stretch>
            <a:fillRect/>
          </a:stretch>
        </p:blipFill>
        <p:spPr>
          <a:xfrm>
            <a:off x="457200" y="1578752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4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Community Assessment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is Community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intentional data collection to identify community assets and target population </a:t>
            </a:r>
            <a:r>
              <a:rPr lang="en-US" dirty="0" smtClean="0"/>
              <a:t>priorities</a:t>
            </a:r>
          </a:p>
          <a:p>
            <a:r>
              <a:rPr lang="en-US" dirty="0" smtClean="0"/>
              <a:t>critical </a:t>
            </a:r>
            <a:r>
              <a:rPr lang="en-US" dirty="0"/>
              <a:t>first step before planning any new library service/program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 smtClean="0"/>
              <a:t>Cindy </a:t>
            </a:r>
            <a:r>
              <a:rPr lang="en-US" sz="2200" dirty="0" err="1" smtClean="0"/>
              <a:t>Mediavilla</a:t>
            </a:r>
            <a:endParaRPr lang="en-US" sz="2200" dirty="0"/>
          </a:p>
        </p:txBody>
      </p:sp>
      <p:pic>
        <p:nvPicPr>
          <p:cNvPr id="4" name="Picture 3" descr="TLA50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62275"/>
            <a:ext cx="3962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7" descr="Cindy headshot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>
          <a:xfrm>
            <a:off x="4765435" y="2289134"/>
            <a:ext cx="4041775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34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</TotalTime>
  <Words>466</Words>
  <Application>Microsoft Macintosh PowerPoint</Application>
  <PresentationFormat>On-screen Show (4:3)</PresentationFormat>
  <Paragraphs>141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READY TO  TRANSFORM LIFE AFTER 50?  LET’S GET STARTED. </vt:lpstr>
      <vt:lpstr>PowerPoint Presentation</vt:lpstr>
      <vt:lpstr>TODAY’S PRESENTERS</vt:lpstr>
      <vt:lpstr>WEBINAR AGENDA   </vt:lpstr>
      <vt:lpstr>The Big Idea</vt:lpstr>
      <vt:lpstr>Strategic Facilitation </vt:lpstr>
      <vt:lpstr>The Path to Transformation</vt:lpstr>
      <vt:lpstr>Take The Online Course  With Your Library Team</vt:lpstr>
      <vt:lpstr>Community Assessment</vt:lpstr>
      <vt:lpstr>Community Assessment- Technique #1</vt:lpstr>
      <vt:lpstr>Community Assessment- Technique #2</vt:lpstr>
      <vt:lpstr>Community Assessment-  Other Techniques</vt:lpstr>
      <vt:lpstr>Take The Online Course  With Your Library Team</vt:lpstr>
      <vt:lpstr>Additional Community  Assessment Resources</vt:lpstr>
      <vt:lpstr>TLA50 Effective  Programs and Strategies</vt:lpstr>
      <vt:lpstr>TLA50 Effective  Programs and Strategies</vt:lpstr>
      <vt:lpstr>TLA50 in Practice Programming</vt:lpstr>
      <vt:lpstr>TLA50 in Practice Volunteers</vt:lpstr>
      <vt:lpstr>TLA50 in Practice Community Partnerships</vt:lpstr>
      <vt:lpstr>Take The Online Course  With Your Library Team</vt:lpstr>
      <vt:lpstr>GET ENGAGED IN TLA50- COMING ATTRACTIONS</vt:lpstr>
      <vt:lpstr>PRESENTERS’  CONTACT  INFO</vt:lpstr>
      <vt:lpstr>Questions? Aha’s!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Ristau</dc:creator>
  <cp:lastModifiedBy>Stanley Strauss</cp:lastModifiedBy>
  <cp:revision>93</cp:revision>
  <dcterms:created xsi:type="dcterms:W3CDTF">2014-10-09T22:26:51Z</dcterms:created>
  <dcterms:modified xsi:type="dcterms:W3CDTF">2014-11-17T16:41:07Z</dcterms:modified>
</cp:coreProperties>
</file>