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6"/>
  </p:notesMasterIdLst>
  <p:sldIdLst>
    <p:sldId id="256" r:id="rId5"/>
    <p:sldId id="322" r:id="rId6"/>
    <p:sldId id="335" r:id="rId7"/>
    <p:sldId id="336" r:id="rId8"/>
    <p:sldId id="324" r:id="rId9"/>
    <p:sldId id="339" r:id="rId10"/>
    <p:sldId id="340" r:id="rId11"/>
    <p:sldId id="323" r:id="rId12"/>
    <p:sldId id="262" r:id="rId13"/>
    <p:sldId id="263" r:id="rId14"/>
    <p:sldId id="264" r:id="rId15"/>
    <p:sldId id="265" r:id="rId16"/>
    <p:sldId id="345" r:id="rId17"/>
    <p:sldId id="277" r:id="rId18"/>
    <p:sldId id="284" r:id="rId19"/>
    <p:sldId id="290" r:id="rId20"/>
    <p:sldId id="291" r:id="rId21"/>
    <p:sldId id="292" r:id="rId22"/>
    <p:sldId id="295" r:id="rId23"/>
    <p:sldId id="329" r:id="rId24"/>
    <p:sldId id="344" r:id="rId25"/>
    <p:sldId id="326" r:id="rId26"/>
    <p:sldId id="327" r:id="rId27"/>
    <p:sldId id="328" r:id="rId28"/>
    <p:sldId id="330" r:id="rId29"/>
    <p:sldId id="331" r:id="rId30"/>
    <p:sldId id="332" r:id="rId31"/>
    <p:sldId id="325" r:id="rId32"/>
    <p:sldId id="334" r:id="rId33"/>
    <p:sldId id="333" r:id="rId34"/>
    <p:sldId id="347" r:id="rId35"/>
    <p:sldId id="365" r:id="rId36"/>
    <p:sldId id="366" r:id="rId37"/>
    <p:sldId id="346" r:id="rId38"/>
    <p:sldId id="348" r:id="rId39"/>
    <p:sldId id="349" r:id="rId40"/>
    <p:sldId id="350" r:id="rId41"/>
    <p:sldId id="351" r:id="rId42"/>
    <p:sldId id="355" r:id="rId43"/>
    <p:sldId id="360" r:id="rId44"/>
    <p:sldId id="361" r:id="rId45"/>
    <p:sldId id="362" r:id="rId46"/>
    <p:sldId id="353" r:id="rId47"/>
    <p:sldId id="363" r:id="rId48"/>
    <p:sldId id="364" r:id="rId49"/>
    <p:sldId id="313" r:id="rId50"/>
    <p:sldId id="314" r:id="rId51"/>
    <p:sldId id="315" r:id="rId52"/>
    <p:sldId id="316" r:id="rId53"/>
    <p:sldId id="317" r:id="rId54"/>
    <p:sldId id="318" r:id="rId55"/>
    <p:sldId id="319" r:id="rId56"/>
    <p:sldId id="303" r:id="rId57"/>
    <p:sldId id="321" r:id="rId58"/>
    <p:sldId id="342" r:id="rId59"/>
    <p:sldId id="341" r:id="rId60"/>
    <p:sldId id="343" r:id="rId61"/>
    <p:sldId id="312" r:id="rId62"/>
    <p:sldId id="354" r:id="rId63"/>
    <p:sldId id="311" r:id="rId64"/>
    <p:sldId id="36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792" y="48"/>
      </p:cViewPr>
      <p:guideLst>
        <p:guide orient="horz" pos="2160"/>
        <p:guide pos="2880"/>
      </p:guideLst>
    </p:cSldViewPr>
  </p:slideViewPr>
  <p:notesTextViewPr>
    <p:cViewPr>
      <p:scale>
        <a:sx n="1" d="1"/>
        <a:sy n="1" d="1"/>
      </p:scale>
      <p:origin x="0" y="0"/>
    </p:cViewPr>
  </p:notesTextViewPr>
  <p:sorterViewPr>
    <p:cViewPr>
      <p:scale>
        <a:sx n="100" d="100"/>
        <a:sy n="100" d="100"/>
      </p:scale>
      <p:origin x="0" y="58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4BF5E5-2B1E-4100-B568-074235C5C5B3}" type="datetimeFigureOut">
              <a:rPr lang="en-US" smtClean="0"/>
              <a:t>11/17/14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5A6B99-7E12-4DEC-AC2A-EAB19E74C349}" type="slidenum">
              <a:rPr lang="en-US" smtClean="0"/>
              <a:t>‹#›</a:t>
            </a:fld>
            <a:endParaRPr lang="en-US"/>
          </a:p>
        </p:txBody>
      </p:sp>
    </p:spTree>
    <p:extLst>
      <p:ext uri="{BB962C8B-B14F-4D97-AF65-F5344CB8AC3E}">
        <p14:creationId xmlns:p14="http://schemas.microsoft.com/office/powerpoint/2010/main" val="84364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catalogs have changed</a:t>
            </a:r>
          </a:p>
          <a:p>
            <a:r>
              <a:rPr lang="en-US" dirty="0" smtClean="0"/>
              <a:t>The things we catalog have changed (and will continue to change)</a:t>
            </a:r>
          </a:p>
          <a:p>
            <a:r>
              <a:rPr lang="en-US" dirty="0" smtClean="0"/>
              <a:t>The bibliographic universe is different</a:t>
            </a:r>
          </a:p>
          <a:p>
            <a:r>
              <a:rPr lang="en-US" dirty="0" smtClean="0"/>
              <a:t>That’s my elevator speech for RDA</a:t>
            </a:r>
            <a:endParaRPr lang="en-US" dirty="0"/>
          </a:p>
        </p:txBody>
      </p:sp>
      <p:sp>
        <p:nvSpPr>
          <p:cNvPr id="4" name="Slide Number Placeholder 3"/>
          <p:cNvSpPr>
            <a:spLocks noGrp="1"/>
          </p:cNvSpPr>
          <p:nvPr>
            <p:ph type="sldNum" sz="quarter" idx="10"/>
          </p:nvPr>
        </p:nvSpPr>
        <p:spPr/>
        <p:txBody>
          <a:bodyPr/>
          <a:lstStyle/>
          <a:p>
            <a:fld id="{58CFA97A-0883-45B6-AC41-F64B3465D528}" type="slidenum">
              <a:rPr lang="en-US" smtClean="0"/>
              <a:t>9</a:t>
            </a:fld>
            <a:endParaRPr lang="en-US"/>
          </a:p>
        </p:txBody>
      </p:sp>
    </p:spTree>
    <p:extLst>
      <p:ext uri="{BB962C8B-B14F-4D97-AF65-F5344CB8AC3E}">
        <p14:creationId xmlns:p14="http://schemas.microsoft.com/office/powerpoint/2010/main" val="275763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31676" eaLnBrk="0" hangingPunct="0">
              <a:defRPr>
                <a:solidFill>
                  <a:schemeClr val="tx1"/>
                </a:solidFill>
                <a:latin typeface="Verdana" pitchFamily="34" charset="0"/>
                <a:cs typeface="Arial" charset="0"/>
              </a:defRPr>
            </a:lvl1pPr>
            <a:lvl2pPr marL="742801" indent="-285693" defTabSz="931676" eaLnBrk="0" hangingPunct="0">
              <a:defRPr>
                <a:solidFill>
                  <a:schemeClr val="tx1"/>
                </a:solidFill>
                <a:latin typeface="Verdana" pitchFamily="34" charset="0"/>
                <a:cs typeface="Arial" charset="0"/>
              </a:defRPr>
            </a:lvl2pPr>
            <a:lvl3pPr marL="1142772" indent="-228555" defTabSz="931676" eaLnBrk="0" hangingPunct="0">
              <a:defRPr>
                <a:solidFill>
                  <a:schemeClr val="tx1"/>
                </a:solidFill>
                <a:latin typeface="Verdana" pitchFamily="34" charset="0"/>
                <a:cs typeface="Arial" charset="0"/>
              </a:defRPr>
            </a:lvl3pPr>
            <a:lvl4pPr marL="1599880" indent="-228555" defTabSz="931676" eaLnBrk="0" hangingPunct="0">
              <a:defRPr>
                <a:solidFill>
                  <a:schemeClr val="tx1"/>
                </a:solidFill>
                <a:latin typeface="Verdana" pitchFamily="34" charset="0"/>
                <a:cs typeface="Arial" charset="0"/>
              </a:defRPr>
            </a:lvl4pPr>
            <a:lvl5pPr marL="2056988" indent="-228555" defTabSz="931676" eaLnBrk="0" hangingPunct="0">
              <a:defRPr>
                <a:solidFill>
                  <a:schemeClr val="tx1"/>
                </a:solidFill>
                <a:latin typeface="Verdana" pitchFamily="34" charset="0"/>
                <a:cs typeface="Arial" charset="0"/>
              </a:defRPr>
            </a:lvl5pPr>
            <a:lvl6pPr marL="2514098" indent="-228555" defTabSz="931676" eaLnBrk="0" fontAlgn="base" hangingPunct="0">
              <a:spcBef>
                <a:spcPct val="0"/>
              </a:spcBef>
              <a:spcAft>
                <a:spcPct val="0"/>
              </a:spcAft>
              <a:defRPr>
                <a:solidFill>
                  <a:schemeClr val="tx1"/>
                </a:solidFill>
                <a:latin typeface="Verdana" pitchFamily="34" charset="0"/>
                <a:cs typeface="Arial" charset="0"/>
              </a:defRPr>
            </a:lvl6pPr>
            <a:lvl7pPr marL="2971206" indent="-228555" defTabSz="931676" eaLnBrk="0" fontAlgn="base" hangingPunct="0">
              <a:spcBef>
                <a:spcPct val="0"/>
              </a:spcBef>
              <a:spcAft>
                <a:spcPct val="0"/>
              </a:spcAft>
              <a:defRPr>
                <a:solidFill>
                  <a:schemeClr val="tx1"/>
                </a:solidFill>
                <a:latin typeface="Verdana" pitchFamily="34" charset="0"/>
                <a:cs typeface="Arial" charset="0"/>
              </a:defRPr>
            </a:lvl7pPr>
            <a:lvl8pPr marL="3428315" indent="-228555" defTabSz="931676" eaLnBrk="0" fontAlgn="base" hangingPunct="0">
              <a:spcBef>
                <a:spcPct val="0"/>
              </a:spcBef>
              <a:spcAft>
                <a:spcPct val="0"/>
              </a:spcAft>
              <a:defRPr>
                <a:solidFill>
                  <a:schemeClr val="tx1"/>
                </a:solidFill>
                <a:latin typeface="Verdana" pitchFamily="34" charset="0"/>
                <a:cs typeface="Arial" charset="0"/>
              </a:defRPr>
            </a:lvl8pPr>
            <a:lvl9pPr marL="3885422" indent="-228555" defTabSz="9316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6BD0687-60D8-446D-B92E-9EEB70986DED}" type="slidenum">
              <a:rPr lang="en-US" smtClean="0">
                <a:solidFill>
                  <a:prstClr val="black"/>
                </a:solidFill>
                <a:latin typeface="Arial" charset="0"/>
              </a:rPr>
              <a:pPr eaLnBrk="1" hangingPunct="1"/>
              <a:t>19</a:t>
            </a:fld>
            <a:endParaRPr lang="en-US" smtClean="0">
              <a:solidFill>
                <a:prstClr val="black"/>
              </a:solidFill>
              <a:latin typeface="Arial" charset="0"/>
            </a:endParaRPr>
          </a:p>
        </p:txBody>
      </p:sp>
      <p:sp>
        <p:nvSpPr>
          <p:cNvPr id="51203" name="Rectangle 2"/>
          <p:cNvSpPr>
            <a:spLocks noGrp="1" noRot="1" noChangeAspect="1" noChangeArrowheads="1" noTextEdit="1"/>
          </p:cNvSpPr>
          <p:nvPr>
            <p:ph type="sldImg"/>
          </p:nvPr>
        </p:nvSpPr>
        <p:spPr>
          <a:xfrm>
            <a:off x="1141413" y="685800"/>
            <a:ext cx="4573587" cy="3429000"/>
          </a:xfrm>
          <a:ln/>
        </p:spPr>
      </p:sp>
      <p:sp>
        <p:nvSpPr>
          <p:cNvPr id="51204" name="Rectangle 3"/>
          <p:cNvSpPr>
            <a:spLocks noGrp="1" noChangeArrowheads="1"/>
          </p:cNvSpPr>
          <p:nvPr>
            <p:ph type="body" idx="1"/>
          </p:nvPr>
        </p:nvSpPr>
        <p:spPr>
          <a:xfrm>
            <a:off x="914410" y="4343143"/>
            <a:ext cx="5029200" cy="4115031"/>
          </a:xfrm>
          <a:noFill/>
        </p:spPr>
        <p:txBody>
          <a:bodyPr/>
          <a:lstStyle/>
          <a:p>
            <a:pPr>
              <a:spcBef>
                <a:spcPts val="431"/>
              </a:spcBef>
            </a:pPr>
            <a:r>
              <a:rPr lang="en-US" dirty="0"/>
              <a:t>The General Material Designation, given in MARC AACR2 records in the 245 subfield h, used to be given for all non-print formats.  These were an inconsistent set of terms that sometimes referred to content (e.g. cartographic material) and sometimes to carrier (e.g. </a:t>
            </a:r>
            <a:r>
              <a:rPr lang="en-US" dirty="0" err="1"/>
              <a:t>videorecording</a:t>
            </a:r>
            <a:r>
              <a:rPr lang="en-US" dirty="0"/>
              <a:t>).</a:t>
            </a:r>
          </a:p>
          <a:p>
            <a:pPr>
              <a:spcBef>
                <a:spcPts val="431"/>
              </a:spcBef>
            </a:pPr>
            <a:endParaRPr lang="en-US" dirty="0"/>
          </a:p>
          <a:p>
            <a:pPr>
              <a:spcBef>
                <a:spcPts val="431"/>
              </a:spcBef>
            </a:pPr>
            <a:r>
              <a:rPr lang="en-US" dirty="0"/>
              <a:t>Instead, three RDA elements have been developed by the Joint Steering Committee, in conjunction with the publishing community (ONIX), to “replace” the GMD.  These are the content, media, and carrier types; and three new MARC fields are used to record the data: 336, 337, and 338 respectively. </a:t>
            </a:r>
          </a:p>
          <a:p>
            <a:pPr>
              <a:spcBef>
                <a:spcPts val="431"/>
              </a:spcBef>
            </a:pPr>
            <a:endParaRPr lang="en-US" dirty="0"/>
          </a:p>
          <a:p>
            <a:pPr>
              <a:spcBef>
                <a:spcPts val="431"/>
              </a:spcBef>
            </a:pPr>
            <a:r>
              <a:rPr lang="en-US" dirty="0"/>
              <a:t>Content type is really an expression attribute but we will discuss it here, rather than in Module 4, as it makes most sense treated as part of a block with the other 2 new fields.</a:t>
            </a:r>
            <a:endParaRPr lang="en-US"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9039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642B75-7999-471B-A301-AEA4DA9864CF}" type="slidenum">
              <a:rPr lang="en-US">
                <a:solidFill>
                  <a:prstClr val="black"/>
                </a:solidFill>
              </a:rPr>
              <a:pPr/>
              <a:t>35</a:t>
            </a:fld>
            <a:endParaRPr lang="en-US">
              <a:solidFill>
                <a:prstClr val="black"/>
              </a:solidFill>
            </a:endParaRPr>
          </a:p>
        </p:txBody>
      </p:sp>
      <p:sp>
        <p:nvSpPr>
          <p:cNvPr id="202756" name="Rectangle 2"/>
          <p:cNvSpPr>
            <a:spLocks noGrp="1" noRot="1" noChangeAspect="1" noChangeArrowheads="1" noTextEdit="1"/>
          </p:cNvSpPr>
          <p:nvPr>
            <p:ph type="sldImg"/>
          </p:nvPr>
        </p:nvSpPr>
        <p:spPr bwMode="auto">
          <a:xfrm>
            <a:off x="1147763" y="684213"/>
            <a:ext cx="4572000" cy="3429000"/>
          </a:xfrm>
          <a:prstGeom prst="rect">
            <a:avLst/>
          </a:prstGeom>
          <a:solidFill>
            <a:srgbClr val="FFFFFF"/>
          </a:solidFill>
          <a:ln>
            <a:solidFill>
              <a:srgbClr val="000000"/>
            </a:solidFill>
            <a:miter lim="800000"/>
            <a:headEnd/>
            <a:tailEnd/>
          </a:ln>
        </p:spPr>
      </p:sp>
      <p:sp>
        <p:nvSpPr>
          <p:cNvPr id="8" name="Notes Placeholder 7"/>
          <p:cNvSpPr>
            <a:spLocks noGrp="1"/>
          </p:cNvSpPr>
          <p:nvPr>
            <p:ph type="body" idx="1"/>
          </p:nvPr>
        </p:nvSpPr>
        <p:spPr/>
        <p:txBody>
          <a:bodyPr/>
          <a:lstStyle/>
          <a:p>
            <a:r>
              <a:rPr lang="en-GB" b="0" dirty="0" smtClean="0"/>
              <a:t>The first thing to note before looking</a:t>
            </a:r>
            <a:r>
              <a:rPr lang="en-GB" b="0" baseline="0" dirty="0" smtClean="0"/>
              <a:t> at the RDA Toolkit is that </a:t>
            </a:r>
            <a:r>
              <a:rPr lang="en-GB" b="0" dirty="0" smtClean="0"/>
              <a:t>RDA has a clear structure:</a:t>
            </a:r>
          </a:p>
          <a:p>
            <a:r>
              <a:rPr lang="en-GB" b="0" dirty="0" smtClean="0"/>
              <a:t>&lt;click&gt;</a:t>
            </a:r>
          </a:p>
          <a:p>
            <a:r>
              <a:rPr lang="en-GB" b="0" dirty="0" smtClean="0"/>
              <a:t>It starts with a table of contents, and a general introduction setting out the principles and fundamental ideas.</a:t>
            </a:r>
          </a:p>
          <a:p>
            <a:r>
              <a:rPr lang="en-GB" b="0" dirty="0" smtClean="0"/>
              <a:t>Then the primary content of the document is divided into two main chunks:</a:t>
            </a:r>
          </a:p>
          <a:p>
            <a:r>
              <a:rPr lang="en-GB" b="0" dirty="0" smtClean="0"/>
              <a:t>&lt;click&gt;those about identifying elements covering the Group 1, 2, and 3 entities (you will be learning more about all this RDA terminology in the</a:t>
            </a:r>
            <a:r>
              <a:rPr lang="en-GB" b="0" baseline="0" dirty="0" smtClean="0"/>
              <a:t> FRBR workshop so don’t worry too much about that now)</a:t>
            </a:r>
            <a:endParaRPr lang="en-GB" b="0" dirty="0" smtClean="0"/>
          </a:p>
          <a:p>
            <a:r>
              <a:rPr lang="en-GB" b="0" dirty="0" smtClean="0"/>
              <a:t>&lt;click&gt;and those about recording relationships between entities</a:t>
            </a:r>
          </a:p>
          <a:p>
            <a:r>
              <a:rPr lang="en-GB" b="0" dirty="0" smtClean="0"/>
              <a:t>&lt;click&gt;</a:t>
            </a:r>
          </a:p>
          <a:p>
            <a:r>
              <a:rPr lang="en-GB" b="0" dirty="0" smtClean="0"/>
              <a:t>Another key section is the appendices, which provide information on things like abbreviation, capitalization, mappings to ISBD and MARC, and relationship designators</a:t>
            </a:r>
          </a:p>
          <a:p>
            <a:r>
              <a:rPr lang="en-GB" b="0" dirty="0" smtClean="0"/>
              <a:t>&lt;click&gt;</a:t>
            </a:r>
          </a:p>
          <a:p>
            <a:r>
              <a:rPr lang="en-GB" b="0" dirty="0" smtClean="0"/>
              <a:t>Finally, we finish off with a glossary and index.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8B882-9CF6-4A75-8499-05E23461AD21}" type="slidenum">
              <a:rPr lang="en-US">
                <a:solidFill>
                  <a:prstClr val="black"/>
                </a:solidFill>
              </a:rPr>
              <a:pPr/>
              <a:t>36</a:t>
            </a:fld>
            <a:endParaRPr lang="en-US">
              <a:solidFill>
                <a:prstClr val="black"/>
              </a:solidFill>
            </a:endParaRPr>
          </a:p>
        </p:txBody>
      </p:sp>
      <p:sp>
        <p:nvSpPr>
          <p:cNvPr id="204802" name="Rectangle 2"/>
          <p:cNvSpPr>
            <a:spLocks noGrp="1" noRot="1" noChangeAspect="1" noChangeArrowheads="1" noTextEdit="1"/>
          </p:cNvSpPr>
          <p:nvPr>
            <p:ph type="sldImg"/>
          </p:nvPr>
        </p:nvSpPr>
        <p:spPr bwMode="auto">
          <a:xfrm>
            <a:off x="1144588" y="684213"/>
            <a:ext cx="4573587" cy="3429000"/>
          </a:xfrm>
          <a:prstGeom prst="rect">
            <a:avLst/>
          </a:prstGeom>
          <a:solidFill>
            <a:srgbClr val="FFFFFF"/>
          </a:solidFill>
          <a:ln>
            <a:solidFill>
              <a:srgbClr val="000000"/>
            </a:solidFill>
            <a:miter lim="800000"/>
            <a:headEnd/>
            <a:tailEnd/>
          </a:ln>
        </p:spPr>
      </p:sp>
      <p:sp>
        <p:nvSpPr>
          <p:cNvPr id="2" name="Notes Placeholder 1"/>
          <p:cNvSpPr>
            <a:spLocks noGrp="1"/>
          </p:cNvSpPr>
          <p:nvPr>
            <p:ph type="body" idx="1"/>
          </p:nvPr>
        </p:nvSpPr>
        <p:spPr/>
        <p:txBody>
          <a:bodyPr/>
          <a:lstStyle/>
          <a:p>
            <a:r>
              <a:rPr lang="en-GB" dirty="0" smtClean="0"/>
              <a:t>Clearly, that is very different from the</a:t>
            </a:r>
            <a:r>
              <a:rPr lang="en-GB" baseline="0" dirty="0" smtClean="0"/>
              <a:t> structure</a:t>
            </a:r>
            <a:r>
              <a:rPr lang="en-GB" dirty="0" smtClean="0"/>
              <a:t> of AACR2.</a:t>
            </a:r>
          </a:p>
          <a:p>
            <a:r>
              <a:rPr lang="en-GB" dirty="0" smtClean="0"/>
              <a:t>&lt;click&gt;</a:t>
            </a:r>
          </a:p>
          <a:p>
            <a:r>
              <a:rPr lang="en-GB" dirty="0" smtClean="0"/>
              <a:t>Instead of separate chapters for classes of materials, such as books, cartographic materials, printed music, etc., RDA is principle-based and organized around the &lt;click&gt; user tasks to help users identify and relate resources.</a:t>
            </a:r>
          </a:p>
          <a:p>
            <a:r>
              <a:rPr lang="en-GB" dirty="0" smtClean="0"/>
              <a:t>&lt;click&gt;</a:t>
            </a:r>
          </a:p>
          <a:p>
            <a:r>
              <a:rPr lang="en-GB" dirty="0" smtClean="0"/>
              <a:t>Each section begins with a chapter of general guidelines.  Subsequent chapters then include instructions that support one of the user tasks.</a:t>
            </a:r>
          </a:p>
          <a:p>
            <a:r>
              <a:rPr lang="en-GB" dirty="0" smtClean="0"/>
              <a:t>&lt;click&gt;</a:t>
            </a:r>
          </a:p>
          <a:p>
            <a:r>
              <a:rPr lang="en-GB" dirty="0" smtClean="0"/>
              <a:t>For example, in Section 1 of RDA:</a:t>
            </a:r>
          </a:p>
          <a:p>
            <a:r>
              <a:rPr lang="en-GB" dirty="0" smtClean="0"/>
              <a:t>Chapter 1 contains the general guidelines</a:t>
            </a:r>
          </a:p>
          <a:p>
            <a:r>
              <a:rPr lang="en-GB" dirty="0" smtClean="0"/>
              <a:t>Chapter 2 focuses on the FRBR user task “Identify”</a:t>
            </a:r>
          </a:p>
          <a:p>
            <a:r>
              <a:rPr lang="en-GB" dirty="0" smtClean="0"/>
              <a:t>Chapter 3 focuses on the FRBR user task “Select”</a:t>
            </a:r>
          </a:p>
          <a:p>
            <a:r>
              <a:rPr lang="en-GB" dirty="0" smtClean="0"/>
              <a:t>and so on.</a:t>
            </a:r>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DB16A-4A7F-4193-BD21-EED6D8379D06}" type="slidenum">
              <a:rPr lang="en-US">
                <a:solidFill>
                  <a:prstClr val="black"/>
                </a:solidFill>
              </a:rPr>
              <a:pPr/>
              <a:t>37</a:t>
            </a:fld>
            <a:endParaRPr lang="en-US">
              <a:solidFill>
                <a:prstClr val="black"/>
              </a:solidFill>
            </a:endParaRPr>
          </a:p>
        </p:txBody>
      </p:sp>
      <p:sp>
        <p:nvSpPr>
          <p:cNvPr id="218114" name="Rectangle 2"/>
          <p:cNvSpPr>
            <a:spLocks noGrp="1" noRot="1" noChangeAspect="1" noChangeArrowheads="1" noTextEdit="1"/>
          </p:cNvSpPr>
          <p:nvPr>
            <p:ph type="sldImg"/>
          </p:nvPr>
        </p:nvSpPr>
        <p:spPr bwMode="auto">
          <a:xfrm>
            <a:off x="1144588" y="684213"/>
            <a:ext cx="4573587" cy="3429000"/>
          </a:xfrm>
          <a:prstGeom prst="rect">
            <a:avLst/>
          </a:prstGeom>
          <a:solidFill>
            <a:srgbClr val="FFFFFF"/>
          </a:solidFill>
          <a:ln>
            <a:solidFill>
              <a:srgbClr val="000000"/>
            </a:solidFill>
            <a:miter lim="800000"/>
            <a:headEnd/>
            <a:tailEnd/>
          </a:ln>
        </p:spPr>
      </p:sp>
      <p:sp>
        <p:nvSpPr>
          <p:cNvPr id="2" name="Notes Placeholder 1"/>
          <p:cNvSpPr>
            <a:spLocks noGrp="1"/>
          </p:cNvSpPr>
          <p:nvPr>
            <p:ph type="body" idx="1"/>
          </p:nvPr>
        </p:nvSpPr>
        <p:spPr/>
        <p:txBody>
          <a:bodyPr/>
          <a:lstStyle/>
          <a:p>
            <a:r>
              <a:rPr lang="en-GB" dirty="0" smtClean="0"/>
              <a:t>Now looking in more detail at some of the recurrent features of RDA:</a:t>
            </a:r>
          </a:p>
          <a:p>
            <a:r>
              <a:rPr lang="en-GB" dirty="0" smtClean="0"/>
              <a:t>We have this concept of “core-ness”.  Some of the RDA elements are designated as “core” elements. The assignment of core status is based on attributes mandatory for a national level record, as documented in the FRBR/FRAD standards.</a:t>
            </a:r>
          </a:p>
          <a:p>
            <a:r>
              <a:rPr lang="en-GB" dirty="0" smtClean="0"/>
              <a:t>&lt;click&gt;</a:t>
            </a:r>
          </a:p>
          <a:p>
            <a:r>
              <a:rPr lang="en-GB" dirty="0" smtClean="0"/>
              <a:t>Core-ness is identified at the element level. &lt;click&gt; Some elements are always core (if applicable and the information is available); some are core only in certain situations.</a:t>
            </a:r>
          </a:p>
          <a:p>
            <a:r>
              <a:rPr lang="en-GB" dirty="0" smtClean="0"/>
              <a:t>&lt;click&gt;</a:t>
            </a:r>
          </a:p>
          <a:p>
            <a:r>
              <a:rPr lang="en-GB" dirty="0" smtClean="0"/>
              <a:t>Core elements can be seen in two ways within RDA:</a:t>
            </a:r>
          </a:p>
          <a:p>
            <a:r>
              <a:rPr lang="en-GB" dirty="0" smtClean="0"/>
              <a:t>&lt;click&gt;</a:t>
            </a:r>
          </a:p>
          <a:p>
            <a:r>
              <a:rPr lang="en-GB" dirty="0" smtClean="0"/>
              <a:t>They are discussed in general, and listed as a group, in the sub-instructions of RDA 0.6.</a:t>
            </a:r>
          </a:p>
          <a:p>
            <a:r>
              <a:rPr lang="en-GB" dirty="0" smtClean="0"/>
              <a:t>They are listed separately, always clearly labelled in light blue, as you progress through the chapters.</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216" fontAlgn="base">
              <a:spcBef>
                <a:spcPct val="30000"/>
              </a:spcBef>
              <a:spcAft>
                <a:spcPct val="0"/>
              </a:spcAft>
              <a:defRPr/>
            </a:pPr>
            <a:r>
              <a:rPr lang="en-US" dirty="0"/>
              <a:t>Now we will look at what is different in RDA. One big change you might notice is that RDA allows families to be creators or contributors, so you will see AAPs for families in 100 or 700 fields. This will be useful for genealogical publications, archival cataloging and finding aids, though this may not affect very many of you in your daily cataloging. </a:t>
            </a:r>
          </a:p>
          <a:p>
            <a:pPr defTabSz="914216" fontAlgn="base">
              <a:spcBef>
                <a:spcPct val="30000"/>
              </a:spcBef>
              <a:spcAft>
                <a:spcPct val="0"/>
              </a:spcAft>
              <a:defRPr/>
            </a:pPr>
            <a:endParaRPr lang="en-US" dirty="0"/>
          </a:p>
          <a:p>
            <a:pPr defTabSz="914216" fontAlgn="base">
              <a:spcBef>
                <a:spcPct val="30000"/>
              </a:spcBef>
              <a:spcAft>
                <a:spcPct val="0"/>
              </a:spcAft>
              <a:defRPr/>
            </a:pPr>
            <a:r>
              <a:rPr lang="en-US" dirty="0"/>
              <a:t>Until now, AACR2 only allowed families to be included as subjects, using Library of Congress subject headings in 600 fields. The LCSH for families were created to represent all families with the same name. </a:t>
            </a:r>
          </a:p>
          <a:p>
            <a:pPr defTabSz="914216" fontAlgn="base">
              <a:spcBef>
                <a:spcPct val="30000"/>
              </a:spcBef>
              <a:spcAft>
                <a:spcPct val="0"/>
              </a:spcAft>
              <a:defRPr/>
            </a:pPr>
            <a:endParaRPr lang="en-US" dirty="0"/>
          </a:p>
          <a:p>
            <a:pPr defTabSz="914216" fontAlgn="base">
              <a:spcBef>
                <a:spcPct val="30000"/>
              </a:spcBef>
              <a:spcAft>
                <a:spcPct val="0"/>
              </a:spcAft>
              <a:defRPr/>
            </a:pPr>
            <a:r>
              <a:rPr lang="en-US" dirty="0"/>
              <a:t>In RDA, authority records can be established in the LC/NACO authority file for specific families, for use in 100 or 700 fields with 1</a:t>
            </a:r>
            <a:r>
              <a:rPr lang="en-US" baseline="30000" dirty="0"/>
              <a:t>st</a:t>
            </a:r>
            <a:r>
              <a:rPr lang="en-US" dirty="0"/>
              <a:t> indicator 3.</a:t>
            </a:r>
          </a:p>
          <a:p>
            <a:endParaRPr lang="en-US" dirty="0" smtClean="0"/>
          </a:p>
        </p:txBody>
      </p:sp>
      <p:sp>
        <p:nvSpPr>
          <p:cNvPr id="4" name="Slide Number Placeholder 3"/>
          <p:cNvSpPr>
            <a:spLocks noGrp="1"/>
          </p:cNvSpPr>
          <p:nvPr>
            <p:ph type="sldNum" sz="quarter" idx="5"/>
          </p:nvPr>
        </p:nvSpPr>
        <p:spPr/>
        <p:txBody>
          <a:bodyPr/>
          <a:lstStyle/>
          <a:p>
            <a:pPr>
              <a:defRPr/>
            </a:pPr>
            <a:fld id="{824CDDF1-6823-4695-A64A-22131B947183}" type="slidenum">
              <a:rPr lang="en-US" smtClean="0">
                <a:solidFill>
                  <a:prstClr val="black"/>
                </a:solidFill>
              </a:rPr>
              <a:pPr>
                <a:defRPr/>
              </a:pPr>
              <a:t>39</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a:t>
            </a:r>
            <a:r>
              <a:rPr lang="en-US" baseline="0" dirty="0" smtClean="0"/>
              <a:t> have become used to the idea that RDA does not use abbreviations and AAPs are no exception. This slide lists the most common situations where AACR2 headings included abbreviations, which will all change under RDA.</a:t>
            </a:r>
          </a:p>
          <a:p>
            <a:r>
              <a:rPr lang="en-US" baseline="0" dirty="0" smtClean="0"/>
              <a:t>&lt;click&gt;</a:t>
            </a:r>
          </a:p>
          <a:p>
            <a:r>
              <a:rPr lang="en-US" baseline="0" dirty="0" smtClean="0"/>
              <a:t>So, we do not abbreviate the names of months or words such as “century”. </a:t>
            </a:r>
          </a:p>
          <a:p>
            <a:r>
              <a:rPr lang="en-US" baseline="0" dirty="0" smtClean="0"/>
              <a:t>&lt;click&gt;</a:t>
            </a:r>
          </a:p>
          <a:p>
            <a:r>
              <a:rPr lang="en-US" baseline="0" dirty="0" smtClean="0"/>
              <a:t>We can no longer use Latin abbreviations like “ca.” for “circa”, which is replaced by “approximately” or “fl.” for “</a:t>
            </a:r>
            <a:r>
              <a:rPr lang="en-US" baseline="0" dirty="0" err="1" smtClean="0"/>
              <a:t>floruit</a:t>
            </a:r>
            <a:r>
              <a:rPr lang="en-US" baseline="0" dirty="0" smtClean="0"/>
              <a:t>”, which is replaced by “active”.</a:t>
            </a:r>
          </a:p>
          <a:p>
            <a:r>
              <a:rPr lang="en-US" baseline="0" dirty="0" smtClean="0"/>
              <a:t>Note that the “b.” and “d.” for birth and death dates have been replaced by a trailing or leading hyphen respectively. </a:t>
            </a:r>
          </a:p>
          <a:p>
            <a:r>
              <a:rPr lang="en-US" baseline="0" dirty="0" smtClean="0"/>
              <a:t>&lt;click&gt;</a:t>
            </a:r>
          </a:p>
          <a:p>
            <a:r>
              <a:rPr lang="en-US" baseline="0" dirty="0" smtClean="0"/>
              <a:t>In corporate body names, the word Department is no longer automatically abbreviated. However, the abbreviated form may still appear in AAPs if that is the form used in the name itself.</a:t>
            </a:r>
          </a:p>
        </p:txBody>
      </p:sp>
      <p:sp>
        <p:nvSpPr>
          <p:cNvPr id="4" name="Slide Number Placeholder 3"/>
          <p:cNvSpPr>
            <a:spLocks noGrp="1"/>
          </p:cNvSpPr>
          <p:nvPr>
            <p:ph type="sldNum" sz="quarter" idx="5"/>
          </p:nvPr>
        </p:nvSpPr>
        <p:spPr/>
        <p:txBody>
          <a:bodyPr/>
          <a:lstStyle/>
          <a:p>
            <a:pPr>
              <a:defRPr/>
            </a:pPr>
            <a:fld id="{F1F591CB-4393-419B-963E-EAD5E596B9CC}" type="slidenum">
              <a:rPr lang="en-US" smtClean="0">
                <a:solidFill>
                  <a:prstClr val="black"/>
                </a:solidFill>
              </a:rPr>
              <a:pPr>
                <a:defRPr/>
              </a:pPr>
              <a:t>40</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As you can see in the first two rows of this table, the Old and New Testament are no longer abbreviated,</a:t>
            </a:r>
            <a:r>
              <a:rPr lang="en-US" baseline="0" dirty="0" smtClean="0"/>
              <a:t> as you might expect in RDA. </a:t>
            </a:r>
          </a:p>
          <a:p>
            <a:endParaRPr lang="en-US" baseline="0" dirty="0" smtClean="0"/>
          </a:p>
          <a:p>
            <a:r>
              <a:rPr lang="en-US" baseline="0" dirty="0" smtClean="0"/>
              <a:t>Also, books of the Bible are no longer grouped under the Old or New Testament but are entered directly after “Bible”. Instructions about expressions of the Bible can be found in RDA 6.30.3.2 if you want more information.</a:t>
            </a:r>
          </a:p>
          <a:p>
            <a:endParaRPr lang="en-US" baseline="0" dirty="0" smtClean="0"/>
          </a:p>
          <a:p>
            <a:r>
              <a:rPr lang="en-US" baseline="0" dirty="0" smtClean="0"/>
              <a:t>Finally, following the instructions in RDA 6.23.2.5, the authorized access point for the Koran will change form to Qur’an under RDA.</a:t>
            </a:r>
          </a:p>
          <a:p>
            <a:endParaRPr lang="en-US" baseline="0" dirty="0" smtClean="0"/>
          </a:p>
          <a:p>
            <a:r>
              <a:rPr lang="en-US" baseline="0" dirty="0" smtClean="0"/>
              <a:t>We will talk more about changes to existing authorized forms at the end of this module but the changes to the name authority records will be made automatically in the </a:t>
            </a:r>
            <a:r>
              <a:rPr lang="en-US" baseline="0" dirty="0" err="1" smtClean="0"/>
              <a:t>cambrdgedb</a:t>
            </a:r>
            <a:r>
              <a:rPr lang="en-US" baseline="0" dirty="0" smtClean="0"/>
              <a:t> database. Those bib records which use authorized forms will also be updated automatically, though any unauthorized form may not be corrected. If you have any concerns about this after the end of this module, do speak to one of the RDA trainers or to staff in Authority Control.</a:t>
            </a:r>
          </a:p>
        </p:txBody>
      </p:sp>
      <p:sp>
        <p:nvSpPr>
          <p:cNvPr id="4" name="Slide Number Placeholder 3"/>
          <p:cNvSpPr>
            <a:spLocks noGrp="1"/>
          </p:cNvSpPr>
          <p:nvPr>
            <p:ph type="sldNum" sz="quarter" idx="5"/>
          </p:nvPr>
        </p:nvSpPr>
        <p:spPr/>
        <p:txBody>
          <a:bodyPr/>
          <a:lstStyle/>
          <a:p>
            <a:pPr>
              <a:defRPr/>
            </a:pPr>
            <a:fld id="{837B3F75-2F29-4823-8E8F-5C442BFEB361}" type="slidenum">
              <a:rPr lang="en-US" smtClean="0">
                <a:solidFill>
                  <a:prstClr val="black"/>
                </a:solidFill>
              </a:rPr>
              <a:pPr>
                <a:defRPr/>
              </a:pPr>
              <a:t>41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big change between</a:t>
            </a:r>
            <a:r>
              <a:rPr lang="en-US" baseline="0" dirty="0" smtClean="0"/>
              <a:t> authority records in AACR2 and RDA is that AACR2 was only really concerned with creating the heading and various references. RDA does describe how to construct an authorized access point. However, it also discusses how to record various attributes about the entity, which are not part of the authorized access point but which appear in various new fields in the RDA authority record.</a:t>
            </a:r>
          </a:p>
          <a:p>
            <a:pPr eaLnBrk="1" hangingPunct="1">
              <a:spcBef>
                <a:spcPct val="0"/>
              </a:spcBef>
            </a:pPr>
            <a:endParaRPr lang="en-US" baseline="0" dirty="0" smtClean="0"/>
          </a:p>
          <a:p>
            <a:pPr eaLnBrk="1" hangingPunct="1">
              <a:spcBef>
                <a:spcPct val="0"/>
              </a:spcBef>
            </a:pPr>
            <a:r>
              <a:rPr lang="en-US" baseline="0" dirty="0" smtClean="0"/>
              <a:t>You can see from this slide a selection of the new MARC fields in RDA authority records, covering lots of different types of information about the entity. This information can be very useful when trying to decide which authorized form you should choose as the AAP in a catalog record. For this reason, we are going to spend a bit of time in this module looking at these new fields and some examples of RDA authority records.</a:t>
            </a:r>
          </a:p>
          <a:p>
            <a:pPr eaLnBrk="1" hangingPunct="1">
              <a:spcBef>
                <a:spcPct val="0"/>
              </a:spcBef>
            </a:pPr>
            <a:endParaRPr lang="en-US" baseline="0" dirty="0" smtClean="0"/>
          </a:p>
          <a:p>
            <a:pPr eaLnBrk="1" hangingPunct="1">
              <a:spcBef>
                <a:spcPct val="0"/>
              </a:spcBef>
            </a:pPr>
            <a:r>
              <a:rPr lang="en-US" baseline="0" dirty="0" smtClean="0"/>
              <a:t>We will concentrate today on the left-hand column as these are the most commonly used new MARC fields in authority records. We will not look at those in the right-hand column as they are less common or restricted to certain categories of material, such as music. However, it is worth pointing out their existence and you can look in the MARC21 authority format documentation for more information about their use.</a:t>
            </a:r>
            <a:endParaRPr lang="en-US" dirty="0" smtClean="0"/>
          </a:p>
        </p:txBody>
      </p:sp>
      <p:sp>
        <p:nvSpPr>
          <p:cNvPr id="144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1472AC-43E4-4A1B-AAD4-5DC3B431922E}" type="slidenum">
              <a:rPr lang="en-US" smtClean="0">
                <a:solidFill>
                  <a:prstClr val="black"/>
                </a:solidFill>
              </a:rPr>
              <a:pPr fontAlgn="base">
                <a:spcBef>
                  <a:spcPct val="0"/>
                </a:spcBef>
                <a:spcAft>
                  <a:spcPct val="0"/>
                </a:spcAft>
                <a:defRPr/>
              </a:pPr>
              <a:t>42</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46</a:t>
            </a:fld>
            <a:endParaRPr lang="en-US"/>
          </a:p>
        </p:txBody>
      </p:sp>
    </p:spTree>
    <p:extLst>
      <p:ext uri="{BB962C8B-B14F-4D97-AF65-F5344CB8AC3E}">
        <p14:creationId xmlns:p14="http://schemas.microsoft.com/office/powerpoint/2010/main" val="59840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10</a:t>
            </a:fld>
            <a:endParaRPr lang="en-US"/>
          </a:p>
        </p:txBody>
      </p:sp>
    </p:spTree>
    <p:extLst>
      <p:ext uri="{BB962C8B-B14F-4D97-AF65-F5344CB8AC3E}">
        <p14:creationId xmlns:p14="http://schemas.microsoft.com/office/powerpoint/2010/main" val="215961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544632-88B0-4EFC-A232-0743AD250647}" type="slidenum">
              <a:rPr lang="en-US" smtClean="0"/>
              <a:t>47</a:t>
            </a:fld>
            <a:endParaRPr lang="en-US"/>
          </a:p>
        </p:txBody>
      </p:sp>
    </p:spTree>
    <p:extLst>
      <p:ext uri="{BB962C8B-B14F-4D97-AF65-F5344CB8AC3E}">
        <p14:creationId xmlns:p14="http://schemas.microsoft.com/office/powerpoint/2010/main" val="598405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49</a:t>
            </a:fld>
            <a:endParaRPr lang="en-US"/>
          </a:p>
        </p:txBody>
      </p:sp>
    </p:spTree>
    <p:extLst>
      <p:ext uri="{BB962C8B-B14F-4D97-AF65-F5344CB8AC3E}">
        <p14:creationId xmlns:p14="http://schemas.microsoft.com/office/powerpoint/2010/main" val="2033202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searching for “Jane Austen”, a user could search for women</a:t>
            </a:r>
            <a:r>
              <a:rPr lang="en-US" baseline="0" dirty="0" smtClean="0"/>
              <a:t> authors from England who wrote in the 1800s.</a:t>
            </a:r>
            <a:endParaRPr lang="en-US" dirty="0"/>
          </a:p>
        </p:txBody>
      </p:sp>
      <p:sp>
        <p:nvSpPr>
          <p:cNvPr id="4" name="Slide Number Placeholder 3"/>
          <p:cNvSpPr>
            <a:spLocks noGrp="1"/>
          </p:cNvSpPr>
          <p:nvPr>
            <p:ph type="sldNum" sz="quarter" idx="10"/>
          </p:nvPr>
        </p:nvSpPr>
        <p:spPr/>
        <p:txBody>
          <a:bodyPr/>
          <a:lstStyle/>
          <a:p>
            <a:fld id="{58CFA97A-0883-45B6-AC41-F64B3465D528}" type="slidenum">
              <a:rPr lang="en-US" smtClean="0"/>
              <a:t>50</a:t>
            </a:fld>
            <a:endParaRPr lang="en-US"/>
          </a:p>
        </p:txBody>
      </p:sp>
    </p:spTree>
    <p:extLst>
      <p:ext uri="{BB962C8B-B14F-4D97-AF65-F5344CB8AC3E}">
        <p14:creationId xmlns:p14="http://schemas.microsoft.com/office/powerpoint/2010/main" val="3484441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Richer authority records include</a:t>
            </a:r>
            <a:r>
              <a:rPr lang="en-US" baseline="0" dirty="0" smtClean="0"/>
              <a:t> things like gender, associated dates, associated place, and field of </a:t>
            </a:r>
            <a:r>
              <a:rPr lang="en-US" baseline="0" smtClean="0"/>
              <a:t>activity. </a:t>
            </a:r>
            <a:r>
              <a:rPr lang="en-US" smtClean="0"/>
              <a:t>Instead </a:t>
            </a:r>
            <a:r>
              <a:rPr lang="en-US" dirty="0" smtClean="0"/>
              <a:t>of searching for “Jane Austen”, a user could search for women</a:t>
            </a:r>
            <a:r>
              <a:rPr lang="en-US" baseline="0" dirty="0" smtClean="0"/>
              <a:t> authors from England who wrote in the 1800s.</a:t>
            </a:r>
            <a:endParaRPr lang="en-US" dirty="0"/>
          </a:p>
        </p:txBody>
      </p:sp>
      <p:sp>
        <p:nvSpPr>
          <p:cNvPr id="4" name="Slide Number Placeholder 3"/>
          <p:cNvSpPr>
            <a:spLocks noGrp="1"/>
          </p:cNvSpPr>
          <p:nvPr>
            <p:ph type="sldNum" sz="quarter" idx="10"/>
          </p:nvPr>
        </p:nvSpPr>
        <p:spPr/>
        <p:txBody>
          <a:bodyPr/>
          <a:lstStyle/>
          <a:p>
            <a:fld id="{58CFA97A-0883-45B6-AC41-F64B3465D528}" type="slidenum">
              <a:rPr lang="en-US" smtClean="0"/>
              <a:t>51</a:t>
            </a:fld>
            <a:endParaRPr lang="en-US"/>
          </a:p>
        </p:txBody>
      </p:sp>
    </p:spTree>
    <p:extLst>
      <p:ext uri="{BB962C8B-B14F-4D97-AF65-F5344CB8AC3E}">
        <p14:creationId xmlns:p14="http://schemas.microsoft.com/office/powerpoint/2010/main" val="348444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52</a:t>
            </a:fld>
            <a:endParaRPr lang="en-US"/>
          </a:p>
        </p:txBody>
      </p:sp>
    </p:spTree>
    <p:extLst>
      <p:ext uri="{BB962C8B-B14F-4D97-AF65-F5344CB8AC3E}">
        <p14:creationId xmlns:p14="http://schemas.microsoft.com/office/powerpoint/2010/main" val="3206446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53</a:t>
            </a:fld>
            <a:endParaRPr lang="en-US"/>
          </a:p>
        </p:txBody>
      </p:sp>
    </p:spTree>
    <p:extLst>
      <p:ext uri="{BB962C8B-B14F-4D97-AF65-F5344CB8AC3E}">
        <p14:creationId xmlns:p14="http://schemas.microsoft.com/office/powerpoint/2010/main" val="396335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11</a:t>
            </a:fld>
            <a:endParaRPr lang="en-US"/>
          </a:p>
        </p:txBody>
      </p:sp>
    </p:spTree>
    <p:extLst>
      <p:ext uri="{BB962C8B-B14F-4D97-AF65-F5344CB8AC3E}">
        <p14:creationId xmlns:p14="http://schemas.microsoft.com/office/powerpoint/2010/main" val="427597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12</a:t>
            </a:fld>
            <a:endParaRPr lang="en-US"/>
          </a:p>
        </p:txBody>
      </p:sp>
    </p:spTree>
    <p:extLst>
      <p:ext uri="{BB962C8B-B14F-4D97-AF65-F5344CB8AC3E}">
        <p14:creationId xmlns:p14="http://schemas.microsoft.com/office/powerpoint/2010/main" val="54506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14</a:t>
            </a:fld>
            <a:endParaRPr lang="en-US"/>
          </a:p>
        </p:txBody>
      </p:sp>
    </p:spTree>
    <p:extLst>
      <p:ext uri="{BB962C8B-B14F-4D97-AF65-F5344CB8AC3E}">
        <p14:creationId xmlns:p14="http://schemas.microsoft.com/office/powerpoint/2010/main" val="339039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Courier New" pitchFamily="49" charset="0"/>
                <a:ea typeface="ＭＳ Ｐゴシック" pitchFamily="-60" charset="-128"/>
              </a:defRPr>
            </a:lvl1pPr>
            <a:lvl2pPr marL="742880" indent="-285722" eaLnBrk="0" hangingPunct="0">
              <a:defRPr b="1">
                <a:solidFill>
                  <a:schemeClr val="tx1"/>
                </a:solidFill>
                <a:latin typeface="Courier New" pitchFamily="49" charset="0"/>
                <a:ea typeface="ＭＳ Ｐゴシック" pitchFamily="-60" charset="-128"/>
              </a:defRPr>
            </a:lvl2pPr>
            <a:lvl3pPr marL="1142893" indent="-228579" eaLnBrk="0" hangingPunct="0">
              <a:defRPr b="1">
                <a:solidFill>
                  <a:schemeClr val="tx1"/>
                </a:solidFill>
                <a:latin typeface="Courier New" pitchFamily="49" charset="0"/>
                <a:ea typeface="ＭＳ Ｐゴシック" pitchFamily="-60" charset="-128"/>
              </a:defRPr>
            </a:lvl3pPr>
            <a:lvl4pPr marL="1600049" indent="-228579" eaLnBrk="0" hangingPunct="0">
              <a:defRPr b="1">
                <a:solidFill>
                  <a:schemeClr val="tx1"/>
                </a:solidFill>
                <a:latin typeface="Courier New" pitchFamily="49" charset="0"/>
                <a:ea typeface="ＭＳ Ｐゴシック" pitchFamily="-60" charset="-128"/>
              </a:defRPr>
            </a:lvl4pPr>
            <a:lvl5pPr marL="2057206" indent="-228579" eaLnBrk="0" hangingPunct="0">
              <a:defRPr b="1">
                <a:solidFill>
                  <a:schemeClr val="tx1"/>
                </a:solidFill>
                <a:latin typeface="Courier New" pitchFamily="49" charset="0"/>
                <a:ea typeface="ＭＳ Ｐゴシック" pitchFamily="-60" charset="-128"/>
              </a:defRPr>
            </a:lvl5pPr>
            <a:lvl6pPr marL="2514364" indent="-228579" eaLnBrk="0" fontAlgn="base" hangingPunct="0">
              <a:spcBef>
                <a:spcPct val="0"/>
              </a:spcBef>
              <a:spcAft>
                <a:spcPct val="0"/>
              </a:spcAft>
              <a:defRPr b="1">
                <a:solidFill>
                  <a:schemeClr val="tx1"/>
                </a:solidFill>
                <a:latin typeface="Courier New" pitchFamily="49" charset="0"/>
                <a:ea typeface="ＭＳ Ｐゴシック" pitchFamily="-60" charset="-128"/>
              </a:defRPr>
            </a:lvl6pPr>
            <a:lvl7pPr marL="2971521" indent="-228579" eaLnBrk="0" fontAlgn="base" hangingPunct="0">
              <a:spcBef>
                <a:spcPct val="0"/>
              </a:spcBef>
              <a:spcAft>
                <a:spcPct val="0"/>
              </a:spcAft>
              <a:defRPr b="1">
                <a:solidFill>
                  <a:schemeClr val="tx1"/>
                </a:solidFill>
                <a:latin typeface="Courier New" pitchFamily="49" charset="0"/>
                <a:ea typeface="ＭＳ Ｐゴシック" pitchFamily="-60" charset="-128"/>
              </a:defRPr>
            </a:lvl7pPr>
            <a:lvl8pPr marL="3428679" indent="-228579" eaLnBrk="0" fontAlgn="base" hangingPunct="0">
              <a:spcBef>
                <a:spcPct val="0"/>
              </a:spcBef>
              <a:spcAft>
                <a:spcPct val="0"/>
              </a:spcAft>
              <a:defRPr b="1">
                <a:solidFill>
                  <a:schemeClr val="tx1"/>
                </a:solidFill>
                <a:latin typeface="Courier New" pitchFamily="49" charset="0"/>
                <a:ea typeface="ＭＳ Ｐゴシック" pitchFamily="-60" charset="-128"/>
              </a:defRPr>
            </a:lvl8pPr>
            <a:lvl9pPr marL="3885835" indent="-228579" eaLnBrk="0" fontAlgn="base" hangingPunct="0">
              <a:spcBef>
                <a:spcPct val="0"/>
              </a:spcBef>
              <a:spcAft>
                <a:spcPct val="0"/>
              </a:spcAft>
              <a:defRPr b="1">
                <a:solidFill>
                  <a:schemeClr val="tx1"/>
                </a:solidFill>
                <a:latin typeface="Courier New" pitchFamily="49" charset="0"/>
                <a:ea typeface="ＭＳ Ｐゴシック" pitchFamily="-60" charset="-128"/>
              </a:defRPr>
            </a:lvl9pPr>
          </a:lstStyle>
          <a:p>
            <a:fld id="{9672252D-D1C8-4DAD-AE26-8DEC165E067F}" type="slidenum">
              <a:rPr lang="en-US" b="0" smtClean="0">
                <a:solidFill>
                  <a:prstClr val="black"/>
                </a:solidFill>
                <a:latin typeface="Arial" charset="0"/>
              </a:rPr>
              <a:pPr/>
              <a:t>15</a:t>
            </a:fld>
            <a:endParaRPr lang="en-US" b="0" smtClean="0">
              <a:solidFill>
                <a:prstClr val="black"/>
              </a:solidFill>
              <a:latin typeface="Arial" charset="0"/>
            </a:endParaRPr>
          </a:p>
        </p:txBody>
      </p:sp>
      <p:sp>
        <p:nvSpPr>
          <p:cNvPr id="160771" name="Rectangle 2"/>
          <p:cNvSpPr>
            <a:spLocks noGrp="1" noRot="1" noChangeAspect="1" noChangeArrowheads="1" noTextEdit="1"/>
          </p:cNvSpPr>
          <p:nvPr>
            <p:ph type="sldImg"/>
          </p:nvPr>
        </p:nvSpPr>
        <p:spPr>
          <a:xfrm>
            <a:off x="1131888" y="676275"/>
            <a:ext cx="4595812" cy="3446463"/>
          </a:xfrm>
          <a:ln/>
        </p:spPr>
      </p:sp>
      <p:sp>
        <p:nvSpPr>
          <p:cNvPr id="160772" name="Rectangle 3"/>
          <p:cNvSpPr>
            <a:spLocks noGrp="1" noChangeArrowheads="1"/>
          </p:cNvSpPr>
          <p:nvPr>
            <p:ph type="body" idx="1"/>
          </p:nvPr>
        </p:nvSpPr>
        <p:spPr>
          <a:xfrm>
            <a:off x="914409" y="4346224"/>
            <a:ext cx="5029200" cy="412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5" tIns="47358" rIns="94715" bIns="47358"/>
          <a:lstStyle/>
          <a:p>
            <a:pPr eaLnBrk="1" hangingPunct="1"/>
            <a:r>
              <a:rPr lang="en-US" dirty="0"/>
              <a:t>Transcribe a statement of responsibility in the form in which it appears on the source of information.  Apply the general guidelines on transcription given under RDA 1.7.</a:t>
            </a:r>
          </a:p>
          <a:p>
            <a:pPr eaLnBrk="1" hangingPunct="1"/>
            <a:r>
              <a:rPr lang="en-US" dirty="0"/>
              <a:t>&lt;click&gt;</a:t>
            </a:r>
          </a:p>
          <a:p>
            <a:pPr eaLnBrk="1" hangingPunct="1"/>
            <a:r>
              <a:rPr lang="en-US" dirty="0"/>
              <a:t>Cambridge policy is to follow LC-PCC PS 2.4.1.4  which states: “Generally do not abridge a statement of responsibility”.</a:t>
            </a:r>
          </a:p>
          <a:p>
            <a:pPr eaLnBrk="1" hangingPunct="1"/>
            <a:r>
              <a:rPr lang="en-US" dirty="0"/>
              <a:t>&lt;click&gt;</a:t>
            </a:r>
          </a:p>
          <a:p>
            <a:pPr eaLnBrk="1" hangingPunct="1"/>
            <a:r>
              <a:rPr lang="en-US" dirty="0"/>
              <a:t>So, in general, we now transcribe everything: author affiliations, titles,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t>16</a:t>
            </a:fld>
            <a:endParaRPr lang="en-US"/>
          </a:p>
        </p:txBody>
      </p:sp>
    </p:spTree>
    <p:extLst>
      <p:ext uri="{BB962C8B-B14F-4D97-AF65-F5344CB8AC3E}">
        <p14:creationId xmlns:p14="http://schemas.microsoft.com/office/powerpoint/2010/main" val="44048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Courier New" pitchFamily="49" charset="0"/>
                <a:ea typeface="ＭＳ Ｐゴシック" pitchFamily="-60" charset="-128"/>
              </a:defRPr>
            </a:lvl1pPr>
            <a:lvl2pPr marL="742801" indent="-285693" eaLnBrk="0" hangingPunct="0">
              <a:defRPr b="1">
                <a:solidFill>
                  <a:schemeClr val="tx1"/>
                </a:solidFill>
                <a:latin typeface="Courier New" pitchFamily="49" charset="0"/>
                <a:ea typeface="ＭＳ Ｐゴシック" pitchFamily="-60" charset="-128"/>
              </a:defRPr>
            </a:lvl2pPr>
            <a:lvl3pPr marL="1142772" indent="-228555" eaLnBrk="0" hangingPunct="0">
              <a:defRPr b="1">
                <a:solidFill>
                  <a:schemeClr val="tx1"/>
                </a:solidFill>
                <a:latin typeface="Courier New" pitchFamily="49" charset="0"/>
                <a:ea typeface="ＭＳ Ｐゴシック" pitchFamily="-60" charset="-128"/>
              </a:defRPr>
            </a:lvl3pPr>
            <a:lvl4pPr marL="1599880" indent="-228555" eaLnBrk="0" hangingPunct="0">
              <a:defRPr b="1">
                <a:solidFill>
                  <a:schemeClr val="tx1"/>
                </a:solidFill>
                <a:latin typeface="Courier New" pitchFamily="49" charset="0"/>
                <a:ea typeface="ＭＳ Ｐゴシック" pitchFamily="-60" charset="-128"/>
              </a:defRPr>
            </a:lvl4pPr>
            <a:lvl5pPr marL="2056988" indent="-228555" eaLnBrk="0" hangingPunct="0">
              <a:defRPr b="1">
                <a:solidFill>
                  <a:schemeClr val="tx1"/>
                </a:solidFill>
                <a:latin typeface="Courier New" pitchFamily="49" charset="0"/>
                <a:ea typeface="ＭＳ Ｐゴシック" pitchFamily="-60" charset="-128"/>
              </a:defRPr>
            </a:lvl5pPr>
            <a:lvl6pPr marL="2514098" indent="-228555" eaLnBrk="0" fontAlgn="base" hangingPunct="0">
              <a:spcBef>
                <a:spcPct val="0"/>
              </a:spcBef>
              <a:spcAft>
                <a:spcPct val="0"/>
              </a:spcAft>
              <a:defRPr b="1">
                <a:solidFill>
                  <a:schemeClr val="tx1"/>
                </a:solidFill>
                <a:latin typeface="Courier New" pitchFamily="49" charset="0"/>
                <a:ea typeface="ＭＳ Ｐゴシック" pitchFamily="-60" charset="-128"/>
              </a:defRPr>
            </a:lvl6pPr>
            <a:lvl7pPr marL="2971206" indent="-228555" eaLnBrk="0" fontAlgn="base" hangingPunct="0">
              <a:spcBef>
                <a:spcPct val="0"/>
              </a:spcBef>
              <a:spcAft>
                <a:spcPct val="0"/>
              </a:spcAft>
              <a:defRPr b="1">
                <a:solidFill>
                  <a:schemeClr val="tx1"/>
                </a:solidFill>
                <a:latin typeface="Courier New" pitchFamily="49" charset="0"/>
                <a:ea typeface="ＭＳ Ｐゴシック" pitchFamily="-60" charset="-128"/>
              </a:defRPr>
            </a:lvl7pPr>
            <a:lvl8pPr marL="3428315" indent="-228555" eaLnBrk="0" fontAlgn="base" hangingPunct="0">
              <a:spcBef>
                <a:spcPct val="0"/>
              </a:spcBef>
              <a:spcAft>
                <a:spcPct val="0"/>
              </a:spcAft>
              <a:defRPr b="1">
                <a:solidFill>
                  <a:schemeClr val="tx1"/>
                </a:solidFill>
                <a:latin typeface="Courier New" pitchFamily="49" charset="0"/>
                <a:ea typeface="ＭＳ Ｐゴシック" pitchFamily="-60" charset="-128"/>
              </a:defRPr>
            </a:lvl8pPr>
            <a:lvl9pPr marL="3885422" indent="-228555" eaLnBrk="0" fontAlgn="base" hangingPunct="0">
              <a:spcBef>
                <a:spcPct val="0"/>
              </a:spcBef>
              <a:spcAft>
                <a:spcPct val="0"/>
              </a:spcAft>
              <a:defRPr b="1">
                <a:solidFill>
                  <a:schemeClr val="tx1"/>
                </a:solidFill>
                <a:latin typeface="Courier New" pitchFamily="49" charset="0"/>
                <a:ea typeface="ＭＳ Ｐゴシック" pitchFamily="-60" charset="-128"/>
              </a:defRPr>
            </a:lvl9pPr>
          </a:lstStyle>
          <a:p>
            <a:fld id="{041D15AE-732E-4021-A051-6175ED33A4A6}" type="slidenum">
              <a:rPr lang="en-US" b="0" smtClean="0">
                <a:solidFill>
                  <a:prstClr val="black"/>
                </a:solidFill>
                <a:latin typeface="Arial" charset="0"/>
              </a:rPr>
              <a:pPr/>
              <a:t>17</a:t>
            </a:fld>
            <a:endParaRPr lang="en-US" b="0" smtClean="0">
              <a:solidFill>
                <a:prstClr val="black"/>
              </a:solidFill>
              <a:latin typeface="Arial" charset="0"/>
            </a:endParaRPr>
          </a:p>
        </p:txBody>
      </p:sp>
      <p:sp>
        <p:nvSpPr>
          <p:cNvPr id="161795" name="Rectangle 2"/>
          <p:cNvSpPr>
            <a:spLocks noGrp="1" noRot="1" noChangeAspect="1" noChangeArrowheads="1" noTextEdit="1"/>
          </p:cNvSpPr>
          <p:nvPr>
            <p:ph type="sldImg"/>
          </p:nvPr>
        </p:nvSpPr>
        <p:spPr>
          <a:xfrm>
            <a:off x="1131888" y="676275"/>
            <a:ext cx="4595812" cy="3446463"/>
          </a:xfrm>
          <a:ln/>
        </p:spPr>
      </p:sp>
      <p:sp>
        <p:nvSpPr>
          <p:cNvPr id="161796" name="Rectangle 3"/>
          <p:cNvSpPr>
            <a:spLocks noGrp="1" noChangeArrowheads="1"/>
          </p:cNvSpPr>
          <p:nvPr>
            <p:ph type="body" idx="1"/>
          </p:nvPr>
        </p:nvSpPr>
        <p:spPr>
          <a:xfrm>
            <a:off x="914410" y="4346225"/>
            <a:ext cx="5029200" cy="412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05" tIns="47353" rIns="94705" bIns="47353"/>
          <a:lstStyle/>
          <a:p>
            <a:pPr eaLnBrk="1" hangingPunct="1"/>
            <a:r>
              <a:rPr lang="en-GB" dirty="0"/>
              <a:t>The AACR2 “Rule of Three” is </a:t>
            </a:r>
            <a:r>
              <a:rPr lang="en-GB" i="1" dirty="0"/>
              <a:t>not</a:t>
            </a:r>
            <a:r>
              <a:rPr lang="en-GB" dirty="0"/>
              <a:t> part of RDA.</a:t>
            </a:r>
          </a:p>
          <a:p>
            <a:pPr eaLnBrk="1" hangingPunct="1"/>
            <a:r>
              <a:rPr lang="en-GB" dirty="0"/>
              <a:t>RDA 2.4.1.5 directs us to record the persons, families, or corporate bodies named in the resource.  When three or more people etc. are performing the same function, an </a:t>
            </a:r>
            <a:r>
              <a:rPr lang="en-GB" i="1" dirty="0"/>
              <a:t>option</a:t>
            </a:r>
            <a:r>
              <a:rPr lang="en-GB" dirty="0"/>
              <a:t>  is provided to omit all but the first of each group and indicate the omission by summarising (in English) what has been omitted.  Under RDA we would </a:t>
            </a:r>
            <a:r>
              <a:rPr lang="en-GB" i="1" dirty="0"/>
              <a:t>never</a:t>
            </a:r>
            <a:r>
              <a:rPr lang="en-GB" dirty="0"/>
              <a:t> use “... [et al.]”.</a:t>
            </a:r>
          </a:p>
          <a:p>
            <a:pPr eaLnBrk="1" hangingPunct="1"/>
            <a:r>
              <a:rPr lang="en-GB" dirty="0"/>
              <a:t>&lt;click&gt;</a:t>
            </a:r>
          </a:p>
          <a:p>
            <a:pPr eaLnBrk="1" hangingPunct="1"/>
            <a:r>
              <a:rPr lang="en-GB" dirty="0"/>
              <a:t>However, Cambridge generally does </a:t>
            </a:r>
            <a:r>
              <a:rPr lang="en-GB" i="1" dirty="0"/>
              <a:t>not</a:t>
            </a:r>
            <a:r>
              <a:rPr lang="en-GB" dirty="0"/>
              <a:t> apply the option and instead follows the LC-PCC PS which states: “Generally do not omit names in a statement of responsibility.” </a:t>
            </a:r>
          </a:p>
          <a:p>
            <a:pPr eaLnBrk="1" hangingPunct="1"/>
            <a:r>
              <a:rPr lang="en-GB" dirty="0"/>
              <a:t>&lt;click&gt;</a:t>
            </a:r>
          </a:p>
          <a:p>
            <a:pPr eaLnBrk="1" hangingPunct="1"/>
            <a:r>
              <a:rPr lang="en-GB" dirty="0"/>
              <a:t>In this example more than three persons are named who all perform the same function or role.</a:t>
            </a:r>
          </a:p>
          <a:p>
            <a:pPr eaLnBrk="1" hangingPunct="1"/>
            <a:r>
              <a:rPr lang="en-GB" dirty="0"/>
              <a:t>The first version, with “and four others” in square brackets is acceptable under RDA.</a:t>
            </a:r>
          </a:p>
          <a:p>
            <a:pPr eaLnBrk="1" hangingPunct="1"/>
            <a:r>
              <a:rPr lang="en-GB" dirty="0"/>
              <a:t>However, the second version where all five names are transcribed is preferable, and what would normally be expected in Cambridge.</a:t>
            </a:r>
          </a:p>
          <a:p>
            <a:pPr eaLnBrk="1" hangingPunct="1"/>
            <a:r>
              <a:rPr lang="en-GB" dirty="0"/>
              <a:t>Both contrast with what we are used to doing under AACR2.</a:t>
            </a:r>
          </a:p>
          <a:p>
            <a:pPr eaLnBrk="1" hangingPunct="1"/>
            <a:endParaRPr lang="en-GB" dirty="0"/>
          </a:p>
          <a:p>
            <a:pPr eaLnBrk="1" hangingPunct="1"/>
            <a:r>
              <a:rPr lang="en-GB" dirty="0"/>
              <a:t>A common reaction to the information in this and the preceding slide tends to be: “Seriously?  Do you really mean we have to transcribe all 20 people named on the </a:t>
            </a:r>
            <a:r>
              <a:rPr lang="en-GB" dirty="0" err="1"/>
              <a:t>t.p</a:t>
            </a:r>
            <a:r>
              <a:rPr lang="en-GB" dirty="0"/>
              <a:t>. of an exhibition </a:t>
            </a:r>
            <a:r>
              <a:rPr lang="en-GB" dirty="0" err="1"/>
              <a:t>catalog</a:t>
            </a:r>
            <a:r>
              <a:rPr lang="en-GB" dirty="0"/>
              <a:t> or medical textbook (say), along with all their affiliation details?”</a:t>
            </a:r>
          </a:p>
          <a:p>
            <a:pPr eaLnBrk="1" hangingPunct="1"/>
            <a:endParaRPr lang="en-GB" dirty="0"/>
          </a:p>
          <a:p>
            <a:pPr eaLnBrk="1" hangingPunct="1"/>
            <a:r>
              <a:rPr lang="en-GB" dirty="0"/>
              <a:t>Well no, we don’t.  The basic idea is simply that we should transcribe everything unless it is “unduly onerous”.  The difference between RDA and AACR2 is that there isn’t a fixed numerical cut-off point where we are obliged to abridge things, and instead the decision is left to our judgement as </a:t>
            </a:r>
            <a:r>
              <a:rPr lang="en-GB" dirty="0" err="1"/>
              <a:t>catalogers</a:t>
            </a:r>
            <a:r>
              <a:rPr lang="en-GB" dirty="0"/>
              <a:t>.  For some types of material the rule of three was incredibly unhelpful – I know of readers who have been totally unable to find resources because they can only remember the second author (of four), who of course doesn’t appear on the record.</a:t>
            </a:r>
          </a:p>
          <a:p>
            <a:pPr eaLnBrk="1" hangingPunct="1"/>
            <a:endParaRPr lang="en-GB" dirty="0"/>
          </a:p>
          <a:p>
            <a:pPr eaLnBrk="1" hangingPunct="1"/>
            <a:r>
              <a:rPr lang="en-GB" dirty="0"/>
              <a:t>While the old rule was easy to apply, we had no discretion to include all four authors, even though (say) we knew author 4 was a Cambridge academic who would be looking for his/her publication.  What we will have to do much more now is to weigh up the type of material and how valuable (or not) extra access might be and set this against our (inevitably) limited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44632-88B0-4EFC-A232-0743AD25064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6036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t>11/17/14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21231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t>11/17/14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355421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t>11/17/14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3091976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2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798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591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5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82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74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t>11/17/14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360285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257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348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467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959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1B3F1C-4055-4FFA-A0D4-05EA0AF56383}"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987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5F91E3-988D-41AC-986E-BCA6D6CB2EE3}"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238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F69E0-ADB1-4759-8FF5-A2349FBD76ED}"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17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6CB429-CC48-4844-9FC0-9C33755A68F0}"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242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5BA404-CBAF-4E39-81CF-F19B07A144DF}" type="datetime1">
              <a:rPr lang="en-US" smtClean="0">
                <a:solidFill>
                  <a:prstClr val="black">
                    <a:tint val="75000"/>
                  </a:prstClr>
                </a:solidFill>
              </a:rPr>
              <a:pPr/>
              <a:t>11/17/14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043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E1BAF3-4AF7-49CD-8DEB-3C7AE5925FA4}" type="datetime1">
              <a:rPr lang="en-US" smtClean="0">
                <a:solidFill>
                  <a:prstClr val="black">
                    <a:tint val="75000"/>
                  </a:prstClr>
                </a:solidFill>
              </a:rPr>
              <a:pPr/>
              <a:t>11/17/14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16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B44B82-6467-4DDE-BB84-82F4192B70F6}" type="datetimeFigureOut">
              <a:rPr lang="en-US" smtClean="0"/>
              <a:t>11/17/14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1385633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BDF8B-2594-4136-96A8-09DA638B03B7}" type="datetime1">
              <a:rPr lang="en-US" smtClean="0">
                <a:solidFill>
                  <a:prstClr val="black">
                    <a:tint val="75000"/>
                  </a:prstClr>
                </a:solidFill>
              </a:rPr>
              <a:pPr/>
              <a:t>11/17/14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779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95AF2-0665-43AB-842D-010D4D096E16}"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66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44EC5-2699-4509-A7C5-AB7D3E42D445}"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26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3D0BD6-B6FF-4F93-AC09-EEE7E5D73D7D}"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278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7B6B2-8F02-43AF-B269-944B426F93C1}"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12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1B3F1C-4055-4FFA-A0D4-05EA0AF56383}"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74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5F91E3-988D-41AC-986E-BCA6D6CB2EE3}"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126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F69E0-ADB1-4759-8FF5-A2349FBD76ED}"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97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6CB429-CC48-4844-9FC0-9C33755A68F0}"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796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5BA404-CBAF-4E39-81CF-F19B07A144DF}" type="datetime1">
              <a:rPr lang="en-US" smtClean="0">
                <a:solidFill>
                  <a:prstClr val="black">
                    <a:tint val="75000"/>
                  </a:prstClr>
                </a:solidFill>
              </a:rPr>
              <a:pPr/>
              <a:t>11/17/14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B44B82-6467-4DDE-BB84-82F4192B70F6}" type="datetimeFigureOut">
              <a:rPr lang="en-US" smtClean="0"/>
              <a:t>11/17/14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766761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E1BAF3-4AF7-49CD-8DEB-3C7AE5925FA4}" type="datetime1">
              <a:rPr lang="en-US" smtClean="0">
                <a:solidFill>
                  <a:prstClr val="black">
                    <a:tint val="75000"/>
                  </a:prstClr>
                </a:solidFill>
              </a:rPr>
              <a:pPr/>
              <a:t>11/17/14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286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BDF8B-2594-4136-96A8-09DA638B03B7}" type="datetime1">
              <a:rPr lang="en-US" smtClean="0">
                <a:solidFill>
                  <a:prstClr val="black">
                    <a:tint val="75000"/>
                  </a:prstClr>
                </a:solidFill>
              </a:rPr>
              <a:pPr/>
              <a:t>11/17/14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019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95AF2-0665-43AB-842D-010D4D096E16}"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878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44EC5-2699-4509-A7C5-AB7D3E42D445}" type="datetime1">
              <a:rPr lang="en-US" smtClean="0">
                <a:solidFill>
                  <a:prstClr val="black">
                    <a:tint val="75000"/>
                  </a:prstClr>
                </a:solidFill>
              </a:rPr>
              <a:pPr/>
              <a:t>11/17/14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406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3D0BD6-B6FF-4F93-AC09-EEE7E5D73D7D}"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60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7B6B2-8F02-43AF-B269-944B426F93C1}"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84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B44B82-6467-4DDE-BB84-82F4192B70F6}" type="datetimeFigureOut">
              <a:rPr lang="en-US" smtClean="0"/>
              <a:t>11/17/14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4491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B44B82-6467-4DDE-BB84-82F4192B70F6}" type="datetimeFigureOut">
              <a:rPr lang="en-US" smtClean="0"/>
              <a:t>11/17/14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425459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44B82-6467-4DDE-BB84-82F4192B70F6}" type="datetimeFigureOut">
              <a:rPr lang="en-US" smtClean="0"/>
              <a:t>11/17/14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90266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44B82-6467-4DDE-BB84-82F4192B70F6}" type="datetimeFigureOut">
              <a:rPr lang="en-US" smtClean="0"/>
              <a:t>11/17/14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181539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44B82-6467-4DDE-BB84-82F4192B70F6}" type="datetimeFigureOut">
              <a:rPr lang="en-US" smtClean="0"/>
              <a:t>11/17/14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657E8-10A0-46BC-8662-BE96DF18553B}" type="slidenum">
              <a:rPr lang="en-US" smtClean="0"/>
              <a:t>‹#›</a:t>
            </a:fld>
            <a:endParaRPr lang="en-US"/>
          </a:p>
        </p:txBody>
      </p:sp>
    </p:spTree>
    <p:extLst>
      <p:ext uri="{BB962C8B-B14F-4D97-AF65-F5344CB8AC3E}">
        <p14:creationId xmlns:p14="http://schemas.microsoft.com/office/powerpoint/2010/main" val="41645274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44B82-6467-4DDE-BB84-82F4192B70F6}" type="datetimeFigureOut">
              <a:rPr lang="en-US" smtClean="0"/>
              <a:t>11/17/14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657E8-10A0-46BC-8662-BE96DF18553B}" type="slidenum">
              <a:rPr lang="en-US" smtClean="0"/>
              <a:t>‹#›</a:t>
            </a:fld>
            <a:endParaRPr lang="en-US"/>
          </a:p>
        </p:txBody>
      </p:sp>
    </p:spTree>
    <p:extLst>
      <p:ext uri="{BB962C8B-B14F-4D97-AF65-F5344CB8AC3E}">
        <p14:creationId xmlns:p14="http://schemas.microsoft.com/office/powerpoint/2010/main" val="239812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44B82-6467-4DDE-BB84-82F4192B70F6}" type="datetimeFigureOut">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657E8-10A0-46BC-8662-BE96DF185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953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C4337-3A12-4DE7-871A-DD7485301251}"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82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C4337-3A12-4DE7-871A-DD7485301251}" type="datetime1">
              <a:rPr lang="en-US" smtClean="0">
                <a:solidFill>
                  <a:prstClr val="black">
                    <a:tint val="75000"/>
                  </a:prstClr>
                </a:solidFill>
              </a:rPr>
              <a:pPr/>
              <a:t>11/17/14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3282C-4F5C-4BD0-87AF-355EE35017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7118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hyperlink" Target="http://webapp1.dlib.indiana.edu/scherzo/" TargetMode="External"/><Relationship Id="rId4" Type="http://schemas.openxmlformats.org/officeDocument/2006/relationships/hyperlink" Target="http://www.austlit.edu.au/subscribe/samples.xml" TargetMode="External"/><Relationship Id="rId1" Type="http://schemas.openxmlformats.org/officeDocument/2006/relationships/slideLayout" Target="../slideLayouts/slideLayout2.xml"/><Relationship Id="rId2" Type="http://schemas.openxmlformats.org/officeDocument/2006/relationships/hyperlink" Target="http://blazing-sunset-24.heroku.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http://www.openlibrary.org/"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bibframe.or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962400"/>
            <a:ext cx="8856518" cy="1524000"/>
          </a:xfrm>
        </p:spPr>
        <p:txBody>
          <a:bodyPr>
            <a:normAutofit/>
          </a:bodyPr>
          <a:lstStyle/>
          <a:p>
            <a:pPr algn="l"/>
            <a:r>
              <a:rPr lang="en-US" sz="3600" dirty="0" smtClean="0">
                <a:solidFill>
                  <a:schemeClr val="bg1"/>
                </a:solidFill>
              </a:rPr>
              <a:t>Resource Description and Access Overview:</a:t>
            </a:r>
            <a:br>
              <a:rPr lang="en-US" sz="3600" dirty="0" smtClean="0">
                <a:solidFill>
                  <a:schemeClr val="bg1"/>
                </a:solidFill>
              </a:rPr>
            </a:br>
            <a:r>
              <a:rPr lang="en-US" sz="3600" dirty="0" smtClean="0">
                <a:solidFill>
                  <a:schemeClr val="bg1"/>
                </a:solidFill>
              </a:rPr>
              <a:t>Making RDA Work</a:t>
            </a:r>
            <a:endParaRPr lang="en-US" sz="3600" dirty="0">
              <a:solidFill>
                <a:schemeClr val="bg1"/>
              </a:solidFill>
            </a:endParaRPr>
          </a:p>
        </p:txBody>
      </p:sp>
      <p:sp>
        <p:nvSpPr>
          <p:cNvPr id="3" name="Subtitle 2"/>
          <p:cNvSpPr>
            <a:spLocks noGrp="1"/>
          </p:cNvSpPr>
          <p:nvPr>
            <p:ph type="subTitle" idx="1"/>
          </p:nvPr>
        </p:nvSpPr>
        <p:spPr>
          <a:xfrm>
            <a:off x="2667000" y="5029200"/>
            <a:ext cx="6400800" cy="1752600"/>
          </a:xfrm>
        </p:spPr>
        <p:txBody>
          <a:bodyPr>
            <a:noAutofit/>
          </a:bodyPr>
          <a:lstStyle/>
          <a:p>
            <a:pPr algn="r"/>
            <a:r>
              <a:rPr lang="en-US" sz="2400" dirty="0" smtClean="0">
                <a:solidFill>
                  <a:schemeClr val="bg1"/>
                </a:solidFill>
              </a:rPr>
              <a:t>Emily Dust Nimsakont</a:t>
            </a:r>
          </a:p>
          <a:p>
            <a:pPr algn="r"/>
            <a:r>
              <a:rPr lang="en-US" sz="2400" dirty="0" smtClean="0">
                <a:solidFill>
                  <a:schemeClr val="bg1"/>
                </a:solidFill>
              </a:rPr>
              <a:t>Cataloging Librarian</a:t>
            </a:r>
          </a:p>
          <a:p>
            <a:pPr algn="r"/>
            <a:r>
              <a:rPr lang="en-US" sz="2400" dirty="0" smtClean="0">
                <a:solidFill>
                  <a:schemeClr val="bg1"/>
                </a:solidFill>
              </a:rPr>
              <a:t>Nebraska Library Commission</a:t>
            </a:r>
          </a:p>
          <a:p>
            <a:pPr algn="r"/>
            <a:r>
              <a:rPr lang="en-US" sz="2400" dirty="0" smtClean="0">
                <a:solidFill>
                  <a:schemeClr val="bg1"/>
                </a:solidFill>
              </a:rPr>
              <a:t>November 20, 2104</a:t>
            </a:r>
            <a:endParaRPr lang="en-US" sz="2400" dirty="0">
              <a:solidFill>
                <a:schemeClr val="bg1"/>
              </a:solidFill>
            </a:endParaRPr>
          </a:p>
        </p:txBody>
      </p:sp>
      <p:sp>
        <p:nvSpPr>
          <p:cNvPr id="4" name="TextBox 3"/>
          <p:cNvSpPr txBox="1"/>
          <p:nvPr/>
        </p:nvSpPr>
        <p:spPr>
          <a:xfrm>
            <a:off x="76200" y="6520190"/>
            <a:ext cx="4953000" cy="246221"/>
          </a:xfrm>
          <a:prstGeom prst="rect">
            <a:avLst/>
          </a:prstGeom>
          <a:noFill/>
        </p:spPr>
        <p:txBody>
          <a:bodyPr wrap="square" rtlCol="0">
            <a:spAutoFit/>
          </a:bodyPr>
          <a:lstStyle/>
          <a:p>
            <a:r>
              <a:rPr lang="en-US" sz="1000" dirty="0">
                <a:solidFill>
                  <a:schemeClr val="bg1"/>
                </a:solidFill>
              </a:rPr>
              <a:t>Photo </a:t>
            </a:r>
            <a:r>
              <a:rPr lang="en-US" sz="1000" dirty="0" smtClean="0">
                <a:solidFill>
                  <a:schemeClr val="bg1"/>
                </a:solidFill>
              </a:rPr>
              <a:t>Credit: http</a:t>
            </a:r>
            <a:r>
              <a:rPr lang="en-US" sz="1000" dirty="0">
                <a:solidFill>
                  <a:schemeClr val="bg1"/>
                </a:solidFill>
              </a:rPr>
              <a:t>://www.flickr.com/photos/17295449@N00/2139208615</a:t>
            </a:r>
            <a:r>
              <a:rPr lang="en-US" sz="1000" dirty="0" smtClean="0">
                <a:solidFill>
                  <a:schemeClr val="bg1"/>
                </a:solidFill>
              </a:rPr>
              <a:t>/</a:t>
            </a:r>
            <a:endParaRPr lang="en-US" sz="1000" dirty="0">
              <a:solidFill>
                <a:schemeClr val="bg1"/>
              </a:solidFill>
            </a:endParaRPr>
          </a:p>
        </p:txBody>
      </p:sp>
      <p:sp>
        <p:nvSpPr>
          <p:cNvPr id="5" name="TextBox 4"/>
          <p:cNvSpPr txBox="1"/>
          <p:nvPr/>
        </p:nvSpPr>
        <p:spPr>
          <a:xfrm>
            <a:off x="228600" y="5791200"/>
            <a:ext cx="2819400" cy="369332"/>
          </a:xfrm>
          <a:prstGeom prst="rect">
            <a:avLst/>
          </a:prstGeom>
          <a:noFill/>
        </p:spPr>
        <p:txBody>
          <a:bodyPr wrap="square" rtlCol="0">
            <a:spAutoFit/>
          </a:bodyPr>
          <a:lstStyle/>
          <a:p>
            <a:r>
              <a:rPr lang="en-US" dirty="0" smtClean="0">
                <a:solidFill>
                  <a:schemeClr val="bg1"/>
                </a:solidFill>
              </a:rPr>
              <a:t>An Infopeople Webinar</a:t>
            </a:r>
            <a:endParaRPr lang="en-US" dirty="0"/>
          </a:p>
        </p:txBody>
      </p:sp>
    </p:spTree>
    <p:extLst>
      <p:ext uri="{BB962C8B-B14F-4D97-AF65-F5344CB8AC3E}">
        <p14:creationId xmlns:p14="http://schemas.microsoft.com/office/powerpoint/2010/main" val="66755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catalogs have changed.</a:t>
            </a:r>
            <a:endParaRPr lang="en-US" dirty="0"/>
          </a:p>
        </p:txBody>
      </p:sp>
      <p:sp>
        <p:nvSpPr>
          <p:cNvPr id="5" name="TextBox 4"/>
          <p:cNvSpPr txBox="1"/>
          <p:nvPr/>
        </p:nvSpPr>
        <p:spPr>
          <a:xfrm>
            <a:off x="457200" y="6096000"/>
            <a:ext cx="7772400" cy="246221"/>
          </a:xfrm>
          <a:prstGeom prst="rect">
            <a:avLst/>
          </a:prstGeom>
          <a:noFill/>
        </p:spPr>
        <p:txBody>
          <a:bodyPr wrap="square" rtlCol="0">
            <a:spAutoFit/>
          </a:bodyPr>
          <a:lstStyle/>
          <a:p>
            <a:r>
              <a:rPr lang="en-US" sz="1000" dirty="0"/>
              <a:t>Photo credits: http://</a:t>
            </a:r>
            <a:r>
              <a:rPr lang="en-US" sz="1000" dirty="0" smtClean="0"/>
              <a:t>www.flickr.com/photos/annarbor/4349876203/</a:t>
            </a:r>
            <a:r>
              <a:rPr lang="en-US" sz="1000" dirty="0"/>
              <a:t>, http://</a:t>
            </a:r>
            <a:r>
              <a:rPr lang="en-US" sz="1000" dirty="0" smtClean="0"/>
              <a:t>www.flickr.com/photos/zsrlibrary/4575294736/</a:t>
            </a:r>
            <a:endParaRPr lang="en-US" sz="1000" dirty="0"/>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6034617" cy="45259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971800"/>
            <a:ext cx="4682144" cy="3111038"/>
          </a:xfrm>
          <a:prstGeom prst="rect">
            <a:avLst/>
          </a:prstGeom>
        </p:spPr>
      </p:pic>
    </p:spTree>
    <p:extLst>
      <p:ext uri="{BB962C8B-B14F-4D97-AF65-F5344CB8AC3E}">
        <p14:creationId xmlns:p14="http://schemas.microsoft.com/office/powerpoint/2010/main" val="9253706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things we catalog have changed.</a:t>
            </a:r>
            <a:endParaRPr lang="en-US" dirty="0"/>
          </a:p>
        </p:txBody>
      </p:sp>
      <p:sp>
        <p:nvSpPr>
          <p:cNvPr id="3" name="Content Placeholder 2"/>
          <p:cNvSpPr>
            <a:spLocks noGrp="1"/>
          </p:cNvSpPr>
          <p:nvPr>
            <p:ph idx="1"/>
          </p:nvPr>
        </p:nvSpPr>
        <p:spPr>
          <a:xfrm>
            <a:off x="457200" y="5486400"/>
            <a:ext cx="8229600" cy="639763"/>
          </a:xfrm>
        </p:spPr>
        <p:txBody>
          <a:bodyPr/>
          <a:lstStyle/>
          <a:p>
            <a:pPr marL="0" indent="0" algn="r">
              <a:buNone/>
            </a:pPr>
            <a:r>
              <a:rPr lang="en-US" dirty="0" smtClean="0"/>
              <a:t>And they will continue to change.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809750"/>
            <a:ext cx="4394200" cy="3295650"/>
          </a:xfrm>
          <a:prstGeom prst="rect">
            <a:avLst/>
          </a:prstGeom>
        </p:spPr>
      </p:pic>
      <p:sp>
        <p:nvSpPr>
          <p:cNvPr id="5" name="TextBox 4"/>
          <p:cNvSpPr txBox="1"/>
          <p:nvPr/>
        </p:nvSpPr>
        <p:spPr>
          <a:xfrm>
            <a:off x="228600" y="6096000"/>
            <a:ext cx="8763000" cy="307777"/>
          </a:xfrm>
          <a:prstGeom prst="rect">
            <a:avLst/>
          </a:prstGeom>
          <a:noFill/>
        </p:spPr>
        <p:txBody>
          <a:bodyPr wrap="square" rtlCol="0">
            <a:spAutoFit/>
          </a:bodyPr>
          <a:lstStyle/>
          <a:p>
            <a:r>
              <a:rPr lang="en-US" sz="1400" dirty="0"/>
              <a:t>Photo credits: http://</a:t>
            </a:r>
            <a:r>
              <a:rPr lang="en-US" sz="1400" dirty="0" smtClean="0"/>
              <a:t>www.flickr.com/photos/cjc/3494515480/</a:t>
            </a:r>
            <a:r>
              <a:rPr lang="en-US" sz="1400" dirty="0"/>
              <a:t>, http://</a:t>
            </a:r>
            <a:r>
              <a:rPr lang="en-US" sz="1400" dirty="0" smtClean="0"/>
              <a:t>www.flickr.com/photos/mdurwin/3082945477/ </a:t>
            </a:r>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4111" y="1828801"/>
            <a:ext cx="2765890" cy="3395368"/>
          </a:xfrm>
          <a:prstGeom prst="rect">
            <a:avLst/>
          </a:prstGeom>
        </p:spPr>
      </p:pic>
    </p:spTree>
    <p:extLst>
      <p:ext uri="{BB962C8B-B14F-4D97-AF65-F5344CB8AC3E}">
        <p14:creationId xmlns:p14="http://schemas.microsoft.com/office/powerpoint/2010/main" val="1758449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information universe has changed.</a:t>
            </a:r>
            <a:endParaRPr lang="en-US" dirty="0"/>
          </a:p>
        </p:txBody>
      </p:sp>
      <p:sp>
        <p:nvSpPr>
          <p:cNvPr id="5" name="TextBox 4"/>
          <p:cNvSpPr txBox="1"/>
          <p:nvPr/>
        </p:nvSpPr>
        <p:spPr>
          <a:xfrm>
            <a:off x="381000" y="6044625"/>
            <a:ext cx="6934200" cy="246221"/>
          </a:xfrm>
          <a:prstGeom prst="rect">
            <a:avLst/>
          </a:prstGeom>
          <a:noFill/>
        </p:spPr>
        <p:txBody>
          <a:bodyPr wrap="square" rtlCol="0">
            <a:spAutoFit/>
          </a:bodyPr>
          <a:lstStyle/>
          <a:p>
            <a:r>
              <a:rPr lang="en-US" sz="1000" dirty="0"/>
              <a:t>Photo credits: http://</a:t>
            </a:r>
            <a:r>
              <a:rPr lang="en-US" sz="1000" dirty="0" smtClean="0"/>
              <a:t>www.flickr.com/photos/thms/2821859479/</a:t>
            </a:r>
            <a:r>
              <a:rPr lang="en-US" sz="1000" dirty="0"/>
              <a:t>, http://</a:t>
            </a:r>
            <a:r>
              <a:rPr lang="en-US" sz="1000" dirty="0" smtClean="0"/>
              <a:t>www.flickr.com/photos/herzogbr/2115042793/ </a:t>
            </a:r>
            <a:endParaRPr lang="en-US" sz="1000" dirty="0"/>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143000" y="1715670"/>
            <a:ext cx="4947689" cy="40294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228" y="2209800"/>
            <a:ext cx="4119473" cy="3299460"/>
          </a:xfrm>
          <a:prstGeom prst="rect">
            <a:avLst/>
          </a:prstGeom>
        </p:spPr>
      </p:pic>
    </p:spTree>
    <p:extLst>
      <p:ext uri="{BB962C8B-B14F-4D97-AF65-F5344CB8AC3E}">
        <p14:creationId xmlns:p14="http://schemas.microsoft.com/office/powerpoint/2010/main" val="2215893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pic>
        <p:nvPicPr>
          <p:cNvPr id="5" name="Picture 4" descr="yes-n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057400"/>
            <a:ext cx="5943600" cy="3009900"/>
          </a:xfrm>
          <a:prstGeom prst="rect">
            <a:avLst/>
          </a:prstGeom>
        </p:spPr>
      </p:pic>
    </p:spTree>
    <p:extLst>
      <p:ext uri="{BB962C8B-B14F-4D97-AF65-F5344CB8AC3E}">
        <p14:creationId xmlns:p14="http://schemas.microsoft.com/office/powerpoint/2010/main" val="35319565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1"/>
            <a:ext cx="7315200" cy="914400"/>
          </a:xfrm>
        </p:spPr>
        <p:txBody>
          <a:bodyPr>
            <a:normAutofit/>
          </a:bodyPr>
          <a:lstStyle/>
          <a:p>
            <a:r>
              <a:rPr lang="en-US" dirty="0" smtClean="0"/>
              <a:t>What is different now?</a:t>
            </a:r>
            <a:endParaRPr lang="en-US" dirty="0"/>
          </a:p>
        </p:txBody>
      </p:sp>
      <p:sp>
        <p:nvSpPr>
          <p:cNvPr id="5" name="Shape 26"/>
          <p:cNvSpPr txBox="1">
            <a:spLocks noChangeArrowheads="1"/>
          </p:cNvSpPr>
          <p:nvPr/>
        </p:nvSpPr>
        <p:spPr bwMode="auto">
          <a:xfrm>
            <a:off x="2057400" y="6477000"/>
            <a:ext cx="54943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r>
              <a:rPr lang="en-US" altLang="en-US" sz="1100" dirty="0">
                <a:latin typeface="+mn-lt"/>
              </a:rPr>
              <a:t>Photo credit: http://www.flickr.com/photos/19614198@N00/4661435492//</a:t>
            </a:r>
          </a:p>
        </p:txBody>
      </p:sp>
      <p:sp>
        <p:nvSpPr>
          <p:cNvPr id="3" name="TextBox 2"/>
          <p:cNvSpPr txBox="1"/>
          <p:nvPr/>
        </p:nvSpPr>
        <p:spPr>
          <a:xfrm>
            <a:off x="3810000" y="1143000"/>
            <a:ext cx="3124200" cy="1200329"/>
          </a:xfrm>
          <a:prstGeom prst="rect">
            <a:avLst/>
          </a:prstGeom>
          <a:noFill/>
        </p:spPr>
        <p:txBody>
          <a:bodyPr wrap="square" rtlCol="0">
            <a:spAutoFit/>
          </a:bodyPr>
          <a:lstStyle/>
          <a:p>
            <a:r>
              <a:rPr lang="en-US" sz="2400" dirty="0" smtClean="0"/>
              <a:t>Changes to the public interfaces of library catalogs</a:t>
            </a:r>
            <a:endParaRPr lang="en-US" sz="2400" dirty="0"/>
          </a:p>
        </p:txBody>
      </p:sp>
    </p:spTree>
    <p:extLst>
      <p:ext uri="{BB962C8B-B14F-4D97-AF65-F5344CB8AC3E}">
        <p14:creationId xmlns:p14="http://schemas.microsoft.com/office/powerpoint/2010/main" val="19881551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385200" y="1459800"/>
            <a:ext cx="8280000" cy="50934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b="1" dirty="0" smtClean="0">
                <a:solidFill>
                  <a:srgbClr val="C04F4C"/>
                </a:solidFill>
              </a:rPr>
              <a:t>AACR2:</a:t>
            </a:r>
          </a:p>
          <a:p>
            <a:pPr marL="0" indent="0">
              <a:buFont typeface="Arial" panose="020B0604020202020204" pitchFamily="34" charset="0"/>
              <a:buNone/>
            </a:pPr>
            <a:r>
              <a:rPr lang="en-GB" dirty="0" smtClean="0"/>
              <a:t>520 p. : col. ill.; 28 cm.</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b="1" dirty="0" smtClean="0">
                <a:solidFill>
                  <a:srgbClr val="C04F4C"/>
                </a:solidFill>
              </a:rPr>
              <a:t>RDA: </a:t>
            </a:r>
          </a:p>
          <a:p>
            <a:pPr marL="0" indent="0">
              <a:buFont typeface="Arial" panose="020B0604020202020204" pitchFamily="34" charset="0"/>
              <a:buNone/>
            </a:pPr>
            <a:r>
              <a:rPr lang="en-GB" dirty="0" smtClean="0"/>
              <a:t>520 pages : </a:t>
            </a:r>
            <a:r>
              <a:rPr lang="en-GB" dirty="0" err="1" smtClean="0"/>
              <a:t>color</a:t>
            </a:r>
            <a:r>
              <a:rPr lang="en-GB" dirty="0" smtClean="0"/>
              <a:t> illustrations; 28 cm</a:t>
            </a:r>
          </a:p>
          <a:p>
            <a:pPr marL="0" indent="0">
              <a:buFont typeface="Arial" panose="020B0604020202020204" pitchFamily="34" charset="0"/>
              <a:buNone/>
            </a:pPr>
            <a:endParaRPr lang="en-GB" dirty="0" smtClean="0"/>
          </a:p>
        </p:txBody>
      </p:sp>
      <p:sp>
        <p:nvSpPr>
          <p:cNvPr id="2" name="Title 1"/>
          <p:cNvSpPr>
            <a:spLocks noGrp="1"/>
          </p:cNvSpPr>
          <p:nvPr>
            <p:ph type="title"/>
          </p:nvPr>
        </p:nvSpPr>
        <p:spPr/>
        <p:txBody>
          <a:bodyPr/>
          <a:lstStyle/>
          <a:p>
            <a:r>
              <a:rPr lang="en-US" dirty="0" smtClean="0"/>
              <a:t>Fewer Abbreviations</a:t>
            </a:r>
            <a:endParaRPr lang="en-US" dirty="0"/>
          </a:p>
        </p:txBody>
      </p:sp>
    </p:spTree>
    <p:extLst>
      <p:ext uri="{BB962C8B-B14F-4D97-AF65-F5344CB8AC3E}">
        <p14:creationId xmlns:p14="http://schemas.microsoft.com/office/powerpoint/2010/main" val="631319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7"/>
            <a:ext cx="8229600" cy="5364163"/>
          </a:xfrm>
          <a:ln>
            <a:noFill/>
          </a:ln>
        </p:spPr>
        <p:txBody>
          <a:bodyPr>
            <a:normAutofit/>
          </a:bodyPr>
          <a:lstStyle/>
          <a:p>
            <a:pPr marL="0" indent="0">
              <a:buNone/>
              <a:tabLst>
                <a:tab pos="682625" algn="l"/>
              </a:tabLst>
            </a:pPr>
            <a:r>
              <a:rPr lang="en-US" altLang="zh-CN" sz="2800" b="1" dirty="0">
                <a:solidFill>
                  <a:srgbClr val="C0504D"/>
                </a:solidFill>
              </a:rPr>
              <a:t>Source:</a:t>
            </a:r>
            <a:r>
              <a:rPr lang="en-US" altLang="zh-CN" sz="2800" dirty="0">
                <a:solidFill>
                  <a:prstClr val="black"/>
                </a:solidFill>
              </a:rPr>
              <a:t> 	Third revised edition</a:t>
            </a:r>
          </a:p>
          <a:p>
            <a:pPr marL="0" indent="0">
              <a:buNone/>
              <a:tabLst>
                <a:tab pos="682625" algn="l"/>
              </a:tabLst>
            </a:pPr>
            <a:r>
              <a:rPr lang="en-US" altLang="zh-CN" sz="2800" b="1" dirty="0">
                <a:solidFill>
                  <a:srgbClr val="C0504D"/>
                </a:solidFill>
              </a:rPr>
              <a:t>AACR2:</a:t>
            </a:r>
            <a:r>
              <a:rPr lang="en-US" altLang="zh-CN" sz="2800" dirty="0">
                <a:solidFill>
                  <a:prstClr val="black"/>
                </a:solidFill>
              </a:rPr>
              <a:t>	</a:t>
            </a:r>
            <a:r>
              <a:rPr lang="en-US" altLang="zh-CN" sz="2800" b="1" dirty="0" smtClean="0">
                <a:solidFill>
                  <a:prstClr val="black"/>
                </a:solidFill>
                <a:cs typeface="Courier New" pitchFamily="49" charset="0"/>
              </a:rPr>
              <a:t>250  </a:t>
            </a:r>
            <a:r>
              <a:rPr lang="en-US" altLang="zh-CN" sz="2800" b="1" dirty="0">
                <a:solidFill>
                  <a:prstClr val="black"/>
                </a:solidFill>
                <a:cs typeface="Courier New" pitchFamily="49" charset="0"/>
              </a:rPr>
              <a:t>3rd rev. ed.</a:t>
            </a:r>
          </a:p>
          <a:p>
            <a:pPr marL="0" indent="0">
              <a:buNone/>
              <a:tabLst>
                <a:tab pos="682625" algn="l"/>
              </a:tabLst>
            </a:pPr>
            <a:r>
              <a:rPr lang="en-US" altLang="zh-CN" sz="2800" b="1" dirty="0">
                <a:solidFill>
                  <a:srgbClr val="C0504D"/>
                </a:solidFill>
              </a:rPr>
              <a:t>RDA:</a:t>
            </a:r>
            <a:r>
              <a:rPr lang="en-US" altLang="zh-CN" sz="2800" dirty="0">
                <a:solidFill>
                  <a:prstClr val="black"/>
                </a:solidFill>
              </a:rPr>
              <a:t>		</a:t>
            </a:r>
            <a:r>
              <a:rPr lang="en-US" altLang="zh-CN" sz="2800" b="1" dirty="0" smtClean="0">
                <a:solidFill>
                  <a:prstClr val="black"/>
                </a:solidFill>
                <a:cs typeface="Courier New" pitchFamily="49" charset="0"/>
              </a:rPr>
              <a:t>250 </a:t>
            </a:r>
            <a:r>
              <a:rPr lang="en-US" altLang="zh-CN" sz="2800" b="1" dirty="0">
                <a:solidFill>
                  <a:prstClr val="black"/>
                </a:solidFill>
                <a:cs typeface="Courier New" pitchFamily="49" charset="0"/>
              </a:rPr>
              <a:t>Third revised edition</a:t>
            </a:r>
          </a:p>
          <a:p>
            <a:pPr>
              <a:tabLst>
                <a:tab pos="682625" algn="l"/>
              </a:tabLst>
            </a:pPr>
            <a:endParaRPr lang="en-US" altLang="zh-CN" sz="2800" dirty="0">
              <a:solidFill>
                <a:prstClr val="black"/>
              </a:solidFill>
            </a:endParaRPr>
          </a:p>
          <a:p>
            <a:pPr marL="0" indent="0">
              <a:buNone/>
            </a:pPr>
            <a:r>
              <a:rPr lang="en-US" altLang="zh-CN" sz="2800" b="1" dirty="0">
                <a:solidFill>
                  <a:srgbClr val="C0504D"/>
                </a:solidFill>
              </a:rPr>
              <a:t>Source:</a:t>
            </a:r>
            <a:r>
              <a:rPr lang="en-US" altLang="zh-CN" sz="2800" dirty="0">
                <a:solidFill>
                  <a:prstClr val="black"/>
                </a:solidFill>
              </a:rPr>
              <a:t> 	2nd enlarged ed., revised</a:t>
            </a:r>
          </a:p>
          <a:p>
            <a:pPr marL="0" indent="0">
              <a:buNone/>
            </a:pPr>
            <a:r>
              <a:rPr lang="en-US" altLang="zh-CN" sz="2800" b="1" dirty="0">
                <a:solidFill>
                  <a:srgbClr val="C0504D"/>
                </a:solidFill>
              </a:rPr>
              <a:t>AACR2:</a:t>
            </a:r>
            <a:r>
              <a:rPr lang="en-US" altLang="zh-CN" sz="2800" dirty="0">
                <a:solidFill>
                  <a:prstClr val="black"/>
                </a:solidFill>
              </a:rPr>
              <a:t>	</a:t>
            </a:r>
            <a:r>
              <a:rPr lang="en-US" altLang="zh-CN" sz="2800" b="1" dirty="0" smtClean="0">
                <a:solidFill>
                  <a:prstClr val="black"/>
                </a:solidFill>
                <a:cs typeface="Courier New" pitchFamily="49" charset="0"/>
              </a:rPr>
              <a:t>250 </a:t>
            </a:r>
            <a:r>
              <a:rPr lang="en-US" altLang="zh-CN" sz="2800" b="1" dirty="0">
                <a:solidFill>
                  <a:prstClr val="black"/>
                </a:solidFill>
                <a:cs typeface="Courier New" pitchFamily="49" charset="0"/>
              </a:rPr>
              <a:t>2nd enl. ed., rev.	</a:t>
            </a:r>
          </a:p>
          <a:p>
            <a:pPr marL="0" indent="0">
              <a:buNone/>
            </a:pPr>
            <a:r>
              <a:rPr lang="en-US" altLang="zh-CN" sz="2800" b="1" dirty="0">
                <a:solidFill>
                  <a:srgbClr val="C0504D"/>
                </a:solidFill>
              </a:rPr>
              <a:t>RDA:</a:t>
            </a:r>
            <a:r>
              <a:rPr lang="en-US" altLang="zh-CN" sz="2800" dirty="0">
                <a:solidFill>
                  <a:prstClr val="black"/>
                </a:solidFill>
              </a:rPr>
              <a:t> 		</a:t>
            </a:r>
            <a:r>
              <a:rPr lang="en-US" altLang="zh-CN" sz="2800" b="1" dirty="0">
                <a:solidFill>
                  <a:prstClr val="black"/>
                </a:solidFill>
                <a:cs typeface="Courier New" pitchFamily="49" charset="0"/>
              </a:rPr>
              <a:t>250 </a:t>
            </a:r>
            <a:r>
              <a:rPr lang="en-US" altLang="zh-CN" sz="2800" b="1" dirty="0" smtClean="0">
                <a:solidFill>
                  <a:prstClr val="black"/>
                </a:solidFill>
                <a:cs typeface="Courier New" pitchFamily="49" charset="0"/>
              </a:rPr>
              <a:t>2nd </a:t>
            </a:r>
            <a:r>
              <a:rPr lang="en-US" altLang="zh-CN" sz="2800" b="1" dirty="0">
                <a:solidFill>
                  <a:prstClr val="black"/>
                </a:solidFill>
                <a:cs typeface="Courier New" pitchFamily="49" charset="0"/>
              </a:rPr>
              <a:t>enlarged ed., revised</a:t>
            </a:r>
          </a:p>
          <a:p>
            <a:endParaRPr lang="en-US" sz="2800" dirty="0"/>
          </a:p>
        </p:txBody>
      </p:sp>
      <p:sp>
        <p:nvSpPr>
          <p:cNvPr id="4" name="Title 1"/>
          <p:cNvSpPr>
            <a:spLocks noGrp="1"/>
          </p:cNvSpPr>
          <p:nvPr>
            <p:ph type="title"/>
          </p:nvPr>
        </p:nvSpPr>
        <p:spPr>
          <a:xfrm>
            <a:off x="457200" y="228600"/>
            <a:ext cx="8229600" cy="1143000"/>
          </a:xfrm>
        </p:spPr>
        <p:txBody>
          <a:bodyPr/>
          <a:lstStyle/>
          <a:p>
            <a:r>
              <a:rPr lang="en-US" dirty="0" smtClean="0"/>
              <a:t>Fewer Abbreviations</a:t>
            </a:r>
            <a:endParaRPr lang="en-US" dirty="0"/>
          </a:p>
        </p:txBody>
      </p:sp>
    </p:spTree>
    <p:extLst>
      <p:ext uri="{BB962C8B-B14F-4D97-AF65-F5344CB8AC3E}">
        <p14:creationId xmlns:p14="http://schemas.microsoft.com/office/powerpoint/2010/main" val="41867330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385200" y="485400"/>
            <a:ext cx="8454000" cy="810000"/>
          </a:xfrm>
        </p:spPr>
        <p:txBody>
          <a:bodyPr tIns="45720" bIns="45720" anchor="b">
            <a:normAutofit/>
          </a:bodyPr>
          <a:lstStyle/>
          <a:p>
            <a:r>
              <a:rPr lang="en-GB" dirty="0" smtClean="0"/>
              <a:t>Rule of Three is Gone</a:t>
            </a:r>
            <a:endParaRPr lang="en-GB" b="0" noProof="0" dirty="0" smtClean="0"/>
          </a:p>
        </p:txBody>
      </p:sp>
      <p:sp>
        <p:nvSpPr>
          <p:cNvPr id="47109" name="Rectangle 6"/>
          <p:cNvSpPr>
            <a:spLocks noChangeArrowheads="1"/>
          </p:cNvSpPr>
          <p:nvPr/>
        </p:nvSpPr>
        <p:spPr bwMode="auto">
          <a:xfrm>
            <a:off x="385200" y="1366421"/>
            <a:ext cx="8280000" cy="52629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tabLst>
                <a:tab pos="1481138" algn="l"/>
                <a:tab pos="2684463" algn="l"/>
                <a:tab pos="3033713" algn="l"/>
              </a:tabLst>
            </a:pPr>
            <a:r>
              <a:rPr lang="en-US" sz="2800" b="1" dirty="0" smtClean="0">
                <a:solidFill>
                  <a:srgbClr val="C0504D"/>
                </a:solidFill>
              </a:rPr>
              <a:t>Source</a:t>
            </a:r>
            <a:r>
              <a:rPr lang="en-US" sz="2800" b="1" dirty="0">
                <a:solidFill>
                  <a:srgbClr val="C0504D"/>
                </a:solidFill>
              </a:rPr>
              <a:t>:</a:t>
            </a:r>
            <a:r>
              <a:rPr lang="en-US" sz="2800" dirty="0">
                <a:solidFill>
                  <a:prstClr val="black"/>
                </a:solidFill>
              </a:rPr>
              <a:t> by Susan Brown, Melanie Carlson, Stephen </a:t>
            </a:r>
            <a:r>
              <a:rPr lang="en-US" sz="2800" dirty="0" err="1" smtClean="0">
                <a:solidFill>
                  <a:prstClr val="black"/>
                </a:solidFill>
              </a:rPr>
              <a:t>Lindell</a:t>
            </a:r>
            <a:r>
              <a:rPr lang="en-US" sz="2800" dirty="0">
                <a:solidFill>
                  <a:prstClr val="black"/>
                </a:solidFill>
              </a:rPr>
              <a:t>, Kevin </a:t>
            </a:r>
            <a:r>
              <a:rPr lang="en-US" sz="2800" dirty="0" err="1">
                <a:solidFill>
                  <a:prstClr val="black"/>
                </a:solidFill>
              </a:rPr>
              <a:t>Ott</a:t>
            </a:r>
            <a:r>
              <a:rPr lang="en-US" sz="2800" dirty="0">
                <a:solidFill>
                  <a:prstClr val="black"/>
                </a:solidFill>
              </a:rPr>
              <a:t>, and Janet Wilson</a:t>
            </a:r>
            <a:r>
              <a:rPr lang="en-US" sz="2800" dirty="0" smtClean="0">
                <a:solidFill>
                  <a:prstClr val="black"/>
                </a:solidFill>
              </a:rPr>
              <a:t>.</a:t>
            </a:r>
          </a:p>
          <a:p>
            <a:pPr>
              <a:tabLst>
                <a:tab pos="1481138" algn="l"/>
                <a:tab pos="2684463" algn="l"/>
                <a:tab pos="3033713" algn="l"/>
              </a:tabLst>
            </a:pPr>
            <a:endParaRPr lang="en-US" sz="2800" dirty="0" smtClean="0">
              <a:solidFill>
                <a:prstClr val="black"/>
              </a:solidFill>
            </a:endParaRPr>
          </a:p>
          <a:p>
            <a:pPr>
              <a:tabLst>
                <a:tab pos="1481138" algn="l"/>
                <a:tab pos="2684463" algn="l"/>
                <a:tab pos="3033713" algn="l"/>
              </a:tabLst>
            </a:pPr>
            <a:r>
              <a:rPr lang="en-US" sz="2800" b="1" dirty="0">
                <a:solidFill>
                  <a:srgbClr val="C0504D"/>
                </a:solidFill>
              </a:rPr>
              <a:t>AACR2:</a:t>
            </a:r>
            <a:endParaRPr lang="en-US" sz="2800" dirty="0">
              <a:solidFill>
                <a:prstClr val="black"/>
              </a:solidFill>
            </a:endParaRPr>
          </a:p>
          <a:p>
            <a:pPr>
              <a:tabLst>
                <a:tab pos="1481138" algn="l"/>
                <a:tab pos="2684463" algn="l"/>
                <a:tab pos="3033713" algn="l"/>
              </a:tabLst>
            </a:pPr>
            <a:r>
              <a:rPr lang="en-US" sz="2800" b="1" dirty="0" smtClean="0">
                <a:solidFill>
                  <a:prstClr val="black"/>
                </a:solidFill>
                <a:cs typeface="Courier New" pitchFamily="49" charset="0"/>
              </a:rPr>
              <a:t> </a:t>
            </a:r>
            <a:r>
              <a:rPr lang="en-US" sz="2800" b="1" dirty="0">
                <a:solidFill>
                  <a:prstClr val="black"/>
                </a:solidFill>
                <a:cs typeface="Courier New" pitchFamily="49" charset="0"/>
              </a:rPr>
              <a:t>by Susan Brown </a:t>
            </a:r>
            <a:r>
              <a:rPr lang="en-US" sz="2800" b="1" dirty="0">
                <a:solidFill>
                  <a:srgbClr val="C0504D"/>
                </a:solidFill>
                <a:cs typeface="Courier New" pitchFamily="49" charset="0"/>
              </a:rPr>
              <a:t>… [et al.]</a:t>
            </a:r>
            <a:r>
              <a:rPr lang="en-US" sz="2800" b="1" dirty="0">
                <a:solidFill>
                  <a:prstClr val="black"/>
                </a:solidFill>
                <a:cs typeface="Courier New" pitchFamily="49" charset="0"/>
              </a:rPr>
              <a:t>.</a:t>
            </a:r>
            <a:endParaRPr lang="en-US" sz="2800" b="1" dirty="0">
              <a:solidFill>
                <a:srgbClr val="FF0000"/>
              </a:solidFill>
              <a:cs typeface="Courier New" pitchFamily="49" charset="0"/>
            </a:endParaRPr>
          </a:p>
          <a:p>
            <a:pPr>
              <a:tabLst>
                <a:tab pos="1481138" algn="l"/>
                <a:tab pos="2684463" algn="l"/>
                <a:tab pos="3033713" algn="l"/>
              </a:tabLst>
            </a:pPr>
            <a:endParaRPr lang="en-US" sz="2800" dirty="0">
              <a:solidFill>
                <a:prstClr val="black"/>
              </a:solidFill>
            </a:endParaRPr>
          </a:p>
          <a:p>
            <a:pPr>
              <a:tabLst>
                <a:tab pos="1481138" algn="l"/>
                <a:tab pos="2684463" algn="l"/>
                <a:tab pos="3033713" algn="l"/>
              </a:tabLst>
            </a:pPr>
            <a:r>
              <a:rPr lang="en-US" sz="2800" b="1" dirty="0" smtClean="0">
                <a:solidFill>
                  <a:srgbClr val="C0504D"/>
                </a:solidFill>
              </a:rPr>
              <a:t>RDA:</a:t>
            </a:r>
            <a:endParaRPr lang="en-US" sz="2800" dirty="0">
              <a:solidFill>
                <a:prstClr val="black"/>
              </a:solidFill>
            </a:endParaRPr>
          </a:p>
          <a:p>
            <a:pPr>
              <a:tabLst>
                <a:tab pos="1481138" algn="l"/>
                <a:tab pos="2684463" algn="l"/>
                <a:tab pos="3033713" algn="l"/>
              </a:tabLst>
            </a:pPr>
            <a:r>
              <a:rPr lang="en-US" sz="2800" b="1" dirty="0" smtClean="0">
                <a:solidFill>
                  <a:prstClr val="black"/>
                </a:solidFill>
                <a:cs typeface="Courier New" pitchFamily="49" charset="0"/>
              </a:rPr>
              <a:t>by </a:t>
            </a:r>
            <a:r>
              <a:rPr lang="en-US" sz="2800" b="1" dirty="0">
                <a:solidFill>
                  <a:srgbClr val="C0504D"/>
                </a:solidFill>
                <a:cs typeface="Courier New" pitchFamily="49" charset="0"/>
              </a:rPr>
              <a:t>Susan Brown, </a:t>
            </a:r>
            <a:r>
              <a:rPr lang="en-US" sz="2800" b="1" dirty="0" smtClean="0">
                <a:solidFill>
                  <a:srgbClr val="C0504D"/>
                </a:solidFill>
                <a:cs typeface="Courier New" pitchFamily="49" charset="0"/>
              </a:rPr>
              <a:t>Melanie Carlson</a:t>
            </a:r>
            <a:r>
              <a:rPr lang="en-US" sz="2800" b="1" dirty="0">
                <a:solidFill>
                  <a:srgbClr val="C0504D"/>
                </a:solidFill>
                <a:cs typeface="Courier New" pitchFamily="49" charset="0"/>
              </a:rPr>
              <a:t>, Stephen </a:t>
            </a:r>
            <a:r>
              <a:rPr lang="en-US" sz="2800" b="1" dirty="0" err="1">
                <a:solidFill>
                  <a:srgbClr val="C0504D"/>
                </a:solidFill>
                <a:cs typeface="Courier New" pitchFamily="49" charset="0"/>
              </a:rPr>
              <a:t>Lindell</a:t>
            </a:r>
            <a:r>
              <a:rPr lang="en-US" sz="2800" b="1" dirty="0">
                <a:solidFill>
                  <a:srgbClr val="C0504D"/>
                </a:solidFill>
                <a:cs typeface="Courier New" pitchFamily="49" charset="0"/>
              </a:rPr>
              <a:t>, </a:t>
            </a:r>
            <a:r>
              <a:rPr lang="en-US" sz="2800" b="1" dirty="0" smtClean="0">
                <a:solidFill>
                  <a:srgbClr val="C0504D"/>
                </a:solidFill>
                <a:cs typeface="Courier New" pitchFamily="49" charset="0"/>
              </a:rPr>
              <a:t>Kevin </a:t>
            </a:r>
            <a:r>
              <a:rPr lang="en-US" sz="2800" b="1" dirty="0" err="1" smtClean="0">
                <a:solidFill>
                  <a:srgbClr val="C0504D"/>
                </a:solidFill>
                <a:cs typeface="Courier New" pitchFamily="49" charset="0"/>
              </a:rPr>
              <a:t>Ott</a:t>
            </a:r>
            <a:r>
              <a:rPr lang="en-US" sz="2800" b="1" dirty="0">
                <a:solidFill>
                  <a:srgbClr val="C0504D"/>
                </a:solidFill>
                <a:cs typeface="Courier New" pitchFamily="49" charset="0"/>
              </a:rPr>
              <a:t>, and Janet Wilson</a:t>
            </a:r>
            <a:r>
              <a:rPr lang="en-US" sz="2800" b="1" dirty="0" smtClean="0">
                <a:solidFill>
                  <a:srgbClr val="C0504D"/>
                </a:solidFill>
                <a:cs typeface="Courier New" pitchFamily="49" charset="0"/>
              </a:rPr>
              <a:t>.</a:t>
            </a:r>
          </a:p>
          <a:p>
            <a:pPr>
              <a:tabLst>
                <a:tab pos="1481138" algn="l"/>
                <a:tab pos="2684463" algn="l"/>
                <a:tab pos="3033713" algn="l"/>
              </a:tabLst>
            </a:pPr>
            <a:endParaRPr lang="en-US" sz="2800" b="1" dirty="0" smtClean="0">
              <a:solidFill>
                <a:srgbClr val="C0504D"/>
              </a:solidFill>
              <a:cs typeface="Courier New" pitchFamily="49" charset="0"/>
            </a:endParaRPr>
          </a:p>
          <a:p>
            <a:pPr>
              <a:tabLst>
                <a:tab pos="1481138" algn="l"/>
                <a:tab pos="2684463" algn="l"/>
                <a:tab pos="3033713" algn="l"/>
              </a:tabLst>
            </a:pPr>
            <a:r>
              <a:rPr lang="en-US" sz="2800" b="1" dirty="0">
                <a:solidFill>
                  <a:srgbClr val="C0504D"/>
                </a:solidFill>
              </a:rPr>
              <a:t>RDA allows:</a:t>
            </a:r>
            <a:endParaRPr lang="en-US" sz="2800" dirty="0">
              <a:solidFill>
                <a:prstClr val="black"/>
              </a:solidFill>
            </a:endParaRPr>
          </a:p>
          <a:p>
            <a:pPr>
              <a:tabLst>
                <a:tab pos="1481138" algn="l"/>
                <a:tab pos="2684463" algn="l"/>
                <a:tab pos="3033713" algn="l"/>
              </a:tabLst>
            </a:pPr>
            <a:r>
              <a:rPr lang="en-US" sz="2800" b="1" dirty="0" smtClean="0">
                <a:solidFill>
                  <a:prstClr val="black"/>
                </a:solidFill>
                <a:cs typeface="Courier New" pitchFamily="49" charset="0"/>
              </a:rPr>
              <a:t>by </a:t>
            </a:r>
            <a:r>
              <a:rPr lang="en-US" sz="2800" b="1" dirty="0">
                <a:solidFill>
                  <a:prstClr val="black"/>
                </a:solidFill>
                <a:cs typeface="Courier New" pitchFamily="49" charset="0"/>
              </a:rPr>
              <a:t>Susan Brown </a:t>
            </a:r>
            <a:r>
              <a:rPr lang="en-US" sz="2800" b="1" dirty="0">
                <a:solidFill>
                  <a:srgbClr val="C0504D"/>
                </a:solidFill>
                <a:cs typeface="Courier New" pitchFamily="49" charset="0"/>
              </a:rPr>
              <a:t>[and four others</a:t>
            </a:r>
            <a:r>
              <a:rPr lang="en-US" sz="2800" b="1" dirty="0" smtClean="0">
                <a:solidFill>
                  <a:srgbClr val="C0504D"/>
                </a:solidFill>
                <a:cs typeface="Courier New" pitchFamily="49" charset="0"/>
              </a:rPr>
              <a:t>].</a:t>
            </a:r>
            <a:endParaRPr lang="en-US" sz="2800" b="1" dirty="0">
              <a:solidFill>
                <a:srgbClr val="C0504D"/>
              </a:solidFill>
              <a:cs typeface="Courier New" pitchFamily="49" charset="0"/>
            </a:endParaRPr>
          </a:p>
        </p:txBody>
      </p:sp>
    </p:spTree>
    <p:extLst>
      <p:ext uri="{BB962C8B-B14F-4D97-AF65-F5344CB8AC3E}">
        <p14:creationId xmlns:p14="http://schemas.microsoft.com/office/powerpoint/2010/main" val="884949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Terms are Gone</a:t>
            </a:r>
            <a:endParaRPr lang="en-US" dirty="0"/>
          </a:p>
        </p:txBody>
      </p:sp>
      <p:sp>
        <p:nvSpPr>
          <p:cNvPr id="3" name="Content Placeholder 2"/>
          <p:cNvSpPr>
            <a:spLocks noGrp="1"/>
          </p:cNvSpPr>
          <p:nvPr>
            <p:ph idx="1"/>
          </p:nvPr>
        </p:nvSpPr>
        <p:spPr/>
        <p:txBody>
          <a:bodyPr/>
          <a:lstStyle/>
          <a:p>
            <a:pPr marL="0" indent="0">
              <a:buNone/>
            </a:pPr>
            <a:r>
              <a:rPr lang="en-US" altLang="zh-CN" b="1" dirty="0">
                <a:solidFill>
                  <a:srgbClr val="C0504D"/>
                </a:solidFill>
              </a:rPr>
              <a:t>AACR2: </a:t>
            </a:r>
            <a:endParaRPr lang="en-US" altLang="zh-CN" b="1" dirty="0" smtClean="0">
              <a:solidFill>
                <a:srgbClr val="C0504D"/>
              </a:solidFill>
            </a:endParaRPr>
          </a:p>
          <a:p>
            <a:pPr marL="0" indent="0">
              <a:buNone/>
            </a:pPr>
            <a:r>
              <a:rPr lang="en-US" dirty="0" smtClean="0"/>
              <a:t>[</a:t>
            </a:r>
            <a:r>
              <a:rPr lang="en-US" dirty="0" err="1" smtClean="0"/>
              <a:t>S.l</a:t>
            </a:r>
            <a:r>
              <a:rPr lang="en-US" dirty="0" smtClean="0"/>
              <a:t>. :  </a:t>
            </a:r>
            <a:r>
              <a:rPr lang="en-US" dirty="0" err="1" smtClean="0"/>
              <a:t>s.n</a:t>
            </a:r>
            <a:r>
              <a:rPr lang="en-US" dirty="0" smtClean="0"/>
              <a:t>.],  2008.</a:t>
            </a:r>
          </a:p>
          <a:p>
            <a:pPr marL="0" indent="0">
              <a:buNone/>
            </a:pPr>
            <a:endParaRPr lang="en-US" dirty="0"/>
          </a:p>
          <a:p>
            <a:pPr marL="0" indent="0">
              <a:buNone/>
              <a:tabLst>
                <a:tab pos="1481138" algn="l"/>
                <a:tab pos="2684463" algn="l"/>
                <a:tab pos="3033713" algn="l"/>
              </a:tabLst>
            </a:pPr>
            <a:r>
              <a:rPr lang="en-US" b="1" dirty="0">
                <a:solidFill>
                  <a:srgbClr val="C0504D"/>
                </a:solidFill>
              </a:rPr>
              <a:t>RDA:</a:t>
            </a:r>
            <a:endParaRPr lang="en-US" dirty="0">
              <a:solidFill>
                <a:prstClr val="black"/>
              </a:solidFill>
            </a:endParaRPr>
          </a:p>
          <a:p>
            <a:pPr marL="0" indent="0">
              <a:buNone/>
            </a:pPr>
            <a:r>
              <a:rPr lang="en-US" dirty="0" smtClean="0"/>
              <a:t>[Place of publication not identified] : [Publisher not identified], 2008.</a:t>
            </a:r>
            <a:endParaRPr lang="en-US" dirty="0"/>
          </a:p>
        </p:txBody>
      </p:sp>
    </p:spTree>
    <p:extLst>
      <p:ext uri="{BB962C8B-B14F-4D97-AF65-F5344CB8AC3E}">
        <p14:creationId xmlns:p14="http://schemas.microsoft.com/office/powerpoint/2010/main" val="645481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385200" y="198000"/>
            <a:ext cx="7850188" cy="810000"/>
          </a:xfrm>
        </p:spPr>
        <p:txBody>
          <a:bodyPr>
            <a:normAutofit/>
          </a:bodyPr>
          <a:lstStyle/>
          <a:p>
            <a:pPr eaLnBrk="1" hangingPunct="1"/>
            <a:r>
              <a:rPr lang="en-US" dirty="0" smtClean="0"/>
              <a:t>GMD is Gone</a:t>
            </a:r>
          </a:p>
        </p:txBody>
      </p:sp>
      <p:sp>
        <p:nvSpPr>
          <p:cNvPr id="7172" name="Rectangle 3"/>
          <p:cNvSpPr>
            <a:spLocks noGrp="1" noChangeArrowheads="1"/>
          </p:cNvSpPr>
          <p:nvPr>
            <p:ph type="body" idx="1"/>
          </p:nvPr>
        </p:nvSpPr>
        <p:spPr>
          <a:xfrm>
            <a:off x="385200" y="1440000"/>
            <a:ext cx="8280000" cy="4680000"/>
          </a:xfrm>
        </p:spPr>
        <p:txBody>
          <a:bodyPr>
            <a:normAutofit/>
          </a:bodyPr>
          <a:lstStyle/>
          <a:p>
            <a:pPr marL="0" indent="0" algn="ctr">
              <a:buNone/>
            </a:pPr>
            <a:r>
              <a:rPr lang="en-US" sz="2800" dirty="0"/>
              <a:t>GMD (General Material Designation</a:t>
            </a:r>
            <a:r>
              <a:rPr lang="en-US" sz="2800" dirty="0" smtClean="0"/>
              <a:t>) = bracketed </a:t>
            </a:r>
            <a:r>
              <a:rPr lang="en-US" sz="2800" dirty="0"/>
              <a:t>information in the title that conveys the type of </a:t>
            </a:r>
            <a:r>
              <a:rPr lang="en-US" sz="2800" dirty="0" smtClean="0"/>
              <a:t>material</a:t>
            </a:r>
          </a:p>
          <a:p>
            <a:pPr marL="0" indent="0">
              <a:buNone/>
            </a:pPr>
            <a:endParaRPr lang="en-US" sz="2800" dirty="0"/>
          </a:p>
          <a:p>
            <a:pPr marL="0" indent="0" algn="ctr">
              <a:buNone/>
            </a:pPr>
            <a:r>
              <a:rPr lang="en-US" sz="2800" dirty="0"/>
              <a:t>[electronic resource] </a:t>
            </a:r>
          </a:p>
          <a:p>
            <a:pPr marL="0" indent="0" algn="ctr">
              <a:buNone/>
            </a:pPr>
            <a:r>
              <a:rPr lang="en-US" sz="2800" dirty="0" smtClean="0"/>
              <a:t>[</a:t>
            </a:r>
            <a:r>
              <a:rPr lang="en-US" sz="2800" dirty="0"/>
              <a:t>sound recording] </a:t>
            </a:r>
            <a:endParaRPr lang="en-US" sz="2800" dirty="0" smtClean="0"/>
          </a:p>
          <a:p>
            <a:pPr marL="0" indent="0" algn="ctr">
              <a:buNone/>
            </a:pPr>
            <a:r>
              <a:rPr lang="en-US" sz="2800" dirty="0" smtClean="0"/>
              <a:t>[</a:t>
            </a:r>
            <a:r>
              <a:rPr lang="en-US" sz="2800" dirty="0" err="1"/>
              <a:t>videorecording</a:t>
            </a:r>
            <a:r>
              <a:rPr lang="en-US" sz="2800" dirty="0"/>
              <a:t>] </a:t>
            </a:r>
          </a:p>
        </p:txBody>
      </p:sp>
    </p:spTree>
    <p:extLst>
      <p:ext uri="{BB962C8B-B14F-4D97-AF65-F5344CB8AC3E}">
        <p14:creationId xmlns:p14="http://schemas.microsoft.com/office/powerpoint/2010/main" val="974288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30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362200"/>
            <a:ext cx="5867400" cy="1295400"/>
          </a:xfrm>
        </p:spPr>
        <p:txBody>
          <a:bodyPr/>
          <a:lstStyle/>
          <a:p>
            <a:r>
              <a:rPr lang="en-US" dirty="0" smtClean="0">
                <a:solidFill>
                  <a:schemeClr val="bg1"/>
                </a:solidFill>
              </a:rPr>
              <a:t>What is RDA?</a:t>
            </a:r>
            <a:endParaRPr lang="en-US" dirty="0">
              <a:solidFill>
                <a:schemeClr val="bg1"/>
              </a:solidFill>
            </a:endParaRPr>
          </a:p>
        </p:txBody>
      </p:sp>
      <p:sp>
        <p:nvSpPr>
          <p:cNvPr id="6" name="TextBox 5"/>
          <p:cNvSpPr txBox="1"/>
          <p:nvPr/>
        </p:nvSpPr>
        <p:spPr>
          <a:xfrm>
            <a:off x="2133600" y="6520190"/>
            <a:ext cx="4953000" cy="261610"/>
          </a:xfrm>
          <a:prstGeom prst="rect">
            <a:avLst/>
          </a:prstGeom>
          <a:noFill/>
        </p:spPr>
        <p:txBody>
          <a:bodyPr wrap="square" rtlCol="0">
            <a:spAutoFit/>
          </a:bodyPr>
          <a:lstStyle/>
          <a:p>
            <a:r>
              <a:rPr lang="en-US" sz="1100" dirty="0" smtClean="0">
                <a:solidFill>
                  <a:schemeClr val="bg1"/>
                </a:solidFill>
              </a:rPr>
              <a:t>Photo credit: http://</a:t>
            </a:r>
            <a:r>
              <a:rPr lang="en-US" sz="1100" dirty="0">
                <a:solidFill>
                  <a:schemeClr val="bg1"/>
                </a:solidFill>
              </a:rPr>
              <a:t>www.flickr.com/photos/konradfoerstner/4168966589/</a:t>
            </a:r>
          </a:p>
        </p:txBody>
      </p:sp>
    </p:spTree>
    <p:extLst>
      <p:ext uri="{BB962C8B-B14F-4D97-AF65-F5344CB8AC3E}">
        <p14:creationId xmlns:p14="http://schemas.microsoft.com/office/powerpoint/2010/main" val="384171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GMD is replaced by:</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Content type (text, performed music, spoken word, etc.) </a:t>
            </a:r>
          </a:p>
          <a:p>
            <a:pPr marL="0" indent="0">
              <a:buNone/>
            </a:pPr>
            <a:r>
              <a:rPr lang="en-US" dirty="0"/>
              <a:t>–Media type (audio, microform, video, etc.) </a:t>
            </a:r>
          </a:p>
          <a:p>
            <a:pPr marL="0" indent="0">
              <a:buNone/>
            </a:pPr>
            <a:r>
              <a:rPr lang="fr-FR" dirty="0"/>
              <a:t>–Carrier type (audio disc, online </a:t>
            </a:r>
            <a:r>
              <a:rPr lang="fr-FR" dirty="0" err="1"/>
              <a:t>resource</a:t>
            </a:r>
            <a:r>
              <a:rPr lang="fr-FR" dirty="0"/>
              <a:t>, </a:t>
            </a:r>
            <a:r>
              <a:rPr lang="fr-FR" dirty="0" err="1"/>
              <a:t>videodisc</a:t>
            </a:r>
            <a:r>
              <a:rPr lang="fr-FR" dirty="0"/>
              <a:t>, </a:t>
            </a:r>
            <a:r>
              <a:rPr lang="fr-FR" dirty="0" err="1"/>
              <a:t>etc</a:t>
            </a:r>
            <a:r>
              <a:rPr lang="fr-FR" dirty="0"/>
              <a:t>) </a:t>
            </a:r>
          </a:p>
          <a:p>
            <a:endParaRPr lang="en-US" dirty="0"/>
          </a:p>
        </p:txBody>
      </p:sp>
    </p:spTree>
    <p:extLst>
      <p:ext uri="{BB962C8B-B14F-4D97-AF65-F5344CB8AC3E}">
        <p14:creationId xmlns:p14="http://schemas.microsoft.com/office/powerpoint/2010/main" val="17435469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Terminology comes from lists in the RDA guidelines.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09800"/>
            <a:ext cx="8534400" cy="2722419"/>
          </a:xfrm>
          <a:prstGeom prst="rect">
            <a:avLst/>
          </a:prstGeom>
        </p:spPr>
      </p:pic>
    </p:spTree>
    <p:extLst>
      <p:ext uri="{BB962C8B-B14F-4D97-AF65-F5344CB8AC3E}">
        <p14:creationId xmlns:p14="http://schemas.microsoft.com/office/powerpoint/2010/main" val="419329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867400"/>
            <a:ext cx="4038600" cy="838200"/>
          </a:xfrm>
        </p:spPr>
        <p:txBody>
          <a:bodyPr>
            <a:normAutofit/>
          </a:bodyPr>
          <a:lstStyle/>
          <a:p>
            <a:pPr marL="0" indent="0">
              <a:buNone/>
            </a:pPr>
            <a:r>
              <a:rPr lang="en-US" sz="1100" dirty="0" smtClean="0"/>
              <a:t>Photo credits:</a:t>
            </a:r>
          </a:p>
          <a:p>
            <a:pPr marL="0" indent="0">
              <a:buNone/>
            </a:pPr>
            <a:r>
              <a:rPr lang="en-US" sz="1100" dirty="0" smtClean="0"/>
              <a:t>http://www.flickr.com/photos/heidigoseek/115581765/</a:t>
            </a:r>
          </a:p>
          <a:p>
            <a:pPr marL="0" indent="0">
              <a:buNone/>
            </a:pPr>
            <a:r>
              <a:rPr lang="en-US" sz="1100" dirty="0" smtClean="0">
                <a:effectLst/>
              </a:rPr>
              <a:t>http://www.flickr.com/photos/58571789@N00/5802294925/</a:t>
            </a:r>
            <a:endParaRPr lang="en-US" sz="1100" dirty="0" smtClean="0"/>
          </a:p>
        </p:txBody>
      </p:sp>
      <p:pic>
        <p:nvPicPr>
          <p:cNvPr id="2050" name="Picture 2" descr="C:\Users\enimsakont\Documents\Training\NCompass Live\FRBR\edi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10"/>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200400"/>
            <a:ext cx="3901440" cy="2602230"/>
          </a:xfrm>
          <a:prstGeom prst="rect">
            <a:avLst/>
          </a:prstGeom>
        </p:spPr>
      </p:pic>
      <p:sp>
        <p:nvSpPr>
          <p:cNvPr id="5" name="Rectangle 2"/>
          <p:cNvSpPr>
            <a:spLocks noGrp="1" noChangeArrowheads="1"/>
          </p:cNvSpPr>
          <p:nvPr>
            <p:ph type="title"/>
          </p:nvPr>
        </p:nvSpPr>
        <p:spPr>
          <a:xfrm>
            <a:off x="1066800" y="1143000"/>
            <a:ext cx="7769225" cy="424800"/>
          </a:xfrm>
        </p:spPr>
        <p:txBody>
          <a:bodyPr>
            <a:normAutofit fontScale="90000"/>
          </a:bodyPr>
          <a:lstStyle/>
          <a:p>
            <a:pPr algn="r" eaLnBrk="1" hangingPunct="1"/>
            <a:r>
              <a:rPr lang="en-US" dirty="0" smtClean="0"/>
              <a:t>Content Type</a:t>
            </a:r>
          </a:p>
        </p:txBody>
      </p:sp>
    </p:spTree>
    <p:extLst>
      <p:ext uri="{BB962C8B-B14F-4D97-AF65-F5344CB8AC3E}">
        <p14:creationId xmlns:p14="http://schemas.microsoft.com/office/powerpoint/2010/main" val="2165561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19800"/>
            <a:ext cx="5029200" cy="533400"/>
          </a:xfrm>
        </p:spPr>
        <p:txBody>
          <a:bodyPr>
            <a:normAutofit/>
          </a:bodyPr>
          <a:lstStyle/>
          <a:p>
            <a:pPr marL="0" indent="0">
              <a:buNone/>
            </a:pPr>
            <a:r>
              <a:rPr lang="en-US" sz="1100" dirty="0" smtClean="0">
                <a:effectLst/>
              </a:rPr>
              <a:t>Photo Credits: http://www.flickr.com/photos/77961177@N00/275256542/</a:t>
            </a:r>
          </a:p>
          <a:p>
            <a:pPr marL="0" indent="0">
              <a:buNone/>
            </a:pPr>
            <a:r>
              <a:rPr lang="en-US" sz="1100" dirty="0" smtClean="0">
                <a:effectLst/>
              </a:rPr>
              <a:t>http://www.flickr.com/photos/57634636@N00/7185647878/</a:t>
            </a:r>
            <a:endParaRPr lang="en-US" sz="1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57200"/>
            <a:ext cx="4064000" cy="304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81200"/>
            <a:ext cx="5201920" cy="3886200"/>
          </a:xfrm>
          <a:prstGeom prst="rect">
            <a:avLst/>
          </a:prstGeom>
        </p:spPr>
      </p:pic>
      <p:sp>
        <p:nvSpPr>
          <p:cNvPr id="6" name="Rectangle 2"/>
          <p:cNvSpPr>
            <a:spLocks noGrp="1" noChangeArrowheads="1"/>
          </p:cNvSpPr>
          <p:nvPr>
            <p:ph type="title"/>
          </p:nvPr>
        </p:nvSpPr>
        <p:spPr>
          <a:xfrm>
            <a:off x="304800" y="838200"/>
            <a:ext cx="7769225" cy="424800"/>
          </a:xfrm>
        </p:spPr>
        <p:txBody>
          <a:bodyPr>
            <a:normAutofit fontScale="90000"/>
          </a:bodyPr>
          <a:lstStyle/>
          <a:p>
            <a:pPr algn="r" eaLnBrk="1" hangingPunct="1"/>
            <a:r>
              <a:rPr lang="en-US" dirty="0" smtClean="0"/>
              <a:t>Media Type</a:t>
            </a:r>
          </a:p>
        </p:txBody>
      </p:sp>
    </p:spTree>
    <p:extLst>
      <p:ext uri="{BB962C8B-B14F-4D97-AF65-F5344CB8AC3E}">
        <p14:creationId xmlns:p14="http://schemas.microsoft.com/office/powerpoint/2010/main" val="1877945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19800"/>
            <a:ext cx="5029200" cy="533400"/>
          </a:xfrm>
        </p:spPr>
        <p:txBody>
          <a:bodyPr>
            <a:normAutofit/>
          </a:bodyPr>
          <a:lstStyle/>
          <a:p>
            <a:pPr marL="0" indent="0">
              <a:buNone/>
            </a:pPr>
            <a:r>
              <a:rPr lang="en-US" sz="1100" dirty="0" smtClean="0">
                <a:effectLst/>
              </a:rPr>
              <a:t>Photo Credits: http://www.flickr.com/photos/77961177@N00/275256542/</a:t>
            </a:r>
          </a:p>
          <a:p>
            <a:pPr marL="0" indent="0">
              <a:buNone/>
            </a:pPr>
            <a:r>
              <a:rPr lang="en-US" sz="1100" dirty="0" smtClean="0">
                <a:effectLst/>
              </a:rPr>
              <a:t>http://www.flickr.com/photos/57634636@N00/7185647878/</a:t>
            </a:r>
            <a:endParaRPr lang="en-US" sz="1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57200"/>
            <a:ext cx="4064000" cy="304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81200"/>
            <a:ext cx="5201920" cy="3886200"/>
          </a:xfrm>
          <a:prstGeom prst="rect">
            <a:avLst/>
          </a:prstGeom>
        </p:spPr>
      </p:pic>
      <p:sp>
        <p:nvSpPr>
          <p:cNvPr id="6" name="Rectangle 2"/>
          <p:cNvSpPr>
            <a:spLocks noGrp="1" noChangeArrowheads="1"/>
          </p:cNvSpPr>
          <p:nvPr>
            <p:ph type="title"/>
          </p:nvPr>
        </p:nvSpPr>
        <p:spPr>
          <a:xfrm>
            <a:off x="0" y="990600"/>
            <a:ext cx="8280000" cy="385200"/>
          </a:xfrm>
        </p:spPr>
        <p:txBody>
          <a:bodyPr>
            <a:normAutofit fontScale="90000"/>
          </a:bodyPr>
          <a:lstStyle/>
          <a:p>
            <a:pPr algn="r" eaLnBrk="1" hangingPunct="1"/>
            <a:r>
              <a:rPr lang="en-US" dirty="0" smtClean="0"/>
              <a:t>Carrier Type </a:t>
            </a:r>
          </a:p>
        </p:txBody>
      </p:sp>
    </p:spTree>
    <p:extLst>
      <p:ext uri="{BB962C8B-B14F-4D97-AF65-F5344CB8AC3E}">
        <p14:creationId xmlns:p14="http://schemas.microsoft.com/office/powerpoint/2010/main" val="3420257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9600"/>
            <a:ext cx="287655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3066667" cy="572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815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7239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5" y="1219198"/>
            <a:ext cx="5981906" cy="106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581399"/>
            <a:ext cx="4787619" cy="96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918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Designators</a:t>
            </a:r>
            <a:endParaRPr lang="en-US"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600200"/>
            <a:ext cx="52387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1924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Designators</a:t>
            </a:r>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371600"/>
            <a:ext cx="6665913"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568" y="3276600"/>
            <a:ext cx="62674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567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3" y="228600"/>
            <a:ext cx="8875967" cy="2462594"/>
          </a:xfrm>
          <a:prstGeom prst="rect">
            <a:avLst/>
          </a:prstGeom>
        </p:spPr>
      </p:pic>
      <p:sp>
        <p:nvSpPr>
          <p:cNvPr id="6" name="TextBox 5"/>
          <p:cNvSpPr txBox="1"/>
          <p:nvPr/>
        </p:nvSpPr>
        <p:spPr>
          <a:xfrm>
            <a:off x="228600" y="3957697"/>
            <a:ext cx="860234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Cataloging code to replace AACR2</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Implemented by national libraries on March 31, 2013</a:t>
            </a:r>
            <a:endParaRPr lang="en-US" sz="3200" dirty="0"/>
          </a:p>
        </p:txBody>
      </p:sp>
    </p:spTree>
    <p:extLst>
      <p:ext uri="{BB962C8B-B14F-4D97-AF65-F5344CB8AC3E}">
        <p14:creationId xmlns:p14="http://schemas.microsoft.com/office/powerpoint/2010/main" val="26283310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Designators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466850"/>
            <a:ext cx="46291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0242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AACR2 or RDA?</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304059"/>
            <a:ext cx="7051467" cy="524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374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304800"/>
            <a:ext cx="8380413"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95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7098724" cy="653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119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1"/>
            <a:ext cx="7315200" cy="914400"/>
          </a:xfrm>
        </p:spPr>
        <p:txBody>
          <a:bodyPr>
            <a:normAutofit/>
          </a:bodyPr>
          <a:lstStyle/>
          <a:p>
            <a:r>
              <a:rPr lang="en-US" dirty="0" smtClean="0"/>
              <a:t>What is different now?</a:t>
            </a:r>
            <a:endParaRPr lang="en-US" dirty="0"/>
          </a:p>
        </p:txBody>
      </p:sp>
      <p:sp>
        <p:nvSpPr>
          <p:cNvPr id="5" name="Shape 26"/>
          <p:cNvSpPr txBox="1">
            <a:spLocks noChangeArrowheads="1"/>
          </p:cNvSpPr>
          <p:nvPr/>
        </p:nvSpPr>
        <p:spPr bwMode="auto">
          <a:xfrm>
            <a:off x="2057400" y="6477000"/>
            <a:ext cx="54943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r>
              <a:rPr lang="en-US" altLang="en-US" sz="1100" dirty="0">
                <a:latin typeface="Calibri"/>
              </a:rPr>
              <a:t>Photo credit: http://www.flickr.com/photos/19614198@N00/4661435492//</a:t>
            </a:r>
          </a:p>
        </p:txBody>
      </p:sp>
      <p:sp>
        <p:nvSpPr>
          <p:cNvPr id="3" name="TextBox 2"/>
          <p:cNvSpPr txBox="1"/>
          <p:nvPr/>
        </p:nvSpPr>
        <p:spPr>
          <a:xfrm>
            <a:off x="3810000" y="1143000"/>
            <a:ext cx="3124200" cy="830997"/>
          </a:xfrm>
          <a:prstGeom prst="rect">
            <a:avLst/>
          </a:prstGeom>
          <a:noFill/>
        </p:spPr>
        <p:txBody>
          <a:bodyPr wrap="square" rtlCol="0">
            <a:spAutoFit/>
          </a:bodyPr>
          <a:lstStyle/>
          <a:p>
            <a:r>
              <a:rPr lang="en-US" sz="2400" dirty="0" smtClean="0">
                <a:solidFill>
                  <a:prstClr val="black"/>
                </a:solidFill>
              </a:rPr>
              <a:t>Changes to the creation of catalog records</a:t>
            </a:r>
            <a:endParaRPr lang="en-US" sz="2400" dirty="0">
              <a:solidFill>
                <a:prstClr val="black"/>
              </a:solidFill>
            </a:endParaRPr>
          </a:p>
        </p:txBody>
      </p:sp>
    </p:spTree>
    <p:extLst>
      <p:ext uri="{BB962C8B-B14F-4D97-AF65-F5344CB8AC3E}">
        <p14:creationId xmlns:p14="http://schemas.microsoft.com/office/powerpoint/2010/main" val="8701071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tIns="45720" bIns="45720" anchor="ctr">
            <a:normAutofit fontScale="90000"/>
          </a:bodyPr>
          <a:lstStyle/>
          <a:p>
            <a:r>
              <a:rPr lang="en-GB" noProof="0" dirty="0" smtClean="0"/>
              <a:t>Structure of RDA - General structure</a:t>
            </a:r>
            <a:endParaRPr lang="en-GB" noProof="0" dirty="0"/>
          </a:p>
        </p:txBody>
      </p:sp>
      <p:sp>
        <p:nvSpPr>
          <p:cNvPr id="201731" name="Rectangle 3"/>
          <p:cNvSpPr>
            <a:spLocks noGrp="1" noChangeArrowheads="1"/>
          </p:cNvSpPr>
          <p:nvPr>
            <p:ph idx="1"/>
          </p:nvPr>
        </p:nvSpPr>
        <p:spPr>
          <a:xfrm>
            <a:off x="384175" y="1447800"/>
            <a:ext cx="8374063" cy="4648200"/>
          </a:xfrm>
        </p:spPr>
        <p:txBody>
          <a:bodyPr>
            <a:normAutofit fontScale="85000" lnSpcReduction="20000"/>
          </a:bodyPr>
          <a:lstStyle/>
          <a:p>
            <a:pPr marL="0" indent="0">
              <a:lnSpc>
                <a:spcPct val="90000"/>
              </a:lnSpc>
              <a:spcAft>
                <a:spcPts val="1600"/>
              </a:spcAft>
              <a:buNone/>
            </a:pPr>
            <a:r>
              <a:rPr lang="en-GB" noProof="0" dirty="0" smtClean="0"/>
              <a:t>Table of contents</a:t>
            </a:r>
          </a:p>
          <a:p>
            <a:pPr marL="0" indent="0">
              <a:lnSpc>
                <a:spcPct val="90000"/>
              </a:lnSpc>
              <a:spcAft>
                <a:spcPts val="1600"/>
              </a:spcAft>
              <a:buNone/>
            </a:pPr>
            <a:r>
              <a:rPr lang="en-GB" noProof="0" dirty="0" smtClean="0"/>
              <a:t>General introduction</a:t>
            </a:r>
          </a:p>
          <a:p>
            <a:pPr marL="0" indent="0">
              <a:lnSpc>
                <a:spcPct val="90000"/>
              </a:lnSpc>
              <a:spcAft>
                <a:spcPts val="1600"/>
              </a:spcAft>
              <a:buClr>
                <a:schemeClr val="tx1"/>
              </a:buClr>
              <a:buNone/>
            </a:pPr>
            <a:r>
              <a:rPr lang="en-GB" sz="2400" b="1" noProof="0" dirty="0" smtClean="0">
                <a:solidFill>
                  <a:schemeClr val="accent2"/>
                </a:solidFill>
              </a:rPr>
              <a:t>Identifying elements </a:t>
            </a:r>
            <a:r>
              <a:rPr lang="en-GB" sz="2400" noProof="0" dirty="0" smtClean="0"/>
              <a:t>(entities and attributes)</a:t>
            </a:r>
          </a:p>
          <a:p>
            <a:pPr lvl="1">
              <a:lnSpc>
                <a:spcPct val="90000"/>
              </a:lnSpc>
              <a:spcAft>
                <a:spcPts val="0"/>
              </a:spcAft>
              <a:buFont typeface="Wingdings" pitchFamily="2" charset="2"/>
              <a:buChar char="§"/>
            </a:pPr>
            <a:r>
              <a:rPr lang="en-GB" sz="2400" noProof="0" dirty="0" smtClean="0"/>
              <a:t>Ch. 1-7:  work, expression, manifestation, item</a:t>
            </a:r>
          </a:p>
          <a:p>
            <a:pPr lvl="1">
              <a:lnSpc>
                <a:spcPct val="90000"/>
              </a:lnSpc>
              <a:spcAft>
                <a:spcPts val="0"/>
              </a:spcAft>
              <a:buFont typeface="Wingdings" pitchFamily="2" charset="2"/>
              <a:buChar char="§"/>
            </a:pPr>
            <a:r>
              <a:rPr lang="en-GB" sz="2400" noProof="0" dirty="0" smtClean="0"/>
              <a:t>Ch. 8-11:  person, family, corporate body</a:t>
            </a:r>
          </a:p>
          <a:p>
            <a:pPr lvl="1">
              <a:lnSpc>
                <a:spcPct val="90000"/>
              </a:lnSpc>
              <a:spcAft>
                <a:spcPts val="1600"/>
              </a:spcAft>
              <a:buFont typeface="Wingdings" pitchFamily="2" charset="2"/>
              <a:buChar char="§"/>
            </a:pPr>
            <a:r>
              <a:rPr lang="en-GB" sz="2400" noProof="0" dirty="0" smtClean="0"/>
              <a:t>Ch. 12-16: concept, object, event, place</a:t>
            </a:r>
          </a:p>
          <a:p>
            <a:pPr marL="0" indent="0">
              <a:lnSpc>
                <a:spcPct val="90000"/>
              </a:lnSpc>
              <a:spcAft>
                <a:spcPts val="1600"/>
              </a:spcAft>
              <a:buClr>
                <a:schemeClr val="tx1"/>
              </a:buClr>
              <a:buNone/>
            </a:pPr>
            <a:r>
              <a:rPr lang="en-GB" sz="2400" b="1" noProof="0" dirty="0" smtClean="0">
                <a:solidFill>
                  <a:schemeClr val="accent2"/>
                </a:solidFill>
              </a:rPr>
              <a:t>Relationships</a:t>
            </a:r>
            <a:r>
              <a:rPr lang="en-GB" sz="2400" noProof="0" dirty="0" smtClean="0"/>
              <a:t>:  Ch. 17-22, 24-32</a:t>
            </a:r>
          </a:p>
          <a:p>
            <a:pPr marL="0" indent="0">
              <a:lnSpc>
                <a:spcPct val="90000"/>
              </a:lnSpc>
              <a:spcAft>
                <a:spcPts val="1600"/>
              </a:spcAft>
              <a:buClr>
                <a:schemeClr val="tx1"/>
              </a:buClr>
              <a:buNone/>
            </a:pPr>
            <a:r>
              <a:rPr lang="en-GB" sz="2400" b="1" noProof="0" dirty="0" smtClean="0">
                <a:solidFill>
                  <a:schemeClr val="accent2"/>
                </a:solidFill>
              </a:rPr>
              <a:t>Appendices</a:t>
            </a:r>
          </a:p>
          <a:p>
            <a:pPr marL="0" indent="0">
              <a:lnSpc>
                <a:spcPct val="90000"/>
              </a:lnSpc>
              <a:spcAft>
                <a:spcPts val="1600"/>
              </a:spcAft>
              <a:buNone/>
            </a:pPr>
            <a:r>
              <a:rPr lang="en-GB" noProof="0" dirty="0" smtClean="0"/>
              <a:t>Glossary</a:t>
            </a:r>
          </a:p>
          <a:p>
            <a:pPr marL="0" indent="0">
              <a:lnSpc>
                <a:spcPct val="90000"/>
              </a:lnSpc>
              <a:spcAft>
                <a:spcPts val="1600"/>
              </a:spcAft>
              <a:buNone/>
            </a:pPr>
            <a:r>
              <a:rPr lang="en-GB" noProof="0" dirty="0" smtClean="0"/>
              <a:t>Index</a:t>
            </a:r>
            <a:endParaRPr lang="en-GB" noProof="0" dirty="0"/>
          </a:p>
        </p:txBody>
      </p:sp>
    </p:spTree>
    <p:extLst>
      <p:ext uri="{BB962C8B-B14F-4D97-AF65-F5344CB8AC3E}">
        <p14:creationId xmlns:p14="http://schemas.microsoft.com/office/powerpoint/2010/main" val="10361327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17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1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1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17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17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173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1731">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17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85200" y="399600"/>
            <a:ext cx="8377800" cy="424800"/>
          </a:xfrm>
        </p:spPr>
        <p:txBody>
          <a:bodyPr>
            <a:normAutofit fontScale="90000"/>
          </a:bodyPr>
          <a:lstStyle/>
          <a:p>
            <a:r>
              <a:rPr lang="en-GB" noProof="0" dirty="0" smtClean="0"/>
              <a:t>Structure of RDA –</a:t>
            </a:r>
            <a:r>
              <a:rPr lang="en-GB" i="1" noProof="0" dirty="0" smtClean="0"/>
              <a:t> </a:t>
            </a:r>
            <a:r>
              <a:rPr lang="en-GB" noProof="0" dirty="0" smtClean="0"/>
              <a:t>General structure</a:t>
            </a:r>
            <a:endParaRPr lang="en-GB" noProof="0" dirty="0"/>
          </a:p>
        </p:txBody>
      </p:sp>
      <p:sp>
        <p:nvSpPr>
          <p:cNvPr id="203779" name="Rectangle 3"/>
          <p:cNvSpPr>
            <a:spLocks noGrp="1" noChangeArrowheads="1"/>
          </p:cNvSpPr>
          <p:nvPr>
            <p:ph type="body" idx="1"/>
          </p:nvPr>
        </p:nvSpPr>
        <p:spPr>
          <a:xfrm>
            <a:off x="381000" y="1371600"/>
            <a:ext cx="8458200" cy="4800600"/>
          </a:xfrm>
        </p:spPr>
        <p:txBody>
          <a:bodyPr/>
          <a:lstStyle/>
          <a:p>
            <a:pPr marL="0" indent="0">
              <a:spcBef>
                <a:spcPct val="10000"/>
              </a:spcBef>
              <a:buNone/>
            </a:pPr>
            <a:r>
              <a:rPr lang="en-GB" sz="2400" noProof="0" dirty="0" smtClean="0"/>
              <a:t>Unlike AACR2, not organized by class of materials</a:t>
            </a:r>
          </a:p>
          <a:p>
            <a:pPr marL="0" indent="0">
              <a:spcBef>
                <a:spcPct val="10000"/>
              </a:spcBef>
              <a:buNone/>
            </a:pPr>
            <a:r>
              <a:rPr lang="en-GB" sz="2400" noProof="0" dirty="0" smtClean="0"/>
              <a:t>Instead, arranged around user tasks to help users </a:t>
            </a:r>
            <a:r>
              <a:rPr lang="en-GB" sz="2400" b="1" noProof="0" dirty="0" smtClean="0">
                <a:solidFill>
                  <a:schemeClr val="accent2"/>
                </a:solidFill>
              </a:rPr>
              <a:t>identify</a:t>
            </a:r>
            <a:r>
              <a:rPr lang="en-GB" sz="2400" noProof="0" dirty="0" smtClean="0"/>
              <a:t> and </a:t>
            </a:r>
            <a:r>
              <a:rPr lang="en-GB" sz="2400" b="1" noProof="0" dirty="0" smtClean="0">
                <a:solidFill>
                  <a:schemeClr val="accent2"/>
                </a:solidFill>
              </a:rPr>
              <a:t>relate</a:t>
            </a:r>
            <a:r>
              <a:rPr lang="en-GB" sz="2400" noProof="0" dirty="0" smtClean="0"/>
              <a:t> resources</a:t>
            </a:r>
          </a:p>
          <a:p>
            <a:pPr marL="0" indent="0">
              <a:spcBef>
                <a:spcPct val="10000"/>
              </a:spcBef>
              <a:buNone/>
            </a:pPr>
            <a:r>
              <a:rPr lang="en-GB" sz="2400" noProof="0" dirty="0" smtClean="0"/>
              <a:t>Each section begins with a chapter of general guidelines.  Subsequent chapters include instructions that support one of the user tasks</a:t>
            </a:r>
          </a:p>
          <a:p>
            <a:pPr marL="0" indent="0">
              <a:spcBef>
                <a:spcPct val="10000"/>
              </a:spcBef>
              <a:spcAft>
                <a:spcPts val="0"/>
              </a:spcAft>
              <a:buNone/>
            </a:pPr>
            <a:r>
              <a:rPr lang="en-GB" sz="2400" noProof="0" dirty="0" smtClean="0"/>
              <a:t>E.g. in Section 1:</a:t>
            </a:r>
          </a:p>
          <a:p>
            <a:pPr lvl="1">
              <a:spcBef>
                <a:spcPts val="0"/>
              </a:spcBef>
              <a:spcAft>
                <a:spcPts val="0"/>
              </a:spcAft>
              <a:buFont typeface="Wingdings" pitchFamily="2" charset="2"/>
              <a:buChar char="§"/>
            </a:pPr>
            <a:r>
              <a:rPr lang="en-GB" sz="2400" noProof="0" dirty="0" smtClean="0"/>
              <a:t>Chapter 1: General guidelines</a:t>
            </a:r>
          </a:p>
          <a:p>
            <a:pPr lvl="1">
              <a:spcBef>
                <a:spcPts val="0"/>
              </a:spcBef>
              <a:spcAft>
                <a:spcPts val="0"/>
              </a:spcAft>
              <a:buFont typeface="Wingdings" pitchFamily="2" charset="2"/>
              <a:buChar char="§"/>
            </a:pPr>
            <a:r>
              <a:rPr lang="en-GB" sz="2400" noProof="0" dirty="0" smtClean="0"/>
              <a:t>Chapter 2: FRBR task = Identify</a:t>
            </a:r>
          </a:p>
          <a:p>
            <a:pPr lvl="1">
              <a:spcBef>
                <a:spcPts val="0"/>
              </a:spcBef>
              <a:spcAft>
                <a:spcPts val="0"/>
              </a:spcAft>
              <a:buFont typeface="Wingdings" pitchFamily="2" charset="2"/>
              <a:buChar char="§"/>
            </a:pPr>
            <a:r>
              <a:rPr lang="en-GB" sz="2400" noProof="0" dirty="0" smtClean="0"/>
              <a:t>Chapter 3: FRBR task = Select</a:t>
            </a:r>
            <a:endParaRPr lang="en-GB" sz="2400" noProof="0" dirty="0"/>
          </a:p>
        </p:txBody>
      </p:sp>
    </p:spTree>
    <p:extLst>
      <p:ext uri="{BB962C8B-B14F-4D97-AF65-F5344CB8AC3E}">
        <p14:creationId xmlns:p14="http://schemas.microsoft.com/office/powerpoint/2010/main" val="308776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77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377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377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37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385200" y="399600"/>
            <a:ext cx="7315200" cy="424800"/>
          </a:xfrm>
        </p:spPr>
        <p:txBody>
          <a:bodyPr>
            <a:normAutofit fontScale="90000"/>
          </a:bodyPr>
          <a:lstStyle/>
          <a:p>
            <a:r>
              <a:rPr lang="en-GB" noProof="0" dirty="0" smtClean="0"/>
              <a:t>Structure of RDA –</a:t>
            </a:r>
            <a:r>
              <a:rPr lang="en-GB" i="1" noProof="0" dirty="0" smtClean="0"/>
              <a:t> “</a:t>
            </a:r>
            <a:r>
              <a:rPr lang="en-GB" noProof="0" dirty="0" smtClean="0"/>
              <a:t>Core-ness”</a:t>
            </a:r>
            <a:endParaRPr lang="en-GB" noProof="0" dirty="0"/>
          </a:p>
        </p:txBody>
      </p:sp>
      <p:sp>
        <p:nvSpPr>
          <p:cNvPr id="217091" name="Rectangle 3"/>
          <p:cNvSpPr>
            <a:spLocks noGrp="1" noChangeArrowheads="1"/>
          </p:cNvSpPr>
          <p:nvPr>
            <p:ph type="body" idx="1"/>
          </p:nvPr>
        </p:nvSpPr>
        <p:spPr>
          <a:xfrm>
            <a:off x="388800" y="1440000"/>
            <a:ext cx="8280000" cy="4680000"/>
          </a:xfrm>
        </p:spPr>
        <p:txBody>
          <a:bodyPr>
            <a:normAutofit/>
          </a:bodyPr>
          <a:lstStyle/>
          <a:p>
            <a:pPr marL="0" indent="0">
              <a:buNone/>
            </a:pPr>
            <a:r>
              <a:rPr lang="en-GB" sz="2800" noProof="0" dirty="0" smtClean="0"/>
              <a:t>Based on </a:t>
            </a:r>
            <a:r>
              <a:rPr lang="en-GB" sz="2800" noProof="0" dirty="0" smtClean="0">
                <a:ea typeface="SimSun" charset="-122"/>
              </a:rPr>
              <a:t>attributes mandatory for a national level record </a:t>
            </a:r>
          </a:p>
          <a:p>
            <a:pPr marL="0" indent="0">
              <a:buNone/>
            </a:pPr>
            <a:endParaRPr lang="en-GB" sz="2800" dirty="0">
              <a:ea typeface="SimSun" charset="-122"/>
            </a:endParaRPr>
          </a:p>
          <a:p>
            <a:pPr marL="0" indent="0">
              <a:buNone/>
            </a:pPr>
            <a:r>
              <a:rPr lang="en-GB" sz="2800" noProof="0" dirty="0" smtClean="0"/>
              <a:t>Defined at the element level</a:t>
            </a:r>
          </a:p>
          <a:p>
            <a:pPr lvl="1">
              <a:spcAft>
                <a:spcPts val="0"/>
              </a:spcAft>
              <a:buFont typeface="Wingdings" pitchFamily="2" charset="2"/>
              <a:buChar char="§"/>
            </a:pPr>
            <a:r>
              <a:rPr lang="en-GB" noProof="0" dirty="0" smtClean="0"/>
              <a:t>Always </a:t>
            </a:r>
          </a:p>
          <a:p>
            <a:pPr lvl="1">
              <a:buFont typeface="Wingdings" pitchFamily="2" charset="2"/>
              <a:buChar char="§"/>
            </a:pPr>
            <a:r>
              <a:rPr lang="en-GB" noProof="0" dirty="0" smtClean="0"/>
              <a:t>“Core if” – situation described</a:t>
            </a:r>
          </a:p>
        </p:txBody>
      </p:sp>
    </p:spTree>
    <p:extLst>
      <p:ext uri="{BB962C8B-B14F-4D97-AF65-F5344CB8AC3E}">
        <p14:creationId xmlns:p14="http://schemas.microsoft.com/office/powerpoint/2010/main" val="552704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09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70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7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Transcription</a:t>
            </a:r>
            <a:endParaRPr lang="en-US" dirty="0"/>
          </a:p>
        </p:txBody>
      </p:sp>
      <p:sp>
        <p:nvSpPr>
          <p:cNvPr id="3" name="Content Placeholder 2"/>
          <p:cNvSpPr>
            <a:spLocks noGrp="1"/>
          </p:cNvSpPr>
          <p:nvPr>
            <p:ph idx="1"/>
          </p:nvPr>
        </p:nvSpPr>
        <p:spPr/>
        <p:txBody>
          <a:bodyPr/>
          <a:lstStyle/>
          <a:p>
            <a:pPr marL="0" indent="0">
              <a:buNone/>
            </a:pPr>
            <a:r>
              <a:rPr lang="en-US" dirty="0" smtClean="0"/>
              <a:t>“Take what you see”</a:t>
            </a:r>
          </a:p>
          <a:p>
            <a:endParaRPr lang="en-US" dirty="0"/>
          </a:p>
          <a:p>
            <a:r>
              <a:rPr lang="en-US" dirty="0" smtClean="0"/>
              <a:t>Statement of responsibility</a:t>
            </a:r>
          </a:p>
          <a:p>
            <a:r>
              <a:rPr lang="en-US" dirty="0" smtClean="0"/>
              <a:t>Edition statement</a:t>
            </a:r>
          </a:p>
          <a:p>
            <a:r>
              <a:rPr lang="en-US" dirty="0" smtClean="0"/>
              <a:t>Publication information</a:t>
            </a:r>
            <a:endParaRPr lang="en-US" dirty="0"/>
          </a:p>
        </p:txBody>
      </p:sp>
    </p:spTree>
    <p:extLst>
      <p:ext uri="{BB962C8B-B14F-4D97-AF65-F5344CB8AC3E}">
        <p14:creationId xmlns:p14="http://schemas.microsoft.com/office/powerpoint/2010/main" val="37905389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175" y="490538"/>
            <a:ext cx="8375650" cy="423862"/>
          </a:xfrm>
          <a:noFill/>
          <a:ln>
            <a:noFill/>
          </a:ln>
        </p:spPr>
        <p:txBody>
          <a:bodyPr>
            <a:normAutofit fontScale="90000"/>
          </a:bodyPr>
          <a:lstStyle/>
          <a:p>
            <a:pPr>
              <a:defRPr/>
            </a:pPr>
            <a:r>
              <a:rPr lang="en-US" dirty="0"/>
              <a:t>Changes to Authority Headings</a:t>
            </a:r>
          </a:p>
        </p:txBody>
      </p:sp>
      <p:sp>
        <p:nvSpPr>
          <p:cNvPr id="97283" name="Content Placeholder 2"/>
          <p:cNvSpPr>
            <a:spLocks noGrp="1"/>
          </p:cNvSpPr>
          <p:nvPr>
            <p:ph idx="1"/>
          </p:nvPr>
        </p:nvSpPr>
        <p:spPr>
          <a:xfrm>
            <a:off x="384175" y="1412776"/>
            <a:ext cx="8374063" cy="4824536"/>
          </a:xfrm>
        </p:spPr>
        <p:txBody>
          <a:bodyPr/>
          <a:lstStyle/>
          <a:p>
            <a:pPr>
              <a:buClr>
                <a:schemeClr val="accent2"/>
              </a:buClr>
              <a:buFont typeface="Arial" pitchFamily="34" charset="0"/>
              <a:buChar char="•"/>
            </a:pPr>
            <a:r>
              <a:rPr lang="en-US" sz="2800" dirty="0" smtClean="0"/>
              <a:t>Families can be creators or contributors in bib records</a:t>
            </a:r>
          </a:p>
          <a:p>
            <a:pPr>
              <a:buClr>
                <a:schemeClr val="accent2"/>
              </a:buClr>
            </a:pPr>
            <a:r>
              <a:rPr lang="en-US" sz="2800" dirty="0" smtClean="0"/>
              <a:t>Persons </a:t>
            </a:r>
            <a:r>
              <a:rPr lang="en-US" sz="2800" dirty="0"/>
              <a:t>include fictitious </a:t>
            </a:r>
            <a:r>
              <a:rPr lang="en-US" sz="2800" dirty="0" smtClean="0"/>
              <a:t>entities and </a:t>
            </a:r>
            <a:r>
              <a:rPr lang="en-US" sz="2800" dirty="0"/>
              <a:t>non-human entities</a:t>
            </a:r>
          </a:p>
          <a:p>
            <a:pPr marL="0" indent="0">
              <a:buNone/>
            </a:pPr>
            <a:endParaRPr lang="en-US" sz="2400" dirty="0" smtClean="0"/>
          </a:p>
        </p:txBody>
      </p:sp>
    </p:spTree>
    <p:extLst>
      <p:ext uri="{BB962C8B-B14F-4D97-AF65-F5344CB8AC3E}">
        <p14:creationId xmlns:p14="http://schemas.microsoft.com/office/powerpoint/2010/main" val="26578520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RDA is designed…</a:t>
            </a:r>
            <a:endParaRPr lang="en-US" dirty="0"/>
          </a:p>
        </p:txBody>
      </p:sp>
      <p:sp>
        <p:nvSpPr>
          <p:cNvPr id="3" name="Content Placeholder 2"/>
          <p:cNvSpPr>
            <a:spLocks noGrp="1"/>
          </p:cNvSpPr>
          <p:nvPr>
            <p:ph idx="1"/>
          </p:nvPr>
        </p:nvSpPr>
        <p:spPr/>
        <p:txBody>
          <a:bodyPr/>
          <a:lstStyle/>
          <a:p>
            <a:pPr marL="0" indent="0">
              <a:buNone/>
            </a:pPr>
            <a:r>
              <a:rPr lang="en-US" dirty="0" smtClean="0"/>
              <a:t>…with </a:t>
            </a:r>
            <a:r>
              <a:rPr lang="en-US" dirty="0"/>
              <a:t>the user in </a:t>
            </a:r>
            <a:r>
              <a:rPr lang="en-US" dirty="0" smtClean="0"/>
              <a:t>mind.</a:t>
            </a:r>
          </a:p>
          <a:p>
            <a:pPr marL="0" indent="0">
              <a:buNone/>
            </a:pPr>
            <a:endParaRPr lang="en-US" dirty="0"/>
          </a:p>
          <a:p>
            <a:pPr marL="0" indent="0">
              <a:buNone/>
            </a:pPr>
            <a:r>
              <a:rPr lang="en-US" dirty="0" smtClean="0"/>
              <a:t>…to </a:t>
            </a:r>
            <a:r>
              <a:rPr lang="en-US" dirty="0"/>
              <a:t>describe all types of </a:t>
            </a:r>
            <a:r>
              <a:rPr lang="en-US" dirty="0" smtClean="0"/>
              <a:t>resources.</a:t>
            </a:r>
          </a:p>
          <a:p>
            <a:pPr marL="0" indent="0">
              <a:buNone/>
            </a:pPr>
            <a:endParaRPr lang="en-US" dirty="0"/>
          </a:p>
          <a:p>
            <a:pPr marL="0" indent="0">
              <a:buNone/>
            </a:pPr>
            <a:r>
              <a:rPr lang="en-US" dirty="0" smtClean="0"/>
              <a:t>…to </a:t>
            </a:r>
            <a:r>
              <a:rPr lang="en-US" dirty="0"/>
              <a:t>make library data work better with other data on the </a:t>
            </a:r>
            <a:r>
              <a:rPr lang="en-US" dirty="0" smtClean="0"/>
              <a:t>Web.</a:t>
            </a:r>
            <a:endParaRPr lang="en-US" dirty="0"/>
          </a:p>
          <a:p>
            <a:endParaRPr lang="en-US" dirty="0"/>
          </a:p>
        </p:txBody>
      </p:sp>
    </p:spTree>
    <p:extLst>
      <p:ext uri="{BB962C8B-B14F-4D97-AF65-F5344CB8AC3E}">
        <p14:creationId xmlns:p14="http://schemas.microsoft.com/office/powerpoint/2010/main" val="5883426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p:txBody>
          <a:bodyPr>
            <a:noAutofit/>
          </a:bodyPr>
          <a:lstStyle/>
          <a:p>
            <a:pPr eaLnBrk="1" hangingPunct="1"/>
            <a:r>
              <a:rPr lang="en-US" sz="3600" dirty="0" smtClean="0"/>
              <a:t>No more abbreviations in authority headings</a:t>
            </a:r>
          </a:p>
        </p:txBody>
      </p:sp>
      <p:sp>
        <p:nvSpPr>
          <p:cNvPr id="102403" name="Content Placeholder 2"/>
          <p:cNvSpPr>
            <a:spLocks noGrp="1"/>
          </p:cNvSpPr>
          <p:nvPr>
            <p:ph idx="1"/>
          </p:nvPr>
        </p:nvSpPr>
        <p:spPr>
          <a:xfrm>
            <a:off x="395536" y="1340768"/>
            <a:ext cx="8568952" cy="6840760"/>
          </a:xfrm>
        </p:spPr>
        <p:txBody>
          <a:bodyPr>
            <a:normAutofit/>
          </a:bodyPr>
          <a:lstStyle/>
          <a:p>
            <a:pPr eaLnBrk="1" hangingPunct="1">
              <a:buFont typeface="Arial" charset="0"/>
              <a:buNone/>
            </a:pPr>
            <a:r>
              <a:rPr lang="en-US" sz="2000" b="1" dirty="0" smtClean="0"/>
              <a:t>AACR2				RDA</a:t>
            </a:r>
          </a:p>
          <a:p>
            <a:pPr eaLnBrk="1" hangingPunct="1">
              <a:spcAft>
                <a:spcPts val="1200"/>
              </a:spcAft>
              <a:buFont typeface="Arial" charset="0"/>
              <a:buNone/>
            </a:pPr>
            <a:r>
              <a:rPr lang="en-US" sz="2000" dirty="0" smtClean="0"/>
              <a:t>Abbreviates months		Does not abbreviate months</a:t>
            </a:r>
          </a:p>
          <a:p>
            <a:pPr eaLnBrk="1" hangingPunct="1">
              <a:spcAft>
                <a:spcPts val="1200"/>
              </a:spcAft>
              <a:buFont typeface="Arial" charset="0"/>
              <a:buNone/>
            </a:pPr>
            <a:r>
              <a:rPr lang="en-US" sz="2000" dirty="0" smtClean="0"/>
              <a:t>15th cent.			15th century</a:t>
            </a:r>
          </a:p>
          <a:p>
            <a:pPr eaLnBrk="1" hangingPunct="1">
              <a:spcAft>
                <a:spcPts val="1200"/>
              </a:spcAft>
              <a:buFont typeface="Arial" charset="0"/>
              <a:buNone/>
            </a:pPr>
            <a:r>
              <a:rPr lang="en-US" sz="2000" dirty="0" smtClean="0"/>
              <a:t>ca. 1837-ca. 1896		</a:t>
            </a:r>
            <a:r>
              <a:rPr lang="en-US" sz="2000" dirty="0" smtClean="0"/>
              <a:t>	approximately </a:t>
            </a:r>
            <a:r>
              <a:rPr lang="en-US" sz="2000" dirty="0" smtClean="0"/>
              <a:t>1837</a:t>
            </a:r>
            <a:r>
              <a:rPr lang="en-US" sz="2000" dirty="0" smtClean="0"/>
              <a:t>- approximately 1896</a:t>
            </a:r>
            <a:endParaRPr lang="en-US" sz="2000" dirty="0" smtClean="0"/>
          </a:p>
          <a:p>
            <a:pPr>
              <a:spcAft>
                <a:spcPts val="1200"/>
              </a:spcAft>
              <a:buNone/>
            </a:pPr>
            <a:r>
              <a:rPr lang="en-US" sz="2000" dirty="0"/>
              <a:t>fl. 1788-1803			active </a:t>
            </a:r>
            <a:r>
              <a:rPr lang="en-US" sz="2000" dirty="0" smtClean="0"/>
              <a:t>1788-1803</a:t>
            </a:r>
          </a:p>
          <a:p>
            <a:pPr>
              <a:spcAft>
                <a:spcPts val="1200"/>
              </a:spcAft>
              <a:buNone/>
            </a:pPr>
            <a:r>
              <a:rPr lang="en-US" sz="2000" dirty="0" smtClean="0"/>
              <a:t>b. 1825			</a:t>
            </a:r>
            <a:r>
              <a:rPr lang="en-US" sz="2000" dirty="0" smtClean="0"/>
              <a:t>	1825</a:t>
            </a:r>
            <a:r>
              <a:rPr lang="en-US" sz="2000" dirty="0" smtClean="0"/>
              <a:t>-</a:t>
            </a:r>
          </a:p>
          <a:p>
            <a:pPr eaLnBrk="1" hangingPunct="1">
              <a:spcAft>
                <a:spcPts val="1200"/>
              </a:spcAft>
              <a:buFont typeface="Arial" charset="0"/>
              <a:buNone/>
            </a:pPr>
            <a:r>
              <a:rPr lang="en-US" sz="2000" dirty="0" smtClean="0"/>
              <a:t>d. </a:t>
            </a:r>
            <a:r>
              <a:rPr lang="en-US" sz="2000" dirty="0" smtClean="0"/>
              <a:t>1945				-</a:t>
            </a:r>
            <a:r>
              <a:rPr lang="en-US" sz="2000" dirty="0" smtClean="0"/>
              <a:t>1945</a:t>
            </a:r>
          </a:p>
          <a:p>
            <a:pPr eaLnBrk="1" hangingPunct="1">
              <a:buFont typeface="Arial" charset="0"/>
              <a:buNone/>
            </a:pPr>
            <a:r>
              <a:rPr lang="en-US" sz="2000" dirty="0" smtClean="0"/>
              <a:t>Dept.				Department (unless name uses </a:t>
            </a:r>
            <a:r>
              <a:rPr lang="en-US" sz="2000" dirty="0" smtClean="0"/>
              <a:t>the </a:t>
            </a:r>
            <a:r>
              <a:rPr lang="en-US" sz="2000" dirty="0" smtClean="0"/>
              <a:t>form </a:t>
            </a:r>
            <a:r>
              <a:rPr lang="en-US" sz="2000" dirty="0" smtClean="0"/>
              <a:t>				Dept</a:t>
            </a:r>
            <a:r>
              <a:rPr lang="en-US" sz="2000" dirty="0" smtClean="0"/>
              <a:t>.)</a:t>
            </a:r>
          </a:p>
        </p:txBody>
      </p:sp>
    </p:spTree>
    <p:extLst>
      <p:ext uri="{BB962C8B-B14F-4D97-AF65-F5344CB8AC3E}">
        <p14:creationId xmlns:p14="http://schemas.microsoft.com/office/powerpoint/2010/main" val="704306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0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0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solidFill>
              <a:schemeClr val="accent1"/>
            </a:solidFill>
          </a:ln>
        </p:spPr>
        <p:txBody>
          <a:bodyPr>
            <a:normAutofit/>
          </a:bodyPr>
          <a:lstStyle/>
          <a:p>
            <a:pPr>
              <a:defRPr/>
            </a:pPr>
            <a:r>
              <a:rPr lang="en-US" dirty="0" smtClean="0"/>
              <a:t>Access Points for Sacred Texts</a:t>
            </a:r>
            <a:endParaRPr lang="en-US" dirty="0"/>
          </a:p>
        </p:txBody>
      </p:sp>
      <p:pic>
        <p:nvPicPr>
          <p:cNvPr id="4" name="table"/>
          <p:cNvPicPr>
            <a:picLocks noChangeAspect="1"/>
          </p:cNvPicPr>
          <p:nvPr/>
        </p:nvPicPr>
        <p:blipFill>
          <a:blip r:embed="rId3"/>
          <a:stretch>
            <a:fillRect/>
          </a:stretch>
        </p:blipFill>
        <p:spPr>
          <a:xfrm>
            <a:off x="609600" y="2133600"/>
            <a:ext cx="8131443" cy="3260820"/>
          </a:xfrm>
          <a:prstGeom prst="rect">
            <a:avLst/>
          </a:prstGeom>
        </p:spPr>
      </p:pic>
    </p:spTree>
    <p:extLst>
      <p:ext uri="{BB962C8B-B14F-4D97-AF65-F5344CB8AC3E}">
        <p14:creationId xmlns:p14="http://schemas.microsoft.com/office/powerpoint/2010/main" val="8499561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pPr eaLnBrk="1" hangingPunct="1"/>
            <a:r>
              <a:rPr lang="en-US" dirty="0" smtClean="0"/>
              <a:t>New fields for MARC authority records</a:t>
            </a:r>
          </a:p>
        </p:txBody>
      </p:sp>
      <p:sp>
        <p:nvSpPr>
          <p:cNvPr id="3" name="Content Placeholder 2"/>
          <p:cNvSpPr>
            <a:spLocks noGrp="1"/>
          </p:cNvSpPr>
          <p:nvPr>
            <p:ph idx="1"/>
          </p:nvPr>
        </p:nvSpPr>
        <p:spPr>
          <a:xfrm>
            <a:off x="323528" y="1752599"/>
            <a:ext cx="8568952" cy="3886201"/>
          </a:xfrm>
        </p:spPr>
        <p:txBody>
          <a:bodyPr numCol="2" rtlCol="0">
            <a:normAutofit fontScale="92500" lnSpcReduction="20000"/>
          </a:bodyPr>
          <a:lstStyle/>
          <a:p>
            <a:pPr marL="0" indent="0" eaLnBrk="1" fontAlgn="auto" hangingPunct="1">
              <a:spcAft>
                <a:spcPts val="0"/>
              </a:spcAft>
              <a:buNone/>
              <a:defRPr/>
            </a:pPr>
            <a:r>
              <a:rPr lang="en-US" sz="2800" b="1" dirty="0" smtClean="0"/>
              <a:t>046</a:t>
            </a:r>
            <a:r>
              <a:rPr lang="en-US" sz="2800" dirty="0" smtClean="0"/>
              <a:t>: special coded dates</a:t>
            </a:r>
          </a:p>
          <a:p>
            <a:pPr marL="0" indent="0" eaLnBrk="1" fontAlgn="auto" hangingPunct="1">
              <a:spcAft>
                <a:spcPts val="0"/>
              </a:spcAft>
              <a:buNone/>
              <a:defRPr/>
            </a:pPr>
            <a:r>
              <a:rPr lang="en-US" sz="2800" b="1" dirty="0" smtClean="0"/>
              <a:t>370</a:t>
            </a:r>
            <a:r>
              <a:rPr lang="en-US" sz="2800" dirty="0" smtClean="0"/>
              <a:t>: associated place</a:t>
            </a:r>
          </a:p>
          <a:p>
            <a:pPr marL="0" indent="0" eaLnBrk="1" fontAlgn="auto" hangingPunct="1">
              <a:spcAft>
                <a:spcPts val="0"/>
              </a:spcAft>
              <a:buNone/>
              <a:defRPr/>
            </a:pPr>
            <a:r>
              <a:rPr lang="en-US" sz="2800" b="1" dirty="0" smtClean="0"/>
              <a:t>371</a:t>
            </a:r>
            <a:r>
              <a:rPr lang="en-US" sz="2800" dirty="0" smtClean="0"/>
              <a:t>: address</a:t>
            </a:r>
          </a:p>
          <a:p>
            <a:pPr marL="0" indent="0" eaLnBrk="1" fontAlgn="auto" hangingPunct="1">
              <a:spcAft>
                <a:spcPts val="0"/>
              </a:spcAft>
              <a:buNone/>
              <a:defRPr/>
            </a:pPr>
            <a:r>
              <a:rPr lang="en-US" sz="2800" b="1" dirty="0" smtClean="0"/>
              <a:t>372</a:t>
            </a:r>
            <a:r>
              <a:rPr lang="en-US" sz="2800" dirty="0" smtClean="0"/>
              <a:t>: field of activity</a:t>
            </a:r>
          </a:p>
          <a:p>
            <a:pPr marL="0" indent="0" eaLnBrk="1" fontAlgn="auto" hangingPunct="1">
              <a:spcAft>
                <a:spcPts val="0"/>
              </a:spcAft>
              <a:buNone/>
              <a:defRPr/>
            </a:pPr>
            <a:r>
              <a:rPr lang="en-US" sz="2800" b="1" dirty="0" smtClean="0"/>
              <a:t>373</a:t>
            </a:r>
            <a:r>
              <a:rPr lang="en-US" sz="2800" dirty="0" smtClean="0"/>
              <a:t>: affiliation</a:t>
            </a:r>
          </a:p>
          <a:p>
            <a:pPr marL="0" indent="0" eaLnBrk="1" fontAlgn="auto" hangingPunct="1">
              <a:spcAft>
                <a:spcPts val="0"/>
              </a:spcAft>
              <a:buNone/>
              <a:defRPr/>
            </a:pPr>
            <a:r>
              <a:rPr lang="en-US" sz="2800" b="1" dirty="0" smtClean="0"/>
              <a:t>374</a:t>
            </a:r>
            <a:r>
              <a:rPr lang="en-US" sz="2800" dirty="0" smtClean="0"/>
              <a:t>: occupation</a:t>
            </a:r>
          </a:p>
          <a:p>
            <a:pPr marL="0" indent="0" eaLnBrk="1" fontAlgn="auto" hangingPunct="1">
              <a:spcAft>
                <a:spcPts val="0"/>
              </a:spcAft>
              <a:buNone/>
              <a:defRPr/>
            </a:pPr>
            <a:r>
              <a:rPr lang="en-US" sz="2800" b="1" dirty="0" smtClean="0"/>
              <a:t>375</a:t>
            </a:r>
            <a:r>
              <a:rPr lang="en-US" sz="2800" dirty="0" smtClean="0"/>
              <a:t>: gender</a:t>
            </a:r>
          </a:p>
          <a:p>
            <a:pPr marL="0" indent="0" eaLnBrk="1" fontAlgn="auto" hangingPunct="1">
              <a:spcAft>
                <a:spcPts val="0"/>
              </a:spcAft>
              <a:buNone/>
              <a:defRPr/>
            </a:pPr>
            <a:r>
              <a:rPr lang="en-US" sz="2800" b="1" dirty="0" smtClean="0"/>
              <a:t>377</a:t>
            </a:r>
            <a:r>
              <a:rPr lang="en-US" sz="2800" dirty="0" smtClean="0"/>
              <a:t>: associated language</a:t>
            </a:r>
          </a:p>
          <a:p>
            <a:pPr marL="0" indent="0" eaLnBrk="1" fontAlgn="auto" hangingPunct="1">
              <a:spcAft>
                <a:spcPts val="0"/>
              </a:spcAft>
              <a:buNone/>
              <a:defRPr/>
            </a:pPr>
            <a:endParaRPr lang="en-US" sz="2800" b="1" dirty="0" smtClean="0"/>
          </a:p>
          <a:p>
            <a:pPr marL="0" indent="0" eaLnBrk="1" fontAlgn="auto" hangingPunct="1">
              <a:spcAft>
                <a:spcPts val="0"/>
              </a:spcAft>
              <a:buNone/>
              <a:defRPr/>
            </a:pPr>
            <a:r>
              <a:rPr lang="en-US" sz="2800" b="1" dirty="0" smtClean="0"/>
              <a:t>380</a:t>
            </a:r>
            <a:r>
              <a:rPr lang="en-US" sz="2800" dirty="0" smtClean="0"/>
              <a:t>: form of work</a:t>
            </a:r>
          </a:p>
          <a:p>
            <a:pPr marL="0" indent="0" eaLnBrk="1" fontAlgn="auto" hangingPunct="1">
              <a:spcAft>
                <a:spcPts val="0"/>
              </a:spcAft>
              <a:buNone/>
              <a:defRPr/>
            </a:pPr>
            <a:r>
              <a:rPr lang="en-US" sz="2800" b="1" dirty="0" smtClean="0"/>
              <a:t>381</a:t>
            </a:r>
            <a:r>
              <a:rPr lang="en-US" sz="2800" dirty="0" smtClean="0"/>
              <a:t>: other distinguishing characteristics of work or expression</a:t>
            </a:r>
          </a:p>
          <a:p>
            <a:pPr marL="0" indent="0" eaLnBrk="1" fontAlgn="auto" hangingPunct="1">
              <a:spcAft>
                <a:spcPts val="0"/>
              </a:spcAft>
              <a:buNone/>
              <a:defRPr/>
            </a:pPr>
            <a:r>
              <a:rPr lang="en-US" sz="2800" b="1" dirty="0" smtClean="0"/>
              <a:t>382</a:t>
            </a:r>
            <a:r>
              <a:rPr lang="en-US" sz="2800" dirty="0" smtClean="0"/>
              <a:t>: medium of performance</a:t>
            </a:r>
          </a:p>
          <a:p>
            <a:pPr marL="0" indent="0" eaLnBrk="1" fontAlgn="auto" hangingPunct="1">
              <a:spcAft>
                <a:spcPts val="0"/>
              </a:spcAft>
              <a:buNone/>
              <a:defRPr/>
            </a:pPr>
            <a:r>
              <a:rPr lang="en-US" sz="2800" b="1" dirty="0" smtClean="0"/>
              <a:t>383</a:t>
            </a:r>
            <a:r>
              <a:rPr lang="en-US" sz="2800" dirty="0" smtClean="0"/>
              <a:t>: numeric designation of musical work</a:t>
            </a:r>
          </a:p>
          <a:p>
            <a:pPr marL="0" indent="0" eaLnBrk="1" fontAlgn="auto" hangingPunct="1">
              <a:spcAft>
                <a:spcPts val="0"/>
              </a:spcAft>
              <a:buNone/>
              <a:defRPr/>
            </a:pPr>
            <a:r>
              <a:rPr lang="en-US" sz="2800" b="1" dirty="0" smtClean="0"/>
              <a:t>384</a:t>
            </a:r>
            <a:r>
              <a:rPr lang="en-US" sz="2800" dirty="0" smtClean="0"/>
              <a:t>: key</a:t>
            </a:r>
          </a:p>
        </p:txBody>
      </p:sp>
    </p:spTree>
    <p:extLst>
      <p:ext uri="{BB962C8B-B14F-4D97-AF65-F5344CB8AC3E}">
        <p14:creationId xmlns:p14="http://schemas.microsoft.com/office/powerpoint/2010/main" val="13882924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RDA Quiz</a:t>
            </a:r>
            <a:endParaRPr lang="en-US" dirty="0"/>
          </a:p>
        </p:txBody>
      </p:sp>
      <p:sp>
        <p:nvSpPr>
          <p:cNvPr id="4" name="Content Placeholder 3"/>
          <p:cNvSpPr>
            <a:spLocks noGrp="1"/>
          </p:cNvSpPr>
          <p:nvPr>
            <p:ph sz="half" idx="1"/>
          </p:nvPr>
        </p:nvSpPr>
        <p:spPr/>
        <p:txBody>
          <a:bodyPr>
            <a:normAutofit fontScale="40000" lnSpcReduction="20000"/>
          </a:bodyPr>
          <a:lstStyle/>
          <a:p>
            <a:pPr marL="0" indent="0">
              <a:buNone/>
            </a:pPr>
            <a:r>
              <a:rPr lang="en-US" sz="4200" b="1" dirty="0" smtClean="0"/>
              <a:t>Information from title page:</a:t>
            </a:r>
          </a:p>
          <a:p>
            <a:pPr marL="0" indent="0">
              <a:buNone/>
            </a:pPr>
            <a:endParaRPr lang="en-US" sz="4200" dirty="0"/>
          </a:p>
          <a:p>
            <a:pPr marL="0" indent="0" algn="ctr">
              <a:buNone/>
            </a:pPr>
            <a:r>
              <a:rPr lang="en-GB" sz="4200" dirty="0"/>
              <a:t>Montgomery County</a:t>
            </a:r>
            <a:endParaRPr lang="en-US" sz="4200" dirty="0"/>
          </a:p>
          <a:p>
            <a:pPr marL="0" indent="0" algn="ctr">
              <a:buNone/>
            </a:pPr>
            <a:r>
              <a:rPr lang="en-GB" sz="4200" dirty="0"/>
              <a:t> </a:t>
            </a:r>
            <a:endParaRPr lang="en-US" sz="4200" dirty="0"/>
          </a:p>
          <a:p>
            <a:pPr marL="0" indent="0" algn="ctr">
              <a:buNone/>
            </a:pPr>
            <a:r>
              <a:rPr lang="en-GB" sz="4200" dirty="0"/>
              <a:t>an illustrated history</a:t>
            </a:r>
            <a:endParaRPr lang="en-US" sz="4200" dirty="0"/>
          </a:p>
          <a:p>
            <a:pPr marL="0" indent="0" algn="ctr">
              <a:buNone/>
            </a:pPr>
            <a:r>
              <a:rPr lang="en-GB" sz="4200" dirty="0"/>
              <a:t> </a:t>
            </a:r>
            <a:endParaRPr lang="en-US" sz="4200" dirty="0"/>
          </a:p>
          <a:p>
            <a:pPr marL="0" indent="0" algn="ctr">
              <a:buNone/>
            </a:pPr>
            <a:r>
              <a:rPr lang="en-GB" sz="4200" dirty="0"/>
              <a:t>Carroll Swanson</a:t>
            </a:r>
            <a:endParaRPr lang="en-US" sz="4200" dirty="0"/>
          </a:p>
          <a:p>
            <a:pPr marL="0" indent="0" algn="ctr">
              <a:buNone/>
            </a:pPr>
            <a:r>
              <a:rPr lang="en-US" sz="4200" dirty="0"/>
              <a:t>Donna </a:t>
            </a:r>
            <a:r>
              <a:rPr lang="en-US" sz="4200" dirty="0" err="1"/>
              <a:t>Hallquist</a:t>
            </a:r>
            <a:endParaRPr lang="en-US" sz="4200" dirty="0"/>
          </a:p>
          <a:p>
            <a:pPr marL="0" indent="0" algn="ctr">
              <a:buNone/>
            </a:pPr>
            <a:r>
              <a:rPr lang="en-US" sz="4200" dirty="0"/>
              <a:t>Denise Anderson</a:t>
            </a:r>
          </a:p>
          <a:p>
            <a:pPr marL="0" indent="0" algn="ctr">
              <a:buNone/>
            </a:pPr>
            <a:r>
              <a:rPr lang="en-US" sz="4200" dirty="0"/>
              <a:t>Ann Peterson</a:t>
            </a:r>
          </a:p>
          <a:p>
            <a:pPr marL="0" indent="0" algn="ctr">
              <a:buNone/>
            </a:pPr>
            <a:r>
              <a:rPr lang="en-US" sz="4200" dirty="0"/>
              <a:t> </a:t>
            </a:r>
          </a:p>
          <a:p>
            <a:pPr marL="0" indent="0" algn="ctr">
              <a:buNone/>
            </a:pPr>
            <a:r>
              <a:rPr lang="en-GB" sz="4200" dirty="0"/>
              <a:t>Red Oak -- Montgomery County Historical Society</a:t>
            </a:r>
            <a:endParaRPr lang="en-US" sz="4200" dirty="0"/>
          </a:p>
          <a:p>
            <a:pPr marL="0" indent="0" algn="ctr">
              <a:buNone/>
            </a:pPr>
            <a:r>
              <a:rPr lang="fr-FR" sz="4200" dirty="0"/>
              <a:t>Des Moines -- Iowa </a:t>
            </a:r>
            <a:r>
              <a:rPr lang="fr-FR" sz="4200" dirty="0" err="1"/>
              <a:t>Historical</a:t>
            </a:r>
            <a:r>
              <a:rPr lang="fr-FR" sz="4200" dirty="0"/>
              <a:t> Society</a:t>
            </a:r>
            <a:endParaRPr lang="en-US" sz="4200" dirty="0"/>
          </a:p>
          <a:p>
            <a:pPr marL="0" indent="0" algn="ctr">
              <a:buNone/>
            </a:pPr>
            <a:r>
              <a:rPr lang="fr-FR" sz="4200" dirty="0"/>
              <a:t>2010</a:t>
            </a:r>
            <a:endParaRPr lang="en-US" sz="4200" dirty="0"/>
          </a:p>
          <a:p>
            <a:pPr marL="0" indent="0">
              <a:buNone/>
            </a:pPr>
            <a:r>
              <a:rPr lang="fr-FR" dirty="0"/>
              <a:t> </a:t>
            </a:r>
            <a:r>
              <a:rPr lang="en-US" dirty="0" smtClean="0"/>
              <a:t> </a:t>
            </a:r>
            <a:endParaRPr lang="en-US" dirty="0"/>
          </a:p>
        </p:txBody>
      </p:sp>
      <p:sp>
        <p:nvSpPr>
          <p:cNvPr id="5" name="Content Placeholder 4"/>
          <p:cNvSpPr>
            <a:spLocks noGrp="1"/>
          </p:cNvSpPr>
          <p:nvPr>
            <p:ph sz="half" idx="2"/>
          </p:nvPr>
        </p:nvSpPr>
        <p:spPr/>
        <p:txBody>
          <a:bodyPr>
            <a:normAutofit fontScale="40000" lnSpcReduction="20000"/>
          </a:bodyPr>
          <a:lstStyle/>
          <a:p>
            <a:pPr marL="0" indent="0">
              <a:buNone/>
            </a:pPr>
            <a:r>
              <a:rPr lang="en-US" sz="5100" dirty="0" smtClean="0"/>
              <a:t>Which is the correct title and statement of responsibility, according to RDA?</a:t>
            </a:r>
          </a:p>
          <a:p>
            <a:pPr marL="0" indent="0">
              <a:buNone/>
            </a:pPr>
            <a:endParaRPr lang="en-US" sz="5100" dirty="0"/>
          </a:p>
          <a:p>
            <a:pPr marL="514350" indent="-514350">
              <a:buAutoNum type="alphaLcPeriod"/>
            </a:pPr>
            <a:r>
              <a:rPr lang="en-GB" sz="5100" dirty="0" smtClean="0"/>
              <a:t>245 10 $a </a:t>
            </a:r>
            <a:r>
              <a:rPr lang="en-GB" sz="5100" dirty="0"/>
              <a:t>Montgomery County : $b an illustrated history / $c Carroll Swanson, Donna </a:t>
            </a:r>
            <a:r>
              <a:rPr lang="en-GB" sz="5100" dirty="0" err="1"/>
              <a:t>Hallquist</a:t>
            </a:r>
            <a:r>
              <a:rPr lang="en-GB" sz="5100" dirty="0"/>
              <a:t>, Denise Anderson, Ann Peterson</a:t>
            </a:r>
            <a:r>
              <a:rPr lang="en-GB" sz="5100" dirty="0" smtClean="0"/>
              <a:t>.</a:t>
            </a:r>
          </a:p>
          <a:p>
            <a:pPr marL="514350" indent="-514350">
              <a:buFont typeface="Arial" pitchFamily="34" charset="0"/>
              <a:buAutoNum type="alphaLcPeriod"/>
            </a:pPr>
            <a:r>
              <a:rPr lang="en-GB" sz="5100" dirty="0"/>
              <a:t>245 </a:t>
            </a:r>
            <a:r>
              <a:rPr lang="en-GB" sz="5100" dirty="0" smtClean="0"/>
              <a:t>10 $a </a:t>
            </a:r>
            <a:r>
              <a:rPr lang="en-GB" sz="5100" dirty="0"/>
              <a:t>Montgomery County : $b an illustrated history / $c Carroll Swanson [et al.].</a:t>
            </a:r>
            <a:endParaRPr lang="en-US" sz="5100" dirty="0"/>
          </a:p>
          <a:p>
            <a:pPr marL="514350" indent="-514350">
              <a:buAutoNum type="alphaLcPeriod"/>
            </a:pPr>
            <a:endParaRPr lang="en-US" dirty="0"/>
          </a:p>
        </p:txBody>
      </p:sp>
    </p:spTree>
    <p:extLst>
      <p:ext uri="{BB962C8B-B14F-4D97-AF65-F5344CB8AC3E}">
        <p14:creationId xmlns:p14="http://schemas.microsoft.com/office/powerpoint/2010/main" val="2422524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RDA Quiz</a:t>
            </a:r>
            <a:endParaRPr lang="en-US" dirty="0"/>
          </a:p>
        </p:txBody>
      </p:sp>
      <p:sp>
        <p:nvSpPr>
          <p:cNvPr id="4" name="Content Placeholder 3"/>
          <p:cNvSpPr>
            <a:spLocks noGrp="1"/>
          </p:cNvSpPr>
          <p:nvPr>
            <p:ph sz="half" idx="1"/>
          </p:nvPr>
        </p:nvSpPr>
        <p:spPr>
          <a:xfrm>
            <a:off x="457200" y="1295400"/>
            <a:ext cx="4038600" cy="5181600"/>
          </a:xfrm>
        </p:spPr>
        <p:txBody>
          <a:bodyPr>
            <a:noAutofit/>
          </a:bodyPr>
          <a:lstStyle/>
          <a:p>
            <a:pPr marL="0" indent="0">
              <a:buNone/>
            </a:pPr>
            <a:r>
              <a:rPr lang="en-US" sz="1400" b="1" dirty="0" smtClean="0"/>
              <a:t>Information from title page:</a:t>
            </a:r>
          </a:p>
          <a:p>
            <a:pPr marL="0" indent="0">
              <a:buNone/>
            </a:pPr>
            <a:endParaRPr lang="en-US" sz="1400" dirty="0"/>
          </a:p>
          <a:p>
            <a:pPr marL="0" indent="0" algn="ctr">
              <a:buNone/>
            </a:pPr>
            <a:r>
              <a:rPr lang="en-GB" sz="1400" dirty="0"/>
              <a:t>ELEMENTARY AND MIDDLE SCHOOL MATHEMATICS</a:t>
            </a:r>
            <a:endParaRPr lang="en-US" sz="1400" dirty="0"/>
          </a:p>
          <a:p>
            <a:pPr marL="0" indent="0" algn="ctr">
              <a:buNone/>
            </a:pPr>
            <a:endParaRPr lang="en-GB" sz="1400" b="1" dirty="0" smtClean="0"/>
          </a:p>
          <a:p>
            <a:pPr marL="0" indent="0" algn="ctr">
              <a:buNone/>
            </a:pPr>
            <a:r>
              <a:rPr lang="en-GB" sz="1400" b="1" dirty="0" smtClean="0"/>
              <a:t>Third Edition</a:t>
            </a:r>
            <a:endParaRPr lang="en-US" sz="1400" dirty="0"/>
          </a:p>
          <a:p>
            <a:pPr marL="0" indent="0" algn="ctr">
              <a:buNone/>
            </a:pPr>
            <a:r>
              <a:rPr lang="en-GB" sz="1400" dirty="0"/>
              <a:t>John A. Van de </a:t>
            </a:r>
            <a:r>
              <a:rPr lang="en-GB" sz="1400" dirty="0" err="1"/>
              <a:t>Walle</a:t>
            </a:r>
            <a:endParaRPr lang="en-US" sz="1400" dirty="0"/>
          </a:p>
          <a:p>
            <a:pPr marL="0" indent="0" algn="ctr">
              <a:buNone/>
            </a:pPr>
            <a:r>
              <a:rPr lang="en-GB" sz="1400" dirty="0" smtClean="0"/>
              <a:t>Sandra </a:t>
            </a:r>
            <a:r>
              <a:rPr lang="en-GB" sz="1400" dirty="0"/>
              <a:t>Folk</a:t>
            </a:r>
            <a:endParaRPr lang="en-US" sz="1400" dirty="0"/>
          </a:p>
          <a:p>
            <a:pPr marL="0" indent="0" algn="ctr">
              <a:buNone/>
            </a:pPr>
            <a:r>
              <a:rPr lang="en-GB" sz="1400" dirty="0" smtClean="0"/>
              <a:t>Karen </a:t>
            </a:r>
            <a:r>
              <a:rPr lang="en-GB" sz="1400" dirty="0"/>
              <a:t>S. Karp</a:t>
            </a:r>
            <a:endParaRPr lang="en-US" sz="1400" dirty="0"/>
          </a:p>
          <a:p>
            <a:pPr marL="0" indent="0" algn="ctr">
              <a:buNone/>
            </a:pPr>
            <a:r>
              <a:rPr lang="en-CA" sz="1400" dirty="0" smtClean="0"/>
              <a:t>Jennifer </a:t>
            </a:r>
            <a:r>
              <a:rPr lang="en-CA" sz="1400" dirty="0"/>
              <a:t>M. Bay-Williams</a:t>
            </a:r>
            <a:endParaRPr lang="en-US" sz="1400" dirty="0"/>
          </a:p>
          <a:p>
            <a:pPr marL="0" indent="0" algn="ctr">
              <a:buNone/>
            </a:pPr>
            <a:r>
              <a:rPr lang="en-GB" sz="1400" dirty="0"/>
              <a:t>	</a:t>
            </a:r>
            <a:endParaRPr lang="en-US" sz="1400" dirty="0"/>
          </a:p>
          <a:p>
            <a:pPr marL="0" indent="0" algn="ctr">
              <a:buNone/>
            </a:pPr>
            <a:r>
              <a:rPr lang="en-GB" sz="1400" b="1" dirty="0"/>
              <a:t>Pearson Canada</a:t>
            </a:r>
            <a:endParaRPr lang="en-US" sz="1400" dirty="0"/>
          </a:p>
          <a:p>
            <a:pPr marL="0" indent="0" algn="ctr">
              <a:buNone/>
            </a:pPr>
            <a:r>
              <a:rPr lang="en-GB" sz="1400" dirty="0" smtClean="0"/>
              <a:t>Toronto</a:t>
            </a:r>
          </a:p>
          <a:p>
            <a:pPr marL="0" indent="0" algn="ctr">
              <a:buNone/>
            </a:pPr>
            <a:endParaRPr lang="en-US" sz="1400" dirty="0"/>
          </a:p>
          <a:p>
            <a:pPr marL="0" indent="0">
              <a:buNone/>
            </a:pPr>
            <a:r>
              <a:rPr lang="en-GB" sz="1400" b="1" dirty="0"/>
              <a:t>Title page verso information:</a:t>
            </a:r>
            <a:r>
              <a:rPr lang="en-GB" sz="1400" dirty="0"/>
              <a:t>  © 2011, 2008, 2005 Pearson Canada Inc., Toronto, Ontario.  Original edition published by Pearson…Upper Saddle River, New Jersey, USA. </a:t>
            </a:r>
            <a:endParaRPr lang="en-US" sz="1400" dirty="0"/>
          </a:p>
          <a:p>
            <a:pPr marL="0" indent="0">
              <a:buNone/>
            </a:pPr>
            <a:r>
              <a:rPr lang="en-GB" sz="1400" dirty="0"/>
              <a:t>©2010. </a:t>
            </a:r>
            <a:endParaRPr lang="en-GB" sz="1400" dirty="0" smtClean="0"/>
          </a:p>
          <a:p>
            <a:pPr marL="0" indent="0">
              <a:buNone/>
            </a:pPr>
            <a:r>
              <a:rPr lang="en-GB" sz="1400" b="1" dirty="0" smtClean="0"/>
              <a:t>Other </a:t>
            </a:r>
            <a:r>
              <a:rPr lang="en-GB" sz="1400" b="1" dirty="0"/>
              <a:t>information:</a:t>
            </a:r>
            <a:r>
              <a:rPr lang="en-GB" sz="1400" dirty="0"/>
              <a:t> last introductory page numbered xxiv, last numbered page = 509, </a:t>
            </a:r>
            <a:r>
              <a:rPr lang="en-GB" sz="1400" dirty="0" smtClean="0"/>
              <a:t>includes illustrations; </a:t>
            </a:r>
            <a:r>
              <a:rPr lang="en-GB" sz="1400" dirty="0"/>
              <a:t>height:  </a:t>
            </a:r>
            <a:r>
              <a:rPr lang="en-GB" sz="1400" dirty="0" smtClean="0"/>
              <a:t>27</a:t>
            </a:r>
            <a:r>
              <a:rPr lang="en-US" sz="1400" dirty="0"/>
              <a:t> </a:t>
            </a:r>
            <a:r>
              <a:rPr lang="en-GB" sz="1400" dirty="0" smtClean="0"/>
              <a:t>cm </a:t>
            </a:r>
            <a:endParaRPr lang="en-US" sz="1400" dirty="0"/>
          </a:p>
        </p:txBody>
      </p:sp>
      <p:sp>
        <p:nvSpPr>
          <p:cNvPr id="5" name="Content Placeholder 4"/>
          <p:cNvSpPr>
            <a:spLocks noGrp="1"/>
          </p:cNvSpPr>
          <p:nvPr>
            <p:ph sz="half" idx="2"/>
          </p:nvPr>
        </p:nvSpPr>
        <p:spPr/>
        <p:txBody>
          <a:bodyPr>
            <a:noAutofit/>
          </a:bodyPr>
          <a:lstStyle/>
          <a:p>
            <a:pPr marL="0" indent="0">
              <a:buNone/>
            </a:pPr>
            <a:r>
              <a:rPr lang="en-US" sz="2400" dirty="0" smtClean="0"/>
              <a:t>Which is the correct physical description, according to RDA?</a:t>
            </a:r>
          </a:p>
          <a:p>
            <a:pPr marL="0" indent="0">
              <a:buNone/>
            </a:pPr>
            <a:endParaRPr lang="en-US" sz="2400" dirty="0"/>
          </a:p>
          <a:p>
            <a:pPr marL="514350" indent="-514350">
              <a:buAutoNum type="alphaLcPeriod"/>
            </a:pPr>
            <a:r>
              <a:rPr lang="en-GB" sz="2400" dirty="0" smtClean="0"/>
              <a:t>300 _ _ $</a:t>
            </a:r>
            <a:r>
              <a:rPr lang="en-GB" sz="2400" dirty="0"/>
              <a:t>a </a:t>
            </a:r>
            <a:r>
              <a:rPr lang="en-GB" sz="2400" dirty="0" smtClean="0"/>
              <a:t>xxiv, 509 p. : </a:t>
            </a:r>
            <a:r>
              <a:rPr lang="en-GB" sz="2400" dirty="0"/>
              <a:t>$b </a:t>
            </a:r>
            <a:r>
              <a:rPr lang="en-GB" sz="2400" dirty="0" smtClean="0"/>
              <a:t>ill. ; $c 27 cm.</a:t>
            </a:r>
          </a:p>
          <a:p>
            <a:pPr marL="514350" indent="-514350">
              <a:buAutoNum type="alphaLcPeriod"/>
            </a:pPr>
            <a:r>
              <a:rPr lang="en-GB" sz="2400" dirty="0"/>
              <a:t>300 </a:t>
            </a:r>
            <a:r>
              <a:rPr lang="en-GB" sz="2400" dirty="0" smtClean="0"/>
              <a:t>_ _ $</a:t>
            </a:r>
            <a:r>
              <a:rPr lang="en-GB" sz="2400" dirty="0"/>
              <a:t>a xxiv, 509 </a:t>
            </a:r>
            <a:r>
              <a:rPr lang="en-GB" sz="2400" dirty="0" smtClean="0"/>
              <a:t>pages </a:t>
            </a:r>
            <a:r>
              <a:rPr lang="en-GB" sz="2400" dirty="0"/>
              <a:t>: $b </a:t>
            </a:r>
            <a:r>
              <a:rPr lang="en-GB" sz="2400" dirty="0" smtClean="0"/>
              <a:t>illustrations </a:t>
            </a:r>
            <a:r>
              <a:rPr lang="en-GB" sz="2400" dirty="0"/>
              <a:t>; $c 27 </a:t>
            </a:r>
            <a:r>
              <a:rPr lang="en-GB" sz="2400" dirty="0" smtClean="0"/>
              <a:t>cm</a:t>
            </a:r>
            <a:endParaRPr lang="en-GB" sz="2400" dirty="0"/>
          </a:p>
          <a:p>
            <a:pPr marL="514350" indent="-514350">
              <a:buAutoNum type="alphaLcPeriod"/>
            </a:pPr>
            <a:endParaRPr lang="en-US" sz="2400" dirty="0"/>
          </a:p>
        </p:txBody>
      </p:sp>
    </p:spTree>
    <p:extLst>
      <p:ext uri="{BB962C8B-B14F-4D97-AF65-F5344CB8AC3E}">
        <p14:creationId xmlns:p14="http://schemas.microsoft.com/office/powerpoint/2010/main" val="1951872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RDA Quiz</a:t>
            </a:r>
            <a:endParaRPr lang="en-US" dirty="0"/>
          </a:p>
        </p:txBody>
      </p:sp>
      <p:sp>
        <p:nvSpPr>
          <p:cNvPr id="4" name="Content Placeholder 3"/>
          <p:cNvSpPr>
            <a:spLocks noGrp="1"/>
          </p:cNvSpPr>
          <p:nvPr>
            <p:ph sz="half" idx="1"/>
          </p:nvPr>
        </p:nvSpPr>
        <p:spPr>
          <a:xfrm>
            <a:off x="457200" y="1295400"/>
            <a:ext cx="4038600" cy="5181600"/>
          </a:xfrm>
        </p:spPr>
        <p:txBody>
          <a:bodyPr>
            <a:noAutofit/>
          </a:bodyPr>
          <a:lstStyle/>
          <a:p>
            <a:pPr marL="0" indent="0">
              <a:buNone/>
            </a:pPr>
            <a:r>
              <a:rPr lang="en-US" sz="1400" b="1" dirty="0" smtClean="0"/>
              <a:t>Information from title page:</a:t>
            </a:r>
          </a:p>
          <a:p>
            <a:pPr marL="0" indent="0">
              <a:buNone/>
            </a:pPr>
            <a:endParaRPr lang="en-US" sz="1400" dirty="0"/>
          </a:p>
          <a:p>
            <a:pPr marL="0" indent="0" algn="ctr">
              <a:buNone/>
            </a:pPr>
            <a:r>
              <a:rPr lang="en-GB" sz="1400" dirty="0"/>
              <a:t>ELEMENTARY AND MIDDLE SCHOOL MATHEMATICS</a:t>
            </a:r>
            <a:endParaRPr lang="en-US" sz="1400" dirty="0"/>
          </a:p>
          <a:p>
            <a:pPr marL="0" indent="0" algn="ctr">
              <a:buNone/>
            </a:pPr>
            <a:endParaRPr lang="en-GB" sz="1400" b="1" dirty="0" smtClean="0"/>
          </a:p>
          <a:p>
            <a:pPr marL="0" indent="0" algn="ctr">
              <a:buNone/>
            </a:pPr>
            <a:r>
              <a:rPr lang="en-GB" sz="1400" b="1" dirty="0" smtClean="0"/>
              <a:t>Third Edition</a:t>
            </a:r>
            <a:endParaRPr lang="en-US" sz="1400" dirty="0"/>
          </a:p>
          <a:p>
            <a:pPr marL="0" indent="0" algn="ctr">
              <a:buNone/>
            </a:pPr>
            <a:r>
              <a:rPr lang="en-GB" sz="1400" dirty="0"/>
              <a:t>John A. Van de </a:t>
            </a:r>
            <a:r>
              <a:rPr lang="en-GB" sz="1400" dirty="0" err="1"/>
              <a:t>Walle</a:t>
            </a:r>
            <a:endParaRPr lang="en-US" sz="1400" dirty="0"/>
          </a:p>
          <a:p>
            <a:pPr marL="0" indent="0" algn="ctr">
              <a:buNone/>
            </a:pPr>
            <a:r>
              <a:rPr lang="en-GB" sz="1400" dirty="0" smtClean="0"/>
              <a:t>Sandra </a:t>
            </a:r>
            <a:r>
              <a:rPr lang="en-GB" sz="1400" dirty="0"/>
              <a:t>Folk</a:t>
            </a:r>
            <a:endParaRPr lang="en-US" sz="1400" dirty="0"/>
          </a:p>
          <a:p>
            <a:pPr marL="0" indent="0" algn="ctr">
              <a:buNone/>
            </a:pPr>
            <a:r>
              <a:rPr lang="en-GB" sz="1400" dirty="0" smtClean="0"/>
              <a:t>Karen </a:t>
            </a:r>
            <a:r>
              <a:rPr lang="en-GB" sz="1400" dirty="0"/>
              <a:t>S. Karp</a:t>
            </a:r>
            <a:endParaRPr lang="en-US" sz="1400" dirty="0"/>
          </a:p>
          <a:p>
            <a:pPr marL="0" indent="0" algn="ctr">
              <a:buNone/>
            </a:pPr>
            <a:r>
              <a:rPr lang="en-CA" sz="1400" dirty="0" smtClean="0"/>
              <a:t>Jennifer </a:t>
            </a:r>
            <a:r>
              <a:rPr lang="en-CA" sz="1400" dirty="0"/>
              <a:t>M. Bay-Williams</a:t>
            </a:r>
            <a:endParaRPr lang="en-US" sz="1400" dirty="0"/>
          </a:p>
          <a:p>
            <a:pPr marL="0" indent="0" algn="ctr">
              <a:buNone/>
            </a:pPr>
            <a:r>
              <a:rPr lang="en-GB" sz="1400" dirty="0"/>
              <a:t>	</a:t>
            </a:r>
            <a:endParaRPr lang="en-US" sz="1400" dirty="0"/>
          </a:p>
          <a:p>
            <a:pPr marL="0" indent="0" algn="ctr">
              <a:buNone/>
            </a:pPr>
            <a:r>
              <a:rPr lang="en-GB" sz="1400" b="1" dirty="0"/>
              <a:t>Pearson Canada</a:t>
            </a:r>
            <a:endParaRPr lang="en-US" sz="1400" dirty="0"/>
          </a:p>
          <a:p>
            <a:pPr marL="0" indent="0" algn="ctr">
              <a:buNone/>
            </a:pPr>
            <a:r>
              <a:rPr lang="en-GB" sz="1400" dirty="0" smtClean="0"/>
              <a:t>Toronto</a:t>
            </a:r>
          </a:p>
          <a:p>
            <a:pPr marL="0" indent="0" algn="ctr">
              <a:buNone/>
            </a:pPr>
            <a:endParaRPr lang="en-US" sz="1400" dirty="0"/>
          </a:p>
          <a:p>
            <a:pPr marL="0" indent="0">
              <a:buNone/>
            </a:pPr>
            <a:r>
              <a:rPr lang="en-GB" sz="1400" b="1" dirty="0"/>
              <a:t>Title page verso information:</a:t>
            </a:r>
            <a:r>
              <a:rPr lang="en-GB" sz="1400" dirty="0"/>
              <a:t>  © 2011, 2008, 2005 Pearson Canada Inc., Toronto, Ontario.  Original edition published by Pearson…Upper Saddle River, New Jersey, USA. </a:t>
            </a:r>
            <a:endParaRPr lang="en-US" sz="1400" dirty="0"/>
          </a:p>
          <a:p>
            <a:pPr marL="0" indent="0">
              <a:buNone/>
            </a:pPr>
            <a:r>
              <a:rPr lang="en-GB" sz="1400" dirty="0"/>
              <a:t>©2010. </a:t>
            </a:r>
            <a:endParaRPr lang="en-GB" sz="1400" dirty="0" smtClean="0"/>
          </a:p>
          <a:p>
            <a:pPr marL="0" indent="0">
              <a:buNone/>
            </a:pPr>
            <a:r>
              <a:rPr lang="en-GB" sz="1400" b="1" dirty="0" smtClean="0"/>
              <a:t>Other </a:t>
            </a:r>
            <a:r>
              <a:rPr lang="en-GB" sz="1400" b="1" dirty="0"/>
              <a:t>information:</a:t>
            </a:r>
            <a:r>
              <a:rPr lang="en-GB" sz="1400" dirty="0"/>
              <a:t> last introductory page numbered xxiv, last numbered page = 509, </a:t>
            </a:r>
            <a:r>
              <a:rPr lang="en-GB" sz="1400" dirty="0" smtClean="0"/>
              <a:t>includes illustrations; </a:t>
            </a:r>
            <a:r>
              <a:rPr lang="en-GB" sz="1400" dirty="0"/>
              <a:t>height:  </a:t>
            </a:r>
            <a:r>
              <a:rPr lang="en-GB" sz="1400" dirty="0" smtClean="0"/>
              <a:t>27</a:t>
            </a:r>
            <a:r>
              <a:rPr lang="en-US" sz="1400" dirty="0"/>
              <a:t> </a:t>
            </a:r>
            <a:r>
              <a:rPr lang="en-GB" sz="1400" dirty="0" smtClean="0"/>
              <a:t>cm </a:t>
            </a:r>
            <a:endParaRPr lang="en-US" sz="1400" dirty="0"/>
          </a:p>
        </p:txBody>
      </p:sp>
      <p:sp>
        <p:nvSpPr>
          <p:cNvPr id="5" name="Content Placeholder 4"/>
          <p:cNvSpPr>
            <a:spLocks noGrp="1"/>
          </p:cNvSpPr>
          <p:nvPr>
            <p:ph sz="half" idx="2"/>
          </p:nvPr>
        </p:nvSpPr>
        <p:spPr/>
        <p:txBody>
          <a:bodyPr>
            <a:noAutofit/>
          </a:bodyPr>
          <a:lstStyle/>
          <a:p>
            <a:pPr marL="0" indent="0">
              <a:buNone/>
            </a:pPr>
            <a:r>
              <a:rPr lang="en-US" sz="2400" dirty="0" smtClean="0"/>
              <a:t>Which is the correct edition </a:t>
            </a:r>
            <a:r>
              <a:rPr lang="en-US" sz="2400" dirty="0" err="1" smtClean="0"/>
              <a:t>statment</a:t>
            </a:r>
            <a:r>
              <a:rPr lang="en-US" sz="2400" dirty="0" smtClean="0"/>
              <a:t>, according to RDA?</a:t>
            </a:r>
          </a:p>
          <a:p>
            <a:pPr marL="0" indent="0">
              <a:buNone/>
            </a:pPr>
            <a:endParaRPr lang="en-US" sz="2400" dirty="0"/>
          </a:p>
          <a:p>
            <a:pPr marL="514350" indent="-514350">
              <a:buAutoNum type="alphaLcPeriod"/>
            </a:pPr>
            <a:r>
              <a:rPr lang="en-GB" sz="2400" dirty="0" smtClean="0"/>
              <a:t>250 _ _ $a Third edition.</a:t>
            </a:r>
          </a:p>
          <a:p>
            <a:pPr marL="514350" indent="-514350">
              <a:buAutoNum type="alphaLcPeriod"/>
            </a:pPr>
            <a:r>
              <a:rPr lang="en-GB" sz="2400" dirty="0" smtClean="0"/>
              <a:t>250 _ _ $a 3rd ed.</a:t>
            </a:r>
            <a:endParaRPr lang="en-GB" sz="2400" dirty="0"/>
          </a:p>
          <a:p>
            <a:pPr marL="514350" indent="-514350">
              <a:buAutoNum type="alphaLcPeriod"/>
            </a:pPr>
            <a:endParaRPr lang="en-US" sz="2400" dirty="0"/>
          </a:p>
        </p:txBody>
      </p:sp>
    </p:spTree>
    <p:extLst>
      <p:ext uri="{BB962C8B-B14F-4D97-AF65-F5344CB8AC3E}">
        <p14:creationId xmlns:p14="http://schemas.microsoft.com/office/powerpoint/2010/main" val="967118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rmAutofit/>
          </a:bodyPr>
          <a:lstStyle/>
          <a:p>
            <a:r>
              <a:rPr lang="en-US" dirty="0" smtClean="0"/>
              <a:t>What could be different in the future?</a:t>
            </a:r>
            <a:endParaRPr lang="en-US" dirty="0"/>
          </a:p>
        </p:txBody>
      </p:sp>
      <p:sp>
        <p:nvSpPr>
          <p:cNvPr id="5" name="TextBox 4"/>
          <p:cNvSpPr txBox="1"/>
          <p:nvPr/>
        </p:nvSpPr>
        <p:spPr>
          <a:xfrm>
            <a:off x="4724400" y="6553200"/>
            <a:ext cx="4343400" cy="261610"/>
          </a:xfrm>
          <a:prstGeom prst="rect">
            <a:avLst/>
          </a:prstGeom>
          <a:noFill/>
        </p:spPr>
        <p:txBody>
          <a:bodyPr wrap="square" rtlCol="0">
            <a:spAutoFit/>
          </a:bodyPr>
          <a:lstStyle/>
          <a:p>
            <a:pPr algn="r"/>
            <a:r>
              <a:rPr lang="en-US" sz="1100" dirty="0" smtClean="0">
                <a:solidFill>
                  <a:schemeClr val="bg1"/>
                </a:solidFill>
              </a:rPr>
              <a:t>Photo credit: http://www.flickr.com/photos/rofanator/190667304/</a:t>
            </a:r>
            <a:endParaRPr lang="en-US" sz="1100" dirty="0">
              <a:solidFill>
                <a:schemeClr val="bg1"/>
              </a:solidFill>
            </a:endParaRPr>
          </a:p>
        </p:txBody>
      </p:sp>
    </p:spTree>
    <p:extLst>
      <p:ext uri="{BB962C8B-B14F-4D97-AF65-F5344CB8AC3E}">
        <p14:creationId xmlns:p14="http://schemas.microsoft.com/office/powerpoint/2010/main" val="354291071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
            <a:ext cx="7772400" cy="1066800"/>
          </a:xfrm>
        </p:spPr>
        <p:txBody>
          <a:bodyPr>
            <a:normAutofit/>
          </a:bodyPr>
          <a:lstStyle/>
          <a:p>
            <a:pPr algn="r"/>
            <a:r>
              <a:rPr lang="en-US" dirty="0" smtClean="0"/>
              <a:t>“FRBR-</a:t>
            </a:r>
            <a:r>
              <a:rPr lang="en-US" dirty="0" err="1" smtClean="0"/>
              <a:t>ized</a:t>
            </a:r>
            <a:r>
              <a:rPr lang="en-US" dirty="0" smtClean="0"/>
              <a:t>” Catalog Interfaces</a:t>
            </a:r>
            <a:endParaRPr lang="en-US" dirty="0"/>
          </a:p>
        </p:txBody>
      </p:sp>
    </p:spTree>
    <p:extLst>
      <p:ext uri="{BB962C8B-B14F-4D97-AF65-F5344CB8AC3E}">
        <p14:creationId xmlns:p14="http://schemas.microsoft.com/office/powerpoint/2010/main" val="33780754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“FRBR-</a:t>
            </a:r>
            <a:r>
              <a:rPr lang="en-US" dirty="0" err="1" smtClean="0"/>
              <a:t>ized</a:t>
            </a:r>
            <a:r>
              <a:rPr lang="en-US" dirty="0" smtClean="0"/>
              <a:t>” Catalog Interfaces</a:t>
            </a:r>
            <a:endParaRPr lang="en-US" dirty="0"/>
          </a:p>
        </p:txBody>
      </p:sp>
      <p:sp>
        <p:nvSpPr>
          <p:cNvPr id="3" name="Content Placeholder 2"/>
          <p:cNvSpPr>
            <a:spLocks noGrp="1"/>
          </p:cNvSpPr>
          <p:nvPr>
            <p:ph idx="1"/>
          </p:nvPr>
        </p:nvSpPr>
        <p:spPr/>
        <p:txBody>
          <a:bodyPr/>
          <a:lstStyle/>
          <a:p>
            <a:r>
              <a:rPr lang="en-US" dirty="0"/>
              <a:t>OLAC Moving Image Discovery </a:t>
            </a:r>
            <a:r>
              <a:rPr lang="en-US" dirty="0" smtClean="0"/>
              <a:t>Interface: </a:t>
            </a:r>
            <a:r>
              <a:rPr lang="en-US" dirty="0">
                <a:hlinkClick r:id="rId2"/>
              </a:rPr>
              <a:t>http://blazing-sunset-24.heroku.com/</a:t>
            </a:r>
            <a:endParaRPr lang="en-US" dirty="0"/>
          </a:p>
          <a:p>
            <a:r>
              <a:rPr lang="en-US" dirty="0" smtClean="0"/>
              <a:t> Scherzo: </a:t>
            </a:r>
            <a:r>
              <a:rPr lang="en-US" dirty="0">
                <a:hlinkClick r:id="rId3"/>
              </a:rPr>
              <a:t>http://webapp1.dlib.indiana.edu/scherzo/</a:t>
            </a:r>
            <a:endParaRPr lang="en-US" dirty="0"/>
          </a:p>
          <a:p>
            <a:r>
              <a:rPr lang="en-US" dirty="0" err="1" smtClean="0"/>
              <a:t>AustLit</a:t>
            </a:r>
            <a:r>
              <a:rPr lang="en-US" dirty="0" smtClean="0"/>
              <a:t>: </a:t>
            </a:r>
            <a:r>
              <a:rPr lang="en-US" dirty="0">
                <a:hlinkClick r:id="rId4"/>
              </a:rPr>
              <a:t>http://www.austlit.edu.au/subscribe/samples.xml</a:t>
            </a:r>
            <a:endParaRPr lang="en-US" dirty="0"/>
          </a:p>
          <a:p>
            <a:endParaRPr lang="en-US" b="1" dirty="0"/>
          </a:p>
        </p:txBody>
      </p:sp>
    </p:spTree>
    <p:extLst>
      <p:ext uri="{BB962C8B-B14F-4D97-AF65-F5344CB8AC3E}">
        <p14:creationId xmlns:p14="http://schemas.microsoft.com/office/powerpoint/2010/main" val="40487867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50825"/>
            <a:ext cx="7772400" cy="1470025"/>
          </a:xfrm>
        </p:spPr>
        <p:txBody>
          <a:bodyPr/>
          <a:lstStyle/>
          <a:p>
            <a:pPr algn="l"/>
            <a:r>
              <a:rPr lang="en-US" dirty="0" smtClean="0"/>
              <a:t>New Search Options</a:t>
            </a:r>
            <a:endParaRPr lang="en-US" dirty="0"/>
          </a:p>
        </p:txBody>
      </p:sp>
      <p:sp>
        <p:nvSpPr>
          <p:cNvPr id="2" name="Rectangle 1"/>
          <p:cNvSpPr/>
          <p:nvPr/>
        </p:nvSpPr>
        <p:spPr>
          <a:xfrm>
            <a:off x="38100" y="6477000"/>
            <a:ext cx="4572000" cy="261610"/>
          </a:xfrm>
          <a:prstGeom prst="rect">
            <a:avLst/>
          </a:prstGeom>
        </p:spPr>
        <p:txBody>
          <a:bodyPr>
            <a:spAutoFit/>
          </a:bodyPr>
          <a:lstStyle/>
          <a:p>
            <a:r>
              <a:rPr lang="en-US" sz="1100" dirty="0" smtClean="0">
                <a:solidFill>
                  <a:schemeClr val="bg1"/>
                </a:solidFill>
              </a:rPr>
              <a:t>Photo credit: http://www.flickr.com/photos/zsrlibrary/4575294736/</a:t>
            </a:r>
            <a:endParaRPr lang="en-US" sz="1100" dirty="0">
              <a:solidFill>
                <a:schemeClr val="bg1"/>
              </a:solidFill>
            </a:endParaRPr>
          </a:p>
        </p:txBody>
      </p:sp>
    </p:spTree>
    <p:extLst>
      <p:ext uri="{BB962C8B-B14F-4D97-AF65-F5344CB8AC3E}">
        <p14:creationId xmlns:p14="http://schemas.microsoft.com/office/powerpoint/2010/main" val="25585332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90800"/>
            <a:ext cx="8534400" cy="2731286"/>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RDA is based on FRBR (Functional Requirements for Bibliographic Records).</a:t>
            </a:r>
            <a:endParaRPr lang="en-US" dirty="0"/>
          </a:p>
        </p:txBody>
      </p:sp>
    </p:spTree>
    <p:extLst>
      <p:ext uri="{BB962C8B-B14F-4D97-AF65-F5344CB8AC3E}">
        <p14:creationId xmlns:p14="http://schemas.microsoft.com/office/powerpoint/2010/main" val="12007460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Library as an 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1" y="1773936"/>
            <a:ext cx="9042749" cy="508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1106269"/>
            <a:ext cx="6400800" cy="646331"/>
          </a:xfrm>
          <a:prstGeom prst="rect">
            <a:avLst/>
          </a:prstGeom>
          <a:noFill/>
        </p:spPr>
        <p:txBody>
          <a:bodyPr wrap="square" rtlCol="0">
            <a:spAutoFit/>
          </a:bodyPr>
          <a:lstStyle/>
          <a:p>
            <a:r>
              <a:rPr lang="en-US" sz="3600" dirty="0" smtClean="0">
                <a:hlinkClick r:id="rId4"/>
              </a:rPr>
              <a:t>http://www.openlibrary.org</a:t>
            </a:r>
            <a:r>
              <a:rPr lang="en-US" sz="3600" dirty="0" smtClean="0"/>
              <a:t> </a:t>
            </a:r>
            <a:endParaRPr lang="en-US" sz="3600" dirty="0"/>
          </a:p>
        </p:txBody>
      </p:sp>
    </p:spTree>
    <p:extLst>
      <p:ext uri="{BB962C8B-B14F-4D97-AF65-F5344CB8AC3E}">
        <p14:creationId xmlns:p14="http://schemas.microsoft.com/office/powerpoint/2010/main" val="29153801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Richer Authority Records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Jane Austen</a:t>
            </a:r>
            <a:endParaRPr lang="en-US" dirty="0"/>
          </a:p>
        </p:txBody>
      </p:sp>
      <p:sp>
        <p:nvSpPr>
          <p:cNvPr id="4" name="TextBox 3"/>
          <p:cNvSpPr txBox="1"/>
          <p:nvPr/>
        </p:nvSpPr>
        <p:spPr>
          <a:xfrm>
            <a:off x="4627418" y="3027448"/>
            <a:ext cx="3505200" cy="1384995"/>
          </a:xfrm>
          <a:prstGeom prst="rect">
            <a:avLst/>
          </a:prstGeom>
          <a:noFill/>
        </p:spPr>
        <p:txBody>
          <a:bodyPr wrap="square" rtlCol="0">
            <a:spAutoFit/>
          </a:bodyPr>
          <a:lstStyle/>
          <a:p>
            <a:r>
              <a:rPr lang="en-US" sz="2800" dirty="0" smtClean="0"/>
              <a:t>Women authors</a:t>
            </a:r>
          </a:p>
          <a:p>
            <a:r>
              <a:rPr lang="en-US" sz="2800" dirty="0" smtClean="0"/>
              <a:t>From England</a:t>
            </a:r>
          </a:p>
          <a:p>
            <a:r>
              <a:rPr lang="en-US" sz="2800" dirty="0" smtClean="0"/>
              <a:t>Wrote in 1800s</a:t>
            </a:r>
            <a:endParaRPr lang="en-US" sz="2800" dirty="0"/>
          </a:p>
        </p:txBody>
      </p:sp>
      <p:sp>
        <p:nvSpPr>
          <p:cNvPr id="5" name="&quot;No&quot; Symbol 4"/>
          <p:cNvSpPr/>
          <p:nvPr/>
        </p:nvSpPr>
        <p:spPr>
          <a:xfrm>
            <a:off x="1129145" y="3072246"/>
            <a:ext cx="1371600" cy="12954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4916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Data/BIBFRAME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 y="1251204"/>
            <a:ext cx="8829524" cy="533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4876800"/>
            <a:ext cx="8229600" cy="1706880"/>
          </a:xfrm>
        </p:spPr>
        <p:txBody>
          <a:bodyPr>
            <a:normAutofit lnSpcReduction="10000"/>
          </a:bodyPr>
          <a:lstStyle/>
          <a:p>
            <a:pPr marL="0" indent="0" algn="ctr">
              <a:buNone/>
            </a:pPr>
            <a:endParaRPr lang="en-US" dirty="0" smtClean="0"/>
          </a:p>
          <a:p>
            <a:pPr marL="0" indent="0" algn="ctr">
              <a:buNone/>
            </a:pPr>
            <a:endParaRPr lang="en-US" dirty="0"/>
          </a:p>
          <a:p>
            <a:pPr marL="0" indent="0" algn="ctr">
              <a:buNone/>
            </a:pPr>
            <a:r>
              <a:rPr lang="en-US" dirty="0" smtClean="0">
                <a:hlinkClick r:id="rId4"/>
              </a:rPr>
              <a:t>http://bibframe.org</a:t>
            </a:r>
            <a:endParaRPr lang="en-US" dirty="0"/>
          </a:p>
        </p:txBody>
      </p:sp>
    </p:spTree>
    <p:extLst>
      <p:ext uri="{BB962C8B-B14F-4D97-AF65-F5344CB8AC3E}">
        <p14:creationId xmlns:p14="http://schemas.microsoft.com/office/powerpoint/2010/main" val="33244328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0"/>
            <a:ext cx="7391400" cy="1371600"/>
          </a:xfrm>
        </p:spPr>
        <p:txBody>
          <a:bodyPr/>
          <a:lstStyle/>
          <a:p>
            <a:r>
              <a:rPr lang="en-US" dirty="0" smtClean="0">
                <a:solidFill>
                  <a:schemeClr val="bg1"/>
                </a:solidFill>
              </a:rPr>
              <a:t>RDA in Your Library</a:t>
            </a:r>
            <a:endParaRPr lang="en-US" dirty="0">
              <a:solidFill>
                <a:schemeClr val="bg1"/>
              </a:solidFill>
            </a:endParaRPr>
          </a:p>
        </p:txBody>
      </p:sp>
      <p:sp>
        <p:nvSpPr>
          <p:cNvPr id="3" name="Rectangle 2"/>
          <p:cNvSpPr/>
          <p:nvPr/>
        </p:nvSpPr>
        <p:spPr>
          <a:xfrm>
            <a:off x="10391" y="6477000"/>
            <a:ext cx="4572000" cy="261610"/>
          </a:xfrm>
          <a:prstGeom prst="rect">
            <a:avLst/>
          </a:prstGeom>
        </p:spPr>
        <p:txBody>
          <a:bodyPr>
            <a:spAutoFit/>
          </a:bodyPr>
          <a:lstStyle/>
          <a:p>
            <a:r>
              <a:rPr lang="en-US" sz="1100" dirty="0" smtClean="0">
                <a:solidFill>
                  <a:schemeClr val="bg1"/>
                </a:solidFill>
              </a:rPr>
              <a:t>Photo credit: http://www.flickr.com/photos/98372990@N00/2520306406/</a:t>
            </a:r>
            <a:endParaRPr lang="en-US" sz="1100" dirty="0">
              <a:solidFill>
                <a:schemeClr val="bg1"/>
              </a:solidFill>
            </a:endParaRPr>
          </a:p>
        </p:txBody>
      </p:sp>
    </p:spTree>
    <p:extLst>
      <p:ext uri="{BB962C8B-B14F-4D97-AF65-F5344CB8AC3E}">
        <p14:creationId xmlns:p14="http://schemas.microsoft.com/office/powerpoint/2010/main" val="5469752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will notice</a:t>
            </a:r>
            <a:endParaRPr lang="en-US" dirty="0"/>
          </a:p>
        </p:txBody>
      </p:sp>
      <p:sp>
        <p:nvSpPr>
          <p:cNvPr id="3" name="Content Placeholder 2"/>
          <p:cNvSpPr>
            <a:spLocks noGrp="1"/>
          </p:cNvSpPr>
          <p:nvPr>
            <p:ph idx="1"/>
          </p:nvPr>
        </p:nvSpPr>
        <p:spPr/>
        <p:txBody>
          <a:bodyPr/>
          <a:lstStyle/>
          <a:p>
            <a:r>
              <a:rPr lang="en-US" dirty="0" smtClean="0"/>
              <a:t>Split authority files</a:t>
            </a:r>
          </a:p>
          <a:p>
            <a:endParaRPr lang="en-US" dirty="0"/>
          </a:p>
          <a:p>
            <a:endParaRPr lang="en-US" dirty="0" smtClean="0"/>
          </a:p>
        </p:txBody>
      </p:sp>
      <p:pic>
        <p:nvPicPr>
          <p:cNvPr id="5" name="table"/>
          <p:cNvPicPr>
            <a:picLocks noChangeAspect="1"/>
          </p:cNvPicPr>
          <p:nvPr/>
        </p:nvPicPr>
        <p:blipFill>
          <a:blip r:embed="rId2"/>
          <a:stretch>
            <a:fillRect/>
          </a:stretch>
        </p:blipFill>
        <p:spPr>
          <a:xfrm>
            <a:off x="1447800" y="2743200"/>
            <a:ext cx="6096000" cy="2494280"/>
          </a:xfrm>
          <a:prstGeom prst="rect">
            <a:avLst/>
          </a:prstGeom>
        </p:spPr>
      </p:pic>
    </p:spTree>
    <p:extLst>
      <p:ext uri="{BB962C8B-B14F-4D97-AF65-F5344CB8AC3E}">
        <p14:creationId xmlns:p14="http://schemas.microsoft.com/office/powerpoint/2010/main" val="268160199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will notice</a:t>
            </a:r>
            <a:endParaRPr lang="en-US" dirty="0"/>
          </a:p>
        </p:txBody>
      </p:sp>
      <p:sp>
        <p:nvSpPr>
          <p:cNvPr id="3" name="Content Placeholder 2"/>
          <p:cNvSpPr>
            <a:spLocks noGrp="1"/>
          </p:cNvSpPr>
          <p:nvPr>
            <p:ph idx="1"/>
          </p:nvPr>
        </p:nvSpPr>
        <p:spPr/>
        <p:txBody>
          <a:bodyPr/>
          <a:lstStyle/>
          <a:p>
            <a:r>
              <a:rPr lang="en-US" dirty="0" smtClean="0"/>
              <a:t>Split authority files</a:t>
            </a:r>
          </a:p>
          <a:p>
            <a:endParaRPr lang="en-US" dirty="0"/>
          </a:p>
          <a:p>
            <a:endParaRPr lang="en-US" dirty="0" smtClean="0"/>
          </a:p>
        </p:txBody>
      </p:sp>
      <p:pic>
        <p:nvPicPr>
          <p:cNvPr id="5" name="table"/>
          <p:cNvPicPr>
            <a:picLocks noChangeAspect="1"/>
          </p:cNvPicPr>
          <p:nvPr/>
        </p:nvPicPr>
        <p:blipFill>
          <a:blip r:embed="rId2"/>
          <a:stretch>
            <a:fillRect/>
          </a:stretch>
        </p:blipFill>
        <p:spPr>
          <a:xfrm>
            <a:off x="1524000" y="2667000"/>
            <a:ext cx="5486400" cy="2362200"/>
          </a:xfrm>
          <a:prstGeom prst="rect">
            <a:avLst/>
          </a:prstGeom>
        </p:spPr>
      </p:pic>
    </p:spTree>
    <p:extLst>
      <p:ext uri="{BB962C8B-B14F-4D97-AF65-F5344CB8AC3E}">
        <p14:creationId xmlns:p14="http://schemas.microsoft.com/office/powerpoint/2010/main" val="5046635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will notice</a:t>
            </a:r>
            <a:endParaRPr lang="en-US" dirty="0"/>
          </a:p>
        </p:txBody>
      </p:sp>
      <p:sp>
        <p:nvSpPr>
          <p:cNvPr id="3" name="Content Placeholder 2"/>
          <p:cNvSpPr>
            <a:spLocks noGrp="1"/>
          </p:cNvSpPr>
          <p:nvPr>
            <p:ph idx="1"/>
          </p:nvPr>
        </p:nvSpPr>
        <p:spPr/>
        <p:txBody>
          <a:bodyPr/>
          <a:lstStyle/>
          <a:p>
            <a:r>
              <a:rPr lang="en-US" dirty="0"/>
              <a:t>Need to make sure the catalog is indexing and displaying the correct fields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06747"/>
            <a:ext cx="4011429" cy="311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82326"/>
            <a:ext cx="3994286" cy="30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52400" y="3657600"/>
            <a:ext cx="2819400" cy="1066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48200" y="3962400"/>
            <a:ext cx="2819400" cy="1066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7964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will notice</a:t>
            </a:r>
            <a:endParaRPr lang="en-US" dirty="0"/>
          </a:p>
        </p:txBody>
      </p:sp>
      <p:sp>
        <p:nvSpPr>
          <p:cNvPr id="3" name="Content Placeholder 2"/>
          <p:cNvSpPr>
            <a:spLocks noGrp="1"/>
          </p:cNvSpPr>
          <p:nvPr>
            <p:ph idx="1"/>
          </p:nvPr>
        </p:nvSpPr>
        <p:spPr/>
        <p:txBody>
          <a:bodyPr/>
          <a:lstStyle/>
          <a:p>
            <a:r>
              <a:rPr lang="en-US" dirty="0"/>
              <a:t>Need to make sure the catalog is indexing and displaying the correct fields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86" y="3069676"/>
            <a:ext cx="4189714" cy="272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215988"/>
            <a:ext cx="4619429" cy="223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52400" y="3657600"/>
            <a:ext cx="3886200" cy="7728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48200" y="3875362"/>
            <a:ext cx="3886200" cy="7728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6702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 AACR2 records to RDA?</a:t>
            </a:r>
            <a:endParaRPr lang="en-US" dirty="0"/>
          </a:p>
        </p:txBody>
      </p:sp>
      <p:sp>
        <p:nvSpPr>
          <p:cNvPr id="3" name="Content Placeholder 2"/>
          <p:cNvSpPr>
            <a:spLocks noGrp="1"/>
          </p:cNvSpPr>
          <p:nvPr>
            <p:ph idx="1"/>
          </p:nvPr>
        </p:nvSpPr>
        <p:spPr/>
        <p:txBody>
          <a:bodyPr/>
          <a:lstStyle/>
          <a:p>
            <a:r>
              <a:rPr lang="en-US" dirty="0" err="1" smtClean="0"/>
              <a:t>Marcive</a:t>
            </a:r>
            <a:r>
              <a:rPr lang="en-US" dirty="0"/>
              <a:t> http://home.marcive.com/marcive-rda-conversion-service-underway/</a:t>
            </a:r>
            <a:endParaRPr lang="en-US" dirty="0" smtClean="0"/>
          </a:p>
          <a:p>
            <a:r>
              <a:rPr lang="en-US" dirty="0" smtClean="0"/>
              <a:t>Backstage </a:t>
            </a:r>
            <a:r>
              <a:rPr lang="en-US" dirty="0"/>
              <a:t>Library </a:t>
            </a:r>
            <a:r>
              <a:rPr lang="en-US" dirty="0" smtClean="0"/>
              <a:t>Works http</a:t>
            </a:r>
            <a:r>
              <a:rPr lang="en-US" dirty="0"/>
              <a:t>://www.bslw.com/faq/rda/</a:t>
            </a:r>
            <a:endParaRPr lang="en-US" dirty="0" smtClean="0"/>
          </a:p>
          <a:p>
            <a:r>
              <a:rPr lang="en-US" dirty="0" err="1" smtClean="0"/>
              <a:t>MarcEdit</a:t>
            </a:r>
            <a:r>
              <a:rPr lang="en-US" dirty="0"/>
              <a:t> http://marcedit.reeset.net/features</a:t>
            </a:r>
          </a:p>
        </p:txBody>
      </p:sp>
    </p:spTree>
    <p:extLst>
      <p:ext uri="{BB962C8B-B14F-4D97-AF65-F5344CB8AC3E}">
        <p14:creationId xmlns:p14="http://schemas.microsoft.com/office/powerpoint/2010/main" val="389690735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descr="ques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981200"/>
            <a:ext cx="6053667" cy="3552808"/>
          </a:xfrm>
          <a:prstGeom prst="rect">
            <a:avLst/>
          </a:prstGeom>
        </p:spPr>
      </p:pic>
    </p:spTree>
    <p:extLst>
      <p:ext uri="{BB962C8B-B14F-4D97-AF65-F5344CB8AC3E}">
        <p14:creationId xmlns:p14="http://schemas.microsoft.com/office/powerpoint/2010/main" val="52234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2509" y="6370637"/>
            <a:ext cx="8229600" cy="487363"/>
          </a:xfrm>
        </p:spPr>
        <p:txBody>
          <a:bodyPr>
            <a:normAutofit/>
          </a:bodyPr>
          <a:lstStyle/>
          <a:p>
            <a:pPr marL="0" indent="0">
              <a:buNone/>
            </a:pPr>
            <a:r>
              <a:rPr lang="en-US" sz="1100" dirty="0" smtClean="0"/>
              <a:t>Photo credits: http</a:t>
            </a:r>
            <a:r>
              <a:rPr lang="en-US" sz="1100" dirty="0"/>
              <a:t>://</a:t>
            </a:r>
            <a:r>
              <a:rPr lang="en-US" sz="1100" dirty="0" smtClean="0"/>
              <a:t>www.flickr.com/photos/escapist/730800562/, http</a:t>
            </a:r>
            <a:r>
              <a:rPr lang="en-US" sz="1100" dirty="0"/>
              <a:t>://</a:t>
            </a:r>
            <a:r>
              <a:rPr lang="en-US" sz="1100" dirty="0" smtClean="0"/>
              <a:t>www.flickr.com/photos/dbdbrobot</a:t>
            </a:r>
            <a:r>
              <a:rPr lang="en-US" sz="1100" dirty="0"/>
              <a:t> /</a:t>
            </a:r>
            <a:r>
              <a:rPr lang="en-US" sz="1100" dirty="0" smtClean="0"/>
              <a:t>140068142, http</a:t>
            </a:r>
            <a:r>
              <a:rPr lang="en-US" sz="1100" dirty="0"/>
              <a:t>://</a:t>
            </a:r>
            <a:r>
              <a:rPr lang="en-US" sz="1100" dirty="0" smtClean="0"/>
              <a:t>www.flickr.com/photos/steventong/3556248355, http</a:t>
            </a:r>
            <a:r>
              <a:rPr lang="en-US" sz="1100" dirty="0"/>
              <a:t>://www.flickr.com/photos/heidigoseek/115581765</a:t>
            </a:r>
          </a:p>
        </p:txBody>
      </p:sp>
      <p:pic>
        <p:nvPicPr>
          <p:cNvPr id="4" name="Picture 3" descr="thoughtbubble.jpg"/>
          <p:cNvPicPr>
            <a:picLocks noChangeAspect="1"/>
          </p:cNvPicPr>
          <p:nvPr/>
        </p:nvPicPr>
        <p:blipFill>
          <a:blip r:embed="rId2" cstate="print"/>
          <a:stretch>
            <a:fillRect/>
          </a:stretch>
        </p:blipFill>
        <p:spPr>
          <a:xfrm>
            <a:off x="304800" y="304800"/>
            <a:ext cx="2247900" cy="2247900"/>
          </a:xfrm>
          <a:prstGeom prst="rect">
            <a:avLst/>
          </a:prstGeom>
        </p:spPr>
      </p:pic>
      <p:pic>
        <p:nvPicPr>
          <p:cNvPr id="5" name="Picture 4" descr="keyboard.jpg"/>
          <p:cNvPicPr>
            <a:picLocks noChangeAspect="1"/>
          </p:cNvPicPr>
          <p:nvPr/>
        </p:nvPicPr>
        <p:blipFill>
          <a:blip r:embed="rId3" cstate="print"/>
          <a:stretch>
            <a:fillRect/>
          </a:stretch>
        </p:blipFill>
        <p:spPr>
          <a:xfrm>
            <a:off x="2286000" y="1600200"/>
            <a:ext cx="3810000" cy="2857500"/>
          </a:xfrm>
          <a:prstGeom prst="rect">
            <a:avLst/>
          </a:prstGeom>
        </p:spPr>
      </p:pic>
      <p:pic>
        <p:nvPicPr>
          <p:cNvPr id="6" name="Picture 5" descr="editions.jpg"/>
          <p:cNvPicPr>
            <a:picLocks noChangeAspect="1"/>
          </p:cNvPicPr>
          <p:nvPr/>
        </p:nvPicPr>
        <p:blipFill>
          <a:blip r:embed="rId4" cstate="print"/>
          <a:stretch>
            <a:fillRect/>
          </a:stretch>
        </p:blipFill>
        <p:spPr>
          <a:xfrm>
            <a:off x="2895600" y="3276600"/>
            <a:ext cx="3492500" cy="2619375"/>
          </a:xfrm>
          <a:prstGeom prst="rect">
            <a:avLst/>
          </a:prstGeom>
        </p:spPr>
      </p:pic>
      <p:pic>
        <p:nvPicPr>
          <p:cNvPr id="7" name="Picture 6" descr="catcher.jpg"/>
          <p:cNvPicPr>
            <a:picLocks noChangeAspect="1"/>
          </p:cNvPicPr>
          <p:nvPr/>
        </p:nvPicPr>
        <p:blipFill>
          <a:blip r:embed="rId5" cstate="print"/>
          <a:stretch>
            <a:fillRect/>
          </a:stretch>
        </p:blipFill>
        <p:spPr>
          <a:xfrm>
            <a:off x="5715000" y="3028950"/>
            <a:ext cx="2254885" cy="3365500"/>
          </a:xfrm>
          <a:prstGeom prst="rect">
            <a:avLst/>
          </a:prstGeom>
        </p:spPr>
      </p:pic>
    </p:spTree>
    <p:extLst>
      <p:ext uri="{BB962C8B-B14F-4D97-AF65-F5344CB8AC3E}">
        <p14:creationId xmlns:p14="http://schemas.microsoft.com/office/powerpoint/2010/main" val="1383935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Emily Dust Nimsakont</a:t>
            </a:r>
          </a:p>
          <a:p>
            <a:pPr marL="0" indent="0" algn="ctr">
              <a:buNone/>
            </a:pPr>
            <a:r>
              <a:rPr lang="en-US" dirty="0" smtClean="0"/>
              <a:t>Cataloging Librarian</a:t>
            </a:r>
          </a:p>
          <a:p>
            <a:pPr marL="0" indent="0" algn="ctr">
              <a:buNone/>
            </a:pPr>
            <a:r>
              <a:rPr lang="en-US" dirty="0" smtClean="0"/>
              <a:t>Nebraska Library Commission</a:t>
            </a:r>
          </a:p>
          <a:p>
            <a:pPr marL="0" indent="0" algn="ctr">
              <a:buNone/>
            </a:pPr>
            <a:r>
              <a:rPr lang="en-US" dirty="0" smtClean="0"/>
              <a:t>enimsakont@gmail.com</a:t>
            </a:r>
          </a:p>
          <a:p>
            <a:pPr marL="0" indent="0" algn="ctr">
              <a:buNone/>
            </a:pPr>
            <a:r>
              <a:rPr lang="en-US" sz="2800" dirty="0" smtClean="0"/>
              <a:t>http://delicious.com/enimsakont/making_rda_work</a:t>
            </a:r>
          </a:p>
        </p:txBody>
      </p:sp>
    </p:spTree>
    <p:extLst>
      <p:ext uri="{BB962C8B-B14F-4D97-AF65-F5344CB8AC3E}">
        <p14:creationId xmlns:p14="http://schemas.microsoft.com/office/powerpoint/2010/main" val="310973722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dirty="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entity-relationships.png"/>
          <p:cNvPicPr>
            <a:picLocks noChangeAspect="1"/>
          </p:cNvPicPr>
          <p:nvPr/>
        </p:nvPicPr>
        <p:blipFill>
          <a:blip r:embed="rId2" cstate="print"/>
          <a:stretch>
            <a:fillRect/>
          </a:stretch>
        </p:blipFill>
        <p:spPr>
          <a:xfrm>
            <a:off x="1066800" y="380992"/>
            <a:ext cx="6953250" cy="5781675"/>
          </a:xfrm>
          <a:prstGeom prst="rect">
            <a:avLst/>
          </a:prstGeom>
        </p:spPr>
      </p:pic>
      <p:sp>
        <p:nvSpPr>
          <p:cNvPr id="6" name="TextBox 5"/>
          <p:cNvSpPr txBox="1"/>
          <p:nvPr/>
        </p:nvSpPr>
        <p:spPr>
          <a:xfrm>
            <a:off x="1828800" y="6400800"/>
            <a:ext cx="7086600" cy="246221"/>
          </a:xfrm>
          <a:prstGeom prst="rect">
            <a:avLst/>
          </a:prstGeom>
          <a:noFill/>
        </p:spPr>
        <p:txBody>
          <a:bodyPr wrap="square" rtlCol="0">
            <a:spAutoFit/>
          </a:bodyPr>
          <a:lstStyle/>
          <a:p>
            <a:pPr algn="r"/>
            <a:r>
              <a:rPr lang="en-US" sz="1000" dirty="0" smtClean="0"/>
              <a:t>Image credit: http://www.frbr.org/2006/02/25/more-relationships-between-groups</a:t>
            </a:r>
            <a:endParaRPr lang="en-US" sz="1000" dirty="0"/>
          </a:p>
        </p:txBody>
      </p:sp>
    </p:spTree>
    <p:extLst>
      <p:ext uri="{BB962C8B-B14F-4D97-AF65-F5344CB8AC3E}">
        <p14:creationId xmlns:p14="http://schemas.microsoft.com/office/powerpoint/2010/main" val="29830086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30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362200"/>
            <a:ext cx="5867400" cy="1295400"/>
          </a:xfrm>
        </p:spPr>
        <p:txBody>
          <a:bodyPr/>
          <a:lstStyle/>
          <a:p>
            <a:r>
              <a:rPr lang="en-US" dirty="0" smtClean="0">
                <a:solidFill>
                  <a:schemeClr val="bg1"/>
                </a:solidFill>
              </a:rPr>
              <a:t>Why RDA?</a:t>
            </a:r>
            <a:endParaRPr lang="en-US" dirty="0">
              <a:solidFill>
                <a:schemeClr val="bg1"/>
              </a:solidFill>
            </a:endParaRPr>
          </a:p>
        </p:txBody>
      </p:sp>
      <p:sp>
        <p:nvSpPr>
          <p:cNvPr id="6" name="TextBox 5"/>
          <p:cNvSpPr txBox="1"/>
          <p:nvPr/>
        </p:nvSpPr>
        <p:spPr>
          <a:xfrm>
            <a:off x="2133600" y="6520190"/>
            <a:ext cx="4953000" cy="261610"/>
          </a:xfrm>
          <a:prstGeom prst="rect">
            <a:avLst/>
          </a:prstGeom>
          <a:noFill/>
        </p:spPr>
        <p:txBody>
          <a:bodyPr wrap="square" rtlCol="0">
            <a:spAutoFit/>
          </a:bodyPr>
          <a:lstStyle/>
          <a:p>
            <a:r>
              <a:rPr lang="en-US" sz="1100" dirty="0" smtClean="0">
                <a:solidFill>
                  <a:schemeClr val="bg1"/>
                </a:solidFill>
              </a:rPr>
              <a:t>Photo credit: http://</a:t>
            </a:r>
            <a:r>
              <a:rPr lang="en-US" sz="1100" dirty="0">
                <a:solidFill>
                  <a:schemeClr val="bg1"/>
                </a:solidFill>
              </a:rPr>
              <a:t>www.flickr.com/photos/konradfoerstner/4168966589/</a:t>
            </a:r>
          </a:p>
        </p:txBody>
      </p:sp>
    </p:spTree>
    <p:extLst>
      <p:ext uri="{BB962C8B-B14F-4D97-AF65-F5344CB8AC3E}">
        <p14:creationId xmlns:p14="http://schemas.microsoft.com/office/powerpoint/2010/main" val="19031772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the 1970s anymore…</a:t>
            </a:r>
            <a:endParaRPr lang="en-US" dirty="0"/>
          </a:p>
        </p:txBody>
      </p:sp>
      <p:sp>
        <p:nvSpPr>
          <p:cNvPr id="5" name="TextBox 4"/>
          <p:cNvSpPr txBox="1"/>
          <p:nvPr/>
        </p:nvSpPr>
        <p:spPr>
          <a:xfrm>
            <a:off x="152400" y="6096000"/>
            <a:ext cx="6324600" cy="307777"/>
          </a:xfrm>
          <a:prstGeom prst="rect">
            <a:avLst/>
          </a:prstGeom>
          <a:noFill/>
        </p:spPr>
        <p:txBody>
          <a:bodyPr wrap="square" rtlCol="0">
            <a:spAutoFit/>
          </a:bodyPr>
          <a:lstStyle/>
          <a:p>
            <a:r>
              <a:rPr lang="en-US" sz="1400" dirty="0" smtClean="0"/>
              <a:t>Photo credit: http://www.flickr.com/photos/sacheverelle/2659497000/</a:t>
            </a:r>
            <a:endParaRPr lang="en-US" sz="1400" dirty="0"/>
          </a:p>
        </p:txBody>
      </p:sp>
      <p:pic>
        <p:nvPicPr>
          <p:cNvPr id="6"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3352800" y="1524000"/>
            <a:ext cx="2066151" cy="4191000"/>
          </a:xfrm>
          <a:prstGeom prst="rect">
            <a:avLst/>
          </a:prstGeom>
        </p:spPr>
      </p:pic>
    </p:spTree>
    <p:extLst>
      <p:ext uri="{BB962C8B-B14F-4D97-AF65-F5344CB8AC3E}">
        <p14:creationId xmlns:p14="http://schemas.microsoft.com/office/powerpoint/2010/main" val="4970443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934</TotalTime>
  <Words>3513</Words>
  <Application>Microsoft Macintosh PowerPoint</Application>
  <PresentationFormat>On-screen Show (4:3)</PresentationFormat>
  <Paragraphs>373</Paragraphs>
  <Slides>61</Slides>
  <Notes>25</Notes>
  <HiddenSlides>0</HiddenSlides>
  <MMClips>0</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Office Theme</vt:lpstr>
      <vt:lpstr>1_Office Theme</vt:lpstr>
      <vt:lpstr>2_Office Theme</vt:lpstr>
      <vt:lpstr>3_Office Theme</vt:lpstr>
      <vt:lpstr>Resource Description and Access Overview: Making RDA Work</vt:lpstr>
      <vt:lpstr>What is RDA?</vt:lpstr>
      <vt:lpstr>PowerPoint Presentation</vt:lpstr>
      <vt:lpstr>RDA is designed…</vt:lpstr>
      <vt:lpstr>PowerPoint Presentation</vt:lpstr>
      <vt:lpstr>PowerPoint Presentation</vt:lpstr>
      <vt:lpstr>PowerPoint Presentation</vt:lpstr>
      <vt:lpstr>Why RDA?</vt:lpstr>
      <vt:lpstr>It’s not the 1970s anymore…</vt:lpstr>
      <vt:lpstr>Our catalogs have changed.</vt:lpstr>
      <vt:lpstr>The things we catalog have changed.</vt:lpstr>
      <vt:lpstr>The information universe has changed.</vt:lpstr>
      <vt:lpstr>Poll</vt:lpstr>
      <vt:lpstr>What is different now?</vt:lpstr>
      <vt:lpstr>Fewer Abbreviations</vt:lpstr>
      <vt:lpstr>Fewer Abbreviations</vt:lpstr>
      <vt:lpstr>Rule of Three is Gone</vt:lpstr>
      <vt:lpstr>Latin Terms are Gone</vt:lpstr>
      <vt:lpstr>GMD is Gone</vt:lpstr>
      <vt:lpstr>GMD is replaced by:</vt:lpstr>
      <vt:lpstr>Terminology comes from lists in the RDA guidelines.</vt:lpstr>
      <vt:lpstr>Content Type</vt:lpstr>
      <vt:lpstr>Media Type</vt:lpstr>
      <vt:lpstr>Carrier Type </vt:lpstr>
      <vt:lpstr>PowerPoint Presentation</vt:lpstr>
      <vt:lpstr>PowerPoint Presentation</vt:lpstr>
      <vt:lpstr>PowerPoint Presentation</vt:lpstr>
      <vt:lpstr>Relationship Designators</vt:lpstr>
      <vt:lpstr>Relationship Designators</vt:lpstr>
      <vt:lpstr>Relationship Designators</vt:lpstr>
      <vt:lpstr>AACR2 or RDA?</vt:lpstr>
      <vt:lpstr>PowerPoint Presentation</vt:lpstr>
      <vt:lpstr>PowerPoint Presentation</vt:lpstr>
      <vt:lpstr>What is different now?</vt:lpstr>
      <vt:lpstr>Structure of RDA - General structure</vt:lpstr>
      <vt:lpstr>Structure of RDA – General structure</vt:lpstr>
      <vt:lpstr>Structure of RDA – “Core-ness”</vt:lpstr>
      <vt:lpstr>Transcription</vt:lpstr>
      <vt:lpstr>Changes to Authority Headings</vt:lpstr>
      <vt:lpstr>No more abbreviations in authority headings</vt:lpstr>
      <vt:lpstr>Access Points for Sacred Texts</vt:lpstr>
      <vt:lpstr>New fields for MARC authority records</vt:lpstr>
      <vt:lpstr>RDA Quiz</vt:lpstr>
      <vt:lpstr>RDA Quiz</vt:lpstr>
      <vt:lpstr>RDA Quiz</vt:lpstr>
      <vt:lpstr>What could be different in the future?</vt:lpstr>
      <vt:lpstr>“FRBR-ized” Catalog Interfaces</vt:lpstr>
      <vt:lpstr>“FRBR-ized” Catalog Interfaces</vt:lpstr>
      <vt:lpstr>New Search Options</vt:lpstr>
      <vt:lpstr>Open Library as an Example</vt:lpstr>
      <vt:lpstr>Richer Authority Records</vt:lpstr>
      <vt:lpstr>Linked Data/BIBFRAME</vt:lpstr>
      <vt:lpstr>RDA in Your Library</vt:lpstr>
      <vt:lpstr>Things you will notice</vt:lpstr>
      <vt:lpstr>Things you will notice</vt:lpstr>
      <vt:lpstr>Things you will notice</vt:lpstr>
      <vt:lpstr>Things you will notice</vt:lpstr>
      <vt:lpstr>Convert AACR2 records to RDA?</vt:lpstr>
      <vt:lpstr>Questions</vt:lpstr>
      <vt:lpstr>Thank you!</vt:lpstr>
      <vt:lpstr>PowerPoint Presentation</vt:lpstr>
    </vt:vector>
  </TitlesOfParts>
  <Company>Nebraska Library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Lite: RDA Changes</dc:title>
  <dc:creator>Emily Nimsakont</dc:creator>
  <cp:lastModifiedBy>Stanley Strauss</cp:lastModifiedBy>
  <cp:revision>86</cp:revision>
  <dcterms:created xsi:type="dcterms:W3CDTF">2014-05-07T14:39:03Z</dcterms:created>
  <dcterms:modified xsi:type="dcterms:W3CDTF">2014-11-17T23:34:17Z</dcterms:modified>
</cp:coreProperties>
</file>