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6" r:id="rId2"/>
    <p:sldId id="284" r:id="rId3"/>
    <p:sldId id="267" r:id="rId4"/>
    <p:sldId id="268" r:id="rId5"/>
    <p:sldId id="283" r:id="rId6"/>
    <p:sldId id="269" r:id="rId7"/>
    <p:sldId id="286" r:id="rId8"/>
    <p:sldId id="273" r:id="rId9"/>
    <p:sldId id="272" r:id="rId10"/>
    <p:sldId id="271" r:id="rId11"/>
    <p:sldId id="274" r:id="rId12"/>
    <p:sldId id="275" r:id="rId13"/>
    <p:sldId id="277" r:id="rId14"/>
    <p:sldId id="279" r:id="rId15"/>
    <p:sldId id="276" r:id="rId16"/>
    <p:sldId id="280" r:id="rId17"/>
    <p:sldId id="281" r:id="rId18"/>
    <p:sldId id="287" r:id="rId19"/>
    <p:sldId id="278" r:id="rId20"/>
    <p:sldId id="285" r:id="rId21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932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6" autoAdjust="0"/>
    <p:restoredTop sz="92972" autoAdjust="0"/>
  </p:normalViewPr>
  <p:slideViewPr>
    <p:cSldViewPr>
      <p:cViewPr>
        <p:scale>
          <a:sx n="85" d="100"/>
          <a:sy n="85" d="100"/>
        </p:scale>
        <p:origin x="-2120" y="-1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12/1/14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702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12/1/14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6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962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Solution:</a:t>
            </a:r>
          </a:p>
          <a:p>
            <a:endParaRPr lang="en-US" dirty="0" smtClean="0"/>
          </a:p>
          <a:p>
            <a:r>
              <a:rPr lang="en-US" dirty="0" smtClean="0"/>
              <a:t>Set the stage for success</a:t>
            </a:r>
          </a:p>
          <a:p>
            <a:r>
              <a:rPr lang="en-US" dirty="0" smtClean="0"/>
              <a:t>Create opportunities to engage staff and youth working together in easy ways to integrate learning through doing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719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12/1/14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date or details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12/1/14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12/1/14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12/1/14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12/1/14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12/1/14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12/1/14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12/1/14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12/1/14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12/1/14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12/1/14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12/1/14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5F027-0591-C64A-9E56-DF40651B12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46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0F066-0113-FD40-9F75-02D1EE209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12/1/14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12/1/14</a:t>
            </a:fld>
            <a:endParaRPr lang="en-US" dirty="0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12/1/14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12/1/14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12/1/14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gallupstrengthscenter.com" TargetMode="Externa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attywong61@comcast.net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hyperlink" Target="mailto:patty.wong@yolocounty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search-institute.org/" TargetMode="Externa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dnetwork.org/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/>
          <a:p>
            <a:r>
              <a:rPr lang="en-US" dirty="0" smtClean="0"/>
              <a:t>An Infopeople Webinar </a:t>
            </a:r>
          </a:p>
          <a:p>
            <a:r>
              <a:rPr lang="en-US" dirty="0" smtClean="0"/>
              <a:t>Wednesday, December 3, 2014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5334000"/>
            <a:ext cx="8686800" cy="1295400"/>
          </a:xfrm>
        </p:spPr>
        <p:txBody>
          <a:bodyPr/>
          <a:lstStyle/>
          <a:p>
            <a:r>
              <a:rPr lang="en-US" dirty="0" smtClean="0"/>
              <a:t>Youth Development in Action</a:t>
            </a:r>
          </a:p>
          <a:p>
            <a:r>
              <a:rPr lang="en-US" sz="2400" dirty="0" smtClean="0"/>
              <a:t>Patty Wong, Yolo County Library</a:t>
            </a:r>
            <a:endParaRPr lang="en-US" sz="2400" dirty="0"/>
          </a:p>
        </p:txBody>
      </p:sp>
      <p:pic>
        <p:nvPicPr>
          <p:cNvPr id="6" name="j0178459.jpg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152400"/>
            <a:ext cx="6858000" cy="520354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</p:spTree>
  </p:cSld>
  <p:clrMapOvr>
    <a:masterClrMapping/>
  </p:clrMapOvr>
  <p:transition xmlns:p14="http://schemas.microsoft.com/office/powerpoint/2010/main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What are you currently doing well for youth?</a:t>
            </a:r>
          </a:p>
          <a:p>
            <a:endParaRPr lang="en-US" dirty="0"/>
          </a:p>
          <a:p>
            <a:r>
              <a:rPr lang="en-US" dirty="0" smtClean="0"/>
              <a:t>Oakland Public Library </a:t>
            </a:r>
          </a:p>
          <a:p>
            <a:r>
              <a:rPr lang="en-US" dirty="0" smtClean="0"/>
              <a:t>PASS! Partners for Achieving School Success</a:t>
            </a:r>
          </a:p>
          <a:p>
            <a:endParaRPr lang="en-US" dirty="0"/>
          </a:p>
          <a:p>
            <a:r>
              <a:rPr lang="en-US" dirty="0" smtClean="0"/>
              <a:t>Young adults coaching and mentoring younger children under the direction of a caring adult</a:t>
            </a:r>
          </a:p>
          <a:p>
            <a:endParaRPr lang="en-US" dirty="0"/>
          </a:p>
          <a:p>
            <a:r>
              <a:rPr lang="en-US" dirty="0" smtClean="0"/>
              <a:t>Youth opportunities: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Employment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Training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Mentoring</a:t>
            </a:r>
          </a:p>
          <a:p>
            <a:endParaRPr lang="en-US" dirty="0"/>
          </a:p>
        </p:txBody>
      </p:sp>
      <p:pic>
        <p:nvPicPr>
          <p:cNvPr id="5" name="Picture 4" descr="Screen Shot 2014-11-22 at 12.09.44 PM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48" b="-5848"/>
          <a:stretch>
            <a:fillRect/>
          </a:stretch>
        </p:blipFill>
        <p:spPr>
          <a:xfrm>
            <a:off x="152400" y="304800"/>
            <a:ext cx="4754880" cy="63246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</p:pic>
    </p:spTree>
    <p:extLst>
      <p:ext uri="{BB962C8B-B14F-4D97-AF65-F5344CB8AC3E}">
        <p14:creationId xmlns:p14="http://schemas.microsoft.com/office/powerpoint/2010/main" val="449406041"/>
      </p:ext>
    </p:extLst>
  </p:cSld>
  <p:clrMapOvr>
    <a:masterClrMapping/>
  </p:clrMapOvr>
  <p:transition xmlns:p14="http://schemas.microsoft.com/office/powerpoint/2010/main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Screen Shot 2014-11-22 at 12.11.13 PM.pn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592" b="-21592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352800" cy="38100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How can I change the program to bring strengths-based supports and opportunities to young people?</a:t>
            </a:r>
          </a:p>
          <a:p>
            <a:endParaRPr lang="en-US" dirty="0"/>
          </a:p>
          <a:p>
            <a:r>
              <a:rPr lang="en-US" u="sng" dirty="0"/>
              <a:t>Outcomes</a:t>
            </a:r>
          </a:p>
          <a:p>
            <a:r>
              <a:rPr lang="en-US" dirty="0"/>
              <a:t>Youth Engagement and Voice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Youth Leadership Council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Youth on Library Commission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32232"/>
      </p:ext>
    </p:extLst>
  </p:cSld>
  <p:clrMapOvr>
    <a:masterClrMapping/>
  </p:clrMapOvr>
  <p:transition xmlns:p14="http://schemas.microsoft.com/office/powerpoint/2010/main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3528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Stockton-San Joaquin County Public Library – </a:t>
            </a:r>
          </a:p>
          <a:p>
            <a:r>
              <a:rPr lang="en-US" b="1" i="1" u="sng" dirty="0" smtClean="0"/>
              <a:t>City of Stockton </a:t>
            </a:r>
          </a:p>
          <a:p>
            <a:r>
              <a:rPr lang="en-US" b="1" i="1" u="sng" dirty="0" smtClean="0"/>
              <a:t>Youth Development Coalition</a:t>
            </a:r>
          </a:p>
          <a:p>
            <a:endParaRPr lang="en-US" dirty="0"/>
          </a:p>
          <a:p>
            <a:r>
              <a:rPr lang="en-US" u="sng" dirty="0" smtClean="0"/>
              <a:t>Partnerships:</a:t>
            </a:r>
          </a:p>
          <a:p>
            <a:r>
              <a:rPr lang="en-US" dirty="0" smtClean="0"/>
              <a:t>Fathers &amp; Families of San Joaquin</a:t>
            </a:r>
          </a:p>
          <a:p>
            <a:r>
              <a:rPr lang="en-US" dirty="0" smtClean="0"/>
              <a:t>COS Assistant City Manager, Youth in Government Day</a:t>
            </a:r>
          </a:p>
          <a:p>
            <a:r>
              <a:rPr lang="en-US" dirty="0" smtClean="0"/>
              <a:t>Stockton Unified School District</a:t>
            </a:r>
          </a:p>
          <a:p>
            <a:r>
              <a:rPr lang="en-US" dirty="0" smtClean="0"/>
              <a:t>Ripon School District</a:t>
            </a:r>
          </a:p>
          <a:p>
            <a:r>
              <a:rPr lang="en-US" dirty="0" smtClean="0"/>
              <a:t>Afterschool Homework Center Coalition</a:t>
            </a:r>
          </a:p>
          <a:p>
            <a:r>
              <a:rPr lang="en-US" dirty="0" smtClean="0"/>
              <a:t>Stockton Police Department</a:t>
            </a:r>
          </a:p>
          <a:p>
            <a:r>
              <a:rPr lang="en-US" dirty="0" smtClean="0"/>
              <a:t>Downtown Stockton Alliance</a:t>
            </a:r>
          </a:p>
          <a:p>
            <a:r>
              <a:rPr lang="en-US" dirty="0" smtClean="0"/>
              <a:t>Stockton Food Bank</a:t>
            </a:r>
          </a:p>
          <a:p>
            <a:r>
              <a:rPr lang="en-US" dirty="0" smtClean="0"/>
              <a:t>Lao-Khmu Association</a:t>
            </a:r>
          </a:p>
          <a:p>
            <a:endParaRPr lang="en-US" dirty="0"/>
          </a:p>
          <a:p>
            <a:r>
              <a:rPr lang="en-US" u="sng" dirty="0" smtClean="0"/>
              <a:t>Outcomes:</a:t>
            </a:r>
            <a:r>
              <a:rPr lang="en-US" dirty="0" smtClean="0"/>
              <a:t> 1200 employees throughout Stockton trained by YOUTH in Youth Development principles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Grp="1" noChangeAspect="1"/>
          </p:cNvPicPr>
          <p:nvPr/>
        </p:nvPicPr>
        <p:blipFill>
          <a:blip r:embed="rId2"/>
          <a:srcRect l="28987" r="28987"/>
          <a:stretch>
            <a:fillRect/>
          </a:stretch>
        </p:blipFill>
        <p:spPr>
          <a:xfrm>
            <a:off x="228600" y="304800"/>
            <a:ext cx="4697279" cy="6248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</p:pic>
    </p:spTree>
    <p:extLst>
      <p:ext uri="{BB962C8B-B14F-4D97-AF65-F5344CB8AC3E}">
        <p14:creationId xmlns:p14="http://schemas.microsoft.com/office/powerpoint/2010/main" val="1132918328"/>
      </p:ext>
    </p:extLst>
  </p:cSld>
  <p:clrMapOvr>
    <a:masterClrMapping/>
  </p:clrMapOvr>
  <p:transition xmlns:p14="http://schemas.microsoft.com/office/powerpoint/2010/main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76600" cy="6400800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 smtClean="0"/>
              <a:t>YOLO COUNTY LIBRARY:</a:t>
            </a:r>
            <a:br>
              <a:rPr lang="en-US" b="1" u="sng" dirty="0" smtClean="0"/>
            </a:br>
            <a:r>
              <a:rPr lang="en-US" dirty="0" smtClean="0"/>
              <a:t>Setting the Stage</a:t>
            </a:r>
          </a:p>
          <a:p>
            <a:endParaRPr lang="en-US" dirty="0"/>
          </a:p>
          <a:p>
            <a:r>
              <a:rPr lang="en-US" dirty="0" smtClean="0"/>
              <a:t>Gallup </a:t>
            </a:r>
            <a:r>
              <a:rPr lang="en-US" dirty="0" err="1" smtClean="0"/>
              <a:t>Strengthsfinder</a:t>
            </a:r>
            <a:r>
              <a:rPr lang="en-US" dirty="0" smtClean="0"/>
              <a:t> Assessment</a:t>
            </a:r>
          </a:p>
          <a:p>
            <a:r>
              <a:rPr lang="en-US" dirty="0" smtClean="0">
                <a:hlinkClick r:id="rId2"/>
              </a:rPr>
              <a:t>www.gallupstrengthscenter.com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u="sng" dirty="0" smtClean="0"/>
              <a:t>Outcome: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Shift in organizational culture from deficits and gaps to strengths and assets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Use of strengths in vocabulary at work and home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Agreements to work together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Change in performance appraisal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Common understanding of “ambassador role” for Library and County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Library as champion for County Tactic – Collaborate to Maximize Success</a:t>
            </a:r>
            <a:endParaRPr lang="en-US" dirty="0"/>
          </a:p>
        </p:txBody>
      </p:sp>
      <p:pic>
        <p:nvPicPr>
          <p:cNvPr id="5" name="Picture 4"/>
          <p:cNvPicPr>
            <a:picLocks noGrp="1" noChangeAspect="1"/>
          </p:cNvPicPr>
          <p:nvPr/>
        </p:nvPicPr>
        <p:blipFill>
          <a:blip r:embed="rId3"/>
          <a:srcRect t="-38675" b="-38675"/>
          <a:stretch>
            <a:fillRect/>
          </a:stretch>
        </p:blipFill>
        <p:spPr>
          <a:xfrm>
            <a:off x="304800" y="381000"/>
            <a:ext cx="4572000" cy="6248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</p:pic>
    </p:spTree>
    <p:extLst>
      <p:ext uri="{BB962C8B-B14F-4D97-AF65-F5344CB8AC3E}">
        <p14:creationId xmlns:p14="http://schemas.microsoft.com/office/powerpoint/2010/main" val="3730210311"/>
      </p:ext>
    </p:extLst>
  </p:cSld>
  <p:clrMapOvr>
    <a:masterClrMapping/>
  </p:clrMapOvr>
  <p:transition xmlns:p14="http://schemas.microsoft.com/office/powerpoint/2010/main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352800" cy="64770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YOLO COUNTY LIBRARY</a:t>
            </a:r>
          </a:p>
          <a:p>
            <a:endParaRPr lang="en-US" dirty="0"/>
          </a:p>
          <a:p>
            <a:r>
              <a:rPr lang="en-US" u="sng" dirty="0" smtClean="0"/>
              <a:t>Outcomes: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Leverage youth development learning to other grant opportunities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Youth centered programming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Youth engagement and leadership at many decision making levels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Youth voice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Stronger relationships with school district leadership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Youth development focus in recruitment and selection of new staff</a:t>
            </a:r>
            <a:endParaRPr lang="en-US" dirty="0"/>
          </a:p>
        </p:txBody>
      </p:sp>
      <p:pic>
        <p:nvPicPr>
          <p:cNvPr id="5" name="Picture 4"/>
          <p:cNvPicPr>
            <a:picLocks noGrp="1" noChangeAspect="1"/>
          </p:cNvPicPr>
          <p:nvPr/>
        </p:nvPicPr>
        <p:blipFill>
          <a:blip r:embed="rId2"/>
          <a:srcRect l="21809" r="21809"/>
          <a:stretch>
            <a:fillRect/>
          </a:stretch>
        </p:blipFill>
        <p:spPr>
          <a:xfrm>
            <a:off x="228600" y="381000"/>
            <a:ext cx="4754562" cy="63246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</p:pic>
    </p:spTree>
    <p:extLst>
      <p:ext uri="{BB962C8B-B14F-4D97-AF65-F5344CB8AC3E}">
        <p14:creationId xmlns:p14="http://schemas.microsoft.com/office/powerpoint/2010/main" val="3592436015"/>
      </p:ext>
    </p:extLst>
  </p:cSld>
  <p:clrMapOvr>
    <a:masterClrMapping/>
  </p:clrMapOvr>
  <p:transition xmlns:p14="http://schemas.microsoft.com/office/powerpoint/2010/main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76600" cy="61722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YOLO COUNTY LIBRARY</a:t>
            </a:r>
          </a:p>
          <a:p>
            <a:r>
              <a:rPr lang="en-US" b="1" i="1" u="sng" dirty="0" smtClean="0"/>
              <a:t>Youth Development Coalition</a:t>
            </a:r>
          </a:p>
          <a:p>
            <a:endParaRPr lang="en-US" dirty="0"/>
          </a:p>
          <a:p>
            <a:r>
              <a:rPr lang="en-US" u="sng" dirty="0" smtClean="0"/>
              <a:t>Partners: </a:t>
            </a:r>
          </a:p>
          <a:p>
            <a:r>
              <a:rPr lang="en-US" dirty="0" smtClean="0"/>
              <a:t>CA State Library</a:t>
            </a:r>
          </a:p>
          <a:p>
            <a:r>
              <a:rPr lang="en-US" dirty="0" smtClean="0"/>
              <a:t>Youth Development Network</a:t>
            </a:r>
          </a:p>
          <a:p>
            <a:r>
              <a:rPr lang="en-US" dirty="0" smtClean="0"/>
              <a:t>Yolo County Board of Supervisors </a:t>
            </a:r>
          </a:p>
          <a:p>
            <a:r>
              <a:rPr lang="en-US" dirty="0" smtClean="0"/>
              <a:t>Yolo County Office of Education</a:t>
            </a:r>
          </a:p>
          <a:p>
            <a:r>
              <a:rPr lang="en-US" dirty="0" smtClean="0"/>
              <a:t>Yolo County Probation</a:t>
            </a:r>
          </a:p>
          <a:p>
            <a:r>
              <a:rPr lang="en-US" dirty="0" smtClean="0"/>
              <a:t>UC Davis Early Academic Outreach Program</a:t>
            </a:r>
          </a:p>
          <a:p>
            <a:r>
              <a:rPr lang="en-US" dirty="0" smtClean="0"/>
              <a:t>Center for Families</a:t>
            </a:r>
          </a:p>
          <a:p>
            <a:r>
              <a:rPr lang="en-US" dirty="0" smtClean="0"/>
              <a:t>County School Districts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u="sng" dirty="0" smtClean="0"/>
              <a:t>Outcomes:</a:t>
            </a:r>
          </a:p>
          <a:p>
            <a:r>
              <a:rPr lang="en-US" dirty="0" smtClean="0"/>
              <a:t>First countywide Youth Development Institute in early 2015 – 8 teams, 45 participants</a:t>
            </a:r>
            <a:endParaRPr lang="en-US" dirty="0"/>
          </a:p>
        </p:txBody>
      </p:sp>
      <p:pic>
        <p:nvPicPr>
          <p:cNvPr id="5" name="Picture 4"/>
          <p:cNvPicPr>
            <a:picLocks noGrp="1" noChangeAspect="1"/>
          </p:cNvPicPr>
          <p:nvPr/>
        </p:nvPicPr>
        <p:blipFill>
          <a:blip r:embed="rId2"/>
          <a:srcRect t="-38613" b="-38613"/>
          <a:stretch>
            <a:fillRect/>
          </a:stretch>
        </p:blipFill>
        <p:spPr>
          <a:xfrm>
            <a:off x="228600" y="304800"/>
            <a:ext cx="4754880" cy="63246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</p:pic>
    </p:spTree>
    <p:extLst>
      <p:ext uri="{BB962C8B-B14F-4D97-AF65-F5344CB8AC3E}">
        <p14:creationId xmlns:p14="http://schemas.microsoft.com/office/powerpoint/2010/main" val="3701483757"/>
      </p:ext>
    </p:extLst>
  </p:cSld>
  <p:clrMapOvr>
    <a:masterClrMapping/>
  </p:clrMapOvr>
  <p:transition xmlns:p14="http://schemas.microsoft.com/office/powerpoint/2010/main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TRY THIS IN YOUR OWN COMMUNITY</a:t>
            </a:r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Early adopters – who in your community is a youth development organization?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Use and share the research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Use existing programs and services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Introduce terms and concepts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Grp="1" noChangeAspect="1"/>
          </p:cNvPicPr>
          <p:nvPr/>
        </p:nvPicPr>
        <p:blipFill>
          <a:blip r:embed="rId2"/>
          <a:srcRect l="12412" r="12412"/>
          <a:stretch>
            <a:fillRect/>
          </a:stretch>
        </p:blipFill>
        <p:spPr>
          <a:xfrm>
            <a:off x="304800" y="304800"/>
            <a:ext cx="4754880" cy="63246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</p:pic>
    </p:spTree>
    <p:extLst>
      <p:ext uri="{BB962C8B-B14F-4D97-AF65-F5344CB8AC3E}">
        <p14:creationId xmlns:p14="http://schemas.microsoft.com/office/powerpoint/2010/main" val="1230328593"/>
      </p:ext>
    </p:extLst>
  </p:cSld>
  <p:clrMapOvr>
    <a:masterClrMapping/>
  </p:clrMapOvr>
  <p:transition xmlns:p14="http://schemas.microsoft.com/office/powerpoint/2010/main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76600" cy="6324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OTHER RESOURCES:</a:t>
            </a:r>
          </a:p>
          <a:p>
            <a:endParaRPr lang="en-US" dirty="0"/>
          </a:p>
          <a:p>
            <a:r>
              <a:rPr lang="en-US" u="sng" dirty="0" smtClean="0"/>
              <a:t>Potential Partners: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County Office of Education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School Districts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Local First 5 Commission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Family Resource Centers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Community Based Organizations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County Housing Authority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City and County leadership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United Way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Funders including Community Foundations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Youth Development Agency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Grp="1" noChangeAspect="1"/>
          </p:cNvPicPr>
          <p:nvPr/>
        </p:nvPicPr>
        <p:blipFill>
          <a:blip r:embed="rId2"/>
          <a:srcRect l="25005" r="25005"/>
          <a:stretch>
            <a:fillRect/>
          </a:stretch>
        </p:blipFill>
        <p:spPr>
          <a:xfrm>
            <a:off x="228600" y="228600"/>
            <a:ext cx="4754880" cy="63246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</p:pic>
    </p:spTree>
    <p:extLst>
      <p:ext uri="{BB962C8B-B14F-4D97-AF65-F5344CB8AC3E}">
        <p14:creationId xmlns:p14="http://schemas.microsoft.com/office/powerpoint/2010/main" val="4119288183"/>
      </p:ext>
    </p:extLst>
  </p:cSld>
  <p:clrMapOvr>
    <a:masterClrMapping/>
  </p:clrMapOvr>
  <p:transition xmlns:p14="http://schemas.microsoft.com/office/powerpoint/2010/main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95400" y="2971800"/>
            <a:ext cx="34290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Questions</a:t>
            </a:r>
            <a:endParaRPr lang="en-US" sz="3600" dirty="0"/>
          </a:p>
        </p:txBody>
      </p:sp>
      <p:pic>
        <p:nvPicPr>
          <p:cNvPr id="4" name="Picture 3" descr="16032-illustration-of-a-green-question-mark-p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95400"/>
            <a:ext cx="2245514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57928"/>
      </p:ext>
    </p:extLst>
  </p:cSld>
  <p:clrMapOvr>
    <a:masterClrMapping/>
  </p:clrMapOvr>
  <p:transition xmlns:p14="http://schemas.microsoft.com/office/powerpoint/2010/main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962400" cy="5791200"/>
          </a:xfrm>
        </p:spPr>
        <p:txBody>
          <a:bodyPr/>
          <a:lstStyle/>
          <a:p>
            <a:r>
              <a:rPr lang="en-US" dirty="0" smtClean="0"/>
              <a:t>FOR MORE INFORMATION</a:t>
            </a:r>
          </a:p>
          <a:p>
            <a:endParaRPr lang="en-US" dirty="0"/>
          </a:p>
          <a:p>
            <a:r>
              <a:rPr lang="en-US" dirty="0" smtClean="0"/>
              <a:t>Patty Wong</a:t>
            </a:r>
          </a:p>
          <a:p>
            <a:r>
              <a:rPr lang="en-US" dirty="0" smtClean="0">
                <a:hlinkClick r:id="rId2"/>
              </a:rPr>
              <a:t>patty.wong@yolocounty.org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pattywong61@comcast.net</a:t>
            </a:r>
            <a:endParaRPr lang="en-US" dirty="0" smtClean="0"/>
          </a:p>
          <a:p>
            <a:r>
              <a:rPr lang="en-US" dirty="0" smtClean="0"/>
              <a:t>(530) 848-8768</a:t>
            </a:r>
          </a:p>
          <a:p>
            <a:endParaRPr lang="en-US" dirty="0"/>
          </a:p>
          <a:p>
            <a:r>
              <a:rPr lang="en-US" dirty="0" smtClean="0"/>
              <a:t>Strengths: strategic/ideation</a:t>
            </a:r>
            <a:r>
              <a:rPr lang="en-US" dirty="0" smtClean="0"/>
              <a:t>/</a:t>
            </a:r>
          </a:p>
          <a:p>
            <a:r>
              <a:rPr lang="en-US" dirty="0" smtClean="0"/>
              <a:t>connectedness/</a:t>
            </a:r>
          </a:p>
          <a:p>
            <a:r>
              <a:rPr lang="en-US" dirty="0" smtClean="0"/>
              <a:t>futuristic</a:t>
            </a:r>
            <a:r>
              <a:rPr lang="en-US" dirty="0" smtClean="0"/>
              <a:t>/</a:t>
            </a:r>
            <a:r>
              <a:rPr lang="en-US" dirty="0" smtClean="0"/>
              <a:t>individuation</a:t>
            </a:r>
          </a:p>
          <a:p>
            <a:endParaRPr lang="en-US" dirty="0"/>
          </a:p>
        </p:txBody>
      </p:sp>
      <p:pic>
        <p:nvPicPr>
          <p:cNvPr id="5" name="Picture 4" descr="Screen Shot 2014-11-22 at 12.11.54 PM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69" b="-6669"/>
          <a:stretch>
            <a:fillRect/>
          </a:stretch>
        </p:blipFill>
        <p:spPr>
          <a:xfrm>
            <a:off x="228600" y="228600"/>
            <a:ext cx="4754880" cy="63246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</p:pic>
    </p:spTree>
    <p:extLst>
      <p:ext uri="{BB962C8B-B14F-4D97-AF65-F5344CB8AC3E}">
        <p14:creationId xmlns:p14="http://schemas.microsoft.com/office/powerpoint/2010/main" val="2132895111"/>
      </p:ext>
    </p:extLst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YOUNG ADULTS ARE PART OF OUR COMMUNITY</a:t>
            </a:r>
            <a:endParaRPr lang="en-US" dirty="0"/>
          </a:p>
        </p:txBody>
      </p:sp>
      <p:pic>
        <p:nvPicPr>
          <p:cNvPr id="5" name="Picture 4"/>
          <p:cNvPicPr>
            <a:picLocks noGrp="1" noChangeAspect="1"/>
          </p:cNvPicPr>
          <p:nvPr/>
        </p:nvPicPr>
        <p:blipFill>
          <a:blip r:embed="rId2"/>
          <a:srcRect t="-49848" b="-49848"/>
          <a:stretch>
            <a:fillRect/>
          </a:stretch>
        </p:blipFill>
        <p:spPr>
          <a:xfrm>
            <a:off x="304800" y="381000"/>
            <a:ext cx="4754880" cy="63246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</p:pic>
    </p:spTree>
    <p:extLst>
      <p:ext uri="{BB962C8B-B14F-4D97-AF65-F5344CB8AC3E}">
        <p14:creationId xmlns:p14="http://schemas.microsoft.com/office/powerpoint/2010/main" val="3915500326"/>
      </p:ext>
    </p:extLst>
  </p:cSld>
  <p:clrMapOvr>
    <a:masterClrMapping/>
  </p:clrMapOvr>
  <p:transition xmlns:p14="http://schemas.microsoft.com/office/powerpoint/2010/main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t Placeholder 2"/>
          <p:cNvSpPr>
            <a:spLocks noGrp="1"/>
          </p:cNvSpPr>
          <p:nvPr>
            <p:ph idx="1"/>
          </p:nvPr>
        </p:nvSpPr>
        <p:spPr>
          <a:xfrm>
            <a:off x="1447800" y="4419600"/>
            <a:ext cx="6324600" cy="18669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1400" dirty="0">
                <a:latin typeface="Arial" charset="0"/>
              </a:rPr>
              <a:t>Infopeople webinars are supported </a:t>
            </a:r>
            <a:r>
              <a:rPr lang="en-US" sz="1400" dirty="0" smtClean="0">
                <a:latin typeface="Arial" charset="0"/>
              </a:rPr>
              <a:t>in part by </a:t>
            </a:r>
            <a:r>
              <a:rPr lang="en-US" sz="1400" dirty="0">
                <a:latin typeface="Arial" charset="0"/>
              </a:rPr>
              <a:t>the U.S. Institute of Museum and Library Services under the provisions of the Library Services and Technology Act, administered in California by the State Librarian. This material is licensed under a Creative Commons 3.0 Share &amp; Share-Alike license. Use of this material should credit the author and funding source.</a:t>
            </a:r>
          </a:p>
          <a:p>
            <a:pPr marL="0" indent="0" algn="ctr">
              <a:buFontTx/>
              <a:buNone/>
            </a:pPr>
            <a:endParaRPr lang="en-US" sz="1400" dirty="0">
              <a:latin typeface="Arial" charset="0"/>
            </a:endParaRPr>
          </a:p>
        </p:txBody>
      </p:sp>
      <p:pic>
        <p:nvPicPr>
          <p:cNvPr id="2" name="Picture 1" descr="IFP logo 2012_outlin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49" y="2154756"/>
            <a:ext cx="7365944" cy="87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29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Staff may not be confident or feel uncomfortable working with young people…WHY?</a:t>
            </a:r>
            <a:endParaRPr lang="en-US" dirty="0"/>
          </a:p>
        </p:txBody>
      </p:sp>
      <p:pic>
        <p:nvPicPr>
          <p:cNvPr id="5" name="Picture 4"/>
          <p:cNvPicPr>
            <a:picLocks noGrp="1" noChangeAspect="1"/>
          </p:cNvPicPr>
          <p:nvPr/>
        </p:nvPicPr>
        <p:blipFill>
          <a:blip r:embed="rId2"/>
          <a:srcRect l="12412" r="12412"/>
          <a:stretch>
            <a:fillRect/>
          </a:stretch>
        </p:blipFill>
        <p:spPr>
          <a:xfrm>
            <a:off x="304800" y="381000"/>
            <a:ext cx="4754880" cy="63246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</p:pic>
    </p:spTree>
    <p:extLst>
      <p:ext uri="{BB962C8B-B14F-4D97-AF65-F5344CB8AC3E}">
        <p14:creationId xmlns:p14="http://schemas.microsoft.com/office/powerpoint/2010/main" val="4193673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Chaos</a:t>
            </a:r>
          </a:p>
          <a:p>
            <a:r>
              <a:rPr lang="en-US" dirty="0" smtClean="0"/>
              <a:t>Loss of control</a:t>
            </a:r>
          </a:p>
          <a:p>
            <a:r>
              <a:rPr lang="en-US" dirty="0" smtClean="0"/>
              <a:t>Panic</a:t>
            </a:r>
          </a:p>
          <a:p>
            <a:endParaRPr lang="en-US" dirty="0"/>
          </a:p>
          <a:p>
            <a:r>
              <a:rPr lang="en-US" dirty="0" smtClean="0"/>
              <a:t>Youth appear:</a:t>
            </a:r>
          </a:p>
          <a:p>
            <a:r>
              <a:rPr lang="en-US" dirty="0" smtClean="0"/>
              <a:t>Uncontrollable</a:t>
            </a:r>
          </a:p>
          <a:p>
            <a:r>
              <a:rPr lang="en-US" dirty="0" smtClean="0"/>
              <a:t>Unpredictable</a:t>
            </a:r>
          </a:p>
          <a:p>
            <a:r>
              <a:rPr lang="en-US" dirty="0" smtClean="0"/>
              <a:t>Unapproachable</a:t>
            </a:r>
          </a:p>
          <a:p>
            <a:endParaRPr lang="en-US" dirty="0"/>
          </a:p>
          <a:p>
            <a:r>
              <a:rPr lang="en-US" dirty="0" smtClean="0"/>
              <a:t>They may not look like or behave like us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Grp="1" noChangeAspect="1"/>
          </p:cNvPicPr>
          <p:nvPr/>
        </p:nvPicPr>
        <p:blipFill>
          <a:blip r:embed="rId2"/>
          <a:srcRect l="-6245" r="-6245"/>
          <a:stretch>
            <a:fillRect/>
          </a:stretch>
        </p:blipFill>
        <p:spPr>
          <a:xfrm>
            <a:off x="228600" y="228600"/>
            <a:ext cx="4602480" cy="63246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</p:pic>
    </p:spTree>
    <p:extLst>
      <p:ext uri="{BB962C8B-B14F-4D97-AF65-F5344CB8AC3E}">
        <p14:creationId xmlns:p14="http://schemas.microsoft.com/office/powerpoint/2010/main" val="36110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636000" cy="68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40782"/>
      </p:ext>
    </p:extLst>
  </p:cSld>
  <p:clrMapOvr>
    <a:masterClrMapping/>
  </p:clrMapOvr>
  <p:transition xmlns:p14="http://schemas.microsoft.com/office/powerpoint/2010/main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Youth Development</a:t>
            </a:r>
          </a:p>
          <a:p>
            <a:endParaRPr lang="en-US" dirty="0"/>
          </a:p>
          <a:p>
            <a:r>
              <a:rPr lang="en-US" dirty="0" smtClean="0"/>
              <a:t>Young Adults</a:t>
            </a:r>
          </a:p>
          <a:p>
            <a:r>
              <a:rPr lang="en-US" dirty="0" smtClean="0"/>
              <a:t>Travel in groups</a:t>
            </a:r>
          </a:p>
          <a:p>
            <a:r>
              <a:rPr lang="en-US" dirty="0" smtClean="0"/>
              <a:t>Experiment</a:t>
            </a:r>
          </a:p>
          <a:p>
            <a:r>
              <a:rPr lang="en-US" dirty="0" smtClean="0"/>
              <a:t>Take risks</a:t>
            </a:r>
          </a:p>
          <a:p>
            <a:r>
              <a:rPr lang="en-US" dirty="0" smtClean="0"/>
              <a:t>Bold</a:t>
            </a:r>
          </a:p>
          <a:p>
            <a:r>
              <a:rPr lang="en-US" dirty="0" smtClean="0"/>
              <a:t>Push boundaries</a:t>
            </a:r>
          </a:p>
        </p:txBody>
      </p:sp>
      <p:pic>
        <p:nvPicPr>
          <p:cNvPr id="5" name="Picture 4"/>
          <p:cNvPicPr>
            <a:picLocks noGrp="1" noChangeAspect="1"/>
          </p:cNvPicPr>
          <p:nvPr/>
        </p:nvPicPr>
        <p:blipFill>
          <a:blip r:embed="rId2"/>
          <a:srcRect l="29411" r="29411"/>
          <a:stretch>
            <a:fillRect/>
          </a:stretch>
        </p:blipFill>
        <p:spPr>
          <a:xfrm>
            <a:off x="228600" y="228600"/>
            <a:ext cx="4754880" cy="63246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</p:pic>
    </p:spTree>
    <p:extLst>
      <p:ext uri="{BB962C8B-B14F-4D97-AF65-F5344CB8AC3E}">
        <p14:creationId xmlns:p14="http://schemas.microsoft.com/office/powerpoint/2010/main" val="103598595"/>
      </p:ext>
    </p:extLst>
  </p:cSld>
  <p:clrMapOvr>
    <a:masterClrMapping/>
  </p:clrMapOvr>
  <p:transition xmlns:p14="http://schemas.microsoft.com/office/powerpoint/2010/main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u="sng" dirty="0"/>
              <a:t>Search Institute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40 Developmental Assets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20 Developmental Relationships 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http://www.search-institute.org/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Grp="1" noChangeAspect="1"/>
          </p:cNvPicPr>
          <p:nvPr/>
        </p:nvPicPr>
        <p:blipFill>
          <a:blip r:embed="rId3"/>
          <a:srcRect l="21809" r="21809"/>
          <a:stretch>
            <a:fillRect/>
          </a:stretch>
        </p:blipFill>
        <p:spPr>
          <a:xfrm>
            <a:off x="152400" y="228600"/>
            <a:ext cx="4754880" cy="63246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</p:pic>
    </p:spTree>
    <p:extLst>
      <p:ext uri="{BB962C8B-B14F-4D97-AF65-F5344CB8AC3E}">
        <p14:creationId xmlns:p14="http://schemas.microsoft.com/office/powerpoint/2010/main" val="1893981725"/>
      </p:ext>
    </p:extLst>
  </p:cSld>
  <p:clrMapOvr>
    <a:masterClrMapping/>
  </p:clrMapOvr>
  <p:transition xmlns:p14="http://schemas.microsoft.com/office/powerpoint/2010/main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2" name="Rectangle 2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sz="4500" b="1" dirty="0" smtClean="0">
                <a:latin typeface="Comic Sans MS" charset="0"/>
              </a:rPr>
              <a:t>Youth </a:t>
            </a:r>
            <a:r>
              <a:rPr lang="en-US" sz="4500" b="1" dirty="0">
                <a:latin typeface="Comic Sans MS" charset="0"/>
              </a:rPr>
              <a:t>Development Model</a:t>
            </a:r>
            <a:endParaRPr lang="en-US" sz="6600" b="1" dirty="0">
              <a:latin typeface="Curlz MT" charset="0"/>
            </a:endParaRP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2819400" y="1905000"/>
            <a:ext cx="3429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9900CC"/>
                </a:solidFill>
                <a:latin typeface="Comic Sans MS" charset="0"/>
              </a:rPr>
              <a:t>Outcomes</a:t>
            </a:r>
            <a:endParaRPr lang="en-US" sz="4400" dirty="0">
              <a:latin typeface="Comic Sans MS" charset="0"/>
            </a:endParaRPr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381000" y="4479925"/>
            <a:ext cx="350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n>
                  <a:solidFill>
                    <a:srgbClr val="FF6600"/>
                  </a:solidFill>
                </a:ln>
                <a:solidFill>
                  <a:srgbClr val="FF3399"/>
                </a:solidFill>
                <a:latin typeface="Comic Sans MS" charset="0"/>
              </a:rPr>
              <a:t>Opportunities</a:t>
            </a:r>
            <a:endParaRPr lang="en-US" sz="4000" b="1" dirty="0">
              <a:ln>
                <a:solidFill>
                  <a:srgbClr val="FF6600"/>
                </a:solidFill>
              </a:ln>
            </a:endParaRPr>
          </a:p>
        </p:txBody>
      </p:sp>
      <p:sp>
        <p:nvSpPr>
          <p:cNvPr id="25637" name="Rectangle 37"/>
          <p:cNvSpPr>
            <a:spLocks noChangeArrowheads="1"/>
          </p:cNvSpPr>
          <p:nvPr/>
        </p:nvSpPr>
        <p:spPr bwMode="auto">
          <a:xfrm>
            <a:off x="1676400" y="5105400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Rectangle 39"/>
          <p:cNvSpPr>
            <a:spLocks noChangeArrowheads="1"/>
          </p:cNvSpPr>
          <p:nvPr/>
        </p:nvSpPr>
        <p:spPr bwMode="auto">
          <a:xfrm>
            <a:off x="3276600" y="5105400"/>
            <a:ext cx="60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5029200" y="4495800"/>
            <a:ext cx="3352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ln>
                  <a:solidFill>
                    <a:schemeClr val="accent3"/>
                  </a:solidFill>
                </a:ln>
                <a:solidFill>
                  <a:srgbClr val="0000FF"/>
                </a:solidFill>
                <a:latin typeface="Comic Sans MS" charset="0"/>
              </a:rPr>
              <a:t>Supports</a:t>
            </a:r>
            <a:endParaRPr lang="en-US" sz="3200" dirty="0">
              <a:ln>
                <a:solidFill>
                  <a:schemeClr val="accent3"/>
                </a:solidFill>
              </a:ln>
              <a:latin typeface="Comic Sans MS" charset="0"/>
            </a:endParaRPr>
          </a:p>
        </p:txBody>
      </p:sp>
      <p:sp>
        <p:nvSpPr>
          <p:cNvPr id="25648" name="Line 48"/>
          <p:cNvSpPr>
            <a:spLocks noChangeShapeType="1"/>
          </p:cNvSpPr>
          <p:nvPr/>
        </p:nvSpPr>
        <p:spPr bwMode="auto">
          <a:xfrm flipH="1">
            <a:off x="2362200" y="2667000"/>
            <a:ext cx="1219200" cy="18129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9" name="Line 49"/>
          <p:cNvSpPr>
            <a:spLocks noChangeShapeType="1"/>
          </p:cNvSpPr>
          <p:nvPr/>
        </p:nvSpPr>
        <p:spPr bwMode="auto">
          <a:xfrm flipH="1">
            <a:off x="2362200" y="2667000"/>
            <a:ext cx="1219200" cy="181292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0" name="Line 50"/>
          <p:cNvSpPr>
            <a:spLocks noChangeShapeType="1"/>
          </p:cNvSpPr>
          <p:nvPr/>
        </p:nvSpPr>
        <p:spPr bwMode="auto">
          <a:xfrm>
            <a:off x="5410200" y="2667000"/>
            <a:ext cx="1219200" cy="1828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6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49" grpId="0" animBg="1"/>
      <p:bldP spid="256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5105400"/>
          </a:xfrm>
        </p:spPr>
        <p:txBody>
          <a:bodyPr>
            <a:normAutofit/>
          </a:bodyPr>
          <a:lstStyle/>
          <a:p>
            <a:r>
              <a:rPr lang="en-US" dirty="0"/>
              <a:t>Youth Development:</a:t>
            </a:r>
          </a:p>
          <a:p>
            <a:r>
              <a:rPr lang="en-US" dirty="0"/>
              <a:t>Based in strengths</a:t>
            </a:r>
          </a:p>
          <a:p>
            <a:r>
              <a:rPr lang="en-US" dirty="0"/>
              <a:t>Outcomes/solutions focused</a:t>
            </a:r>
          </a:p>
          <a:p>
            <a:r>
              <a:rPr lang="en-US" dirty="0"/>
              <a:t>A common language</a:t>
            </a:r>
          </a:p>
          <a:p>
            <a:r>
              <a:rPr lang="en-US" dirty="0"/>
              <a:t>Youth Engagement</a:t>
            </a:r>
          </a:p>
          <a:p>
            <a:r>
              <a:rPr lang="en-US" dirty="0"/>
              <a:t>Youth Voice/Youth Driven</a:t>
            </a:r>
          </a:p>
          <a:p>
            <a:r>
              <a:rPr lang="en-US" dirty="0"/>
              <a:t>Leadership</a:t>
            </a:r>
          </a:p>
          <a:p>
            <a:endParaRPr lang="en-US" dirty="0"/>
          </a:p>
          <a:p>
            <a:r>
              <a:rPr lang="en-US" b="1" dirty="0"/>
              <a:t>Youth Development Network</a:t>
            </a:r>
          </a:p>
          <a:p>
            <a:r>
              <a:rPr lang="en-US" i="1" dirty="0">
                <a:hlinkClick r:id="rId3"/>
              </a:rPr>
              <a:t>www.yd</a:t>
            </a:r>
            <a:r>
              <a:rPr lang="en-US" b="1" i="1" dirty="0">
                <a:hlinkClick r:id="rId3"/>
              </a:rPr>
              <a:t>network</a:t>
            </a:r>
            <a:r>
              <a:rPr lang="en-US" i="1" dirty="0">
                <a:hlinkClick r:id="rId3"/>
              </a:rPr>
              <a:t>.org/</a:t>
            </a:r>
            <a:endParaRPr lang="en-US" i="1" dirty="0"/>
          </a:p>
        </p:txBody>
      </p:sp>
      <p:pic>
        <p:nvPicPr>
          <p:cNvPr id="5" name="Picture 4"/>
          <p:cNvPicPr>
            <a:picLocks noGrp="1" noChangeAspect="1"/>
          </p:cNvPicPr>
          <p:nvPr/>
        </p:nvPicPr>
        <p:blipFill>
          <a:blip r:embed="rId4"/>
          <a:srcRect l="-19733" r="-19733"/>
          <a:stretch>
            <a:fillRect/>
          </a:stretch>
        </p:blipFill>
        <p:spPr>
          <a:xfrm>
            <a:off x="304800" y="304800"/>
            <a:ext cx="4754880" cy="63246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</p:pic>
    </p:spTree>
    <p:extLst>
      <p:ext uri="{BB962C8B-B14F-4D97-AF65-F5344CB8AC3E}">
        <p14:creationId xmlns:p14="http://schemas.microsoft.com/office/powerpoint/2010/main" val="1713094077"/>
      </p:ext>
    </p:extLst>
  </p:cSld>
  <p:clrMapOvr>
    <a:masterClrMapping/>
  </p:clrMapOvr>
  <p:transition xmlns:p14="http://schemas.microsoft.com/office/powerpoint/2010/main">
    <p:fade/>
  </p:transition>
</p:sld>
</file>

<file path=ppt/theme/theme1.xml><?xml version="1.0" encoding="utf-8"?>
<a:theme xmlns:a="http://schemas.openxmlformats.org/drawingml/2006/main" name="Contemporary Photo 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 Photo Album.potx</Template>
  <TotalTime>0</TotalTime>
  <Words>551</Words>
  <Application>Microsoft Macintosh PowerPoint</Application>
  <PresentationFormat>On-screen Show (4:3)</PresentationFormat>
  <Paragraphs>154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Contemporary 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Youth Development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2010-02-01T21:31:06Z</dcterms:created>
  <dcterms:modified xsi:type="dcterms:W3CDTF">2014-12-01T21:24:33Z</dcterms:modified>
</cp:coreProperties>
</file>