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24" r:id="rId3"/>
    <p:sldMasterId id="2147483736" r:id="rId4"/>
    <p:sldMasterId id="2147483748" r:id="rId5"/>
    <p:sldMasterId id="2147483760" r:id="rId6"/>
    <p:sldMasterId id="2147483772" r:id="rId7"/>
  </p:sldMasterIdLst>
  <p:notesMasterIdLst>
    <p:notesMasterId r:id="rId58"/>
  </p:notesMasterIdLst>
  <p:handoutMasterIdLst>
    <p:handoutMasterId r:id="rId59"/>
  </p:handoutMasterIdLst>
  <p:sldIdLst>
    <p:sldId id="282" r:id="rId8"/>
    <p:sldId id="402" r:id="rId9"/>
    <p:sldId id="367" r:id="rId10"/>
    <p:sldId id="319" r:id="rId11"/>
    <p:sldId id="365" r:id="rId12"/>
    <p:sldId id="366" r:id="rId13"/>
    <p:sldId id="372" r:id="rId14"/>
    <p:sldId id="362" r:id="rId15"/>
    <p:sldId id="364" r:id="rId16"/>
    <p:sldId id="370" r:id="rId17"/>
    <p:sldId id="371" r:id="rId18"/>
    <p:sldId id="385" r:id="rId19"/>
    <p:sldId id="381" r:id="rId20"/>
    <p:sldId id="386" r:id="rId21"/>
    <p:sldId id="403" r:id="rId22"/>
    <p:sldId id="363" r:id="rId23"/>
    <p:sldId id="404" r:id="rId24"/>
    <p:sldId id="400" r:id="rId25"/>
    <p:sldId id="388" r:id="rId26"/>
    <p:sldId id="376" r:id="rId27"/>
    <p:sldId id="401" r:id="rId28"/>
    <p:sldId id="378" r:id="rId29"/>
    <p:sldId id="373" r:id="rId30"/>
    <p:sldId id="399" r:id="rId31"/>
    <p:sldId id="382" r:id="rId32"/>
    <p:sldId id="405" r:id="rId33"/>
    <p:sldId id="415" r:id="rId34"/>
    <p:sldId id="416" r:id="rId35"/>
    <p:sldId id="432" r:id="rId36"/>
    <p:sldId id="417" r:id="rId37"/>
    <p:sldId id="433" r:id="rId38"/>
    <p:sldId id="425" r:id="rId39"/>
    <p:sldId id="429" r:id="rId40"/>
    <p:sldId id="361" r:id="rId41"/>
    <p:sldId id="396" r:id="rId42"/>
    <p:sldId id="413" r:id="rId43"/>
    <p:sldId id="428" r:id="rId44"/>
    <p:sldId id="389" r:id="rId45"/>
    <p:sldId id="412" r:id="rId46"/>
    <p:sldId id="397" r:id="rId47"/>
    <p:sldId id="398" r:id="rId48"/>
    <p:sldId id="369" r:id="rId49"/>
    <p:sldId id="406" r:id="rId50"/>
    <p:sldId id="410" r:id="rId51"/>
    <p:sldId id="411" r:id="rId52"/>
    <p:sldId id="407" r:id="rId53"/>
    <p:sldId id="409" r:id="rId54"/>
    <p:sldId id="431" r:id="rId55"/>
    <p:sldId id="279" r:id="rId56"/>
    <p:sldId id="28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3612"/>
    <a:srgbClr val="5F4615"/>
    <a:srgbClr val="1A246C"/>
    <a:srgbClr val="2F2363"/>
    <a:srgbClr val="276327"/>
    <a:srgbClr val="44C8C8"/>
    <a:srgbClr val="46B1C6"/>
    <a:srgbClr val="47AAC5"/>
    <a:srgbClr val="A4000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58544" autoAdjust="0"/>
  </p:normalViewPr>
  <p:slideViewPr>
    <p:cSldViewPr snapToGrid="0">
      <p:cViewPr varScale="1">
        <p:scale>
          <a:sx n="92" d="100"/>
          <a:sy n="92" d="100"/>
        </p:scale>
        <p:origin x="-1600" y="-10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5" d="100"/>
          <a:sy n="125" d="100"/>
        </p:scale>
        <p:origin x="-25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joan@jfwilliams.com</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0B7B5-712D-451D-A570-0F846FBC25C6}" type="slidenum">
              <a:rPr lang="en-US" smtClean="0"/>
              <a:t>‹#›</a:t>
            </a:fld>
            <a:endParaRPr lang="en-US"/>
          </a:p>
        </p:txBody>
      </p:sp>
    </p:spTree>
    <p:extLst>
      <p:ext uri="{BB962C8B-B14F-4D97-AF65-F5344CB8AC3E}">
        <p14:creationId xmlns:p14="http://schemas.microsoft.com/office/powerpoint/2010/main" val="1927435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52850" y="514350"/>
            <a:ext cx="2095500" cy="1571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333625"/>
            <a:ext cx="5486400" cy="6124575"/>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0094E-BB92-4C69-85AD-35EEF123BBAF}" type="slidenum">
              <a:rPr lang="en-US" smtClean="0"/>
              <a:t>‹#›</a:t>
            </a:fld>
            <a:endParaRPr lang="en-US"/>
          </a:p>
        </p:txBody>
      </p:sp>
    </p:spTree>
    <p:extLst>
      <p:ext uri="{BB962C8B-B14F-4D97-AF65-F5344CB8AC3E}">
        <p14:creationId xmlns:p14="http://schemas.microsoft.com/office/powerpoint/2010/main" val="22779109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08463" y="303213"/>
            <a:ext cx="2273300" cy="1706562"/>
          </a:xfrm>
          <a:ln/>
        </p:spPr>
      </p:sp>
      <p:sp>
        <p:nvSpPr>
          <p:cNvPr id="81923" name="Slide Number Placeholder 4"/>
          <p:cNvSpPr>
            <a:spLocks noGrp="1"/>
          </p:cNvSpPr>
          <p:nvPr>
            <p:ph type="sldNum" sz="quarter" idx="5"/>
          </p:nvPr>
        </p:nvSpPr>
        <p:spPr>
          <a:xfrm>
            <a:off x="3884613" y="8644502"/>
            <a:ext cx="2971800" cy="455057"/>
          </a:xfrm>
          <a:prstGeom prst="rect">
            <a:avLst/>
          </a:prstGeom>
          <a:noFill/>
        </p:spPr>
        <p:txBody>
          <a:bodyPr lIns="91188" tIns="45595" rIns="91188" bIns="45595"/>
          <a:lstStyle/>
          <a:p>
            <a:fld id="{93520D1F-2B64-48EA-9317-41C9819B35F6}" type="slidenum">
              <a:rPr lang="en-US" smtClean="0">
                <a:solidFill>
                  <a:prstClr val="black"/>
                </a:solidFill>
              </a:rPr>
              <a:pPr/>
              <a:t>1</a:t>
            </a:fld>
            <a:endParaRPr lang="en-US" smtClean="0">
              <a:solidFill>
                <a:prstClr val="black"/>
              </a:solidFill>
            </a:endParaRPr>
          </a:p>
        </p:txBody>
      </p:sp>
      <p:sp>
        <p:nvSpPr>
          <p:cNvPr id="4" name="Notes Placeholder 3"/>
          <p:cNvSpPr>
            <a:spLocks noGrp="1"/>
          </p:cNvSpPr>
          <p:nvPr>
            <p:ph type="body" idx="1"/>
          </p:nvPr>
        </p:nvSpPr>
        <p:spPr/>
        <p:txBody>
          <a:bodyPr>
            <a:normAutofit/>
          </a:bodyPr>
          <a:lstStyle/>
          <a:p>
            <a:endParaRPr lang="en-US" baseline="0" dirty="0" smtClean="0"/>
          </a:p>
        </p:txBody>
      </p:sp>
    </p:spTree>
    <p:extLst>
      <p:ext uri="{BB962C8B-B14F-4D97-AF65-F5344CB8AC3E}">
        <p14:creationId xmlns:p14="http://schemas.microsoft.com/office/powerpoint/2010/main" val="146350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10</a:t>
            </a:fld>
            <a:endParaRPr lang="en-US"/>
          </a:p>
        </p:txBody>
      </p:sp>
    </p:spTree>
    <p:extLst>
      <p:ext uri="{BB962C8B-B14F-4D97-AF65-F5344CB8AC3E}">
        <p14:creationId xmlns:p14="http://schemas.microsoft.com/office/powerpoint/2010/main" val="185365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11</a:t>
            </a:fld>
            <a:endParaRPr lang="en-US"/>
          </a:p>
        </p:txBody>
      </p:sp>
    </p:spTree>
    <p:extLst>
      <p:ext uri="{BB962C8B-B14F-4D97-AF65-F5344CB8AC3E}">
        <p14:creationId xmlns:p14="http://schemas.microsoft.com/office/powerpoint/2010/main" val="74474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12</a:t>
            </a:fld>
            <a:endParaRPr lang="en-US"/>
          </a:p>
        </p:txBody>
      </p:sp>
    </p:spTree>
    <p:extLst>
      <p:ext uri="{BB962C8B-B14F-4D97-AF65-F5344CB8AC3E}">
        <p14:creationId xmlns:p14="http://schemas.microsoft.com/office/powerpoint/2010/main" val="16139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13</a:t>
            </a:fld>
            <a:endParaRPr lang="en-US"/>
          </a:p>
        </p:txBody>
      </p:sp>
    </p:spTree>
    <p:extLst>
      <p:ext uri="{BB962C8B-B14F-4D97-AF65-F5344CB8AC3E}">
        <p14:creationId xmlns:p14="http://schemas.microsoft.com/office/powerpoint/2010/main" val="4070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14</a:t>
            </a:fld>
            <a:endParaRPr lang="en-US"/>
          </a:p>
        </p:txBody>
      </p:sp>
    </p:spTree>
    <p:extLst>
      <p:ext uri="{BB962C8B-B14F-4D97-AF65-F5344CB8AC3E}">
        <p14:creationId xmlns:p14="http://schemas.microsoft.com/office/powerpoint/2010/main" val="4249626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15</a:t>
            </a:fld>
            <a:endParaRPr lang="en-US"/>
          </a:p>
        </p:txBody>
      </p:sp>
    </p:spTree>
    <p:extLst>
      <p:ext uri="{BB962C8B-B14F-4D97-AF65-F5344CB8AC3E}">
        <p14:creationId xmlns:p14="http://schemas.microsoft.com/office/powerpoint/2010/main" val="382316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16</a:t>
            </a:fld>
            <a:endParaRPr lang="en-US"/>
          </a:p>
        </p:txBody>
      </p:sp>
    </p:spTree>
    <p:extLst>
      <p:ext uri="{BB962C8B-B14F-4D97-AF65-F5344CB8AC3E}">
        <p14:creationId xmlns:p14="http://schemas.microsoft.com/office/powerpoint/2010/main" val="1242703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17</a:t>
            </a:fld>
            <a:endParaRPr lang="en-US"/>
          </a:p>
        </p:txBody>
      </p:sp>
    </p:spTree>
    <p:extLst>
      <p:ext uri="{BB962C8B-B14F-4D97-AF65-F5344CB8AC3E}">
        <p14:creationId xmlns:p14="http://schemas.microsoft.com/office/powerpoint/2010/main" val="3738464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18</a:t>
            </a:fld>
            <a:endParaRPr lang="en-US"/>
          </a:p>
        </p:txBody>
      </p:sp>
    </p:spTree>
    <p:extLst>
      <p:ext uri="{BB962C8B-B14F-4D97-AF65-F5344CB8AC3E}">
        <p14:creationId xmlns:p14="http://schemas.microsoft.com/office/powerpoint/2010/main" val="261144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8BA5F-B681-40F1-BA4B-6E9F596A78A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432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a:t>
            </a:fld>
            <a:endParaRPr lang="en-US"/>
          </a:p>
        </p:txBody>
      </p:sp>
    </p:spTree>
    <p:extLst>
      <p:ext uri="{BB962C8B-B14F-4D97-AF65-F5344CB8AC3E}">
        <p14:creationId xmlns:p14="http://schemas.microsoft.com/office/powerpoint/2010/main" val="223784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20</a:t>
            </a:fld>
            <a:endParaRPr lang="en-US"/>
          </a:p>
        </p:txBody>
      </p:sp>
    </p:spTree>
    <p:extLst>
      <p:ext uri="{BB962C8B-B14F-4D97-AF65-F5344CB8AC3E}">
        <p14:creationId xmlns:p14="http://schemas.microsoft.com/office/powerpoint/2010/main" val="446433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4913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22</a:t>
            </a:fld>
            <a:endParaRPr lang="en-US"/>
          </a:p>
        </p:txBody>
      </p:sp>
    </p:spTree>
    <p:extLst>
      <p:ext uri="{BB962C8B-B14F-4D97-AF65-F5344CB8AC3E}">
        <p14:creationId xmlns:p14="http://schemas.microsoft.com/office/powerpoint/2010/main" val="108375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08FA33-2244-4DED-A360-CB8375D9C862}" type="slidenum">
              <a:rPr lang="en-US" smtClean="0"/>
              <a:t>23</a:t>
            </a:fld>
            <a:endParaRPr lang="en-US"/>
          </a:p>
        </p:txBody>
      </p:sp>
    </p:spTree>
    <p:extLst>
      <p:ext uri="{BB962C8B-B14F-4D97-AF65-F5344CB8AC3E}">
        <p14:creationId xmlns:p14="http://schemas.microsoft.com/office/powerpoint/2010/main" val="852376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24</a:t>
            </a:fld>
            <a:endParaRPr lang="en-US"/>
          </a:p>
        </p:txBody>
      </p:sp>
    </p:spTree>
    <p:extLst>
      <p:ext uri="{BB962C8B-B14F-4D97-AF65-F5344CB8AC3E}">
        <p14:creationId xmlns:p14="http://schemas.microsoft.com/office/powerpoint/2010/main" val="295409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25</a:t>
            </a:fld>
            <a:endParaRPr lang="en-US"/>
          </a:p>
        </p:txBody>
      </p:sp>
    </p:spTree>
    <p:extLst>
      <p:ext uri="{BB962C8B-B14F-4D97-AF65-F5344CB8AC3E}">
        <p14:creationId xmlns:p14="http://schemas.microsoft.com/office/powerpoint/2010/main" val="338215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26</a:t>
            </a:fld>
            <a:endParaRPr lang="en-US"/>
          </a:p>
        </p:txBody>
      </p:sp>
    </p:spTree>
    <p:extLst>
      <p:ext uri="{BB962C8B-B14F-4D97-AF65-F5344CB8AC3E}">
        <p14:creationId xmlns:p14="http://schemas.microsoft.com/office/powerpoint/2010/main" val="3342546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27</a:t>
            </a:fld>
            <a:endParaRPr lang="en-US"/>
          </a:p>
        </p:txBody>
      </p:sp>
    </p:spTree>
    <p:extLst>
      <p:ext uri="{BB962C8B-B14F-4D97-AF65-F5344CB8AC3E}">
        <p14:creationId xmlns:p14="http://schemas.microsoft.com/office/powerpoint/2010/main" val="206057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B06143-CE96-4572-9FCA-B572C1C142F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2183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5200" y="685800"/>
            <a:ext cx="2235200" cy="1676400"/>
          </a:xfrm>
        </p:spPr>
      </p:sp>
      <p:sp>
        <p:nvSpPr>
          <p:cNvPr id="3" name="Notes Placeholder 2"/>
          <p:cNvSpPr>
            <a:spLocks noGrp="1"/>
          </p:cNvSpPr>
          <p:nvPr>
            <p:ph type="body" idx="1"/>
          </p:nvPr>
        </p:nvSpPr>
        <p:spPr/>
        <p:txBody>
          <a:bodyPr/>
          <a:lstStyle/>
          <a:p>
            <a:endParaRPr lang="en-US" sz="1500" b="0" baseline="0" dirty="0" smtClean="0"/>
          </a:p>
        </p:txBody>
      </p:sp>
      <p:sp>
        <p:nvSpPr>
          <p:cNvPr id="4" name="Slide Number Placeholder 3"/>
          <p:cNvSpPr>
            <a:spLocks noGrp="1"/>
          </p:cNvSpPr>
          <p:nvPr>
            <p:ph type="sldNum" sz="quarter" idx="10"/>
          </p:nvPr>
        </p:nvSpPr>
        <p:spPr/>
        <p:txBody>
          <a:bodyPr/>
          <a:lstStyle/>
          <a:p>
            <a:fld id="{FFC6C3EE-4504-466F-BCC2-4BAFFA38941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9774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a:t>
            </a:fld>
            <a:endParaRPr lang="en-US"/>
          </a:p>
        </p:txBody>
      </p:sp>
    </p:spTree>
    <p:extLst>
      <p:ext uri="{BB962C8B-B14F-4D97-AF65-F5344CB8AC3E}">
        <p14:creationId xmlns:p14="http://schemas.microsoft.com/office/powerpoint/2010/main" val="1754130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B06143-CE96-4572-9FCA-B572C1C142F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435177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31</a:t>
            </a:fld>
            <a:endParaRPr lang="en-US"/>
          </a:p>
        </p:txBody>
      </p:sp>
    </p:spTree>
    <p:extLst>
      <p:ext uri="{BB962C8B-B14F-4D97-AF65-F5344CB8AC3E}">
        <p14:creationId xmlns:p14="http://schemas.microsoft.com/office/powerpoint/2010/main" val="1452681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14919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0173258-0939-4B33-A4A7-25177B99C0D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35262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34</a:t>
            </a:fld>
            <a:endParaRPr lang="en-US"/>
          </a:p>
        </p:txBody>
      </p:sp>
    </p:spTree>
    <p:extLst>
      <p:ext uri="{BB962C8B-B14F-4D97-AF65-F5344CB8AC3E}">
        <p14:creationId xmlns:p14="http://schemas.microsoft.com/office/powerpoint/2010/main" val="2993463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C6C3EE-4504-466F-BCC2-4BAFFA38941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24597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36</a:t>
            </a:fld>
            <a:endParaRPr lang="en-US"/>
          </a:p>
        </p:txBody>
      </p:sp>
    </p:spTree>
    <p:extLst>
      <p:ext uri="{BB962C8B-B14F-4D97-AF65-F5344CB8AC3E}">
        <p14:creationId xmlns:p14="http://schemas.microsoft.com/office/powerpoint/2010/main" val="219266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6800" y="701675"/>
            <a:ext cx="2278063" cy="1708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F5032-D2B5-4E6F-B121-222541428AA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9934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38</a:t>
            </a:fld>
            <a:endParaRPr lang="en-US"/>
          </a:p>
        </p:txBody>
      </p:sp>
    </p:spTree>
    <p:extLst>
      <p:ext uri="{BB962C8B-B14F-4D97-AF65-F5344CB8AC3E}">
        <p14:creationId xmlns:p14="http://schemas.microsoft.com/office/powerpoint/2010/main" val="4151327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39</a:t>
            </a:fld>
            <a:endParaRPr lang="en-US"/>
          </a:p>
        </p:txBody>
      </p:sp>
    </p:spTree>
    <p:extLst>
      <p:ext uri="{BB962C8B-B14F-4D97-AF65-F5344CB8AC3E}">
        <p14:creationId xmlns:p14="http://schemas.microsoft.com/office/powerpoint/2010/main" val="169920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a:t>
            </a:fld>
            <a:endParaRPr lang="en-US"/>
          </a:p>
        </p:txBody>
      </p:sp>
    </p:spTree>
    <p:extLst>
      <p:ext uri="{BB962C8B-B14F-4D97-AF65-F5344CB8AC3E}">
        <p14:creationId xmlns:p14="http://schemas.microsoft.com/office/powerpoint/2010/main" val="226104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40</a:t>
            </a:fld>
            <a:endParaRPr lang="en-US"/>
          </a:p>
        </p:txBody>
      </p:sp>
    </p:spTree>
    <p:extLst>
      <p:ext uri="{BB962C8B-B14F-4D97-AF65-F5344CB8AC3E}">
        <p14:creationId xmlns:p14="http://schemas.microsoft.com/office/powerpoint/2010/main" val="351900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41</a:t>
            </a:fld>
            <a:endParaRPr lang="en-US"/>
          </a:p>
        </p:txBody>
      </p:sp>
    </p:spTree>
    <p:extLst>
      <p:ext uri="{BB962C8B-B14F-4D97-AF65-F5344CB8AC3E}">
        <p14:creationId xmlns:p14="http://schemas.microsoft.com/office/powerpoint/2010/main" val="127770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42</a:t>
            </a:fld>
            <a:endParaRPr lang="en-US"/>
          </a:p>
        </p:txBody>
      </p:sp>
    </p:spTree>
    <p:extLst>
      <p:ext uri="{BB962C8B-B14F-4D97-AF65-F5344CB8AC3E}">
        <p14:creationId xmlns:p14="http://schemas.microsoft.com/office/powerpoint/2010/main" val="425484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43</a:t>
            </a:fld>
            <a:endParaRPr lang="en-US"/>
          </a:p>
        </p:txBody>
      </p:sp>
    </p:spTree>
    <p:extLst>
      <p:ext uri="{BB962C8B-B14F-4D97-AF65-F5344CB8AC3E}">
        <p14:creationId xmlns:p14="http://schemas.microsoft.com/office/powerpoint/2010/main" val="2390336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44</a:t>
            </a:fld>
            <a:endParaRPr lang="en-US"/>
          </a:p>
        </p:txBody>
      </p:sp>
    </p:spTree>
    <p:extLst>
      <p:ext uri="{BB962C8B-B14F-4D97-AF65-F5344CB8AC3E}">
        <p14:creationId xmlns:p14="http://schemas.microsoft.com/office/powerpoint/2010/main" val="922779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45</a:t>
            </a:fld>
            <a:endParaRPr lang="en-US"/>
          </a:p>
        </p:txBody>
      </p:sp>
    </p:spTree>
    <p:extLst>
      <p:ext uri="{BB962C8B-B14F-4D97-AF65-F5344CB8AC3E}">
        <p14:creationId xmlns:p14="http://schemas.microsoft.com/office/powerpoint/2010/main" val="3513355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46</a:t>
            </a:fld>
            <a:endParaRPr lang="en-US"/>
          </a:p>
        </p:txBody>
      </p:sp>
    </p:spTree>
    <p:extLst>
      <p:ext uri="{BB962C8B-B14F-4D97-AF65-F5344CB8AC3E}">
        <p14:creationId xmlns:p14="http://schemas.microsoft.com/office/powerpoint/2010/main" val="1737865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8163" y="312738"/>
            <a:ext cx="2336800" cy="1752600"/>
          </a:xfrm>
        </p:spPr>
      </p:sp>
      <p:sp>
        <p:nvSpPr>
          <p:cNvPr id="4" name="Slide Number Placeholder 3"/>
          <p:cNvSpPr>
            <a:spLocks noGrp="1"/>
          </p:cNvSpPr>
          <p:nvPr>
            <p:ph type="sldNum" sz="quarter" idx="10"/>
          </p:nvPr>
        </p:nvSpPr>
        <p:spPr>
          <a:xfrm>
            <a:off x="4009063" y="8893484"/>
            <a:ext cx="3066413" cy="467995"/>
          </a:xfrm>
          <a:prstGeom prst="rect">
            <a:avLst/>
          </a:prstGeom>
        </p:spPr>
        <p:txBody>
          <a:bodyPr/>
          <a:lstStyle/>
          <a:p>
            <a:fld id="{3A245D2B-4293-4564-90F7-EF73FB6BE4B4}" type="slidenum">
              <a:rPr lang="en-US" smtClean="0">
                <a:solidFill>
                  <a:prstClr val="black"/>
                </a:solidFill>
              </a:rPr>
              <a:pPr/>
              <a:t>47</a:t>
            </a:fld>
            <a:endParaRPr lang="en-US">
              <a:solidFill>
                <a:prstClr val="black"/>
              </a:solidFill>
            </a:endParaRPr>
          </a:p>
        </p:txBody>
      </p:sp>
      <p:sp>
        <p:nvSpPr>
          <p:cNvPr id="5" name="Notes Placeholder 4"/>
          <p:cNvSpPr>
            <a:spLocks noGrp="1"/>
          </p:cNvSpPr>
          <p:nvPr>
            <p:ph type="body" sz="quarter" idx="11"/>
          </p:nvPr>
        </p:nvSpPr>
        <p:spPr/>
        <p:txBody>
          <a:bodyPr>
            <a:normAutofit/>
          </a:bodyPr>
          <a:lstStyle/>
          <a:p>
            <a:endParaRPr lang="en-US" dirty="0" smtClean="0"/>
          </a:p>
        </p:txBody>
      </p:sp>
    </p:spTree>
    <p:extLst>
      <p:ext uri="{BB962C8B-B14F-4D97-AF65-F5344CB8AC3E}">
        <p14:creationId xmlns:p14="http://schemas.microsoft.com/office/powerpoint/2010/main" val="821896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8BA5F-B681-40F1-BA4B-6E9F596A78AA}" type="slidenum">
              <a:rPr lang="en-US" smtClean="0"/>
              <a:t>48</a:t>
            </a:fld>
            <a:endParaRPr lang="en-US"/>
          </a:p>
        </p:txBody>
      </p:sp>
    </p:spTree>
    <p:extLst>
      <p:ext uri="{BB962C8B-B14F-4D97-AF65-F5344CB8AC3E}">
        <p14:creationId xmlns:p14="http://schemas.microsoft.com/office/powerpoint/2010/main" val="2907847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8463" y="303213"/>
            <a:ext cx="2273300" cy="1706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43938"/>
            <a:ext cx="2971800" cy="455612"/>
          </a:xfrm>
          <a:prstGeom prst="rect">
            <a:avLst/>
          </a:prstGeom>
        </p:spPr>
        <p:txBody>
          <a:bodyPr lIns="91429" tIns="45715" rIns="91429" bIns="45715"/>
          <a:lstStyle/>
          <a:p>
            <a:fld id="{B25CF121-AAEF-49C7-9D4A-14E692BBD0C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780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5</a:t>
            </a:fld>
            <a:endParaRPr lang="en-US"/>
          </a:p>
        </p:txBody>
      </p:sp>
    </p:spTree>
    <p:extLst>
      <p:ext uri="{BB962C8B-B14F-4D97-AF65-F5344CB8AC3E}">
        <p14:creationId xmlns:p14="http://schemas.microsoft.com/office/powerpoint/2010/main" val="2019024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50</a:t>
            </a:fld>
            <a:endParaRPr lang="en-US"/>
          </a:p>
        </p:txBody>
      </p:sp>
    </p:spTree>
    <p:extLst>
      <p:ext uri="{BB962C8B-B14F-4D97-AF65-F5344CB8AC3E}">
        <p14:creationId xmlns:p14="http://schemas.microsoft.com/office/powerpoint/2010/main" val="135469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6</a:t>
            </a:fld>
            <a:endParaRPr lang="en-US"/>
          </a:p>
        </p:txBody>
      </p:sp>
    </p:spTree>
    <p:extLst>
      <p:ext uri="{BB962C8B-B14F-4D97-AF65-F5344CB8AC3E}">
        <p14:creationId xmlns:p14="http://schemas.microsoft.com/office/powerpoint/2010/main" val="203312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7</a:t>
            </a:fld>
            <a:endParaRPr lang="en-US"/>
          </a:p>
        </p:txBody>
      </p:sp>
    </p:spTree>
    <p:extLst>
      <p:ext uri="{BB962C8B-B14F-4D97-AF65-F5344CB8AC3E}">
        <p14:creationId xmlns:p14="http://schemas.microsoft.com/office/powerpoint/2010/main" val="1198916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8</a:t>
            </a:fld>
            <a:endParaRPr lang="en-US"/>
          </a:p>
        </p:txBody>
      </p:sp>
    </p:spTree>
    <p:extLst>
      <p:ext uri="{BB962C8B-B14F-4D97-AF65-F5344CB8AC3E}">
        <p14:creationId xmlns:p14="http://schemas.microsoft.com/office/powerpoint/2010/main" val="3489586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9</a:t>
            </a:fld>
            <a:endParaRPr lang="en-US"/>
          </a:p>
        </p:txBody>
      </p:sp>
    </p:spTree>
    <p:extLst>
      <p:ext uri="{BB962C8B-B14F-4D97-AF65-F5344CB8AC3E}">
        <p14:creationId xmlns:p14="http://schemas.microsoft.com/office/powerpoint/2010/main" val="260941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DE9EC7-C9F4-48E5-9874-F233FD15134C}" type="slidenum">
              <a:rPr lang="en-US"/>
              <a:pPr>
                <a:defRPr/>
              </a:pPr>
              <a:t>‹#›</a:t>
            </a:fld>
            <a:endParaRPr lang="en-US" dirty="0"/>
          </a:p>
        </p:txBody>
      </p:sp>
    </p:spTree>
    <p:extLst>
      <p:ext uri="{BB962C8B-B14F-4D97-AF65-F5344CB8AC3E}">
        <p14:creationId xmlns:p14="http://schemas.microsoft.com/office/powerpoint/2010/main" val="88555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61662-78DA-43E7-8C0D-5DDCFB705A8B}" type="slidenum">
              <a:rPr lang="en-US"/>
              <a:pPr>
                <a:defRPr/>
              </a:pPr>
              <a:t>‹#›</a:t>
            </a:fld>
            <a:endParaRPr lang="en-US" dirty="0"/>
          </a:p>
        </p:txBody>
      </p:sp>
    </p:spTree>
    <p:extLst>
      <p:ext uri="{BB962C8B-B14F-4D97-AF65-F5344CB8AC3E}">
        <p14:creationId xmlns:p14="http://schemas.microsoft.com/office/powerpoint/2010/main" val="40777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F22B13-62DD-48C6-A202-DA95843333E3}" type="slidenum">
              <a:rPr lang="en-US"/>
              <a:pPr>
                <a:defRPr/>
              </a:pPr>
              <a:t>‹#›</a:t>
            </a:fld>
            <a:endParaRPr lang="en-US" dirty="0"/>
          </a:p>
        </p:txBody>
      </p:sp>
    </p:spTree>
    <p:extLst>
      <p:ext uri="{BB962C8B-B14F-4D97-AF65-F5344CB8AC3E}">
        <p14:creationId xmlns:p14="http://schemas.microsoft.com/office/powerpoint/2010/main" val="11166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grpSp>
      <p:sp>
        <p:nvSpPr>
          <p:cNvPr id="10107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010708"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fld id="{176AB12E-FA3D-47D6-99CA-7EBDFCDCA4C1}" type="datetime1">
              <a:rPr lang="en-US">
                <a:solidFill>
                  <a:srgbClr val="000000"/>
                </a:solidFill>
              </a:rPr>
              <a:pPr/>
              <a:t>12/4/14</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fld id="{AFAF50B4-1E49-4553-9429-AC3C095B5D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45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5C08BF9-0A32-4AC9-96F3-27757CA891E5}"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0CCA97D-29DD-4347-B0AC-FD4D769E821E}"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329457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1B1F5055-993E-401B-AEBE-8D7BFB731AD4}"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C20B8BCB-C501-4671-9AE6-7483BB06D6CE}"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24946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16A66505-CDEA-49ED-9E76-0BDA49263DA7}"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C17FE4A1-5DB4-4DC5-A3A5-9F62D022AE56}"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99712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9BB5ADDC-1BA1-4367-B116-8BE0647E9166}" type="slidenum">
              <a:rPr lang="en-US">
                <a:solidFill>
                  <a:srgbClr val="000000"/>
                </a:solidFill>
              </a: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CB720D9E-8FE1-4D17-AF62-4FA44C00E291}"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202536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11B68EBF-286F-42FC-99B4-A40A528D4B3D}" type="slidenum">
              <a:rPr lang="en-US">
                <a:solidFill>
                  <a:srgbClr val="000000"/>
                </a:solidFill>
              </a: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AE1FF785-1F71-43D4-9C41-D4188468E3AD}"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3120722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6CEBB188-3AD5-4EC3-A77E-9F608268DF83}" type="slidenum">
              <a:rPr lang="en-US">
                <a:solidFill>
                  <a:srgbClr val="000000"/>
                </a:solidFill>
              </a: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E4563840-5323-4D13-B8C1-78299FD0939D}"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1228865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083D1F7D-6E2E-4F4A-A485-8CF0DDD56D40}"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317CF96-5C6C-4553-9A4B-C373B2A4931A}"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200144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3D08C-C26F-40E8-AA78-05FAF248D9AA}" type="slidenum">
              <a:rPr lang="en-US"/>
              <a:pPr>
                <a:defRPr/>
              </a:pPr>
              <a:t>‹#›</a:t>
            </a:fld>
            <a:endParaRPr lang="en-US" dirty="0"/>
          </a:p>
        </p:txBody>
      </p:sp>
    </p:spTree>
    <p:extLst>
      <p:ext uri="{BB962C8B-B14F-4D97-AF65-F5344CB8AC3E}">
        <p14:creationId xmlns:p14="http://schemas.microsoft.com/office/powerpoint/2010/main" val="149624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DC3F3832-FD6E-48DD-87E8-9209B5BD23FF}"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336ECB4-2ADB-442B-B5FB-0530850C9A45}"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234233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A79FB43B-4710-4F44-8B76-F066B8985A7F}"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B627CA8-2950-476D-AC53-EACBA35D3E3C}"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146861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13069CB-4B8D-4096-A445-299EE2FE7CD3}"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9E55A8B-D97A-44D4-BB0A-5113512FFD53}"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3699809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2AED0488-7559-4B2B-8641-218BFACA468E}"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6C8D9412-47FC-428F-9AF4-4EF7FB3912D4}" type="datetime1">
              <a:rPr lang="en-US">
                <a:solidFill>
                  <a:srgbClr val="000000"/>
                </a:solidFill>
              </a:rPr>
              <a:pPr/>
              <a:t>12/4/14</a:t>
            </a:fld>
            <a:endParaRPr lang="en-US">
              <a:solidFill>
                <a:srgbClr val="000000"/>
              </a:solidFill>
            </a:endParaRPr>
          </a:p>
        </p:txBody>
      </p:sp>
    </p:spTree>
    <p:extLst>
      <p:ext uri="{BB962C8B-B14F-4D97-AF65-F5344CB8AC3E}">
        <p14:creationId xmlns:p14="http://schemas.microsoft.com/office/powerpoint/2010/main" val="2110748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8CAAF08-9635-4940-BB60-6DB742521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25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97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22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69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11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23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02901-E8B2-45C1-8C64-BE3CCE75D7C7}" type="slidenum">
              <a:rPr lang="en-US"/>
              <a:pPr>
                <a:defRPr/>
              </a:pPr>
              <a:t>‹#›</a:t>
            </a:fld>
            <a:endParaRPr lang="en-US" dirty="0"/>
          </a:p>
        </p:txBody>
      </p:sp>
    </p:spTree>
    <p:extLst>
      <p:ext uri="{BB962C8B-B14F-4D97-AF65-F5344CB8AC3E}">
        <p14:creationId xmlns:p14="http://schemas.microsoft.com/office/powerpoint/2010/main" val="1901570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4976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73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8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516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23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620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279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41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7CD374-982E-43EB-A6D0-E92E19AFEA9C}" type="slidenum">
              <a:rPr lang="en-US"/>
              <a:pPr>
                <a:defRPr/>
              </a:pPr>
              <a:t>‹#›</a:t>
            </a:fld>
            <a:endParaRPr lang="en-US" dirty="0"/>
          </a:p>
        </p:txBody>
      </p:sp>
    </p:spTree>
    <p:extLst>
      <p:ext uri="{BB962C8B-B14F-4D97-AF65-F5344CB8AC3E}">
        <p14:creationId xmlns:p14="http://schemas.microsoft.com/office/powerpoint/2010/main" val="1325478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743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03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244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719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8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85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483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48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303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25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2CFC60-FAB7-433D-BFA4-8FC16511F0A0}" type="slidenum">
              <a:rPr lang="en-US"/>
              <a:pPr>
                <a:defRPr/>
              </a:pPr>
              <a:t>‹#›</a:t>
            </a:fld>
            <a:endParaRPr lang="en-US" dirty="0"/>
          </a:p>
        </p:txBody>
      </p:sp>
    </p:spTree>
    <p:extLst>
      <p:ext uri="{BB962C8B-B14F-4D97-AF65-F5344CB8AC3E}">
        <p14:creationId xmlns:p14="http://schemas.microsoft.com/office/powerpoint/2010/main" val="3609165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356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353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411533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615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180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61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20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6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22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25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985CD5-2129-4BB0-9DBE-2F4666B248A7}" type="slidenum">
              <a:rPr lang="en-US"/>
              <a:pPr>
                <a:defRPr/>
              </a:pPr>
              <a:t>‹#›</a:t>
            </a:fld>
            <a:endParaRPr lang="en-US" dirty="0"/>
          </a:p>
        </p:txBody>
      </p:sp>
    </p:spTree>
    <p:extLst>
      <p:ext uri="{BB962C8B-B14F-4D97-AF65-F5344CB8AC3E}">
        <p14:creationId xmlns:p14="http://schemas.microsoft.com/office/powerpoint/2010/main" val="4187076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464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34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99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655540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505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271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928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12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940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2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461703-E70B-4426-BCEF-23D703FEC008}" type="slidenum">
              <a:rPr lang="en-US"/>
              <a:pPr>
                <a:defRPr/>
              </a:pPr>
              <a:t>‹#›</a:t>
            </a:fld>
            <a:endParaRPr lang="en-US" dirty="0"/>
          </a:p>
        </p:txBody>
      </p:sp>
    </p:spTree>
    <p:extLst>
      <p:ext uri="{BB962C8B-B14F-4D97-AF65-F5344CB8AC3E}">
        <p14:creationId xmlns:p14="http://schemas.microsoft.com/office/powerpoint/2010/main" val="1299534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6998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20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454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44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531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413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510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46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528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96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D83566-3AC7-45F4-A56E-6A50AF6F0F1A}" type="slidenum">
              <a:rPr lang="en-US"/>
              <a:pPr>
                <a:defRPr/>
              </a:pPr>
              <a:t>‹#›</a:t>
            </a:fld>
            <a:endParaRPr lang="en-US" dirty="0"/>
          </a:p>
        </p:txBody>
      </p:sp>
    </p:spTree>
    <p:extLst>
      <p:ext uri="{BB962C8B-B14F-4D97-AF65-F5344CB8AC3E}">
        <p14:creationId xmlns:p14="http://schemas.microsoft.com/office/powerpoint/2010/main" val="84353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47FC12-A0B0-4AFE-8E82-2C3FA20D8BA6}" type="slidenum">
              <a:rPr lang="en-US"/>
              <a:pPr>
                <a:defRPr/>
              </a:pPr>
              <a:t>‹#›</a:t>
            </a:fld>
            <a:endParaRPr lang="en-US" dirty="0"/>
          </a:p>
        </p:txBody>
      </p:sp>
    </p:spTree>
    <p:extLst>
      <p:ext uri="{BB962C8B-B14F-4D97-AF65-F5344CB8AC3E}">
        <p14:creationId xmlns:p14="http://schemas.microsoft.com/office/powerpoint/2010/main" val="71016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prstClr val="black">
                    <a:tint val="75000"/>
                  </a:prstClr>
                </a:solidFill>
                <a:latin typeface="Calibri"/>
                <a:cs typeface="+mn-cs"/>
              </a:defRPr>
            </a:lvl1pPr>
          </a:lstStyle>
          <a:p>
            <a:pPr fontAlgn="base">
              <a:spcBef>
                <a:spcPct val="0"/>
              </a:spcBef>
              <a:spcAft>
                <a:spcPct val="0"/>
              </a:spcAft>
              <a:defRPr/>
            </a:pPr>
            <a:fld id="{19504EEB-FC40-42CC-BFE5-0EA14826A3F1}" type="datetimeFigureOut">
              <a:rPr lang="en-US"/>
              <a:pPr fontAlgn="base">
                <a:spcBef>
                  <a:spcPct val="0"/>
                </a:spcBef>
                <a:spcAft>
                  <a:spcPct val="0"/>
                </a:spcAft>
                <a:defRPr/>
              </a:pPr>
              <a:t>12/4/14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latin typeface="Calibri"/>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prstClr val="black">
                    <a:tint val="75000"/>
                  </a:prstClr>
                </a:solidFill>
                <a:latin typeface="Calibri"/>
                <a:cs typeface="+mn-cs"/>
              </a:defRPr>
            </a:lvl1pPr>
          </a:lstStyle>
          <a:p>
            <a:pPr fontAlgn="base">
              <a:spcBef>
                <a:spcPct val="0"/>
              </a:spcBef>
              <a:spcAft>
                <a:spcPct val="0"/>
              </a:spcAft>
              <a:defRPr/>
            </a:pPr>
            <a:fld id="{E408ECA5-75D5-49BA-8D73-98D5C2673A5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0996096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966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ＭＳ Ｐゴシック" pitchFamily="96" charset="-128"/>
                <a:cs typeface="+mn-cs"/>
              </a:defRPr>
            </a:lvl1pPr>
          </a:lstStyle>
          <a:p>
            <a:pPr fontAlgn="base">
              <a:spcBef>
                <a:spcPct val="0"/>
              </a:spcBef>
              <a:spcAft>
                <a:spcPct val="0"/>
              </a:spcAft>
              <a:defRPr/>
            </a:pPr>
            <a:endParaRPr lang="en-US" altLang="en-US">
              <a:solidFill>
                <a:srgbClr val="000000"/>
              </a:solidFill>
            </a:endParaRPr>
          </a:p>
        </p:txBody>
      </p:sp>
      <p:sp>
        <p:nvSpPr>
          <p:cNvPr id="100966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fontAlgn="base">
              <a:spcBef>
                <a:spcPct val="0"/>
              </a:spcBef>
              <a:spcAft>
                <a:spcPct val="0"/>
              </a:spcAft>
            </a:pPr>
            <a:fld id="{21C495CD-CE39-4289-8882-CC0041D128EC}"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grpSp>
        <p:nvGrpSpPr>
          <p:cNvPr id="1028" name="Group 4"/>
          <p:cNvGrpSpPr>
            <a:grpSpLocks/>
          </p:cNvGrpSpPr>
          <p:nvPr/>
        </p:nvGrpSpPr>
        <p:grpSpPr bwMode="auto">
          <a:xfrm>
            <a:off x="0" y="0"/>
            <a:ext cx="9144000" cy="546100"/>
            <a:chOff x="0" y="0"/>
            <a:chExt cx="5760" cy="344"/>
          </a:xfrm>
        </p:grpSpPr>
        <p:sp>
          <p:nvSpPr>
            <p:cNvPr id="100966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100967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968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fld id="{E34D2C6F-9419-4889-8978-E0FF0D05A314}" type="datetime1">
              <a:rPr lang="en-US" smtClean="0">
                <a:solidFill>
                  <a:srgbClr val="000000"/>
                </a:solidFill>
                <a:ea typeface="MS PGothic" panose="020B0600070205080204" pitchFamily="34" charset="-128"/>
              </a:rPr>
              <a:pPr fontAlgn="base">
                <a:spcBef>
                  <a:spcPct val="0"/>
                </a:spcBef>
                <a:spcAft>
                  <a:spcPct val="0"/>
                </a:spcAft>
              </a:pPr>
              <a:t>12/4/14</a:t>
            </a:fld>
            <a:endParaRPr 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6476247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894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4978-FAD3-496D-8BF2-7BB4B1B71042}"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6930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2D90-1209-4E89-86C8-3EA2564147E1}"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66695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96B21-591A-4F5C-AD50-87D342089B7E}"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E0C67-8631-40E9-8044-17F32DADBD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9391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04FA8-F923-4D5B-8759-798BFB5C4668}" type="datetimeFigureOut">
              <a:rPr lang="en-US" smtClean="0">
                <a:solidFill>
                  <a:prstClr val="black">
                    <a:tint val="75000"/>
                  </a:prstClr>
                </a:solidFill>
              </a:rPr>
              <a:pPr/>
              <a:t>12/4/14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392E7-9217-490E-8A09-80C029483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2245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2250887"/>
          </a:xfrm>
          <a:prstGeom prst="rect">
            <a:avLst/>
          </a:prstGeom>
        </p:spPr>
      </p:pic>
      <p:sp>
        <p:nvSpPr>
          <p:cNvPr id="2" name="Title 1"/>
          <p:cNvSpPr>
            <a:spLocks noGrp="1"/>
          </p:cNvSpPr>
          <p:nvPr>
            <p:ph type="ctrTitle" sz="quarter"/>
          </p:nvPr>
        </p:nvSpPr>
        <p:spPr>
          <a:xfrm>
            <a:off x="0" y="2250887"/>
            <a:ext cx="9144000" cy="1506921"/>
          </a:xfrm>
        </p:spPr>
        <p:txBody>
          <a:bodyPr>
            <a:normAutofit/>
          </a:bodyPr>
          <a:lstStyle/>
          <a:p>
            <a:r>
              <a:rPr lang="en-US" sz="6400" b="1" i="1" dirty="0" smtClean="0"/>
              <a:t>Value-Added Facilitation</a:t>
            </a:r>
          </a:p>
        </p:txBody>
      </p:sp>
      <p:sp>
        <p:nvSpPr>
          <p:cNvPr id="4" name="Subtitle 3"/>
          <p:cNvSpPr>
            <a:spLocks noGrp="1"/>
          </p:cNvSpPr>
          <p:nvPr>
            <p:ph type="subTitle" sz="quarter" idx="1"/>
          </p:nvPr>
        </p:nvSpPr>
        <p:spPr>
          <a:xfrm>
            <a:off x="0" y="4146114"/>
            <a:ext cx="9144000" cy="1089765"/>
          </a:xfrm>
        </p:spPr>
        <p:txBody>
          <a:bodyPr>
            <a:normAutofit/>
          </a:bodyPr>
          <a:lstStyle/>
          <a:p>
            <a:pPr>
              <a:spcBef>
                <a:spcPts val="0"/>
              </a:spcBef>
            </a:pPr>
            <a:r>
              <a:rPr lang="en-US" sz="2800" b="1" dirty="0" smtClean="0">
                <a:solidFill>
                  <a:schemeClr val="tx1"/>
                </a:solidFill>
              </a:rPr>
              <a:t>Presented by Joan Frye Williams </a:t>
            </a:r>
            <a:br>
              <a:rPr lang="en-US" sz="2800" b="1" dirty="0" smtClean="0">
                <a:solidFill>
                  <a:schemeClr val="tx1"/>
                </a:solidFill>
              </a:rPr>
            </a:br>
            <a:r>
              <a:rPr lang="en-US" sz="2800" b="1" dirty="0" smtClean="0">
                <a:solidFill>
                  <a:schemeClr val="tx1"/>
                </a:solidFill>
              </a:rPr>
              <a:t>Wednesday, December </a:t>
            </a:r>
            <a:r>
              <a:rPr lang="en-US" sz="2800" b="1" dirty="0" smtClean="0">
                <a:solidFill>
                  <a:schemeClr val="tx1"/>
                </a:solidFill>
              </a:rPr>
              <a:t>10, 2014</a:t>
            </a:r>
          </a:p>
        </p:txBody>
      </p:sp>
      <p:pic>
        <p:nvPicPr>
          <p:cNvPr id="5" name="Picture 9"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867400"/>
            <a:ext cx="4505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8027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 the group’s level of authority</a:t>
            </a:r>
            <a:endParaRPr lang="en-US" dirty="0"/>
          </a:p>
        </p:txBody>
      </p:sp>
      <p:sp>
        <p:nvSpPr>
          <p:cNvPr id="3" name="Content Placeholder 2"/>
          <p:cNvSpPr>
            <a:spLocks noGrp="1"/>
          </p:cNvSpPr>
          <p:nvPr>
            <p:ph idx="1"/>
          </p:nvPr>
        </p:nvSpPr>
        <p:spPr>
          <a:xfrm>
            <a:off x="457200" y="2079321"/>
            <a:ext cx="3764071" cy="4046842"/>
          </a:xfrm>
        </p:spPr>
        <p:txBody>
          <a:bodyPr/>
          <a:lstStyle/>
          <a:p>
            <a:r>
              <a:rPr lang="en-US" dirty="0" smtClean="0"/>
              <a:t>Comment</a:t>
            </a:r>
          </a:p>
          <a:p>
            <a:r>
              <a:rPr lang="en-US" dirty="0" smtClean="0"/>
              <a:t>Recommend</a:t>
            </a:r>
          </a:p>
          <a:p>
            <a:r>
              <a:rPr lang="en-US" dirty="0" smtClean="0"/>
              <a:t>Decide</a:t>
            </a:r>
          </a:p>
          <a:p>
            <a:pPr lvl="1"/>
            <a:r>
              <a:rPr lang="en-US" dirty="0" smtClean="0"/>
              <a:t>For the group</a:t>
            </a:r>
          </a:p>
          <a:p>
            <a:pPr lvl="1"/>
            <a:r>
              <a:rPr lang="en-US" dirty="0" smtClean="0"/>
              <a:t>Beyond the group</a:t>
            </a:r>
          </a:p>
        </p:txBody>
      </p:sp>
      <p:pic>
        <p:nvPicPr>
          <p:cNvPr id="4" name="Picture 3"/>
          <p:cNvPicPr>
            <a:picLocks noChangeAspect="1"/>
          </p:cNvPicPr>
          <p:nvPr/>
        </p:nvPicPr>
        <p:blipFill>
          <a:blip r:embed="rId3"/>
          <a:stretch>
            <a:fillRect/>
          </a:stretch>
        </p:blipFill>
        <p:spPr>
          <a:xfrm>
            <a:off x="4221271" y="1603332"/>
            <a:ext cx="4122499" cy="4122499"/>
          </a:xfrm>
          <a:prstGeom prst="rect">
            <a:avLst/>
          </a:prstGeom>
        </p:spPr>
      </p:pic>
    </p:spTree>
    <p:extLst>
      <p:ext uri="{BB962C8B-B14F-4D97-AF65-F5344CB8AC3E}">
        <p14:creationId xmlns:p14="http://schemas.microsoft.com/office/powerpoint/2010/main" val="18666128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4C8C8">
            <a:alpha val="83922"/>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all of this with the group</a:t>
            </a:r>
            <a:endParaRPr lang="en-US" dirty="0"/>
          </a:p>
        </p:txBody>
      </p:sp>
      <p:pic>
        <p:nvPicPr>
          <p:cNvPr id="3" name="Picture 2"/>
          <p:cNvPicPr>
            <a:picLocks noChangeAspect="1"/>
          </p:cNvPicPr>
          <p:nvPr/>
        </p:nvPicPr>
        <p:blipFill>
          <a:blip r:embed="rId3"/>
          <a:stretch>
            <a:fillRect/>
          </a:stretch>
        </p:blipFill>
        <p:spPr>
          <a:xfrm>
            <a:off x="2036261" y="1590804"/>
            <a:ext cx="5071477" cy="5071477"/>
          </a:xfrm>
          <a:prstGeom prst="rect">
            <a:avLst/>
          </a:prstGeom>
        </p:spPr>
      </p:pic>
    </p:spTree>
    <p:extLst>
      <p:ext uri="{BB962C8B-B14F-4D97-AF65-F5344CB8AC3E}">
        <p14:creationId xmlns:p14="http://schemas.microsoft.com/office/powerpoint/2010/main" val="22259639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246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7436"/>
            <a:ext cx="5022937" cy="6865436"/>
          </a:xfrm>
          <a:prstGeom prst="rect">
            <a:avLst/>
          </a:prstGeom>
        </p:spPr>
      </p:pic>
      <p:sp>
        <p:nvSpPr>
          <p:cNvPr id="2" name="Title 1"/>
          <p:cNvSpPr>
            <a:spLocks noGrp="1"/>
          </p:cNvSpPr>
          <p:nvPr>
            <p:ph type="title"/>
          </p:nvPr>
        </p:nvSpPr>
        <p:spPr>
          <a:xfrm>
            <a:off x="5285984" y="280782"/>
            <a:ext cx="3594970" cy="5030254"/>
          </a:xfrm>
        </p:spPr>
        <p:txBody>
          <a:bodyPr>
            <a:normAutofit/>
          </a:bodyPr>
          <a:lstStyle/>
          <a:p>
            <a:r>
              <a:rPr lang="en-US" dirty="0" smtClean="0">
                <a:solidFill>
                  <a:schemeClr val="bg1"/>
                </a:solidFill>
              </a:rPr>
              <a:t>Other things </a:t>
            </a:r>
            <a:br>
              <a:rPr lang="en-US" dirty="0" smtClean="0">
                <a:solidFill>
                  <a:schemeClr val="bg1"/>
                </a:solidFill>
              </a:rPr>
            </a:br>
            <a:r>
              <a:rPr lang="en-US" dirty="0" smtClean="0">
                <a:solidFill>
                  <a:schemeClr val="bg1"/>
                </a:solidFill>
              </a:rPr>
              <a:t>to ask the client </a:t>
            </a:r>
            <a:br>
              <a:rPr lang="en-US" dirty="0" smtClean="0">
                <a:solidFill>
                  <a:schemeClr val="bg1"/>
                </a:solidFill>
              </a:rPr>
            </a:br>
            <a:r>
              <a:rPr lang="en-US" dirty="0" smtClean="0">
                <a:solidFill>
                  <a:schemeClr val="bg1"/>
                </a:solidFill>
              </a:rPr>
              <a:t>up front…</a:t>
            </a:r>
            <a:endParaRPr lang="en-US" dirty="0">
              <a:solidFill>
                <a:schemeClr val="bg1"/>
              </a:solidFill>
            </a:endParaRPr>
          </a:p>
        </p:txBody>
      </p:sp>
    </p:spTree>
    <p:extLst>
      <p:ext uri="{BB962C8B-B14F-4D97-AF65-F5344CB8AC3E}">
        <p14:creationId xmlns:p14="http://schemas.microsoft.com/office/powerpoint/2010/main" val="25574762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27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5647" b="17196"/>
          <a:stretch/>
        </p:blipFill>
        <p:spPr>
          <a:xfrm>
            <a:off x="0" y="4699724"/>
            <a:ext cx="9144000" cy="2158276"/>
          </a:xfrm>
          <a:prstGeom prst="rect">
            <a:avLst/>
          </a:prstGeom>
        </p:spPr>
      </p:pic>
      <p:sp>
        <p:nvSpPr>
          <p:cNvPr id="2" name="Title 1"/>
          <p:cNvSpPr>
            <a:spLocks noGrp="1"/>
          </p:cNvSpPr>
          <p:nvPr>
            <p:ph type="title"/>
          </p:nvPr>
        </p:nvSpPr>
        <p:spPr>
          <a:xfrm>
            <a:off x="464320" y="136851"/>
            <a:ext cx="8229600" cy="1143000"/>
          </a:xfrm>
        </p:spPr>
        <p:txBody>
          <a:bodyPr/>
          <a:lstStyle/>
          <a:p>
            <a:r>
              <a:rPr lang="en-US" dirty="0" smtClean="0"/>
              <a:t>How was the group constituted?</a:t>
            </a:r>
            <a:endParaRPr lang="en-US" dirty="0"/>
          </a:p>
        </p:txBody>
      </p:sp>
      <p:sp>
        <p:nvSpPr>
          <p:cNvPr id="3" name="Content Placeholder 2"/>
          <p:cNvSpPr>
            <a:spLocks noGrp="1"/>
          </p:cNvSpPr>
          <p:nvPr>
            <p:ph idx="1"/>
          </p:nvPr>
        </p:nvSpPr>
        <p:spPr>
          <a:xfrm>
            <a:off x="464320" y="1416702"/>
            <a:ext cx="8229600" cy="4525963"/>
          </a:xfrm>
        </p:spPr>
        <p:txBody>
          <a:bodyPr/>
          <a:lstStyle/>
          <a:p>
            <a:r>
              <a:rPr lang="en-US" dirty="0" smtClean="0"/>
              <a:t>Selection process/criteria</a:t>
            </a:r>
          </a:p>
          <a:p>
            <a:r>
              <a:rPr lang="en-US" dirty="0" smtClean="0"/>
              <a:t>Standing group or this task only?</a:t>
            </a:r>
          </a:p>
          <a:p>
            <a:r>
              <a:rPr lang="en-US" dirty="0" smtClean="0"/>
              <a:t>Participating as individuals or speaking for a specific constituency?</a:t>
            </a:r>
          </a:p>
          <a:p>
            <a:r>
              <a:rPr lang="en-US" dirty="0" smtClean="0"/>
              <a:t>Well acquainted with one other?</a:t>
            </a:r>
          </a:p>
          <a:p>
            <a:r>
              <a:rPr lang="en-US" dirty="0" smtClean="0"/>
              <a:t>Similar levels of authority?</a:t>
            </a:r>
          </a:p>
        </p:txBody>
      </p:sp>
    </p:spTree>
    <p:extLst>
      <p:ext uri="{BB962C8B-B14F-4D97-AF65-F5344CB8AC3E}">
        <p14:creationId xmlns:p14="http://schemas.microsoft.com/office/powerpoint/2010/main" val="29024380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 there likely points of conflict?</a:t>
            </a:r>
            <a:endParaRPr lang="en-US" dirty="0"/>
          </a:p>
        </p:txBody>
      </p:sp>
      <p:sp>
        <p:nvSpPr>
          <p:cNvPr id="3" name="Content Placeholder 2"/>
          <p:cNvSpPr>
            <a:spLocks noGrp="1"/>
          </p:cNvSpPr>
          <p:nvPr>
            <p:ph idx="1"/>
          </p:nvPr>
        </p:nvSpPr>
        <p:spPr>
          <a:xfrm>
            <a:off x="457200" y="1417638"/>
            <a:ext cx="8229600" cy="4525963"/>
          </a:xfrm>
        </p:spPr>
        <p:txBody>
          <a:bodyPr/>
          <a:lstStyle/>
          <a:p>
            <a:r>
              <a:rPr lang="en-US" dirty="0" smtClean="0"/>
              <a:t>Trigger event(s)</a:t>
            </a:r>
          </a:p>
          <a:p>
            <a:r>
              <a:rPr lang="en-US" dirty="0" smtClean="0"/>
              <a:t>Past attempts to address the same topic</a:t>
            </a:r>
          </a:p>
          <a:p>
            <a:r>
              <a:rPr lang="en-US" dirty="0" smtClean="0"/>
              <a:t>Challenging relationships</a:t>
            </a:r>
          </a:p>
          <a:p>
            <a:endParaRPr lang="en-US" dirty="0"/>
          </a:p>
        </p:txBody>
      </p:sp>
      <p:pic>
        <p:nvPicPr>
          <p:cNvPr id="4" name="Picture 3"/>
          <p:cNvPicPr>
            <a:picLocks noChangeAspect="1"/>
          </p:cNvPicPr>
          <p:nvPr/>
        </p:nvPicPr>
        <p:blipFill rotWithShape="1">
          <a:blip r:embed="rId3"/>
          <a:srcRect t="10248" b="6330"/>
          <a:stretch/>
        </p:blipFill>
        <p:spPr>
          <a:xfrm>
            <a:off x="0" y="3638810"/>
            <a:ext cx="9144000" cy="3219190"/>
          </a:xfrm>
          <a:prstGeom prst="rect">
            <a:avLst/>
          </a:prstGeom>
        </p:spPr>
      </p:pic>
    </p:spTree>
    <p:extLst>
      <p:ext uri="{BB962C8B-B14F-4D97-AF65-F5344CB8AC3E}">
        <p14:creationId xmlns:p14="http://schemas.microsoft.com/office/powerpoint/2010/main" val="18366447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110" r="2603"/>
          <a:stretch/>
        </p:blipFill>
        <p:spPr>
          <a:xfrm>
            <a:off x="0" y="0"/>
            <a:ext cx="9207238" cy="6858000"/>
          </a:xfrm>
          <a:prstGeom prst="rect">
            <a:avLst/>
          </a:prstGeom>
        </p:spPr>
      </p:pic>
      <p:sp>
        <p:nvSpPr>
          <p:cNvPr id="2" name="Title 1"/>
          <p:cNvSpPr>
            <a:spLocks noGrp="1"/>
          </p:cNvSpPr>
          <p:nvPr>
            <p:ph type="title"/>
          </p:nvPr>
        </p:nvSpPr>
        <p:spPr>
          <a:xfrm>
            <a:off x="457200" y="274638"/>
            <a:ext cx="8229600" cy="1691948"/>
          </a:xfrm>
        </p:spPr>
        <p:txBody>
          <a:bodyPr>
            <a:normAutofit/>
          </a:bodyPr>
          <a:lstStyle/>
          <a:p>
            <a:r>
              <a:rPr lang="en-US" dirty="0" smtClean="0"/>
              <a:t>Is there any option </a:t>
            </a:r>
            <a:br>
              <a:rPr lang="en-US" dirty="0" smtClean="0"/>
            </a:br>
            <a:r>
              <a:rPr lang="en-US" dirty="0" smtClean="0"/>
              <a:t>we should be sure to consider?</a:t>
            </a:r>
            <a:endParaRPr lang="en-US" dirty="0"/>
          </a:p>
        </p:txBody>
      </p:sp>
    </p:spTree>
    <p:extLst>
      <p:ext uri="{BB962C8B-B14F-4D97-AF65-F5344CB8AC3E}">
        <p14:creationId xmlns:p14="http://schemas.microsoft.com/office/powerpoint/2010/main" val="22070387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5" t="-3408" r="-137" b="20460"/>
          <a:stretch/>
        </p:blipFill>
        <p:spPr>
          <a:xfrm>
            <a:off x="5220" y="-306888"/>
            <a:ext cx="9138780" cy="7164888"/>
          </a:xfrm>
          <a:prstGeom prst="rect">
            <a:avLst/>
          </a:prstGeom>
        </p:spPr>
      </p:pic>
      <p:sp>
        <p:nvSpPr>
          <p:cNvPr id="2" name="Title 1"/>
          <p:cNvSpPr>
            <a:spLocks noGrp="1"/>
          </p:cNvSpPr>
          <p:nvPr>
            <p:ph type="title"/>
          </p:nvPr>
        </p:nvSpPr>
        <p:spPr>
          <a:xfrm>
            <a:off x="5220" y="0"/>
            <a:ext cx="9138780" cy="1417638"/>
          </a:xfrm>
        </p:spPr>
        <p:txBody>
          <a:bodyPr>
            <a:normAutofit/>
          </a:bodyPr>
          <a:lstStyle/>
          <a:p>
            <a:r>
              <a:rPr lang="en-US" dirty="0" smtClean="0"/>
              <a:t>Do you have </a:t>
            </a:r>
            <a:br>
              <a:rPr lang="en-US" dirty="0" smtClean="0"/>
            </a:br>
            <a:r>
              <a:rPr lang="en-US" dirty="0" smtClean="0"/>
              <a:t>developmental expectations?</a:t>
            </a:r>
            <a:endParaRPr lang="en-US" dirty="0"/>
          </a:p>
        </p:txBody>
      </p:sp>
    </p:spTree>
    <p:extLst>
      <p:ext uri="{BB962C8B-B14F-4D97-AF65-F5344CB8AC3E}">
        <p14:creationId xmlns:p14="http://schemas.microsoft.com/office/powerpoint/2010/main" val="3393417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28" t="-202" r="8805" b="3399"/>
          <a:stretch/>
        </p:blipFill>
        <p:spPr>
          <a:xfrm>
            <a:off x="0" y="1"/>
            <a:ext cx="9195379" cy="6858000"/>
          </a:xfrm>
          <a:prstGeom prst="rect">
            <a:avLst/>
          </a:prstGeom>
        </p:spPr>
      </p:pic>
      <p:sp>
        <p:nvSpPr>
          <p:cNvPr id="2" name="Title 1"/>
          <p:cNvSpPr>
            <a:spLocks noGrp="1"/>
          </p:cNvSpPr>
          <p:nvPr>
            <p:ph type="title"/>
          </p:nvPr>
        </p:nvSpPr>
        <p:spPr>
          <a:xfrm>
            <a:off x="106472" y="0"/>
            <a:ext cx="9037528" cy="1453019"/>
          </a:xfrm>
        </p:spPr>
        <p:txBody>
          <a:bodyPr/>
          <a:lstStyle/>
          <a:p>
            <a:pPr algn="l"/>
            <a:r>
              <a:rPr lang="en-US" dirty="0" smtClean="0">
                <a:solidFill>
                  <a:schemeClr val="bg1"/>
                </a:solidFill>
              </a:rPr>
              <a:t>How much leeway do I have to challenge or redirect group members?</a:t>
            </a:r>
            <a:endParaRPr lang="en-US" dirty="0">
              <a:solidFill>
                <a:schemeClr val="bg1"/>
              </a:solidFill>
            </a:endParaRPr>
          </a:p>
        </p:txBody>
      </p:sp>
    </p:spTree>
    <p:extLst>
      <p:ext uri="{BB962C8B-B14F-4D97-AF65-F5344CB8AC3E}">
        <p14:creationId xmlns:p14="http://schemas.microsoft.com/office/powerpoint/2010/main" val="7344548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28" t="2821" r="2208" b="1989"/>
          <a:stretch/>
        </p:blipFill>
        <p:spPr>
          <a:xfrm>
            <a:off x="-1" y="0"/>
            <a:ext cx="9140297" cy="6858001"/>
          </a:xfrm>
          <a:prstGeom prst="rect">
            <a:avLst/>
          </a:prstGeom>
        </p:spPr>
      </p:pic>
      <p:sp>
        <p:nvSpPr>
          <p:cNvPr id="2" name="Title 1"/>
          <p:cNvSpPr>
            <a:spLocks noGrp="1"/>
          </p:cNvSpPr>
          <p:nvPr>
            <p:ph type="title"/>
          </p:nvPr>
        </p:nvSpPr>
        <p:spPr>
          <a:xfrm>
            <a:off x="455347" y="5497992"/>
            <a:ext cx="8229600" cy="1143000"/>
          </a:xfrm>
        </p:spPr>
        <p:txBody>
          <a:bodyPr>
            <a:normAutofit/>
          </a:bodyPr>
          <a:lstStyle/>
          <a:p>
            <a:pPr algn="r"/>
            <a:r>
              <a:rPr lang="en-US" sz="4000" b="1" dirty="0" smtClean="0">
                <a:solidFill>
                  <a:schemeClr val="bg1"/>
                </a:solidFill>
              </a:rPr>
              <a:t>2. Ensuring credibility</a:t>
            </a:r>
            <a:endParaRPr lang="en-US" sz="4000" b="1" dirty="0">
              <a:solidFill>
                <a:schemeClr val="bg1"/>
              </a:solidFill>
            </a:endParaRPr>
          </a:p>
        </p:txBody>
      </p:sp>
    </p:spTree>
    <p:extLst>
      <p:ext uri="{BB962C8B-B14F-4D97-AF65-F5344CB8AC3E}">
        <p14:creationId xmlns:p14="http://schemas.microsoft.com/office/powerpoint/2010/main" val="18415729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21141" cy="1554162"/>
          </a:xfrm>
        </p:spPr>
        <p:txBody>
          <a:bodyPr>
            <a:normAutofit/>
          </a:bodyPr>
          <a:lstStyle/>
          <a:p>
            <a:r>
              <a:rPr lang="en-US" sz="4000" b="1" dirty="0" smtClean="0"/>
              <a:t>Compare the group’s evaluation criteria with the client’s</a:t>
            </a:r>
            <a:endParaRPr lang="en-US" sz="40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21142" cy="380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5553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23612">
            <a:alpha val="18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274638"/>
            <a:ext cx="4522801" cy="4597987"/>
          </a:xfrm>
        </p:spPr>
        <p:txBody>
          <a:bodyPr/>
          <a:lstStyle/>
          <a:p>
            <a:r>
              <a:rPr lang="en-US" dirty="0" smtClean="0"/>
              <a:t>This presentation </a:t>
            </a:r>
            <a:br>
              <a:rPr lang="en-US" dirty="0" smtClean="0"/>
            </a:br>
            <a:r>
              <a:rPr lang="en-US" dirty="0" smtClean="0"/>
              <a:t>is not about </a:t>
            </a:r>
            <a:br>
              <a:rPr lang="en-US" dirty="0" smtClean="0"/>
            </a:br>
            <a:r>
              <a:rPr lang="en-US" dirty="0" smtClean="0"/>
              <a:t>basic facilitation skills</a:t>
            </a:r>
            <a:endParaRPr lang="en-US" dirty="0"/>
          </a:p>
        </p:txBody>
      </p:sp>
      <p:pic>
        <p:nvPicPr>
          <p:cNvPr id="5" name="Picture 4"/>
          <p:cNvPicPr>
            <a:picLocks noChangeAspect="1"/>
          </p:cNvPicPr>
          <p:nvPr/>
        </p:nvPicPr>
        <p:blipFill rotWithShape="1">
          <a:blip r:embed="rId3"/>
          <a:srcRect l="2445" t="6393" r="11500" b="7214"/>
          <a:stretch/>
        </p:blipFill>
        <p:spPr>
          <a:xfrm>
            <a:off x="4522800" y="626301"/>
            <a:ext cx="4383205" cy="5893496"/>
          </a:xfrm>
          <a:prstGeom prst="rect">
            <a:avLst/>
          </a:prstGeom>
        </p:spPr>
      </p:pic>
    </p:spTree>
    <p:extLst>
      <p:ext uri="{BB962C8B-B14F-4D97-AF65-F5344CB8AC3E}">
        <p14:creationId xmlns:p14="http://schemas.microsoft.com/office/powerpoint/2010/main" val="29761057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 baseline facts</a:t>
            </a:r>
            <a:endParaRPr lang="en-US" dirty="0"/>
          </a:p>
        </p:txBody>
      </p:sp>
      <p:sp>
        <p:nvSpPr>
          <p:cNvPr id="3" name="Content Placeholder 2"/>
          <p:cNvSpPr>
            <a:spLocks noGrp="1"/>
          </p:cNvSpPr>
          <p:nvPr>
            <p:ph idx="1"/>
          </p:nvPr>
        </p:nvSpPr>
        <p:spPr>
          <a:xfrm>
            <a:off x="457200" y="1665962"/>
            <a:ext cx="5372100" cy="4134525"/>
          </a:xfrm>
        </p:spPr>
        <p:txBody>
          <a:bodyPr>
            <a:normAutofit/>
          </a:bodyPr>
          <a:lstStyle/>
          <a:p>
            <a:pPr marL="514350" indent="-514350">
              <a:buFont typeface="+mj-lt"/>
              <a:buAutoNum type="arabicPeriod"/>
            </a:pPr>
            <a:r>
              <a:rPr lang="en-US" dirty="0" smtClean="0"/>
              <a:t>What do we know?</a:t>
            </a:r>
          </a:p>
          <a:p>
            <a:pPr marL="514350" indent="-514350">
              <a:buFont typeface="+mj-lt"/>
              <a:buAutoNum type="arabicPeriod"/>
            </a:pPr>
            <a:r>
              <a:rPr lang="en-US" dirty="0" smtClean="0"/>
              <a:t>How do we know it?</a:t>
            </a:r>
          </a:p>
          <a:p>
            <a:pPr marL="514350" indent="-514350">
              <a:buFont typeface="+mj-lt"/>
              <a:buAutoNum type="arabicPeriod"/>
            </a:pPr>
            <a:r>
              <a:rPr lang="en-US" dirty="0" smtClean="0"/>
              <a:t>Can we agree on these facts?</a:t>
            </a:r>
          </a:p>
          <a:p>
            <a:pPr marL="514350" indent="-514350">
              <a:buFont typeface="+mj-lt"/>
              <a:buAutoNum type="arabicPeriod"/>
            </a:pPr>
            <a:r>
              <a:rPr lang="en-US" dirty="0" smtClean="0"/>
              <a:t>Is there anything else we need to know before we can move forward?</a:t>
            </a:r>
          </a:p>
          <a:p>
            <a:pPr marL="0" indent="0">
              <a:buNone/>
            </a:pP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5829300" y="2438400"/>
            <a:ext cx="3314700" cy="4419600"/>
          </a:xfrm>
          <a:prstGeom prst="rect">
            <a:avLst/>
          </a:prstGeom>
        </p:spPr>
      </p:pic>
    </p:spTree>
    <p:extLst>
      <p:ext uri="{BB962C8B-B14F-4D97-AF65-F5344CB8AC3E}">
        <p14:creationId xmlns:p14="http://schemas.microsoft.com/office/powerpoint/2010/main" val="6160255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3144" y="274638"/>
            <a:ext cx="3563655" cy="4623039"/>
          </a:xfrm>
        </p:spPr>
        <p:txBody>
          <a:bodyPr>
            <a:normAutofit/>
          </a:bodyPr>
          <a:lstStyle/>
          <a:p>
            <a:r>
              <a:rPr lang="en-US" sz="4000" b="1" dirty="0" smtClean="0"/>
              <a:t>Check for assumptions</a:t>
            </a:r>
            <a:endParaRPr lang="en-US" sz="4000" b="1" dirty="0"/>
          </a:p>
        </p:txBody>
      </p:sp>
      <p:pic>
        <p:nvPicPr>
          <p:cNvPr id="3" name="Picture 2"/>
          <p:cNvPicPr>
            <a:picLocks noChangeAspect="1"/>
          </p:cNvPicPr>
          <p:nvPr/>
        </p:nvPicPr>
        <p:blipFill rotWithShape="1">
          <a:blip r:embed="rId3"/>
          <a:srcRect t="1799"/>
          <a:stretch/>
        </p:blipFill>
        <p:spPr>
          <a:xfrm>
            <a:off x="0" y="-2331"/>
            <a:ext cx="4659682" cy="6860331"/>
          </a:xfrm>
          <a:prstGeom prst="rect">
            <a:avLst/>
          </a:prstGeom>
        </p:spPr>
      </p:pic>
    </p:spTree>
    <p:extLst>
      <p:ext uri="{BB962C8B-B14F-4D97-AF65-F5344CB8AC3E}">
        <p14:creationId xmlns:p14="http://schemas.microsoft.com/office/powerpoint/2010/main" val="37039214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376"/>
          <a:stretch/>
        </p:blipFill>
        <p:spPr>
          <a:xfrm>
            <a:off x="0" y="1"/>
            <a:ext cx="9144000" cy="6858000"/>
          </a:xfrm>
          <a:prstGeom prst="rect">
            <a:avLst/>
          </a:prstGeom>
        </p:spPr>
      </p:pic>
      <p:sp>
        <p:nvSpPr>
          <p:cNvPr id="2" name="Title 1"/>
          <p:cNvSpPr>
            <a:spLocks noGrp="1"/>
          </p:cNvSpPr>
          <p:nvPr>
            <p:ph type="title"/>
          </p:nvPr>
        </p:nvSpPr>
        <p:spPr>
          <a:xfrm>
            <a:off x="457200" y="626301"/>
            <a:ext cx="7440460" cy="2361158"/>
          </a:xfrm>
        </p:spPr>
        <p:txBody>
          <a:bodyPr/>
          <a:lstStyle/>
          <a:p>
            <a:pPr algn="l"/>
            <a:r>
              <a:rPr lang="en-US" dirty="0" smtClean="0">
                <a:solidFill>
                  <a:schemeClr val="bg1"/>
                </a:solidFill>
              </a:rPr>
              <a:t>Always pause </a:t>
            </a:r>
            <a:br>
              <a:rPr lang="en-US" dirty="0" smtClean="0">
                <a:solidFill>
                  <a:schemeClr val="bg1"/>
                </a:solidFill>
              </a:rPr>
            </a:br>
            <a:r>
              <a:rPr lang="en-US" dirty="0" smtClean="0">
                <a:solidFill>
                  <a:schemeClr val="bg1"/>
                </a:solidFill>
              </a:rPr>
              <a:t>to illuminate</a:t>
            </a:r>
            <a:endParaRPr lang="en-US" dirty="0">
              <a:solidFill>
                <a:schemeClr val="bg1"/>
              </a:solidFill>
            </a:endParaRPr>
          </a:p>
        </p:txBody>
      </p:sp>
      <p:sp>
        <p:nvSpPr>
          <p:cNvPr id="3" name="Content Placeholder 2"/>
          <p:cNvSpPr>
            <a:spLocks noGrp="1"/>
          </p:cNvSpPr>
          <p:nvPr>
            <p:ph idx="1"/>
          </p:nvPr>
        </p:nvSpPr>
        <p:spPr>
          <a:xfrm>
            <a:off x="457200" y="4033380"/>
            <a:ext cx="8229600" cy="2304789"/>
          </a:xfrm>
        </p:spPr>
        <p:txBody>
          <a:bodyPr>
            <a:normAutofit lnSpcReduction="10000"/>
          </a:bodyPr>
          <a:lstStyle/>
          <a:p>
            <a:r>
              <a:rPr lang="en-US" dirty="0" smtClean="0"/>
              <a:t>Unsupported assertions </a:t>
            </a:r>
          </a:p>
          <a:p>
            <a:r>
              <a:rPr lang="en-US" dirty="0" smtClean="0"/>
              <a:t>Vivid anecdotes</a:t>
            </a:r>
          </a:p>
          <a:p>
            <a:r>
              <a:rPr lang="en-US" dirty="0" smtClean="0"/>
              <a:t>Editorial comments</a:t>
            </a:r>
          </a:p>
          <a:p>
            <a:r>
              <a:rPr lang="en-US" dirty="0" smtClean="0"/>
              <a:t>Attributions of intent</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1626233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Engage reluctant </a:t>
            </a:r>
            <a:r>
              <a:rPr lang="en-US" dirty="0"/>
              <a:t>participants</a:t>
            </a:r>
          </a:p>
        </p:txBody>
      </p:sp>
      <p:sp>
        <p:nvSpPr>
          <p:cNvPr id="2" name="Content Placeholder 1"/>
          <p:cNvSpPr>
            <a:spLocks noGrp="1"/>
          </p:cNvSpPr>
          <p:nvPr>
            <p:ph idx="1"/>
          </p:nvPr>
        </p:nvSpPr>
        <p:spPr>
          <a:xfrm>
            <a:off x="457200" y="1600200"/>
            <a:ext cx="6444641" cy="4525963"/>
          </a:xfrm>
        </p:spPr>
        <p:txBody>
          <a:bodyPr/>
          <a:lstStyle/>
          <a:p>
            <a:r>
              <a:rPr lang="en-US" dirty="0" smtClean="0"/>
              <a:t>Eliminate competition</a:t>
            </a:r>
          </a:p>
          <a:p>
            <a:pPr lvl="1"/>
            <a:r>
              <a:rPr lang="en-US" dirty="0" smtClean="0"/>
              <a:t>Round robin</a:t>
            </a:r>
          </a:p>
          <a:p>
            <a:pPr lvl="1"/>
            <a:r>
              <a:rPr lang="en-US" dirty="0" smtClean="0"/>
              <a:t>One-on-one pairs</a:t>
            </a:r>
          </a:p>
          <a:p>
            <a:pPr lvl="1"/>
            <a:r>
              <a:rPr lang="en-US" dirty="0" smtClean="0"/>
              <a:t>Show of hands</a:t>
            </a:r>
          </a:p>
          <a:p>
            <a:r>
              <a:rPr lang="en-US" dirty="0" smtClean="0"/>
              <a:t>Anonymize input</a:t>
            </a:r>
          </a:p>
          <a:p>
            <a:pPr lvl="1"/>
            <a:r>
              <a:rPr lang="en-US" dirty="0" smtClean="0"/>
              <a:t>Write, then hand in</a:t>
            </a:r>
          </a:p>
          <a:p>
            <a:pPr lvl="1"/>
            <a:r>
              <a:rPr lang="en-US" dirty="0" smtClean="0"/>
              <a:t>Write, then post</a:t>
            </a:r>
          </a:p>
          <a:p>
            <a:pPr marL="0" indent="0">
              <a:buNone/>
            </a:pPr>
            <a:endParaRPr lang="en-US" dirty="0"/>
          </a:p>
        </p:txBody>
      </p:sp>
      <p:pic>
        <p:nvPicPr>
          <p:cNvPr id="4" name="Picture 3"/>
          <p:cNvPicPr>
            <a:picLocks noChangeAspect="1"/>
          </p:cNvPicPr>
          <p:nvPr/>
        </p:nvPicPr>
        <p:blipFill>
          <a:blip r:embed="rId3"/>
          <a:stretch>
            <a:fillRect/>
          </a:stretch>
        </p:blipFill>
        <p:spPr>
          <a:xfrm>
            <a:off x="4136115" y="2718148"/>
            <a:ext cx="5007885" cy="4139852"/>
          </a:xfrm>
          <a:prstGeom prst="rect">
            <a:avLst/>
          </a:prstGeom>
        </p:spPr>
      </p:pic>
    </p:spTree>
    <p:extLst>
      <p:ext uri="{BB962C8B-B14F-4D97-AF65-F5344CB8AC3E}">
        <p14:creationId xmlns:p14="http://schemas.microsoft.com/office/powerpoint/2010/main" val="32093937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7"/>
            <a:ext cx="2787041" cy="4585461"/>
          </a:xfrm>
        </p:spPr>
        <p:txBody>
          <a:bodyPr/>
          <a:lstStyle/>
          <a:p>
            <a:r>
              <a:rPr lang="en-US" sz="4000" b="1" dirty="0" smtClean="0"/>
              <a:t>Mine past successes</a:t>
            </a:r>
            <a:endParaRPr lang="en-US" sz="4000" b="1" dirty="0"/>
          </a:p>
        </p:txBody>
      </p:sp>
      <p:pic>
        <p:nvPicPr>
          <p:cNvPr id="6" name="Picture 5"/>
          <p:cNvPicPr>
            <a:picLocks noChangeAspect="1"/>
          </p:cNvPicPr>
          <p:nvPr/>
        </p:nvPicPr>
        <p:blipFill>
          <a:blip r:embed="rId3"/>
          <a:stretch>
            <a:fillRect/>
          </a:stretch>
        </p:blipFill>
        <p:spPr>
          <a:xfrm>
            <a:off x="3757808" y="-14781"/>
            <a:ext cx="5386192" cy="6872781"/>
          </a:xfrm>
          <a:prstGeom prst="rect">
            <a:avLst/>
          </a:prstGeom>
        </p:spPr>
      </p:pic>
    </p:spTree>
    <p:extLst>
      <p:ext uri="{BB962C8B-B14F-4D97-AF65-F5344CB8AC3E}">
        <p14:creationId xmlns:p14="http://schemas.microsoft.com/office/powerpoint/2010/main" val="25696747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75364" y="274638"/>
            <a:ext cx="3532340" cy="4309888"/>
          </a:xfrm>
        </p:spPr>
        <p:txBody>
          <a:bodyPr/>
          <a:lstStyle/>
          <a:p>
            <a:r>
              <a:rPr lang="en-US" dirty="0" smtClean="0">
                <a:solidFill>
                  <a:schemeClr val="bg1"/>
                </a:solidFill>
              </a:rPr>
              <a:t>Speak up for absent stakeholders</a:t>
            </a:r>
            <a:endParaRPr lang="en-US" dirty="0">
              <a:solidFill>
                <a:schemeClr val="bg1"/>
              </a:solidFill>
            </a:endParaRPr>
          </a:p>
        </p:txBody>
      </p:sp>
    </p:spTree>
    <p:extLst>
      <p:ext uri="{BB962C8B-B14F-4D97-AF65-F5344CB8AC3E}">
        <p14:creationId xmlns:p14="http://schemas.microsoft.com/office/powerpoint/2010/main" val="3830403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Document your work in progress</a:t>
            </a:r>
            <a:endParaRPr lang="en-US" dirty="0"/>
          </a:p>
        </p:txBody>
      </p:sp>
      <p:pic>
        <p:nvPicPr>
          <p:cNvPr id="3" name="Picture 2"/>
          <p:cNvPicPr>
            <a:picLocks noChangeAspect="1"/>
          </p:cNvPicPr>
          <p:nvPr/>
        </p:nvPicPr>
        <p:blipFill>
          <a:blip r:embed="rId3"/>
          <a:stretch>
            <a:fillRect/>
          </a:stretch>
        </p:blipFill>
        <p:spPr>
          <a:xfrm>
            <a:off x="0" y="1417638"/>
            <a:ext cx="9151418" cy="5440362"/>
          </a:xfrm>
          <a:prstGeom prst="rect">
            <a:avLst/>
          </a:prstGeom>
        </p:spPr>
      </p:pic>
    </p:spTree>
    <p:extLst>
      <p:ext uri="{BB962C8B-B14F-4D97-AF65-F5344CB8AC3E}">
        <p14:creationId xmlns:p14="http://schemas.microsoft.com/office/powerpoint/2010/main" val="16929028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917"/>
            <a:ext cx="9144000" cy="6890918"/>
          </a:xfrm>
          <a:prstGeom prst="rect">
            <a:avLst/>
          </a:prstGeom>
        </p:spPr>
      </p:pic>
      <p:sp>
        <p:nvSpPr>
          <p:cNvPr id="2" name="Title 1"/>
          <p:cNvSpPr>
            <a:spLocks noGrp="1"/>
          </p:cNvSpPr>
          <p:nvPr>
            <p:ph type="title"/>
          </p:nvPr>
        </p:nvSpPr>
        <p:spPr>
          <a:xfrm>
            <a:off x="544882" y="0"/>
            <a:ext cx="8229600" cy="1143000"/>
          </a:xfrm>
        </p:spPr>
        <p:txBody>
          <a:bodyPr/>
          <a:lstStyle/>
          <a:p>
            <a:pPr algn="r"/>
            <a:r>
              <a:rPr lang="en-US" dirty="0" smtClean="0"/>
              <a:t>3. Addressing conflicts</a:t>
            </a:r>
            <a:endParaRPr lang="en-US" dirty="0"/>
          </a:p>
        </p:txBody>
      </p:sp>
    </p:spTree>
    <p:extLst>
      <p:ext uri="{BB962C8B-B14F-4D97-AF65-F5344CB8AC3E}">
        <p14:creationId xmlns:p14="http://schemas.microsoft.com/office/powerpoint/2010/main" val="21734326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3352800" cy="6049962"/>
          </a:xfrm>
        </p:spPr>
        <p:txBody>
          <a:bodyPr>
            <a:normAutofit/>
          </a:bodyPr>
          <a:lstStyle/>
          <a:p>
            <a:r>
              <a:rPr lang="en-US" sz="4000" b="1" dirty="0" smtClean="0"/>
              <a:t>Acknowledge the point(s) of disagreement</a:t>
            </a:r>
            <a:endParaRPr lang="en-US" sz="4000" b="1" dirty="0"/>
          </a:p>
        </p:txBody>
      </p:sp>
      <p:pic>
        <p:nvPicPr>
          <p:cNvPr id="3" name="Picture 2" descr="http://3.bp.blogspot.com/_BMoXxC2XKIA/RaFBTdUCrzI/AAAAAAAAANA/qnoAMhpa0wQ/s320/miscommunication.jpg"/>
          <p:cNvPicPr>
            <a:picLocks noChangeAspect="1" noChangeArrowheads="1"/>
          </p:cNvPicPr>
          <p:nvPr/>
        </p:nvPicPr>
        <p:blipFill>
          <a:blip r:embed="rId3" cstate="print"/>
          <a:srcRect/>
          <a:stretch>
            <a:fillRect/>
          </a:stretch>
        </p:blipFill>
        <p:spPr bwMode="auto">
          <a:xfrm>
            <a:off x="0" y="0"/>
            <a:ext cx="5638800" cy="6858000"/>
          </a:xfrm>
          <a:prstGeom prst="rect">
            <a:avLst/>
          </a:prstGeom>
          <a:noFill/>
        </p:spPr>
      </p:pic>
    </p:spTree>
    <p:extLst>
      <p:ext uri="{BB962C8B-B14F-4D97-AF65-F5344CB8AC3E}">
        <p14:creationId xmlns:p14="http://schemas.microsoft.com/office/powerpoint/2010/main" val="28717914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A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164"/>
            <a:ext cx="9144000" cy="611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69664"/>
            <a:ext cx="8229600" cy="1143000"/>
          </a:xfrm>
        </p:spPr>
        <p:txBody>
          <a:bodyPr>
            <a:normAutofit/>
          </a:bodyPr>
          <a:lstStyle/>
          <a:p>
            <a:r>
              <a:rPr lang="en-US" sz="4000" dirty="0" smtClean="0">
                <a:solidFill>
                  <a:schemeClr val="bg1"/>
                </a:solidFill>
              </a:rPr>
              <a:t>Reframe as a design question</a:t>
            </a:r>
            <a:endParaRPr lang="en-US" sz="4000" dirty="0">
              <a:solidFill>
                <a:schemeClr val="bg1"/>
              </a:solidFill>
            </a:endParaRPr>
          </a:p>
        </p:txBody>
      </p:sp>
    </p:spTree>
    <p:extLst>
      <p:ext uri="{BB962C8B-B14F-4D97-AF65-F5344CB8AC3E}">
        <p14:creationId xmlns:p14="http://schemas.microsoft.com/office/powerpoint/2010/main" val="15709471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6000"/>
          </a:blip>
          <a:stretch>
            <a:fillRect/>
          </a:stretch>
        </p:blipFill>
        <p:spPr>
          <a:xfrm>
            <a:off x="0" y="0"/>
            <a:ext cx="9157240" cy="6858001"/>
          </a:xfrm>
          <a:prstGeom prst="rect">
            <a:avLst/>
          </a:prstGeom>
        </p:spPr>
      </p:pic>
      <p:sp>
        <p:nvSpPr>
          <p:cNvPr id="4" name="Title 3"/>
          <p:cNvSpPr>
            <a:spLocks noGrp="1"/>
          </p:cNvSpPr>
          <p:nvPr>
            <p:ph type="title"/>
          </p:nvPr>
        </p:nvSpPr>
        <p:spPr>
          <a:xfrm>
            <a:off x="457200" y="274637"/>
            <a:ext cx="8229600" cy="1804683"/>
          </a:xfrm>
        </p:spPr>
        <p:txBody>
          <a:bodyPr>
            <a:normAutofit/>
          </a:bodyPr>
          <a:lstStyle/>
          <a:p>
            <a:r>
              <a:rPr lang="en-US" dirty="0" smtClean="0"/>
              <a:t>It is possible to serve and lead</a:t>
            </a:r>
            <a:br>
              <a:rPr lang="en-US" dirty="0" smtClean="0"/>
            </a:br>
            <a:r>
              <a:rPr lang="en-US" dirty="0" smtClean="0"/>
              <a:t>at the same time</a:t>
            </a:r>
            <a:endParaRPr lang="en-US" dirty="0"/>
          </a:p>
        </p:txBody>
      </p:sp>
    </p:spTree>
    <p:extLst>
      <p:ext uri="{BB962C8B-B14F-4D97-AF65-F5344CB8AC3E}">
        <p14:creationId xmlns:p14="http://schemas.microsoft.com/office/powerpoint/2010/main" val="16170580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mystuffspace.com/graphic/poker-chip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5715000"/>
            <a:ext cx="6781800" cy="1143000"/>
          </a:xfrm>
        </p:spPr>
        <p:txBody>
          <a:bodyPr>
            <a:normAutofit/>
          </a:bodyPr>
          <a:lstStyle/>
          <a:p>
            <a:r>
              <a:rPr lang="en-US" sz="4000" b="1" dirty="0" smtClean="0"/>
              <a:t>Assess the stakes</a:t>
            </a:r>
            <a:endParaRPr lang="en-US" sz="4000" b="1" dirty="0"/>
          </a:p>
        </p:txBody>
      </p:sp>
    </p:spTree>
    <p:extLst>
      <p:ext uri="{BB962C8B-B14F-4D97-AF65-F5344CB8AC3E}">
        <p14:creationId xmlns:p14="http://schemas.microsoft.com/office/powerpoint/2010/main" val="19887431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959"/>
          <a:stretch/>
        </p:blipFill>
        <p:spPr>
          <a:xfrm>
            <a:off x="-1" y="16178"/>
            <a:ext cx="9144001" cy="6841822"/>
          </a:xfrm>
          <a:prstGeom prst="rect">
            <a:avLst/>
          </a:prstGeom>
        </p:spPr>
      </p:pic>
      <p:sp>
        <p:nvSpPr>
          <p:cNvPr id="2" name="Title 1"/>
          <p:cNvSpPr>
            <a:spLocks noGrp="1"/>
          </p:cNvSpPr>
          <p:nvPr>
            <p:ph type="title"/>
          </p:nvPr>
        </p:nvSpPr>
        <p:spPr>
          <a:xfrm>
            <a:off x="6475957" y="16178"/>
            <a:ext cx="2373682" cy="2255620"/>
          </a:xfrm>
        </p:spPr>
        <p:txBody>
          <a:bodyPr>
            <a:normAutofit/>
          </a:bodyPr>
          <a:lstStyle/>
          <a:p>
            <a:r>
              <a:rPr lang="en-US" sz="4000" b="1" dirty="0" smtClean="0"/>
              <a:t>Explore a variety of choices</a:t>
            </a:r>
            <a:endParaRPr lang="en-US" sz="4000" b="1" dirty="0"/>
          </a:p>
        </p:txBody>
      </p:sp>
    </p:spTree>
    <p:extLst>
      <p:ext uri="{BB962C8B-B14F-4D97-AF65-F5344CB8AC3E}">
        <p14:creationId xmlns:p14="http://schemas.microsoft.com/office/powerpoint/2010/main" val="28459612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763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6191" y="274637"/>
            <a:ext cx="3494761" cy="5863115"/>
          </a:xfrm>
        </p:spPr>
        <p:txBody>
          <a:bodyPr>
            <a:normAutofit/>
          </a:bodyPr>
          <a:lstStyle/>
          <a:p>
            <a:r>
              <a:rPr lang="en-US" dirty="0" smtClean="0">
                <a:solidFill>
                  <a:schemeClr val="bg1"/>
                </a:solidFill>
              </a:rPr>
              <a:t>Propose an acceptable</a:t>
            </a:r>
            <a:br>
              <a:rPr lang="en-US" dirty="0" smtClean="0">
                <a:solidFill>
                  <a:schemeClr val="bg1"/>
                </a:solidFill>
              </a:rPr>
            </a:br>
            <a:r>
              <a:rPr lang="en-US" dirty="0" smtClean="0">
                <a:solidFill>
                  <a:schemeClr val="bg1"/>
                </a:solidFill>
              </a:rPr>
              <a:t>solution</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1" y="2483"/>
            <a:ext cx="5160723" cy="6855517"/>
          </a:xfrm>
          <a:prstGeom prst="rect">
            <a:avLst/>
          </a:prstGeom>
        </p:spPr>
      </p:pic>
    </p:spTree>
    <p:extLst>
      <p:ext uri="{BB962C8B-B14F-4D97-AF65-F5344CB8AC3E}">
        <p14:creationId xmlns:p14="http://schemas.microsoft.com/office/powerpoint/2010/main" val="27577527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pkmeco.com/images/camp8.jpg"/>
          <p:cNvPicPr>
            <a:picLocks noChangeAspect="1" noChangeArrowheads="1"/>
          </p:cNvPicPr>
          <p:nvPr/>
        </p:nvPicPr>
        <p:blipFill>
          <a:blip r:embed="rId3" cstate="print"/>
          <a:srcRect l="31343" t="1115" r="896" b="39009"/>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175364" y="4709786"/>
            <a:ext cx="4972833" cy="2148215"/>
          </a:xfrm>
        </p:spPr>
        <p:txBody>
          <a:bodyPr>
            <a:normAutofit/>
          </a:bodyPr>
          <a:lstStyle/>
          <a:p>
            <a:pPr algn="l"/>
            <a:r>
              <a:rPr lang="en-US" sz="4000" b="1" dirty="0" smtClean="0">
                <a:solidFill>
                  <a:schemeClr val="bg1"/>
                </a:solidFill>
              </a:rPr>
              <a:t>Ask for a commitment to move on</a:t>
            </a:r>
            <a:endParaRPr lang="en-US" sz="4000" b="1" dirty="0">
              <a:solidFill>
                <a:schemeClr val="bg1"/>
              </a:solidFill>
            </a:endParaRPr>
          </a:p>
        </p:txBody>
      </p:sp>
    </p:spTree>
    <p:extLst>
      <p:ext uri="{BB962C8B-B14F-4D97-AF65-F5344CB8AC3E}">
        <p14:creationId xmlns:p14="http://schemas.microsoft.com/office/powerpoint/2010/main" val="30903274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9100"/>
          <a:stretch/>
        </p:blipFill>
        <p:spPr>
          <a:xfrm>
            <a:off x="0" y="632956"/>
            <a:ext cx="8993166" cy="6131100"/>
          </a:xfrm>
          <a:prstGeom prst="rect">
            <a:avLst/>
          </a:prstGeom>
        </p:spPr>
      </p:pic>
      <p:sp>
        <p:nvSpPr>
          <p:cNvPr id="4" name="Title 3"/>
          <p:cNvSpPr>
            <a:spLocks noGrp="1"/>
          </p:cNvSpPr>
          <p:nvPr>
            <p:ph type="title"/>
          </p:nvPr>
        </p:nvSpPr>
        <p:spPr>
          <a:xfrm>
            <a:off x="0" y="274638"/>
            <a:ext cx="9144000" cy="1143000"/>
          </a:xfrm>
        </p:spPr>
        <p:txBody>
          <a:bodyPr>
            <a:normAutofit/>
          </a:bodyPr>
          <a:lstStyle/>
          <a:p>
            <a:r>
              <a:rPr lang="en-US" dirty="0" smtClean="0"/>
              <a:t>4. Stimulating the group’s best thinking</a:t>
            </a:r>
            <a:endParaRPr lang="en-US" dirty="0"/>
          </a:p>
        </p:txBody>
      </p:sp>
    </p:spTree>
    <p:extLst>
      <p:ext uri="{BB962C8B-B14F-4D97-AF65-F5344CB8AC3E}">
        <p14:creationId xmlns:p14="http://schemas.microsoft.com/office/powerpoint/2010/main" val="34699654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19"/>
            <a:ext cx="9144000" cy="688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219200"/>
            <a:ext cx="2667000" cy="4068762"/>
          </a:xfrm>
        </p:spPr>
        <p:txBody>
          <a:bodyPr>
            <a:normAutofit/>
          </a:bodyPr>
          <a:lstStyle/>
          <a:p>
            <a:pPr algn="l"/>
            <a:r>
              <a:rPr lang="en-US" dirty="0" smtClean="0">
                <a:solidFill>
                  <a:schemeClr val="bg1"/>
                </a:solidFill>
              </a:rPr>
              <a:t>Look beyond the presenting problem</a:t>
            </a:r>
            <a:endParaRPr lang="en-US" dirty="0">
              <a:solidFill>
                <a:schemeClr val="bg1"/>
              </a:solidFill>
            </a:endParaRPr>
          </a:p>
        </p:txBody>
      </p:sp>
    </p:spTree>
    <p:extLst>
      <p:ext uri="{BB962C8B-B14F-4D97-AF65-F5344CB8AC3E}">
        <p14:creationId xmlns:p14="http://schemas.microsoft.com/office/powerpoint/2010/main" val="27490344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945"/>
          <a:stretch/>
        </p:blipFill>
        <p:spPr>
          <a:xfrm>
            <a:off x="0" y="0"/>
            <a:ext cx="9144000" cy="6858001"/>
          </a:xfrm>
          <a:prstGeom prst="rect">
            <a:avLst/>
          </a:prstGeom>
        </p:spPr>
      </p:pic>
      <p:sp>
        <p:nvSpPr>
          <p:cNvPr id="2" name="Title 1"/>
          <p:cNvSpPr>
            <a:spLocks noGrp="1"/>
          </p:cNvSpPr>
          <p:nvPr>
            <p:ph type="title"/>
          </p:nvPr>
        </p:nvSpPr>
        <p:spPr>
          <a:xfrm>
            <a:off x="356992" y="3632548"/>
            <a:ext cx="3701441" cy="2981194"/>
          </a:xfrm>
        </p:spPr>
        <p:txBody>
          <a:bodyPr>
            <a:normAutofit/>
          </a:bodyPr>
          <a:lstStyle/>
          <a:p>
            <a:r>
              <a:rPr lang="en-US" sz="4000" b="1" dirty="0" smtClean="0">
                <a:solidFill>
                  <a:schemeClr val="bg1"/>
                </a:solidFill>
              </a:rPr>
              <a:t>Challenge perceived barriers</a:t>
            </a:r>
            <a:endParaRPr lang="en-US" sz="4000" b="1" dirty="0">
              <a:solidFill>
                <a:schemeClr val="bg1"/>
              </a:solidFill>
            </a:endParaRPr>
          </a:p>
        </p:txBody>
      </p:sp>
    </p:spTree>
    <p:extLst>
      <p:ext uri="{BB962C8B-B14F-4D97-AF65-F5344CB8AC3E}">
        <p14:creationId xmlns:p14="http://schemas.microsoft.com/office/powerpoint/2010/main" val="2194763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54" t="3600" r="72" b="3600"/>
          <a:stretch/>
        </p:blipFill>
        <p:spPr bwMode="auto">
          <a:xfrm>
            <a:off x="-2"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562601" y="1371600"/>
            <a:ext cx="3581398" cy="5334000"/>
          </a:xfrm>
        </p:spPr>
        <p:txBody>
          <a:bodyPr>
            <a:normAutofit/>
          </a:bodyPr>
          <a:lstStyle/>
          <a:p>
            <a:r>
              <a:rPr lang="en-US" sz="4000" b="1" dirty="0" smtClean="0"/>
              <a:t>Task participants with strengthening each others’ ideas</a:t>
            </a:r>
            <a:endParaRPr lang="en-US" sz="4000" b="1" dirty="0"/>
          </a:p>
        </p:txBody>
      </p:sp>
    </p:spTree>
    <p:extLst>
      <p:ext uri="{BB962C8B-B14F-4D97-AF65-F5344CB8AC3E}">
        <p14:creationId xmlns:p14="http://schemas.microsoft.com/office/powerpoint/2010/main" val="25034071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out recurrent themes</a:t>
            </a:r>
            <a:endParaRPr lang="en-US" dirty="0"/>
          </a:p>
        </p:txBody>
      </p:sp>
      <p:pic>
        <p:nvPicPr>
          <p:cNvPr id="3" name="Picture 2"/>
          <p:cNvPicPr>
            <a:picLocks noChangeAspect="1"/>
          </p:cNvPicPr>
          <p:nvPr/>
        </p:nvPicPr>
        <p:blipFill>
          <a:blip r:embed="rId3"/>
          <a:stretch>
            <a:fillRect/>
          </a:stretch>
        </p:blipFill>
        <p:spPr>
          <a:xfrm>
            <a:off x="1778695" y="1414636"/>
            <a:ext cx="5586609" cy="5443364"/>
          </a:xfrm>
          <a:prstGeom prst="rect">
            <a:avLst/>
          </a:prstGeom>
        </p:spPr>
      </p:pic>
    </p:spTree>
    <p:extLst>
      <p:ext uri="{BB962C8B-B14F-4D97-AF65-F5344CB8AC3E}">
        <p14:creationId xmlns:p14="http://schemas.microsoft.com/office/powerpoint/2010/main" val="106935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Explore the contrarian view</a:t>
            </a:r>
            <a:endParaRPr lang="en-US" sz="4000" dirty="0"/>
          </a:p>
        </p:txBody>
      </p:sp>
      <p:pic>
        <p:nvPicPr>
          <p:cNvPr id="3" name="Picture 2"/>
          <p:cNvPicPr>
            <a:picLocks noChangeAspect="1"/>
          </p:cNvPicPr>
          <p:nvPr/>
        </p:nvPicPr>
        <p:blipFill>
          <a:blip r:embed="rId3"/>
          <a:stretch>
            <a:fillRect/>
          </a:stretch>
        </p:blipFill>
        <p:spPr>
          <a:xfrm>
            <a:off x="-1" y="1417639"/>
            <a:ext cx="9092527" cy="5440362"/>
          </a:xfrm>
          <a:prstGeom prst="rect">
            <a:avLst/>
          </a:prstGeom>
        </p:spPr>
      </p:pic>
    </p:spTree>
    <p:extLst>
      <p:ext uri="{BB962C8B-B14F-4D97-AF65-F5344CB8AC3E}">
        <p14:creationId xmlns:p14="http://schemas.microsoft.com/office/powerpoint/2010/main" val="27168910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discussion</a:t>
            </a:r>
            <a:endParaRPr lang="en-US" dirty="0"/>
          </a:p>
        </p:txBody>
      </p:sp>
      <p:sp>
        <p:nvSpPr>
          <p:cNvPr id="3" name="Content Placeholder 2"/>
          <p:cNvSpPr>
            <a:spLocks noGrp="1"/>
          </p:cNvSpPr>
          <p:nvPr>
            <p:ph idx="1"/>
          </p:nvPr>
        </p:nvSpPr>
        <p:spPr>
          <a:xfrm>
            <a:off x="457200" y="1600200"/>
            <a:ext cx="8229600" cy="2915694"/>
          </a:xfrm>
        </p:spPr>
        <p:txBody>
          <a:bodyPr>
            <a:normAutofit lnSpcReduction="10000"/>
          </a:bodyPr>
          <a:lstStyle/>
          <a:p>
            <a:pPr marL="514350" indent="-514350">
              <a:buFont typeface="+mj-lt"/>
              <a:buAutoNum type="arabicPeriod"/>
            </a:pPr>
            <a:r>
              <a:rPr lang="en-US" dirty="0" smtClean="0"/>
              <a:t>Before you start facilitating</a:t>
            </a:r>
          </a:p>
          <a:p>
            <a:pPr marL="514350" indent="-514350">
              <a:buFont typeface="+mj-lt"/>
              <a:buAutoNum type="arabicPeriod"/>
            </a:pPr>
            <a:r>
              <a:rPr lang="en-US" dirty="0" smtClean="0"/>
              <a:t>Ensuring credibility</a:t>
            </a:r>
          </a:p>
          <a:p>
            <a:pPr marL="514350" indent="-514350">
              <a:buFont typeface="+mj-lt"/>
              <a:buAutoNum type="arabicPeriod"/>
            </a:pPr>
            <a:r>
              <a:rPr lang="en-US" dirty="0" smtClean="0"/>
              <a:t>Addressing conflicts</a:t>
            </a:r>
          </a:p>
          <a:p>
            <a:pPr marL="514350" indent="-514350">
              <a:buFont typeface="+mj-lt"/>
              <a:buAutoNum type="arabicPeriod"/>
            </a:pPr>
            <a:r>
              <a:rPr lang="en-US" dirty="0" smtClean="0"/>
              <a:t>Stimulating the group’s best thinking</a:t>
            </a:r>
          </a:p>
          <a:p>
            <a:pPr marL="514350" indent="-514350">
              <a:buFont typeface="+mj-lt"/>
              <a:buAutoNum type="arabicPeriod"/>
            </a:pPr>
            <a:r>
              <a:rPr lang="en-US" dirty="0" smtClean="0"/>
              <a:t>Consolidating progress</a:t>
            </a:r>
          </a:p>
        </p:txBody>
      </p:sp>
      <p:pic>
        <p:nvPicPr>
          <p:cNvPr id="4" name="Picture 3"/>
          <p:cNvPicPr>
            <a:picLocks noChangeAspect="1"/>
          </p:cNvPicPr>
          <p:nvPr/>
        </p:nvPicPr>
        <p:blipFill>
          <a:blip r:embed="rId3"/>
          <a:stretch>
            <a:fillRect/>
          </a:stretch>
        </p:blipFill>
        <p:spPr>
          <a:xfrm>
            <a:off x="4872625" y="4515894"/>
            <a:ext cx="3682652" cy="2342105"/>
          </a:xfrm>
          <a:prstGeom prst="rect">
            <a:avLst/>
          </a:prstGeom>
        </p:spPr>
      </p:pic>
    </p:spTree>
    <p:extLst>
      <p:ext uri="{BB962C8B-B14F-4D97-AF65-F5344CB8AC3E}">
        <p14:creationId xmlns:p14="http://schemas.microsoft.com/office/powerpoint/2010/main" val="36087416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96579"/>
            <a:ext cx="9144000" cy="5661422"/>
          </a:xfrm>
          <a:prstGeom prst="rect">
            <a:avLst/>
          </a:prstGeom>
        </p:spPr>
      </p:pic>
      <p:sp>
        <p:nvSpPr>
          <p:cNvPr id="2" name="Title 1"/>
          <p:cNvSpPr>
            <a:spLocks noGrp="1"/>
          </p:cNvSpPr>
          <p:nvPr>
            <p:ph type="title"/>
          </p:nvPr>
        </p:nvSpPr>
        <p:spPr>
          <a:xfrm>
            <a:off x="457200" y="199481"/>
            <a:ext cx="8229600" cy="1143000"/>
          </a:xfrm>
        </p:spPr>
        <p:txBody>
          <a:bodyPr/>
          <a:lstStyle/>
          <a:p>
            <a:r>
              <a:rPr lang="en-US" dirty="0" smtClean="0"/>
              <a:t>Extend trend lines</a:t>
            </a:r>
            <a:endParaRPr lang="en-US" dirty="0"/>
          </a:p>
        </p:txBody>
      </p:sp>
    </p:spTree>
    <p:extLst>
      <p:ext uri="{BB962C8B-B14F-4D97-AF65-F5344CB8AC3E}">
        <p14:creationId xmlns:p14="http://schemas.microsoft.com/office/powerpoint/2010/main" val="7202192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246" r="6765"/>
          <a:stretch/>
        </p:blipFill>
        <p:spPr>
          <a:xfrm>
            <a:off x="0" y="5649"/>
            <a:ext cx="9156733" cy="6852351"/>
          </a:xfrm>
          <a:prstGeom prst="rect">
            <a:avLst/>
          </a:prstGeom>
        </p:spPr>
      </p:pic>
      <p:sp>
        <p:nvSpPr>
          <p:cNvPr id="2" name="Title 1"/>
          <p:cNvSpPr>
            <a:spLocks noGrp="1"/>
          </p:cNvSpPr>
          <p:nvPr>
            <p:ph type="title"/>
          </p:nvPr>
        </p:nvSpPr>
        <p:spPr>
          <a:xfrm>
            <a:off x="444674" y="5649"/>
            <a:ext cx="3288082" cy="3182546"/>
          </a:xfrm>
        </p:spPr>
        <p:txBody>
          <a:bodyPr>
            <a:normAutofit fontScale="90000"/>
          </a:bodyPr>
          <a:lstStyle/>
          <a:p>
            <a:pPr algn="l"/>
            <a:r>
              <a:rPr lang="en-US" dirty="0"/>
              <a:t>Combine the best elements of multiple ideas</a:t>
            </a:r>
          </a:p>
        </p:txBody>
      </p:sp>
    </p:spTree>
    <p:extLst>
      <p:ext uri="{BB962C8B-B14F-4D97-AF65-F5344CB8AC3E}">
        <p14:creationId xmlns:p14="http://schemas.microsoft.com/office/powerpoint/2010/main" val="8550258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686" y="-297"/>
            <a:ext cx="9181372" cy="6858594"/>
          </a:xfrm>
          <a:prstGeom prst="rect">
            <a:avLst/>
          </a:prstGeom>
        </p:spPr>
      </p:pic>
      <p:sp>
        <p:nvSpPr>
          <p:cNvPr id="2" name="Title 1"/>
          <p:cNvSpPr>
            <a:spLocks noGrp="1"/>
          </p:cNvSpPr>
          <p:nvPr>
            <p:ph type="title"/>
          </p:nvPr>
        </p:nvSpPr>
        <p:spPr>
          <a:xfrm>
            <a:off x="5035462" y="274638"/>
            <a:ext cx="3870543" cy="5186710"/>
          </a:xfrm>
        </p:spPr>
        <p:txBody>
          <a:bodyPr>
            <a:normAutofit/>
          </a:bodyPr>
          <a:lstStyle/>
          <a:p>
            <a:r>
              <a:rPr lang="en-US" dirty="0" smtClean="0"/>
              <a:t>5. Consolidating</a:t>
            </a:r>
            <a:br>
              <a:rPr lang="en-US" dirty="0" smtClean="0"/>
            </a:br>
            <a:r>
              <a:rPr lang="en-US" dirty="0" smtClean="0"/>
              <a:t>progress </a:t>
            </a:r>
            <a:endParaRPr lang="en-US" dirty="0"/>
          </a:p>
        </p:txBody>
      </p:sp>
    </p:spTree>
    <p:extLst>
      <p:ext uri="{BB962C8B-B14F-4D97-AF65-F5344CB8AC3E}">
        <p14:creationId xmlns:p14="http://schemas.microsoft.com/office/powerpoint/2010/main" val="33282613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1472"/>
            <a:ext cx="9144793" cy="6096528"/>
          </a:xfrm>
          <a:prstGeom prst="rect">
            <a:avLst/>
          </a:prstGeom>
        </p:spPr>
      </p:pic>
      <p:sp>
        <p:nvSpPr>
          <p:cNvPr id="2" name="Title 1"/>
          <p:cNvSpPr>
            <a:spLocks noGrp="1"/>
          </p:cNvSpPr>
          <p:nvPr>
            <p:ph type="title"/>
          </p:nvPr>
        </p:nvSpPr>
        <p:spPr/>
        <p:txBody>
          <a:bodyPr/>
          <a:lstStyle/>
          <a:p>
            <a:r>
              <a:rPr lang="en-US" dirty="0" smtClean="0"/>
              <a:t>Recap key points separately</a:t>
            </a:r>
            <a:endParaRPr lang="en-US" dirty="0"/>
          </a:p>
        </p:txBody>
      </p:sp>
    </p:spTree>
    <p:extLst>
      <p:ext uri="{BB962C8B-B14F-4D97-AF65-F5344CB8AC3E}">
        <p14:creationId xmlns:p14="http://schemas.microsoft.com/office/powerpoint/2010/main" val="31472268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86424" y="1300358"/>
            <a:ext cx="7171151" cy="5557642"/>
          </a:xfrm>
          <a:prstGeom prst="rect">
            <a:avLst/>
          </a:prstGeom>
        </p:spPr>
      </p:pic>
      <p:sp>
        <p:nvSpPr>
          <p:cNvPr id="4" name="Title 3"/>
          <p:cNvSpPr>
            <a:spLocks noGrp="1"/>
          </p:cNvSpPr>
          <p:nvPr>
            <p:ph type="title"/>
          </p:nvPr>
        </p:nvSpPr>
        <p:spPr>
          <a:xfrm>
            <a:off x="457200" y="274638"/>
            <a:ext cx="8229600" cy="1579214"/>
          </a:xfrm>
        </p:spPr>
        <p:txBody>
          <a:bodyPr>
            <a:normAutofit/>
          </a:bodyPr>
          <a:lstStyle/>
          <a:p>
            <a:r>
              <a:rPr lang="en-US" sz="4000" dirty="0" smtClean="0"/>
              <a:t>Create one or more versions of </a:t>
            </a:r>
            <a:br>
              <a:rPr lang="en-US" sz="4000" dirty="0" smtClean="0"/>
            </a:br>
            <a:r>
              <a:rPr lang="en-US" sz="4000" dirty="0" smtClean="0"/>
              <a:t>the work product</a:t>
            </a:r>
            <a:endParaRPr lang="en-US" sz="4000" dirty="0"/>
          </a:p>
        </p:txBody>
      </p:sp>
    </p:spTree>
    <p:extLst>
      <p:ext uri="{BB962C8B-B14F-4D97-AF65-F5344CB8AC3E}">
        <p14:creationId xmlns:p14="http://schemas.microsoft.com/office/powerpoint/2010/main" val="4392952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002" b="11176"/>
          <a:stretch/>
        </p:blipFill>
        <p:spPr>
          <a:xfrm>
            <a:off x="0" y="1615858"/>
            <a:ext cx="9144000" cy="5242142"/>
          </a:xfrm>
          <a:prstGeom prst="rect">
            <a:avLst/>
          </a:prstGeom>
        </p:spPr>
      </p:pic>
      <p:sp>
        <p:nvSpPr>
          <p:cNvPr id="2" name="Title 1"/>
          <p:cNvSpPr>
            <a:spLocks noGrp="1"/>
          </p:cNvSpPr>
          <p:nvPr>
            <p:ph type="title"/>
          </p:nvPr>
        </p:nvSpPr>
        <p:spPr>
          <a:xfrm>
            <a:off x="0" y="0"/>
            <a:ext cx="9144000" cy="1432476"/>
          </a:xfrm>
        </p:spPr>
        <p:txBody>
          <a:bodyPr>
            <a:normAutofit/>
          </a:bodyPr>
          <a:lstStyle/>
          <a:p>
            <a:r>
              <a:rPr lang="en-US" dirty="0" smtClean="0"/>
              <a:t>Test against the client’s criteria </a:t>
            </a:r>
            <a:br>
              <a:rPr lang="en-US" dirty="0" smtClean="0"/>
            </a:br>
            <a:r>
              <a:rPr lang="en-US" dirty="0" smtClean="0"/>
              <a:t>and revise as necessary</a:t>
            </a:r>
            <a:endParaRPr lang="en-US" dirty="0"/>
          </a:p>
        </p:txBody>
      </p:sp>
    </p:spTree>
    <p:extLst>
      <p:ext uri="{BB962C8B-B14F-4D97-AF65-F5344CB8AC3E}">
        <p14:creationId xmlns:p14="http://schemas.microsoft.com/office/powerpoint/2010/main" val="42833824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2730" y="274638"/>
            <a:ext cx="3707704" cy="4710722"/>
          </a:xfrm>
        </p:spPr>
        <p:txBody>
          <a:bodyPr>
            <a:normAutofit/>
          </a:bodyPr>
          <a:lstStyle/>
          <a:p>
            <a:r>
              <a:rPr lang="en-US" dirty="0" smtClean="0"/>
              <a:t>Anticipate questions </a:t>
            </a:r>
            <a:br>
              <a:rPr lang="en-US" dirty="0" smtClean="0"/>
            </a:br>
            <a:r>
              <a:rPr lang="en-US" dirty="0" smtClean="0"/>
              <a:t>and prepare talking points</a:t>
            </a:r>
            <a:endParaRPr lang="en-US" dirty="0"/>
          </a:p>
        </p:txBody>
      </p:sp>
      <p:pic>
        <p:nvPicPr>
          <p:cNvPr id="3" name="Picture 2"/>
          <p:cNvPicPr>
            <a:picLocks noChangeAspect="1"/>
          </p:cNvPicPr>
          <p:nvPr/>
        </p:nvPicPr>
        <p:blipFill rotWithShape="1">
          <a:blip r:embed="rId3"/>
          <a:srcRect r="6428"/>
          <a:stretch/>
        </p:blipFill>
        <p:spPr>
          <a:xfrm>
            <a:off x="0" y="21459"/>
            <a:ext cx="4922729" cy="6836541"/>
          </a:xfrm>
          <a:prstGeom prst="rect">
            <a:avLst/>
          </a:prstGeom>
        </p:spPr>
      </p:pic>
    </p:spTree>
    <p:extLst>
      <p:ext uri="{BB962C8B-B14F-4D97-AF65-F5344CB8AC3E}">
        <p14:creationId xmlns:p14="http://schemas.microsoft.com/office/powerpoint/2010/main" val="25731961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alpha val="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47172"/>
          </a:xfrm>
        </p:spPr>
        <p:txBody>
          <a:bodyPr anchor="ctr">
            <a:normAutofit/>
          </a:bodyPr>
          <a:lstStyle/>
          <a:p>
            <a:pPr algn="l"/>
            <a:r>
              <a:rPr lang="en-US" sz="4000" b="1" dirty="0"/>
              <a:t>Ask each </a:t>
            </a:r>
            <a:r>
              <a:rPr lang="en-US" sz="4000" b="1" dirty="0" smtClean="0"/>
              <a:t>participant</a:t>
            </a:r>
            <a:r>
              <a:rPr lang="en-US" sz="4000" b="1" dirty="0"/>
              <a:t/>
            </a:r>
            <a:br>
              <a:rPr lang="en-US" sz="4000" b="1" dirty="0"/>
            </a:br>
            <a:r>
              <a:rPr lang="en-US" sz="4000" b="1" dirty="0" smtClean="0"/>
              <a:t>to confirm </a:t>
            </a:r>
            <a:r>
              <a:rPr lang="en-US" sz="4000" b="1" dirty="0"/>
              <a:t>buy-in</a:t>
            </a:r>
          </a:p>
        </p:txBody>
      </p:sp>
      <p:sp>
        <p:nvSpPr>
          <p:cNvPr id="4" name="Content Placeholder 2"/>
          <p:cNvSpPr>
            <a:spLocks noGrp="1"/>
          </p:cNvSpPr>
          <p:nvPr>
            <p:ph idx="1"/>
          </p:nvPr>
        </p:nvSpPr>
        <p:spPr>
          <a:xfrm>
            <a:off x="457200" y="2286000"/>
            <a:ext cx="8229600" cy="4572000"/>
          </a:xfrm>
        </p:spPr>
        <p:txBody>
          <a:bodyPr>
            <a:normAutofit/>
          </a:bodyPr>
          <a:lstStyle/>
          <a:p>
            <a:pPr>
              <a:spcAft>
                <a:spcPts val="600"/>
              </a:spcAft>
            </a:pPr>
            <a:r>
              <a:rPr lang="en-US" dirty="0" smtClean="0"/>
              <a:t>The process was fair</a:t>
            </a:r>
          </a:p>
          <a:p>
            <a:pPr>
              <a:spcAft>
                <a:spcPts val="600"/>
              </a:spcAft>
            </a:pPr>
            <a:r>
              <a:rPr lang="en-US" dirty="0" smtClean="0"/>
              <a:t>I understood the decision criteria</a:t>
            </a:r>
          </a:p>
          <a:p>
            <a:pPr>
              <a:spcAft>
                <a:spcPts val="600"/>
              </a:spcAft>
            </a:pPr>
            <a:r>
              <a:rPr lang="en-US" dirty="0" smtClean="0"/>
              <a:t>There was an opportunity for my voice to be heard</a:t>
            </a:r>
          </a:p>
          <a:p>
            <a:pPr>
              <a:spcAft>
                <a:spcPts val="600"/>
              </a:spcAft>
            </a:pPr>
            <a:r>
              <a:rPr lang="en-US" dirty="0" smtClean="0"/>
              <a:t>Even if the result isn’t exactly what I would have chosen, I will support it with positive communications and actions</a:t>
            </a:r>
          </a:p>
          <a:p>
            <a:pPr>
              <a:buNone/>
            </a:pPr>
            <a:endParaRPr lang="en-US" sz="3200" dirty="0" smtClean="0">
              <a:solidFill>
                <a:schemeClr val="bg1"/>
              </a:solidFill>
            </a:endParaRPr>
          </a:p>
        </p:txBody>
      </p:sp>
      <p:pic>
        <p:nvPicPr>
          <p:cNvPr id="3" name="Picture 2"/>
          <p:cNvPicPr>
            <a:picLocks noChangeAspect="1"/>
          </p:cNvPicPr>
          <p:nvPr/>
        </p:nvPicPr>
        <p:blipFill>
          <a:blip r:embed="rId3"/>
          <a:stretch>
            <a:fillRect/>
          </a:stretch>
        </p:blipFill>
        <p:spPr>
          <a:xfrm>
            <a:off x="6091345" y="381000"/>
            <a:ext cx="1843893" cy="2212671"/>
          </a:xfrm>
          <a:prstGeom prst="rect">
            <a:avLst/>
          </a:prstGeom>
        </p:spPr>
      </p:pic>
    </p:spTree>
    <p:extLst>
      <p:ext uri="{BB962C8B-B14F-4D97-AF65-F5344CB8AC3E}">
        <p14:creationId xmlns:p14="http://schemas.microsoft.com/office/powerpoint/2010/main" val="211493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486400"/>
            <a:ext cx="7467600" cy="1143000"/>
          </a:xfrm>
        </p:spPr>
        <p:txBody>
          <a:bodyPr>
            <a:normAutofit/>
          </a:bodyPr>
          <a:lstStyle/>
          <a:p>
            <a:pPr algn="r"/>
            <a:r>
              <a:rPr lang="en-US" sz="4000" b="1" dirty="0" smtClean="0">
                <a:solidFill>
                  <a:schemeClr val="bg1"/>
                </a:solidFill>
              </a:rPr>
              <a:t>Move forward</a:t>
            </a:r>
            <a:endParaRPr lang="en-US" sz="4000" b="1" dirty="0">
              <a:solidFill>
                <a:schemeClr val="bg1"/>
              </a:solidFill>
            </a:endParaRPr>
          </a:p>
        </p:txBody>
      </p:sp>
    </p:spTree>
    <p:extLst>
      <p:ext uri="{BB962C8B-B14F-4D97-AF65-F5344CB8AC3E}">
        <p14:creationId xmlns:p14="http://schemas.microsoft.com/office/powerpoint/2010/main" val="2300799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chemeClr val="bg1"/>
                </a:solidFill>
              </a:rPr>
              <a:t>joan@jfwilliams.com</a:t>
            </a:r>
            <a:endParaRPr lang="en-US" sz="4000" b="1" i="1" dirty="0">
              <a:solidFill>
                <a:schemeClr val="bg1"/>
              </a:solidFill>
            </a:endParaRPr>
          </a:p>
        </p:txBody>
      </p:sp>
      <p:sp>
        <p:nvSpPr>
          <p:cNvPr id="4" name="Content Placeholder 3"/>
          <p:cNvSpPr>
            <a:spLocks noGrp="1"/>
          </p:cNvSpPr>
          <p:nvPr>
            <p:ph idx="1"/>
          </p:nvPr>
        </p:nvSpPr>
        <p:spPr>
          <a:xfrm>
            <a:off x="4648200" y="2895600"/>
            <a:ext cx="4191000" cy="3230563"/>
          </a:xfrm>
        </p:spPr>
        <p:txBody>
          <a:bodyPr>
            <a:normAutofit/>
          </a:bodyPr>
          <a:lstStyle/>
          <a:p>
            <a:pPr algn="ctr">
              <a:buNone/>
            </a:pPr>
            <a:r>
              <a:rPr lang="en-US" sz="4400" dirty="0" smtClean="0">
                <a:solidFill>
                  <a:schemeClr val="bg1"/>
                </a:solidFill>
              </a:rPr>
              <a:t>   </a:t>
            </a:r>
            <a:r>
              <a:rPr lang="en-US" sz="4000" b="1" dirty="0" smtClean="0">
                <a:solidFill>
                  <a:schemeClr val="bg1"/>
                </a:solidFill>
                <a:latin typeface="+mj-lt"/>
              </a:rPr>
              <a:t>Let’s continue the conversation…</a:t>
            </a:r>
            <a:endParaRPr lang="en-US" sz="4000" b="1" dirty="0">
              <a:solidFill>
                <a:schemeClr val="bg1"/>
              </a:solidFill>
              <a:latin typeface="+mj-lt"/>
            </a:endParaRPr>
          </a:p>
        </p:txBody>
      </p:sp>
      <p:sp>
        <p:nvSpPr>
          <p:cNvPr id="5" name="TextBox 4"/>
          <p:cNvSpPr txBox="1"/>
          <p:nvPr/>
        </p:nvSpPr>
        <p:spPr>
          <a:xfrm>
            <a:off x="2667000" y="6306188"/>
            <a:ext cx="2528641" cy="369332"/>
          </a:xfrm>
          <a:prstGeom prst="rect">
            <a:avLst/>
          </a:prstGeom>
          <a:noFill/>
        </p:spPr>
        <p:txBody>
          <a:bodyPr wrap="none" rtlCol="0">
            <a:spAutoFit/>
          </a:bodyPr>
          <a:lstStyle/>
          <a:p>
            <a:r>
              <a:rPr lang="en-US" dirty="0" smtClean="0">
                <a:solidFill>
                  <a:prstClr val="white"/>
                </a:solidFill>
              </a:rPr>
              <a:t>Photo by  Martin Helmke</a:t>
            </a:r>
            <a:endParaRPr lang="en-US" dirty="0">
              <a:solidFill>
                <a:prstClr val="white"/>
              </a:solidFill>
            </a:endParaRPr>
          </a:p>
        </p:txBody>
      </p:sp>
      <p:pic>
        <p:nvPicPr>
          <p:cNvPr id="3074" name="Picture 2" descr="C:\Users\Joan\Pictures\JFW\JFW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962400" cy="428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315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75869" cy="6858001"/>
          </a:xfrm>
          <a:prstGeom prst="rect">
            <a:avLst/>
          </a:prstGeom>
        </p:spPr>
      </p:pic>
      <p:sp>
        <p:nvSpPr>
          <p:cNvPr id="4" name="Title 3"/>
          <p:cNvSpPr>
            <a:spLocks noGrp="1"/>
          </p:cNvSpPr>
          <p:nvPr>
            <p:ph type="title"/>
          </p:nvPr>
        </p:nvSpPr>
        <p:spPr/>
        <p:txBody>
          <a:bodyPr/>
          <a:lstStyle/>
          <a:p>
            <a:r>
              <a:rPr lang="en-US" dirty="0" smtClean="0">
                <a:solidFill>
                  <a:schemeClr val="bg1"/>
                </a:solidFill>
              </a:rPr>
              <a:t>1. Before you start facilitating</a:t>
            </a:r>
            <a:endParaRPr lang="en-US" dirty="0">
              <a:solidFill>
                <a:schemeClr val="bg1"/>
              </a:solidFill>
            </a:endParaRPr>
          </a:p>
        </p:txBody>
      </p:sp>
    </p:spTree>
    <p:extLst>
      <p:ext uri="{BB962C8B-B14F-4D97-AF65-F5344CB8AC3E}">
        <p14:creationId xmlns:p14="http://schemas.microsoft.com/office/powerpoint/2010/main" val="10073711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 y="-479"/>
            <a:ext cx="9144638" cy="6858479"/>
          </a:xfrm>
          <a:prstGeom prst="rect">
            <a:avLst/>
          </a:prstGeom>
        </p:spPr>
      </p:pic>
      <p:sp>
        <p:nvSpPr>
          <p:cNvPr id="114689" name="Content Placeholder 2"/>
          <p:cNvSpPr>
            <a:spLocks noGrp="1"/>
          </p:cNvSpPr>
          <p:nvPr>
            <p:ph idx="1"/>
          </p:nvPr>
        </p:nvSpPr>
        <p:spPr>
          <a:xfrm>
            <a:off x="1447800" y="4419600"/>
            <a:ext cx="6324600" cy="1866900"/>
          </a:xfrm>
        </p:spPr>
        <p:txBody>
          <a:bodyPr/>
          <a:lstStyle/>
          <a:p>
            <a:pPr marL="0" indent="0" algn="ctr">
              <a:buFontTx/>
              <a:buNone/>
            </a:pPr>
            <a:r>
              <a:rPr lang="en-US" sz="1400" smtClean="0"/>
              <a:t>Infopeople webinars are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smtClean="0"/>
          </a:p>
        </p:txBody>
      </p:sp>
      <p:pic>
        <p:nvPicPr>
          <p:cNvPr id="114690" name="Picture 1"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2154238"/>
            <a:ext cx="7366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372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29"/>
            <a:ext cx="5486400" cy="6860230"/>
          </a:xfrm>
          <a:prstGeom prst="rect">
            <a:avLst/>
          </a:prstGeom>
        </p:spPr>
      </p:pic>
      <p:sp>
        <p:nvSpPr>
          <p:cNvPr id="2" name="Title 1"/>
          <p:cNvSpPr>
            <a:spLocks noGrp="1"/>
          </p:cNvSpPr>
          <p:nvPr>
            <p:ph type="title"/>
          </p:nvPr>
        </p:nvSpPr>
        <p:spPr>
          <a:xfrm>
            <a:off x="5887232" y="274638"/>
            <a:ext cx="2799567" cy="4046841"/>
          </a:xfrm>
        </p:spPr>
        <p:txBody>
          <a:bodyPr/>
          <a:lstStyle/>
          <a:p>
            <a:r>
              <a:rPr lang="en-US" dirty="0" smtClean="0">
                <a:solidFill>
                  <a:schemeClr val="bg1"/>
                </a:solidFill>
              </a:rPr>
              <a:t>Identify </a:t>
            </a:r>
            <a:br>
              <a:rPr lang="en-US" dirty="0" smtClean="0">
                <a:solidFill>
                  <a:schemeClr val="bg1"/>
                </a:solidFill>
              </a:rPr>
            </a:br>
            <a:r>
              <a:rPr lang="en-US" dirty="0" smtClean="0">
                <a:solidFill>
                  <a:schemeClr val="bg1"/>
                </a:solidFill>
              </a:rPr>
              <a:t>the client</a:t>
            </a:r>
            <a:endParaRPr lang="en-US" dirty="0">
              <a:solidFill>
                <a:schemeClr val="bg1"/>
              </a:solidFill>
            </a:endParaRPr>
          </a:p>
        </p:txBody>
      </p:sp>
    </p:spTree>
    <p:extLst>
      <p:ext uri="{BB962C8B-B14F-4D97-AF65-F5344CB8AC3E}">
        <p14:creationId xmlns:p14="http://schemas.microsoft.com/office/powerpoint/2010/main" val="11992009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24604" y="1608496"/>
            <a:ext cx="3112718" cy="2668045"/>
          </a:xfrm>
          <a:prstGeom prst="rect">
            <a:avLst/>
          </a:prstGeom>
        </p:spPr>
      </p:pic>
      <p:sp>
        <p:nvSpPr>
          <p:cNvPr id="2" name="Title 1"/>
          <p:cNvSpPr>
            <a:spLocks noGrp="1"/>
          </p:cNvSpPr>
          <p:nvPr>
            <p:ph type="title"/>
          </p:nvPr>
        </p:nvSpPr>
        <p:spPr/>
        <p:txBody>
          <a:bodyPr/>
          <a:lstStyle/>
          <a:p>
            <a:r>
              <a:rPr lang="en-US" dirty="0" smtClean="0"/>
              <a:t>Review the context</a:t>
            </a:r>
            <a:endParaRPr lang="en-US" dirty="0"/>
          </a:p>
        </p:txBody>
      </p:sp>
      <p:sp>
        <p:nvSpPr>
          <p:cNvPr id="3" name="Content Placeholder 2"/>
          <p:cNvSpPr>
            <a:spLocks noGrp="1"/>
          </p:cNvSpPr>
          <p:nvPr>
            <p:ph idx="1"/>
          </p:nvPr>
        </p:nvSpPr>
        <p:spPr>
          <a:xfrm>
            <a:off x="457200" y="2543088"/>
            <a:ext cx="6319381" cy="3848621"/>
          </a:xfrm>
        </p:spPr>
        <p:txBody>
          <a:bodyPr/>
          <a:lstStyle/>
          <a:p>
            <a:r>
              <a:rPr lang="en-US" dirty="0" smtClean="0"/>
              <a:t>Topic(s) for discussion</a:t>
            </a:r>
          </a:p>
          <a:p>
            <a:r>
              <a:rPr lang="en-US" dirty="0"/>
              <a:t>P</a:t>
            </a:r>
            <a:r>
              <a:rPr lang="en-US" dirty="0" smtClean="0"/>
              <a:t>erceived problem(s)</a:t>
            </a:r>
          </a:p>
          <a:p>
            <a:r>
              <a:rPr lang="en-US" dirty="0" smtClean="0"/>
              <a:t>Related or larger issue(s)</a:t>
            </a:r>
          </a:p>
          <a:p>
            <a:r>
              <a:rPr lang="en-US" dirty="0" smtClean="0"/>
              <a:t>What happens after this discussion</a:t>
            </a:r>
          </a:p>
          <a:p>
            <a:r>
              <a:rPr lang="en-US" dirty="0" smtClean="0"/>
              <a:t>Time constraints</a:t>
            </a:r>
          </a:p>
        </p:txBody>
      </p:sp>
    </p:spTree>
    <p:extLst>
      <p:ext uri="{BB962C8B-B14F-4D97-AF65-F5344CB8AC3E}">
        <p14:creationId xmlns:p14="http://schemas.microsoft.com/office/powerpoint/2010/main" val="1857835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28902"/>
          </a:xfrm>
        </p:spPr>
        <p:txBody>
          <a:bodyPr>
            <a:normAutofit/>
          </a:bodyPr>
          <a:lstStyle/>
          <a:p>
            <a:r>
              <a:rPr lang="en-US" dirty="0" smtClean="0"/>
              <a:t>Identify  and scope</a:t>
            </a:r>
            <a:br>
              <a:rPr lang="en-US" dirty="0" smtClean="0"/>
            </a:br>
            <a:r>
              <a:rPr lang="en-US" dirty="0" smtClean="0"/>
              <a:t>the desired work product</a:t>
            </a:r>
            <a:endParaRPr lang="en-US" dirty="0"/>
          </a:p>
        </p:txBody>
      </p:sp>
      <p:pic>
        <p:nvPicPr>
          <p:cNvPr id="8" name="Picture 7"/>
          <p:cNvPicPr>
            <a:picLocks noChangeAspect="1"/>
          </p:cNvPicPr>
          <p:nvPr/>
        </p:nvPicPr>
        <p:blipFill>
          <a:blip r:embed="rId3"/>
          <a:stretch>
            <a:fillRect/>
          </a:stretch>
        </p:blipFill>
        <p:spPr>
          <a:xfrm>
            <a:off x="457200" y="1703540"/>
            <a:ext cx="3549083" cy="2743201"/>
          </a:xfrm>
          <a:prstGeom prst="rect">
            <a:avLst/>
          </a:prstGeom>
        </p:spPr>
      </p:pic>
      <p:pic>
        <p:nvPicPr>
          <p:cNvPr id="1026" name="Picture 2" descr="http://acmebicycleshop.com/images/raleigh-bicy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296" y="4669251"/>
            <a:ext cx="25812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4646860" y="2378444"/>
            <a:ext cx="4039940" cy="2682071"/>
          </a:xfrm>
          <a:prstGeom prst="rect">
            <a:avLst/>
          </a:prstGeom>
        </p:spPr>
      </p:pic>
    </p:spTree>
    <p:extLst>
      <p:ext uri="{BB962C8B-B14F-4D97-AF65-F5344CB8AC3E}">
        <p14:creationId xmlns:p14="http://schemas.microsoft.com/office/powerpoint/2010/main" val="27846121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01" t="15625"/>
          <a:stretch/>
        </p:blipFill>
        <p:spPr>
          <a:xfrm>
            <a:off x="0" y="25053"/>
            <a:ext cx="9126670" cy="6832948"/>
          </a:xfrm>
          <a:prstGeom prst="rect">
            <a:avLst/>
          </a:prstGeom>
        </p:spPr>
      </p:pic>
      <p:sp>
        <p:nvSpPr>
          <p:cNvPr id="2" name="Title 1"/>
          <p:cNvSpPr>
            <a:spLocks noGrp="1"/>
          </p:cNvSpPr>
          <p:nvPr>
            <p:ph type="title"/>
          </p:nvPr>
        </p:nvSpPr>
        <p:spPr/>
        <p:txBody>
          <a:bodyPr/>
          <a:lstStyle/>
          <a:p>
            <a:r>
              <a:rPr lang="en-US" dirty="0" smtClean="0"/>
              <a:t>Identify the client’s evaluation criteria</a:t>
            </a:r>
            <a:endParaRPr lang="en-US" dirty="0"/>
          </a:p>
        </p:txBody>
      </p:sp>
    </p:spTree>
    <p:extLst>
      <p:ext uri="{BB962C8B-B14F-4D97-AF65-F5344CB8AC3E}">
        <p14:creationId xmlns:p14="http://schemas.microsoft.com/office/powerpoint/2010/main" val="2934523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2924</TotalTime>
  <Words>549</Words>
  <Application>Microsoft Macintosh PowerPoint</Application>
  <PresentationFormat>On-screen Show (4:3)</PresentationFormat>
  <Paragraphs>148</Paragraphs>
  <Slides>50</Slides>
  <Notes>50</Notes>
  <HiddenSlides>0</HiddenSlides>
  <MMClips>0</MMClips>
  <ScaleCrop>false</ScaleCrop>
  <HeadingPairs>
    <vt:vector size="4" baseType="variant">
      <vt:variant>
        <vt:lpstr>Theme</vt:lpstr>
      </vt:variant>
      <vt:variant>
        <vt:i4>7</vt:i4>
      </vt:variant>
      <vt:variant>
        <vt:lpstr>Slide Titles</vt:lpstr>
      </vt:variant>
      <vt:variant>
        <vt:i4>50</vt:i4>
      </vt:variant>
    </vt:vector>
  </HeadingPairs>
  <TitlesOfParts>
    <vt:vector size="57" baseType="lpstr">
      <vt:lpstr>2_Office Theme</vt:lpstr>
      <vt:lpstr>Pixel</vt:lpstr>
      <vt:lpstr>3_Office Theme</vt:lpstr>
      <vt:lpstr>6_Office Theme</vt:lpstr>
      <vt:lpstr>4_Office Theme</vt:lpstr>
      <vt:lpstr>Office Theme</vt:lpstr>
      <vt:lpstr>1_Office Theme</vt:lpstr>
      <vt:lpstr>Value-Added Facilitation</vt:lpstr>
      <vt:lpstr>This presentation  is not about  basic facilitation skills</vt:lpstr>
      <vt:lpstr>It is possible to serve and lead at the same time</vt:lpstr>
      <vt:lpstr>Today’s discussion</vt:lpstr>
      <vt:lpstr>1. Before you start facilitating</vt:lpstr>
      <vt:lpstr>Identify  the client</vt:lpstr>
      <vt:lpstr>Review the context</vt:lpstr>
      <vt:lpstr>Identify  and scope the desired work product</vt:lpstr>
      <vt:lpstr>Identify the client’s evaluation criteria</vt:lpstr>
      <vt:lpstr>Confirm the group’s level of authority</vt:lpstr>
      <vt:lpstr>Share all of this with the group</vt:lpstr>
      <vt:lpstr>Other things  to ask the client  up front…</vt:lpstr>
      <vt:lpstr>How was the group constituted?</vt:lpstr>
      <vt:lpstr>Are there likely points of conflict?</vt:lpstr>
      <vt:lpstr>Is there any option  we should be sure to consider?</vt:lpstr>
      <vt:lpstr>Do you have  developmental expectations?</vt:lpstr>
      <vt:lpstr>How much leeway do I have to challenge or redirect group members?</vt:lpstr>
      <vt:lpstr>2. Ensuring credibility</vt:lpstr>
      <vt:lpstr>Compare the group’s evaluation criteria with the client’s</vt:lpstr>
      <vt:lpstr>Establish baseline facts</vt:lpstr>
      <vt:lpstr>Check for assumptions</vt:lpstr>
      <vt:lpstr>Always pause  to illuminate</vt:lpstr>
      <vt:lpstr>Engage reluctant participants</vt:lpstr>
      <vt:lpstr>Mine past successes</vt:lpstr>
      <vt:lpstr>Speak up for absent stakeholders</vt:lpstr>
      <vt:lpstr>Document your work in progress</vt:lpstr>
      <vt:lpstr>3. Addressing conflicts</vt:lpstr>
      <vt:lpstr>Acknowledge the point(s) of disagreement</vt:lpstr>
      <vt:lpstr>Reframe as a design question</vt:lpstr>
      <vt:lpstr>Assess the stakes</vt:lpstr>
      <vt:lpstr>Explore a variety of choices</vt:lpstr>
      <vt:lpstr>Propose an acceptable solution</vt:lpstr>
      <vt:lpstr>Ask for a commitment to move on</vt:lpstr>
      <vt:lpstr>4. Stimulating the group’s best thinking</vt:lpstr>
      <vt:lpstr>Look beyond the presenting problem</vt:lpstr>
      <vt:lpstr>Challenge perceived barriers</vt:lpstr>
      <vt:lpstr>Task participants with strengthening each others’ ideas</vt:lpstr>
      <vt:lpstr>Point out recurrent themes</vt:lpstr>
      <vt:lpstr>Explore the contrarian view</vt:lpstr>
      <vt:lpstr>Extend trend lines</vt:lpstr>
      <vt:lpstr>Combine the best elements of multiple ideas</vt:lpstr>
      <vt:lpstr>5. Consolidating progress </vt:lpstr>
      <vt:lpstr>Recap key points separately</vt:lpstr>
      <vt:lpstr>Create one or more versions of  the work product</vt:lpstr>
      <vt:lpstr>Test against the client’s criteria  and revise as necessary</vt:lpstr>
      <vt:lpstr>Anticipate questions  and prepare talking points</vt:lpstr>
      <vt:lpstr>Ask each participant to confirm buy-in</vt:lpstr>
      <vt:lpstr>Move forward</vt:lpstr>
      <vt:lpstr>joan@jfwilliams.com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Measurements that Matter</dc:title>
  <dc:creator>Joan</dc:creator>
  <cp:lastModifiedBy>Stanley Strauss</cp:lastModifiedBy>
  <cp:revision>302</cp:revision>
  <dcterms:created xsi:type="dcterms:W3CDTF">2013-11-27T23:25:56Z</dcterms:created>
  <dcterms:modified xsi:type="dcterms:W3CDTF">2014-12-04T18:04:00Z</dcterms:modified>
</cp:coreProperties>
</file>