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9" r:id="rId14"/>
    <p:sldId id="268" r:id="rId15"/>
    <p:sldId id="267" r:id="rId16"/>
    <p:sldId id="270" r:id="rId17"/>
    <p:sldId id="271" r:id="rId18"/>
    <p:sldId id="272" r:id="rId19"/>
    <p:sldId id="273" r:id="rId20"/>
    <p:sldId id="274" r:id="rId21"/>
    <p:sldId id="277" r:id="rId22"/>
    <p:sldId id="275"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0382" autoAdjust="0"/>
  </p:normalViewPr>
  <p:slideViewPr>
    <p:cSldViewPr>
      <p:cViewPr varScale="1">
        <p:scale>
          <a:sx n="148" d="100"/>
          <a:sy n="148" d="100"/>
        </p:scale>
        <p:origin x="-11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34D4E-C3FC-46F6-8180-062544A313AD}" type="datetimeFigureOut">
              <a:rPr lang="en-US" smtClean="0"/>
              <a:t>12/15/14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2BDAE-8104-42F3-BC2F-CBAC11678B5E}" type="slidenum">
              <a:rPr lang="en-US" smtClean="0"/>
              <a:t>‹#›</a:t>
            </a:fld>
            <a:endParaRPr lang="en-US"/>
          </a:p>
        </p:txBody>
      </p:sp>
    </p:spTree>
    <p:extLst>
      <p:ext uri="{BB962C8B-B14F-4D97-AF65-F5344CB8AC3E}">
        <p14:creationId xmlns:p14="http://schemas.microsoft.com/office/powerpoint/2010/main" val="264758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to this introduction</a:t>
            </a:r>
            <a:r>
              <a:rPr lang="en-US" baseline="0" dirty="0" smtClean="0"/>
              <a:t> to the CDNC, and thanks for attending. Over the next hour or so we’ll cover what the CDNC is, what we do and how we partner with local CA institutions.  Here is a selection of the variety of content in the CDNC.</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a:t>
            </a:fld>
            <a:endParaRPr lang="en-US"/>
          </a:p>
        </p:txBody>
      </p:sp>
    </p:spTree>
    <p:extLst>
      <p:ext uri="{BB962C8B-B14F-4D97-AF65-F5344CB8AC3E}">
        <p14:creationId xmlns:p14="http://schemas.microsoft.com/office/powerpoint/2010/main" val="317838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 brief</a:t>
            </a:r>
            <a:r>
              <a:rPr lang="en-US" baseline="0" dirty="0" smtClean="0"/>
              <a:t> history of the CDNC. I want to talk next about what we do, how and why. All of the data we produce follows standards est. by the NDNP project. Standards used around the world.  Some of the important details are as follows. Assume this crowd doesn’t need to be convinced of the importance of standards, but just in case these are some of the reasons why we use them.  How many use </a:t>
            </a:r>
            <a:r>
              <a:rPr lang="en-US" baseline="0" dirty="0" err="1" smtClean="0"/>
              <a:t>ContentDM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10</a:t>
            </a:fld>
            <a:endParaRPr lang="en-US"/>
          </a:p>
        </p:txBody>
      </p:sp>
    </p:spTree>
    <p:extLst>
      <p:ext uri="{BB962C8B-B14F-4D97-AF65-F5344CB8AC3E}">
        <p14:creationId xmlns:p14="http://schemas.microsoft.com/office/powerpoint/2010/main" val="92363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a:t>
            </a:r>
            <a:r>
              <a:rPr lang="en-US" baseline="0" dirty="0" smtClean="0"/>
              <a:t> basic workflow. Talk more about derivatives in next slide.</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11</a:t>
            </a:fld>
            <a:endParaRPr lang="en-US"/>
          </a:p>
        </p:txBody>
      </p:sp>
    </p:spTree>
    <p:extLst>
      <p:ext uri="{BB962C8B-B14F-4D97-AF65-F5344CB8AC3E}">
        <p14:creationId xmlns:p14="http://schemas.microsoft.com/office/powerpoint/2010/main" val="283307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a:t>
            </a:r>
            <a:r>
              <a:rPr lang="en-US" baseline="0" dirty="0" smtClean="0"/>
              <a:t> be asking yourself why so many files?  Seem quite complicated and it is but for important reasons.  Each file does something unique and important. Assume most have at least heard of METS.  How many have heard of ALTO?</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12</a:t>
            </a:fld>
            <a:endParaRPr lang="en-US"/>
          </a:p>
        </p:txBody>
      </p:sp>
    </p:spTree>
    <p:extLst>
      <p:ext uri="{BB962C8B-B14F-4D97-AF65-F5344CB8AC3E}">
        <p14:creationId xmlns:p14="http://schemas.microsoft.com/office/powerpoint/2010/main" val="93860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Enough about standards for now.</a:t>
            </a:r>
            <a:r>
              <a:rPr lang="en-US" baseline="0" dirty="0" smtClean="0"/>
              <a:t>  </a:t>
            </a:r>
            <a:r>
              <a:rPr lang="en-US" dirty="0" smtClean="0"/>
              <a:t>Let’s talk about what all this</a:t>
            </a:r>
            <a:r>
              <a:rPr lang="en-US" baseline="0" dirty="0" smtClean="0"/>
              <a:t> data means for the end-user. T</a:t>
            </a:r>
            <a:r>
              <a:rPr lang="en-US" dirty="0" smtClean="0"/>
              <a:t>his first slide show</a:t>
            </a:r>
            <a:r>
              <a:rPr lang="en-US" baseline="0" dirty="0" smtClean="0"/>
              <a:t> some features of a typical search result.  I’ve searched for “</a:t>
            </a:r>
            <a:r>
              <a:rPr lang="en-US" baseline="0" dirty="0" err="1" smtClean="0"/>
              <a:t>nortburo</a:t>
            </a:r>
            <a:r>
              <a:rPr lang="en-US" baseline="0" dirty="0" smtClean="0"/>
              <a:t>” and returned 3 results. Users see their results highlighted and part of the sentence around the term provides some context.  They can also refine their search using various facets available on the left-hand side.</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13</a:t>
            </a:fld>
            <a:endParaRPr lang="en-US"/>
          </a:p>
        </p:txBody>
      </p:sp>
    </p:spTree>
    <p:extLst>
      <p:ext uri="{BB962C8B-B14F-4D97-AF65-F5344CB8AC3E}">
        <p14:creationId xmlns:p14="http://schemas.microsoft.com/office/powerpoint/2010/main" val="261879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the first</a:t>
            </a:r>
            <a:r>
              <a:rPr lang="en-US" baseline="0" dirty="0" smtClean="0"/>
              <a:t> search result.  You can see that the researcher sees not only the result highlighted on the page, but also the article in which it appears is contrasted against a darker background.  This is especially valuable when a term appears more than once on a page and the user needs to get the specific article they’re interested in. Right-clicking on the article brings up the black action-box displayed.  Within that box the user can clip an article to get an image of it or select “text of this article” to copy and paste elsewhere.  They can also download a PDF of the page or get the text for the entire page.</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14</a:t>
            </a:fld>
            <a:endParaRPr lang="en-US"/>
          </a:p>
        </p:txBody>
      </p:sp>
    </p:spTree>
    <p:extLst>
      <p:ext uri="{BB962C8B-B14F-4D97-AF65-F5344CB8AC3E}">
        <p14:creationId xmlns:p14="http://schemas.microsoft.com/office/powerpoint/2010/main" val="111080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last slide shows the unique and notable User Text Correction feature in the CDNC.  On the left I’ve outlined the search result “</a:t>
            </a:r>
            <a:r>
              <a:rPr lang="en-US" baseline="0" dirty="0" err="1" smtClean="0"/>
              <a:t>nortburo</a:t>
            </a:r>
            <a:r>
              <a:rPr lang="en-US" baseline="0" dirty="0" smtClean="0"/>
              <a:t>” in red.  </a:t>
            </a:r>
            <a:r>
              <a:rPr lang="en-US" baseline="0" dirty="0" err="1" smtClean="0"/>
              <a:t>Nortburo</a:t>
            </a:r>
            <a:r>
              <a:rPr lang="en-US" baseline="0" dirty="0" smtClean="0"/>
              <a:t> is actually a misspelling of “northern” which is highlighted in yellow to the right.  The digitizing software transcribed Northern incorrectly as </a:t>
            </a:r>
            <a:r>
              <a:rPr lang="en-US" baseline="0" dirty="0" err="1" smtClean="0"/>
              <a:t>nortburo</a:t>
            </a:r>
            <a:r>
              <a:rPr lang="en-US" baseline="0" dirty="0" smtClean="0"/>
              <a:t>.  Right now if you searched for “northern” in the LA Star you wouldn’t find this instance of it. The user, if he chose, could login and then correct the text within the “Correct text” block on the left side of the screen.  That corrected text then becomes searchable by other users.  In the image on the right you can see how many lines of text the top 30 correctors have fixed.  The top five have each corrected more than 100,000 lines each.  Wes </a:t>
            </a:r>
            <a:r>
              <a:rPr lang="en-US" baseline="0" dirty="0" err="1" smtClean="0"/>
              <a:t>Keat</a:t>
            </a:r>
            <a:r>
              <a:rPr lang="en-US" baseline="0" dirty="0" smtClean="0"/>
              <a:t> alone has corrected almost 1 million.</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15</a:t>
            </a:fld>
            <a:endParaRPr lang="en-US"/>
          </a:p>
        </p:txBody>
      </p:sp>
    </p:spTree>
    <p:extLst>
      <p:ext uri="{BB962C8B-B14F-4D97-AF65-F5344CB8AC3E}">
        <p14:creationId xmlns:p14="http://schemas.microsoft.com/office/powerpoint/2010/main" val="2365382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Text Correction is one of the notable</a:t>
            </a:r>
            <a:r>
              <a:rPr lang="en-US" baseline="0" dirty="0" smtClean="0"/>
              <a:t> features in the CDNC.  Early next year we’ll be adding some additional features.</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16</a:t>
            </a:fld>
            <a:endParaRPr lang="en-US"/>
          </a:p>
        </p:txBody>
      </p:sp>
    </p:spTree>
    <p:extLst>
      <p:ext uri="{BB962C8B-B14F-4D97-AF65-F5344CB8AC3E}">
        <p14:creationId xmlns:p14="http://schemas.microsoft.com/office/powerpoint/2010/main" val="255240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counties, this map</a:t>
            </a:r>
            <a:r>
              <a:rPr lang="en-US" baseline="0" dirty="0" smtClean="0"/>
              <a:t> of CA counties represents our proposed 5-year plan with the State Library and their LSTA program.  As I mentioned already, over the last 7 years we’ve focused on digitizing short runs of important historical titles with LSTA funding.  Over the next 5 years we’d like to digitize at least one title for each county through at least 1923, when copyright starts.  So if you’re with a county library or historical society and you’re considering newspaper digitization, take a closer look at this map after the webinar. </a:t>
            </a:r>
            <a:r>
              <a:rPr lang="en-US" dirty="0" smtClean="0"/>
              <a:t> T</a:t>
            </a:r>
            <a:r>
              <a:rPr lang="en-US" baseline="0" dirty="0" smtClean="0"/>
              <a:t>he link to a larger version of this map is available in Resources slide at end.  The titles listed on this map represent our best efforts to identify the important newspapers. We’d like to hear from you if you think there are more important titles for your county, and to coordinate our efforts with local institutions.  At the very least, we will send you copies of the data we produce for your titles.</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17</a:t>
            </a:fld>
            <a:endParaRPr lang="en-US"/>
          </a:p>
        </p:txBody>
      </p:sp>
    </p:spTree>
    <p:extLst>
      <p:ext uri="{BB962C8B-B14F-4D97-AF65-F5344CB8AC3E}">
        <p14:creationId xmlns:p14="http://schemas.microsoft.com/office/powerpoint/2010/main" val="250889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if your local titles aren’t part of the 5-Year Plan, and there will be many publications that aren’t, what are your options?  Here’s how we’ve worked with local institutions in the past.  I’ll start w/ funding. First, I want to reiterate that you can and should contact me to talk about the 5-Year Plan for your county.  Having said that, every spring the State Library runs their Pitch an Idea grant program, and a number of local libraries have received funding to digitize newspapers as part of larger digitization projects.  However, with the 5-Year plan in place the CSL plans to reduce these awards for local newspaper projects.  A number of institutions have successfully raised money locally from funding agencies, donors, campaigns, etc.  In my experience these efforts can take a while and sometimes result in piecemeal projects, that is 10,000 pages one years and another 10,000 another, but they can be successful.  Now I must admit that though I’m a trained librarian, I don’t work in a library and don’t have direct experience w/ raising funds in a library setting.  Does anyone want to offer ideas or suggestions of approaches that have worked for you?  You can use chat it you do.</a:t>
            </a:r>
          </a:p>
          <a:p>
            <a:endParaRPr lang="en-US" baseline="0" dirty="0" smtClean="0"/>
          </a:p>
          <a:p>
            <a:r>
              <a:rPr lang="en-US" baseline="0" dirty="0" smtClean="0"/>
              <a:t>However you raise the money, this is generally how our projects have worked.</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18</a:t>
            </a:fld>
            <a:endParaRPr lang="en-US"/>
          </a:p>
        </p:txBody>
      </p:sp>
    </p:spTree>
    <p:extLst>
      <p:ext uri="{BB962C8B-B14F-4D97-AF65-F5344CB8AC3E}">
        <p14:creationId xmlns:p14="http://schemas.microsoft.com/office/powerpoint/2010/main" val="1266572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your data is in the CDNC, one option you might want to know about is local branding. This is a mockup we created for a project we did with Occidental College. We haven’t actually implemented it yet; it’s just a proof of concept.  With a local entry page similar to this in the CDNC, users have a </a:t>
            </a:r>
            <a:r>
              <a:rPr lang="en-US" baseline="0" dirty="0" err="1" smtClean="0"/>
              <a:t>url</a:t>
            </a:r>
            <a:r>
              <a:rPr lang="en-US" baseline="0" dirty="0" smtClean="0"/>
              <a:t> they can visit that is particular to the local institution and searches only their content.  Once a user searches, he/she is directed into the CDNC and can expand his search results to include other titles.  Clicking the “Home” option in the CDNC would take them back to this branded page.  We think the annual cost for a branded page like this would be about $1000, but pricing is still open to negotiation.</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19</a:t>
            </a:fld>
            <a:endParaRPr lang="en-US"/>
          </a:p>
        </p:txBody>
      </p:sp>
    </p:spTree>
    <p:extLst>
      <p:ext uri="{BB962C8B-B14F-4D97-AF65-F5344CB8AC3E}">
        <p14:creationId xmlns:p14="http://schemas.microsoft.com/office/powerpoint/2010/main" val="24720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next few minutes I’ll be giving some intro remarks.  While I’m giving my </a:t>
            </a:r>
            <a:r>
              <a:rPr lang="en-US" baseline="0" dirty="0" err="1" smtClean="0"/>
              <a:t>schpiel</a:t>
            </a:r>
            <a:r>
              <a:rPr lang="en-US" baseline="0" dirty="0" smtClean="0"/>
              <a:t>, I’d ask you to please take this poll I created to collect some background info on you, the participants.</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2</a:t>
            </a:fld>
            <a:endParaRPr lang="en-US"/>
          </a:p>
        </p:txBody>
      </p:sp>
    </p:spTree>
    <p:extLst>
      <p:ext uri="{BB962C8B-B14F-4D97-AF65-F5344CB8AC3E}">
        <p14:creationId xmlns:p14="http://schemas.microsoft.com/office/powerpoint/2010/main" val="113407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to consider, particularly if local funding is limited, is the partnership we established</a:t>
            </a:r>
            <a:r>
              <a:rPr lang="en-US" baseline="0" dirty="0" smtClean="0"/>
              <a:t> with Ancestry.com in 2013.  Over the last year and a half we’ve digitized the SB Sun, Santa Cruz Sentinel, and Oakland Tribune from the late 1800s to early 2000s.  The terms of the agreement are as follows.</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20</a:t>
            </a:fld>
            <a:endParaRPr lang="en-US"/>
          </a:p>
        </p:txBody>
      </p:sp>
    </p:spTree>
    <p:extLst>
      <p:ext uri="{BB962C8B-B14F-4D97-AF65-F5344CB8AC3E}">
        <p14:creationId xmlns:p14="http://schemas.microsoft.com/office/powerpoint/2010/main" val="3033940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 want to briefly</a:t>
            </a:r>
            <a:r>
              <a:rPr lang="en-US" baseline="0" dirty="0" smtClean="0"/>
              <a:t> discuss our born digital project, which is an effort to save newspaper PDFs.  </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21</a:t>
            </a:fld>
            <a:endParaRPr lang="en-US"/>
          </a:p>
        </p:txBody>
      </p:sp>
    </p:spTree>
    <p:extLst>
      <p:ext uri="{BB962C8B-B14F-4D97-AF65-F5344CB8AC3E}">
        <p14:creationId xmlns:p14="http://schemas.microsoft.com/office/powerpoint/2010/main" val="345393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you do that, here’s a</a:t>
            </a:r>
            <a:r>
              <a:rPr lang="en-US" baseline="0" dirty="0" smtClean="0"/>
              <a:t> brief intro to the CDNC.  </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3</a:t>
            </a:fld>
            <a:endParaRPr lang="en-US"/>
          </a:p>
        </p:txBody>
      </p:sp>
    </p:spTree>
    <p:extLst>
      <p:ext uri="{BB962C8B-B14F-4D97-AF65-F5344CB8AC3E}">
        <p14:creationId xmlns:p14="http://schemas.microsoft.com/office/powerpoint/2010/main" val="29136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CDNC managed</a:t>
            </a:r>
            <a:r>
              <a:rPr lang="en-US" baseline="0" dirty="0" smtClean="0"/>
              <a:t> by CBSR at UCR.  We are not a library nor part of the UCR library.  CBSR is humanities research center that manages a number of projects.  This is our staff.</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4</a:t>
            </a:fld>
            <a:endParaRPr lang="en-US"/>
          </a:p>
        </p:txBody>
      </p:sp>
    </p:spTree>
    <p:extLst>
      <p:ext uri="{BB962C8B-B14F-4D97-AF65-F5344CB8AC3E}">
        <p14:creationId xmlns:p14="http://schemas.microsoft.com/office/powerpoint/2010/main" val="16157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related projects you should be aware of are the CNP and CNMA.  CNP</a:t>
            </a:r>
            <a:r>
              <a:rPr lang="en-US" baseline="0" dirty="0" smtClean="0"/>
              <a:t> was a grant-funded project from early 1990s to 2000s to identify and catalog newspapers in institutions around the state.  The CNMA grew out of the CNP in the early 2000s. As newspaper </a:t>
            </a:r>
            <a:r>
              <a:rPr lang="en-US" baseline="0" dirty="0" err="1" smtClean="0"/>
              <a:t>microfilmers</a:t>
            </a:r>
            <a:r>
              <a:rPr lang="en-US" baseline="0" dirty="0" smtClean="0"/>
              <a:t> either went out of business or looked to get rid of film, the CBSR acquired nearly 100,000 reels of master negative newspaper microfilm.</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5</a:t>
            </a:fld>
            <a:endParaRPr lang="en-US"/>
          </a:p>
        </p:txBody>
      </p:sp>
    </p:spTree>
    <p:extLst>
      <p:ext uri="{BB962C8B-B14F-4D97-AF65-F5344CB8AC3E}">
        <p14:creationId xmlns:p14="http://schemas.microsoft.com/office/powerpoint/2010/main" val="123235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you’ve finished the poll.  If you have general questions about the CDNC, please type them up and I’ll answer them at the end.  If you have specific questions about a slide, please raise your hand so that we can address them as we go along.</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6</a:t>
            </a:fld>
            <a:endParaRPr lang="en-US"/>
          </a:p>
        </p:txBody>
      </p:sp>
    </p:spTree>
    <p:extLst>
      <p:ext uri="{BB962C8B-B14F-4D97-AF65-F5344CB8AC3E}">
        <p14:creationId xmlns:p14="http://schemas.microsoft.com/office/powerpoint/2010/main" val="425928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CBSR</a:t>
            </a:r>
            <a:r>
              <a:rPr lang="en-US" baseline="0" dirty="0" smtClean="0"/>
              <a:t> began digitizing CA newspapers in 2005 as one of the initial 6 participants in the NDNP program.  Over 6 years we produced about 300,000 pages now available at CDNC and </a:t>
            </a:r>
            <a:r>
              <a:rPr lang="en-US" baseline="0" dirty="0" err="1" smtClean="0"/>
              <a:t>ChronAm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7</a:t>
            </a:fld>
            <a:endParaRPr lang="en-US"/>
          </a:p>
        </p:txBody>
      </p:sp>
    </p:spTree>
    <p:extLst>
      <p:ext uri="{BB962C8B-B14F-4D97-AF65-F5344CB8AC3E}">
        <p14:creationId xmlns:p14="http://schemas.microsoft.com/office/powerpoint/2010/main" val="31289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the CBSR officially</a:t>
            </a:r>
            <a:r>
              <a:rPr lang="en-US" baseline="0" dirty="0" smtClean="0"/>
              <a:t> launched the CDNC with the initial 100,000 NDNP pages. That year we also produced an additional 50,000 pages with funding from the State Library through their LSTA grants program.  Over the last 7 years we’ve digitized more than 450,000 pages with LSTA funding and initiated other projects I’ll describe in more detail shortly.</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8</a:t>
            </a:fld>
            <a:endParaRPr lang="en-US"/>
          </a:p>
        </p:txBody>
      </p:sp>
    </p:spTree>
    <p:extLst>
      <p:ext uri="{BB962C8B-B14F-4D97-AF65-F5344CB8AC3E}">
        <p14:creationId xmlns:p14="http://schemas.microsoft.com/office/powerpoint/2010/main" val="82806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partnerships with local CA institutions began</a:t>
            </a:r>
            <a:r>
              <a:rPr lang="en-US" baseline="0" dirty="0" smtClean="0"/>
              <a:t> in 2008, when we digitized about 10,000 pages of the Sausalito News for the Sausalito Public Library.  Since then we’ve partnered with more than a dozen libraries and historical societies to digitize more than 200,000 pages.  We’ve also established a 3-way partnership with Ancestry.com, us, and local institutions.  I’ll describe these various models in more detail shortly.  My apologies if your local institution isn’t included on this list.  I could only fit so many names, and we’ve worked with many institutions that haven’t actually started to produce content yet.</a:t>
            </a:r>
            <a:endParaRPr lang="en-US" dirty="0"/>
          </a:p>
        </p:txBody>
      </p:sp>
      <p:sp>
        <p:nvSpPr>
          <p:cNvPr id="4" name="Slide Number Placeholder 3"/>
          <p:cNvSpPr>
            <a:spLocks noGrp="1"/>
          </p:cNvSpPr>
          <p:nvPr>
            <p:ph type="sldNum" sz="quarter" idx="10"/>
          </p:nvPr>
        </p:nvSpPr>
        <p:spPr/>
        <p:txBody>
          <a:bodyPr/>
          <a:lstStyle/>
          <a:p>
            <a:fld id="{BEA2BDAE-8104-42F3-BC2F-CBAC11678B5E}" type="slidenum">
              <a:rPr lang="en-US" smtClean="0"/>
              <a:t>9</a:t>
            </a:fld>
            <a:endParaRPr lang="en-US"/>
          </a:p>
        </p:txBody>
      </p:sp>
    </p:spTree>
    <p:extLst>
      <p:ext uri="{BB962C8B-B14F-4D97-AF65-F5344CB8AC3E}">
        <p14:creationId xmlns:p14="http://schemas.microsoft.com/office/powerpoint/2010/main" val="10323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5673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448E0-5DE0-4D50-8281-9A34B51F6D87}" type="datetimeFigureOut">
              <a:rPr lang="en-US" smtClean="0"/>
              <a:t>12/15/14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416788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448E0-5DE0-4D50-8281-9A34B51F6D87}" type="datetimeFigureOut">
              <a:rPr lang="en-US" smtClean="0"/>
              <a:t>12/15/14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157708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448E0-5DE0-4D50-8281-9A34B51F6D87}" type="datetimeFigureOut">
              <a:rPr lang="en-US" smtClean="0"/>
              <a:t>12/15/14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187124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448E0-5DE0-4D50-8281-9A34B51F6D87}" type="datetimeFigureOut">
              <a:rPr lang="en-US" smtClean="0"/>
              <a:t>12/15/14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146898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448E0-5DE0-4D50-8281-9A34B51F6D87}" type="datetimeFigureOut">
              <a:rPr lang="en-US" smtClean="0"/>
              <a:t>12/15/14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32276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448E0-5DE0-4D50-8281-9A34B51F6D87}" type="datetimeFigureOut">
              <a:rPr lang="en-US" smtClean="0"/>
              <a:t>12/15/14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131106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448E0-5DE0-4D50-8281-9A34B51F6D87}" type="datetimeFigureOut">
              <a:rPr lang="en-US" smtClean="0"/>
              <a:t>12/15/14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15063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448E0-5DE0-4D50-8281-9A34B51F6D87}" type="datetimeFigureOut">
              <a:rPr lang="en-US" smtClean="0"/>
              <a:t>12/15/14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370534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448E0-5DE0-4D50-8281-9A34B51F6D87}" type="datetimeFigureOut">
              <a:rPr lang="en-US" smtClean="0"/>
              <a:t>12/15/14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234196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448E0-5DE0-4D50-8281-9A34B51F6D87}" type="datetimeFigureOut">
              <a:rPr lang="en-US" smtClean="0"/>
              <a:t>12/15/14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A53AA-F504-4CE7-AA60-CF321EB67451}" type="slidenum">
              <a:rPr lang="en-US" smtClean="0"/>
              <a:t>‹#›</a:t>
            </a:fld>
            <a:endParaRPr lang="en-US"/>
          </a:p>
        </p:txBody>
      </p:sp>
    </p:spTree>
    <p:extLst>
      <p:ext uri="{BB962C8B-B14F-4D97-AF65-F5344CB8AC3E}">
        <p14:creationId xmlns:p14="http://schemas.microsoft.com/office/powerpoint/2010/main" val="15305214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448E0-5DE0-4D50-8281-9A34B51F6D87}" type="datetimeFigureOut">
              <a:rPr lang="en-US" smtClean="0"/>
              <a:t>12/15/14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A53AA-F504-4CE7-AA60-CF321EB67451}" type="slidenum">
              <a:rPr lang="en-US" smtClean="0"/>
              <a:t>‹#›</a:t>
            </a:fld>
            <a:endParaRPr lang="en-US"/>
          </a:p>
        </p:txBody>
      </p:sp>
      <p:sp>
        <p:nvSpPr>
          <p:cNvPr id="7" name="Rectangle 6"/>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200" y="6105253"/>
            <a:ext cx="8991600" cy="545952"/>
          </a:xfrm>
          <a:prstGeom prst="rect">
            <a:avLst/>
          </a:prstGeom>
        </p:spPr>
      </p:pic>
    </p:spTree>
    <p:extLst>
      <p:ext uri="{BB962C8B-B14F-4D97-AF65-F5344CB8AC3E}">
        <p14:creationId xmlns:p14="http://schemas.microsoft.com/office/powerpoint/2010/main" val="1217004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cnma.ucr.edu/" TargetMode="External"/><Relationship Id="rId4" Type="http://schemas.openxmlformats.org/officeDocument/2006/relationships/hyperlink" Target="http://www.loc.gov/standards/mets/" TargetMode="External"/><Relationship Id="rId5" Type="http://schemas.openxmlformats.org/officeDocument/2006/relationships/hyperlink" Target="http://www.loc.gov/standards/alto/" TargetMode="External"/><Relationship Id="rId6" Type="http://schemas.openxmlformats.org/officeDocument/2006/relationships/hyperlink" Target="http://cdnc.ucr.edu/site/related.html" TargetMode="External"/><Relationship Id="rId1" Type="http://schemas.openxmlformats.org/officeDocument/2006/relationships/slideLayout" Target="../slideLayouts/slideLayout7.xml"/><Relationship Id="rId2" Type="http://schemas.openxmlformats.org/officeDocument/2006/relationships/hyperlink" Target="http://cnp.ucr.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dnc.ucr.edu/site/USNewspapersandCopyright.html" TargetMode="External"/><Relationship Id="rId4" Type="http://schemas.openxmlformats.org/officeDocument/2006/relationships/hyperlink" Target="http://cdnc.ucr.edu/site/cacounties.html" TargetMode="External"/><Relationship Id="rId1" Type="http://schemas.openxmlformats.org/officeDocument/2006/relationships/slideLayout" Target="../slideLayouts/slideLayout7.xml"/><Relationship Id="rId2" Type="http://schemas.openxmlformats.org/officeDocument/2006/relationships/hyperlink" Target="http://cdnc.ucr.edu/site/uploading.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bgeiger@ucr.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28600"/>
            <a:ext cx="8305800" cy="41148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4801"/>
            <a:ext cx="2971800" cy="38409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304800"/>
            <a:ext cx="1828800" cy="18227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304800"/>
            <a:ext cx="1828800" cy="183184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2316903"/>
            <a:ext cx="1828800" cy="18288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2391349"/>
            <a:ext cx="1828800" cy="1828800"/>
          </a:xfrm>
          <a:prstGeom prst="rect">
            <a:avLst/>
          </a:prstGeom>
        </p:spPr>
      </p:pic>
      <p:sp>
        <p:nvSpPr>
          <p:cNvPr id="10" name="TextBox 9"/>
          <p:cNvSpPr txBox="1"/>
          <p:nvPr/>
        </p:nvSpPr>
        <p:spPr>
          <a:xfrm>
            <a:off x="609600" y="4419600"/>
            <a:ext cx="7543800" cy="1631216"/>
          </a:xfrm>
          <a:prstGeom prst="rect">
            <a:avLst/>
          </a:prstGeom>
          <a:noFill/>
        </p:spPr>
        <p:txBody>
          <a:bodyPr wrap="square" rtlCol="0">
            <a:spAutoFit/>
          </a:bodyPr>
          <a:lstStyle/>
          <a:p>
            <a:r>
              <a:rPr lang="en-US" sz="3600" dirty="0" smtClean="0">
                <a:solidFill>
                  <a:schemeClr val="accent1"/>
                </a:solidFill>
                <a:latin typeface="Arial" panose="020B0604020202020204" pitchFamily="34" charset="0"/>
                <a:cs typeface="Arial" panose="020B0604020202020204" pitchFamily="34" charset="0"/>
              </a:rPr>
              <a:t>The CDNC: An Introduction</a:t>
            </a:r>
          </a:p>
          <a:p>
            <a:pPr algn="r"/>
            <a:endParaRPr lang="en-US" sz="1200" dirty="0" smtClean="0">
              <a:solidFill>
                <a:schemeClr val="tx1">
                  <a:lumMod val="50000"/>
                  <a:lumOff val="50000"/>
                </a:schemeClr>
              </a:solidFill>
              <a:latin typeface="Arial" panose="020B0604020202020204" pitchFamily="34" charset="0"/>
              <a:cs typeface="Arial" panose="020B0604020202020204" pitchFamily="34" charset="0"/>
            </a:endParaRPr>
          </a:p>
          <a:p>
            <a:r>
              <a:rPr lang="en-US" sz="1600" dirty="0" smtClean="0">
                <a:solidFill>
                  <a:schemeClr val="tx1">
                    <a:lumMod val="50000"/>
                    <a:lumOff val="50000"/>
                  </a:schemeClr>
                </a:solidFill>
                <a:latin typeface="Arial" panose="020B0604020202020204" pitchFamily="34" charset="0"/>
                <a:cs typeface="Arial" panose="020B0604020202020204" pitchFamily="34" charset="0"/>
              </a:rPr>
              <a:t>Brian Geiger, Director</a:t>
            </a:r>
          </a:p>
          <a:p>
            <a:r>
              <a:rPr lang="en-US" sz="1600" dirty="0" smtClean="0">
                <a:solidFill>
                  <a:schemeClr val="tx1">
                    <a:lumMod val="50000"/>
                    <a:lumOff val="50000"/>
                  </a:schemeClr>
                </a:solidFill>
                <a:latin typeface="Arial" panose="020B0604020202020204" pitchFamily="34" charset="0"/>
                <a:cs typeface="Arial" panose="020B0604020202020204" pitchFamily="34" charset="0"/>
              </a:rPr>
              <a:t>Wednesday, December 17, 2014</a:t>
            </a:r>
          </a:p>
          <a:p>
            <a:r>
              <a:rPr lang="en-US" sz="1600" dirty="0" smtClean="0">
                <a:solidFill>
                  <a:schemeClr val="tx1">
                    <a:lumMod val="50000"/>
                    <a:lumOff val="50000"/>
                  </a:schemeClr>
                </a:solidFill>
                <a:latin typeface="Arial" panose="020B0604020202020204" pitchFamily="34" charset="0"/>
                <a:cs typeface="Arial" panose="020B0604020202020204" pitchFamily="34" charset="0"/>
              </a:rPr>
              <a:t>12 Noon</a:t>
            </a: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0627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321900" cy="430887"/>
          </a:xfrm>
          <a:prstGeom prst="rect">
            <a:avLst/>
          </a:prstGeom>
          <a:noFill/>
        </p:spPr>
        <p:txBody>
          <a:bodyPr wrap="none" rtlCol="0">
            <a:spAutoFit/>
          </a:bodyPr>
          <a:lstStyle/>
          <a:p>
            <a:r>
              <a:rPr lang="en-US" sz="2200" dirty="0" smtClean="0">
                <a:solidFill>
                  <a:schemeClr val="bg1">
                    <a:lumMod val="50000"/>
                  </a:schemeClr>
                </a:solidFill>
              </a:rPr>
              <a:t>Standards</a:t>
            </a:r>
            <a:endParaRPr lang="en-US" sz="2200" dirty="0">
              <a:solidFill>
                <a:schemeClr val="bg1">
                  <a:lumMod val="50000"/>
                </a:schemeClr>
              </a:solidFill>
            </a:endParaRPr>
          </a:p>
        </p:txBody>
      </p:sp>
      <p:sp>
        <p:nvSpPr>
          <p:cNvPr id="3" name="TextBox 2"/>
          <p:cNvSpPr txBox="1"/>
          <p:nvPr/>
        </p:nvSpPr>
        <p:spPr>
          <a:xfrm>
            <a:off x="685800" y="602825"/>
            <a:ext cx="2286000" cy="461665"/>
          </a:xfrm>
          <a:prstGeom prst="rect">
            <a:avLst/>
          </a:prstGeom>
          <a:noFill/>
        </p:spPr>
        <p:txBody>
          <a:bodyPr wrap="square" rtlCol="0">
            <a:spAutoFit/>
          </a:bodyPr>
          <a:lstStyle/>
          <a:p>
            <a:r>
              <a:rPr lang="en-US" sz="2400" dirty="0" smtClean="0"/>
              <a:t>Overview</a:t>
            </a:r>
            <a:endParaRPr lang="en-US" sz="2400" dirty="0"/>
          </a:p>
        </p:txBody>
      </p:sp>
      <p:sp>
        <p:nvSpPr>
          <p:cNvPr id="4" name="TextBox 3"/>
          <p:cNvSpPr txBox="1"/>
          <p:nvPr/>
        </p:nvSpPr>
        <p:spPr>
          <a:xfrm>
            <a:off x="889550" y="1077553"/>
            <a:ext cx="6959050" cy="646331"/>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Follow standards set by LC and NEH for NDNP</a:t>
            </a:r>
          </a:p>
          <a:p>
            <a:pPr marL="285750" indent="-285750">
              <a:buClr>
                <a:srgbClr val="509BBC"/>
              </a:buClr>
              <a:buFont typeface="Wingdings" panose="05000000000000000000" pitchFamily="2" charset="2"/>
              <a:buChar char="§"/>
            </a:pPr>
            <a:r>
              <a:rPr lang="en-US" dirty="0" smtClean="0"/>
              <a:t>Used around the world, including Australia, Europe and Asia</a:t>
            </a:r>
            <a:endParaRPr lang="en-US" dirty="0"/>
          </a:p>
        </p:txBody>
      </p:sp>
      <p:sp>
        <p:nvSpPr>
          <p:cNvPr id="6" name="TextBox 5"/>
          <p:cNvSpPr txBox="1"/>
          <p:nvPr/>
        </p:nvSpPr>
        <p:spPr>
          <a:xfrm>
            <a:off x="685800" y="1897376"/>
            <a:ext cx="1828800" cy="461665"/>
          </a:xfrm>
          <a:prstGeom prst="rect">
            <a:avLst/>
          </a:prstGeom>
          <a:noFill/>
        </p:spPr>
        <p:txBody>
          <a:bodyPr wrap="square" rtlCol="0">
            <a:spAutoFit/>
          </a:bodyPr>
          <a:lstStyle/>
          <a:p>
            <a:r>
              <a:rPr lang="en-US" sz="2400" dirty="0" smtClean="0"/>
              <a:t>Details</a:t>
            </a:r>
            <a:endParaRPr lang="en-US" sz="2400" dirty="0"/>
          </a:p>
        </p:txBody>
      </p:sp>
      <p:sp>
        <p:nvSpPr>
          <p:cNvPr id="7" name="TextBox 6"/>
          <p:cNvSpPr txBox="1"/>
          <p:nvPr/>
        </p:nvSpPr>
        <p:spPr>
          <a:xfrm>
            <a:off x="889549" y="2362200"/>
            <a:ext cx="8102051" cy="1200329"/>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Scan from CNMA master negative film, occasionally newsprint or positive film</a:t>
            </a:r>
          </a:p>
          <a:p>
            <a:pPr marL="285750" indent="-285750">
              <a:buClr>
                <a:srgbClr val="509BBC"/>
              </a:buClr>
              <a:buFont typeface="Wingdings" panose="05000000000000000000" pitchFamily="2" charset="2"/>
              <a:buChar char="§"/>
            </a:pPr>
            <a:r>
              <a:rPr lang="en-US" dirty="0" smtClean="0"/>
              <a:t>TIFF archival image for every page</a:t>
            </a:r>
          </a:p>
          <a:p>
            <a:pPr marL="285750" indent="-285750">
              <a:buClr>
                <a:srgbClr val="509BBC"/>
              </a:buClr>
              <a:buFont typeface="Wingdings" panose="05000000000000000000" pitchFamily="2" charset="2"/>
              <a:buChar char="§"/>
            </a:pPr>
            <a:r>
              <a:rPr lang="en-US" dirty="0" smtClean="0"/>
              <a:t>Derivative files provide access</a:t>
            </a:r>
          </a:p>
          <a:p>
            <a:pPr marL="285750" indent="-285750">
              <a:buClr>
                <a:srgbClr val="509BBC"/>
              </a:buClr>
              <a:buFont typeface="Wingdings" panose="05000000000000000000" pitchFamily="2" charset="2"/>
              <a:buChar char="§"/>
            </a:pPr>
            <a:endParaRPr lang="en-US" dirty="0"/>
          </a:p>
        </p:txBody>
      </p:sp>
      <p:sp>
        <p:nvSpPr>
          <p:cNvPr id="8" name="TextBox 7"/>
          <p:cNvSpPr txBox="1"/>
          <p:nvPr/>
        </p:nvSpPr>
        <p:spPr>
          <a:xfrm>
            <a:off x="685559" y="3411760"/>
            <a:ext cx="1600441" cy="461665"/>
          </a:xfrm>
          <a:prstGeom prst="rect">
            <a:avLst/>
          </a:prstGeom>
          <a:noFill/>
        </p:spPr>
        <p:txBody>
          <a:bodyPr wrap="square" rtlCol="0">
            <a:spAutoFit/>
          </a:bodyPr>
          <a:lstStyle/>
          <a:p>
            <a:r>
              <a:rPr lang="en-US" sz="2400" dirty="0" smtClean="0"/>
              <a:t>Why</a:t>
            </a:r>
            <a:endParaRPr lang="en-US" sz="2400" dirty="0"/>
          </a:p>
        </p:txBody>
      </p:sp>
      <p:sp>
        <p:nvSpPr>
          <p:cNvPr id="9" name="TextBox 8"/>
          <p:cNvSpPr txBox="1"/>
          <p:nvPr/>
        </p:nvSpPr>
        <p:spPr>
          <a:xfrm>
            <a:off x="889550" y="3962400"/>
            <a:ext cx="5587450" cy="1477328"/>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Digital preservation copies of newspaper</a:t>
            </a:r>
          </a:p>
          <a:p>
            <a:pPr marL="285750" indent="-285750">
              <a:buClr>
                <a:srgbClr val="509BBC"/>
              </a:buClr>
              <a:buFont typeface="Wingdings" panose="05000000000000000000" pitchFamily="2" charset="2"/>
              <a:buChar char="§"/>
            </a:pPr>
            <a:r>
              <a:rPr lang="en-US" dirty="0" smtClean="0"/>
              <a:t>Provide superior access than formats like PDF</a:t>
            </a:r>
          </a:p>
          <a:p>
            <a:pPr marL="285750" indent="-285750">
              <a:buClr>
                <a:srgbClr val="509BBC"/>
              </a:buClr>
              <a:buFont typeface="Wingdings" panose="05000000000000000000" pitchFamily="2" charset="2"/>
              <a:buChar char="§"/>
            </a:pPr>
            <a:r>
              <a:rPr lang="en-US" dirty="0" smtClean="0"/>
              <a:t>Usable across platforms</a:t>
            </a:r>
          </a:p>
          <a:p>
            <a:pPr marL="285750" indent="-285750">
              <a:buClr>
                <a:srgbClr val="509BBC"/>
              </a:buClr>
              <a:buFont typeface="Wingdings" panose="05000000000000000000" pitchFamily="2" charset="2"/>
              <a:buChar char="§"/>
            </a:pPr>
            <a:r>
              <a:rPr lang="en-US" dirty="0" smtClean="0"/>
              <a:t>Eliminate need to reprocess in the future</a:t>
            </a:r>
          </a:p>
          <a:p>
            <a:pPr marL="285750" indent="-285750">
              <a:buClr>
                <a:srgbClr val="509BBC"/>
              </a:buClr>
              <a:buFont typeface="Wingdings" panose="05000000000000000000" pitchFamily="2" charset="2"/>
              <a:buChar char="§"/>
            </a:pPr>
            <a:endParaRPr lang="en-US" dirty="0"/>
          </a:p>
        </p:txBody>
      </p:sp>
    </p:spTree>
    <p:extLst>
      <p:ext uri="{BB962C8B-B14F-4D97-AF65-F5344CB8AC3E}">
        <p14:creationId xmlns:p14="http://schemas.microsoft.com/office/powerpoint/2010/main" val="37795518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321900" cy="430887"/>
          </a:xfrm>
          <a:prstGeom prst="rect">
            <a:avLst/>
          </a:prstGeom>
          <a:noFill/>
        </p:spPr>
        <p:txBody>
          <a:bodyPr wrap="none" rtlCol="0">
            <a:spAutoFit/>
          </a:bodyPr>
          <a:lstStyle/>
          <a:p>
            <a:r>
              <a:rPr lang="en-US" sz="2200" dirty="0" smtClean="0">
                <a:solidFill>
                  <a:schemeClr val="bg1">
                    <a:lumMod val="50000"/>
                  </a:schemeClr>
                </a:solidFill>
              </a:rPr>
              <a:t>Standards</a:t>
            </a:r>
            <a:endParaRPr lang="en-US" sz="2200" dirty="0">
              <a:solidFill>
                <a:schemeClr val="bg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8382000" cy="4191000"/>
          </a:xfrm>
          <a:prstGeom prst="rect">
            <a:avLst/>
          </a:prstGeom>
        </p:spPr>
      </p:pic>
    </p:spTree>
    <p:extLst>
      <p:ext uri="{BB962C8B-B14F-4D97-AF65-F5344CB8AC3E}">
        <p14:creationId xmlns:p14="http://schemas.microsoft.com/office/powerpoint/2010/main" val="6455317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321900" cy="430887"/>
          </a:xfrm>
          <a:prstGeom prst="rect">
            <a:avLst/>
          </a:prstGeom>
          <a:noFill/>
        </p:spPr>
        <p:txBody>
          <a:bodyPr wrap="none" rtlCol="0">
            <a:spAutoFit/>
          </a:bodyPr>
          <a:lstStyle/>
          <a:p>
            <a:r>
              <a:rPr lang="en-US" sz="2200" dirty="0" smtClean="0">
                <a:solidFill>
                  <a:schemeClr val="bg1">
                    <a:lumMod val="50000"/>
                  </a:schemeClr>
                </a:solidFill>
              </a:rPr>
              <a:t>Standards</a:t>
            </a:r>
            <a:endParaRPr lang="en-US" sz="2200" dirty="0">
              <a:solidFill>
                <a:schemeClr val="bg1">
                  <a:lumMod val="50000"/>
                </a:schemeClr>
              </a:solidFill>
            </a:endParaRPr>
          </a:p>
        </p:txBody>
      </p:sp>
      <p:sp>
        <p:nvSpPr>
          <p:cNvPr id="3" name="TextBox 2"/>
          <p:cNvSpPr txBox="1"/>
          <p:nvPr/>
        </p:nvSpPr>
        <p:spPr>
          <a:xfrm>
            <a:off x="762000" y="602881"/>
            <a:ext cx="3276600" cy="523220"/>
          </a:xfrm>
          <a:prstGeom prst="rect">
            <a:avLst/>
          </a:prstGeom>
          <a:noFill/>
        </p:spPr>
        <p:txBody>
          <a:bodyPr wrap="square" rtlCol="0">
            <a:spAutoFit/>
          </a:bodyPr>
          <a:lstStyle/>
          <a:p>
            <a:r>
              <a:rPr lang="en-US" sz="2800" dirty="0" smtClean="0"/>
              <a:t>Derivative Files</a:t>
            </a:r>
            <a:endParaRPr lang="en-US" sz="2800" dirty="0"/>
          </a:p>
        </p:txBody>
      </p:sp>
      <p:sp>
        <p:nvSpPr>
          <p:cNvPr id="4" name="TextBox 3"/>
          <p:cNvSpPr txBox="1"/>
          <p:nvPr/>
        </p:nvSpPr>
        <p:spPr>
          <a:xfrm>
            <a:off x="1371600" y="1295400"/>
            <a:ext cx="7086600" cy="4247317"/>
          </a:xfrm>
          <a:prstGeom prst="rect">
            <a:avLst/>
          </a:prstGeom>
          <a:noFill/>
        </p:spPr>
        <p:txBody>
          <a:bodyPr wrap="square" rtlCol="0">
            <a:spAutoFit/>
          </a:bodyPr>
          <a:lstStyle/>
          <a:p>
            <a:r>
              <a:rPr lang="en-US" dirty="0" smtClean="0"/>
              <a:t>TIFF Images</a:t>
            </a:r>
          </a:p>
          <a:p>
            <a:pPr marL="285750" indent="-285750">
              <a:buClr>
                <a:srgbClr val="509BBC"/>
              </a:buClr>
              <a:buFont typeface="Wingdings" panose="05000000000000000000" pitchFamily="2" charset="2"/>
              <a:buChar char="§"/>
            </a:pPr>
            <a:r>
              <a:rPr lang="en-US" dirty="0" smtClean="0"/>
              <a:t>Digital preservation copy of page</a:t>
            </a:r>
          </a:p>
          <a:p>
            <a:pPr marL="285750" indent="-285750">
              <a:buClr>
                <a:srgbClr val="509BBC"/>
              </a:buClr>
              <a:buFont typeface="Wingdings" panose="05000000000000000000" pitchFamily="2" charset="2"/>
              <a:buChar char="§"/>
            </a:pPr>
            <a:r>
              <a:rPr lang="en-US" dirty="0" smtClean="0"/>
              <a:t>Soon downloadable for high-res reproductions</a:t>
            </a:r>
          </a:p>
          <a:p>
            <a:pPr marL="285750" indent="-285750">
              <a:buClr>
                <a:srgbClr val="509BBC"/>
              </a:buClr>
              <a:buFont typeface="Wingdings" panose="05000000000000000000" pitchFamily="2" charset="2"/>
              <a:buChar char="§"/>
            </a:pPr>
            <a:endParaRPr lang="en-US" dirty="0"/>
          </a:p>
          <a:p>
            <a:pPr>
              <a:buClr>
                <a:srgbClr val="509BBC"/>
              </a:buClr>
            </a:pPr>
            <a:r>
              <a:rPr lang="en-US" dirty="0" smtClean="0"/>
              <a:t>JP2 Images</a:t>
            </a:r>
          </a:p>
          <a:p>
            <a:pPr marL="285750" indent="-285750">
              <a:buClr>
                <a:srgbClr val="509BBC"/>
              </a:buClr>
              <a:buFont typeface="Wingdings" panose="05000000000000000000" pitchFamily="2" charset="2"/>
              <a:buChar char="§"/>
            </a:pPr>
            <a:r>
              <a:rPr lang="en-US" dirty="0" smtClean="0"/>
              <a:t>Used for page display in CDNC</a:t>
            </a:r>
          </a:p>
          <a:p>
            <a:pPr marL="285750" indent="-285750">
              <a:buClr>
                <a:srgbClr val="509BBC"/>
              </a:buClr>
              <a:buFont typeface="Wingdings" panose="05000000000000000000" pitchFamily="2" charset="2"/>
              <a:buChar char="§"/>
            </a:pPr>
            <a:r>
              <a:rPr lang="en-US" dirty="0" smtClean="0"/>
              <a:t>Available for high-res reproduction</a:t>
            </a:r>
          </a:p>
          <a:p>
            <a:pPr marL="285750" indent="-285750">
              <a:buClr>
                <a:srgbClr val="509BBC"/>
              </a:buClr>
              <a:buFont typeface="Wingdings" panose="05000000000000000000" pitchFamily="2" charset="2"/>
              <a:buChar char="§"/>
            </a:pPr>
            <a:endParaRPr lang="en-US" dirty="0"/>
          </a:p>
          <a:p>
            <a:pPr>
              <a:buClr>
                <a:srgbClr val="509BBC"/>
              </a:buClr>
            </a:pPr>
            <a:r>
              <a:rPr lang="en-US" dirty="0" smtClean="0"/>
              <a:t>PDFs</a:t>
            </a:r>
          </a:p>
          <a:p>
            <a:pPr marL="285750" indent="-285750">
              <a:buClr>
                <a:srgbClr val="509BBC"/>
              </a:buClr>
              <a:buFont typeface="Wingdings" panose="05000000000000000000" pitchFamily="2" charset="2"/>
              <a:buChar char="§"/>
            </a:pPr>
            <a:r>
              <a:rPr lang="en-US" dirty="0" smtClean="0"/>
              <a:t>Downloadable for low-res purposes</a:t>
            </a:r>
          </a:p>
          <a:p>
            <a:pPr marL="285750" indent="-285750">
              <a:buClr>
                <a:srgbClr val="509BBC"/>
              </a:buClr>
              <a:buFont typeface="Wingdings" panose="05000000000000000000" pitchFamily="2" charset="2"/>
              <a:buChar char="§"/>
            </a:pPr>
            <a:endParaRPr lang="en-US" dirty="0"/>
          </a:p>
          <a:p>
            <a:pPr>
              <a:buClr>
                <a:srgbClr val="509BBC"/>
              </a:buClr>
            </a:pPr>
            <a:r>
              <a:rPr lang="en-US" dirty="0" smtClean="0"/>
              <a:t>METS/ALTO XML</a:t>
            </a:r>
          </a:p>
          <a:p>
            <a:pPr marL="285750" indent="-285750">
              <a:buClr>
                <a:srgbClr val="509BBC"/>
              </a:buClr>
              <a:buFont typeface="Wingdings" panose="05000000000000000000" pitchFamily="2" charset="2"/>
              <a:buChar char="§"/>
            </a:pPr>
            <a:r>
              <a:rPr lang="en-US" dirty="0" smtClean="0"/>
              <a:t>METS defines the physical layout of the issue and pages</a:t>
            </a:r>
          </a:p>
          <a:p>
            <a:pPr marL="285750" indent="-285750">
              <a:buClr>
                <a:srgbClr val="509BBC"/>
              </a:buClr>
              <a:buFont typeface="Wingdings" panose="05000000000000000000" pitchFamily="2" charset="2"/>
              <a:buChar char="§"/>
            </a:pPr>
            <a:r>
              <a:rPr lang="en-US" dirty="0" smtClean="0"/>
              <a:t>ALTO defines page contents and computer-generated text (OCR)</a:t>
            </a:r>
          </a:p>
          <a:p>
            <a:pPr marL="285750" indent="-285750">
              <a:buClr>
                <a:srgbClr val="509BBC"/>
              </a:buClr>
              <a:buFont typeface="Wingdings" panose="05000000000000000000" pitchFamily="2" charset="2"/>
              <a:buChar char="§"/>
            </a:pPr>
            <a:r>
              <a:rPr lang="en-US" dirty="0" smtClean="0"/>
              <a:t>Allows sophisticated access and retrieval of data</a:t>
            </a:r>
            <a:endParaRPr lang="en-US" dirty="0"/>
          </a:p>
        </p:txBody>
      </p:sp>
    </p:spTree>
    <p:extLst>
      <p:ext uri="{BB962C8B-B14F-4D97-AF65-F5344CB8AC3E}">
        <p14:creationId xmlns:p14="http://schemas.microsoft.com/office/powerpoint/2010/main" val="36681736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892634" cy="430887"/>
          </a:xfrm>
          <a:prstGeom prst="rect">
            <a:avLst/>
          </a:prstGeom>
          <a:noFill/>
        </p:spPr>
        <p:txBody>
          <a:bodyPr wrap="none" rtlCol="0">
            <a:spAutoFit/>
          </a:bodyPr>
          <a:lstStyle/>
          <a:p>
            <a:r>
              <a:rPr lang="en-US" sz="2200" dirty="0" smtClean="0">
                <a:solidFill>
                  <a:schemeClr val="bg1">
                    <a:lumMod val="50000"/>
                  </a:schemeClr>
                </a:solidFill>
              </a:rPr>
              <a:t>CDNC Features</a:t>
            </a:r>
            <a:endParaRPr lang="en-US" sz="2200" dirty="0">
              <a:solidFill>
                <a:schemeClr val="bg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81000"/>
            <a:ext cx="8686800" cy="5221200"/>
          </a:xfrm>
          <a:prstGeom prst="rect">
            <a:avLst/>
          </a:prstGeom>
        </p:spPr>
      </p:pic>
    </p:spTree>
    <p:extLst>
      <p:ext uri="{BB962C8B-B14F-4D97-AF65-F5344CB8AC3E}">
        <p14:creationId xmlns:p14="http://schemas.microsoft.com/office/powerpoint/2010/main" val="3974703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892634" cy="430887"/>
          </a:xfrm>
          <a:prstGeom prst="rect">
            <a:avLst/>
          </a:prstGeom>
          <a:noFill/>
        </p:spPr>
        <p:txBody>
          <a:bodyPr wrap="none" rtlCol="0">
            <a:spAutoFit/>
          </a:bodyPr>
          <a:lstStyle/>
          <a:p>
            <a:r>
              <a:rPr lang="en-US" sz="2200" dirty="0" smtClean="0">
                <a:solidFill>
                  <a:schemeClr val="bg1">
                    <a:lumMod val="50000"/>
                  </a:schemeClr>
                </a:solidFill>
              </a:rPr>
              <a:t>CDNC Features</a:t>
            </a:r>
            <a:endParaRPr lang="en-US" sz="2200" dirty="0">
              <a:solidFill>
                <a:schemeClr val="bg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85800"/>
            <a:ext cx="6091847" cy="5300815"/>
          </a:xfrm>
          <a:prstGeom prst="rect">
            <a:avLst/>
          </a:prstGeom>
        </p:spPr>
      </p:pic>
    </p:spTree>
    <p:extLst>
      <p:ext uri="{BB962C8B-B14F-4D97-AF65-F5344CB8AC3E}">
        <p14:creationId xmlns:p14="http://schemas.microsoft.com/office/powerpoint/2010/main" val="32183970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892634" cy="430887"/>
          </a:xfrm>
          <a:prstGeom prst="rect">
            <a:avLst/>
          </a:prstGeom>
          <a:noFill/>
        </p:spPr>
        <p:txBody>
          <a:bodyPr wrap="none" rtlCol="0">
            <a:spAutoFit/>
          </a:bodyPr>
          <a:lstStyle/>
          <a:p>
            <a:r>
              <a:rPr lang="en-US" sz="2200" dirty="0" smtClean="0">
                <a:solidFill>
                  <a:schemeClr val="bg1">
                    <a:lumMod val="50000"/>
                  </a:schemeClr>
                </a:solidFill>
              </a:rPr>
              <a:t>CDNC Features</a:t>
            </a:r>
            <a:endParaRPr lang="en-US" sz="2200" dirty="0">
              <a:solidFill>
                <a:schemeClr val="bg1">
                  <a:lumMod val="50000"/>
                </a:schemeClr>
              </a:solidFill>
            </a:endParaRPr>
          </a:p>
        </p:txBody>
      </p:sp>
      <p:sp>
        <p:nvSpPr>
          <p:cNvPr id="4" name="TextBox 3"/>
          <p:cNvSpPr txBox="1"/>
          <p:nvPr/>
        </p:nvSpPr>
        <p:spPr>
          <a:xfrm>
            <a:off x="6172200" y="1371600"/>
            <a:ext cx="184731" cy="369332"/>
          </a:xfrm>
          <a:prstGeom prst="rect">
            <a:avLst/>
          </a:prstGeom>
          <a:noFill/>
        </p:spPr>
        <p:txBody>
          <a:bodyPr wrap="none" rtlCol="0">
            <a:spAutoFit/>
          </a:bodyPr>
          <a:lstStyle/>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77008958"/>
              </p:ext>
            </p:extLst>
          </p:nvPr>
        </p:nvGraphicFramePr>
        <p:xfrm>
          <a:off x="5791200" y="762000"/>
          <a:ext cx="2627312" cy="4732020"/>
        </p:xfrm>
        <a:graphic>
          <a:graphicData uri="http://schemas.openxmlformats.org/drawingml/2006/table">
            <a:tbl>
              <a:tblPr firstRow="1" firstCol="1" bandRow="1">
                <a:tableStyleId>{5C22544A-7EE6-4342-B048-85BDC9FD1C3A}</a:tableStyleId>
              </a:tblPr>
              <a:tblGrid>
                <a:gridCol w="262731"/>
                <a:gridCol w="1831181"/>
                <a:gridCol w="533400"/>
              </a:tblGrid>
              <a:tr h="150865">
                <a:tc>
                  <a:txBody>
                    <a:bodyPr/>
                    <a:lstStyle/>
                    <a:p>
                      <a:pPr marL="0" marR="0" algn="r">
                        <a:lnSpc>
                          <a:spcPct val="115000"/>
                        </a:lnSpc>
                        <a:spcBef>
                          <a:spcPts val="0"/>
                        </a:spcBef>
                        <a:spcAft>
                          <a:spcPts val="0"/>
                        </a:spcAft>
                      </a:pPr>
                      <a:r>
                        <a:rPr lang="en-US" sz="900">
                          <a:effectLst/>
                        </a:rPr>
                        <a:t>1.</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Wes Keat</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838,881</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annh</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334,401</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3.</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rstew160</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150,000</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4.</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Vince Miller</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115,173</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5.</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Roger</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110,023</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6.</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RIddings</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99,999</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7.</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wmartin46</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97,407</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8.</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Sharonvdc</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96,792</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9.</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Conovaloff</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73,186</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10.</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JFZ</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70,166</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11.</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Mike Detwiler</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63,786</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12.</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JeffD-OCRtf</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57,565</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13.</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Toby</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57,441</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14.</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mjbarkl</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49,030</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15.</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dirty="0">
                          <a:effectLst/>
                        </a:rPr>
                        <a:t>Phyllis</a:t>
                      </a:r>
                      <a:endParaRPr lang="en-US" sz="900" dirty="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40,855</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16.</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CathyMK</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36,647</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17.</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Teresa Nemeth</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dirty="0">
                          <a:effectLst/>
                        </a:rPr>
                        <a:t>35,268</a:t>
                      </a:r>
                      <a:endParaRPr lang="en-US" sz="900" dirty="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18.</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Sheila S</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34,562</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19.</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Kevin Hopkins</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31,319</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20.</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DeborahC</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31,039</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21.</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nrowlett</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30,408</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22.</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rieck</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27,616</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23.</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JuneauJim</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26,914</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24.</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kost</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26,104</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25.</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stepsix</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25,755</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26.</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astrayelmgod</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25,152</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27.</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J Sergneri</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22,691</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28.</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cferoben</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21,458</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29.</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daveg</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a:effectLst/>
                        </a:rPr>
                        <a:t>20,786</a:t>
                      </a:r>
                      <a:endParaRPr lang="en-US" sz="900">
                        <a:effectLst/>
                        <a:latin typeface="Calibri"/>
                        <a:ea typeface="Calibri"/>
                        <a:cs typeface="Times New Roman"/>
                      </a:endParaRPr>
                    </a:p>
                  </a:txBody>
                  <a:tcPr marL="40996" marR="40996" marT="0" marB="0" anchor="ctr"/>
                </a:tc>
              </a:tr>
              <a:tr h="150865">
                <a:tc>
                  <a:txBody>
                    <a:bodyPr/>
                    <a:lstStyle/>
                    <a:p>
                      <a:pPr marL="0" marR="0" algn="r">
                        <a:lnSpc>
                          <a:spcPct val="115000"/>
                        </a:lnSpc>
                        <a:spcBef>
                          <a:spcPts val="0"/>
                        </a:spcBef>
                        <a:spcAft>
                          <a:spcPts val="0"/>
                        </a:spcAft>
                      </a:pPr>
                      <a:r>
                        <a:rPr lang="en-US" sz="900">
                          <a:effectLst/>
                        </a:rPr>
                        <a:t>30.</a:t>
                      </a:r>
                      <a:endParaRPr lang="en-US" sz="900">
                        <a:effectLst/>
                        <a:latin typeface="Calibri"/>
                        <a:ea typeface="Calibri"/>
                        <a:cs typeface="Times New Roman"/>
                      </a:endParaRPr>
                    </a:p>
                  </a:txBody>
                  <a:tcPr marL="40996" marR="40996" marT="0" marB="0" anchor="ctr"/>
                </a:tc>
                <a:tc>
                  <a:txBody>
                    <a:bodyPr/>
                    <a:lstStyle/>
                    <a:p>
                      <a:pPr marL="0" marR="0" algn="l">
                        <a:lnSpc>
                          <a:spcPct val="115000"/>
                        </a:lnSpc>
                        <a:spcBef>
                          <a:spcPts val="0"/>
                        </a:spcBef>
                        <a:spcAft>
                          <a:spcPts val="0"/>
                        </a:spcAft>
                      </a:pPr>
                      <a:r>
                        <a:rPr lang="en-US" sz="900">
                          <a:effectLst/>
                        </a:rPr>
                        <a:t>Peter H</a:t>
                      </a:r>
                      <a:endParaRPr lang="en-US" sz="900">
                        <a:effectLst/>
                        <a:latin typeface="Calibri"/>
                        <a:ea typeface="Calibri"/>
                        <a:cs typeface="Times New Roman"/>
                      </a:endParaRPr>
                    </a:p>
                  </a:txBody>
                  <a:tcPr marL="40996" marR="40996" marT="0" marB="0" anchor="ctr"/>
                </a:tc>
                <a:tc>
                  <a:txBody>
                    <a:bodyPr/>
                    <a:lstStyle/>
                    <a:p>
                      <a:pPr marL="0" marR="0" algn="r">
                        <a:lnSpc>
                          <a:spcPct val="115000"/>
                        </a:lnSpc>
                        <a:spcBef>
                          <a:spcPts val="0"/>
                        </a:spcBef>
                        <a:spcAft>
                          <a:spcPts val="0"/>
                        </a:spcAft>
                      </a:pPr>
                      <a:r>
                        <a:rPr lang="en-US" sz="900" dirty="0">
                          <a:effectLst/>
                        </a:rPr>
                        <a:t>20,221</a:t>
                      </a:r>
                      <a:endParaRPr lang="en-US" sz="900" dirty="0">
                        <a:effectLst/>
                        <a:latin typeface="Calibri"/>
                        <a:ea typeface="Calibri"/>
                        <a:cs typeface="Times New Roman"/>
                      </a:endParaRPr>
                    </a:p>
                  </a:txBody>
                  <a:tcPr marL="40996" marR="40996" marT="0" marB="0" anchor="ctr"/>
                </a:tc>
              </a:tr>
            </a:tbl>
          </a:graphicData>
        </a:graphic>
      </p:graphicFrame>
      <p:sp>
        <p:nvSpPr>
          <p:cNvPr id="14" name="Rectangle 4"/>
          <p:cNvSpPr>
            <a:spLocks noChangeArrowheads="1"/>
          </p:cNvSpPr>
          <p:nvPr/>
        </p:nvSpPr>
        <p:spPr bwMode="auto">
          <a:xfrm>
            <a:off x="1030288" y="1497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838200"/>
            <a:ext cx="4572000" cy="4456176"/>
          </a:xfrm>
          <a:prstGeom prst="rect">
            <a:avLst/>
          </a:prstGeom>
        </p:spPr>
      </p:pic>
    </p:spTree>
    <p:extLst>
      <p:ext uri="{BB962C8B-B14F-4D97-AF65-F5344CB8AC3E}">
        <p14:creationId xmlns:p14="http://schemas.microsoft.com/office/powerpoint/2010/main" val="16681106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892634" cy="430887"/>
          </a:xfrm>
          <a:prstGeom prst="rect">
            <a:avLst/>
          </a:prstGeom>
          <a:noFill/>
        </p:spPr>
        <p:txBody>
          <a:bodyPr wrap="none" rtlCol="0">
            <a:spAutoFit/>
          </a:bodyPr>
          <a:lstStyle/>
          <a:p>
            <a:r>
              <a:rPr lang="en-US" sz="2200" dirty="0" smtClean="0">
                <a:solidFill>
                  <a:schemeClr val="bg1">
                    <a:lumMod val="50000"/>
                  </a:schemeClr>
                </a:solidFill>
              </a:rPr>
              <a:t>CDNC Features</a:t>
            </a:r>
            <a:endParaRPr lang="en-US" sz="2200" dirty="0">
              <a:solidFill>
                <a:schemeClr val="bg1">
                  <a:lumMod val="50000"/>
                </a:schemeClr>
              </a:solidFill>
            </a:endParaRPr>
          </a:p>
        </p:txBody>
      </p:sp>
      <p:sp>
        <p:nvSpPr>
          <p:cNvPr id="3" name="TextBox 2"/>
          <p:cNvSpPr txBox="1"/>
          <p:nvPr/>
        </p:nvSpPr>
        <p:spPr>
          <a:xfrm>
            <a:off x="344644" y="583287"/>
            <a:ext cx="2703356" cy="369332"/>
          </a:xfrm>
          <a:prstGeom prst="rect">
            <a:avLst/>
          </a:prstGeom>
          <a:noFill/>
        </p:spPr>
        <p:txBody>
          <a:bodyPr wrap="square" rtlCol="0">
            <a:spAutoFit/>
          </a:bodyPr>
          <a:lstStyle/>
          <a:p>
            <a:r>
              <a:rPr lang="en-US" dirty="0" smtClean="0"/>
              <a:t>Future Additions</a:t>
            </a:r>
            <a:endParaRPr lang="en-US" dirty="0"/>
          </a:p>
        </p:txBody>
      </p:sp>
      <p:sp>
        <p:nvSpPr>
          <p:cNvPr id="4" name="TextBox 3"/>
          <p:cNvSpPr txBox="1"/>
          <p:nvPr/>
        </p:nvSpPr>
        <p:spPr>
          <a:xfrm>
            <a:off x="685800" y="1295400"/>
            <a:ext cx="8458200" cy="2308324"/>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Automatically download high res TIFFs and JP2s</a:t>
            </a:r>
          </a:p>
          <a:p>
            <a:pPr marL="285750" indent="-285750">
              <a:buClr>
                <a:srgbClr val="509BBC"/>
              </a:buClr>
              <a:buFont typeface="Wingdings" panose="05000000000000000000" pitchFamily="2" charset="2"/>
              <a:buChar char="§"/>
            </a:pPr>
            <a:r>
              <a:rPr lang="en-US" dirty="0" smtClean="0"/>
              <a:t>Search embargoed content</a:t>
            </a:r>
          </a:p>
          <a:p>
            <a:pPr marL="285750" indent="-285750">
              <a:buClr>
                <a:srgbClr val="509BBC"/>
              </a:buClr>
              <a:buFont typeface="Wingdings" panose="05000000000000000000" pitchFamily="2" charset="2"/>
              <a:buChar char="§"/>
            </a:pPr>
            <a:r>
              <a:rPr lang="en-US" dirty="0" smtClean="0"/>
              <a:t>Robust user accounts</a:t>
            </a:r>
          </a:p>
          <a:p>
            <a:pPr marL="742950" lvl="1" indent="-285750">
              <a:buClr>
                <a:srgbClr val="509BBC"/>
              </a:buClr>
              <a:buFont typeface="Arial" panose="020B0604020202020204" pitchFamily="34" charset="0"/>
              <a:buChar char="•"/>
            </a:pPr>
            <a:r>
              <a:rPr lang="en-US" dirty="0" smtClean="0"/>
              <a:t>Save search histories</a:t>
            </a:r>
          </a:p>
          <a:p>
            <a:pPr marL="742950" lvl="1" indent="-285750">
              <a:buClr>
                <a:srgbClr val="509BBC"/>
              </a:buClr>
              <a:buFont typeface="Arial" panose="020B0604020202020204" pitchFamily="34" charset="0"/>
              <a:buChar char="•"/>
            </a:pPr>
            <a:r>
              <a:rPr lang="en-US" dirty="0" smtClean="0"/>
              <a:t>Save and organize search results</a:t>
            </a:r>
          </a:p>
          <a:p>
            <a:pPr marL="742950" lvl="1" indent="-285750">
              <a:buClr>
                <a:srgbClr val="509BBC"/>
              </a:buClr>
              <a:buFont typeface="Arial" panose="020B0604020202020204" pitchFamily="34" charset="0"/>
              <a:buChar char="•"/>
            </a:pPr>
            <a:r>
              <a:rPr lang="en-US" dirty="0" smtClean="0"/>
              <a:t>Take notes on search results</a:t>
            </a:r>
          </a:p>
          <a:p>
            <a:pPr marL="285750" indent="-285750">
              <a:buClr>
                <a:srgbClr val="509BBC"/>
              </a:buClr>
              <a:buFont typeface="Wingdings" panose="05000000000000000000" pitchFamily="2" charset="2"/>
              <a:buChar char="§"/>
            </a:pPr>
            <a:r>
              <a:rPr lang="en-US" dirty="0" smtClean="0"/>
              <a:t>Tag content with authorized terms like “Illustration,” “Birth/Death Notice,” “Ad”</a:t>
            </a:r>
          </a:p>
          <a:p>
            <a:pPr marL="285750" indent="-285750">
              <a:buClr>
                <a:srgbClr val="509BBC"/>
              </a:buClr>
              <a:buFont typeface="Wingdings" panose="05000000000000000000" pitchFamily="2" charset="2"/>
              <a:buChar char="§"/>
            </a:pPr>
            <a:r>
              <a:rPr lang="en-US" dirty="0" smtClean="0"/>
              <a:t>View titles by county</a:t>
            </a:r>
            <a:endParaRPr lang="en-US" dirty="0"/>
          </a:p>
        </p:txBody>
      </p:sp>
    </p:spTree>
    <p:extLst>
      <p:ext uri="{BB962C8B-B14F-4D97-AF65-F5344CB8AC3E}">
        <p14:creationId xmlns:p14="http://schemas.microsoft.com/office/powerpoint/2010/main" val="13592938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 y="152400"/>
            <a:ext cx="1611916" cy="430887"/>
          </a:xfrm>
          <a:prstGeom prst="rect">
            <a:avLst/>
          </a:prstGeom>
          <a:noFill/>
        </p:spPr>
        <p:txBody>
          <a:bodyPr wrap="none" rtlCol="0">
            <a:spAutoFit/>
          </a:bodyPr>
          <a:lstStyle/>
          <a:p>
            <a:r>
              <a:rPr lang="en-US" sz="2200" dirty="0" smtClean="0">
                <a:solidFill>
                  <a:schemeClr val="bg1">
                    <a:lumMod val="50000"/>
                  </a:schemeClr>
                </a:solidFill>
              </a:rPr>
              <a:t>Partnerships</a:t>
            </a:r>
            <a:endParaRPr lang="en-US" sz="2200" dirty="0">
              <a:solidFill>
                <a:schemeClr val="bg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05365" cy="6781800"/>
          </a:xfrm>
          <a:prstGeom prst="rect">
            <a:avLst/>
          </a:prstGeom>
        </p:spPr>
      </p:pic>
      <p:sp>
        <p:nvSpPr>
          <p:cNvPr id="4" name="TextBox 3"/>
          <p:cNvSpPr txBox="1"/>
          <p:nvPr/>
        </p:nvSpPr>
        <p:spPr>
          <a:xfrm>
            <a:off x="228600" y="685800"/>
            <a:ext cx="2887072" cy="646331"/>
          </a:xfrm>
          <a:prstGeom prst="rect">
            <a:avLst/>
          </a:prstGeom>
          <a:noFill/>
        </p:spPr>
        <p:txBody>
          <a:bodyPr wrap="none" rtlCol="0">
            <a:spAutoFit/>
          </a:bodyPr>
          <a:lstStyle/>
          <a:p>
            <a:r>
              <a:rPr lang="en-US" dirty="0" smtClean="0"/>
              <a:t>California State Library/LSTA:</a:t>
            </a:r>
          </a:p>
          <a:p>
            <a:r>
              <a:rPr lang="en-US" dirty="0" smtClean="0"/>
              <a:t>5-Year Plan</a:t>
            </a:r>
            <a:endParaRPr lang="en-US" dirty="0"/>
          </a:p>
        </p:txBody>
      </p:sp>
    </p:spTree>
    <p:extLst>
      <p:ext uri="{BB962C8B-B14F-4D97-AF65-F5344CB8AC3E}">
        <p14:creationId xmlns:p14="http://schemas.microsoft.com/office/powerpoint/2010/main" val="70220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611916" cy="430887"/>
          </a:xfrm>
          <a:prstGeom prst="rect">
            <a:avLst/>
          </a:prstGeom>
          <a:noFill/>
        </p:spPr>
        <p:txBody>
          <a:bodyPr wrap="none" rtlCol="0">
            <a:spAutoFit/>
          </a:bodyPr>
          <a:lstStyle/>
          <a:p>
            <a:r>
              <a:rPr lang="en-US" sz="2200" dirty="0" smtClean="0">
                <a:solidFill>
                  <a:schemeClr val="bg1">
                    <a:lumMod val="50000"/>
                  </a:schemeClr>
                </a:solidFill>
              </a:rPr>
              <a:t>Partnerships</a:t>
            </a:r>
            <a:endParaRPr lang="en-US" sz="2200" dirty="0">
              <a:solidFill>
                <a:schemeClr val="bg1">
                  <a:lumMod val="50000"/>
                </a:schemeClr>
              </a:solidFill>
            </a:endParaRPr>
          </a:p>
        </p:txBody>
      </p:sp>
      <p:sp>
        <p:nvSpPr>
          <p:cNvPr id="3" name="TextBox 2"/>
          <p:cNvSpPr txBox="1"/>
          <p:nvPr/>
        </p:nvSpPr>
        <p:spPr>
          <a:xfrm>
            <a:off x="228600" y="583287"/>
            <a:ext cx="2819400" cy="369332"/>
          </a:xfrm>
          <a:prstGeom prst="rect">
            <a:avLst/>
          </a:prstGeom>
          <a:noFill/>
        </p:spPr>
        <p:txBody>
          <a:bodyPr wrap="square" rtlCol="0">
            <a:spAutoFit/>
          </a:bodyPr>
          <a:lstStyle/>
          <a:p>
            <a:r>
              <a:rPr lang="en-US" dirty="0" smtClean="0"/>
              <a:t>Local Institutions</a:t>
            </a:r>
            <a:endParaRPr lang="en-US" dirty="0"/>
          </a:p>
        </p:txBody>
      </p:sp>
      <p:sp>
        <p:nvSpPr>
          <p:cNvPr id="4" name="TextBox 3"/>
          <p:cNvSpPr txBox="1"/>
          <p:nvPr/>
        </p:nvSpPr>
        <p:spPr>
          <a:xfrm>
            <a:off x="838200" y="978745"/>
            <a:ext cx="7848600" cy="1477328"/>
          </a:xfrm>
          <a:prstGeom prst="rect">
            <a:avLst/>
          </a:prstGeom>
          <a:noFill/>
        </p:spPr>
        <p:txBody>
          <a:bodyPr wrap="square" rtlCol="0">
            <a:spAutoFit/>
          </a:bodyPr>
          <a:lstStyle/>
          <a:p>
            <a:r>
              <a:rPr lang="en-US" u="sng" dirty="0" smtClean="0"/>
              <a:t>Funding</a:t>
            </a:r>
            <a:endParaRPr lang="en-US" dirty="0" smtClean="0"/>
          </a:p>
          <a:p>
            <a:pPr marL="285750" indent="-285750">
              <a:buClr>
                <a:srgbClr val="509BBC"/>
              </a:buClr>
              <a:buFont typeface="Wingdings" panose="05000000000000000000" pitchFamily="2" charset="2"/>
              <a:buChar char="§"/>
            </a:pPr>
            <a:r>
              <a:rPr lang="en-US" dirty="0" smtClean="0"/>
              <a:t>CSL/LSTA 5-Year Plan</a:t>
            </a:r>
          </a:p>
          <a:p>
            <a:pPr marL="285750" indent="-285750">
              <a:buClr>
                <a:srgbClr val="509BBC"/>
              </a:buClr>
              <a:buFont typeface="Wingdings" panose="05000000000000000000" pitchFamily="2" charset="2"/>
              <a:buChar char="§"/>
            </a:pPr>
            <a:r>
              <a:rPr lang="en-US" dirty="0" smtClean="0"/>
              <a:t>CSL/LSTA Pitch an Idea: Local projects that can include newspapers, but…</a:t>
            </a:r>
          </a:p>
          <a:p>
            <a:pPr marL="285750" indent="-285750">
              <a:buClr>
                <a:srgbClr val="509BBC"/>
              </a:buClr>
              <a:buFont typeface="Wingdings" panose="05000000000000000000" pitchFamily="2" charset="2"/>
              <a:buChar char="§"/>
            </a:pPr>
            <a:r>
              <a:rPr lang="en-US" dirty="0" smtClean="0"/>
              <a:t>Local Funding Agencies: foundations, businesses, etc.</a:t>
            </a:r>
          </a:p>
          <a:p>
            <a:pPr marL="285750" indent="-285750">
              <a:buClr>
                <a:srgbClr val="509BBC"/>
              </a:buClr>
              <a:buFont typeface="Wingdings" panose="05000000000000000000" pitchFamily="2" charset="2"/>
              <a:buChar char="§"/>
            </a:pPr>
            <a:r>
              <a:rPr lang="en-US" dirty="0" smtClean="0"/>
              <a:t>Local Resources: fund-raising campaigns, donor, acquisition funds, etc.</a:t>
            </a:r>
          </a:p>
        </p:txBody>
      </p:sp>
      <p:sp>
        <p:nvSpPr>
          <p:cNvPr id="5" name="TextBox 4"/>
          <p:cNvSpPr txBox="1"/>
          <p:nvPr/>
        </p:nvSpPr>
        <p:spPr>
          <a:xfrm>
            <a:off x="838200" y="2971800"/>
            <a:ext cx="8229600" cy="2031325"/>
          </a:xfrm>
          <a:prstGeom prst="rect">
            <a:avLst/>
          </a:prstGeom>
          <a:noFill/>
        </p:spPr>
        <p:txBody>
          <a:bodyPr wrap="square" rtlCol="0">
            <a:spAutoFit/>
          </a:bodyPr>
          <a:lstStyle/>
          <a:p>
            <a:r>
              <a:rPr lang="en-US" u="sng" dirty="0" smtClean="0"/>
              <a:t>How it Works</a:t>
            </a:r>
            <a:endParaRPr lang="en-US" dirty="0" smtClean="0"/>
          </a:p>
          <a:p>
            <a:pPr marL="285750" indent="-285750">
              <a:buClr>
                <a:srgbClr val="509BBC"/>
              </a:buClr>
              <a:buFont typeface="Wingdings" panose="05000000000000000000" pitchFamily="2" charset="2"/>
              <a:buChar char="§"/>
            </a:pPr>
            <a:r>
              <a:rPr lang="en-US" dirty="0" smtClean="0"/>
              <a:t>CNMA master </a:t>
            </a:r>
            <a:r>
              <a:rPr lang="en-US" dirty="0" err="1" smtClean="0"/>
              <a:t>neg</a:t>
            </a:r>
            <a:r>
              <a:rPr lang="en-US" dirty="0" smtClean="0"/>
              <a:t> microfilm, local positives if necessary, occasionally newsprint</a:t>
            </a:r>
          </a:p>
          <a:p>
            <a:pPr marL="285750" indent="-285750">
              <a:buClr>
                <a:srgbClr val="509BBC"/>
              </a:buClr>
              <a:buFont typeface="Wingdings" panose="05000000000000000000" pitchFamily="2" charset="2"/>
              <a:buChar char="§"/>
            </a:pPr>
            <a:r>
              <a:rPr lang="en-US" dirty="0" smtClean="0"/>
              <a:t>CDNC bundles projects for lower pricing</a:t>
            </a:r>
          </a:p>
          <a:p>
            <a:pPr marL="285750" indent="-285750">
              <a:buClr>
                <a:srgbClr val="509BBC"/>
              </a:buClr>
              <a:buFont typeface="Wingdings" panose="05000000000000000000" pitchFamily="2" charset="2"/>
              <a:buChar char="§"/>
            </a:pPr>
            <a:r>
              <a:rPr lang="en-US" dirty="0" smtClean="0"/>
              <a:t>2015 per page pricing: $0.06 scanning + $0.34 digitization = $0.40 total</a:t>
            </a:r>
          </a:p>
          <a:p>
            <a:pPr marL="285750" indent="-285750">
              <a:buClr>
                <a:srgbClr val="509BBC"/>
              </a:buClr>
              <a:buFont typeface="Wingdings" panose="05000000000000000000" pitchFamily="2" charset="2"/>
              <a:buChar char="§"/>
            </a:pPr>
            <a:r>
              <a:rPr lang="en-US" dirty="0" smtClean="0"/>
              <a:t>CDNC pays vendors and invoices institution for reimbursement</a:t>
            </a:r>
          </a:p>
          <a:p>
            <a:pPr marL="285750" indent="-285750">
              <a:buClr>
                <a:srgbClr val="509BBC"/>
              </a:buClr>
              <a:buFont typeface="Wingdings" panose="05000000000000000000" pitchFamily="2" charset="2"/>
              <a:buChar char="§"/>
            </a:pPr>
            <a:r>
              <a:rPr lang="en-US" dirty="0" smtClean="0"/>
              <a:t>CDNC QCs data then loads into live site and sends copies to institutions</a:t>
            </a:r>
          </a:p>
          <a:p>
            <a:pPr marL="285750" indent="-285750">
              <a:buClr>
                <a:srgbClr val="509BBC"/>
              </a:buClr>
              <a:buFont typeface="Wingdings" panose="05000000000000000000" pitchFamily="2" charset="2"/>
              <a:buChar char="§"/>
            </a:pPr>
            <a:r>
              <a:rPr lang="en-US" dirty="0" smtClean="0"/>
              <a:t>There is no charge to local institution for hosting data in the CDNC, but…</a:t>
            </a:r>
            <a:endParaRPr lang="en-US" dirty="0"/>
          </a:p>
        </p:txBody>
      </p:sp>
    </p:spTree>
    <p:extLst>
      <p:ext uri="{BB962C8B-B14F-4D97-AF65-F5344CB8AC3E}">
        <p14:creationId xmlns:p14="http://schemas.microsoft.com/office/powerpoint/2010/main" val="364691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611916" cy="430887"/>
          </a:xfrm>
          <a:prstGeom prst="rect">
            <a:avLst/>
          </a:prstGeom>
          <a:noFill/>
        </p:spPr>
        <p:txBody>
          <a:bodyPr wrap="none" rtlCol="0">
            <a:spAutoFit/>
          </a:bodyPr>
          <a:lstStyle/>
          <a:p>
            <a:r>
              <a:rPr lang="en-US" sz="2200" dirty="0" smtClean="0">
                <a:solidFill>
                  <a:schemeClr val="bg1">
                    <a:lumMod val="50000"/>
                  </a:schemeClr>
                </a:solidFill>
              </a:rPr>
              <a:t>Partnerships</a:t>
            </a:r>
            <a:endParaRPr lang="en-US" sz="2200" dirty="0">
              <a:solidFill>
                <a:schemeClr val="bg1">
                  <a:lumMod val="50000"/>
                </a:schemeClr>
              </a:solidFill>
            </a:endParaRPr>
          </a:p>
        </p:txBody>
      </p:sp>
      <p:sp>
        <p:nvSpPr>
          <p:cNvPr id="3" name="TextBox 2"/>
          <p:cNvSpPr txBox="1"/>
          <p:nvPr/>
        </p:nvSpPr>
        <p:spPr>
          <a:xfrm>
            <a:off x="228600" y="583100"/>
            <a:ext cx="5562600" cy="369332"/>
          </a:xfrm>
          <a:prstGeom prst="rect">
            <a:avLst/>
          </a:prstGeom>
          <a:noFill/>
        </p:spPr>
        <p:txBody>
          <a:bodyPr wrap="square" rtlCol="0">
            <a:spAutoFit/>
          </a:bodyPr>
          <a:lstStyle/>
          <a:p>
            <a:r>
              <a:rPr lang="en-US" dirty="0" smtClean="0"/>
              <a:t>Local Institutions: Branded Website at CDNC</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219200"/>
            <a:ext cx="7315200" cy="4343400"/>
          </a:xfrm>
          <a:prstGeom prst="rect">
            <a:avLst/>
          </a:prstGeom>
        </p:spPr>
      </p:pic>
    </p:spTree>
    <p:extLst>
      <p:ext uri="{BB962C8B-B14F-4D97-AF65-F5344CB8AC3E}">
        <p14:creationId xmlns:p14="http://schemas.microsoft.com/office/powerpoint/2010/main" val="412625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2743200"/>
            <a:ext cx="1022972" cy="769441"/>
          </a:xfrm>
          <a:prstGeom prst="rect">
            <a:avLst/>
          </a:prstGeom>
          <a:noFill/>
        </p:spPr>
        <p:txBody>
          <a:bodyPr wrap="none" rtlCol="0">
            <a:spAutoFit/>
          </a:bodyPr>
          <a:lstStyle/>
          <a:p>
            <a:r>
              <a:rPr lang="en-US" sz="4400" dirty="0" smtClean="0"/>
              <a:t>Poll</a:t>
            </a:r>
            <a:endParaRPr lang="en-US" sz="4400" dirty="0"/>
          </a:p>
        </p:txBody>
      </p:sp>
    </p:spTree>
    <p:extLst>
      <p:ext uri="{BB962C8B-B14F-4D97-AF65-F5344CB8AC3E}">
        <p14:creationId xmlns:p14="http://schemas.microsoft.com/office/powerpoint/2010/main" val="2395785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611916" cy="430887"/>
          </a:xfrm>
          <a:prstGeom prst="rect">
            <a:avLst/>
          </a:prstGeom>
          <a:noFill/>
        </p:spPr>
        <p:txBody>
          <a:bodyPr wrap="none" rtlCol="0">
            <a:spAutoFit/>
          </a:bodyPr>
          <a:lstStyle/>
          <a:p>
            <a:r>
              <a:rPr lang="en-US" sz="2200" dirty="0" smtClean="0">
                <a:solidFill>
                  <a:schemeClr val="bg1">
                    <a:lumMod val="50000"/>
                  </a:schemeClr>
                </a:solidFill>
              </a:rPr>
              <a:t>Partnerships</a:t>
            </a:r>
            <a:endParaRPr lang="en-US" sz="2200" dirty="0">
              <a:solidFill>
                <a:schemeClr val="bg1">
                  <a:lumMod val="50000"/>
                </a:schemeClr>
              </a:solidFill>
            </a:endParaRPr>
          </a:p>
        </p:txBody>
      </p:sp>
      <p:sp>
        <p:nvSpPr>
          <p:cNvPr id="3" name="TextBox 2"/>
          <p:cNvSpPr txBox="1"/>
          <p:nvPr/>
        </p:nvSpPr>
        <p:spPr>
          <a:xfrm>
            <a:off x="228600" y="587641"/>
            <a:ext cx="2362200" cy="369332"/>
          </a:xfrm>
          <a:prstGeom prst="rect">
            <a:avLst/>
          </a:prstGeom>
          <a:noFill/>
        </p:spPr>
        <p:txBody>
          <a:bodyPr wrap="square" rtlCol="0">
            <a:spAutoFit/>
          </a:bodyPr>
          <a:lstStyle/>
          <a:p>
            <a:r>
              <a:rPr lang="en-US" dirty="0" smtClean="0"/>
              <a:t>Ancestry.com</a:t>
            </a:r>
            <a:endParaRPr lang="en-US" dirty="0"/>
          </a:p>
        </p:txBody>
      </p:sp>
      <p:sp>
        <p:nvSpPr>
          <p:cNvPr id="4" name="TextBox 3"/>
          <p:cNvSpPr txBox="1"/>
          <p:nvPr/>
        </p:nvSpPr>
        <p:spPr>
          <a:xfrm>
            <a:off x="533400" y="956973"/>
            <a:ext cx="8458200" cy="2862322"/>
          </a:xfrm>
          <a:prstGeom prst="rect">
            <a:avLst/>
          </a:prstGeom>
          <a:noFill/>
        </p:spPr>
        <p:txBody>
          <a:bodyPr wrap="square" rtlCol="0">
            <a:spAutoFit/>
          </a:bodyPr>
          <a:lstStyle/>
          <a:p>
            <a:r>
              <a:rPr lang="en-US" u="sng" dirty="0" smtClean="0"/>
              <a:t>Overview</a:t>
            </a:r>
          </a:p>
          <a:p>
            <a:pPr marL="285750" indent="-285750">
              <a:buClr>
                <a:srgbClr val="509BBC"/>
              </a:buClr>
              <a:buFont typeface="Wingdings" panose="05000000000000000000" pitchFamily="2" charset="2"/>
              <a:buChar char="§"/>
            </a:pPr>
            <a:r>
              <a:rPr lang="en-US" dirty="0" smtClean="0"/>
              <a:t>Ancestry digitizes film at their cost</a:t>
            </a:r>
          </a:p>
          <a:p>
            <a:pPr marL="285750" indent="-285750">
              <a:buClr>
                <a:srgbClr val="509BBC"/>
              </a:buClr>
              <a:buFont typeface="Wingdings" panose="05000000000000000000" pitchFamily="2" charset="2"/>
              <a:buChar char="§"/>
            </a:pPr>
            <a:r>
              <a:rPr lang="en-US" dirty="0" smtClean="0"/>
              <a:t>Adhere to CDNC digitization standards</a:t>
            </a:r>
          </a:p>
          <a:p>
            <a:pPr marL="285750" indent="-285750">
              <a:buClr>
                <a:srgbClr val="509BBC"/>
              </a:buClr>
              <a:buFont typeface="Wingdings" panose="05000000000000000000" pitchFamily="2" charset="2"/>
              <a:buChar char="§"/>
            </a:pPr>
            <a:r>
              <a:rPr lang="en-US" dirty="0" smtClean="0"/>
              <a:t>Provide copies of all data to CDNC</a:t>
            </a:r>
          </a:p>
          <a:p>
            <a:pPr marL="285750" indent="-285750">
              <a:buClr>
                <a:srgbClr val="509BBC"/>
              </a:buClr>
              <a:buFont typeface="Wingdings" panose="05000000000000000000" pitchFamily="2" charset="2"/>
              <a:buChar char="§"/>
            </a:pPr>
            <a:r>
              <a:rPr lang="en-US" dirty="0" smtClean="0"/>
              <a:t>Available immediately at newspapers.com for a fee</a:t>
            </a:r>
          </a:p>
          <a:p>
            <a:pPr marL="285750" indent="-285750">
              <a:buClr>
                <a:srgbClr val="509BBC"/>
              </a:buClr>
              <a:buFont typeface="Wingdings" panose="05000000000000000000" pitchFamily="2" charset="2"/>
              <a:buChar char="§"/>
            </a:pPr>
            <a:r>
              <a:rPr lang="en-US" dirty="0" smtClean="0"/>
              <a:t>After 3-year embargo available for free to everyone at CDNC</a:t>
            </a:r>
          </a:p>
          <a:p>
            <a:pPr marL="285750" indent="-285750">
              <a:buClr>
                <a:srgbClr val="509BBC"/>
              </a:buClr>
              <a:buFont typeface="Wingdings" panose="05000000000000000000" pitchFamily="2" charset="2"/>
              <a:buChar char="§"/>
            </a:pPr>
            <a:r>
              <a:rPr lang="en-US" dirty="0" smtClean="0"/>
              <a:t>In 2015 hope to make embargoed data searchable but not viewable in CDNC</a:t>
            </a:r>
          </a:p>
          <a:p>
            <a:pPr marL="285750" indent="-285750">
              <a:buClr>
                <a:srgbClr val="509BBC"/>
              </a:buClr>
              <a:buFont typeface="Wingdings" panose="05000000000000000000" pitchFamily="2" charset="2"/>
              <a:buChar char="§"/>
            </a:pPr>
            <a:r>
              <a:rPr lang="en-US" dirty="0" smtClean="0"/>
              <a:t>Interested primarily in long runs, late 19</a:t>
            </a:r>
            <a:r>
              <a:rPr lang="en-US" baseline="30000" dirty="0" smtClean="0"/>
              <a:t>th</a:t>
            </a:r>
            <a:r>
              <a:rPr lang="en-US" dirty="0" smtClean="0"/>
              <a:t> to early 21</a:t>
            </a:r>
            <a:r>
              <a:rPr lang="en-US" baseline="30000" dirty="0" smtClean="0"/>
              <a:t>st</a:t>
            </a:r>
            <a:r>
              <a:rPr lang="en-US" dirty="0" smtClean="0"/>
              <a:t> century</a:t>
            </a:r>
          </a:p>
          <a:p>
            <a:pPr marL="285750" indent="-285750">
              <a:buClr>
                <a:srgbClr val="509BBC"/>
              </a:buClr>
              <a:buFont typeface="Wingdings" panose="05000000000000000000" pitchFamily="2" charset="2"/>
              <a:buChar char="§"/>
            </a:pPr>
            <a:r>
              <a:rPr lang="en-US" dirty="0" smtClean="0"/>
              <a:t>To date have digitized San Bernardino Sun, Santa Cruz Sentinel, &amp; Oakland Tribune</a:t>
            </a:r>
          </a:p>
          <a:p>
            <a:pPr marL="285750" indent="-285750">
              <a:buClr>
                <a:srgbClr val="509BBC"/>
              </a:buClr>
              <a:buFont typeface="Wingdings" panose="05000000000000000000" pitchFamily="2" charset="2"/>
              <a:buChar char="§"/>
            </a:pPr>
            <a:endParaRPr lang="en-US" dirty="0"/>
          </a:p>
        </p:txBody>
      </p:sp>
      <p:sp>
        <p:nvSpPr>
          <p:cNvPr id="5" name="TextBox 4"/>
          <p:cNvSpPr txBox="1"/>
          <p:nvPr/>
        </p:nvSpPr>
        <p:spPr>
          <a:xfrm>
            <a:off x="533400" y="3819295"/>
            <a:ext cx="7620000" cy="923330"/>
          </a:xfrm>
          <a:prstGeom prst="rect">
            <a:avLst/>
          </a:prstGeom>
          <a:noFill/>
        </p:spPr>
        <p:txBody>
          <a:bodyPr wrap="square" rtlCol="0">
            <a:spAutoFit/>
          </a:bodyPr>
          <a:lstStyle/>
          <a:p>
            <a:r>
              <a:rPr lang="en-US" u="sng" dirty="0" smtClean="0"/>
              <a:t>Local Institution</a:t>
            </a:r>
          </a:p>
          <a:p>
            <a:pPr marL="285750" indent="-285750">
              <a:buClr>
                <a:srgbClr val="509BBC"/>
              </a:buClr>
              <a:buFont typeface="Wingdings" panose="05000000000000000000" pitchFamily="2" charset="2"/>
              <a:buChar char="§"/>
            </a:pPr>
            <a:r>
              <a:rPr lang="en-US" dirty="0" smtClean="0"/>
              <a:t>Clears copyright by researching or working with copyright holder</a:t>
            </a:r>
          </a:p>
          <a:p>
            <a:pPr marL="285750" indent="-285750">
              <a:buClr>
                <a:srgbClr val="509BBC"/>
              </a:buClr>
              <a:buFont typeface="Wingdings" panose="05000000000000000000" pitchFamily="2" charset="2"/>
              <a:buChar char="§"/>
            </a:pPr>
            <a:r>
              <a:rPr lang="en-US" dirty="0" smtClean="0"/>
              <a:t>Gets free access to titles at newspapers.com during embargo period</a:t>
            </a:r>
            <a:endParaRPr lang="en-US" dirty="0"/>
          </a:p>
        </p:txBody>
      </p:sp>
    </p:spTree>
    <p:extLst>
      <p:ext uri="{BB962C8B-B14F-4D97-AF65-F5344CB8AC3E}">
        <p14:creationId xmlns:p14="http://schemas.microsoft.com/office/powerpoint/2010/main" val="255936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611916" cy="430887"/>
          </a:xfrm>
          <a:prstGeom prst="rect">
            <a:avLst/>
          </a:prstGeom>
          <a:noFill/>
        </p:spPr>
        <p:txBody>
          <a:bodyPr wrap="none" rtlCol="0">
            <a:spAutoFit/>
          </a:bodyPr>
          <a:lstStyle/>
          <a:p>
            <a:r>
              <a:rPr lang="en-US" sz="2200" dirty="0" smtClean="0">
                <a:solidFill>
                  <a:schemeClr val="bg1">
                    <a:lumMod val="50000"/>
                  </a:schemeClr>
                </a:solidFill>
              </a:rPr>
              <a:t>Partnerships</a:t>
            </a:r>
            <a:endParaRPr lang="en-US" sz="2200" dirty="0">
              <a:solidFill>
                <a:schemeClr val="bg1">
                  <a:lumMod val="50000"/>
                </a:schemeClr>
              </a:solidFill>
            </a:endParaRPr>
          </a:p>
        </p:txBody>
      </p:sp>
      <p:sp>
        <p:nvSpPr>
          <p:cNvPr id="3" name="TextBox 2"/>
          <p:cNvSpPr txBox="1"/>
          <p:nvPr/>
        </p:nvSpPr>
        <p:spPr>
          <a:xfrm>
            <a:off x="228600" y="1066800"/>
            <a:ext cx="2743200" cy="369332"/>
          </a:xfrm>
          <a:prstGeom prst="rect">
            <a:avLst/>
          </a:prstGeom>
          <a:noFill/>
        </p:spPr>
        <p:txBody>
          <a:bodyPr wrap="square" rtlCol="0">
            <a:spAutoFit/>
          </a:bodyPr>
          <a:lstStyle/>
          <a:p>
            <a:r>
              <a:rPr lang="en-US" dirty="0" smtClean="0"/>
              <a:t>Born Digital Project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676" y="1066800"/>
            <a:ext cx="3388659" cy="3840480"/>
          </a:xfrm>
          <a:prstGeom prst="rect">
            <a:avLst/>
          </a:prstGeom>
        </p:spPr>
      </p:pic>
      <p:sp>
        <p:nvSpPr>
          <p:cNvPr id="5" name="TextBox 4"/>
          <p:cNvSpPr txBox="1"/>
          <p:nvPr/>
        </p:nvSpPr>
        <p:spPr>
          <a:xfrm>
            <a:off x="228600" y="1524000"/>
            <a:ext cx="4876800" cy="2031325"/>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Many newspapers no longer microfilmed</a:t>
            </a:r>
          </a:p>
          <a:p>
            <a:pPr marL="285750" indent="-285750">
              <a:buClr>
                <a:srgbClr val="509BBC"/>
              </a:buClr>
              <a:buFont typeface="Wingdings" panose="05000000000000000000" pitchFamily="2" charset="2"/>
              <a:buChar char="§"/>
            </a:pPr>
            <a:r>
              <a:rPr lang="en-US" dirty="0" smtClean="0"/>
              <a:t>PDFs can be preserved instead</a:t>
            </a:r>
          </a:p>
          <a:p>
            <a:pPr marL="285750" indent="-285750">
              <a:buClr>
                <a:srgbClr val="509BBC"/>
              </a:buClr>
              <a:buFont typeface="Wingdings" panose="05000000000000000000" pitchFamily="2" charset="2"/>
              <a:buChar char="§"/>
            </a:pPr>
            <a:r>
              <a:rPr lang="en-US" dirty="0" smtClean="0"/>
              <a:t>CBSR began collecting PDFs in 2010</a:t>
            </a:r>
          </a:p>
          <a:p>
            <a:pPr marL="285750" indent="-285750">
              <a:buClr>
                <a:srgbClr val="509BBC"/>
              </a:buClr>
              <a:buFont typeface="Wingdings" panose="05000000000000000000" pitchFamily="2" charset="2"/>
              <a:buChar char="§"/>
            </a:pPr>
            <a:r>
              <a:rPr lang="en-US" dirty="0" smtClean="0"/>
              <a:t>Publisher uploads PDFs as sending to printer</a:t>
            </a:r>
          </a:p>
          <a:p>
            <a:pPr marL="285750" indent="-285750">
              <a:buClr>
                <a:srgbClr val="509BBC"/>
              </a:buClr>
              <a:buFont typeface="Wingdings" panose="05000000000000000000" pitchFamily="2" charset="2"/>
              <a:buChar char="§"/>
            </a:pPr>
            <a:r>
              <a:rPr lang="en-US" dirty="0" smtClean="0"/>
              <a:t>CBSR developed special uploading software</a:t>
            </a:r>
          </a:p>
          <a:p>
            <a:pPr marL="742950" lvl="1" indent="-285750">
              <a:buClr>
                <a:srgbClr val="509BBC"/>
              </a:buClr>
              <a:buFont typeface="Wingdings" panose="05000000000000000000" pitchFamily="2" charset="2"/>
              <a:buChar char="§"/>
            </a:pPr>
            <a:r>
              <a:rPr lang="en-US" dirty="0" smtClean="0"/>
              <a:t>cdnc.ucr.edu/</a:t>
            </a:r>
            <a:r>
              <a:rPr lang="en-US" dirty="0" err="1" smtClean="0"/>
              <a:t>pdfuploader</a:t>
            </a:r>
            <a:endParaRPr lang="en-US" dirty="0"/>
          </a:p>
          <a:p>
            <a:pPr marL="285750" indent="-285750">
              <a:buClr>
                <a:srgbClr val="509BBC"/>
              </a:buClr>
              <a:buFont typeface="Wingdings" panose="05000000000000000000" pitchFamily="2" charset="2"/>
              <a:buChar char="§"/>
            </a:pPr>
            <a:r>
              <a:rPr lang="en-US" dirty="0" smtClean="0"/>
              <a:t>Periodically process PDFs to include in CDNC</a:t>
            </a:r>
          </a:p>
        </p:txBody>
      </p:sp>
      <p:sp>
        <p:nvSpPr>
          <p:cNvPr id="7" name="TextBox 6"/>
          <p:cNvSpPr txBox="1"/>
          <p:nvPr/>
        </p:nvSpPr>
        <p:spPr>
          <a:xfrm>
            <a:off x="228600" y="4113014"/>
            <a:ext cx="2362200" cy="369332"/>
          </a:xfrm>
          <a:prstGeom prst="rect">
            <a:avLst/>
          </a:prstGeom>
          <a:noFill/>
        </p:spPr>
        <p:txBody>
          <a:bodyPr wrap="square" rtlCol="0">
            <a:spAutoFit/>
          </a:bodyPr>
          <a:lstStyle/>
          <a:p>
            <a:r>
              <a:rPr lang="en-US" dirty="0" smtClean="0"/>
              <a:t>How You Can Help</a:t>
            </a:r>
            <a:endParaRPr lang="en-US" dirty="0"/>
          </a:p>
        </p:txBody>
      </p:sp>
      <p:sp>
        <p:nvSpPr>
          <p:cNvPr id="6" name="TextBox 5"/>
          <p:cNvSpPr txBox="1"/>
          <p:nvPr/>
        </p:nvSpPr>
        <p:spPr>
          <a:xfrm>
            <a:off x="216408" y="4495800"/>
            <a:ext cx="5117592" cy="923330"/>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Publishers stop uploading PDFs</a:t>
            </a:r>
          </a:p>
          <a:p>
            <a:pPr marL="285750" indent="-285750">
              <a:buClr>
                <a:srgbClr val="509BBC"/>
              </a:buClr>
              <a:buFont typeface="Wingdings" panose="05000000000000000000" pitchFamily="2" charset="2"/>
              <a:buChar char="§"/>
            </a:pPr>
            <a:r>
              <a:rPr lang="en-US" dirty="0" smtClean="0"/>
              <a:t>Local institution has access to account</a:t>
            </a:r>
          </a:p>
          <a:p>
            <a:pPr marL="285750" indent="-285750">
              <a:buClr>
                <a:srgbClr val="509BBC"/>
              </a:buClr>
              <a:buFont typeface="Wingdings" panose="05000000000000000000" pitchFamily="2" charset="2"/>
              <a:buChar char="§"/>
            </a:pPr>
            <a:r>
              <a:rPr lang="en-US" dirty="0"/>
              <a:t>C</a:t>
            </a:r>
            <a:r>
              <a:rPr lang="en-US" dirty="0" smtClean="0"/>
              <a:t>heck account and remind publisher to upload</a:t>
            </a:r>
            <a:endParaRPr lang="en-US" dirty="0"/>
          </a:p>
        </p:txBody>
      </p:sp>
    </p:spTree>
    <p:extLst>
      <p:ext uri="{BB962C8B-B14F-4D97-AF65-F5344CB8AC3E}">
        <p14:creationId xmlns:p14="http://schemas.microsoft.com/office/powerpoint/2010/main" val="192768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2209800" cy="430887"/>
          </a:xfrm>
          <a:prstGeom prst="rect">
            <a:avLst/>
          </a:prstGeom>
          <a:noFill/>
        </p:spPr>
        <p:txBody>
          <a:bodyPr wrap="square" rtlCol="0">
            <a:spAutoFit/>
          </a:bodyPr>
          <a:lstStyle/>
          <a:p>
            <a:r>
              <a:rPr lang="en-US" sz="2200" dirty="0" smtClean="0">
                <a:solidFill>
                  <a:schemeClr val="bg1">
                    <a:lumMod val="50000"/>
                  </a:schemeClr>
                </a:solidFill>
              </a:rPr>
              <a:t>Resources</a:t>
            </a:r>
            <a:endParaRPr lang="en-US" sz="2200" dirty="0">
              <a:solidFill>
                <a:schemeClr val="bg1">
                  <a:lumMod val="50000"/>
                </a:schemeClr>
              </a:solidFill>
            </a:endParaRPr>
          </a:p>
        </p:txBody>
      </p:sp>
      <p:sp>
        <p:nvSpPr>
          <p:cNvPr id="3" name="TextBox 2"/>
          <p:cNvSpPr txBox="1"/>
          <p:nvPr/>
        </p:nvSpPr>
        <p:spPr>
          <a:xfrm>
            <a:off x="457200" y="685800"/>
            <a:ext cx="8001000" cy="2092881"/>
          </a:xfrm>
          <a:prstGeom prst="rect">
            <a:avLst/>
          </a:prstGeom>
          <a:noFill/>
        </p:spPr>
        <p:txBody>
          <a:bodyPr wrap="square" rtlCol="0">
            <a:spAutoFit/>
          </a:bodyPr>
          <a:lstStyle/>
          <a:p>
            <a:r>
              <a:rPr lang="en-US" u="sng" dirty="0" smtClean="0"/>
              <a:t>Microfilm</a:t>
            </a:r>
          </a:p>
          <a:p>
            <a:pPr marL="285750" indent="-285750">
              <a:buClr>
                <a:srgbClr val="509BBC"/>
              </a:buClr>
              <a:buFont typeface="Wingdings" panose="05000000000000000000" pitchFamily="2" charset="2"/>
              <a:buChar char="§"/>
            </a:pPr>
            <a:r>
              <a:rPr lang="en-US" sz="1600" dirty="0" smtClean="0"/>
              <a:t>California Newspaper Project, </a:t>
            </a:r>
            <a:r>
              <a:rPr lang="en-US" sz="1600" dirty="0" smtClean="0">
                <a:hlinkClick r:id="rId2"/>
              </a:rPr>
              <a:t>http://cnp.ucr.edu</a:t>
            </a:r>
            <a:r>
              <a:rPr lang="en-US" sz="1600" dirty="0" smtClean="0"/>
              <a:t>: bibliography and union catalog of CA</a:t>
            </a:r>
          </a:p>
          <a:p>
            <a:pPr>
              <a:buClr>
                <a:srgbClr val="509BBC"/>
              </a:buClr>
            </a:pPr>
            <a:r>
              <a:rPr lang="en-US" sz="1600" dirty="0" smtClean="0"/>
              <a:t>newspapers around the state.  “FM” holdings are positive reels; “FMM” master </a:t>
            </a:r>
            <a:r>
              <a:rPr lang="en-US" sz="1600" dirty="0" err="1" smtClean="0"/>
              <a:t>negs</a:t>
            </a:r>
            <a:r>
              <a:rPr lang="en-US" sz="1600" dirty="0" smtClean="0"/>
              <a:t>; </a:t>
            </a:r>
          </a:p>
          <a:p>
            <a:pPr>
              <a:buClr>
                <a:srgbClr val="509BBC"/>
              </a:buClr>
            </a:pPr>
            <a:r>
              <a:rPr lang="en-US" sz="1600" dirty="0" smtClean="0"/>
              <a:t>“OR” newsprint.  Holdings marked “California Newspaper Microfilm Archive” are FMM </a:t>
            </a:r>
          </a:p>
          <a:p>
            <a:pPr>
              <a:buClr>
                <a:srgbClr val="509BBC"/>
              </a:buClr>
            </a:pPr>
            <a:r>
              <a:rPr lang="en-US" sz="1600" dirty="0" smtClean="0"/>
              <a:t>managed by the CDNC and available for digitization or duplication.</a:t>
            </a:r>
          </a:p>
          <a:p>
            <a:pPr marL="285750" indent="-285750">
              <a:buClr>
                <a:srgbClr val="509BBC"/>
              </a:buClr>
              <a:buFont typeface="Wingdings" panose="05000000000000000000" pitchFamily="2" charset="2"/>
              <a:buChar char="§"/>
            </a:pPr>
            <a:r>
              <a:rPr lang="en-US" sz="1600" dirty="0" smtClean="0"/>
              <a:t>California Newspaper Microfilm Archive, </a:t>
            </a:r>
            <a:r>
              <a:rPr lang="en-US" sz="1600" dirty="0" smtClean="0">
                <a:hlinkClick r:id="rId3"/>
              </a:rPr>
              <a:t>http://cnma.ucr.edu</a:t>
            </a:r>
            <a:r>
              <a:rPr lang="en-US" sz="1600" dirty="0" smtClean="0"/>
              <a:t>: reel-by-reel database</a:t>
            </a:r>
          </a:p>
          <a:p>
            <a:pPr>
              <a:buClr>
                <a:srgbClr val="509BBC"/>
              </a:buClr>
            </a:pPr>
            <a:r>
              <a:rPr lang="en-US" sz="1600" dirty="0" smtClean="0"/>
              <a:t>of master </a:t>
            </a:r>
            <a:r>
              <a:rPr lang="en-US" sz="1600" dirty="0" err="1" smtClean="0"/>
              <a:t>neg</a:t>
            </a:r>
            <a:r>
              <a:rPr lang="en-US" sz="1600" dirty="0" smtClean="0"/>
              <a:t> film available for digitization or duplication.  Note not all reels have been</a:t>
            </a:r>
          </a:p>
          <a:p>
            <a:pPr>
              <a:buClr>
                <a:srgbClr val="509BBC"/>
              </a:buClr>
            </a:pPr>
            <a:r>
              <a:rPr lang="en-US" sz="1600" dirty="0" smtClean="0"/>
              <a:t>entered, and it is best to double check availability in the CNP above.</a:t>
            </a:r>
            <a:endParaRPr lang="en-US" sz="1600" dirty="0"/>
          </a:p>
        </p:txBody>
      </p:sp>
      <p:sp>
        <p:nvSpPr>
          <p:cNvPr id="4" name="TextBox 3"/>
          <p:cNvSpPr txBox="1"/>
          <p:nvPr/>
        </p:nvSpPr>
        <p:spPr>
          <a:xfrm>
            <a:off x="457200" y="3276600"/>
            <a:ext cx="8305800" cy="1323439"/>
          </a:xfrm>
          <a:prstGeom prst="rect">
            <a:avLst/>
          </a:prstGeom>
          <a:noFill/>
        </p:spPr>
        <p:txBody>
          <a:bodyPr wrap="square" rtlCol="0">
            <a:spAutoFit/>
          </a:bodyPr>
          <a:lstStyle/>
          <a:p>
            <a:r>
              <a:rPr lang="en-US" sz="1600" u="sng" dirty="0" smtClean="0"/>
              <a:t>Best Practices</a:t>
            </a:r>
          </a:p>
          <a:p>
            <a:pPr marL="285750" indent="-285750">
              <a:buClr>
                <a:srgbClr val="509BBC"/>
              </a:buClr>
              <a:buFont typeface="Wingdings" panose="05000000000000000000" pitchFamily="2" charset="2"/>
              <a:buChar char="§"/>
            </a:pPr>
            <a:r>
              <a:rPr lang="en-US" sz="1600" dirty="0" smtClean="0"/>
              <a:t>METS Standard: maintained by LC at </a:t>
            </a:r>
            <a:r>
              <a:rPr lang="en-US" sz="1600" dirty="0">
                <a:hlinkClick r:id="rId4"/>
              </a:rPr>
              <a:t>http://www.loc.gov/standards/mets</a:t>
            </a:r>
            <a:r>
              <a:rPr lang="en-US" sz="1600" dirty="0" smtClean="0">
                <a:hlinkClick r:id="rId4"/>
              </a:rPr>
              <a:t>/</a:t>
            </a:r>
            <a:endParaRPr lang="en-US" sz="1600" dirty="0" smtClean="0"/>
          </a:p>
          <a:p>
            <a:pPr marL="285750" indent="-285750">
              <a:buClr>
                <a:srgbClr val="509BBC"/>
              </a:buClr>
              <a:buFont typeface="Wingdings" panose="05000000000000000000" pitchFamily="2" charset="2"/>
              <a:buChar char="§"/>
            </a:pPr>
            <a:r>
              <a:rPr lang="en-US" sz="1600" dirty="0" smtClean="0"/>
              <a:t>ALTO Standard</a:t>
            </a:r>
            <a:r>
              <a:rPr lang="en-US" sz="1600" dirty="0"/>
              <a:t>: maintained by LC at </a:t>
            </a:r>
            <a:r>
              <a:rPr lang="en-US" sz="1600" dirty="0">
                <a:hlinkClick r:id="rId5"/>
              </a:rPr>
              <a:t>http://www.loc.gov/standards/alto</a:t>
            </a:r>
            <a:r>
              <a:rPr lang="en-US" sz="1600" dirty="0" smtClean="0">
                <a:hlinkClick r:id="rId5"/>
              </a:rPr>
              <a:t>/</a:t>
            </a:r>
            <a:endParaRPr lang="en-US" sz="1600" dirty="0" smtClean="0"/>
          </a:p>
          <a:p>
            <a:pPr marL="285750" indent="-285750">
              <a:buClr>
                <a:srgbClr val="509BBC"/>
              </a:buClr>
              <a:buFont typeface="Wingdings" panose="05000000000000000000" pitchFamily="2" charset="2"/>
              <a:buChar char="§"/>
            </a:pPr>
            <a:r>
              <a:rPr lang="en-US" sz="1600" dirty="0" smtClean="0"/>
              <a:t>Historic Newspaper Digitization: a number of documents created by the CDNC,</a:t>
            </a:r>
          </a:p>
          <a:p>
            <a:pPr>
              <a:buClr>
                <a:srgbClr val="509BBC"/>
              </a:buClr>
            </a:pPr>
            <a:r>
              <a:rPr lang="en-US" sz="1600" dirty="0" smtClean="0"/>
              <a:t>in part with LSTA funding</a:t>
            </a:r>
            <a:r>
              <a:rPr lang="en-US" sz="1600" dirty="0"/>
              <a:t>, available at </a:t>
            </a:r>
            <a:r>
              <a:rPr lang="en-US" sz="1600" dirty="0">
                <a:hlinkClick r:id="rId6"/>
              </a:rPr>
              <a:t>http://</a:t>
            </a:r>
            <a:r>
              <a:rPr lang="en-US" sz="1600" dirty="0" smtClean="0">
                <a:hlinkClick r:id="rId6"/>
              </a:rPr>
              <a:t>cdnc.ucr.edu/site/related.html</a:t>
            </a:r>
            <a:r>
              <a:rPr lang="en-US" sz="1600" dirty="0" smtClean="0"/>
              <a:t> </a:t>
            </a:r>
            <a:endParaRPr lang="en-US" sz="1600" dirty="0"/>
          </a:p>
        </p:txBody>
      </p:sp>
    </p:spTree>
    <p:extLst>
      <p:ext uri="{BB962C8B-B14F-4D97-AF65-F5344CB8AC3E}">
        <p14:creationId xmlns:p14="http://schemas.microsoft.com/office/powerpoint/2010/main" val="1653769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345818" cy="430887"/>
          </a:xfrm>
          <a:prstGeom prst="rect">
            <a:avLst/>
          </a:prstGeom>
          <a:noFill/>
        </p:spPr>
        <p:txBody>
          <a:bodyPr wrap="none" rtlCol="0">
            <a:spAutoFit/>
          </a:bodyPr>
          <a:lstStyle/>
          <a:p>
            <a:r>
              <a:rPr lang="en-US" sz="2200" dirty="0" smtClean="0">
                <a:solidFill>
                  <a:schemeClr val="bg1">
                    <a:lumMod val="50000"/>
                  </a:schemeClr>
                </a:solidFill>
              </a:rPr>
              <a:t>Resources</a:t>
            </a:r>
            <a:endParaRPr lang="en-US" sz="2200" dirty="0">
              <a:solidFill>
                <a:schemeClr val="bg1">
                  <a:lumMod val="50000"/>
                </a:schemeClr>
              </a:solidFill>
            </a:endParaRPr>
          </a:p>
        </p:txBody>
      </p:sp>
      <p:sp>
        <p:nvSpPr>
          <p:cNvPr id="3" name="TextBox 2"/>
          <p:cNvSpPr txBox="1"/>
          <p:nvPr/>
        </p:nvSpPr>
        <p:spPr>
          <a:xfrm>
            <a:off x="457198" y="838200"/>
            <a:ext cx="8305801" cy="1077218"/>
          </a:xfrm>
          <a:prstGeom prst="rect">
            <a:avLst/>
          </a:prstGeom>
          <a:noFill/>
        </p:spPr>
        <p:txBody>
          <a:bodyPr wrap="square" rtlCol="0">
            <a:spAutoFit/>
          </a:bodyPr>
          <a:lstStyle/>
          <a:p>
            <a:r>
              <a:rPr lang="en-US" sz="1600" u="sng" dirty="0" smtClean="0"/>
              <a:t>Documentation</a:t>
            </a:r>
          </a:p>
          <a:p>
            <a:pPr marL="285750" indent="-285750">
              <a:buClr>
                <a:srgbClr val="509BBC"/>
              </a:buClr>
              <a:buFont typeface="Wingdings" panose="05000000000000000000" pitchFamily="2" charset="2"/>
              <a:buChar char="§"/>
            </a:pPr>
            <a:r>
              <a:rPr lang="en-US" sz="1600" dirty="0" smtClean="0"/>
              <a:t>Info on “Born Digital” project and PDF uploader  </a:t>
            </a:r>
            <a:r>
              <a:rPr lang="en-US" sz="1600" dirty="0" smtClean="0">
                <a:hlinkClick r:id="rId2"/>
              </a:rPr>
              <a:t>http</a:t>
            </a:r>
            <a:r>
              <a:rPr lang="en-US" sz="1600" dirty="0">
                <a:hlinkClick r:id="rId2"/>
              </a:rPr>
              <a:t>://</a:t>
            </a:r>
            <a:r>
              <a:rPr lang="en-US" sz="1600" dirty="0" smtClean="0">
                <a:hlinkClick r:id="rId2"/>
              </a:rPr>
              <a:t>cdnc.ucr.edu/site/uploading.html</a:t>
            </a:r>
            <a:endParaRPr lang="en-US" sz="1600" dirty="0" smtClean="0"/>
          </a:p>
          <a:p>
            <a:pPr marL="285750" indent="-285750">
              <a:buClr>
                <a:srgbClr val="509BBC"/>
              </a:buClr>
              <a:buFont typeface="Wingdings" panose="05000000000000000000" pitchFamily="2" charset="2"/>
              <a:buChar char="§"/>
            </a:pPr>
            <a:r>
              <a:rPr lang="en-US" sz="1600" dirty="0"/>
              <a:t>Copyright </a:t>
            </a:r>
            <a:r>
              <a:rPr lang="en-US" sz="1600" dirty="0">
                <a:hlinkClick r:id="rId3"/>
              </a:rPr>
              <a:t>http://</a:t>
            </a:r>
            <a:r>
              <a:rPr lang="en-US" sz="1600" dirty="0" smtClean="0">
                <a:hlinkClick r:id="rId3"/>
              </a:rPr>
              <a:t>cdnc.ucr.edu/site/USNewspapersandCopyright.html</a:t>
            </a:r>
            <a:endParaRPr lang="en-US" sz="1600" dirty="0" smtClean="0"/>
          </a:p>
          <a:p>
            <a:pPr marL="285750" indent="-285750">
              <a:buClr>
                <a:srgbClr val="509BBC"/>
              </a:buClr>
              <a:buFont typeface="Wingdings" panose="05000000000000000000" pitchFamily="2" charset="2"/>
              <a:buChar char="§"/>
            </a:pPr>
            <a:r>
              <a:rPr lang="en-US" sz="1600" dirty="0" smtClean="0"/>
              <a:t>California counties </a:t>
            </a:r>
            <a:r>
              <a:rPr lang="en-US" sz="1600" dirty="0"/>
              <a:t>5-year plan </a:t>
            </a:r>
            <a:r>
              <a:rPr lang="en-US" sz="1600" dirty="0">
                <a:hlinkClick r:id="rId4"/>
              </a:rPr>
              <a:t>http://cdnc.ucr.edu/site/cacounties.html</a:t>
            </a:r>
            <a:r>
              <a:rPr lang="en-US" sz="1600" dirty="0" smtClean="0">
                <a:hlinkClick r:id="rId4"/>
              </a:rPr>
              <a:t>#</a:t>
            </a:r>
            <a:endParaRPr lang="en-US" sz="1600" dirty="0" smtClean="0"/>
          </a:p>
        </p:txBody>
      </p:sp>
    </p:spTree>
    <p:extLst>
      <p:ext uri="{BB962C8B-B14F-4D97-AF65-F5344CB8AC3E}">
        <p14:creationId xmlns:p14="http://schemas.microsoft.com/office/powerpoint/2010/main" val="372501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676399"/>
            <a:ext cx="4038600" cy="2462213"/>
          </a:xfrm>
          <a:prstGeom prst="rect">
            <a:avLst/>
          </a:prstGeom>
          <a:noFill/>
        </p:spPr>
        <p:txBody>
          <a:bodyPr wrap="square" rtlCol="0">
            <a:spAutoFit/>
          </a:bodyPr>
          <a:lstStyle/>
          <a:p>
            <a:r>
              <a:rPr lang="en-US" sz="4000" dirty="0" smtClean="0"/>
              <a:t>Thank You!</a:t>
            </a:r>
          </a:p>
          <a:p>
            <a:endParaRPr lang="en-US" dirty="0"/>
          </a:p>
          <a:p>
            <a:r>
              <a:rPr lang="en-US" sz="2400" dirty="0" smtClean="0"/>
              <a:t>Brian Geiger, Director</a:t>
            </a:r>
          </a:p>
          <a:p>
            <a:r>
              <a:rPr lang="en-US" sz="2400" dirty="0" smtClean="0">
                <a:hlinkClick r:id="rId2"/>
              </a:rPr>
              <a:t>bgeiger@ucr.edu</a:t>
            </a:r>
            <a:endParaRPr lang="en-US" sz="2400" dirty="0" smtClean="0"/>
          </a:p>
          <a:p>
            <a:r>
              <a:rPr lang="en-US" sz="2400" dirty="0" smtClean="0"/>
              <a:t>951-827-7007</a:t>
            </a:r>
          </a:p>
          <a:p>
            <a:r>
              <a:rPr lang="en-US" sz="2400" dirty="0" smtClean="0"/>
              <a:t>cbsr.ucr.edu</a:t>
            </a:r>
            <a:endParaRPr lang="en-US" sz="2400" dirty="0"/>
          </a:p>
        </p:txBody>
      </p:sp>
    </p:spTree>
    <p:extLst>
      <p:ext uri="{BB962C8B-B14F-4D97-AF65-F5344CB8AC3E}">
        <p14:creationId xmlns:p14="http://schemas.microsoft.com/office/powerpoint/2010/main" val="110029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dirty="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9475"/>
            <a:ext cx="6673686" cy="584775"/>
          </a:xfrm>
          <a:prstGeom prst="rect">
            <a:avLst/>
          </a:prstGeom>
          <a:noFill/>
        </p:spPr>
        <p:txBody>
          <a:bodyPr wrap="none" rtlCol="0">
            <a:spAutoFit/>
          </a:bodyPr>
          <a:lstStyle/>
          <a:p>
            <a:r>
              <a:rPr lang="en-US" sz="3200" dirty="0" smtClean="0">
                <a:solidFill>
                  <a:srgbClr val="509BBC"/>
                </a:solidFill>
              </a:rPr>
              <a:t>California Digital Newspaper Collection</a:t>
            </a:r>
            <a:endParaRPr lang="en-US" sz="3200" dirty="0">
              <a:solidFill>
                <a:srgbClr val="509BBC"/>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43" y="930539"/>
            <a:ext cx="8458200" cy="2604029"/>
          </a:xfrm>
          <a:prstGeom prst="rect">
            <a:avLst/>
          </a:prstGeom>
        </p:spPr>
      </p:pic>
      <p:sp>
        <p:nvSpPr>
          <p:cNvPr id="4" name="TextBox 3"/>
          <p:cNvSpPr txBox="1"/>
          <p:nvPr/>
        </p:nvSpPr>
        <p:spPr>
          <a:xfrm>
            <a:off x="1441269" y="4038600"/>
            <a:ext cx="5451108" cy="1477328"/>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 1,000,000 pages</a:t>
            </a:r>
          </a:p>
          <a:p>
            <a:pPr marL="285750" indent="-285750">
              <a:buFont typeface="Wingdings" panose="05000000000000000000" pitchFamily="2" charset="2"/>
              <a:buChar char="§"/>
            </a:pPr>
            <a:r>
              <a:rPr lang="en-US" dirty="0" smtClean="0"/>
              <a:t>≈ 3,000,000 embargoed pages</a:t>
            </a:r>
          </a:p>
          <a:p>
            <a:pPr marL="285750" indent="-285750">
              <a:buFont typeface="Wingdings" panose="05000000000000000000" pitchFamily="2" charset="2"/>
              <a:buChar char="§"/>
            </a:pPr>
            <a:r>
              <a:rPr lang="en-US" dirty="0" smtClean="0"/>
              <a:t>1846-present</a:t>
            </a:r>
          </a:p>
          <a:p>
            <a:pPr marL="285750" indent="-285750">
              <a:buFont typeface="Wingdings" panose="05000000000000000000" pitchFamily="2" charset="2"/>
              <a:buChar char="§"/>
            </a:pPr>
            <a:r>
              <a:rPr lang="en-US" dirty="0" smtClean="0"/>
              <a:t>Available to everyone at cdnc.ucr.edu</a:t>
            </a:r>
          </a:p>
          <a:p>
            <a:pPr marL="285750" indent="-285750">
              <a:buFont typeface="Wingdings" panose="05000000000000000000" pitchFamily="2" charset="2"/>
              <a:buChar char="§"/>
            </a:pPr>
            <a:r>
              <a:rPr lang="en-US" dirty="0" smtClean="0"/>
              <a:t>Partnerships with local, state and national institutions</a:t>
            </a:r>
            <a:endParaRPr lang="en-US" dirty="0"/>
          </a:p>
        </p:txBody>
      </p:sp>
    </p:spTree>
    <p:extLst>
      <p:ext uri="{BB962C8B-B14F-4D97-AF65-F5344CB8AC3E}">
        <p14:creationId xmlns:p14="http://schemas.microsoft.com/office/powerpoint/2010/main" val="41690214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674" y="754199"/>
            <a:ext cx="8458200" cy="4522857"/>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 name="TextBox 1"/>
          <p:cNvSpPr txBox="1"/>
          <p:nvPr/>
        </p:nvSpPr>
        <p:spPr>
          <a:xfrm>
            <a:off x="3276600" y="152400"/>
            <a:ext cx="2301079" cy="584775"/>
          </a:xfrm>
          <a:prstGeom prst="rect">
            <a:avLst/>
          </a:prstGeom>
          <a:noFill/>
        </p:spPr>
        <p:txBody>
          <a:bodyPr wrap="none" rtlCol="0">
            <a:spAutoFit/>
          </a:bodyPr>
          <a:lstStyle/>
          <a:p>
            <a:r>
              <a:rPr lang="en-US" sz="3200" dirty="0" smtClean="0">
                <a:solidFill>
                  <a:srgbClr val="509BBC"/>
                </a:solidFill>
              </a:rPr>
              <a:t>Who We Are</a:t>
            </a:r>
            <a:endParaRPr lang="en-US" sz="3200" dirty="0">
              <a:solidFill>
                <a:srgbClr val="509BBC"/>
              </a:solidFill>
            </a:endParaRPr>
          </a:p>
        </p:txBody>
      </p:sp>
      <p:sp>
        <p:nvSpPr>
          <p:cNvPr id="4" name="TextBox 3"/>
          <p:cNvSpPr txBox="1"/>
          <p:nvPr/>
        </p:nvSpPr>
        <p:spPr>
          <a:xfrm>
            <a:off x="383177" y="5368556"/>
            <a:ext cx="6142066" cy="461665"/>
          </a:xfrm>
          <a:prstGeom prst="rect">
            <a:avLst/>
          </a:prstGeom>
          <a:noFill/>
        </p:spPr>
        <p:txBody>
          <a:bodyPr wrap="none" rtlCol="0">
            <a:spAutoFit/>
          </a:bodyPr>
          <a:lstStyle/>
          <a:p>
            <a:r>
              <a:rPr lang="en-US" sz="2400" dirty="0" smtClean="0"/>
              <a:t>Center for Bibliographical Studies and Research </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074" y="5304228"/>
            <a:ext cx="1828800" cy="5212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65198"/>
            <a:ext cx="914400" cy="11003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64" y="2515284"/>
            <a:ext cx="914400" cy="1168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50" y="4056965"/>
            <a:ext cx="914400" cy="952500"/>
          </a:xfrm>
          <a:prstGeom prst="rect">
            <a:avLst/>
          </a:prstGeom>
        </p:spPr>
      </p:pic>
      <p:sp>
        <p:nvSpPr>
          <p:cNvPr id="11" name="TextBox 10"/>
          <p:cNvSpPr txBox="1"/>
          <p:nvPr/>
        </p:nvSpPr>
        <p:spPr>
          <a:xfrm>
            <a:off x="1752600" y="1292196"/>
            <a:ext cx="1344920" cy="646331"/>
          </a:xfrm>
          <a:prstGeom prst="rect">
            <a:avLst/>
          </a:prstGeom>
          <a:noFill/>
        </p:spPr>
        <p:txBody>
          <a:bodyPr wrap="none" rtlCol="0">
            <a:spAutoFit/>
          </a:bodyPr>
          <a:lstStyle/>
          <a:p>
            <a:r>
              <a:rPr lang="en-US" dirty="0" smtClean="0"/>
              <a:t>Brian Geiger</a:t>
            </a:r>
          </a:p>
          <a:p>
            <a:r>
              <a:rPr lang="en-US" dirty="0" smtClean="0"/>
              <a:t>Director</a:t>
            </a:r>
            <a:endParaRPr lang="en-US" dirty="0"/>
          </a:p>
        </p:txBody>
      </p:sp>
      <p:sp>
        <p:nvSpPr>
          <p:cNvPr id="12" name="TextBox 11"/>
          <p:cNvSpPr txBox="1"/>
          <p:nvPr/>
        </p:nvSpPr>
        <p:spPr>
          <a:xfrm>
            <a:off x="1752600" y="2776318"/>
            <a:ext cx="2197589" cy="646331"/>
          </a:xfrm>
          <a:prstGeom prst="rect">
            <a:avLst/>
          </a:prstGeom>
          <a:noFill/>
        </p:spPr>
        <p:txBody>
          <a:bodyPr wrap="none" rtlCol="0">
            <a:spAutoFit/>
          </a:bodyPr>
          <a:lstStyle/>
          <a:p>
            <a:r>
              <a:rPr lang="en-US" dirty="0" smtClean="0"/>
              <a:t>Christine Straitt</a:t>
            </a:r>
          </a:p>
          <a:p>
            <a:r>
              <a:rPr lang="en-US" dirty="0" smtClean="0"/>
              <a:t>Newspaper Cataloger</a:t>
            </a:r>
            <a:endParaRPr lang="en-US" dirty="0"/>
          </a:p>
        </p:txBody>
      </p:sp>
      <p:sp>
        <p:nvSpPr>
          <p:cNvPr id="13" name="TextBox 12"/>
          <p:cNvSpPr txBox="1"/>
          <p:nvPr/>
        </p:nvSpPr>
        <p:spPr>
          <a:xfrm>
            <a:off x="1755155" y="4210733"/>
            <a:ext cx="1699055" cy="646331"/>
          </a:xfrm>
          <a:prstGeom prst="rect">
            <a:avLst/>
          </a:prstGeom>
          <a:noFill/>
        </p:spPr>
        <p:txBody>
          <a:bodyPr wrap="none" rtlCol="0">
            <a:spAutoFit/>
          </a:bodyPr>
          <a:lstStyle/>
          <a:p>
            <a:r>
              <a:rPr lang="en-US" dirty="0" smtClean="0"/>
              <a:t>Luis Baquera</a:t>
            </a:r>
          </a:p>
          <a:p>
            <a:r>
              <a:rPr lang="en-US" dirty="0" smtClean="0"/>
              <a:t>IT Administrator</a:t>
            </a:r>
            <a:endParaRPr lang="en-US"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5179" y="1807406"/>
            <a:ext cx="914400" cy="957072"/>
          </a:xfrm>
          <a:prstGeom prst="rect">
            <a:avLst/>
          </a:prstGeom>
        </p:spPr>
      </p:pic>
      <p:sp>
        <p:nvSpPr>
          <p:cNvPr id="15" name="TextBox 14"/>
          <p:cNvSpPr txBox="1"/>
          <p:nvPr/>
        </p:nvSpPr>
        <p:spPr>
          <a:xfrm>
            <a:off x="5791200" y="1938527"/>
            <a:ext cx="1685590" cy="646331"/>
          </a:xfrm>
          <a:prstGeom prst="rect">
            <a:avLst/>
          </a:prstGeom>
          <a:noFill/>
        </p:spPr>
        <p:txBody>
          <a:bodyPr wrap="none" rtlCol="0">
            <a:spAutoFit/>
          </a:bodyPr>
          <a:lstStyle/>
          <a:p>
            <a:r>
              <a:rPr lang="en-US" dirty="0" smtClean="0"/>
              <a:t>Jay Yasul</a:t>
            </a:r>
          </a:p>
          <a:p>
            <a:r>
              <a:rPr lang="en-US" dirty="0" smtClean="0"/>
              <a:t>Admin Assistant</a:t>
            </a:r>
            <a:endParaRPr lang="en-US" dirty="0"/>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3340361"/>
            <a:ext cx="914400" cy="1181100"/>
          </a:xfrm>
          <a:prstGeom prst="rect">
            <a:avLst/>
          </a:prstGeom>
        </p:spPr>
      </p:pic>
      <p:sp>
        <p:nvSpPr>
          <p:cNvPr id="17" name="TextBox 16"/>
          <p:cNvSpPr txBox="1"/>
          <p:nvPr/>
        </p:nvSpPr>
        <p:spPr>
          <a:xfrm>
            <a:off x="5791200" y="3683684"/>
            <a:ext cx="1628651" cy="646331"/>
          </a:xfrm>
          <a:prstGeom prst="rect">
            <a:avLst/>
          </a:prstGeom>
          <a:noFill/>
        </p:spPr>
        <p:txBody>
          <a:bodyPr wrap="none" rtlCol="0">
            <a:spAutoFit/>
          </a:bodyPr>
          <a:lstStyle/>
          <a:p>
            <a:r>
              <a:rPr lang="en-US" dirty="0" smtClean="0"/>
              <a:t>Ginger Schilling</a:t>
            </a:r>
          </a:p>
          <a:p>
            <a:r>
              <a:rPr lang="en-US" dirty="0" smtClean="0"/>
              <a:t>Data Analyst</a:t>
            </a:r>
            <a:endParaRPr lang="en-US" dirty="0"/>
          </a:p>
        </p:txBody>
      </p:sp>
    </p:spTree>
    <p:extLst>
      <p:ext uri="{BB962C8B-B14F-4D97-AF65-F5344CB8AC3E}">
        <p14:creationId xmlns:p14="http://schemas.microsoft.com/office/powerpoint/2010/main" val="2220081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
            <a:ext cx="2874890" cy="584775"/>
          </a:xfrm>
          <a:prstGeom prst="rect">
            <a:avLst/>
          </a:prstGeom>
          <a:noFill/>
        </p:spPr>
        <p:txBody>
          <a:bodyPr wrap="none" rtlCol="0">
            <a:spAutoFit/>
          </a:bodyPr>
          <a:lstStyle/>
          <a:p>
            <a:r>
              <a:rPr lang="en-US" sz="3200" dirty="0" smtClean="0">
                <a:solidFill>
                  <a:srgbClr val="509BBC"/>
                </a:solidFill>
              </a:rPr>
              <a:t>Related Projects</a:t>
            </a:r>
            <a:endParaRPr lang="en-US" sz="3200" dirty="0">
              <a:solidFill>
                <a:srgbClr val="509BBC"/>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8200"/>
            <a:ext cx="2743200" cy="838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914400"/>
            <a:ext cx="2743200" cy="685800"/>
          </a:xfrm>
          <a:prstGeom prst="rect">
            <a:avLst/>
          </a:prstGeom>
        </p:spPr>
      </p:pic>
      <p:sp>
        <p:nvSpPr>
          <p:cNvPr id="5" name="TextBox 4"/>
          <p:cNvSpPr txBox="1"/>
          <p:nvPr/>
        </p:nvSpPr>
        <p:spPr>
          <a:xfrm>
            <a:off x="304800" y="1981200"/>
            <a:ext cx="4442435" cy="2585323"/>
          </a:xfrm>
          <a:prstGeom prst="rect">
            <a:avLst/>
          </a:prstGeom>
          <a:noFill/>
        </p:spPr>
        <p:txBody>
          <a:bodyPr wrap="none" rtlCol="0">
            <a:spAutoFit/>
          </a:bodyPr>
          <a:lstStyle/>
          <a:p>
            <a:pPr marL="285750" indent="-285750">
              <a:buClr>
                <a:srgbClr val="509BBC"/>
              </a:buClr>
              <a:buFont typeface="Wingdings" panose="05000000000000000000" pitchFamily="2" charset="2"/>
              <a:buChar char="§"/>
            </a:pPr>
            <a:r>
              <a:rPr lang="en-US" dirty="0" smtClean="0"/>
              <a:t>Bibliography and union catalog of</a:t>
            </a:r>
          </a:p>
          <a:p>
            <a:pPr>
              <a:buClr>
                <a:srgbClr val="509BBC"/>
              </a:buClr>
            </a:pPr>
            <a:r>
              <a:rPr lang="en-US" dirty="0" smtClean="0"/>
              <a:t>      newspapers in CA institutions</a:t>
            </a:r>
          </a:p>
          <a:p>
            <a:pPr marL="285750" indent="-285750">
              <a:buClr>
                <a:srgbClr val="509BBC"/>
              </a:buClr>
              <a:buFont typeface="Wingdings" panose="05000000000000000000" pitchFamily="2" charset="2"/>
              <a:buChar char="§"/>
            </a:pPr>
            <a:r>
              <a:rPr lang="en-US" dirty="0" smtClean="0"/>
              <a:t>Holdings abbreviations:</a:t>
            </a:r>
          </a:p>
          <a:p>
            <a:pPr marL="742950" lvl="1" indent="-285750">
              <a:buClr>
                <a:srgbClr val="509BBC"/>
              </a:buClr>
              <a:buFont typeface="Arial" panose="020B0604020202020204" pitchFamily="34" charset="0"/>
              <a:buChar char="•"/>
            </a:pPr>
            <a:r>
              <a:rPr lang="en-US" dirty="0" smtClean="0"/>
              <a:t>“OR” = original newsprint</a:t>
            </a:r>
          </a:p>
          <a:p>
            <a:pPr marL="742950" lvl="1" indent="-285750">
              <a:buClr>
                <a:srgbClr val="509BBC"/>
              </a:buClr>
              <a:buFont typeface="Arial" panose="020B0604020202020204" pitchFamily="34" charset="0"/>
              <a:buChar char="•"/>
            </a:pPr>
            <a:r>
              <a:rPr lang="en-US" dirty="0" smtClean="0"/>
              <a:t>“FM” = positive microfilm</a:t>
            </a:r>
          </a:p>
          <a:p>
            <a:pPr marL="742950" lvl="1" indent="-285750">
              <a:buClr>
                <a:srgbClr val="509BBC"/>
              </a:buClr>
              <a:buFont typeface="Arial" panose="020B0604020202020204" pitchFamily="34" charset="0"/>
              <a:buChar char="•"/>
            </a:pPr>
            <a:r>
              <a:rPr lang="en-US" dirty="0" smtClean="0"/>
              <a:t>“FMM” = master negative microfilm</a:t>
            </a:r>
          </a:p>
          <a:p>
            <a:pPr marL="285750" indent="-285750">
              <a:buClr>
                <a:srgbClr val="509BBC"/>
              </a:buClr>
              <a:buFont typeface="Wingdings" panose="05000000000000000000" pitchFamily="2" charset="2"/>
              <a:buChar char="§"/>
            </a:pPr>
            <a:r>
              <a:rPr lang="en-US" dirty="0" smtClean="0"/>
              <a:t>“California Newspaper Microfilm Archive” </a:t>
            </a:r>
          </a:p>
          <a:p>
            <a:pPr>
              <a:buClr>
                <a:srgbClr val="509BBC"/>
              </a:buClr>
            </a:pPr>
            <a:r>
              <a:rPr lang="en-US" dirty="0"/>
              <a:t> </a:t>
            </a:r>
            <a:r>
              <a:rPr lang="en-US" dirty="0" smtClean="0"/>
              <a:t>     holdings = CNMA film for digitization</a:t>
            </a:r>
          </a:p>
          <a:p>
            <a:pPr marL="285750" indent="-285750">
              <a:buClr>
                <a:srgbClr val="509BBC"/>
              </a:buClr>
              <a:buFont typeface="Wingdings" panose="05000000000000000000" pitchFamily="2" charset="2"/>
              <a:buChar char="§"/>
            </a:pPr>
            <a:r>
              <a:rPr lang="en-US" dirty="0" smtClean="0"/>
              <a:t>cnp.ucr.edu</a:t>
            </a:r>
            <a:endParaRPr lang="en-US" dirty="0"/>
          </a:p>
        </p:txBody>
      </p:sp>
      <p:sp>
        <p:nvSpPr>
          <p:cNvPr id="6" name="TextBox 5"/>
          <p:cNvSpPr txBox="1"/>
          <p:nvPr/>
        </p:nvSpPr>
        <p:spPr>
          <a:xfrm>
            <a:off x="5257800" y="1981200"/>
            <a:ext cx="3665747" cy="1477328"/>
          </a:xfrm>
          <a:prstGeom prst="rect">
            <a:avLst/>
          </a:prstGeom>
          <a:noFill/>
        </p:spPr>
        <p:txBody>
          <a:bodyPr wrap="none" rtlCol="0">
            <a:spAutoFit/>
          </a:bodyPr>
          <a:lstStyle/>
          <a:p>
            <a:pPr marL="285750" indent="-285750">
              <a:buClr>
                <a:srgbClr val="509BBC"/>
              </a:buClr>
              <a:buFont typeface="Wingdings" panose="05000000000000000000" pitchFamily="2" charset="2"/>
              <a:buChar char="§"/>
            </a:pPr>
            <a:r>
              <a:rPr lang="en-US" dirty="0" smtClean="0"/>
              <a:t>Master negative microfilm archive</a:t>
            </a:r>
          </a:p>
          <a:p>
            <a:pPr marL="285750" indent="-285750">
              <a:buClr>
                <a:srgbClr val="509BBC"/>
              </a:buClr>
              <a:buFont typeface="Wingdings" panose="05000000000000000000" pitchFamily="2" charset="2"/>
              <a:buChar char="§"/>
            </a:pPr>
            <a:r>
              <a:rPr lang="en-US" dirty="0" smtClean="0"/>
              <a:t>100,000 reels</a:t>
            </a:r>
          </a:p>
          <a:p>
            <a:pPr marL="285750" indent="-285750">
              <a:buClr>
                <a:srgbClr val="509BBC"/>
              </a:buClr>
              <a:buFont typeface="Wingdings" panose="05000000000000000000" pitchFamily="2" charset="2"/>
              <a:buChar char="§"/>
            </a:pPr>
            <a:r>
              <a:rPr lang="en-US" dirty="0" smtClean="0"/>
              <a:t>Stored at SRLF and NRLF</a:t>
            </a:r>
          </a:p>
          <a:p>
            <a:pPr marL="285750" indent="-285750">
              <a:buClr>
                <a:srgbClr val="509BBC"/>
              </a:buClr>
              <a:buFont typeface="Wingdings" panose="05000000000000000000" pitchFamily="2" charset="2"/>
              <a:buChar char="§"/>
            </a:pPr>
            <a:r>
              <a:rPr lang="en-US" dirty="0" smtClean="0"/>
              <a:t>Available for digitization</a:t>
            </a:r>
          </a:p>
          <a:p>
            <a:pPr marL="285750" indent="-285750">
              <a:buClr>
                <a:srgbClr val="509BBC"/>
              </a:buClr>
              <a:buFont typeface="Wingdings" panose="05000000000000000000" pitchFamily="2" charset="2"/>
              <a:buChar char="§"/>
            </a:pPr>
            <a:r>
              <a:rPr lang="en-US" dirty="0" smtClean="0"/>
              <a:t>cnma.ucr.edu</a:t>
            </a:r>
            <a:endParaRPr lang="en-US" dirty="0"/>
          </a:p>
        </p:txBody>
      </p:sp>
    </p:spTree>
    <p:extLst>
      <p:ext uri="{BB962C8B-B14F-4D97-AF65-F5344CB8AC3E}">
        <p14:creationId xmlns:p14="http://schemas.microsoft.com/office/powerpoint/2010/main" val="105214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1446037" cy="584775"/>
          </a:xfrm>
          <a:prstGeom prst="rect">
            <a:avLst/>
          </a:prstGeom>
          <a:noFill/>
        </p:spPr>
        <p:txBody>
          <a:bodyPr wrap="none" rtlCol="0">
            <a:spAutoFit/>
          </a:bodyPr>
          <a:lstStyle/>
          <a:p>
            <a:r>
              <a:rPr lang="en-US" sz="3200" dirty="0" smtClean="0">
                <a:solidFill>
                  <a:srgbClr val="509BBC"/>
                </a:solidFill>
              </a:rPr>
              <a:t>Agenda</a:t>
            </a:r>
            <a:endParaRPr lang="en-US" sz="3200" dirty="0">
              <a:solidFill>
                <a:srgbClr val="509BBC"/>
              </a:solidFill>
            </a:endParaRPr>
          </a:p>
        </p:txBody>
      </p:sp>
      <p:sp>
        <p:nvSpPr>
          <p:cNvPr id="3" name="TextBox 2"/>
          <p:cNvSpPr txBox="1"/>
          <p:nvPr/>
        </p:nvSpPr>
        <p:spPr>
          <a:xfrm>
            <a:off x="1143000" y="1828800"/>
            <a:ext cx="4212885" cy="2800767"/>
          </a:xfrm>
          <a:prstGeom prst="rect">
            <a:avLst/>
          </a:prstGeom>
          <a:noFill/>
        </p:spPr>
        <p:txBody>
          <a:bodyPr wrap="none" rtlCol="0">
            <a:spAutoFit/>
          </a:bodyPr>
          <a:lstStyle/>
          <a:p>
            <a:pPr marL="342900" indent="-342900">
              <a:buClr>
                <a:srgbClr val="509BBC"/>
              </a:buClr>
              <a:buFont typeface="Wingdings" panose="05000000000000000000" pitchFamily="2" charset="2"/>
              <a:buChar char="§"/>
            </a:pPr>
            <a:r>
              <a:rPr lang="en-US" sz="2200" dirty="0" smtClean="0">
                <a:solidFill>
                  <a:schemeClr val="bg1">
                    <a:lumMod val="50000"/>
                  </a:schemeClr>
                </a:solidFill>
              </a:rPr>
              <a:t>History and Background</a:t>
            </a:r>
          </a:p>
          <a:p>
            <a:pPr marL="342900" indent="-342900">
              <a:buClr>
                <a:srgbClr val="509BBC"/>
              </a:buClr>
              <a:buFont typeface="Wingdings" panose="05000000000000000000" pitchFamily="2" charset="2"/>
              <a:buChar char="§"/>
            </a:pPr>
            <a:r>
              <a:rPr lang="en-US" sz="2200" dirty="0" smtClean="0">
                <a:solidFill>
                  <a:schemeClr val="bg1">
                    <a:lumMod val="50000"/>
                  </a:schemeClr>
                </a:solidFill>
              </a:rPr>
              <a:t>Standards</a:t>
            </a:r>
          </a:p>
          <a:p>
            <a:pPr marL="342900" indent="-342900">
              <a:buClr>
                <a:srgbClr val="509BBC"/>
              </a:buClr>
              <a:buFont typeface="Wingdings" panose="05000000000000000000" pitchFamily="2" charset="2"/>
              <a:buChar char="§"/>
            </a:pPr>
            <a:r>
              <a:rPr lang="en-US" sz="2200" dirty="0" smtClean="0">
                <a:solidFill>
                  <a:schemeClr val="bg1">
                    <a:lumMod val="50000"/>
                  </a:schemeClr>
                </a:solidFill>
              </a:rPr>
              <a:t>CDNC Features</a:t>
            </a:r>
          </a:p>
          <a:p>
            <a:pPr marL="342900" indent="-342900">
              <a:buClr>
                <a:srgbClr val="509BBC"/>
              </a:buClr>
              <a:buFont typeface="Wingdings" panose="05000000000000000000" pitchFamily="2" charset="2"/>
              <a:buChar char="§"/>
            </a:pPr>
            <a:r>
              <a:rPr lang="en-US" sz="2200" dirty="0" smtClean="0">
                <a:solidFill>
                  <a:schemeClr val="bg1">
                    <a:lumMod val="50000"/>
                  </a:schemeClr>
                </a:solidFill>
              </a:rPr>
              <a:t>Partnerships</a:t>
            </a:r>
          </a:p>
          <a:p>
            <a:pPr marL="800100" lvl="1" indent="-342900">
              <a:buClr>
                <a:srgbClr val="509BBC"/>
              </a:buClr>
              <a:buFont typeface="Arial" panose="020B0604020202020204" pitchFamily="34" charset="0"/>
              <a:buChar char="•"/>
            </a:pPr>
            <a:r>
              <a:rPr lang="en-US" sz="2200" dirty="0" smtClean="0">
                <a:solidFill>
                  <a:schemeClr val="bg1">
                    <a:lumMod val="50000"/>
                  </a:schemeClr>
                </a:solidFill>
              </a:rPr>
              <a:t>California State Library/LSTA</a:t>
            </a:r>
          </a:p>
          <a:p>
            <a:pPr marL="800100" lvl="1" indent="-342900">
              <a:buClr>
                <a:srgbClr val="509BBC"/>
              </a:buClr>
              <a:buFont typeface="Arial" panose="020B0604020202020204" pitchFamily="34" charset="0"/>
              <a:buChar char="•"/>
            </a:pPr>
            <a:r>
              <a:rPr lang="en-US" sz="2200" dirty="0" smtClean="0">
                <a:solidFill>
                  <a:schemeClr val="bg1">
                    <a:lumMod val="50000"/>
                  </a:schemeClr>
                </a:solidFill>
              </a:rPr>
              <a:t>Local Institutions</a:t>
            </a:r>
          </a:p>
          <a:p>
            <a:pPr marL="800100" lvl="1" indent="-342900">
              <a:buClr>
                <a:srgbClr val="509BBC"/>
              </a:buClr>
              <a:buFont typeface="Arial" panose="020B0604020202020204" pitchFamily="34" charset="0"/>
              <a:buChar char="•"/>
            </a:pPr>
            <a:r>
              <a:rPr lang="en-US" sz="2200" dirty="0" smtClean="0">
                <a:solidFill>
                  <a:schemeClr val="bg1">
                    <a:lumMod val="50000"/>
                  </a:schemeClr>
                </a:solidFill>
              </a:rPr>
              <a:t>Ancestry.com</a:t>
            </a:r>
          </a:p>
          <a:p>
            <a:pPr marL="800100" lvl="1" indent="-342900">
              <a:buClr>
                <a:srgbClr val="509BBC"/>
              </a:buClr>
              <a:buFont typeface="Arial" panose="020B0604020202020204" pitchFamily="34" charset="0"/>
              <a:buChar char="•"/>
            </a:pPr>
            <a:r>
              <a:rPr lang="en-US" sz="2200" dirty="0" smtClean="0">
                <a:solidFill>
                  <a:schemeClr val="bg1">
                    <a:lumMod val="50000"/>
                  </a:schemeClr>
                </a:solidFill>
              </a:rPr>
              <a:t>Born Digital Project</a:t>
            </a:r>
          </a:p>
        </p:txBody>
      </p:sp>
    </p:spTree>
    <p:extLst>
      <p:ext uri="{BB962C8B-B14F-4D97-AF65-F5344CB8AC3E}">
        <p14:creationId xmlns:p14="http://schemas.microsoft.com/office/powerpoint/2010/main" val="19770067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2911887" cy="430887"/>
          </a:xfrm>
          <a:prstGeom prst="rect">
            <a:avLst/>
          </a:prstGeom>
          <a:noFill/>
        </p:spPr>
        <p:txBody>
          <a:bodyPr wrap="none" rtlCol="0">
            <a:spAutoFit/>
          </a:bodyPr>
          <a:lstStyle/>
          <a:p>
            <a:r>
              <a:rPr lang="en-US" sz="2200" dirty="0" smtClean="0">
                <a:solidFill>
                  <a:schemeClr val="bg1">
                    <a:lumMod val="50000"/>
                  </a:schemeClr>
                </a:solidFill>
              </a:rPr>
              <a:t>History and Background</a:t>
            </a:r>
            <a:endParaRPr lang="en-US" sz="2200" dirty="0">
              <a:solidFill>
                <a:schemeClr val="bg1">
                  <a:lumMod val="50000"/>
                </a:schemeClr>
              </a:solidFill>
            </a:endParaRPr>
          </a:p>
        </p:txBody>
      </p:sp>
      <p:sp>
        <p:nvSpPr>
          <p:cNvPr id="4" name="TextBox 3"/>
          <p:cNvSpPr txBox="1"/>
          <p:nvPr/>
        </p:nvSpPr>
        <p:spPr>
          <a:xfrm>
            <a:off x="228601" y="583287"/>
            <a:ext cx="8687346" cy="523220"/>
          </a:xfrm>
          <a:prstGeom prst="rect">
            <a:avLst/>
          </a:prstGeom>
          <a:noFill/>
        </p:spPr>
        <p:txBody>
          <a:bodyPr wrap="square" rtlCol="0">
            <a:spAutoFit/>
          </a:bodyPr>
          <a:lstStyle/>
          <a:p>
            <a:pPr algn="ctr"/>
            <a:r>
              <a:rPr lang="en-US" sz="2800" dirty="0" smtClean="0"/>
              <a:t>2005-2011: National Digital Newspaper Program (NDNP)</a:t>
            </a:r>
            <a:endParaRPr lang="en-US" sz="2800" dirty="0"/>
          </a:p>
        </p:txBody>
      </p:sp>
      <p:sp>
        <p:nvSpPr>
          <p:cNvPr id="5" name="TextBox 4"/>
          <p:cNvSpPr txBox="1"/>
          <p:nvPr/>
        </p:nvSpPr>
        <p:spPr>
          <a:xfrm>
            <a:off x="762000" y="1106507"/>
            <a:ext cx="7772400" cy="1077218"/>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sz="1600" dirty="0" smtClean="0"/>
              <a:t>Project of the Library of Congress and National Endowment for the Humanities</a:t>
            </a:r>
          </a:p>
          <a:p>
            <a:pPr marL="285750" indent="-285750">
              <a:buClr>
                <a:srgbClr val="509BBC"/>
              </a:buClr>
              <a:buFont typeface="Wingdings" panose="05000000000000000000" pitchFamily="2" charset="2"/>
              <a:buChar char="§"/>
            </a:pPr>
            <a:r>
              <a:rPr lang="en-US" sz="1600" dirty="0" smtClean="0"/>
              <a:t>Participating states send content to LC</a:t>
            </a:r>
          </a:p>
          <a:p>
            <a:pPr marL="285750" indent="-285750">
              <a:buClr>
                <a:srgbClr val="509BBC"/>
              </a:buClr>
              <a:buFont typeface="Wingdings" panose="05000000000000000000" pitchFamily="2" charset="2"/>
              <a:buChar char="§"/>
            </a:pPr>
            <a:r>
              <a:rPr lang="en-US" sz="1600" dirty="0" smtClean="0"/>
              <a:t>Content available at chroniclingamerica.loc.gov</a:t>
            </a:r>
          </a:p>
          <a:p>
            <a:pPr marL="285750" indent="-285750">
              <a:buClr>
                <a:srgbClr val="509BBC"/>
              </a:buClr>
              <a:buFont typeface="Wingdings" panose="05000000000000000000" pitchFamily="2" charset="2"/>
              <a:buChar char="§"/>
            </a:pPr>
            <a:r>
              <a:rPr lang="en-US" sz="1600" dirty="0" smtClean="0"/>
              <a:t>CDNC produced 300,000 pages, available at cdnc.ucr.edu and </a:t>
            </a:r>
            <a:r>
              <a:rPr lang="en-US" sz="1600" dirty="0" err="1" smtClean="0"/>
              <a:t>ChronAm</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362200"/>
            <a:ext cx="5577840" cy="3657600"/>
          </a:xfrm>
          <a:prstGeom prst="rect">
            <a:avLst/>
          </a:prstGeom>
        </p:spPr>
      </p:pic>
    </p:spTree>
    <p:extLst>
      <p:ext uri="{BB962C8B-B14F-4D97-AF65-F5344CB8AC3E}">
        <p14:creationId xmlns:p14="http://schemas.microsoft.com/office/powerpoint/2010/main" val="16409346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2911887" cy="430887"/>
          </a:xfrm>
          <a:prstGeom prst="rect">
            <a:avLst/>
          </a:prstGeom>
          <a:noFill/>
        </p:spPr>
        <p:txBody>
          <a:bodyPr wrap="none" rtlCol="0">
            <a:spAutoFit/>
          </a:bodyPr>
          <a:lstStyle/>
          <a:p>
            <a:r>
              <a:rPr lang="en-US" sz="2200" dirty="0" smtClean="0">
                <a:solidFill>
                  <a:schemeClr val="bg1">
                    <a:lumMod val="50000"/>
                  </a:schemeClr>
                </a:solidFill>
              </a:rPr>
              <a:t>History and Background</a:t>
            </a:r>
            <a:endParaRPr lang="en-US" sz="2200" dirty="0">
              <a:solidFill>
                <a:schemeClr val="bg1">
                  <a:lumMod val="50000"/>
                </a:schemeClr>
              </a:solidFill>
            </a:endParaRPr>
          </a:p>
        </p:txBody>
      </p:sp>
      <p:sp>
        <p:nvSpPr>
          <p:cNvPr id="3" name="TextBox 2"/>
          <p:cNvSpPr txBox="1"/>
          <p:nvPr/>
        </p:nvSpPr>
        <p:spPr>
          <a:xfrm>
            <a:off x="263434" y="1219200"/>
            <a:ext cx="8687346" cy="523220"/>
          </a:xfrm>
          <a:prstGeom prst="rect">
            <a:avLst/>
          </a:prstGeom>
          <a:noFill/>
        </p:spPr>
        <p:txBody>
          <a:bodyPr wrap="square" rtlCol="0">
            <a:spAutoFit/>
          </a:bodyPr>
          <a:lstStyle/>
          <a:p>
            <a:r>
              <a:rPr lang="en-US" sz="2800" dirty="0" smtClean="0"/>
              <a:t>	2007-present: LSTA/CSL</a:t>
            </a:r>
            <a:endParaRPr lang="en-US" sz="2800" dirty="0"/>
          </a:p>
        </p:txBody>
      </p:sp>
      <p:sp>
        <p:nvSpPr>
          <p:cNvPr id="4" name="TextBox 3"/>
          <p:cNvSpPr txBox="1"/>
          <p:nvPr/>
        </p:nvSpPr>
        <p:spPr>
          <a:xfrm>
            <a:off x="1467394" y="1828800"/>
            <a:ext cx="6305006" cy="1477328"/>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Library Services and Technology Act (LSTA) grants </a:t>
            </a:r>
          </a:p>
          <a:p>
            <a:pPr marL="285750" indent="-285750">
              <a:buClr>
                <a:srgbClr val="509BBC"/>
              </a:buClr>
              <a:buFont typeface="Wingdings" panose="05000000000000000000" pitchFamily="2" charset="2"/>
              <a:buChar char="§"/>
            </a:pPr>
            <a:r>
              <a:rPr lang="en-US" dirty="0" smtClean="0"/>
              <a:t>LSTA administered by the California State Librarian</a:t>
            </a:r>
          </a:p>
          <a:p>
            <a:pPr marL="285750" indent="-285750">
              <a:buClr>
                <a:srgbClr val="509BBC"/>
              </a:buClr>
              <a:buFont typeface="Wingdings" panose="05000000000000000000" pitchFamily="2" charset="2"/>
              <a:buChar char="§"/>
            </a:pPr>
            <a:r>
              <a:rPr lang="en-US" dirty="0" smtClean="0"/>
              <a:t>Produced over 450,000 pages</a:t>
            </a:r>
          </a:p>
          <a:p>
            <a:pPr marL="285750" indent="-285750">
              <a:buClr>
                <a:srgbClr val="509BBC"/>
              </a:buClr>
              <a:buFont typeface="Wingdings" panose="05000000000000000000" pitchFamily="2" charset="2"/>
              <a:buChar char="§"/>
            </a:pPr>
            <a:r>
              <a:rPr lang="en-US" dirty="0" smtClean="0"/>
              <a:t>CDNC officially launched 2007</a:t>
            </a:r>
          </a:p>
          <a:p>
            <a:pPr>
              <a:buClr>
                <a:srgbClr val="509BBC"/>
              </a:buCl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021" y="3733800"/>
            <a:ext cx="31718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alifornia State Librar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24337"/>
            <a:ext cx="216217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311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2911887" cy="430887"/>
          </a:xfrm>
          <a:prstGeom prst="rect">
            <a:avLst/>
          </a:prstGeom>
          <a:noFill/>
        </p:spPr>
        <p:txBody>
          <a:bodyPr wrap="none" rtlCol="0">
            <a:spAutoFit/>
          </a:bodyPr>
          <a:lstStyle/>
          <a:p>
            <a:r>
              <a:rPr lang="en-US" sz="2200" dirty="0" smtClean="0">
                <a:solidFill>
                  <a:schemeClr val="bg1">
                    <a:lumMod val="50000"/>
                  </a:schemeClr>
                </a:solidFill>
              </a:rPr>
              <a:t>History and Background</a:t>
            </a:r>
            <a:endParaRPr lang="en-US" sz="2200" dirty="0">
              <a:solidFill>
                <a:schemeClr val="bg1">
                  <a:lumMod val="50000"/>
                </a:schemeClr>
              </a:solidFill>
            </a:endParaRPr>
          </a:p>
        </p:txBody>
      </p:sp>
      <p:sp>
        <p:nvSpPr>
          <p:cNvPr id="3" name="TextBox 2"/>
          <p:cNvSpPr txBox="1"/>
          <p:nvPr/>
        </p:nvSpPr>
        <p:spPr>
          <a:xfrm>
            <a:off x="296091" y="838200"/>
            <a:ext cx="8687346" cy="523220"/>
          </a:xfrm>
          <a:prstGeom prst="rect">
            <a:avLst/>
          </a:prstGeom>
          <a:noFill/>
        </p:spPr>
        <p:txBody>
          <a:bodyPr wrap="square" rtlCol="0">
            <a:spAutoFit/>
          </a:bodyPr>
          <a:lstStyle/>
          <a:p>
            <a:r>
              <a:rPr lang="en-US" sz="2800" dirty="0" smtClean="0"/>
              <a:t>	2008-present: Local Partnerships</a:t>
            </a:r>
            <a:endParaRPr lang="en-US" sz="2800" dirty="0"/>
          </a:p>
        </p:txBody>
      </p:sp>
      <p:sp>
        <p:nvSpPr>
          <p:cNvPr id="4" name="TextBox 3"/>
          <p:cNvSpPr txBox="1"/>
          <p:nvPr/>
        </p:nvSpPr>
        <p:spPr>
          <a:xfrm>
            <a:off x="1467394" y="1384552"/>
            <a:ext cx="4323806" cy="923330"/>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Produced over 200,000 pages</a:t>
            </a:r>
          </a:p>
          <a:p>
            <a:pPr marL="285750" indent="-285750">
              <a:buClr>
                <a:srgbClr val="509BBC"/>
              </a:buClr>
              <a:buFont typeface="Wingdings" panose="05000000000000000000" pitchFamily="2" charset="2"/>
              <a:buChar char="§"/>
            </a:pPr>
            <a:r>
              <a:rPr lang="en-US" dirty="0" smtClean="0"/>
              <a:t>Ancestry.com Collaboration</a:t>
            </a:r>
          </a:p>
          <a:p>
            <a:pPr marL="285750" indent="-285750">
              <a:buClr>
                <a:srgbClr val="509BBC"/>
              </a:buClr>
              <a:buFont typeface="Wingdings" panose="05000000000000000000" pitchFamily="2" charset="2"/>
              <a:buChar char="§"/>
            </a:pPr>
            <a:r>
              <a:rPr lang="en-US" dirty="0" smtClean="0"/>
              <a:t>Partnering institutions include</a:t>
            </a:r>
            <a:endParaRPr lang="en-US" dirty="0"/>
          </a:p>
        </p:txBody>
      </p:sp>
      <p:sp>
        <p:nvSpPr>
          <p:cNvPr id="5" name="TextBox 4"/>
          <p:cNvSpPr txBox="1"/>
          <p:nvPr/>
        </p:nvSpPr>
        <p:spPr>
          <a:xfrm>
            <a:off x="1828800" y="2307882"/>
            <a:ext cx="5562600" cy="2862322"/>
          </a:xfrm>
          <a:prstGeom prst="rect">
            <a:avLst/>
          </a:prstGeom>
          <a:noFill/>
        </p:spPr>
        <p:txBody>
          <a:bodyPr wrap="square" rtlCol="0">
            <a:spAutoFit/>
          </a:bodyPr>
          <a:lstStyle/>
          <a:p>
            <a:pPr marL="285750" indent="-285750">
              <a:buClr>
                <a:srgbClr val="509BBC"/>
              </a:buClr>
              <a:buFont typeface="Wingdings" panose="05000000000000000000" pitchFamily="2" charset="2"/>
              <a:buChar char="§"/>
            </a:pPr>
            <a:r>
              <a:rPr lang="en-US" dirty="0" smtClean="0"/>
              <a:t>Sausalito Public Library</a:t>
            </a:r>
          </a:p>
          <a:p>
            <a:pPr marL="285750" indent="-285750">
              <a:buClr>
                <a:srgbClr val="509BBC"/>
              </a:buClr>
              <a:buFont typeface="Wingdings" panose="05000000000000000000" pitchFamily="2" charset="2"/>
              <a:buChar char="§"/>
            </a:pPr>
            <a:r>
              <a:rPr lang="en-US" dirty="0" smtClean="0"/>
              <a:t>Coronado Public Library</a:t>
            </a:r>
          </a:p>
          <a:p>
            <a:pPr marL="285750" indent="-285750">
              <a:buClr>
                <a:srgbClr val="509BBC"/>
              </a:buClr>
              <a:buFont typeface="Wingdings" panose="05000000000000000000" pitchFamily="2" charset="2"/>
              <a:buChar char="§"/>
            </a:pPr>
            <a:r>
              <a:rPr lang="en-US" dirty="0" smtClean="0"/>
              <a:t>Santa Monica Community College</a:t>
            </a:r>
          </a:p>
          <a:p>
            <a:pPr marL="285750" indent="-285750">
              <a:buClr>
                <a:srgbClr val="509BBC"/>
              </a:buClr>
              <a:buFont typeface="Wingdings" panose="05000000000000000000" pitchFamily="2" charset="2"/>
              <a:buChar char="§"/>
            </a:pPr>
            <a:r>
              <a:rPr lang="en-US" dirty="0" smtClean="0"/>
              <a:t>Palm Springs Public Library</a:t>
            </a:r>
          </a:p>
          <a:p>
            <a:pPr marL="285750" indent="-285750">
              <a:buClr>
                <a:srgbClr val="509BBC"/>
              </a:buClr>
              <a:buFont typeface="Wingdings" panose="05000000000000000000" pitchFamily="2" charset="2"/>
              <a:buChar char="§"/>
            </a:pPr>
            <a:r>
              <a:rPr lang="en-US" dirty="0" smtClean="0"/>
              <a:t>Tehama Public Library</a:t>
            </a:r>
          </a:p>
          <a:p>
            <a:pPr marL="285750" indent="-285750">
              <a:buClr>
                <a:srgbClr val="509BBC"/>
              </a:buClr>
              <a:buFont typeface="Wingdings" panose="05000000000000000000" pitchFamily="2" charset="2"/>
              <a:buChar char="§"/>
            </a:pPr>
            <a:r>
              <a:rPr lang="en-US" dirty="0" smtClean="0"/>
              <a:t>Occidental College</a:t>
            </a:r>
          </a:p>
          <a:p>
            <a:pPr marL="285750" indent="-285750">
              <a:buClr>
                <a:srgbClr val="509BBC"/>
              </a:buClr>
              <a:buFont typeface="Wingdings" panose="05000000000000000000" pitchFamily="2" charset="2"/>
              <a:buChar char="§"/>
            </a:pPr>
            <a:r>
              <a:rPr lang="en-US" dirty="0"/>
              <a:t>Healdsburg Museum &amp; Historical Society </a:t>
            </a:r>
            <a:endParaRPr lang="en-US" dirty="0" smtClean="0"/>
          </a:p>
          <a:p>
            <a:pPr marL="285750" indent="-285750">
              <a:buClr>
                <a:srgbClr val="509BBC"/>
              </a:buClr>
              <a:buFont typeface="Wingdings" panose="05000000000000000000" pitchFamily="2" charset="2"/>
              <a:buChar char="§"/>
            </a:pPr>
            <a:r>
              <a:rPr lang="en-US" dirty="0"/>
              <a:t>San Bernardino County Historical Archives</a:t>
            </a:r>
          </a:p>
          <a:p>
            <a:pPr marL="285750" indent="-285750">
              <a:buClr>
                <a:srgbClr val="509BBC"/>
              </a:buClr>
              <a:buFont typeface="Wingdings" panose="05000000000000000000" pitchFamily="2" charset="2"/>
              <a:buChar char="§"/>
            </a:pPr>
            <a:r>
              <a:rPr lang="en-US" dirty="0"/>
              <a:t>Port of Los </a:t>
            </a:r>
            <a:r>
              <a:rPr lang="en-US" dirty="0" smtClean="0"/>
              <a:t>Angeles</a:t>
            </a:r>
          </a:p>
          <a:p>
            <a:pPr marL="285750" indent="-285750">
              <a:buClr>
                <a:srgbClr val="509BBC"/>
              </a:buClr>
              <a:buFont typeface="Wingdings" panose="05000000000000000000" pitchFamily="2" charset="2"/>
              <a:buChar char="§"/>
            </a:pPr>
            <a:r>
              <a:rPr lang="en-US" dirty="0" err="1"/>
              <a:t>Barbro</a:t>
            </a:r>
            <a:r>
              <a:rPr lang="en-US" dirty="0"/>
              <a:t> </a:t>
            </a:r>
            <a:r>
              <a:rPr lang="en-US" dirty="0" err="1"/>
              <a:t>Osher</a:t>
            </a:r>
            <a:r>
              <a:rPr lang="en-US" dirty="0"/>
              <a:t> Pro </a:t>
            </a:r>
            <a:r>
              <a:rPr lang="en-US" dirty="0" err="1"/>
              <a:t>Suecia</a:t>
            </a:r>
            <a:r>
              <a:rPr lang="en-US" dirty="0"/>
              <a:t> Foundation</a:t>
            </a:r>
          </a:p>
        </p:txBody>
      </p:sp>
    </p:spTree>
    <p:extLst>
      <p:ext uri="{BB962C8B-B14F-4D97-AF65-F5344CB8AC3E}">
        <p14:creationId xmlns:p14="http://schemas.microsoft.com/office/powerpoint/2010/main" val="23184044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11531</TotalTime>
  <Words>2900</Words>
  <Application>Microsoft Macintosh PowerPoint</Application>
  <PresentationFormat>On-screen Show (4:3)</PresentationFormat>
  <Paragraphs>325</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Stanley Strauss</cp:lastModifiedBy>
  <cp:revision>79</cp:revision>
  <dcterms:created xsi:type="dcterms:W3CDTF">2014-11-24T23:26:13Z</dcterms:created>
  <dcterms:modified xsi:type="dcterms:W3CDTF">2014-12-15T18:28:19Z</dcterms:modified>
</cp:coreProperties>
</file>