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307" r:id="rId3"/>
    <p:sldId id="312" r:id="rId4"/>
    <p:sldId id="308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9" r:id="rId29"/>
    <p:sldId id="271" r:id="rId30"/>
    <p:sldId id="313" r:id="rId31"/>
    <p:sldId id="311" r:id="rId32"/>
    <p:sldId id="310" r:id="rId33"/>
    <p:sldId id="282" r:id="rId34"/>
    <p:sldId id="314" r:id="rId3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899F70D-34FE-4928-BA22-B918F443D1BE}">
          <p14:sldIdLst>
            <p14:sldId id="256"/>
            <p14:sldId id="307"/>
            <p14:sldId id="312"/>
            <p14:sldId id="308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9"/>
            <p14:sldId id="271"/>
            <p14:sldId id="313"/>
            <p14:sldId id="311"/>
            <p14:sldId id="310"/>
            <p14:sldId id="282"/>
            <p14:sldId id="31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7" autoAdjust="0"/>
    <p:restoredTop sz="94606" autoAdjust="0"/>
  </p:normalViewPr>
  <p:slideViewPr>
    <p:cSldViewPr>
      <p:cViewPr varScale="1">
        <p:scale>
          <a:sx n="149" d="100"/>
          <a:sy n="149" d="100"/>
        </p:scale>
        <p:origin x="-112" y="-2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-3158" y="-77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dirty="0" smtClean="0"/>
              <a:t>MAKING IT COUNT:  California Library Statistics Online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38A24AB-08D3-4A10-B2CE-C59617E11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772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E940003-C4A6-4FF1-85B5-1832C89A247D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FA15EF2-6D18-4AE7-8B74-AA91F2FF6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117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15EF2-6D18-4AE7-8B74-AA91F2FF62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07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45986-CF0D-4573-893A-1846C0E3F50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15EF2-6D18-4AE7-8B74-AA91F2FF62B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68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15EF2-6D18-4AE7-8B74-AA91F2FF62B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1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15EF2-6D18-4AE7-8B74-AA91F2FF62B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68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15EF2-6D18-4AE7-8B74-AA91F2FF62B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68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15EF2-6D18-4AE7-8B74-AA91F2FF62B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60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Based on feedback from Public</a:t>
            </a:r>
            <a:r>
              <a:rPr lang="en-US" baseline="0" dirty="0" smtClean="0">
                <a:solidFill>
                  <a:srgbClr val="C00000"/>
                </a:solidFill>
              </a:rPr>
              <a:t> Library Director’s Forum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A1EF7-A5BB-4AE4-9649-4A3840D05F0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94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A1EF7-A5BB-4AE4-9649-4A3840D05F0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54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A1EF7-A5BB-4AE4-9649-4A3840D05F0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54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A1EF7-A5BB-4AE4-9649-4A3840D05F0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54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A1EF7-A5BB-4AE4-9649-4A3840D05F0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54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Based on feedback from Public</a:t>
            </a:r>
            <a:r>
              <a:rPr lang="en-US" baseline="0" dirty="0" smtClean="0">
                <a:solidFill>
                  <a:srgbClr val="C00000"/>
                </a:solidFill>
              </a:rPr>
              <a:t> Library Director’s Forum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A1EF7-A5BB-4AE4-9649-4A3840D05F0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94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Either here or</a:t>
            </a:r>
            <a:r>
              <a:rPr lang="en-US" baseline="0" dirty="0" smtClean="0"/>
              <a:t> on the previous/next slide we could mention how the groupings for comparative data were determined as they are different than previous published. Basically, we tried to group so there was a reasonable distribution of data and to keep line item data manageable.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A1EF7-A5BB-4AE4-9649-4A3840D05F0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15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https://ca.countingopinions.com/index.php?page_id=3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A1EF7-A5BB-4AE4-9649-4A3840D05F0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44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7,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15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7,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37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7,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82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0F066-0113-FD40-9F75-02D1EE209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8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000"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  <a:lvl2pPr>
              <a:defRPr>
                <a:latin typeface="Arial Black" panose="020B0A04020102020204" pitchFamily="34" charset="0"/>
              </a:defRPr>
            </a:lvl2pPr>
            <a:lvl3pPr>
              <a:defRPr>
                <a:latin typeface="Arial Black" panose="020B0A04020102020204" pitchFamily="34" charset="0"/>
              </a:defRPr>
            </a:lvl3pPr>
            <a:lvl4pPr>
              <a:defRPr>
                <a:latin typeface="Arial Black" panose="020B0A04020102020204" pitchFamily="34" charset="0"/>
              </a:defRPr>
            </a:lvl4pPr>
            <a:lvl5pPr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http://californialibrarystatistics.com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71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7,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7,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66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7,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7,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6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7,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4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7,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07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7,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1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http://californialibrarystatistics.com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34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californialibrarystatistics.com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edia-mosaic.com/books/best-business-books.html" TargetMode="External"/><Relationship Id="rId3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alifornialibrarystatistics.com/" TargetMode="External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mailto:darla.gunning@library.ca.gov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californialibrarystatistics.com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685800"/>
            <a:ext cx="7772400" cy="1470025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MAKING IT COUNT</a:t>
            </a:r>
            <a:endParaRPr lang="en-US" sz="8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352800"/>
            <a:ext cx="8915400" cy="1600200"/>
          </a:xfrm>
        </p:spPr>
        <p:txBody>
          <a:bodyPr>
            <a:noAutofit/>
          </a:bodyPr>
          <a:lstStyle/>
          <a:p>
            <a:r>
              <a:rPr lang="en-US" sz="4400" b="1" i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California Library Statistics</a:t>
            </a:r>
          </a:p>
          <a:p>
            <a:r>
              <a:rPr lang="en-US" sz="44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ONLINE</a:t>
            </a:r>
            <a:endParaRPr lang="en-US" sz="44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5362888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hlinkClick r:id="rId3"/>
              </a:rPr>
              <a:t>http://californialibrarystatistics.com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55971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95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67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STATEWIDE REPORTS</a:t>
            </a:r>
            <a:r>
              <a:rPr lang="en-US" sz="67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en-US" sz="67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074695"/>
            <a:ext cx="3048000" cy="23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31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12" y="1600200"/>
            <a:ext cx="7888788" cy="2971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Useful, user-friendly interface</a:t>
            </a:r>
          </a:p>
          <a:p>
            <a:r>
              <a:rPr lang="en-US" dirty="0"/>
              <a:t>E</a:t>
            </a:r>
            <a:r>
              <a:rPr lang="en-US" dirty="0" smtClean="0"/>
              <a:t>asy access to templates and reports</a:t>
            </a:r>
          </a:p>
          <a:p>
            <a:r>
              <a:rPr lang="en-US" dirty="0" smtClean="0"/>
              <a:t>Ability to compare ourselves to other jurisdictions in meaningful way</a:t>
            </a:r>
          </a:p>
          <a:p>
            <a:r>
              <a:rPr lang="en-US" dirty="0" smtClean="0"/>
              <a:t>Includes multi-year data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Access to Statewide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419600"/>
            <a:ext cx="2895600" cy="21717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13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Included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Summary of service</a:t>
            </a:r>
          </a:p>
          <a:p>
            <a:r>
              <a:rPr lang="en-US" dirty="0" smtClean="0"/>
              <a:t>Specific reports via topic</a:t>
            </a:r>
          </a:p>
          <a:p>
            <a:pPr lvl="1"/>
            <a:r>
              <a:rPr lang="en-US" dirty="0" smtClean="0"/>
              <a:t>Available in Excel and graph formats</a:t>
            </a:r>
          </a:p>
          <a:p>
            <a:r>
              <a:rPr lang="en-US" dirty="0" smtClean="0"/>
              <a:t>Rankings</a:t>
            </a:r>
          </a:p>
          <a:p>
            <a:r>
              <a:rPr lang="en-US" dirty="0" smtClean="0"/>
              <a:t>Comparative Data (totals and averages per data set)</a:t>
            </a:r>
          </a:p>
          <a:p>
            <a:pPr lvl="1"/>
            <a:r>
              <a:rPr lang="en-US" dirty="0" smtClean="0"/>
              <a:t>Population</a:t>
            </a:r>
          </a:p>
          <a:p>
            <a:pPr lvl="1"/>
            <a:r>
              <a:rPr lang="en-US" dirty="0" smtClean="0"/>
              <a:t>Expenditures per capita</a:t>
            </a:r>
          </a:p>
          <a:p>
            <a:pPr lvl="1"/>
            <a:r>
              <a:rPr lang="en-US" dirty="0" smtClean="0"/>
              <a:t>Governance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91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Statewide Ready Reports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13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8" r="654" b="12275"/>
          <a:stretch/>
        </p:blipFill>
        <p:spPr bwMode="auto">
          <a:xfrm>
            <a:off x="548922" y="2153653"/>
            <a:ext cx="7993499" cy="341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395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 Data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9" r="24170" b="5556"/>
          <a:stretch/>
        </p:blipFill>
        <p:spPr bwMode="auto">
          <a:xfrm>
            <a:off x="533400" y="1447800"/>
            <a:ext cx="8229600" cy="450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892031">
            <a:off x="804553" y="2927533"/>
            <a:ext cx="749808" cy="3810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43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 smtClean="0"/>
              <a:t>Circ</a:t>
            </a:r>
            <a:r>
              <a:rPr lang="en-US" sz="4800" dirty="0" smtClean="0"/>
              <a:t> per Capita – 10 </a:t>
            </a:r>
            <a:r>
              <a:rPr lang="en-US" sz="4800" dirty="0" err="1" smtClean="0"/>
              <a:t>yr</a:t>
            </a:r>
            <a:endParaRPr lang="en-US" sz="4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6" r="38797" b="5833"/>
          <a:stretch/>
        </p:blipFill>
        <p:spPr bwMode="auto">
          <a:xfrm>
            <a:off x="381000" y="1219200"/>
            <a:ext cx="6096000" cy="406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5" t="21005" r="27323" b="10531"/>
          <a:stretch/>
        </p:blipFill>
        <p:spPr bwMode="auto">
          <a:xfrm>
            <a:off x="5486400" y="3886200"/>
            <a:ext cx="3273004" cy="265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5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Comparative Data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9" r="24170" b="5556"/>
          <a:stretch/>
        </p:blipFill>
        <p:spPr bwMode="auto">
          <a:xfrm>
            <a:off x="533400" y="1600200"/>
            <a:ext cx="8229600" cy="450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892031">
            <a:off x="804553" y="4509414"/>
            <a:ext cx="749808" cy="3810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 Population Served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17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5" r="11578" b="7369"/>
          <a:stretch/>
        </p:blipFill>
        <p:spPr bwMode="auto">
          <a:xfrm>
            <a:off x="8022" y="1676400"/>
            <a:ext cx="9004136" cy="439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034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Ratios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 t="20549" r="14834" b="5556"/>
          <a:stretch/>
        </p:blipFill>
        <p:spPr bwMode="auto">
          <a:xfrm>
            <a:off x="914400" y="1447800"/>
            <a:ext cx="7720482" cy="419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 rot="892031">
            <a:off x="264928" y="1232814"/>
            <a:ext cx="749808" cy="3810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2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Ratios for Visits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3" b="19227"/>
          <a:stretch/>
        </p:blipFill>
        <p:spPr bwMode="auto">
          <a:xfrm>
            <a:off x="609600" y="1752600"/>
            <a:ext cx="8050085" cy="270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96" b="9154"/>
          <a:stretch/>
        </p:blipFill>
        <p:spPr bwMode="auto">
          <a:xfrm>
            <a:off x="5378116" y="3514131"/>
            <a:ext cx="3628513" cy="289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6" t="20826" r="20902" b="5279"/>
          <a:stretch/>
        </p:blipFill>
        <p:spPr bwMode="auto">
          <a:xfrm>
            <a:off x="304800" y="4343400"/>
            <a:ext cx="2971800" cy="206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30642" y="6492875"/>
            <a:ext cx="2895600" cy="365125"/>
          </a:xfrm>
        </p:spPr>
        <p:txBody>
          <a:bodyPr/>
          <a:lstStyle/>
          <a:p>
            <a:r>
              <a:rPr lang="en-US" dirty="0" smtClean="0"/>
              <a:t>http://californialibrarystatistics.com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78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ONLINE!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u="sng" dirty="0" smtClean="0"/>
              <a:t>CSL Digital Data Task Force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Mary Cohen, Palos Verdes Library District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Jeanette Contreras, Placentia Library District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Heather Cousin, Simi Valley Public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Library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Lisa Dale, Folsom Public Library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Deborah Janzen, Fresno County Public Library</a:t>
            </a:r>
            <a:b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Mel Lightbody, Butte County Library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Reed Strege, Azusa Public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Library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Anne Marie Gold, Municipal Resource Group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Lindsay Thompson, Counting Opinions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http://californialibrarystatistics.com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74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6033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Garamond" pitchFamily="18" charset="0"/>
              </a:rPr>
              <a:t>Pamphlets</a:t>
            </a:r>
            <a:br>
              <a:rPr lang="en-US" dirty="0" smtClean="0">
                <a:latin typeface="Garamond" pitchFamily="18" charset="0"/>
              </a:rPr>
            </a:br>
            <a:r>
              <a:rPr lang="en-US" dirty="0" smtClean="0">
                <a:latin typeface="Garamond" pitchFamily="18" charset="0"/>
              </a:rPr>
              <a:t>California State Library Digital Task Force</a:t>
            </a:r>
            <a:endParaRPr lang="en-US" dirty="0">
              <a:latin typeface="Garamond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b="1" i="1" dirty="0" smtClean="0">
                <a:latin typeface="Garamond" pitchFamily="18" charset="0"/>
              </a:rPr>
              <a:t>Jeanette Contreras</a:t>
            </a:r>
          </a:p>
          <a:p>
            <a:r>
              <a:rPr lang="en-US" b="1" i="1" dirty="0" smtClean="0">
                <a:latin typeface="Garamond" pitchFamily="18" charset="0"/>
              </a:rPr>
              <a:t>Director, Placentia Library District</a:t>
            </a:r>
          </a:p>
          <a:p>
            <a:endParaRPr lang="en-US" b="1" i="1" dirty="0" smtClean="0">
              <a:latin typeface="Garamond" pitchFamily="18" charset="0"/>
            </a:endParaRPr>
          </a:p>
          <a:p>
            <a:r>
              <a:rPr lang="en-US" b="1" i="1" dirty="0" smtClean="0">
                <a:latin typeface="Garamond" pitchFamily="18" charset="0"/>
              </a:rPr>
              <a:t>Mary Cohen</a:t>
            </a:r>
          </a:p>
          <a:p>
            <a:r>
              <a:rPr lang="en-US" b="1" i="1" dirty="0" smtClean="0">
                <a:latin typeface="Garamond" pitchFamily="18" charset="0"/>
              </a:rPr>
              <a:t>Technical Services Dept. Head, </a:t>
            </a:r>
          </a:p>
          <a:p>
            <a:r>
              <a:rPr lang="en-US" b="1" i="1" dirty="0" smtClean="0">
                <a:latin typeface="Garamond" pitchFamily="18" charset="0"/>
              </a:rPr>
              <a:t>Palos Verdes Library District</a:t>
            </a:r>
            <a:endParaRPr lang="en-US" b="1" i="1" dirty="0">
              <a:latin typeface="Garamond" pitchFamily="18" charset="0"/>
            </a:endParaRPr>
          </a:p>
        </p:txBody>
      </p:sp>
      <p:pic>
        <p:nvPicPr>
          <p:cNvPr id="8194" name="Picture 2" descr="http://www.webjunction.org/content/dam/WebJunction/Documents/webJunction/USLP_Section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8" y="0"/>
            <a:ext cx="9132752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533400"/>
            <a:ext cx="5257800" cy="2369880"/>
          </a:xfrm>
          <a:prstGeom prst="rect">
            <a:avLst/>
          </a:prstGeom>
          <a:solidFill>
            <a:srgbClr val="A0A67A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solidFill>
                <a:schemeClr val="bg1"/>
              </a:solidFill>
              <a:latin typeface="Garamond" pitchFamily="18" charset="0"/>
              <a:cs typeface="Aharoni" pitchFamily="2" charset="-79"/>
            </a:endParaRPr>
          </a:p>
          <a:p>
            <a:pPr algn="ctr"/>
            <a:r>
              <a:rPr lang="en-US" sz="6000" b="1" dirty="0" smtClean="0">
                <a:solidFill>
                  <a:srgbClr val="EE672A"/>
                </a:solidFill>
                <a:latin typeface="Garamond" pitchFamily="18" charset="0"/>
                <a:cs typeface="Aharoni" pitchFamily="2" charset="-79"/>
              </a:rPr>
              <a:t>PAMPHLETS</a:t>
            </a:r>
          </a:p>
          <a:p>
            <a:pPr algn="ctr"/>
            <a:endParaRPr lang="en-US" sz="6000" b="1" dirty="0" smtClean="0">
              <a:solidFill>
                <a:srgbClr val="EE672A"/>
              </a:solidFill>
              <a:latin typeface="Garamond" pitchFamily="18" charset="0"/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876800"/>
            <a:ext cx="5562600" cy="1077218"/>
          </a:xfrm>
          <a:prstGeom prst="rect">
            <a:avLst/>
          </a:prstGeom>
          <a:solidFill>
            <a:srgbClr val="B3C8B0"/>
          </a:solidFill>
        </p:spPr>
        <p:txBody>
          <a:bodyPr wrap="square" rtlCol="0">
            <a:spAutoFit/>
          </a:bodyPr>
          <a:lstStyle/>
          <a:p>
            <a:pPr algn="ctr"/>
            <a:endParaRPr lang="en-US" sz="1600" b="1" i="1" dirty="0" smtClean="0">
              <a:solidFill>
                <a:srgbClr val="7E714E"/>
              </a:solidFill>
              <a:latin typeface="Garamond" pitchFamily="18" charset="0"/>
            </a:endParaRPr>
          </a:p>
          <a:p>
            <a:pPr algn="ctr"/>
            <a:endParaRPr lang="en-US" sz="1600" b="1" i="1" dirty="0">
              <a:solidFill>
                <a:srgbClr val="7E714E"/>
              </a:solidFill>
              <a:latin typeface="Garamond" pitchFamily="18" charset="0"/>
            </a:endParaRPr>
          </a:p>
          <a:p>
            <a:pPr algn="ctr"/>
            <a:endParaRPr lang="en-US" sz="1600" b="1" i="1" dirty="0" smtClean="0">
              <a:solidFill>
                <a:srgbClr val="7E714E"/>
              </a:solidFill>
              <a:latin typeface="Garamond" pitchFamily="18" charset="0"/>
            </a:endParaRPr>
          </a:p>
          <a:p>
            <a:pPr algn="ctr"/>
            <a:endParaRPr lang="en-US" sz="1600" b="1" i="1" dirty="0">
              <a:solidFill>
                <a:srgbClr val="7E714E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55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Garamond" pitchFamily="18" charset="0"/>
              </a:rPr>
              <a:t>3 Types of Pamphlets Available to Libraries</a:t>
            </a:r>
            <a:endParaRPr lang="en-US" dirty="0">
              <a:latin typeface="Garamon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Garamond" pitchFamily="18" charset="0"/>
              </a:rPr>
              <a:t>Bookmark</a:t>
            </a:r>
          </a:p>
          <a:p>
            <a:r>
              <a:rPr lang="en-US" sz="3600" dirty="0" smtClean="0">
                <a:latin typeface="Garamond" pitchFamily="18" charset="0"/>
              </a:rPr>
              <a:t>Tri-Fold</a:t>
            </a:r>
          </a:p>
          <a:p>
            <a:r>
              <a:rPr lang="en-US" sz="3600" dirty="0" smtClean="0">
                <a:latin typeface="Garamond" pitchFamily="18" charset="0"/>
              </a:rPr>
              <a:t>Full Page Brochure</a:t>
            </a:r>
            <a:endParaRPr lang="en-US" sz="3600" dirty="0">
              <a:latin typeface="Garamond" pitchFamily="18" charset="0"/>
            </a:endParaRPr>
          </a:p>
        </p:txBody>
      </p:sp>
      <p:pic>
        <p:nvPicPr>
          <p:cNvPr id="7172" name="Picture 4" descr="Shelf Help Best Business Books [Infographic]">
            <a:hlinkClick r:id="rId2" tooltip="Shelf Help IG (Interactive)"/>
          </p:cNvPr>
          <p:cNvPicPr>
            <a:picLocks noChangeAspect="1" noChangeArrowheads="1"/>
          </p:cNvPicPr>
          <p:nvPr/>
        </p:nvPicPr>
        <p:blipFill>
          <a:blip r:embed="rId3" cstate="print"/>
          <a:srcRect t="8750" b="6250"/>
          <a:stretch>
            <a:fillRect/>
          </a:stretch>
        </p:blipFill>
        <p:spPr bwMode="auto">
          <a:xfrm>
            <a:off x="0" y="-76200"/>
            <a:ext cx="9189950" cy="6781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5800" y="1371600"/>
            <a:ext cx="1828800" cy="3477875"/>
          </a:xfrm>
          <a:prstGeom prst="rect">
            <a:avLst/>
          </a:prstGeom>
          <a:solidFill>
            <a:srgbClr val="7E714E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US" sz="2000" dirty="0" smtClean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  <a:latin typeface="Garamond" pitchFamily="18" charset="0"/>
                <a:cs typeface="Aharoni" pitchFamily="2" charset="-79"/>
              </a:rPr>
              <a:t>Three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Garamond" pitchFamily="18" charset="0"/>
                <a:cs typeface="Aharoni" pitchFamily="2" charset="-79"/>
              </a:rPr>
              <a:t>Types of Pamphlets Available to Libraries</a:t>
            </a:r>
          </a:p>
          <a:p>
            <a:endParaRPr lang="en-US" sz="2000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endParaRPr lang="en-US" sz="2000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800" y="914400"/>
            <a:ext cx="16764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Garamond" pitchFamily="18" charset="0"/>
              </a:rPr>
              <a:t>Bookmark</a:t>
            </a:r>
            <a:endParaRPr lang="en-US" b="1" dirty="0">
              <a:latin typeface="Garamond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1447801"/>
            <a:ext cx="1905000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Garamond" pitchFamily="18" charset="0"/>
              </a:rPr>
              <a:t>Full Page Brochure</a:t>
            </a:r>
            <a:endParaRPr lang="en-US" b="1" dirty="0">
              <a:latin typeface="Garamon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914400"/>
            <a:ext cx="16764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Garamond" pitchFamily="18" charset="0"/>
              </a:rPr>
              <a:t>Tri-Fold</a:t>
            </a:r>
            <a:endParaRPr lang="en-US" b="1" dirty="0">
              <a:latin typeface="Garamond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47175" y="6456780"/>
            <a:ext cx="2895600" cy="365125"/>
          </a:xfrm>
        </p:spPr>
        <p:txBody>
          <a:bodyPr/>
          <a:lstStyle/>
          <a:p>
            <a:r>
              <a:rPr lang="en-US" dirty="0" smtClean="0"/>
              <a:t>http://californialibrarystatistics.com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4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bookmark : Color shiny arrow tags bent around white page. Menu templat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22870"/>
            <a:ext cx="30480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454694">
            <a:off x="6052749" y="2816051"/>
            <a:ext cx="2827932" cy="1143000"/>
          </a:xfrm>
        </p:spPr>
        <p:txBody>
          <a:bodyPr/>
          <a:lstStyle/>
          <a:p>
            <a:r>
              <a:rPr lang="en-US" sz="4400" b="1" dirty="0" smtClean="0">
                <a:latin typeface="Garamond" pitchFamily="18" charset="0"/>
              </a:rPr>
              <a:t>Bookmark</a:t>
            </a:r>
            <a:endParaRPr lang="en-US" sz="4400" b="1" dirty="0">
              <a:latin typeface="Garamond" pitchFamily="18" charset="0"/>
            </a:endParaRPr>
          </a:p>
        </p:txBody>
      </p:sp>
      <p:pic>
        <p:nvPicPr>
          <p:cNvPr id="4098" name="Picture 7" descr="blank trifold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33375"/>
            <a:ext cx="2543175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back blan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333375"/>
            <a:ext cx="2543175" cy="591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120397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Garamond" pitchFamily="18" charset="0"/>
                <a:cs typeface="Aharoni" panose="02010803020104030203" pitchFamily="2" charset="-79"/>
              </a:rPr>
              <a:t>Library Name Here</a:t>
            </a:r>
            <a:endParaRPr lang="en-US" b="1" dirty="0">
              <a:latin typeface="Garamond" pitchFamily="18" charset="0"/>
              <a:cs typeface="Aharoni" panose="02010803020104030203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1312" y="120397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Garamond" pitchFamily="18" charset="0"/>
                <a:cs typeface="Aharoni" panose="02010803020104030203" pitchFamily="2" charset="-79"/>
              </a:rPr>
              <a:t>Library Name Her</a:t>
            </a:r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7" descr="blank trifold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8" y="98029"/>
            <a:ext cx="9011562" cy="675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505200" y="228601"/>
            <a:ext cx="2209800" cy="114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5A5F3F"/>
                </a:solidFill>
                <a:effectLst/>
                <a:latin typeface="Garamond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Did You Know?</a:t>
            </a:r>
            <a:endParaRPr lang="en-US" sz="1100" dirty="0">
              <a:solidFill>
                <a:srgbClr val="5A5F3F"/>
              </a:solidFill>
              <a:effectLst/>
              <a:latin typeface="Garamond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200400" y="609600"/>
            <a:ext cx="2743199" cy="6019800"/>
          </a:xfrm>
          <a:prstGeom prst="rect">
            <a:avLst/>
          </a:prstGeom>
          <a:solidFill>
            <a:srgbClr val="A0A67A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100" b="1" dirty="0">
                <a:solidFill>
                  <a:srgbClr val="FFFFFF"/>
                </a:solidFill>
                <a:effectLst/>
                <a:latin typeface="Garamond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 were 158,118,472 annual visitors to California libraries in 2013!</a:t>
            </a:r>
            <a:endParaRPr lang="en-US" sz="1100" b="1" dirty="0">
              <a:effectLst/>
              <a:latin typeface="Garamond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solidFill>
                  <a:srgbClr val="FFFFFF"/>
                </a:solidFill>
                <a:effectLst/>
                <a:latin typeface="Garamond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There are more public libraries than McDonald’s in the U.S. – a total of 16,766 including branches.</a:t>
            </a:r>
            <a:endParaRPr lang="en-US" sz="1100" b="1" dirty="0">
              <a:effectLst/>
              <a:latin typeface="Garamond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solidFill>
                  <a:srgbClr val="FFFFFF"/>
                </a:solidFill>
                <a:effectLst/>
                <a:latin typeface="Garamond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In California, 20% of the population is a frequent moviegoer and 56.5% of the population have a library card!</a:t>
            </a:r>
            <a:endParaRPr lang="en-US" sz="1100" b="1" dirty="0">
              <a:effectLst/>
              <a:latin typeface="Garamond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solidFill>
                  <a:srgbClr val="FFFFFF"/>
                </a:solidFill>
                <a:effectLst/>
                <a:latin typeface="Garamond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There are 1,741,653 electronic materials available in California public libraries!</a:t>
            </a:r>
            <a:endParaRPr lang="en-US" sz="1100" b="1" dirty="0">
              <a:effectLst/>
              <a:latin typeface="Garamond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solidFill>
                  <a:srgbClr val="FFFFFF"/>
                </a:solidFill>
                <a:effectLst/>
                <a:latin typeface="Garamond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Americans go to school, public and academic libraries more than three times more often than they go to the movies.</a:t>
            </a:r>
            <a:endParaRPr lang="en-US" sz="1100" b="1" dirty="0">
              <a:effectLst/>
              <a:latin typeface="Garamond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solidFill>
                  <a:srgbClr val="FFFFFF"/>
                </a:solidFill>
                <a:effectLst/>
                <a:latin typeface="Garamond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A 2012 poll conducted for the American Library Association (ALA) found that 94% of respondents agreed that public libraries play an important role in giving everyone a chance to succeed because they provide free access to materials and resources.</a:t>
            </a:r>
            <a:endParaRPr lang="en-US" sz="1100" b="1" dirty="0">
              <a:effectLst/>
              <a:latin typeface="Garamond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solidFill>
                  <a:srgbClr val="FFFFFF"/>
                </a:solidFill>
                <a:effectLst/>
                <a:latin typeface="Garamond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The 2011-2012 ALA Libraries Connect Communities study reported that 76.3% of libraries reported offering e-books. Public libraries held more than 18.5 million e-books in 2010.</a:t>
            </a:r>
            <a:endParaRPr lang="en-US" sz="1100" b="1" dirty="0">
              <a:effectLst/>
              <a:latin typeface="Garamond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solidFill>
                  <a:srgbClr val="FFFFFF"/>
                </a:solidFill>
                <a:effectLst/>
                <a:latin typeface="Garamond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Almost 89% of public library outlets now offer wireless Internet access.</a:t>
            </a:r>
            <a:endParaRPr lang="en-US" sz="1100" b="1" dirty="0">
              <a:effectLst/>
              <a:latin typeface="Garamond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solidFill>
                  <a:srgbClr val="FFFFFF"/>
                </a:solidFill>
                <a:effectLst/>
                <a:latin typeface="Garamond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More than 92% of public libraries provide services for job seekers.</a:t>
            </a:r>
            <a:endParaRPr lang="en-US" sz="1100" b="1" dirty="0">
              <a:effectLst/>
              <a:latin typeface="Garamond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solidFill>
                  <a:srgbClr val="FFFFFF"/>
                </a:solidFill>
                <a:effectLst/>
                <a:latin typeface="Garamond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Come Visit Us Soon!</a:t>
            </a:r>
            <a:endParaRPr lang="en-US" sz="1100" dirty="0">
              <a:effectLst/>
              <a:latin typeface="Garamond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rgbClr val="EAC9F3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 rot="20318115">
            <a:off x="6059621" y="3996920"/>
            <a:ext cx="3153090" cy="114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smtClean="0">
                <a:solidFill>
                  <a:srgbClr val="3B6634"/>
                </a:solidFill>
                <a:latin typeface="Garamond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Tri-Fold Outside</a:t>
            </a:r>
            <a:endParaRPr lang="en-US" sz="3200" dirty="0">
              <a:solidFill>
                <a:srgbClr val="3B6634"/>
              </a:solidFill>
              <a:effectLst/>
              <a:latin typeface="Garamond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85161" y="1592966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Garamond" pitchFamily="18" charset="0"/>
                <a:cs typeface="Aharoni" panose="02010803020104030203" pitchFamily="2" charset="-79"/>
              </a:rPr>
              <a:t>Library Name Here</a:t>
            </a:r>
            <a:endParaRPr lang="en-US" dirty="0">
              <a:latin typeface="Garamond" pitchFamily="18" charset="0"/>
              <a:cs typeface="Aharoni" panose="02010803020104030203" pitchFamily="2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85161" y="5358079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Garamond" pitchFamily="18" charset="0"/>
                <a:cs typeface="Aharoni" panose="02010803020104030203" pitchFamily="2" charset="-79"/>
              </a:rPr>
              <a:t>Library Image Here</a:t>
            </a:r>
            <a:endParaRPr lang="en-US" b="1" dirty="0">
              <a:latin typeface="Garamond" pitchFamily="18" charset="0"/>
              <a:cs typeface="Aharoni" panose="02010803020104030203" pitchFamily="2" charset="-79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43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blank trifold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399"/>
            <a:ext cx="8820677" cy="654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 rot="20318115">
            <a:off x="3071660" y="1769903"/>
            <a:ext cx="3153090" cy="114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Garamond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Tri-Fold</a:t>
            </a:r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Garamond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Inside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effectLst/>
              <a:latin typeface="Garamond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76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46"/>
          <a:stretch/>
        </p:blipFill>
        <p:spPr>
          <a:xfrm>
            <a:off x="6019800" y="216568"/>
            <a:ext cx="2362200" cy="6003925"/>
          </a:xfrm>
          <a:prstGeom prst="rect">
            <a:avLst/>
          </a:prstGeom>
        </p:spPr>
      </p:pic>
      <p:pic>
        <p:nvPicPr>
          <p:cNvPr id="1026" name="Picture 5" descr="blank broch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50052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0" y="76200"/>
            <a:ext cx="2514600" cy="1295400"/>
          </a:xfrm>
          <a:noFill/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Aharoni" pitchFamily="2" charset="-79"/>
              </a:rPr>
              <a:t>Full Page Brochure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2286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Garamond" pitchFamily="18" charset="0"/>
                <a:cs typeface="Aharoni" panose="02010803020104030203" pitchFamily="2" charset="-79"/>
              </a:rPr>
              <a:t>Library Name Here</a:t>
            </a:r>
            <a:endParaRPr lang="en-US" b="1" dirty="0">
              <a:latin typeface="Garamond" pitchFamily="18" charset="0"/>
              <a:cs typeface="Aharoni" panose="02010803020104030203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9117" y="61722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Garamond" pitchFamily="18" charset="0"/>
                <a:cs typeface="Aharoni" panose="02010803020104030203" pitchFamily="2" charset="-79"/>
              </a:rPr>
              <a:t>Library Information</a:t>
            </a:r>
            <a:endParaRPr lang="en-US" b="1" dirty="0">
              <a:latin typeface="Garamond" pitchFamily="18" charset="0"/>
              <a:cs typeface="Aharoni" panose="02010803020104030203" pitchFamily="2" charset="-79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 smtClean="0"/>
              <a:t>http://californialibrarystatistics.com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89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utterstock_202788379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23464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72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1.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2.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3.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4.</a:t>
            </a:r>
            <a:endParaRPr lang="en-US" dirty="0"/>
          </a:p>
        </p:txBody>
      </p:sp>
      <p:sp>
        <p:nvSpPr>
          <p:cNvPr id="9" name="Flowchart: Connector 8"/>
          <p:cNvSpPr/>
          <p:nvPr/>
        </p:nvSpPr>
        <p:spPr>
          <a:xfrm>
            <a:off x="457200" y="0"/>
            <a:ext cx="1143000" cy="1143000"/>
          </a:xfrm>
          <a:prstGeom prst="flowChartConnector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763000" cy="1399032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0070C0"/>
                </a:solidFill>
                <a:effectLst/>
                <a:latin typeface="Garamond" pitchFamily="18" charset="0"/>
                <a:cs typeface="Aharoni" pitchFamily="2" charset="-79"/>
              </a:rPr>
              <a:t>H</a:t>
            </a:r>
            <a:r>
              <a:rPr lang="en-US" sz="5200" b="1" dirty="0" smtClean="0">
                <a:solidFill>
                  <a:srgbClr val="0070C0"/>
                </a:solidFill>
                <a:effectLst/>
                <a:latin typeface="Garamond" pitchFamily="18" charset="0"/>
                <a:cs typeface="Aharoni" pitchFamily="2" charset="-79"/>
              </a:rPr>
              <a:t>ow to Build a Pamphlet</a:t>
            </a:r>
            <a:endParaRPr lang="en-US" sz="5200" b="1" dirty="0">
              <a:solidFill>
                <a:srgbClr val="0070C0"/>
              </a:solidFill>
              <a:effectLst/>
              <a:latin typeface="Garamond" pitchFamily="18" charset="0"/>
              <a:cs typeface="Aharoni" pitchFamily="2" charset="-79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2590800" y="2438400"/>
            <a:ext cx="3048000" cy="3048000"/>
          </a:xfrm>
          <a:prstGeom prst="flowChartAlternateProcess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1600" b="1" dirty="0" smtClean="0">
                <a:solidFill>
                  <a:schemeClr val="tx1"/>
                </a:solidFill>
                <a:latin typeface="Garamond" pitchFamily="18" charset="0"/>
                <a:cs typeface="Aharoni" pitchFamily="2" charset="-79"/>
              </a:rPr>
              <a:t>Go to </a:t>
            </a:r>
            <a:r>
              <a:rPr lang="en-US" sz="1600" u="sng" dirty="0">
                <a:latin typeface="Garamond" pitchFamily="18" charset="0"/>
              </a:rPr>
              <a:t>https://</a:t>
            </a:r>
            <a:r>
              <a:rPr lang="en-US" sz="1600" u="sng" dirty="0" smtClean="0">
                <a:latin typeface="Garamond" pitchFamily="18" charset="0"/>
              </a:rPr>
              <a:t>ca.countingopinions.com/main.php?page_id=9</a:t>
            </a:r>
          </a:p>
          <a:p>
            <a:pPr marL="342900" indent="-342900">
              <a:buAutoNum type="arabicPeriod"/>
            </a:pPr>
            <a:r>
              <a:rPr lang="en-US" sz="1600" b="1" dirty="0" smtClean="0">
                <a:solidFill>
                  <a:schemeClr val="tx1"/>
                </a:solidFill>
                <a:latin typeface="Garamond" pitchFamily="18" charset="0"/>
                <a:cs typeface="Aharoni" pitchFamily="2" charset="-79"/>
              </a:rPr>
              <a:t>Log in to your Counting Opinions account with your ID and password</a:t>
            </a:r>
          </a:p>
          <a:p>
            <a:pPr marL="342900" indent="-342900">
              <a:buAutoNum type="arabicPeriod"/>
            </a:pPr>
            <a:r>
              <a:rPr lang="en-US" sz="1600" b="1" dirty="0" smtClean="0">
                <a:solidFill>
                  <a:schemeClr val="tx1"/>
                </a:solidFill>
                <a:latin typeface="Garamond" pitchFamily="18" charset="0"/>
                <a:cs typeface="Aharoni" pitchFamily="2" charset="-79"/>
              </a:rPr>
              <a:t>Click “Pamphlets”</a:t>
            </a:r>
          </a:p>
          <a:p>
            <a:pPr marL="342900" indent="-342900">
              <a:buAutoNum type="arabicPeriod"/>
            </a:pPr>
            <a:r>
              <a:rPr lang="en-US" sz="1600" b="1" i="1" dirty="0" smtClean="0">
                <a:solidFill>
                  <a:schemeClr val="tx1"/>
                </a:solidFill>
                <a:latin typeface="Garamond" pitchFamily="18" charset="0"/>
                <a:cs typeface="Aharoni" pitchFamily="2" charset="-79"/>
              </a:rPr>
              <a:t>Click one of the three  2012-2013 pamphlets of your choice</a:t>
            </a:r>
          </a:p>
          <a:p>
            <a:pPr marL="342900" indent="-342900">
              <a:buAutoNum type="arabicPeriod"/>
            </a:pPr>
            <a:r>
              <a:rPr lang="en-US" sz="1600" b="1" i="1" dirty="0" smtClean="0">
                <a:solidFill>
                  <a:schemeClr val="tx1"/>
                </a:solidFill>
                <a:latin typeface="Garamond" pitchFamily="18" charset="0"/>
                <a:cs typeface="Aharoni" pitchFamily="2" charset="-79"/>
              </a:rPr>
              <a:t>VOILA! It’s that simple</a:t>
            </a:r>
            <a:r>
              <a:rPr lang="en-US" sz="1400" b="1" i="1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!</a:t>
            </a:r>
            <a:endParaRPr lang="en-US" sz="1400" b="1" dirty="0" smtClean="0">
              <a:solidFill>
                <a:schemeClr val="tx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914400" y="5791200"/>
            <a:ext cx="7239000" cy="106680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dirty="0" smtClean="0">
                <a:solidFill>
                  <a:schemeClr val="tx1"/>
                </a:solidFill>
                <a:latin typeface="Garamond" pitchFamily="18" charset="0"/>
              </a:rPr>
              <a:t>The pamphlet will auto-populate with the data selected. You will have separate text boxes to add your library’s logo, contact information and other general information including a message from the Director.</a:t>
            </a:r>
            <a:endParaRPr lang="en-US" sz="1600" b="1" dirty="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5400" y="3014246"/>
            <a:ext cx="1295400" cy="584775"/>
          </a:xfrm>
          <a:prstGeom prst="rect">
            <a:avLst/>
          </a:prstGeom>
          <a:solidFill>
            <a:srgbClr val="EE672A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Garamond" pitchFamily="18" charset="0"/>
              </a:rPr>
              <a:t>MY LIBRARY</a:t>
            </a:r>
            <a:endParaRPr lang="en-US" sz="1600" b="1" dirty="0">
              <a:latin typeface="Garamond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675437"/>
            <a:ext cx="2895600" cy="365125"/>
          </a:xfrm>
        </p:spPr>
        <p:txBody>
          <a:bodyPr/>
          <a:lstStyle/>
          <a:p>
            <a:r>
              <a:rPr lang="en-US" dirty="0" smtClean="0"/>
              <a:t>http://californialibrarystatistics.com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07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effectLst/>
                <a:latin typeface="Garamond" pitchFamily="18" charset="0"/>
              </a:rPr>
              <a:t>Z-Fold: Another Pamphlet Style</a:t>
            </a:r>
            <a:endParaRPr lang="en-US" b="1" dirty="0"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800" b="1" dirty="0" smtClean="0">
                <a:latin typeface="Garamond" pitchFamily="18" charset="0"/>
              </a:rPr>
              <a:t>Designed by Fresno County Public Library, this is a</a:t>
            </a:r>
          </a:p>
          <a:p>
            <a:pPr>
              <a:buNone/>
            </a:pPr>
            <a:r>
              <a:rPr lang="en-US" sz="2800" b="1" dirty="0" smtClean="0">
                <a:latin typeface="Garamond" pitchFamily="18" charset="0"/>
              </a:rPr>
              <a:t>large according style pamphlet with information on</a:t>
            </a:r>
          </a:p>
          <a:p>
            <a:pPr>
              <a:buNone/>
            </a:pPr>
            <a:r>
              <a:rPr lang="en-US" sz="2800" b="1" dirty="0" smtClean="0">
                <a:latin typeface="Garamond" pitchFamily="18" charset="0"/>
              </a:rPr>
              <a:t>both sides, called a Z-Fold</a:t>
            </a:r>
            <a:r>
              <a:rPr lang="en-US" b="1" dirty="0" smtClean="0">
                <a:latin typeface="Garamond" pitchFamily="18" charset="0"/>
              </a:rPr>
              <a:t>.</a:t>
            </a:r>
            <a:endParaRPr lang="en-US" b="1" dirty="0">
              <a:latin typeface="Garamond" pitchFamily="18" charset="0"/>
            </a:endParaRPr>
          </a:p>
        </p:txBody>
      </p:sp>
      <p:pic>
        <p:nvPicPr>
          <p:cNvPr id="1026" name="Picture 2" descr="C:\Users\mcohen\Desktop\IMG_01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505200"/>
            <a:ext cx="4038600" cy="3048000"/>
          </a:xfrm>
          <a:prstGeom prst="rect">
            <a:avLst/>
          </a:prstGeom>
          <a:noFill/>
        </p:spPr>
      </p:pic>
      <p:pic>
        <p:nvPicPr>
          <p:cNvPr id="1027" name="Picture 3" descr="C:\Users\mcohen\Desktop\IMG_01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05200"/>
            <a:ext cx="4419600" cy="3048000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76833"/>
            <a:ext cx="2895600" cy="365125"/>
          </a:xfrm>
        </p:spPr>
        <p:txBody>
          <a:bodyPr/>
          <a:lstStyle/>
          <a:p>
            <a:r>
              <a:rPr lang="en-US" dirty="0" smtClean="0"/>
              <a:t>http://californialibrarystatistics.com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37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MORE?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620000" y="2685288"/>
            <a:ext cx="762000" cy="819912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81000" y="2194239"/>
            <a:ext cx="914400" cy="45720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5" r="1513" b="7369"/>
          <a:stretch/>
        </p:blipFill>
        <p:spPr bwMode="auto">
          <a:xfrm>
            <a:off x="76200" y="1524000"/>
            <a:ext cx="870109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609600" y="2166165"/>
            <a:ext cx="914400" cy="45720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543800" y="2248621"/>
            <a:ext cx="914400" cy="45720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36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NEED MORE?</a:t>
            </a:r>
            <a:endParaRPr lang="en-US" sz="6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3"/>
          <a:srcRect t="9877" r="4445" b="17778"/>
          <a:stretch/>
        </p:blipFill>
        <p:spPr bwMode="auto">
          <a:xfrm>
            <a:off x="393032" y="1333500"/>
            <a:ext cx="7772400" cy="495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81000" y="3352800"/>
            <a:ext cx="914400" cy="45720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28600" y="5562600"/>
            <a:ext cx="990600" cy="53340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http://californialibrarystatistics.com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64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ONLINE!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New ways to access YOUR data</a:t>
            </a:r>
          </a:p>
          <a:p>
            <a:pPr lvl="1"/>
            <a:r>
              <a:rPr lang="en-US" sz="3600" dirty="0" smtClean="0"/>
              <a:t>Local Data</a:t>
            </a:r>
          </a:p>
          <a:p>
            <a:pPr lvl="1"/>
            <a:r>
              <a:rPr lang="en-US" sz="3600" dirty="0" smtClean="0"/>
              <a:t>Statewide Data</a:t>
            </a:r>
          </a:p>
          <a:p>
            <a:pPr lvl="1"/>
            <a:r>
              <a:rPr lang="en-US" sz="3600" dirty="0" smtClean="0"/>
              <a:t>Pamphlets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http://californialibrarystatistics.com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05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TRICK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hlinkClick r:id="rId3"/>
              </a:rPr>
              <a:t>http://californialibrarystatistics.com</a:t>
            </a:r>
            <a:r>
              <a:rPr lang="en-US" dirty="0" smtClean="0"/>
              <a:t> </a:t>
            </a: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10446" r="74343" b="54666"/>
          <a:stretch/>
        </p:blipFill>
        <p:spPr bwMode="auto">
          <a:xfrm>
            <a:off x="364958" y="2281989"/>
            <a:ext cx="3072063" cy="224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263" r="56019" b="36316"/>
          <a:stretch/>
        </p:blipFill>
        <p:spPr bwMode="auto">
          <a:xfrm>
            <a:off x="3581400" y="2871537"/>
            <a:ext cx="5362074" cy="332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116305" y="1731262"/>
            <a:ext cx="593558" cy="710344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705600" y="3549316"/>
            <a:ext cx="593558" cy="710344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349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NEED MORE?</a:t>
            </a:r>
            <a:endParaRPr lang="en-US" sz="6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31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Infographics</a:t>
            </a:r>
          </a:p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smtClean="0"/>
              <a:t>What’s New in Library Measurement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3879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NEED LOGIN?</a:t>
            </a:r>
            <a:endParaRPr lang="en-US" sz="6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32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752600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en-US" dirty="0" smtClean="0"/>
          </a:p>
          <a:p>
            <a:r>
              <a:rPr lang="en-US" dirty="0" smtClean="0">
                <a:solidFill>
                  <a:srgbClr val="0070C0"/>
                </a:solidFill>
              </a:rPr>
              <a:t>Your Library Director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Darla </a:t>
            </a:r>
            <a:r>
              <a:rPr lang="en-US" dirty="0"/>
              <a:t>Gunning, State Data Coordinator, California State Library, Library Development </a:t>
            </a:r>
            <a:r>
              <a:rPr lang="en-US" dirty="0" smtClean="0"/>
              <a:t>Services </a:t>
            </a:r>
          </a:p>
          <a:p>
            <a:r>
              <a:rPr lang="en-US" dirty="0" smtClean="0"/>
              <a:t>(</a:t>
            </a:r>
            <a:r>
              <a:rPr lang="en-US" dirty="0"/>
              <a:t>916) </a:t>
            </a:r>
            <a:r>
              <a:rPr lang="en-US" dirty="0" smtClean="0"/>
              <a:t>651-0985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darla.gunning@library.ca.gov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66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90246" y="838200"/>
            <a:ext cx="7391400" cy="9233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  <a:ea typeface="+mj-ea"/>
                <a:cs typeface="+mj-cs"/>
                <a:hlinkClick r:id="rId3"/>
              </a:rPr>
              <a:t>http://</a:t>
            </a:r>
            <a:r>
              <a:rPr lang="en-US" sz="3600" b="1" dirty="0" smtClean="0">
                <a:latin typeface="+mj-lt"/>
                <a:ea typeface="+mj-ea"/>
                <a:cs typeface="+mj-cs"/>
                <a:hlinkClick r:id="rId3"/>
              </a:rPr>
              <a:t>californialibrarystatistics.com</a:t>
            </a:r>
            <a:r>
              <a:rPr lang="en-US" sz="3600" b="1" dirty="0" smtClean="0">
                <a:latin typeface="+mj-lt"/>
                <a:ea typeface="+mj-ea"/>
                <a:cs typeface="+mj-cs"/>
              </a:rPr>
              <a:t> </a:t>
            </a:r>
            <a:endParaRPr lang="en-US" sz="3600" b="1" dirty="0">
              <a:latin typeface="+mj-lt"/>
              <a:ea typeface="+mj-ea"/>
              <a:cs typeface="+mj-cs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90246" y="2209800"/>
            <a:ext cx="6834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?????????????????????????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66857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Content Placeholder 2"/>
          <p:cNvSpPr>
            <a:spLocks noGrp="1"/>
          </p:cNvSpPr>
          <p:nvPr>
            <p:ph idx="1"/>
          </p:nvPr>
        </p:nvSpPr>
        <p:spPr>
          <a:xfrm>
            <a:off x="1447800" y="4419600"/>
            <a:ext cx="6324600" cy="18669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sz="1400" dirty="0">
                <a:latin typeface="Arial" charset="0"/>
              </a:rPr>
              <a:t>Infopeople webinars are supported </a:t>
            </a:r>
            <a:r>
              <a:rPr lang="en-US" sz="1400" dirty="0" smtClean="0">
                <a:latin typeface="Arial" charset="0"/>
              </a:rPr>
              <a:t>in part by </a:t>
            </a:r>
            <a:r>
              <a:rPr lang="en-US" sz="1400" dirty="0">
                <a:latin typeface="Arial" charset="0"/>
              </a:rPr>
              <a:t>the U.S. Institute of Museum and Library Services under the provisions of the Library Services and Technology Act, administered in California by the State Librarian. This material is licensed under a Creative Commons 3.0 Share &amp; Share-Alike license. Use of this material should credit the author and funding source.</a:t>
            </a:r>
          </a:p>
          <a:p>
            <a:pPr marL="0" indent="0" algn="ctr">
              <a:buFontTx/>
              <a:buNone/>
            </a:pPr>
            <a:endParaRPr lang="en-US" sz="1400" dirty="0">
              <a:latin typeface="Arial" charset="0"/>
            </a:endParaRPr>
          </a:p>
        </p:txBody>
      </p:sp>
      <p:pic>
        <p:nvPicPr>
          <p:cNvPr id="2" name="Picture 1" descr="IFP logo 2012_outlin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49" y="2154756"/>
            <a:ext cx="7365944" cy="87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29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1828800"/>
            <a:ext cx="8229600" cy="2514600"/>
          </a:xfrm>
        </p:spPr>
        <p:txBody>
          <a:bodyPr/>
          <a:lstStyle/>
          <a:p>
            <a:pPr marL="0" indent="0"/>
            <a:r>
              <a:rPr lang="en-US" dirty="0" smtClean="0"/>
              <a:t>LOCAL REPORTS</a:t>
            </a:r>
            <a:br>
              <a:rPr lang="en-US" dirty="0" smtClean="0"/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	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/>
          </a:p>
        </p:txBody>
      </p:sp>
      <p:pic>
        <p:nvPicPr>
          <p:cNvPr id="2050" name="Picture 2" descr="C:\Users\amg\AppData\Local\Microsoft\Windows\Temporary Internet Files\Content.IE5\AGRX4YIW\MP90038289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62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822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7888788" cy="2971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Easy-to-use reports for local libraries</a:t>
            </a:r>
          </a:p>
          <a:p>
            <a:r>
              <a:rPr lang="en-US" dirty="0" smtClean="0"/>
              <a:t>Relevant data to share with decision makers</a:t>
            </a:r>
          </a:p>
          <a:p>
            <a:r>
              <a:rPr lang="en-US" dirty="0"/>
              <a:t>Changes over 5- and 10-year </a:t>
            </a:r>
            <a:r>
              <a:rPr lang="en-US" dirty="0" smtClean="0"/>
              <a:t>periods</a:t>
            </a:r>
          </a:p>
          <a:p>
            <a:r>
              <a:rPr lang="en-US" dirty="0" smtClean="0"/>
              <a:t>Quick comparisons to similar libraries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Quick Access to </a:t>
            </a:r>
            <a:r>
              <a:rPr lang="en-US" dirty="0"/>
              <a:t>Local Data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http://www.woolbrightgroup.com/copydeck/wp-content/uploads/2013/04/people-on-graphs-3052406_thumbnai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4341161"/>
            <a:ext cx="2514600" cy="1888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4081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Local Reports Available on the Web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5" y="2743200"/>
            <a:ext cx="8229600" cy="3616410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93212" y="1371600"/>
            <a:ext cx="8269788" cy="121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100" b="1" i="1" dirty="0" smtClean="0"/>
              <a:t>Log in using your Counting Opinions account info</a:t>
            </a:r>
          </a:p>
          <a:p>
            <a:pPr marL="0" indent="0" algn="ctr">
              <a:buNone/>
            </a:pPr>
            <a:endParaRPr lang="en-US" i="1" dirty="0" smtClean="0"/>
          </a:p>
          <a:p>
            <a:pPr marL="0" indent="0" algn="ctr">
              <a:spcBef>
                <a:spcPct val="0"/>
              </a:spcBef>
              <a:buNone/>
            </a:pPr>
            <a:r>
              <a:rPr lang="en-US" sz="4300" dirty="0" smtClean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ca.countingopinions.com</a:t>
            </a:r>
          </a:p>
          <a:p>
            <a:pPr marL="0" indent="0" algn="ctr">
              <a:buNone/>
            </a:pPr>
            <a:endParaRPr lang="en-US" sz="3800" dirty="0">
              <a:latin typeface="Arial Black" panose="020B0A04020102020204" pitchFamily="34" charset="0"/>
            </a:endParaRPr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http://californialibrarystatistics.com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27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Local Reports Available on the Web</a:t>
            </a:r>
            <a:endParaRPr lang="en-US" sz="4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3212" y="1371600"/>
            <a:ext cx="8269788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 smtClean="0"/>
              <a:t>Reports for your local library will appear</a:t>
            </a:r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2" t="13469" r="2000" b="40453"/>
          <a:stretch/>
        </p:blipFill>
        <p:spPr bwMode="auto">
          <a:xfrm>
            <a:off x="493212" y="2362200"/>
            <a:ext cx="8124176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47800" y="3192379"/>
            <a:ext cx="3352800" cy="23662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02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Local Reports Available on the Web</a:t>
            </a:r>
            <a:endParaRPr lang="en-US" sz="4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3212" y="1371600"/>
            <a:ext cx="8269788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 smtClean="0"/>
              <a:t>Trend Data Reports reflect change over time  </a:t>
            </a:r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8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3" t="13469" r="804" b="43377"/>
          <a:stretch/>
        </p:blipFill>
        <p:spPr bwMode="auto">
          <a:xfrm>
            <a:off x="493212" y="2209799"/>
            <a:ext cx="8037177" cy="195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71600" y="2819400"/>
            <a:ext cx="1066800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859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Local Reports Available on the Web</a:t>
            </a:r>
            <a:endParaRPr lang="en-US" sz="4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3212" y="1371600"/>
            <a:ext cx="8269788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 smtClean="0"/>
              <a:t>Comparative Data Reports compare similar libraries </a:t>
            </a:r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13" y="2187879"/>
            <a:ext cx="7543800" cy="402574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http://californialibrarystatistics.com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956D-3EF4-44DA-97C4-A95735AB20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64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1040</Words>
  <Application>Microsoft Macintosh PowerPoint</Application>
  <PresentationFormat>On-screen Show (4:3)</PresentationFormat>
  <Paragraphs>219</Paragraphs>
  <Slides>34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MAKING IT COUNT</vt:lpstr>
      <vt:lpstr>ONLINE!</vt:lpstr>
      <vt:lpstr>ONLINE!</vt:lpstr>
      <vt:lpstr>LOCAL REPORTS    </vt:lpstr>
      <vt:lpstr> Quick Access to Local Data </vt:lpstr>
      <vt:lpstr>Local Reports Available on the Web</vt:lpstr>
      <vt:lpstr>Local Reports Available on the Web</vt:lpstr>
      <vt:lpstr>Local Reports Available on the Web</vt:lpstr>
      <vt:lpstr>Local Reports Available on the Web</vt:lpstr>
      <vt:lpstr>STATEWIDE REPORTS </vt:lpstr>
      <vt:lpstr>Access to Statewide Data</vt:lpstr>
      <vt:lpstr>What’s Included</vt:lpstr>
      <vt:lpstr>Statewide Ready Reports</vt:lpstr>
      <vt:lpstr>Trend Data</vt:lpstr>
      <vt:lpstr>Circ per Capita – 10 yr</vt:lpstr>
      <vt:lpstr>Comparative Data</vt:lpstr>
      <vt:lpstr>Per Population Served</vt:lpstr>
      <vt:lpstr>Key Ratios</vt:lpstr>
      <vt:lpstr>Key Ratios for Visits</vt:lpstr>
      <vt:lpstr>Pamphlets California State Library Digital Task Force</vt:lpstr>
      <vt:lpstr>3 Types of Pamphlets Available to Libraries</vt:lpstr>
      <vt:lpstr>Bookmark</vt:lpstr>
      <vt:lpstr>PowerPoint Presentation</vt:lpstr>
      <vt:lpstr>PowerPoint Presentation</vt:lpstr>
      <vt:lpstr>Full Page Brochure</vt:lpstr>
      <vt:lpstr>How to Build a Pamphlet</vt:lpstr>
      <vt:lpstr>Z-Fold: Another Pamphlet Style</vt:lpstr>
      <vt:lpstr>NEED MORE?</vt:lpstr>
      <vt:lpstr>NEED MORE?</vt:lpstr>
      <vt:lpstr>QUICK TRICK</vt:lpstr>
      <vt:lpstr>NEED MORE?</vt:lpstr>
      <vt:lpstr>NEED LOGIN?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Marie Gold</dc:creator>
  <cp:lastModifiedBy>Stanley Strauss</cp:lastModifiedBy>
  <cp:revision>51</cp:revision>
  <cp:lastPrinted>2014-12-02T18:01:06Z</cp:lastPrinted>
  <dcterms:created xsi:type="dcterms:W3CDTF">2014-10-29T20:13:45Z</dcterms:created>
  <dcterms:modified xsi:type="dcterms:W3CDTF">2014-12-15T19:04:37Z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-1732622282</vt:i4>
  </property>
  <property fmtid="{D5CDD505-2E9C-101B-9397-08002B2CF9AE}" pid="3" name="_NewReviewCycle">
    <vt:lpwstr/>
  </property>
  <property fmtid="{D5CDD505-2E9C-101B-9397-08002B2CF9AE}" pid="4" name="_EmailSubject">
    <vt:lpwstr>Webinar materials</vt:lpwstr>
  </property>
  <property fmtid="{D5CDD505-2E9C-101B-9397-08002B2CF9AE}" pid="5" name="_AuthorEmail">
    <vt:lpwstr>amgold@municipalresourcegroup.com</vt:lpwstr>
  </property>
  <property fmtid="{D5CDD505-2E9C-101B-9397-08002B2CF9AE}" pid="6" name="_AuthorEmailDisplayName">
    <vt:lpwstr>Anne Marie Gold</vt:lpwstr>
  </property>
</Properties>
</file>