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74" r:id="rId4"/>
    <p:sldId id="275" r:id="rId5"/>
    <p:sldId id="273" r:id="rId6"/>
    <p:sldId id="261" r:id="rId7"/>
    <p:sldId id="262" r:id="rId8"/>
    <p:sldId id="263" r:id="rId9"/>
    <p:sldId id="264" r:id="rId10"/>
    <p:sldId id="276" r:id="rId11"/>
    <p:sldId id="277" r:id="rId12"/>
    <p:sldId id="267" r:id="rId13"/>
    <p:sldId id="265" r:id="rId14"/>
    <p:sldId id="270" r:id="rId15"/>
    <p:sldId id="271" r:id="rId16"/>
    <p:sldId id="269" r:id="rId17"/>
    <p:sldId id="272" r:id="rId18"/>
    <p:sldId id="268"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53767D"/>
    <a:srgbClr val="FFFF66"/>
    <a:srgbClr val="FFCC66"/>
    <a:srgbClr val="3333CC"/>
    <a:srgbClr val="008000"/>
    <a:srgbClr val="CC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615" autoAdjust="0"/>
    <p:restoredTop sz="74664" autoAdjust="0"/>
  </p:normalViewPr>
  <p:slideViewPr>
    <p:cSldViewPr>
      <p:cViewPr varScale="1">
        <p:scale>
          <a:sx n="103" d="100"/>
          <a:sy n="103" d="100"/>
        </p:scale>
        <p:origin x="-102"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1254"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1" y="1"/>
            <a:ext cx="3038475"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ltLang="en-US"/>
          </a:p>
        </p:txBody>
      </p:sp>
      <p:sp>
        <p:nvSpPr>
          <p:cNvPr id="32771" name="Rectangle 3"/>
          <p:cNvSpPr>
            <a:spLocks noGrp="1" noChangeArrowheads="1"/>
          </p:cNvSpPr>
          <p:nvPr>
            <p:ph type="dt" sz="quarter" idx="1"/>
          </p:nvPr>
        </p:nvSpPr>
        <p:spPr bwMode="auto">
          <a:xfrm>
            <a:off x="3970339" y="1"/>
            <a:ext cx="3038475"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ltLang="en-US"/>
          </a:p>
        </p:txBody>
      </p:sp>
      <p:sp>
        <p:nvSpPr>
          <p:cNvPr id="32772" name="Rectangle 4"/>
          <p:cNvSpPr>
            <a:spLocks noGrp="1" noChangeArrowheads="1"/>
          </p:cNvSpPr>
          <p:nvPr>
            <p:ph type="ftr" sz="quarter" idx="2"/>
          </p:nvPr>
        </p:nvSpPr>
        <p:spPr bwMode="auto">
          <a:xfrm>
            <a:off x="1" y="8829823"/>
            <a:ext cx="3038475"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ltLang="en-US"/>
          </a:p>
        </p:txBody>
      </p:sp>
      <p:sp>
        <p:nvSpPr>
          <p:cNvPr id="32773" name="Rectangle 5"/>
          <p:cNvSpPr>
            <a:spLocks noGrp="1" noChangeArrowheads="1"/>
          </p:cNvSpPr>
          <p:nvPr>
            <p:ph type="sldNum" sz="quarter" idx="3"/>
          </p:nvPr>
        </p:nvSpPr>
        <p:spPr bwMode="auto">
          <a:xfrm>
            <a:off x="3970339" y="8829823"/>
            <a:ext cx="3038475"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AD62A76E-9DB6-476C-90FC-87326E52833C}" type="slidenum">
              <a:rPr lang="en-US" altLang="en-US"/>
              <a:pPr>
                <a:defRPr/>
              </a:pPr>
              <a:t>‹#›</a:t>
            </a:fld>
            <a:endParaRPr lang="en-US" altLang="en-US"/>
          </a:p>
        </p:txBody>
      </p:sp>
    </p:spTree>
    <p:extLst>
      <p:ext uri="{BB962C8B-B14F-4D97-AF65-F5344CB8AC3E}">
        <p14:creationId xmlns:p14="http://schemas.microsoft.com/office/powerpoint/2010/main" val="3922148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1"/>
            <a:ext cx="3038475"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ltLang="en-US"/>
          </a:p>
        </p:txBody>
      </p:sp>
      <p:sp>
        <p:nvSpPr>
          <p:cNvPr id="14339" name="Rectangle 3"/>
          <p:cNvSpPr>
            <a:spLocks noGrp="1" noChangeArrowheads="1"/>
          </p:cNvSpPr>
          <p:nvPr>
            <p:ph type="dt" idx="1"/>
          </p:nvPr>
        </p:nvSpPr>
        <p:spPr bwMode="auto">
          <a:xfrm>
            <a:off x="3970339" y="1"/>
            <a:ext cx="3038475"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ltLang="en-US"/>
          </a:p>
        </p:txBody>
      </p:sp>
      <p:sp>
        <p:nvSpPr>
          <p:cNvPr id="20484"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01675" y="4416510"/>
            <a:ext cx="5607050" cy="418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4342" name="Rectangle 6"/>
          <p:cNvSpPr>
            <a:spLocks noGrp="1" noChangeArrowheads="1"/>
          </p:cNvSpPr>
          <p:nvPr>
            <p:ph type="ftr" sz="quarter" idx="4"/>
          </p:nvPr>
        </p:nvSpPr>
        <p:spPr bwMode="auto">
          <a:xfrm>
            <a:off x="1" y="8829823"/>
            <a:ext cx="3038475"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ltLang="en-US"/>
          </a:p>
        </p:txBody>
      </p:sp>
      <p:sp>
        <p:nvSpPr>
          <p:cNvPr id="14343" name="Rectangle 7"/>
          <p:cNvSpPr>
            <a:spLocks noGrp="1" noChangeArrowheads="1"/>
          </p:cNvSpPr>
          <p:nvPr>
            <p:ph type="sldNum" sz="quarter" idx="5"/>
          </p:nvPr>
        </p:nvSpPr>
        <p:spPr bwMode="auto">
          <a:xfrm>
            <a:off x="3970339" y="8829823"/>
            <a:ext cx="3038475"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1E4DFF70-8ECE-4001-BA45-F2DCBAFB40BD}" type="slidenum">
              <a:rPr lang="en-US" altLang="en-US"/>
              <a:pPr>
                <a:defRPr/>
              </a:pPr>
              <a:t>‹#›</a:t>
            </a:fld>
            <a:endParaRPr lang="en-US" altLang="en-US"/>
          </a:p>
        </p:txBody>
      </p:sp>
    </p:spTree>
    <p:extLst>
      <p:ext uri="{BB962C8B-B14F-4D97-AF65-F5344CB8AC3E}">
        <p14:creationId xmlns:p14="http://schemas.microsoft.com/office/powerpoint/2010/main" val="3848347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B4AA5CA-6DC5-45B0-B15C-AF829F036FA4}" type="slidenum">
              <a:rPr lang="en-US" altLang="en-US" smtClean="0"/>
              <a:pPr eaLnBrk="1" hangingPunct="1">
                <a:spcBef>
                  <a:spcPct val="0"/>
                </a:spcBef>
              </a:pPr>
              <a:t>1</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43F1DF6-C2D0-4239-94E1-AA1EB9DA3E48}" type="slidenum">
              <a:rPr lang="en-US" altLang="en-US" smtClean="0"/>
              <a:pPr eaLnBrk="1" hangingPunct="1">
                <a:spcBef>
                  <a:spcPct val="0"/>
                </a:spcBef>
              </a:pPr>
              <a:t>10</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Note that financial report follows closely the budget n original application including details on in-kind and cash match funding for the project.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59E9043-DAD3-4236-8056-E8BD8AEFDD8D}" type="slidenum">
              <a:rPr lang="en-US" altLang="en-US" smtClean="0"/>
              <a:pPr eaLnBrk="1" hangingPunct="1">
                <a:spcBef>
                  <a:spcPct val="0"/>
                </a:spcBef>
              </a:pPr>
              <a:t>11</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en-US" smtClean="0"/>
              <a:t>Note that financial report follows closely the budget n original application including details on in-kind and cash match funding for the project.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C9074A5-F599-44C7-AFF0-14CD876292C4}" type="slidenum">
              <a:rPr lang="en-US" altLang="en-US" smtClean="0"/>
              <a:pPr eaLnBrk="1" hangingPunct="1">
                <a:spcBef>
                  <a:spcPct val="0"/>
                </a:spcBef>
              </a:pPr>
              <a:t>12</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i="1" smtClean="0"/>
              <a:t>Note to presenters: Do we want to bring up actual views of these documents? In ppt these are quite small to see any detail.</a:t>
            </a:r>
          </a:p>
          <a:p>
            <a:pPr eaLnBrk="1" hangingPunct="1"/>
            <a:endParaRPr lang="en-US" altLang="en-US" smtClean="0"/>
          </a:p>
          <a:p>
            <a:pPr eaLnBrk="1" hangingPunct="1"/>
            <a:r>
              <a:rPr lang="en-US" altLang="en-US" smtClean="0"/>
              <a:t>Changes may include:</a:t>
            </a:r>
          </a:p>
          <a:p>
            <a:pPr eaLnBrk="1" hangingPunct="1"/>
            <a:r>
              <a:rPr lang="en-US" altLang="en-US" smtClean="0"/>
              <a:t>-change in how you are spending the grant funding from your original budget</a:t>
            </a:r>
          </a:p>
          <a:p>
            <a:pPr eaLnBrk="1" hangingPunct="1"/>
            <a:r>
              <a:rPr lang="en-US" altLang="en-US" smtClean="0"/>
              <a:t>-requests for additional funding</a:t>
            </a:r>
          </a:p>
          <a:p>
            <a:pPr eaLnBrk="1" hangingPunct="1"/>
            <a:r>
              <a:rPr lang="en-US" altLang="en-US" smtClean="0"/>
              <a:t>-request to reduce funding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C2118F8-7748-48BF-B873-59F2D0DF2249}" type="slidenum">
              <a:rPr lang="en-US" altLang="en-US" smtClean="0"/>
              <a:pPr eaLnBrk="1" hangingPunct="1">
                <a:spcBef>
                  <a:spcPct val="0"/>
                </a:spcBef>
              </a:pPr>
              <a:t>13</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smtClean="0"/>
              <a:t>A few minor changes with more detailed instructions.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ED60A02-D431-4B84-8E28-F898E4FCFA36}" type="slidenum">
              <a:rPr lang="en-US" altLang="en-US" smtClean="0"/>
              <a:pPr eaLnBrk="1" hangingPunct="1">
                <a:spcBef>
                  <a:spcPct val="0"/>
                </a:spcBef>
              </a:pPr>
              <a:t>14</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mtClean="0"/>
              <a:t>Invite attendees to review page 2-4 of Guide and go over each area.</a:t>
            </a:r>
          </a:p>
          <a:p>
            <a:pPr eaLnBrk="1" hangingPunct="1"/>
            <a:r>
              <a:rPr lang="en-US" altLang="en-US" smtClean="0"/>
              <a:t>This is the page to emphasize know all of the people in your community that touch your grant. So that you can get answers locally first before contacting us.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7448C00-D59F-4B12-90B7-5267B9E716C8}" type="slidenum">
              <a:rPr lang="en-US" altLang="en-US" smtClean="0"/>
              <a:pPr eaLnBrk="1" hangingPunct="1">
                <a:spcBef>
                  <a:spcPct val="0"/>
                </a:spcBef>
              </a:pPr>
              <a:t>15</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en-US" smtClean="0"/>
              <a:t>Invite attendees to review FEDERAL RESTRICTION ON USE OF LSTA FUNDS – Go over each area.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BD15D37-4F94-43A8-8F69-3E242078257D}" type="slidenum">
              <a:rPr lang="en-US" altLang="en-US" smtClean="0"/>
              <a:pPr eaLnBrk="1" hangingPunct="1">
                <a:spcBef>
                  <a:spcPct val="0"/>
                </a:spcBef>
              </a:pPr>
              <a:t>16</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smtClean="0"/>
              <a:t>Due to new IMLS reporting requirements where details for each project are being requested, especially at the end of the projects this report form is still being revised.</a:t>
            </a:r>
          </a:p>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43A874-5F60-43F6-B0A3-0771E0BF8FD0}" type="slidenum">
              <a:rPr lang="en-US" altLang="en-US" smtClean="0"/>
              <a:pPr eaLnBrk="1" hangingPunct="1">
                <a:spcBef>
                  <a:spcPct val="0"/>
                </a:spcBef>
              </a:pPr>
              <a:t>17</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C143933-1453-467C-9C46-7DBBF9119F40}" type="slidenum">
              <a:rPr lang="en-US" altLang="en-US" smtClean="0"/>
              <a:pPr eaLnBrk="1" hangingPunct="1">
                <a:spcBef>
                  <a:spcPct val="0"/>
                </a:spcBef>
              </a:pPr>
              <a:t>18</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439535-2A01-4F95-AA1D-4E2CFE338042}" type="slidenum">
              <a:rPr lang="en-US" altLang="en-US" smtClean="0"/>
              <a:pPr eaLnBrk="1" hangingPunct="1">
                <a:spcBef>
                  <a:spcPct val="0"/>
                </a:spcBef>
              </a:pPr>
              <a:t>2</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smtClean="0"/>
              <a:t>Gerry Maginnity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A9510E0-9626-42B1-A584-55902809DDA4}" type="slidenum">
              <a:rPr lang="en-US" altLang="en-US" smtClean="0"/>
              <a:pPr eaLnBrk="1" hangingPunct="1">
                <a:spcBef>
                  <a:spcPct val="0"/>
                </a:spcBef>
              </a:pPr>
              <a:t>3</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altLang="en-US" smtClean="0"/>
              <a:t>On the California State Library website at the address here – we’ve put the guides, forms, and how tos.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D1BBB1-A19D-4F9B-BFDB-F94502348F56}" type="slidenum">
              <a:rPr lang="en-US" altLang="en-US" smtClean="0"/>
              <a:pPr eaLnBrk="1" hangingPunct="1">
                <a:spcBef>
                  <a:spcPct val="0"/>
                </a:spcBef>
              </a:pPr>
              <a:t>4</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smtClean="0"/>
              <a:t>On the California State Library website at the address here – we’ve put the guides, forms, and how tos.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1F6A96-4EB0-445E-A5F8-53B9F8EB49A2}" type="slidenum">
              <a:rPr lang="en-US" altLang="en-US" smtClean="0"/>
              <a:pPr eaLnBrk="1" hangingPunct="1">
                <a:spcBef>
                  <a:spcPct val="0"/>
                </a:spcBef>
              </a:pPr>
              <a:t>5</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altLang="en-US" smtClean="0"/>
              <a:t>On the California State Library website at the address here – we’ve put the guides, forms, and how tos.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228276-CA59-4251-9A4B-AB77DDC0356A}" type="slidenum">
              <a:rPr lang="en-US" altLang="en-US" smtClean="0"/>
              <a:pPr eaLnBrk="1" hangingPunct="1">
                <a:spcBef>
                  <a:spcPct val="0"/>
                </a:spcBef>
              </a:pPr>
              <a:t>6</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623FD2E-A089-4BD2-B422-24E68AFE3FC2}" type="slidenum">
              <a:rPr lang="en-US" altLang="en-US" smtClean="0"/>
              <a:pPr eaLnBrk="1" hangingPunct="1">
                <a:spcBef>
                  <a:spcPct val="0"/>
                </a:spcBef>
              </a:pPr>
              <a:t>7</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A7A4DDD-63AB-43AE-9440-0A23D9D04FB5}" type="slidenum">
              <a:rPr lang="en-US" altLang="en-US" smtClean="0"/>
              <a:pPr eaLnBrk="1" hangingPunct="1">
                <a:spcBef>
                  <a:spcPct val="0"/>
                </a:spcBef>
              </a:pPr>
              <a:t>8</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smtClean="0"/>
              <a:t>1</a:t>
            </a:r>
            <a:r>
              <a:rPr lang="en-US" altLang="en-US" baseline="30000" smtClean="0"/>
              <a:t>st</a:t>
            </a:r>
            <a:r>
              <a:rPr lang="en-US" altLang="en-US" smtClean="0"/>
              <a:t> quarter financial report – waived for FY14/15</a:t>
            </a:r>
          </a:p>
          <a:p>
            <a:pPr eaLnBrk="1" hangingPunct="1"/>
            <a:r>
              <a:rPr lang="en-US" altLang="en-US" smtClean="0"/>
              <a:t>2</a:t>
            </a:r>
            <a:r>
              <a:rPr lang="en-US" altLang="en-US" baseline="30000" smtClean="0"/>
              <a:t>nd</a:t>
            </a:r>
            <a:r>
              <a:rPr lang="en-US" altLang="en-US" smtClean="0"/>
              <a:t> quarter financial report and Mid-Project Narrative</a:t>
            </a:r>
          </a:p>
          <a:p>
            <a:pPr eaLnBrk="1" hangingPunct="1"/>
            <a:r>
              <a:rPr lang="en-US" altLang="en-US" smtClean="0"/>
              <a:t>3</a:t>
            </a:r>
            <a:r>
              <a:rPr lang="en-US" altLang="en-US" baseline="30000" smtClean="0"/>
              <a:t>rd</a:t>
            </a:r>
            <a:r>
              <a:rPr lang="en-US" altLang="en-US" smtClean="0"/>
              <a:t> quarter financial report </a:t>
            </a:r>
          </a:p>
          <a:p>
            <a:pPr eaLnBrk="1" hangingPunct="1"/>
            <a:r>
              <a:rPr lang="en-US" altLang="en-US" smtClean="0"/>
              <a:t>4</a:t>
            </a:r>
            <a:r>
              <a:rPr lang="en-US" altLang="en-US" baseline="30000" smtClean="0"/>
              <a:t>th</a:t>
            </a:r>
            <a:r>
              <a:rPr lang="en-US" altLang="en-US" smtClean="0"/>
              <a:t> quarter financial report and final program report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10694F4-82D8-4EDC-9918-2CF755F885DE}" type="slidenum">
              <a:rPr lang="en-US" altLang="en-US" smtClean="0"/>
              <a:pPr eaLnBrk="1" hangingPunct="1">
                <a:spcBef>
                  <a:spcPct val="0"/>
                </a:spcBef>
              </a:pPr>
              <a:t>9</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en-US" smtClean="0"/>
              <a:t>Emphasize changes are in reaction new IMLS reporting requirements where new details for each project are being requested.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7F9B064-3F51-42EB-B868-C6A44049E32F}" type="slidenum">
              <a:rPr lang="en-US" altLang="en-US"/>
              <a:pPr>
                <a:defRPr/>
              </a:pPr>
              <a:t>‹#›</a:t>
            </a:fld>
            <a:endParaRPr lang="en-US" altLang="en-US"/>
          </a:p>
        </p:txBody>
      </p:sp>
    </p:spTree>
    <p:extLst>
      <p:ext uri="{BB962C8B-B14F-4D97-AF65-F5344CB8AC3E}">
        <p14:creationId xmlns:p14="http://schemas.microsoft.com/office/powerpoint/2010/main" val="178525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F74F66-610F-4C5C-9208-A7CCC780C849}" type="slidenum">
              <a:rPr lang="en-US" altLang="en-US"/>
              <a:pPr>
                <a:defRPr/>
              </a:pPr>
              <a:t>‹#›</a:t>
            </a:fld>
            <a:endParaRPr lang="en-US" altLang="en-US"/>
          </a:p>
        </p:txBody>
      </p:sp>
    </p:spTree>
    <p:extLst>
      <p:ext uri="{BB962C8B-B14F-4D97-AF65-F5344CB8AC3E}">
        <p14:creationId xmlns:p14="http://schemas.microsoft.com/office/powerpoint/2010/main" val="274427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944E04F-06A4-4A69-ACED-0274B6695653}" type="slidenum">
              <a:rPr lang="en-US" altLang="en-US"/>
              <a:pPr>
                <a:defRPr/>
              </a:pPr>
              <a:t>‹#›</a:t>
            </a:fld>
            <a:endParaRPr lang="en-US" altLang="en-US"/>
          </a:p>
        </p:txBody>
      </p:sp>
    </p:spTree>
    <p:extLst>
      <p:ext uri="{BB962C8B-B14F-4D97-AF65-F5344CB8AC3E}">
        <p14:creationId xmlns:p14="http://schemas.microsoft.com/office/powerpoint/2010/main" val="1131639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D7F4B3-CE0C-4285-9A36-72D841485DF3}" type="slidenum">
              <a:rPr lang="en-US" altLang="en-US"/>
              <a:pPr>
                <a:defRPr/>
              </a:pPr>
              <a:t>‹#›</a:t>
            </a:fld>
            <a:endParaRPr lang="en-US" altLang="en-US"/>
          </a:p>
        </p:txBody>
      </p:sp>
    </p:spTree>
    <p:extLst>
      <p:ext uri="{BB962C8B-B14F-4D97-AF65-F5344CB8AC3E}">
        <p14:creationId xmlns:p14="http://schemas.microsoft.com/office/powerpoint/2010/main" val="159974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96E383-8881-43FF-86A7-9A3F7925BE4B}" type="slidenum">
              <a:rPr lang="en-US" altLang="en-US"/>
              <a:pPr>
                <a:defRPr/>
              </a:pPr>
              <a:t>‹#›</a:t>
            </a:fld>
            <a:endParaRPr lang="en-US" altLang="en-US"/>
          </a:p>
        </p:txBody>
      </p:sp>
    </p:spTree>
    <p:extLst>
      <p:ext uri="{BB962C8B-B14F-4D97-AF65-F5344CB8AC3E}">
        <p14:creationId xmlns:p14="http://schemas.microsoft.com/office/powerpoint/2010/main" val="112651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35F84CA-73A8-433B-B5BC-B3258659FED8}" type="slidenum">
              <a:rPr lang="en-US" altLang="en-US"/>
              <a:pPr>
                <a:defRPr/>
              </a:pPr>
              <a:t>‹#›</a:t>
            </a:fld>
            <a:endParaRPr lang="en-US" altLang="en-US"/>
          </a:p>
        </p:txBody>
      </p:sp>
    </p:spTree>
    <p:extLst>
      <p:ext uri="{BB962C8B-B14F-4D97-AF65-F5344CB8AC3E}">
        <p14:creationId xmlns:p14="http://schemas.microsoft.com/office/powerpoint/2010/main" val="67893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19DD4B9-7E16-4F32-AD51-322D614C58D3}" type="slidenum">
              <a:rPr lang="en-US" altLang="en-US"/>
              <a:pPr>
                <a:defRPr/>
              </a:pPr>
              <a:t>‹#›</a:t>
            </a:fld>
            <a:endParaRPr lang="en-US" altLang="en-US"/>
          </a:p>
        </p:txBody>
      </p:sp>
    </p:spTree>
    <p:extLst>
      <p:ext uri="{BB962C8B-B14F-4D97-AF65-F5344CB8AC3E}">
        <p14:creationId xmlns:p14="http://schemas.microsoft.com/office/powerpoint/2010/main" val="112751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B83E96E-1A28-46EA-A227-75B8BCDE1B69}" type="slidenum">
              <a:rPr lang="en-US" altLang="en-US"/>
              <a:pPr>
                <a:defRPr/>
              </a:pPr>
              <a:t>‹#›</a:t>
            </a:fld>
            <a:endParaRPr lang="en-US" altLang="en-US"/>
          </a:p>
        </p:txBody>
      </p:sp>
    </p:spTree>
    <p:extLst>
      <p:ext uri="{BB962C8B-B14F-4D97-AF65-F5344CB8AC3E}">
        <p14:creationId xmlns:p14="http://schemas.microsoft.com/office/powerpoint/2010/main" val="76389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05979AD-1B36-4F41-A16F-539C3B100C16}" type="slidenum">
              <a:rPr lang="en-US" altLang="en-US"/>
              <a:pPr>
                <a:defRPr/>
              </a:pPr>
              <a:t>‹#›</a:t>
            </a:fld>
            <a:endParaRPr lang="en-US" altLang="en-US"/>
          </a:p>
        </p:txBody>
      </p:sp>
    </p:spTree>
    <p:extLst>
      <p:ext uri="{BB962C8B-B14F-4D97-AF65-F5344CB8AC3E}">
        <p14:creationId xmlns:p14="http://schemas.microsoft.com/office/powerpoint/2010/main" val="276795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66B8BD2-CC88-4BE4-B90A-3C1BDB5DC4DB}" type="slidenum">
              <a:rPr lang="en-US" altLang="en-US"/>
              <a:pPr>
                <a:defRPr/>
              </a:pPr>
              <a:t>‹#›</a:t>
            </a:fld>
            <a:endParaRPr lang="en-US" altLang="en-US"/>
          </a:p>
        </p:txBody>
      </p:sp>
    </p:spTree>
    <p:extLst>
      <p:ext uri="{BB962C8B-B14F-4D97-AF65-F5344CB8AC3E}">
        <p14:creationId xmlns:p14="http://schemas.microsoft.com/office/powerpoint/2010/main" val="32188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A637465-290F-4249-A218-F48256A2690A}" type="slidenum">
              <a:rPr lang="en-US" altLang="en-US"/>
              <a:pPr>
                <a:defRPr/>
              </a:pPr>
              <a:t>‹#›</a:t>
            </a:fld>
            <a:endParaRPr lang="en-US" altLang="en-US"/>
          </a:p>
        </p:txBody>
      </p:sp>
    </p:spTree>
    <p:extLst>
      <p:ext uri="{BB962C8B-B14F-4D97-AF65-F5344CB8AC3E}">
        <p14:creationId xmlns:p14="http://schemas.microsoft.com/office/powerpoint/2010/main" val="200135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73B511C-348D-4903-82E1-EBD8B5D9B8E3}" type="slidenum">
              <a:rPr lang="en-US" altLang="en-US"/>
              <a:pPr>
                <a:defRPr/>
              </a:pPr>
              <a:t>‹#›</a:t>
            </a:fld>
            <a:endParaRPr lang="en-US" altLang="en-US"/>
          </a:p>
        </p:txBody>
      </p:sp>
    </p:spTree>
    <p:extLst>
      <p:ext uri="{BB962C8B-B14F-4D97-AF65-F5344CB8AC3E}">
        <p14:creationId xmlns:p14="http://schemas.microsoft.com/office/powerpoint/2010/main" val="245254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B9E2DF5-388A-499C-A720-AF88D7A927F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3048000"/>
            <a:ext cx="8305800" cy="1066800"/>
          </a:xfrm>
        </p:spPr>
        <p:txBody>
          <a:bodyPr/>
          <a:lstStyle/>
          <a:p>
            <a:pPr eaLnBrk="1" hangingPunct="1"/>
            <a:r>
              <a:rPr lang="en-US" altLang="en-US" sz="3200" b="1" dirty="0" smtClean="0"/>
              <a:t>Managing Your LSTA Grant</a:t>
            </a:r>
            <a:br>
              <a:rPr lang="en-US" altLang="en-US" sz="3200" b="1" dirty="0" smtClean="0"/>
            </a:br>
            <a:r>
              <a:rPr lang="en-US" altLang="en-US" sz="3200" b="1" dirty="0" smtClean="0"/>
              <a:t>FY2014/15</a:t>
            </a:r>
            <a:endParaRPr lang="en-US" altLang="en-US" sz="3200" i="1" dirty="0" smtClean="0"/>
          </a:p>
        </p:txBody>
      </p:sp>
      <p:sp>
        <p:nvSpPr>
          <p:cNvPr id="2051" name="Rectangle 3"/>
          <p:cNvSpPr>
            <a:spLocks noGrp="1" noChangeArrowheads="1"/>
          </p:cNvSpPr>
          <p:nvPr>
            <p:ph type="subTitle" idx="1"/>
          </p:nvPr>
        </p:nvSpPr>
        <p:spPr>
          <a:xfrm>
            <a:off x="457200" y="4495800"/>
            <a:ext cx="8305800" cy="838200"/>
          </a:xfrm>
        </p:spPr>
        <p:txBody>
          <a:bodyPr/>
          <a:lstStyle/>
          <a:p>
            <a:pPr eaLnBrk="1" hangingPunct="1"/>
            <a:r>
              <a:rPr lang="en-US" altLang="en-US" sz="2400" smtClean="0"/>
              <a:t> January 15, 2015</a:t>
            </a:r>
          </a:p>
        </p:txBody>
      </p:sp>
      <p:pic>
        <p:nvPicPr>
          <p:cNvPr id="2052" name="Picture 4" descr="CSL_logo_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763" y="914400"/>
            <a:ext cx="4343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381000" y="304800"/>
            <a:ext cx="8382000" cy="6172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639762"/>
          </a:xfrm>
        </p:spPr>
        <p:txBody>
          <a:bodyPr/>
          <a:lstStyle/>
          <a:p>
            <a:pPr algn="l" eaLnBrk="1" hangingPunct="1"/>
            <a:r>
              <a:rPr lang="en-US" altLang="en-US" sz="2800" b="1" smtClean="0">
                <a:solidFill>
                  <a:srgbClr val="990000"/>
                </a:solidFill>
              </a:rPr>
              <a:t>QUARTERLY FINANCIAL REPORT (Page 2)</a:t>
            </a:r>
          </a:p>
        </p:txBody>
      </p:sp>
      <p:sp>
        <p:nvSpPr>
          <p:cNvPr id="11267" name="Line 3"/>
          <p:cNvSpPr>
            <a:spLocks noChangeShapeType="1"/>
          </p:cNvSpPr>
          <p:nvPr/>
        </p:nvSpPr>
        <p:spPr bwMode="auto">
          <a:xfrm>
            <a:off x="457200" y="990600"/>
            <a:ext cx="8229600" cy="0"/>
          </a:xfrm>
          <a:prstGeom prst="line">
            <a:avLst/>
          </a:prstGeom>
          <a:noFill/>
          <a:ln w="19050">
            <a:solidFill>
              <a:srgbClr val="5376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27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91490"/>
            <a:ext cx="8153400" cy="551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10"/>
          <p:cNvSpPr>
            <a:spLocks noChangeArrowheads="1"/>
          </p:cNvSpPr>
          <p:nvPr/>
        </p:nvSpPr>
        <p:spPr bwMode="auto">
          <a:xfrm>
            <a:off x="2590800" y="1371600"/>
            <a:ext cx="1447800" cy="19685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 name="Oval 10"/>
          <p:cNvSpPr>
            <a:spLocks noChangeArrowheads="1"/>
          </p:cNvSpPr>
          <p:nvPr/>
        </p:nvSpPr>
        <p:spPr bwMode="auto">
          <a:xfrm>
            <a:off x="990600" y="4953000"/>
            <a:ext cx="1524000" cy="19685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 name="Oval 10"/>
          <p:cNvSpPr>
            <a:spLocks noChangeArrowheads="1"/>
          </p:cNvSpPr>
          <p:nvPr/>
        </p:nvSpPr>
        <p:spPr bwMode="auto">
          <a:xfrm>
            <a:off x="4602020" y="1597890"/>
            <a:ext cx="990600" cy="19685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639762"/>
          </a:xfrm>
        </p:spPr>
        <p:txBody>
          <a:bodyPr/>
          <a:lstStyle/>
          <a:p>
            <a:pPr algn="l" eaLnBrk="1" hangingPunct="1"/>
            <a:r>
              <a:rPr lang="en-US" altLang="en-US" sz="2800" b="1" smtClean="0">
                <a:solidFill>
                  <a:srgbClr val="990000"/>
                </a:solidFill>
              </a:rPr>
              <a:t>QUARTERLY FINANCIAL REPORT (Page 3)</a:t>
            </a:r>
          </a:p>
        </p:txBody>
      </p:sp>
      <p:sp>
        <p:nvSpPr>
          <p:cNvPr id="12291" name="Line 3"/>
          <p:cNvSpPr>
            <a:spLocks noChangeShapeType="1"/>
          </p:cNvSpPr>
          <p:nvPr/>
        </p:nvSpPr>
        <p:spPr bwMode="auto">
          <a:xfrm>
            <a:off x="457200" y="990600"/>
            <a:ext cx="8229600" cy="0"/>
          </a:xfrm>
          <a:prstGeom prst="line">
            <a:avLst/>
          </a:prstGeom>
          <a:noFill/>
          <a:ln w="19050">
            <a:solidFill>
              <a:srgbClr val="5376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292" name="Picture 7"/>
          <p:cNvPicPr>
            <a:picLocks noChangeAspect="1" noChangeArrowheads="1"/>
          </p:cNvPicPr>
          <p:nvPr/>
        </p:nvPicPr>
        <p:blipFill>
          <a:blip r:embed="rId3">
            <a:extLst>
              <a:ext uri="{28A0092B-C50C-407E-A947-70E740481C1C}">
                <a14:useLocalDpi xmlns:a14="http://schemas.microsoft.com/office/drawing/2010/main" val="0"/>
              </a:ext>
            </a:extLst>
          </a:blip>
          <a:srcRect l="24706" t="28909" r="24599" b="9431"/>
          <a:stretch>
            <a:fillRect/>
          </a:stretch>
        </p:blipFill>
        <p:spPr bwMode="auto">
          <a:xfrm>
            <a:off x="584200" y="1295400"/>
            <a:ext cx="8074025" cy="5105400"/>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5" name="Oval 10"/>
          <p:cNvSpPr>
            <a:spLocks noChangeArrowheads="1"/>
          </p:cNvSpPr>
          <p:nvPr/>
        </p:nvSpPr>
        <p:spPr bwMode="auto">
          <a:xfrm>
            <a:off x="381000" y="1447800"/>
            <a:ext cx="1524000" cy="19685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 name="Oval 10"/>
          <p:cNvSpPr>
            <a:spLocks noChangeArrowheads="1"/>
          </p:cNvSpPr>
          <p:nvPr/>
        </p:nvSpPr>
        <p:spPr bwMode="auto">
          <a:xfrm>
            <a:off x="381000" y="2495550"/>
            <a:ext cx="1524000" cy="19685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 name="Oval 10"/>
          <p:cNvSpPr>
            <a:spLocks noChangeArrowheads="1"/>
          </p:cNvSpPr>
          <p:nvPr/>
        </p:nvSpPr>
        <p:spPr bwMode="auto">
          <a:xfrm>
            <a:off x="466725" y="4067175"/>
            <a:ext cx="1524000" cy="19685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 name="Oval 10"/>
          <p:cNvSpPr>
            <a:spLocks noChangeArrowheads="1"/>
          </p:cNvSpPr>
          <p:nvPr/>
        </p:nvSpPr>
        <p:spPr bwMode="auto">
          <a:xfrm>
            <a:off x="4572000" y="1250950"/>
            <a:ext cx="1524000" cy="19685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639762"/>
          </a:xfrm>
        </p:spPr>
        <p:txBody>
          <a:bodyPr/>
          <a:lstStyle/>
          <a:p>
            <a:pPr algn="l" eaLnBrk="1" hangingPunct="1"/>
            <a:r>
              <a:rPr lang="en-US" altLang="en-US" sz="2800" b="1" smtClean="0">
                <a:solidFill>
                  <a:srgbClr val="990000"/>
                </a:solidFill>
              </a:rPr>
              <a:t>HOW TO MODIFY A GRANT</a:t>
            </a:r>
          </a:p>
        </p:txBody>
      </p:sp>
      <p:sp>
        <p:nvSpPr>
          <p:cNvPr id="13315" name="Line 3"/>
          <p:cNvSpPr>
            <a:spLocks noChangeShapeType="1"/>
          </p:cNvSpPr>
          <p:nvPr/>
        </p:nvSpPr>
        <p:spPr bwMode="auto">
          <a:xfrm>
            <a:off x="381000" y="990600"/>
            <a:ext cx="8137525" cy="0"/>
          </a:xfrm>
          <a:prstGeom prst="line">
            <a:avLst/>
          </a:prstGeom>
          <a:noFill/>
          <a:ln w="19050">
            <a:solidFill>
              <a:srgbClr val="5376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6" name="Text Box 12"/>
          <p:cNvSpPr txBox="1">
            <a:spLocks noChangeArrowheads="1"/>
          </p:cNvSpPr>
          <p:nvPr/>
        </p:nvSpPr>
        <p:spPr bwMode="auto">
          <a:xfrm>
            <a:off x="228600" y="1066800"/>
            <a:ext cx="8686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57300" indent="-342900" eaLnBrk="0" hangingPunct="0">
              <a:spcBef>
                <a:spcPct val="20000"/>
              </a:spcBef>
              <a:buChar char="•"/>
              <a:defRPr sz="2400">
                <a:solidFill>
                  <a:schemeClr val="tx1"/>
                </a:solidFill>
                <a:latin typeface="Arial" charset="0"/>
              </a:defRPr>
            </a:lvl3pPr>
            <a:lvl4pPr marL="1714500" indent="-342900" eaLnBrk="0" hangingPunct="0">
              <a:spcBef>
                <a:spcPct val="20000"/>
              </a:spcBef>
              <a:buChar char="–"/>
              <a:defRPr sz="2000">
                <a:solidFill>
                  <a:schemeClr val="tx1"/>
                </a:solidFill>
                <a:latin typeface="Arial" charset="0"/>
              </a:defRPr>
            </a:lvl4pPr>
            <a:lvl5pPr marL="2171700" indent="-342900" eaLnBrk="0" hangingPunct="0">
              <a:spcBef>
                <a:spcPct val="20000"/>
              </a:spcBef>
              <a:buChar char="»"/>
              <a:defRPr sz="2000">
                <a:solidFill>
                  <a:schemeClr val="tx1"/>
                </a:solidFill>
                <a:latin typeface="Arial" charset="0"/>
              </a:defRPr>
            </a:lvl5pPr>
            <a:lvl6pPr marL="2628900" indent="-342900" eaLnBrk="0" fontAlgn="base" hangingPunct="0">
              <a:spcBef>
                <a:spcPct val="20000"/>
              </a:spcBef>
              <a:spcAft>
                <a:spcPct val="0"/>
              </a:spcAft>
              <a:buChar char="»"/>
              <a:defRPr sz="2000">
                <a:solidFill>
                  <a:schemeClr val="tx1"/>
                </a:solidFill>
                <a:latin typeface="Arial" charset="0"/>
              </a:defRPr>
            </a:lvl6pPr>
            <a:lvl7pPr marL="3086100" indent="-342900" eaLnBrk="0" fontAlgn="base" hangingPunct="0">
              <a:spcBef>
                <a:spcPct val="20000"/>
              </a:spcBef>
              <a:spcAft>
                <a:spcPct val="0"/>
              </a:spcAft>
              <a:buChar char="»"/>
              <a:defRPr sz="2000">
                <a:solidFill>
                  <a:schemeClr val="tx1"/>
                </a:solidFill>
                <a:latin typeface="Arial" charset="0"/>
              </a:defRPr>
            </a:lvl7pPr>
            <a:lvl8pPr marL="3543300" indent="-342900" eaLnBrk="0" fontAlgn="base" hangingPunct="0">
              <a:spcBef>
                <a:spcPct val="20000"/>
              </a:spcBef>
              <a:spcAft>
                <a:spcPct val="0"/>
              </a:spcAft>
              <a:buChar char="»"/>
              <a:defRPr sz="2000">
                <a:solidFill>
                  <a:schemeClr val="tx1"/>
                </a:solidFill>
                <a:latin typeface="Arial" charset="0"/>
              </a:defRPr>
            </a:lvl8pPr>
            <a:lvl9pPr marL="4000500" indent="-3429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dirty="0"/>
              <a:t>Contact your Grant Monitor to discuss </a:t>
            </a:r>
            <a:r>
              <a:rPr lang="en-US" altLang="en-US" sz="1600" dirty="0" smtClean="0"/>
              <a:t>changes </a:t>
            </a:r>
            <a:r>
              <a:rPr lang="en-US" altLang="en-US" sz="1600" dirty="0"/>
              <a:t>and </a:t>
            </a:r>
            <a:endParaRPr lang="en-US" altLang="en-US" sz="1600" dirty="0" smtClean="0"/>
          </a:p>
          <a:p>
            <a:pPr algn="ctr" eaLnBrk="1" hangingPunct="1">
              <a:spcBef>
                <a:spcPct val="0"/>
              </a:spcBef>
              <a:buFontTx/>
              <a:buNone/>
            </a:pPr>
            <a:r>
              <a:rPr lang="en-US" altLang="en-US" sz="1600" dirty="0" smtClean="0"/>
              <a:t>complete </a:t>
            </a:r>
            <a:r>
              <a:rPr lang="en-US" altLang="en-US" sz="1600" dirty="0"/>
              <a:t>the Grant Award Budget Modification Form (if necessary).</a:t>
            </a:r>
          </a:p>
        </p:txBody>
      </p:sp>
      <p:pic>
        <p:nvPicPr>
          <p:cNvPr id="6" name="Picture 5"/>
          <p:cNvPicPr/>
          <p:nvPr/>
        </p:nvPicPr>
        <p:blipFill rotWithShape="1">
          <a:blip r:embed="rId3"/>
          <a:srcRect l="34492" t="20856" r="33422" b="14706"/>
          <a:stretch/>
        </p:blipFill>
        <p:spPr bwMode="auto">
          <a:xfrm>
            <a:off x="281709" y="1770063"/>
            <a:ext cx="3276600" cy="4267200"/>
          </a:xfrm>
          <a:prstGeom prst="rect">
            <a:avLst/>
          </a:prstGeom>
          <a:ln>
            <a:solidFill>
              <a:schemeClr val="accent4"/>
            </a:solidFill>
          </a:ln>
          <a:extLst>
            <a:ext uri="{53640926-AAD7-44D8-BBD7-CCE9431645EC}">
              <a14:shadowObscured xmlns:a14="http://schemas.microsoft.com/office/drawing/2010/main"/>
            </a:ext>
          </a:extLst>
        </p:spPr>
      </p:pic>
      <p:pic>
        <p:nvPicPr>
          <p:cNvPr id="7" name="Picture 6"/>
          <p:cNvPicPr/>
          <p:nvPr/>
        </p:nvPicPr>
        <p:blipFill rotWithShape="1">
          <a:blip r:embed="rId4"/>
          <a:srcRect l="28556" t="40107" r="28288" b="5882"/>
          <a:stretch/>
        </p:blipFill>
        <p:spPr bwMode="auto">
          <a:xfrm>
            <a:off x="3816350" y="2010496"/>
            <a:ext cx="5065713" cy="3751263"/>
          </a:xfrm>
          <a:prstGeom prst="rect">
            <a:avLst/>
          </a:prstGeom>
          <a:ln>
            <a:solidFill>
              <a:schemeClr val="accent4"/>
            </a:solidFill>
          </a:ln>
          <a:extLst>
            <a:ext uri="{53640926-AAD7-44D8-BBD7-CCE9431645EC}">
              <a14:shadowObscured xmlns:a14="http://schemas.microsoft.com/office/drawing/2010/main"/>
            </a:ext>
          </a:extLst>
        </p:spPr>
      </p:pic>
      <p:sp>
        <p:nvSpPr>
          <p:cNvPr id="8" name="Oval 10"/>
          <p:cNvSpPr>
            <a:spLocks noChangeArrowheads="1"/>
          </p:cNvSpPr>
          <p:nvPr/>
        </p:nvSpPr>
        <p:spPr bwMode="auto">
          <a:xfrm>
            <a:off x="3687762" y="4656581"/>
            <a:ext cx="1524000" cy="19685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 name="Oval 10"/>
          <p:cNvSpPr>
            <a:spLocks noChangeArrowheads="1"/>
          </p:cNvSpPr>
          <p:nvPr/>
        </p:nvSpPr>
        <p:spPr bwMode="auto">
          <a:xfrm>
            <a:off x="3779405" y="2213842"/>
            <a:ext cx="1524000" cy="42545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 name="Oval 10"/>
          <p:cNvSpPr>
            <a:spLocks noChangeArrowheads="1"/>
          </p:cNvSpPr>
          <p:nvPr/>
        </p:nvSpPr>
        <p:spPr bwMode="auto">
          <a:xfrm>
            <a:off x="5703452" y="5418581"/>
            <a:ext cx="2000250" cy="19685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74638"/>
            <a:ext cx="8686800" cy="639762"/>
          </a:xfrm>
        </p:spPr>
        <p:txBody>
          <a:bodyPr/>
          <a:lstStyle/>
          <a:p>
            <a:pPr algn="l" eaLnBrk="1" hangingPunct="1"/>
            <a:r>
              <a:rPr lang="en-US" altLang="en-US" sz="2800" b="1" smtClean="0">
                <a:solidFill>
                  <a:srgbClr val="990000"/>
                </a:solidFill>
              </a:rPr>
              <a:t>MID PROJECT PROGRAM NARRATIVE REPORT</a:t>
            </a:r>
          </a:p>
        </p:txBody>
      </p:sp>
      <p:sp>
        <p:nvSpPr>
          <p:cNvPr id="11267" name="Line 3"/>
          <p:cNvSpPr>
            <a:spLocks noChangeShapeType="1"/>
          </p:cNvSpPr>
          <p:nvPr/>
        </p:nvSpPr>
        <p:spPr bwMode="auto">
          <a:xfrm>
            <a:off x="304800" y="990600"/>
            <a:ext cx="8229600" cy="0"/>
          </a:xfrm>
          <a:prstGeom prst="line">
            <a:avLst/>
          </a:prstGeom>
          <a:noFill/>
          <a:ln w="19050">
            <a:solidFill>
              <a:srgbClr val="5376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n>
                <a:solidFill>
                  <a:srgbClr val="53767D"/>
                </a:solidFill>
              </a:ln>
            </a:endParaRPr>
          </a:p>
        </p:txBody>
      </p:sp>
      <p:pic>
        <p:nvPicPr>
          <p:cNvPr id="14340" name="Picture 6"/>
          <p:cNvPicPr>
            <a:picLocks noChangeAspect="1" noChangeArrowheads="1"/>
          </p:cNvPicPr>
          <p:nvPr/>
        </p:nvPicPr>
        <p:blipFill>
          <a:blip r:embed="rId3">
            <a:extLst>
              <a:ext uri="{28A0092B-C50C-407E-A947-70E740481C1C}">
                <a14:useLocalDpi xmlns:a14="http://schemas.microsoft.com/office/drawing/2010/main" val="0"/>
              </a:ext>
            </a:extLst>
          </a:blip>
          <a:srcRect l="12674" t="20857" r="50427" b="3207"/>
          <a:stretch>
            <a:fillRect/>
          </a:stretch>
        </p:blipFill>
        <p:spPr bwMode="auto">
          <a:xfrm>
            <a:off x="152400" y="1901825"/>
            <a:ext cx="2925763" cy="39322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p:cNvPicPr/>
          <p:nvPr/>
        </p:nvPicPr>
        <p:blipFill rotWithShape="1">
          <a:blip r:embed="rId4"/>
          <a:srcRect l="33048" t="23263" r="33583" b="8288"/>
          <a:stretch/>
        </p:blipFill>
        <p:spPr bwMode="auto">
          <a:xfrm>
            <a:off x="6096000" y="1916113"/>
            <a:ext cx="2925763" cy="3932237"/>
          </a:xfrm>
          <a:prstGeom prst="rect">
            <a:avLst/>
          </a:prstGeom>
          <a:ln w="3175">
            <a:solidFill>
              <a:schemeClr val="accent4"/>
            </a:solidFill>
          </a:ln>
          <a:extLst>
            <a:ext uri="{53640926-AAD7-44D8-BBD7-CCE9431645EC}">
              <a14:shadowObscured xmlns:a14="http://schemas.microsoft.com/office/drawing/2010/main"/>
            </a:ext>
          </a:extLst>
        </p:spPr>
      </p:pic>
      <p:pic>
        <p:nvPicPr>
          <p:cNvPr id="11" name="Picture 10"/>
          <p:cNvPicPr/>
          <p:nvPr/>
        </p:nvPicPr>
        <p:blipFill rotWithShape="1">
          <a:blip r:embed="rId5"/>
          <a:srcRect l="34072" t="24262" r="33861" b="5063"/>
          <a:stretch/>
        </p:blipFill>
        <p:spPr bwMode="auto">
          <a:xfrm>
            <a:off x="3124200" y="1905000"/>
            <a:ext cx="2925763" cy="3932238"/>
          </a:xfrm>
          <a:prstGeom prst="rect">
            <a:avLst/>
          </a:prstGeom>
          <a:ln>
            <a:solidFill>
              <a:schemeClr val="accent4"/>
            </a:solidFill>
          </a:ln>
          <a:extLst>
            <a:ext uri="{53640926-AAD7-44D8-BBD7-CCE9431645EC}">
              <a14:shadowObscured xmlns:a14="http://schemas.microsoft.com/office/drawing/2010/main"/>
            </a:ext>
          </a:extLst>
        </p:spPr>
      </p:pic>
      <p:sp>
        <p:nvSpPr>
          <p:cNvPr id="7" name="Oval 10"/>
          <p:cNvSpPr>
            <a:spLocks noChangeArrowheads="1"/>
          </p:cNvSpPr>
          <p:nvPr/>
        </p:nvSpPr>
        <p:spPr bwMode="auto">
          <a:xfrm>
            <a:off x="152400" y="5334000"/>
            <a:ext cx="1524000" cy="19685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 name="Oval 10"/>
          <p:cNvSpPr>
            <a:spLocks noChangeArrowheads="1"/>
          </p:cNvSpPr>
          <p:nvPr/>
        </p:nvSpPr>
        <p:spPr bwMode="auto">
          <a:xfrm>
            <a:off x="176717" y="4488893"/>
            <a:ext cx="1524000" cy="19685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 name="Oval 10"/>
          <p:cNvSpPr>
            <a:spLocks noChangeArrowheads="1"/>
          </p:cNvSpPr>
          <p:nvPr/>
        </p:nvSpPr>
        <p:spPr bwMode="auto">
          <a:xfrm>
            <a:off x="3657600" y="3382820"/>
            <a:ext cx="2209799" cy="30480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2" name="Oval 10"/>
          <p:cNvSpPr>
            <a:spLocks noChangeArrowheads="1"/>
          </p:cNvSpPr>
          <p:nvPr/>
        </p:nvSpPr>
        <p:spPr bwMode="auto">
          <a:xfrm>
            <a:off x="3314700" y="4533343"/>
            <a:ext cx="2209799" cy="30480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3" name="Oval 10"/>
          <p:cNvSpPr>
            <a:spLocks noChangeArrowheads="1"/>
          </p:cNvSpPr>
          <p:nvPr/>
        </p:nvSpPr>
        <p:spPr bwMode="auto">
          <a:xfrm>
            <a:off x="6199908" y="2075872"/>
            <a:ext cx="2209799" cy="30480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4" name="Oval 10"/>
          <p:cNvSpPr>
            <a:spLocks noChangeArrowheads="1"/>
          </p:cNvSpPr>
          <p:nvPr/>
        </p:nvSpPr>
        <p:spPr bwMode="auto">
          <a:xfrm>
            <a:off x="6278421" y="4336493"/>
            <a:ext cx="2514599" cy="30480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639762"/>
          </a:xfrm>
        </p:spPr>
        <p:txBody>
          <a:bodyPr/>
          <a:lstStyle/>
          <a:p>
            <a:pPr algn="l" eaLnBrk="1" hangingPunct="1"/>
            <a:r>
              <a:rPr lang="en-US" altLang="en-US" sz="2800" b="1" smtClean="0">
                <a:solidFill>
                  <a:srgbClr val="990000"/>
                </a:solidFill>
              </a:rPr>
              <a:t>GRANT DOCUMENTS &amp; RECORD KEEPING</a:t>
            </a:r>
          </a:p>
        </p:txBody>
      </p:sp>
      <p:sp>
        <p:nvSpPr>
          <p:cNvPr id="15363" name="Line 3"/>
          <p:cNvSpPr>
            <a:spLocks noChangeShapeType="1"/>
          </p:cNvSpPr>
          <p:nvPr/>
        </p:nvSpPr>
        <p:spPr bwMode="auto">
          <a:xfrm>
            <a:off x="533400" y="990600"/>
            <a:ext cx="8229600" cy="0"/>
          </a:xfrm>
          <a:prstGeom prst="line">
            <a:avLst/>
          </a:prstGeom>
          <a:noFill/>
          <a:ln w="19050">
            <a:solidFill>
              <a:srgbClr val="5376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4" name="Rectangle 6"/>
          <p:cNvSpPr>
            <a:spLocks noGrp="1" noChangeArrowheads="1"/>
          </p:cNvSpPr>
          <p:nvPr>
            <p:ph type="body" idx="1"/>
          </p:nvPr>
        </p:nvSpPr>
        <p:spPr>
          <a:xfrm>
            <a:off x="457200" y="1371601"/>
            <a:ext cx="8229600" cy="4419600"/>
          </a:xfrm>
        </p:spPr>
        <p:txBody>
          <a:bodyPr/>
          <a:lstStyle/>
          <a:p>
            <a:pPr eaLnBrk="1" hangingPunct="1">
              <a:lnSpc>
                <a:spcPct val="80000"/>
              </a:lnSpc>
              <a:spcAft>
                <a:spcPts val="600"/>
              </a:spcAft>
              <a:buFontTx/>
              <a:buNone/>
            </a:pPr>
            <a:r>
              <a:rPr lang="en-US" altLang="en-US" sz="1800" b="1" dirty="0" smtClean="0"/>
              <a:t>IMPORTANT AREAS TO CONSIDER</a:t>
            </a:r>
          </a:p>
          <a:p>
            <a:pPr eaLnBrk="1" hangingPunct="1">
              <a:spcAft>
                <a:spcPts val="600"/>
              </a:spcAft>
            </a:pPr>
            <a:r>
              <a:rPr lang="en-US" altLang="en-US" sz="1800" dirty="0" smtClean="0"/>
              <a:t>All grant documents will be addressed to the head of the agency responsible for the project, who shall ensure that all documents are given to the proper local people, including fiscal agents.</a:t>
            </a:r>
          </a:p>
          <a:p>
            <a:pPr lvl="1" eaLnBrk="1" hangingPunct="1">
              <a:spcAft>
                <a:spcPts val="600"/>
              </a:spcAft>
            </a:pPr>
            <a:r>
              <a:rPr lang="en-US" altLang="en-US" sz="1600" dirty="0" smtClean="0"/>
              <a:t>NOTE: Be sure to know all of the people in your local community and agency that will touch the grant and be in contact with them frequently.</a:t>
            </a:r>
          </a:p>
          <a:p>
            <a:pPr eaLnBrk="1" hangingPunct="1">
              <a:lnSpc>
                <a:spcPct val="80000"/>
              </a:lnSpc>
              <a:spcAft>
                <a:spcPts val="600"/>
              </a:spcAft>
            </a:pPr>
            <a:r>
              <a:rPr lang="en-US" altLang="en-US" sz="1800" dirty="0" smtClean="0"/>
              <a:t>Accounting</a:t>
            </a:r>
          </a:p>
          <a:p>
            <a:pPr eaLnBrk="1" hangingPunct="1">
              <a:lnSpc>
                <a:spcPct val="80000"/>
              </a:lnSpc>
              <a:spcAft>
                <a:spcPts val="600"/>
              </a:spcAft>
            </a:pPr>
            <a:r>
              <a:rPr lang="en-US" altLang="en-US" sz="1800" dirty="0" smtClean="0"/>
              <a:t>Audit – potential for State or Federal audit</a:t>
            </a:r>
          </a:p>
          <a:p>
            <a:pPr eaLnBrk="1" hangingPunct="1">
              <a:lnSpc>
                <a:spcPct val="80000"/>
              </a:lnSpc>
              <a:spcAft>
                <a:spcPts val="600"/>
              </a:spcAft>
            </a:pPr>
            <a:r>
              <a:rPr lang="en-US" altLang="en-US" sz="1800" dirty="0" smtClean="0"/>
              <a:t>Data and Publications Created with Grant Funds</a:t>
            </a:r>
          </a:p>
          <a:p>
            <a:pPr eaLnBrk="1" hangingPunct="1">
              <a:lnSpc>
                <a:spcPct val="80000"/>
              </a:lnSpc>
              <a:spcAft>
                <a:spcPts val="600"/>
              </a:spcAft>
            </a:pPr>
            <a:r>
              <a:rPr lang="en-US" altLang="en-US" sz="1800" dirty="0" smtClean="0"/>
              <a:t>Audio and Video Created with Grant Funds</a:t>
            </a:r>
          </a:p>
          <a:p>
            <a:pPr eaLnBrk="1" hangingPunct="1">
              <a:lnSpc>
                <a:spcPct val="80000"/>
              </a:lnSpc>
              <a:spcAft>
                <a:spcPts val="600"/>
              </a:spcAft>
            </a:pPr>
            <a:r>
              <a:rPr lang="en-US" altLang="en-US" sz="1800" dirty="0" smtClean="0"/>
              <a:t>Publicity</a:t>
            </a:r>
          </a:p>
          <a:p>
            <a:pPr eaLnBrk="1" hangingPunct="1">
              <a:lnSpc>
                <a:spcPct val="80000"/>
              </a:lnSpc>
              <a:spcAft>
                <a:spcPts val="600"/>
              </a:spcAft>
            </a:pPr>
            <a:r>
              <a:rPr lang="en-US" altLang="en-US" sz="1800" dirty="0" smtClean="0"/>
              <a:t>Equipment Inventories</a:t>
            </a:r>
          </a:p>
          <a:p>
            <a:pPr eaLnBrk="1" hangingPunct="1">
              <a:lnSpc>
                <a:spcPct val="80000"/>
              </a:lnSpc>
              <a:spcAft>
                <a:spcPts val="600"/>
              </a:spcAft>
            </a:pPr>
            <a:r>
              <a:rPr lang="en-US" altLang="en-US" sz="1800" dirty="0" smtClean="0"/>
              <a:t>Retention of Records – minimum of 3 years after project closes</a:t>
            </a:r>
          </a:p>
          <a:p>
            <a:pPr eaLnBrk="1" hangingPunct="1">
              <a:lnSpc>
                <a:spcPct val="80000"/>
              </a:lnSpc>
              <a:buFontTx/>
              <a:buNone/>
            </a:pPr>
            <a:endParaRPr lang="en-US" altLang="en-US" sz="1800" dirty="0" smtClean="0"/>
          </a:p>
          <a:p>
            <a:pPr algn="ctr" eaLnBrk="1" hangingPunct="1">
              <a:lnSpc>
                <a:spcPct val="80000"/>
              </a:lnSpc>
              <a:buFontTx/>
              <a:buNone/>
            </a:pPr>
            <a:r>
              <a:rPr lang="en-US" altLang="en-US" sz="1800" i="1" dirty="0" smtClean="0"/>
              <a:t>Details of all of these areas are located in the LSTA Grant Guide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304800"/>
            <a:ext cx="8763000" cy="639763"/>
          </a:xfrm>
        </p:spPr>
        <p:txBody>
          <a:bodyPr/>
          <a:lstStyle/>
          <a:p>
            <a:pPr algn="l" eaLnBrk="1" hangingPunct="1"/>
            <a:r>
              <a:rPr lang="en-US" altLang="en-US" sz="2700" b="1" smtClean="0">
                <a:solidFill>
                  <a:srgbClr val="990000"/>
                </a:solidFill>
              </a:rPr>
              <a:t>FEDERAL RESTRICTIONS ON USE OF LSTA FUNDS</a:t>
            </a:r>
          </a:p>
        </p:txBody>
      </p:sp>
      <p:sp>
        <p:nvSpPr>
          <p:cNvPr id="16387" name="Line 3"/>
          <p:cNvSpPr>
            <a:spLocks noChangeShapeType="1"/>
          </p:cNvSpPr>
          <p:nvPr/>
        </p:nvSpPr>
        <p:spPr bwMode="auto">
          <a:xfrm>
            <a:off x="304800" y="990600"/>
            <a:ext cx="8412163" cy="0"/>
          </a:xfrm>
          <a:prstGeom prst="line">
            <a:avLst/>
          </a:prstGeom>
          <a:noFill/>
          <a:ln w="19050">
            <a:solidFill>
              <a:srgbClr val="5376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8" name="Rectangle 4"/>
          <p:cNvSpPr>
            <a:spLocks noGrp="1" noChangeArrowheads="1"/>
          </p:cNvSpPr>
          <p:nvPr>
            <p:ph type="body" idx="1"/>
          </p:nvPr>
        </p:nvSpPr>
        <p:spPr>
          <a:xfrm>
            <a:off x="457200" y="1371600"/>
            <a:ext cx="8229600" cy="5105400"/>
          </a:xfrm>
        </p:spPr>
        <p:txBody>
          <a:bodyPr/>
          <a:lstStyle/>
          <a:p>
            <a:pPr eaLnBrk="1" hangingPunct="1">
              <a:lnSpc>
                <a:spcPct val="80000"/>
              </a:lnSpc>
              <a:spcAft>
                <a:spcPts val="600"/>
              </a:spcAft>
              <a:buFontTx/>
              <a:buNone/>
            </a:pPr>
            <a:r>
              <a:rPr lang="en-US" altLang="en-US" sz="2000" b="1" dirty="0" smtClean="0"/>
              <a:t>IMPORTANT AREAS TO CONSIDER</a:t>
            </a:r>
          </a:p>
          <a:p>
            <a:pPr eaLnBrk="1" hangingPunct="1">
              <a:lnSpc>
                <a:spcPct val="80000"/>
              </a:lnSpc>
            </a:pPr>
            <a:r>
              <a:rPr lang="en-US" altLang="en-US" sz="1800" dirty="0" smtClean="0"/>
              <a:t>Advertising and public relations</a:t>
            </a:r>
          </a:p>
          <a:p>
            <a:pPr eaLnBrk="1" hangingPunct="1">
              <a:lnSpc>
                <a:spcPct val="80000"/>
              </a:lnSpc>
            </a:pPr>
            <a:r>
              <a:rPr lang="en-US" altLang="en-US" sz="1800" dirty="0" smtClean="0"/>
              <a:t>Alcoholic beverages</a:t>
            </a:r>
          </a:p>
          <a:p>
            <a:pPr eaLnBrk="1" hangingPunct="1">
              <a:lnSpc>
                <a:spcPct val="80000"/>
              </a:lnSpc>
            </a:pPr>
            <a:r>
              <a:rPr lang="en-US" altLang="en-US" sz="1800" dirty="0" smtClean="0"/>
              <a:t>Construction or remodeling</a:t>
            </a:r>
          </a:p>
          <a:p>
            <a:pPr eaLnBrk="1" hangingPunct="1">
              <a:lnSpc>
                <a:spcPct val="80000"/>
              </a:lnSpc>
            </a:pPr>
            <a:r>
              <a:rPr lang="en-US" altLang="en-US" sz="1800" dirty="0" smtClean="0"/>
              <a:t>Contributions, donations</a:t>
            </a:r>
          </a:p>
          <a:p>
            <a:pPr eaLnBrk="1" hangingPunct="1">
              <a:lnSpc>
                <a:spcPct val="80000"/>
              </a:lnSpc>
            </a:pPr>
            <a:r>
              <a:rPr lang="en-US" altLang="en-US" sz="1800" dirty="0" smtClean="0"/>
              <a:t>Entertainment</a:t>
            </a:r>
          </a:p>
          <a:p>
            <a:pPr eaLnBrk="1" hangingPunct="1">
              <a:lnSpc>
                <a:spcPct val="80000"/>
              </a:lnSpc>
            </a:pPr>
            <a:r>
              <a:rPr lang="en-US" altLang="en-US" sz="1800" dirty="0" smtClean="0"/>
              <a:t>Fund-raising </a:t>
            </a:r>
          </a:p>
          <a:p>
            <a:pPr eaLnBrk="1" hangingPunct="1">
              <a:lnSpc>
                <a:spcPct val="80000"/>
              </a:lnSpc>
            </a:pPr>
            <a:r>
              <a:rPr lang="en-US" altLang="en-US" sz="1800" dirty="0" smtClean="0"/>
              <a:t>General government expenses</a:t>
            </a:r>
          </a:p>
          <a:p>
            <a:pPr eaLnBrk="1" hangingPunct="1">
              <a:lnSpc>
                <a:spcPct val="80000"/>
              </a:lnSpc>
            </a:pPr>
            <a:r>
              <a:rPr lang="en-US" altLang="en-US" sz="1800" dirty="0" smtClean="0"/>
              <a:t>Honorariums, stipends</a:t>
            </a:r>
          </a:p>
          <a:p>
            <a:pPr eaLnBrk="1" hangingPunct="1">
              <a:lnSpc>
                <a:spcPct val="80000"/>
              </a:lnSpc>
            </a:pPr>
            <a:r>
              <a:rPr lang="en-US" altLang="en-US" sz="1800" dirty="0" smtClean="0"/>
              <a:t>Income from project</a:t>
            </a:r>
          </a:p>
          <a:p>
            <a:pPr eaLnBrk="1" hangingPunct="1">
              <a:lnSpc>
                <a:spcPct val="80000"/>
              </a:lnSpc>
            </a:pPr>
            <a:r>
              <a:rPr lang="en-US" altLang="en-US" sz="1800" dirty="0" smtClean="0"/>
              <a:t>Lobbying</a:t>
            </a:r>
          </a:p>
          <a:p>
            <a:pPr eaLnBrk="1" hangingPunct="1">
              <a:lnSpc>
                <a:spcPct val="80000"/>
              </a:lnSpc>
            </a:pPr>
            <a:r>
              <a:rPr lang="en-US" altLang="en-US" sz="1800" dirty="0" smtClean="0"/>
              <a:t>Memberships, subscriptions, and professional activities</a:t>
            </a:r>
          </a:p>
          <a:p>
            <a:pPr eaLnBrk="1" hangingPunct="1">
              <a:lnSpc>
                <a:spcPct val="80000"/>
              </a:lnSpc>
            </a:pPr>
            <a:r>
              <a:rPr lang="en-US" altLang="en-US" sz="1800" dirty="0" smtClean="0"/>
              <a:t>Premiums, prizes, incentives, and souvenirs</a:t>
            </a:r>
          </a:p>
          <a:p>
            <a:pPr eaLnBrk="1" hangingPunct="1">
              <a:lnSpc>
                <a:spcPct val="80000"/>
              </a:lnSpc>
            </a:pPr>
            <a:r>
              <a:rPr lang="en-US" altLang="en-US" sz="1800" dirty="0" smtClean="0"/>
              <a:t>Refreshments</a:t>
            </a:r>
          </a:p>
          <a:p>
            <a:pPr eaLnBrk="1" hangingPunct="1">
              <a:lnSpc>
                <a:spcPct val="80000"/>
              </a:lnSpc>
            </a:pPr>
            <a:r>
              <a:rPr lang="en-US" altLang="en-US" sz="1800" dirty="0" smtClean="0"/>
              <a:t>Training</a:t>
            </a:r>
          </a:p>
          <a:p>
            <a:pPr eaLnBrk="1" hangingPunct="1">
              <a:lnSpc>
                <a:spcPct val="80000"/>
              </a:lnSpc>
            </a:pPr>
            <a:r>
              <a:rPr lang="en-US" altLang="en-US" sz="1800" dirty="0" smtClean="0"/>
              <a:t>Travel Expenses</a:t>
            </a:r>
          </a:p>
          <a:p>
            <a:pPr eaLnBrk="1" hangingPunct="1">
              <a:lnSpc>
                <a:spcPct val="80000"/>
              </a:lnSpc>
              <a:buFontTx/>
              <a:buNone/>
            </a:pPr>
            <a:endParaRPr lang="en-US" altLang="en-US" sz="1000" dirty="0" smtClean="0"/>
          </a:p>
          <a:p>
            <a:pPr eaLnBrk="1" hangingPunct="1">
              <a:lnSpc>
                <a:spcPct val="80000"/>
              </a:lnSpc>
              <a:buFontTx/>
              <a:buNone/>
            </a:pPr>
            <a:endParaRPr lang="en-US" altLang="en-US" sz="600" dirty="0" smtClean="0"/>
          </a:p>
          <a:p>
            <a:pPr algn="ctr" eaLnBrk="1" hangingPunct="1">
              <a:lnSpc>
                <a:spcPct val="80000"/>
              </a:lnSpc>
              <a:buFontTx/>
              <a:buNone/>
            </a:pPr>
            <a:r>
              <a:rPr lang="en-US" altLang="en-US" sz="1400" i="1" dirty="0" smtClean="0"/>
              <a:t>Details of all of these areas are located in the Federal Restrictions on Use of LSTA Funds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639762"/>
          </a:xfrm>
        </p:spPr>
        <p:txBody>
          <a:bodyPr/>
          <a:lstStyle/>
          <a:p>
            <a:pPr algn="l" eaLnBrk="1" hangingPunct="1"/>
            <a:r>
              <a:rPr lang="en-US" altLang="en-US" sz="2800" b="1" smtClean="0">
                <a:solidFill>
                  <a:srgbClr val="990000"/>
                </a:solidFill>
              </a:rPr>
              <a:t>FINAL PROGRAM NARRATIVE REPORT</a:t>
            </a:r>
          </a:p>
        </p:txBody>
      </p:sp>
      <p:sp>
        <p:nvSpPr>
          <p:cNvPr id="12291" name="Line 3"/>
          <p:cNvSpPr>
            <a:spLocks noChangeShapeType="1"/>
          </p:cNvSpPr>
          <p:nvPr/>
        </p:nvSpPr>
        <p:spPr bwMode="auto">
          <a:xfrm>
            <a:off x="533400" y="990600"/>
            <a:ext cx="7924800" cy="0"/>
          </a:xfrm>
          <a:prstGeom prst="line">
            <a:avLst/>
          </a:prstGeom>
          <a:noFill/>
          <a:ln w="19050">
            <a:solidFill>
              <a:srgbClr val="5376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n>
                <a:solidFill>
                  <a:srgbClr val="53767D"/>
                </a:solidFill>
              </a:ln>
            </a:endParaRPr>
          </a:p>
        </p:txBody>
      </p:sp>
      <p:sp>
        <p:nvSpPr>
          <p:cNvPr id="17412" name="TextBox 1"/>
          <p:cNvSpPr txBox="1">
            <a:spLocks noChangeArrowheads="1"/>
          </p:cNvSpPr>
          <p:nvPr/>
        </p:nvSpPr>
        <p:spPr bwMode="auto">
          <a:xfrm>
            <a:off x="762000" y="152400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dirty="0"/>
              <a:t>TO BE REVISED SPRING 2015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639762"/>
          </a:xfrm>
        </p:spPr>
        <p:txBody>
          <a:bodyPr/>
          <a:lstStyle/>
          <a:p>
            <a:pPr algn="l" eaLnBrk="1" hangingPunct="1"/>
            <a:r>
              <a:rPr lang="en-US" altLang="en-US" sz="2800" b="1" smtClean="0">
                <a:solidFill>
                  <a:srgbClr val="990000"/>
                </a:solidFill>
              </a:rPr>
              <a:t>CONTACTS</a:t>
            </a:r>
          </a:p>
        </p:txBody>
      </p:sp>
      <p:sp>
        <p:nvSpPr>
          <p:cNvPr id="18435" name="Rectangle 6"/>
          <p:cNvSpPr>
            <a:spLocks noGrp="1" noChangeArrowheads="1"/>
          </p:cNvSpPr>
          <p:nvPr>
            <p:ph type="body" sz="half" idx="1"/>
          </p:nvPr>
        </p:nvSpPr>
        <p:spPr>
          <a:xfrm>
            <a:off x="457200" y="1295400"/>
            <a:ext cx="4038600" cy="2743200"/>
          </a:xfrm>
        </p:spPr>
        <p:txBody>
          <a:bodyPr/>
          <a:lstStyle/>
          <a:p>
            <a:pPr eaLnBrk="1" hangingPunct="1">
              <a:lnSpc>
                <a:spcPct val="90000"/>
              </a:lnSpc>
              <a:buFontTx/>
              <a:buNone/>
            </a:pPr>
            <a:r>
              <a:rPr lang="en-US" altLang="en-US" sz="2000" b="1" u="sng" dirty="0" smtClean="0"/>
              <a:t>GRANT MONITOR</a:t>
            </a:r>
          </a:p>
          <a:p>
            <a:pPr eaLnBrk="1" hangingPunct="1">
              <a:lnSpc>
                <a:spcPct val="90000"/>
              </a:lnSpc>
            </a:pPr>
            <a:r>
              <a:rPr lang="en-US" altLang="en-US" sz="2000" dirty="0" smtClean="0"/>
              <a:t>Project assistance</a:t>
            </a:r>
          </a:p>
          <a:p>
            <a:pPr eaLnBrk="1" hangingPunct="1">
              <a:lnSpc>
                <a:spcPct val="90000"/>
              </a:lnSpc>
            </a:pPr>
            <a:r>
              <a:rPr lang="en-US" altLang="en-US" sz="2000" dirty="0" smtClean="0"/>
              <a:t>Must be communicated with if you would like to make any changes</a:t>
            </a:r>
          </a:p>
          <a:p>
            <a:pPr lvl="1" eaLnBrk="1" hangingPunct="1">
              <a:lnSpc>
                <a:spcPct val="90000"/>
              </a:lnSpc>
            </a:pPr>
            <a:r>
              <a:rPr lang="en-US" altLang="en-US" sz="1800" dirty="0" smtClean="0"/>
              <a:t>need more time</a:t>
            </a:r>
          </a:p>
          <a:p>
            <a:pPr lvl="1" eaLnBrk="1" hangingPunct="1">
              <a:lnSpc>
                <a:spcPct val="90000"/>
              </a:lnSpc>
            </a:pPr>
            <a:r>
              <a:rPr lang="en-US" altLang="en-US" sz="1800" dirty="0" smtClean="0"/>
              <a:t>change in activities</a:t>
            </a:r>
          </a:p>
          <a:p>
            <a:pPr lvl="1" eaLnBrk="1" hangingPunct="1">
              <a:lnSpc>
                <a:spcPct val="90000"/>
              </a:lnSpc>
            </a:pPr>
            <a:r>
              <a:rPr lang="en-US" altLang="en-US" sz="1800" dirty="0" smtClean="0"/>
              <a:t>change in budget</a:t>
            </a:r>
          </a:p>
          <a:p>
            <a:pPr lvl="1" eaLnBrk="1" hangingPunct="1">
              <a:lnSpc>
                <a:spcPct val="90000"/>
              </a:lnSpc>
              <a:buFontTx/>
              <a:buNone/>
            </a:pPr>
            <a:endParaRPr lang="en-US" altLang="en-US" sz="1800" dirty="0" smtClean="0"/>
          </a:p>
        </p:txBody>
      </p:sp>
      <p:sp>
        <p:nvSpPr>
          <p:cNvPr id="18436" name="Rectangle 7"/>
          <p:cNvSpPr>
            <a:spLocks noGrp="1" noChangeArrowheads="1"/>
          </p:cNvSpPr>
          <p:nvPr>
            <p:ph type="body" sz="half" idx="2"/>
          </p:nvPr>
        </p:nvSpPr>
        <p:spPr>
          <a:xfrm>
            <a:off x="4648200" y="1295400"/>
            <a:ext cx="4038600" cy="3167063"/>
          </a:xfrm>
        </p:spPr>
        <p:txBody>
          <a:bodyPr/>
          <a:lstStyle/>
          <a:p>
            <a:pPr eaLnBrk="1" hangingPunct="1">
              <a:lnSpc>
                <a:spcPct val="90000"/>
              </a:lnSpc>
              <a:buFontTx/>
              <a:buNone/>
            </a:pPr>
            <a:r>
              <a:rPr lang="en-US" altLang="en-US" sz="2000" b="1" u="sng" smtClean="0"/>
              <a:t>LSTA BUDGET/REPORTING</a:t>
            </a:r>
          </a:p>
          <a:p>
            <a:pPr eaLnBrk="1" hangingPunct="1">
              <a:lnSpc>
                <a:spcPct val="90000"/>
              </a:lnSpc>
            </a:pPr>
            <a:r>
              <a:rPr lang="en-US" altLang="en-US" sz="2000" smtClean="0"/>
              <a:t>How to fill out financial reports?</a:t>
            </a:r>
          </a:p>
          <a:p>
            <a:pPr eaLnBrk="1" hangingPunct="1">
              <a:lnSpc>
                <a:spcPct val="90000"/>
              </a:lnSpc>
            </a:pPr>
            <a:r>
              <a:rPr lang="en-US" altLang="en-US" sz="2000" smtClean="0"/>
              <a:t>Has the State Library received our reports?</a:t>
            </a:r>
          </a:p>
          <a:p>
            <a:pPr eaLnBrk="1" hangingPunct="1">
              <a:lnSpc>
                <a:spcPct val="90000"/>
              </a:lnSpc>
            </a:pPr>
            <a:r>
              <a:rPr lang="en-US" altLang="en-US" sz="2000" smtClean="0"/>
              <a:t>When will we receive our payment?</a:t>
            </a:r>
          </a:p>
          <a:p>
            <a:pPr eaLnBrk="1" hangingPunct="1">
              <a:lnSpc>
                <a:spcPct val="90000"/>
              </a:lnSpc>
            </a:pPr>
            <a:r>
              <a:rPr lang="en-US" altLang="en-US" sz="2000" smtClean="0"/>
              <a:t>What if we don’t spend all of our funds? How do we send funds back?</a:t>
            </a:r>
          </a:p>
        </p:txBody>
      </p:sp>
      <p:sp>
        <p:nvSpPr>
          <p:cNvPr id="18437" name="Line 3"/>
          <p:cNvSpPr>
            <a:spLocks noChangeShapeType="1"/>
          </p:cNvSpPr>
          <p:nvPr/>
        </p:nvSpPr>
        <p:spPr bwMode="auto">
          <a:xfrm>
            <a:off x="533400" y="990600"/>
            <a:ext cx="8229600" cy="0"/>
          </a:xfrm>
          <a:prstGeom prst="line">
            <a:avLst/>
          </a:prstGeom>
          <a:noFill/>
          <a:ln w="19050">
            <a:solidFill>
              <a:srgbClr val="5376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Rectangle 8"/>
          <p:cNvSpPr>
            <a:spLocks noChangeArrowheads="1"/>
          </p:cNvSpPr>
          <p:nvPr/>
        </p:nvSpPr>
        <p:spPr bwMode="auto">
          <a:xfrm>
            <a:off x="4876800" y="5181600"/>
            <a:ext cx="3810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Colette Moody, Fiscal Analyst </a:t>
            </a:r>
          </a:p>
          <a:p>
            <a:pPr eaLnBrk="1" hangingPunct="1">
              <a:spcBef>
                <a:spcPct val="0"/>
              </a:spcBef>
              <a:buFontTx/>
              <a:buNone/>
            </a:pPr>
            <a:r>
              <a:rPr lang="en-US" altLang="en-US" sz="1800"/>
              <a:t>(916) 651-0977 </a:t>
            </a:r>
          </a:p>
          <a:p>
            <a:pPr eaLnBrk="1" hangingPunct="1">
              <a:spcBef>
                <a:spcPct val="0"/>
              </a:spcBef>
              <a:buFontTx/>
              <a:buNone/>
            </a:pPr>
            <a:r>
              <a:rPr lang="en-US" altLang="en-US" sz="1800"/>
              <a:t>colette.moody@library.ca.gov </a:t>
            </a:r>
          </a:p>
        </p:txBody>
      </p:sp>
      <p:sp>
        <p:nvSpPr>
          <p:cNvPr id="18439" name="AutoShape 9"/>
          <p:cNvSpPr>
            <a:spLocks noChangeArrowheads="1"/>
          </p:cNvSpPr>
          <p:nvPr/>
        </p:nvSpPr>
        <p:spPr bwMode="auto">
          <a:xfrm>
            <a:off x="6167438" y="4583113"/>
            <a:ext cx="533400" cy="304800"/>
          </a:xfrm>
          <a:prstGeom prst="downArrow">
            <a:avLst>
              <a:gd name="adj1" fmla="val 50000"/>
              <a:gd name="adj2" fmla="val 25000"/>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8440" name="Rectangle 10"/>
          <p:cNvSpPr>
            <a:spLocks noChangeArrowheads="1"/>
          </p:cNvSpPr>
          <p:nvPr/>
        </p:nvSpPr>
        <p:spPr bwMode="auto">
          <a:xfrm>
            <a:off x="457200" y="4485958"/>
            <a:ext cx="3733800"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1200"/>
              </a:spcAft>
              <a:buFontTx/>
              <a:buNone/>
            </a:pPr>
            <a:r>
              <a:rPr lang="en-US" altLang="en-US" sz="1800" dirty="0" smtClean="0"/>
              <a:t>Grant </a:t>
            </a:r>
            <a:r>
              <a:rPr lang="en-US" altLang="en-US" sz="1800" dirty="0"/>
              <a:t>Monitor identified on page 2 of </a:t>
            </a:r>
            <a:r>
              <a:rPr lang="en-US" altLang="en-US" sz="1800" dirty="0" smtClean="0"/>
              <a:t>your </a:t>
            </a:r>
            <a:r>
              <a:rPr lang="en-US" altLang="en-US" sz="1800" dirty="0"/>
              <a:t>Grant Award </a:t>
            </a:r>
            <a:r>
              <a:rPr lang="en-US" altLang="en-US" sz="1800" dirty="0" smtClean="0"/>
              <a:t>letter. If you cannot locate, contact: </a:t>
            </a:r>
            <a:endParaRPr lang="en-US" altLang="en-US" sz="1800" dirty="0"/>
          </a:p>
          <a:p>
            <a:pPr eaLnBrk="1" hangingPunct="1">
              <a:spcBef>
                <a:spcPct val="0"/>
              </a:spcBef>
              <a:buFontTx/>
              <a:buNone/>
            </a:pPr>
            <a:r>
              <a:rPr lang="en-US" altLang="en-US" sz="1800" dirty="0" smtClean="0"/>
              <a:t>Mickie </a:t>
            </a:r>
            <a:r>
              <a:rPr lang="en-US" altLang="en-US" sz="1800" dirty="0"/>
              <a:t>Potter, LSTA Analyst</a:t>
            </a:r>
          </a:p>
          <a:p>
            <a:pPr eaLnBrk="1" hangingPunct="1">
              <a:spcBef>
                <a:spcPct val="0"/>
              </a:spcBef>
              <a:buFontTx/>
              <a:buNone/>
            </a:pPr>
            <a:r>
              <a:rPr lang="en-US" altLang="en-US" sz="1800" dirty="0"/>
              <a:t>(916) 653-4730</a:t>
            </a:r>
          </a:p>
          <a:p>
            <a:pPr eaLnBrk="1" hangingPunct="1">
              <a:spcBef>
                <a:spcPct val="0"/>
              </a:spcBef>
              <a:buFontTx/>
              <a:buNone/>
            </a:pPr>
            <a:r>
              <a:rPr lang="en-US" altLang="en-US" sz="1800" dirty="0"/>
              <a:t>mickie.potter@library.ca.gov </a:t>
            </a:r>
          </a:p>
        </p:txBody>
      </p:sp>
      <p:sp>
        <p:nvSpPr>
          <p:cNvPr id="18441" name="AutoShape 11"/>
          <p:cNvSpPr>
            <a:spLocks noChangeArrowheads="1"/>
          </p:cNvSpPr>
          <p:nvPr/>
        </p:nvSpPr>
        <p:spPr bwMode="auto">
          <a:xfrm>
            <a:off x="1866900" y="4046220"/>
            <a:ext cx="533400" cy="304800"/>
          </a:xfrm>
          <a:prstGeom prst="downArrow">
            <a:avLst>
              <a:gd name="adj1" fmla="val 50000"/>
              <a:gd name="adj2" fmla="val 25000"/>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8442" name="Line 12"/>
          <p:cNvSpPr>
            <a:spLocks noChangeShapeType="1"/>
          </p:cNvSpPr>
          <p:nvPr/>
        </p:nvSpPr>
        <p:spPr bwMode="auto">
          <a:xfrm>
            <a:off x="4419600" y="16764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762000" y="3711575"/>
            <a:ext cx="7772400" cy="1470025"/>
          </a:xfrm>
        </p:spPr>
        <p:txBody>
          <a:bodyPr/>
          <a:lstStyle/>
          <a:p>
            <a:pPr eaLnBrk="1" hangingPunct="1"/>
            <a:r>
              <a:rPr lang="en-US" altLang="en-US" sz="3200" b="1" smtClean="0"/>
              <a:t>Wrap-up </a:t>
            </a:r>
            <a:br>
              <a:rPr lang="en-US" altLang="en-US" sz="3200" b="1" smtClean="0"/>
            </a:br>
            <a:r>
              <a:rPr lang="en-US" altLang="en-US" sz="3200" b="1" smtClean="0"/>
              <a:t>Thank You!</a:t>
            </a:r>
            <a:endParaRPr lang="en-US" altLang="en-US" sz="3200" i="1" smtClean="0"/>
          </a:p>
        </p:txBody>
      </p:sp>
      <p:pic>
        <p:nvPicPr>
          <p:cNvPr id="19459" name="Picture 4" descr="CSL_logo_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371600"/>
            <a:ext cx="3886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5"/>
          <p:cNvSpPr>
            <a:spLocks noChangeArrowheads="1"/>
          </p:cNvSpPr>
          <p:nvPr/>
        </p:nvSpPr>
        <p:spPr bwMode="auto">
          <a:xfrm>
            <a:off x="381000" y="304800"/>
            <a:ext cx="8382000" cy="6172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228600"/>
            <a:ext cx="8229600" cy="639763"/>
          </a:xfrm>
        </p:spPr>
        <p:txBody>
          <a:bodyPr/>
          <a:lstStyle/>
          <a:p>
            <a:pPr algn="l" eaLnBrk="1" hangingPunct="1"/>
            <a:r>
              <a:rPr lang="en-US" altLang="en-US" sz="2800" b="1" smtClean="0">
                <a:solidFill>
                  <a:srgbClr val="990000"/>
                </a:solidFill>
              </a:rPr>
              <a:t>AGENDA</a:t>
            </a:r>
          </a:p>
        </p:txBody>
      </p:sp>
      <p:sp>
        <p:nvSpPr>
          <p:cNvPr id="3075" name="Rectangle 3"/>
          <p:cNvSpPr>
            <a:spLocks noGrp="1" noChangeArrowheads="1"/>
          </p:cNvSpPr>
          <p:nvPr>
            <p:ph type="body" idx="1"/>
          </p:nvPr>
        </p:nvSpPr>
        <p:spPr>
          <a:xfrm>
            <a:off x="457200" y="1219200"/>
            <a:ext cx="8229600" cy="4876800"/>
          </a:xfrm>
        </p:spPr>
        <p:txBody>
          <a:bodyPr/>
          <a:lstStyle/>
          <a:p>
            <a:pPr eaLnBrk="1" hangingPunct="1">
              <a:defRPr/>
            </a:pPr>
            <a:r>
              <a:rPr lang="en-US" altLang="en-US" sz="2000" dirty="0" smtClean="0"/>
              <a:t>Guide and Forms</a:t>
            </a:r>
          </a:p>
          <a:p>
            <a:pPr eaLnBrk="1" hangingPunct="1">
              <a:defRPr/>
            </a:pPr>
            <a:r>
              <a:rPr lang="en-US" altLang="en-US" sz="2000" dirty="0" smtClean="0"/>
              <a:t>Grant Period</a:t>
            </a:r>
          </a:p>
          <a:p>
            <a:pPr eaLnBrk="1" hangingPunct="1">
              <a:defRPr/>
            </a:pPr>
            <a:r>
              <a:rPr lang="en-US" altLang="en-US" sz="2000" dirty="0" smtClean="0"/>
              <a:t>Important Reporting Dates</a:t>
            </a:r>
          </a:p>
          <a:p>
            <a:pPr eaLnBrk="1" hangingPunct="1">
              <a:defRPr/>
            </a:pPr>
            <a:r>
              <a:rPr lang="en-US" altLang="en-US" sz="2000" dirty="0" smtClean="0"/>
              <a:t>Reports</a:t>
            </a:r>
          </a:p>
          <a:p>
            <a:pPr lvl="1" eaLnBrk="1" hangingPunct="1">
              <a:defRPr/>
            </a:pPr>
            <a:r>
              <a:rPr lang="en-US" altLang="en-US" sz="2000" dirty="0" smtClean="0"/>
              <a:t>Financial Reports</a:t>
            </a:r>
          </a:p>
          <a:p>
            <a:pPr lvl="1" eaLnBrk="1" hangingPunct="1">
              <a:defRPr/>
            </a:pPr>
            <a:r>
              <a:rPr lang="en-US" altLang="en-US" sz="2000" dirty="0" smtClean="0"/>
              <a:t>How to Modify a Grant</a:t>
            </a:r>
          </a:p>
          <a:p>
            <a:pPr marL="1200150" lvl="2" indent="-342900" eaLnBrk="1" hangingPunct="1">
              <a:buFont typeface="Courier New" panose="02070309020205020404" pitchFamily="49" charset="0"/>
              <a:buChar char="o"/>
              <a:defRPr/>
            </a:pPr>
            <a:r>
              <a:rPr lang="en-US" altLang="en-US" sz="2000" dirty="0" smtClean="0"/>
              <a:t>  Grant Award Budget Modification Form</a:t>
            </a:r>
          </a:p>
          <a:p>
            <a:pPr marL="742950" lvl="2" indent="-342900" eaLnBrk="1" hangingPunct="1">
              <a:buFont typeface="Arial" panose="020B0604020202020204" pitchFamily="34" charset="0"/>
              <a:buChar char="−"/>
              <a:defRPr/>
            </a:pPr>
            <a:r>
              <a:rPr lang="en-US" sz="2000" dirty="0"/>
              <a:t>Mid Project Program Narrative Report </a:t>
            </a:r>
            <a:endParaRPr lang="en-US" altLang="en-US" sz="2000" dirty="0"/>
          </a:p>
          <a:p>
            <a:pPr eaLnBrk="1" hangingPunct="1">
              <a:defRPr/>
            </a:pPr>
            <a:r>
              <a:rPr lang="en-US" altLang="en-US" sz="2000" dirty="0" smtClean="0"/>
              <a:t>Grant Documents &amp; Record Keeping</a:t>
            </a:r>
          </a:p>
          <a:p>
            <a:pPr marL="342900" lvl="1" indent="-342900" eaLnBrk="1" hangingPunct="1">
              <a:buFontTx/>
              <a:buChar char="•"/>
              <a:defRPr/>
            </a:pPr>
            <a:r>
              <a:rPr lang="en-US" altLang="en-US" sz="2000" dirty="0" smtClean="0"/>
              <a:t>Federal Restrictions on Use of LSTA Funds</a:t>
            </a:r>
          </a:p>
          <a:p>
            <a:pPr marL="342900" lvl="1" indent="-342900" eaLnBrk="1" hangingPunct="1">
              <a:buFontTx/>
              <a:buChar char="•"/>
              <a:defRPr/>
            </a:pPr>
            <a:r>
              <a:rPr lang="en-US" sz="2000" dirty="0" smtClean="0"/>
              <a:t>Final </a:t>
            </a:r>
            <a:r>
              <a:rPr lang="en-US" sz="2000" dirty="0"/>
              <a:t>Program Narrative Report</a:t>
            </a:r>
            <a:endParaRPr lang="en-US" altLang="en-US" sz="2000" dirty="0"/>
          </a:p>
          <a:p>
            <a:pPr eaLnBrk="1" hangingPunct="1">
              <a:defRPr/>
            </a:pPr>
            <a:r>
              <a:rPr lang="en-US" altLang="en-US" sz="2000" dirty="0" smtClean="0"/>
              <a:t>Contact Information</a:t>
            </a:r>
          </a:p>
        </p:txBody>
      </p:sp>
      <p:sp>
        <p:nvSpPr>
          <p:cNvPr id="3076" name="Line 4"/>
          <p:cNvSpPr>
            <a:spLocks noChangeShapeType="1"/>
          </p:cNvSpPr>
          <p:nvPr/>
        </p:nvSpPr>
        <p:spPr bwMode="auto">
          <a:xfrm>
            <a:off x="457200" y="914400"/>
            <a:ext cx="8229600" cy="0"/>
          </a:xfrm>
          <a:prstGeom prst="line">
            <a:avLst/>
          </a:prstGeom>
          <a:noFill/>
          <a:ln w="19050">
            <a:solidFill>
              <a:srgbClr val="5376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41313" y="190500"/>
            <a:ext cx="8229600" cy="639763"/>
          </a:xfrm>
        </p:spPr>
        <p:txBody>
          <a:bodyPr/>
          <a:lstStyle/>
          <a:p>
            <a:pPr algn="l" eaLnBrk="1" hangingPunct="1"/>
            <a:r>
              <a:rPr lang="en-US" altLang="en-US" sz="2800" b="1" smtClean="0">
                <a:solidFill>
                  <a:srgbClr val="990000"/>
                </a:solidFill>
              </a:rPr>
              <a:t>GUIDE AND FORMS</a:t>
            </a:r>
          </a:p>
        </p:txBody>
      </p:sp>
      <p:sp>
        <p:nvSpPr>
          <p:cNvPr id="4099" name="Line 3"/>
          <p:cNvSpPr>
            <a:spLocks noChangeShapeType="1"/>
          </p:cNvSpPr>
          <p:nvPr/>
        </p:nvSpPr>
        <p:spPr bwMode="auto">
          <a:xfrm>
            <a:off x="381000" y="838200"/>
            <a:ext cx="8229600" cy="0"/>
          </a:xfrm>
          <a:prstGeom prst="line">
            <a:avLst/>
          </a:prstGeom>
          <a:noFill/>
          <a:ln w="19050">
            <a:solidFill>
              <a:srgbClr val="5376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0" name="Rectangle 7"/>
          <p:cNvSpPr>
            <a:spLocks noChangeArrowheads="1"/>
          </p:cNvSpPr>
          <p:nvPr/>
        </p:nvSpPr>
        <p:spPr bwMode="auto">
          <a:xfrm>
            <a:off x="0" y="6172200"/>
            <a:ext cx="9144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t>http://www.library.ca.gov/grants/lsta/</a:t>
            </a:r>
          </a:p>
        </p:txBody>
      </p:sp>
      <p:grpSp>
        <p:nvGrpSpPr>
          <p:cNvPr id="4101" name="Group 7"/>
          <p:cNvGrpSpPr>
            <a:grpSpLocks/>
          </p:cNvGrpSpPr>
          <p:nvPr/>
        </p:nvGrpSpPr>
        <p:grpSpPr bwMode="auto">
          <a:xfrm>
            <a:off x="1846263" y="990600"/>
            <a:ext cx="5164137" cy="5105400"/>
            <a:chOff x="248752" y="0"/>
            <a:chExt cx="4213860" cy="4389120"/>
          </a:xfrm>
        </p:grpSpPr>
        <p:pic>
          <p:nvPicPr>
            <p:cNvPr id="9" name="Picture 8"/>
            <p:cNvPicPr>
              <a:picLocks noChangeAspect="1"/>
            </p:cNvPicPr>
            <p:nvPr/>
          </p:nvPicPr>
          <p:blipFill rotWithShape="1">
            <a:blip r:embed="rId3"/>
            <a:srcRect l="31410" t="12821" r="32829" b="25098"/>
            <a:stretch/>
          </p:blipFill>
          <p:spPr bwMode="auto">
            <a:xfrm>
              <a:off x="248752" y="0"/>
              <a:ext cx="4213860" cy="4389120"/>
            </a:xfrm>
            <a:prstGeom prst="rect">
              <a:avLst/>
            </a:prstGeom>
            <a:ln w="19050">
              <a:solidFill>
                <a:srgbClr val="990000"/>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0" name="Oval 9"/>
            <p:cNvSpPr/>
            <p:nvPr/>
          </p:nvSpPr>
          <p:spPr>
            <a:xfrm>
              <a:off x="2697014" y="3627575"/>
              <a:ext cx="1019461" cy="191069"/>
            </a:xfrm>
            <a:prstGeom prst="ellipse">
              <a:avLst/>
            </a:prstGeom>
            <a:noFill/>
            <a:ln w="31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
        <p:nvSpPr>
          <p:cNvPr id="8" name="Right Arrow 7"/>
          <p:cNvSpPr/>
          <p:nvPr/>
        </p:nvSpPr>
        <p:spPr>
          <a:xfrm rot="1409224">
            <a:off x="3535363" y="4841875"/>
            <a:ext cx="942975" cy="1873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152400"/>
            <a:ext cx="8229600" cy="639763"/>
          </a:xfrm>
        </p:spPr>
        <p:txBody>
          <a:bodyPr/>
          <a:lstStyle/>
          <a:p>
            <a:pPr algn="l" eaLnBrk="1" hangingPunct="1"/>
            <a:r>
              <a:rPr lang="en-US" altLang="en-US" sz="2800" b="1" smtClean="0">
                <a:solidFill>
                  <a:srgbClr val="990000"/>
                </a:solidFill>
              </a:rPr>
              <a:t>GUIDE AND FORMS</a:t>
            </a:r>
          </a:p>
        </p:txBody>
      </p:sp>
      <p:sp>
        <p:nvSpPr>
          <p:cNvPr id="5123" name="Line 3"/>
          <p:cNvSpPr>
            <a:spLocks noChangeShapeType="1"/>
          </p:cNvSpPr>
          <p:nvPr/>
        </p:nvSpPr>
        <p:spPr bwMode="auto">
          <a:xfrm>
            <a:off x="457200" y="838200"/>
            <a:ext cx="8229600" cy="0"/>
          </a:xfrm>
          <a:prstGeom prst="line">
            <a:avLst/>
          </a:prstGeom>
          <a:noFill/>
          <a:ln w="19050">
            <a:solidFill>
              <a:srgbClr val="5376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24" name="Picture 8"/>
          <p:cNvPicPr>
            <a:picLocks noChangeAspect="1" noChangeArrowheads="1"/>
          </p:cNvPicPr>
          <p:nvPr/>
        </p:nvPicPr>
        <p:blipFill>
          <a:blip r:embed="rId3">
            <a:extLst>
              <a:ext uri="{28A0092B-C50C-407E-A947-70E740481C1C}">
                <a14:useLocalDpi xmlns:a14="http://schemas.microsoft.com/office/drawing/2010/main" val="0"/>
              </a:ext>
            </a:extLst>
          </a:blip>
          <a:srcRect l="32053" t="14104" r="31795" b="21367"/>
          <a:stretch>
            <a:fillRect/>
          </a:stretch>
        </p:blipFill>
        <p:spPr bwMode="auto">
          <a:xfrm>
            <a:off x="2041525" y="917575"/>
            <a:ext cx="4968875" cy="5226050"/>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5125" name="Oval 10"/>
          <p:cNvSpPr>
            <a:spLocks noChangeArrowheads="1"/>
          </p:cNvSpPr>
          <p:nvPr/>
        </p:nvSpPr>
        <p:spPr bwMode="auto">
          <a:xfrm>
            <a:off x="2819400" y="3841750"/>
            <a:ext cx="1066800" cy="19685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26" name="Rectangle 7"/>
          <p:cNvSpPr>
            <a:spLocks noChangeArrowheads="1"/>
          </p:cNvSpPr>
          <p:nvPr/>
        </p:nvSpPr>
        <p:spPr bwMode="auto">
          <a:xfrm>
            <a:off x="0" y="6172200"/>
            <a:ext cx="9144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smtClean="0"/>
              <a:t>http://www.library.ca.gov/grants/lsta/manage.html</a:t>
            </a:r>
            <a:endParaRPr lang="en-US" altLang="en-US" sz="1800" dirty="0"/>
          </a:p>
        </p:txBody>
      </p:sp>
      <p:sp>
        <p:nvSpPr>
          <p:cNvPr id="7" name="Right Arrow 6"/>
          <p:cNvSpPr/>
          <p:nvPr/>
        </p:nvSpPr>
        <p:spPr>
          <a:xfrm rot="1409224">
            <a:off x="1674813" y="3571875"/>
            <a:ext cx="942975" cy="1889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152400"/>
            <a:ext cx="8229600" cy="639763"/>
          </a:xfrm>
        </p:spPr>
        <p:txBody>
          <a:bodyPr/>
          <a:lstStyle/>
          <a:p>
            <a:pPr algn="l" eaLnBrk="1" hangingPunct="1"/>
            <a:r>
              <a:rPr lang="en-US" altLang="en-US" sz="2800" b="1" smtClean="0">
                <a:solidFill>
                  <a:srgbClr val="990000"/>
                </a:solidFill>
              </a:rPr>
              <a:t>GUIDE AND FORMS</a:t>
            </a:r>
          </a:p>
        </p:txBody>
      </p:sp>
      <p:sp>
        <p:nvSpPr>
          <p:cNvPr id="6147" name="Line 3"/>
          <p:cNvSpPr>
            <a:spLocks noChangeShapeType="1"/>
          </p:cNvSpPr>
          <p:nvPr/>
        </p:nvSpPr>
        <p:spPr bwMode="auto">
          <a:xfrm>
            <a:off x="457200" y="838200"/>
            <a:ext cx="8229600" cy="0"/>
          </a:xfrm>
          <a:prstGeom prst="line">
            <a:avLst/>
          </a:prstGeom>
          <a:noFill/>
          <a:ln w="19050">
            <a:solidFill>
              <a:srgbClr val="5376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148" name="Picture 7"/>
          <p:cNvPicPr>
            <a:picLocks noChangeAspect="1" noChangeArrowheads="1"/>
          </p:cNvPicPr>
          <p:nvPr/>
        </p:nvPicPr>
        <p:blipFill>
          <a:blip r:embed="rId3">
            <a:extLst>
              <a:ext uri="{28A0092B-C50C-407E-A947-70E740481C1C}">
                <a14:useLocalDpi xmlns:a14="http://schemas.microsoft.com/office/drawing/2010/main" val="0"/>
              </a:ext>
            </a:extLst>
          </a:blip>
          <a:srcRect l="31282" t="14316" r="32564" b="6624"/>
          <a:stretch>
            <a:fillRect/>
          </a:stretch>
        </p:blipFill>
        <p:spPr bwMode="auto">
          <a:xfrm>
            <a:off x="2438400" y="982663"/>
            <a:ext cx="4267200" cy="5170487"/>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Oval 10"/>
          <p:cNvSpPr>
            <a:spLocks noChangeArrowheads="1"/>
          </p:cNvSpPr>
          <p:nvPr/>
        </p:nvSpPr>
        <p:spPr bwMode="auto">
          <a:xfrm>
            <a:off x="3048000" y="3429000"/>
            <a:ext cx="1143000" cy="26670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 name="Right Arrow 1"/>
          <p:cNvSpPr/>
          <p:nvPr/>
        </p:nvSpPr>
        <p:spPr>
          <a:xfrm rot="1409224">
            <a:off x="1903413" y="3194050"/>
            <a:ext cx="942975" cy="1889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549275"/>
          </a:xfrm>
        </p:spPr>
        <p:txBody>
          <a:bodyPr/>
          <a:lstStyle/>
          <a:p>
            <a:pPr algn="l" eaLnBrk="1" hangingPunct="1"/>
            <a:r>
              <a:rPr lang="en-US" altLang="en-US" sz="2800" b="1" smtClean="0">
                <a:solidFill>
                  <a:srgbClr val="990000"/>
                </a:solidFill>
              </a:rPr>
              <a:t>GRANT PERIOD</a:t>
            </a:r>
          </a:p>
        </p:txBody>
      </p:sp>
      <p:sp>
        <p:nvSpPr>
          <p:cNvPr id="7171" name="Line 4"/>
          <p:cNvSpPr>
            <a:spLocks noChangeShapeType="1"/>
          </p:cNvSpPr>
          <p:nvPr/>
        </p:nvSpPr>
        <p:spPr bwMode="auto">
          <a:xfrm>
            <a:off x="457200" y="914400"/>
            <a:ext cx="8229600" cy="0"/>
          </a:xfrm>
          <a:prstGeom prst="line">
            <a:avLst/>
          </a:prstGeom>
          <a:noFill/>
          <a:ln w="19050">
            <a:solidFill>
              <a:srgbClr val="5376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n>
                <a:solidFill>
                  <a:srgbClr val="53767D"/>
                </a:solidFill>
              </a:ln>
            </a:endParaRPr>
          </a:p>
        </p:txBody>
      </p:sp>
      <p:graphicFrame>
        <p:nvGraphicFramePr>
          <p:cNvPr id="8234" name="Group 42"/>
          <p:cNvGraphicFramePr>
            <a:graphicFrameLocks noGrp="1"/>
          </p:cNvGraphicFramePr>
          <p:nvPr>
            <p:ph idx="1"/>
            <p:extLst>
              <p:ext uri="{D42A27DB-BD31-4B8C-83A1-F6EECF244321}">
                <p14:modId xmlns:p14="http://schemas.microsoft.com/office/powerpoint/2010/main" val="598262345"/>
              </p:ext>
            </p:extLst>
          </p:nvPr>
        </p:nvGraphicFramePr>
        <p:xfrm>
          <a:off x="457200" y="1758950"/>
          <a:ext cx="8229600" cy="4032249"/>
        </p:xfrm>
        <a:graphic>
          <a:graphicData uri="http://schemas.openxmlformats.org/drawingml/2006/table">
            <a:tbl>
              <a:tblPr/>
              <a:tblGrid>
                <a:gridCol w="5105400"/>
                <a:gridCol w="3124200"/>
              </a:tblGrid>
              <a:tr h="52237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charset="0"/>
                        </a:rPr>
                        <a:t>Grant Period*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July 1, 2014 – June 30, 2015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206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charset="0"/>
                        </a:rPr>
                        <a:t>Final Expenditure Date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All grant funds be spent or encumbered by this date.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June 30, 2015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44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charset="0"/>
                        </a:rPr>
                        <a:t>Final Liquidation of Encumbrances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Arial" charset="0"/>
                        </a:rPr>
                        <a:t>(if required)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August 15, 2015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206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charset="0"/>
                        </a:rPr>
                        <a:t>Return of Non-Liquidated Funds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Arial" charset="0"/>
                        </a:rPr>
                        <a:t>(All funds that are not spent be returned by this date)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August 31, 2015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0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cap="none" normalizeH="0" baseline="0" dirty="0" smtClean="0">
                          <a:ln>
                            <a:noFill/>
                          </a:ln>
                          <a:solidFill>
                            <a:schemeClr val="tx1"/>
                          </a:solidFill>
                          <a:effectLst/>
                          <a:latin typeface="Arial" charset="0"/>
                        </a:rPr>
                        <a:t>* </a:t>
                      </a:r>
                      <a:r>
                        <a:rPr kumimoji="0" lang="en-US" altLang="en-US" sz="1200" b="0" i="1" u="none" strike="noStrike" kern="1200" cap="none" spc="0" normalizeH="0" baseline="0" noProof="0" dirty="0" smtClean="0">
                          <a:ln>
                            <a:noFill/>
                          </a:ln>
                          <a:solidFill>
                            <a:srgbClr val="000000"/>
                          </a:solidFill>
                          <a:effectLst/>
                          <a:uLnTx/>
                          <a:uFillTx/>
                          <a:latin typeface="Arial" charset="0"/>
                          <a:ea typeface="+mn-ea"/>
                          <a:cs typeface="+mn-cs"/>
                        </a:rPr>
                        <a:t>(See your grant LSTA Grant Guide for specific due dates)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Oval 10"/>
          <p:cNvSpPr>
            <a:spLocks noChangeArrowheads="1"/>
          </p:cNvSpPr>
          <p:nvPr/>
        </p:nvSpPr>
        <p:spPr bwMode="auto">
          <a:xfrm>
            <a:off x="621148" y="5278584"/>
            <a:ext cx="4191000" cy="76200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639762"/>
          </a:xfrm>
        </p:spPr>
        <p:txBody>
          <a:bodyPr/>
          <a:lstStyle/>
          <a:p>
            <a:pPr algn="l" eaLnBrk="1" hangingPunct="1"/>
            <a:r>
              <a:rPr lang="en-US" altLang="en-US" sz="2800" b="1" dirty="0" smtClean="0">
                <a:solidFill>
                  <a:srgbClr val="990000"/>
                </a:solidFill>
              </a:rPr>
              <a:t>IMPORTANT REPORTING </a:t>
            </a:r>
            <a:r>
              <a:rPr lang="en-US" altLang="en-US" sz="2800" b="1" dirty="0" smtClean="0">
                <a:solidFill>
                  <a:srgbClr val="990000"/>
                </a:solidFill>
              </a:rPr>
              <a:t>DATES   (</a:t>
            </a:r>
            <a:r>
              <a:rPr lang="en-US" altLang="en-US" sz="2800" b="1" i="1" dirty="0" smtClean="0">
                <a:solidFill>
                  <a:srgbClr val="990000"/>
                </a:solidFill>
              </a:rPr>
              <a:t>Sample</a:t>
            </a:r>
            <a:r>
              <a:rPr lang="en-US" altLang="en-US" sz="2800" b="1" dirty="0" smtClean="0">
                <a:solidFill>
                  <a:srgbClr val="990000"/>
                </a:solidFill>
              </a:rPr>
              <a:t>)</a:t>
            </a:r>
            <a:endParaRPr lang="en-US" altLang="en-US" sz="2800" b="1" dirty="0" smtClean="0">
              <a:solidFill>
                <a:srgbClr val="990000"/>
              </a:solidFill>
            </a:endParaRPr>
          </a:p>
        </p:txBody>
      </p:sp>
      <p:sp>
        <p:nvSpPr>
          <p:cNvPr id="8195" name="Line 3"/>
          <p:cNvSpPr>
            <a:spLocks noChangeShapeType="1"/>
          </p:cNvSpPr>
          <p:nvPr/>
        </p:nvSpPr>
        <p:spPr bwMode="auto">
          <a:xfrm>
            <a:off x="533400" y="990600"/>
            <a:ext cx="7924800" cy="0"/>
          </a:xfrm>
          <a:prstGeom prst="line">
            <a:avLst/>
          </a:prstGeom>
          <a:noFill/>
          <a:ln w="19050">
            <a:solidFill>
              <a:srgbClr val="5376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1374" name="Group 110"/>
          <p:cNvGraphicFramePr>
            <a:graphicFrameLocks noGrp="1"/>
          </p:cNvGraphicFramePr>
          <p:nvPr>
            <p:ph idx="1"/>
            <p:extLst>
              <p:ext uri="{D42A27DB-BD31-4B8C-83A1-F6EECF244321}">
                <p14:modId xmlns:p14="http://schemas.microsoft.com/office/powerpoint/2010/main" val="3949697586"/>
              </p:ext>
            </p:extLst>
          </p:nvPr>
        </p:nvGraphicFramePr>
        <p:xfrm>
          <a:off x="457200" y="1295400"/>
          <a:ext cx="8229600" cy="4812957"/>
        </p:xfrm>
        <a:graphic>
          <a:graphicData uri="http://schemas.openxmlformats.org/drawingml/2006/table">
            <a:tbl>
              <a:tblPr/>
              <a:tblGrid>
                <a:gridCol w="2286000"/>
                <a:gridCol w="4114800"/>
                <a:gridCol w="1828800"/>
              </a:tblGrid>
              <a:tr h="701066">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charset="0"/>
                          <a:ea typeface="Times New Roman" pitchFamily="18" charset="0"/>
                          <a:cs typeface="Arial" charset="0"/>
                        </a:rPr>
                        <a:t>Reporting Period</a:t>
                      </a:r>
                      <a:endParaRPr kumimoji="0" lang="en-US" alt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cap="none" normalizeH="0" baseline="0" dirty="0" smtClean="0">
                          <a:ln>
                            <a:noFill/>
                          </a:ln>
                          <a:solidFill>
                            <a:schemeClr val="tx1"/>
                          </a:solidFill>
                          <a:effectLst/>
                          <a:latin typeface="Arial" charset="0"/>
                          <a:ea typeface="Times New Roman" pitchFamily="18" charset="0"/>
                          <a:cs typeface="Arial" charset="0"/>
                        </a:rPr>
                        <a:t>Reports</a:t>
                      </a:r>
                      <a:endParaRPr kumimoji="0" lang="en-US" alt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smtClean="0">
                          <a:ln>
                            <a:noFill/>
                          </a:ln>
                          <a:solidFill>
                            <a:srgbClr val="000000"/>
                          </a:solidFill>
                          <a:effectLst/>
                          <a:uLnTx/>
                          <a:uFillTx/>
                          <a:latin typeface="Arial" charset="0"/>
                          <a:ea typeface="+mn-ea"/>
                          <a:cs typeface="+mn-cs"/>
                        </a:rPr>
                        <a:t>(*See </a:t>
                      </a:r>
                      <a:r>
                        <a:rPr kumimoji="0" lang="en-US" altLang="en-US" sz="1200" b="0" i="1" u="none" strike="noStrike" kern="1200" cap="none" spc="0" normalizeH="0" baseline="0" noProof="0" dirty="0" smtClean="0">
                          <a:ln>
                            <a:noFill/>
                          </a:ln>
                          <a:solidFill>
                            <a:srgbClr val="000000"/>
                          </a:solidFill>
                          <a:effectLst/>
                          <a:uLnTx/>
                          <a:uFillTx/>
                          <a:latin typeface="Arial" charset="0"/>
                          <a:ea typeface="+mn-ea"/>
                          <a:cs typeface="+mn-cs"/>
                        </a:rPr>
                        <a:t>your grant LSTA Grant Guide for specific due dates)</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ea typeface="Times New Roman" pitchFamily="18" charset="0"/>
                          <a:cs typeface="Arial" charset="0"/>
                        </a:rPr>
                        <a:t>Due </a:t>
                      </a:r>
                      <a:r>
                        <a:rPr kumimoji="0" lang="en-US" altLang="en-US" sz="1800" b="1" i="0" u="none" strike="noStrike" cap="none" normalizeH="0" baseline="0" dirty="0" smtClean="0">
                          <a:ln>
                            <a:noFill/>
                          </a:ln>
                          <a:solidFill>
                            <a:schemeClr val="tx1"/>
                          </a:solidFill>
                          <a:effectLst/>
                          <a:latin typeface="Arial" charset="0"/>
                          <a:ea typeface="Times New Roman" pitchFamily="18" charset="0"/>
                          <a:cs typeface="Arial" charset="0"/>
                        </a:rPr>
                        <a:t>Date*</a:t>
                      </a:r>
                      <a:endParaRPr kumimoji="0" lang="en-US" altLang="en-US" sz="18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r>
              <a:tr h="594381">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ea typeface="Times New Roman" pitchFamily="18" charset="0"/>
                          <a:cs typeface="Arial" charset="0"/>
                        </a:rPr>
                        <a:t>July – September</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ea typeface="Times New Roman" pitchFamily="18" charset="0"/>
                          <a:cs typeface="Arial" charset="0"/>
                        </a:rPr>
                        <a:t>1</a:t>
                      </a:r>
                      <a:r>
                        <a:rPr kumimoji="0" lang="en-US" altLang="en-US" sz="1600" b="0" i="0" u="none" strike="noStrike" cap="none" normalizeH="0" baseline="30000" dirty="0" smtClean="0">
                          <a:ln>
                            <a:noFill/>
                          </a:ln>
                          <a:solidFill>
                            <a:schemeClr val="tx1"/>
                          </a:solidFill>
                          <a:effectLst/>
                          <a:latin typeface="Arial" charset="0"/>
                          <a:ea typeface="Times New Roman" pitchFamily="18" charset="0"/>
                          <a:cs typeface="Arial" charset="0"/>
                        </a:rPr>
                        <a:t>st</a:t>
                      </a:r>
                      <a:r>
                        <a:rPr kumimoji="0" lang="en-US" altLang="en-US" sz="1600" b="0" i="0" u="none" strike="noStrike" cap="none" normalizeH="0" baseline="0" dirty="0" smtClean="0">
                          <a:ln>
                            <a:noFill/>
                          </a:ln>
                          <a:solidFill>
                            <a:schemeClr val="tx1"/>
                          </a:solidFill>
                          <a:effectLst/>
                          <a:latin typeface="Arial" charset="0"/>
                          <a:ea typeface="Times New Roman" pitchFamily="18" charset="0"/>
                          <a:cs typeface="Arial" charset="0"/>
                        </a:rPr>
                        <a:t> Quarter Financial </a:t>
                      </a:r>
                      <a:r>
                        <a:rPr kumimoji="0" lang="en-US" altLang="en-US" sz="1600" b="0" i="0" u="none" strike="noStrike" cap="none" normalizeH="0" baseline="0" dirty="0" smtClean="0">
                          <a:ln>
                            <a:noFill/>
                          </a:ln>
                          <a:solidFill>
                            <a:schemeClr val="tx1"/>
                          </a:solidFill>
                          <a:effectLst/>
                          <a:latin typeface="Arial" charset="0"/>
                          <a:ea typeface="Times New Roman" pitchFamily="18" charset="0"/>
                          <a:cs typeface="Arial" charset="0"/>
                        </a:rPr>
                        <a:t>Report - </a:t>
                      </a:r>
                      <a:r>
                        <a:rPr kumimoji="0" lang="en-US" altLang="en-US" sz="2000" b="0" i="0" u="none" strike="noStrike" cap="none" normalizeH="0" baseline="0" dirty="0" smtClean="0">
                          <a:ln>
                            <a:noFill/>
                          </a:ln>
                          <a:solidFill>
                            <a:srgbClr val="FF0000"/>
                          </a:solidFill>
                          <a:effectLst/>
                          <a:latin typeface="Baskerville Old Face" panose="02020602080505020303" pitchFamily="18" charset="0"/>
                          <a:ea typeface="Times New Roman" pitchFamily="18" charset="0"/>
                          <a:cs typeface="Arial" charset="0"/>
                        </a:rPr>
                        <a:t>WAIVED</a:t>
                      </a:r>
                      <a:endParaRPr kumimoji="0" lang="en-US" altLang="en-US" sz="2000" b="0" i="0" u="none" strike="noStrike" cap="none" normalizeH="0" baseline="0" dirty="0" smtClean="0">
                        <a:ln>
                          <a:noFill/>
                        </a:ln>
                        <a:solidFill>
                          <a:srgbClr val="FF0000"/>
                        </a:solidFill>
                        <a:effectLst/>
                        <a:latin typeface="Baskerville Old Face" panose="02020602080505020303" pitchFamily="18"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charset="0"/>
                          <a:ea typeface="Times New Roman" pitchFamily="18" charset="0"/>
                          <a:cs typeface="Arial" charset="0"/>
                        </a:rPr>
                        <a:t>Report expenditures on the October-December report</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3394">
                <a:tc>
                  <a:txBody>
                    <a:bodyPr/>
                    <a:lstStyle/>
                    <a:p>
                      <a:r>
                        <a:rPr lang="en-US" sz="1600" dirty="0" smtClean="0"/>
                        <a:t>October - December</a:t>
                      </a:r>
                      <a:endParaRPr lang="en-US" sz="1600" dirty="0"/>
                    </a:p>
                  </a:txBody>
                  <a:tcPr marT="45718" marB="45718"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rPr>
                        <a:t>2</a:t>
                      </a:r>
                      <a:r>
                        <a:rPr kumimoji="0" lang="en-US" altLang="en-US" sz="1600" b="0" i="0" u="none" strike="noStrike" cap="none" normalizeH="0" baseline="30000" dirty="0" smtClean="0">
                          <a:ln>
                            <a:noFill/>
                          </a:ln>
                          <a:solidFill>
                            <a:schemeClr val="tx1"/>
                          </a:solidFill>
                          <a:effectLst/>
                          <a:latin typeface="Arial" charset="0"/>
                        </a:rPr>
                        <a:t>nd</a:t>
                      </a:r>
                      <a:r>
                        <a:rPr kumimoji="0" lang="en-US" altLang="en-US" sz="1600" b="0" i="0" u="none" strike="noStrike" cap="none" normalizeH="0" baseline="0" dirty="0" smtClean="0">
                          <a:ln>
                            <a:noFill/>
                          </a:ln>
                          <a:solidFill>
                            <a:schemeClr val="tx1"/>
                          </a:solidFill>
                          <a:effectLst/>
                          <a:latin typeface="Arial" charset="0"/>
                        </a:rPr>
                        <a:t> Quarter Financial Report and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rPr>
                        <a:t>Mid-Project Program Narrative Report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ea typeface="Times New Roman" pitchFamily="18" charset="0"/>
                          <a:cs typeface="Arial" charset="0"/>
                        </a:rPr>
                        <a:t>January 31, 2015</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0032">
                <a:tc>
                  <a:txBody>
                    <a:bodyPr/>
                    <a:lstStyle/>
                    <a:p>
                      <a:r>
                        <a:rPr lang="en-US" sz="1600" dirty="0" smtClean="0"/>
                        <a:t>January - March</a:t>
                      </a:r>
                      <a:endParaRPr lang="en-US" sz="1600" dirty="0"/>
                    </a:p>
                  </a:txBody>
                  <a:tcPr marT="45718" marB="45718"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rPr>
                        <a:t>3</a:t>
                      </a:r>
                      <a:r>
                        <a:rPr kumimoji="0" lang="en-US" altLang="en-US" sz="1600" b="0" i="0" u="none" strike="noStrike" cap="none" normalizeH="0" baseline="30000" dirty="0" smtClean="0">
                          <a:ln>
                            <a:noFill/>
                          </a:ln>
                          <a:solidFill>
                            <a:schemeClr val="tx1"/>
                          </a:solidFill>
                          <a:effectLst/>
                          <a:latin typeface="Arial" charset="0"/>
                        </a:rPr>
                        <a:t>rd</a:t>
                      </a:r>
                      <a:r>
                        <a:rPr kumimoji="0" lang="en-US" altLang="en-US" sz="1600" b="0" i="0" u="none" strike="noStrike" cap="none" normalizeH="0" baseline="0" dirty="0" smtClean="0">
                          <a:ln>
                            <a:noFill/>
                          </a:ln>
                          <a:solidFill>
                            <a:schemeClr val="tx1"/>
                          </a:solidFill>
                          <a:effectLst/>
                          <a:latin typeface="Arial" charset="0"/>
                        </a:rPr>
                        <a:t> Quarter Financial Report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ea typeface="Times New Roman" pitchFamily="18" charset="0"/>
                          <a:cs typeface="Arial" charset="0"/>
                        </a:rPr>
                        <a:t>April 30, 2015</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8174">
                <a:tc>
                  <a:txBody>
                    <a:bodyPr/>
                    <a:lstStyle/>
                    <a:p>
                      <a:r>
                        <a:rPr lang="en-US" sz="1600" dirty="0" smtClean="0"/>
                        <a:t>April - Project End Date</a:t>
                      </a:r>
                      <a:endParaRPr lang="en-US" sz="1600" dirty="0"/>
                    </a:p>
                  </a:txBody>
                  <a:tcPr marT="45718" marB="45718"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rPr>
                        <a:t>Final Financial Report 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rPr>
                        <a:t>Program Narrative Report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ea typeface="Times New Roman" pitchFamily="18" charset="0"/>
                          <a:cs typeface="Arial" charset="0"/>
                        </a:rPr>
                        <a:t>July 31, 2015</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0215">
                <a:tc>
                  <a:txBody>
                    <a:bodyPr/>
                    <a:lstStyle/>
                    <a:p>
                      <a:r>
                        <a:rPr lang="en-US" sz="1800" dirty="0" smtClean="0"/>
                        <a:t>60 Days from Project End Date</a:t>
                      </a:r>
                    </a:p>
                    <a:p>
                      <a:r>
                        <a:rPr lang="en-US" sz="1200" i="1" dirty="0" smtClean="0"/>
                        <a:t>(if end date is extended see extension letter for new dates) </a:t>
                      </a:r>
                    </a:p>
                    <a:p>
                      <a:endParaRPr lang="en-US" sz="1800" dirty="0"/>
                    </a:p>
                  </a:txBody>
                  <a:tcPr marT="45718" marB="45718"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ea typeface="Times New Roman" pitchFamily="18" charset="0"/>
                          <a:cs typeface="Arial" charset="0"/>
                        </a:rPr>
                        <a:t>Liquidation Report Due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chemeClr val="tx1"/>
                          </a:solidFill>
                          <a:effectLst/>
                          <a:latin typeface="Arial" charset="0"/>
                          <a:ea typeface="Times New Roman" pitchFamily="18" charset="0"/>
                          <a:cs typeface="Arial" charset="0"/>
                        </a:rPr>
                        <a:t>(Only required if encumbered funds have not been spent by the final report)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ea typeface="Times New Roman" pitchFamily="18" charset="0"/>
                          <a:cs typeface="Arial" charset="0"/>
                        </a:rPr>
                        <a:t>August 31, 2015</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Oval 10"/>
          <p:cNvSpPr>
            <a:spLocks noChangeArrowheads="1"/>
          </p:cNvSpPr>
          <p:nvPr/>
        </p:nvSpPr>
        <p:spPr bwMode="auto">
          <a:xfrm>
            <a:off x="5257800" y="1828800"/>
            <a:ext cx="1524000" cy="76200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9762"/>
          </a:xfrm>
        </p:spPr>
        <p:txBody>
          <a:bodyPr/>
          <a:lstStyle/>
          <a:p>
            <a:pPr algn="l" eaLnBrk="1" hangingPunct="1"/>
            <a:r>
              <a:rPr lang="en-US" altLang="en-US" sz="2800" b="1" dirty="0" smtClean="0">
                <a:solidFill>
                  <a:srgbClr val="990000"/>
                </a:solidFill>
              </a:rPr>
              <a:t>REPORTS    (FY2014/15)</a:t>
            </a:r>
          </a:p>
        </p:txBody>
      </p:sp>
      <p:sp>
        <p:nvSpPr>
          <p:cNvPr id="9219" name="Line 4"/>
          <p:cNvSpPr>
            <a:spLocks noChangeShapeType="1"/>
          </p:cNvSpPr>
          <p:nvPr/>
        </p:nvSpPr>
        <p:spPr bwMode="auto">
          <a:xfrm>
            <a:off x="533400" y="990600"/>
            <a:ext cx="8137525" cy="0"/>
          </a:xfrm>
          <a:prstGeom prst="line">
            <a:avLst/>
          </a:prstGeom>
          <a:noFill/>
          <a:ln w="19050">
            <a:solidFill>
              <a:srgbClr val="5376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0" name="Rectangle 18"/>
          <p:cNvSpPr>
            <a:spLocks noChangeArrowheads="1"/>
          </p:cNvSpPr>
          <p:nvPr/>
        </p:nvSpPr>
        <p:spPr bwMode="auto">
          <a:xfrm>
            <a:off x="914400" y="1371600"/>
            <a:ext cx="3581400" cy="2286000"/>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221" name="Rectangle 19"/>
          <p:cNvSpPr>
            <a:spLocks noChangeArrowheads="1"/>
          </p:cNvSpPr>
          <p:nvPr/>
        </p:nvSpPr>
        <p:spPr bwMode="auto">
          <a:xfrm>
            <a:off x="914400" y="4038600"/>
            <a:ext cx="3581400" cy="2286000"/>
          </a:xfrm>
          <a:prstGeom prst="rect">
            <a:avLst/>
          </a:prstGeom>
          <a:noFill/>
          <a:ln w="1905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222" name="Rectangle 20"/>
          <p:cNvSpPr>
            <a:spLocks noChangeArrowheads="1"/>
          </p:cNvSpPr>
          <p:nvPr/>
        </p:nvSpPr>
        <p:spPr bwMode="auto">
          <a:xfrm>
            <a:off x="5181600" y="1371600"/>
            <a:ext cx="3581400" cy="228600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223" name="Rectangle 21"/>
          <p:cNvSpPr>
            <a:spLocks noChangeArrowheads="1"/>
          </p:cNvSpPr>
          <p:nvPr/>
        </p:nvSpPr>
        <p:spPr bwMode="auto">
          <a:xfrm>
            <a:off x="5181600" y="4038600"/>
            <a:ext cx="3581400" cy="2286000"/>
          </a:xfrm>
          <a:prstGeom prst="rect">
            <a:avLst/>
          </a:prstGeom>
          <a:noFill/>
          <a:ln w="19050">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224" name="Rectangle 31"/>
          <p:cNvSpPr>
            <a:spLocks noChangeArrowheads="1"/>
          </p:cNvSpPr>
          <p:nvPr/>
        </p:nvSpPr>
        <p:spPr bwMode="auto">
          <a:xfrm>
            <a:off x="457200" y="1371600"/>
            <a:ext cx="457200" cy="2286000"/>
          </a:xfrm>
          <a:prstGeom prst="rect">
            <a:avLst/>
          </a:prstGeom>
          <a:solidFill>
            <a:srgbClr val="008000"/>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225" name="Text Box 26"/>
          <p:cNvSpPr txBox="1">
            <a:spLocks noChangeArrowheads="1"/>
          </p:cNvSpPr>
          <p:nvPr/>
        </p:nvSpPr>
        <p:spPr bwMode="auto">
          <a:xfrm rot="16200000">
            <a:off x="-488156" y="2348706"/>
            <a:ext cx="228600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50" b="1" dirty="0" smtClean="0">
                <a:solidFill>
                  <a:schemeClr val="bg1"/>
                </a:solidFill>
              </a:rPr>
              <a:t>July-September</a:t>
            </a:r>
          </a:p>
        </p:txBody>
      </p:sp>
      <p:sp>
        <p:nvSpPr>
          <p:cNvPr id="9226" name="Rectangle 32"/>
          <p:cNvSpPr>
            <a:spLocks noChangeArrowheads="1"/>
          </p:cNvSpPr>
          <p:nvPr/>
        </p:nvSpPr>
        <p:spPr bwMode="auto">
          <a:xfrm>
            <a:off x="4724400" y="1371600"/>
            <a:ext cx="457200" cy="2286000"/>
          </a:xfrm>
          <a:prstGeom prst="rect">
            <a:avLst/>
          </a:prstGeom>
          <a:solidFill>
            <a:srgbClr val="3333CC"/>
          </a:solidFill>
          <a:ln w="19050">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227" name="Text Box 28"/>
          <p:cNvSpPr txBox="1">
            <a:spLocks noChangeArrowheads="1"/>
          </p:cNvSpPr>
          <p:nvPr/>
        </p:nvSpPr>
        <p:spPr bwMode="auto">
          <a:xfrm rot="16200000">
            <a:off x="3840957" y="2348706"/>
            <a:ext cx="22860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50" b="1" dirty="0" smtClean="0">
                <a:solidFill>
                  <a:schemeClr val="bg1"/>
                </a:solidFill>
              </a:rPr>
              <a:t>July-December</a:t>
            </a:r>
          </a:p>
        </p:txBody>
      </p:sp>
      <p:sp>
        <p:nvSpPr>
          <p:cNvPr id="9228" name="Rectangle 33"/>
          <p:cNvSpPr>
            <a:spLocks noChangeArrowheads="1"/>
          </p:cNvSpPr>
          <p:nvPr/>
        </p:nvSpPr>
        <p:spPr bwMode="auto">
          <a:xfrm>
            <a:off x="457200" y="4038600"/>
            <a:ext cx="457200" cy="2286000"/>
          </a:xfrm>
          <a:prstGeom prst="rect">
            <a:avLst/>
          </a:prstGeom>
          <a:solidFill>
            <a:srgbClr val="339966"/>
          </a:solidFill>
          <a:ln w="19050">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229" name="Text Box 34"/>
          <p:cNvSpPr txBox="1">
            <a:spLocks noChangeArrowheads="1"/>
          </p:cNvSpPr>
          <p:nvPr/>
        </p:nvSpPr>
        <p:spPr bwMode="auto">
          <a:xfrm rot="16200000">
            <a:off x="-486568" y="5015706"/>
            <a:ext cx="22860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50" b="1" dirty="0" smtClean="0">
                <a:solidFill>
                  <a:schemeClr val="bg1"/>
                </a:solidFill>
              </a:rPr>
              <a:t>January-March</a:t>
            </a:r>
          </a:p>
        </p:txBody>
      </p:sp>
      <p:sp>
        <p:nvSpPr>
          <p:cNvPr id="9230" name="Rectangle 35"/>
          <p:cNvSpPr>
            <a:spLocks noChangeArrowheads="1"/>
          </p:cNvSpPr>
          <p:nvPr/>
        </p:nvSpPr>
        <p:spPr bwMode="auto">
          <a:xfrm>
            <a:off x="4724400" y="4038600"/>
            <a:ext cx="457200" cy="2286000"/>
          </a:xfrm>
          <a:prstGeom prst="rect">
            <a:avLst/>
          </a:prstGeom>
          <a:solidFill>
            <a:srgbClr val="3366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231" name="Text Box 36"/>
          <p:cNvSpPr txBox="1">
            <a:spLocks noChangeArrowheads="1"/>
          </p:cNvSpPr>
          <p:nvPr/>
        </p:nvSpPr>
        <p:spPr bwMode="auto">
          <a:xfrm rot="-5400000">
            <a:off x="3842544" y="5020469"/>
            <a:ext cx="228600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500" b="1">
                <a:solidFill>
                  <a:schemeClr val="bg1"/>
                </a:solidFill>
              </a:rPr>
              <a:t>April-Project End Date</a:t>
            </a:r>
          </a:p>
        </p:txBody>
      </p:sp>
      <p:pic>
        <p:nvPicPr>
          <p:cNvPr id="9232" name="Picture 22"/>
          <p:cNvPicPr>
            <a:picLocks noChangeAspect="1" noChangeArrowheads="1"/>
          </p:cNvPicPr>
          <p:nvPr/>
        </p:nvPicPr>
        <p:blipFill>
          <a:blip r:embed="rId3">
            <a:extLst>
              <a:ext uri="{28A0092B-C50C-407E-A947-70E740481C1C}">
                <a14:useLocalDpi xmlns:a14="http://schemas.microsoft.com/office/drawing/2010/main" val="0"/>
              </a:ext>
            </a:extLst>
          </a:blip>
          <a:srcRect l="23743" t="21390" r="23523" b="13684"/>
          <a:stretch>
            <a:fillRect/>
          </a:stretch>
        </p:blipFill>
        <p:spPr bwMode="auto">
          <a:xfrm>
            <a:off x="1425575" y="1608138"/>
            <a:ext cx="2559050" cy="1849437"/>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9233"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l="23743" t="21390" r="23523" b="13684"/>
          <a:stretch>
            <a:fillRect/>
          </a:stretch>
        </p:blipFill>
        <p:spPr bwMode="auto">
          <a:xfrm>
            <a:off x="5267325" y="1857375"/>
            <a:ext cx="1828800" cy="1350963"/>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9234" name="Picture 24"/>
          <p:cNvPicPr>
            <a:picLocks noChangeAspect="1" noChangeArrowheads="1"/>
          </p:cNvPicPr>
          <p:nvPr/>
        </p:nvPicPr>
        <p:blipFill>
          <a:blip r:embed="rId5">
            <a:extLst>
              <a:ext uri="{28A0092B-C50C-407E-A947-70E740481C1C}">
                <a14:useLocalDpi xmlns:a14="http://schemas.microsoft.com/office/drawing/2010/main" val="0"/>
              </a:ext>
            </a:extLst>
          </a:blip>
          <a:srcRect l="23743" t="21390" r="23523" b="13684"/>
          <a:stretch>
            <a:fillRect/>
          </a:stretch>
        </p:blipFill>
        <p:spPr bwMode="auto">
          <a:xfrm>
            <a:off x="1416050" y="4286250"/>
            <a:ext cx="2559050" cy="1820863"/>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923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l="23743" t="21390" r="23523" b="13684"/>
          <a:stretch>
            <a:fillRect/>
          </a:stretch>
        </p:blipFill>
        <p:spPr bwMode="auto">
          <a:xfrm>
            <a:off x="5295900" y="4505325"/>
            <a:ext cx="1828800" cy="1350963"/>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9236" name="Picture 26"/>
          <p:cNvPicPr>
            <a:picLocks noChangeAspect="1" noChangeArrowheads="1"/>
          </p:cNvPicPr>
          <p:nvPr/>
        </p:nvPicPr>
        <p:blipFill>
          <a:blip r:embed="rId6" cstate="print">
            <a:extLst>
              <a:ext uri="{28A0092B-C50C-407E-A947-70E740481C1C}">
                <a14:useLocalDpi xmlns:a14="http://schemas.microsoft.com/office/drawing/2010/main" val="0"/>
              </a:ext>
            </a:extLst>
          </a:blip>
          <a:srcRect l="12674" t="20857" r="50427" b="3207"/>
          <a:stretch>
            <a:fillRect/>
          </a:stretch>
        </p:blipFill>
        <p:spPr bwMode="auto">
          <a:xfrm>
            <a:off x="7229475" y="1600200"/>
            <a:ext cx="1384300" cy="1828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37" name="TextBox 1"/>
          <p:cNvSpPr txBox="1">
            <a:spLocks noChangeArrowheads="1"/>
          </p:cNvSpPr>
          <p:nvPr/>
        </p:nvSpPr>
        <p:spPr bwMode="auto">
          <a:xfrm>
            <a:off x="7272338" y="4267200"/>
            <a:ext cx="1298575" cy="17843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000"/>
          </a:p>
          <a:p>
            <a:pPr algn="ctr" eaLnBrk="1" hangingPunct="1">
              <a:spcBef>
                <a:spcPct val="0"/>
              </a:spcBef>
              <a:buFontTx/>
              <a:buNone/>
            </a:pPr>
            <a:endParaRPr lang="en-US" altLang="en-US" sz="1000"/>
          </a:p>
          <a:p>
            <a:pPr algn="ctr" eaLnBrk="1" hangingPunct="1">
              <a:spcBef>
                <a:spcPct val="0"/>
              </a:spcBef>
              <a:buFontTx/>
              <a:buNone/>
            </a:pPr>
            <a:r>
              <a:rPr lang="en-US" altLang="en-US" sz="1000"/>
              <a:t>Final</a:t>
            </a:r>
          </a:p>
          <a:p>
            <a:pPr algn="ctr" eaLnBrk="1" hangingPunct="1">
              <a:spcBef>
                <a:spcPct val="0"/>
              </a:spcBef>
              <a:buFontTx/>
              <a:buNone/>
            </a:pPr>
            <a:r>
              <a:rPr lang="en-US" altLang="en-US" sz="1000"/>
              <a:t>Program </a:t>
            </a:r>
          </a:p>
          <a:p>
            <a:pPr algn="ctr" eaLnBrk="1" hangingPunct="1">
              <a:spcBef>
                <a:spcPct val="0"/>
              </a:spcBef>
              <a:buFontTx/>
              <a:buNone/>
            </a:pPr>
            <a:r>
              <a:rPr lang="en-US" altLang="en-US" sz="1000"/>
              <a:t>Narrative</a:t>
            </a:r>
          </a:p>
          <a:p>
            <a:pPr algn="ctr" eaLnBrk="1" hangingPunct="1">
              <a:spcBef>
                <a:spcPct val="0"/>
              </a:spcBef>
              <a:buFontTx/>
              <a:buNone/>
            </a:pPr>
            <a:r>
              <a:rPr lang="en-US" altLang="en-US" sz="1000"/>
              <a:t>Report</a:t>
            </a:r>
          </a:p>
          <a:p>
            <a:pPr algn="ctr" eaLnBrk="1" hangingPunct="1">
              <a:spcBef>
                <a:spcPct val="0"/>
              </a:spcBef>
              <a:buFontTx/>
              <a:buNone/>
            </a:pPr>
            <a:endParaRPr lang="en-US" altLang="en-US" sz="1000"/>
          </a:p>
          <a:p>
            <a:pPr algn="ctr" eaLnBrk="1" hangingPunct="1">
              <a:spcBef>
                <a:spcPct val="0"/>
              </a:spcBef>
              <a:buFontTx/>
              <a:buNone/>
            </a:pPr>
            <a:endParaRPr lang="en-US" altLang="en-US" sz="1000"/>
          </a:p>
          <a:p>
            <a:pPr algn="ctr" eaLnBrk="1" hangingPunct="1">
              <a:spcBef>
                <a:spcPct val="0"/>
              </a:spcBef>
              <a:buFontTx/>
              <a:buNone/>
            </a:pPr>
            <a:endParaRPr lang="en-US" altLang="en-US" sz="1000"/>
          </a:p>
          <a:p>
            <a:pPr algn="ctr" eaLnBrk="1" hangingPunct="1">
              <a:spcBef>
                <a:spcPct val="0"/>
              </a:spcBef>
              <a:buFontTx/>
              <a:buNone/>
            </a:pPr>
            <a:endParaRPr lang="en-US" altLang="en-US" sz="1000"/>
          </a:p>
          <a:p>
            <a:pPr algn="ctr" eaLnBrk="1" hangingPunct="1">
              <a:spcBef>
                <a:spcPct val="0"/>
              </a:spcBef>
              <a:buFontTx/>
              <a:buNone/>
            </a:pPr>
            <a:endParaRPr lang="en-US" altLang="en-US" sz="1000"/>
          </a:p>
        </p:txBody>
      </p:sp>
      <p:sp>
        <p:nvSpPr>
          <p:cNvPr id="2" name="Rectangle 1"/>
          <p:cNvSpPr/>
          <p:nvPr/>
        </p:nvSpPr>
        <p:spPr>
          <a:xfrm rot="20098988">
            <a:off x="1217081" y="2002890"/>
            <a:ext cx="2582695"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Waived</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639762"/>
          </a:xfrm>
        </p:spPr>
        <p:txBody>
          <a:bodyPr/>
          <a:lstStyle/>
          <a:p>
            <a:pPr algn="l" eaLnBrk="1" hangingPunct="1"/>
            <a:r>
              <a:rPr lang="en-US" altLang="en-US" sz="2800" b="1" smtClean="0">
                <a:solidFill>
                  <a:srgbClr val="990000"/>
                </a:solidFill>
              </a:rPr>
              <a:t>QUARTERLY FINANCIAL REPORT (Page 1)</a:t>
            </a:r>
          </a:p>
        </p:txBody>
      </p:sp>
      <p:sp>
        <p:nvSpPr>
          <p:cNvPr id="10243" name="Line 3"/>
          <p:cNvSpPr>
            <a:spLocks noChangeShapeType="1"/>
          </p:cNvSpPr>
          <p:nvPr/>
        </p:nvSpPr>
        <p:spPr bwMode="auto">
          <a:xfrm>
            <a:off x="457200" y="990600"/>
            <a:ext cx="8229600" cy="0"/>
          </a:xfrm>
          <a:prstGeom prst="line">
            <a:avLst/>
          </a:prstGeom>
          <a:noFill/>
          <a:ln w="19050">
            <a:solidFill>
              <a:srgbClr val="5376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l="23743" t="21390" r="23523" b="13684"/>
          <a:stretch>
            <a:fillRect/>
          </a:stretch>
        </p:blipFill>
        <p:spPr bwMode="auto">
          <a:xfrm>
            <a:off x="581025" y="1295400"/>
            <a:ext cx="8077200" cy="510540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10245" name="Oval 10"/>
          <p:cNvSpPr>
            <a:spLocks noChangeArrowheads="1"/>
          </p:cNvSpPr>
          <p:nvPr/>
        </p:nvSpPr>
        <p:spPr bwMode="auto">
          <a:xfrm>
            <a:off x="685800" y="5334000"/>
            <a:ext cx="1524000" cy="76200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246" name="Oval 10"/>
          <p:cNvSpPr>
            <a:spLocks noChangeArrowheads="1"/>
          </p:cNvSpPr>
          <p:nvPr/>
        </p:nvSpPr>
        <p:spPr bwMode="auto">
          <a:xfrm>
            <a:off x="2286000" y="3003550"/>
            <a:ext cx="1524000" cy="19685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 name="Oval 10"/>
          <p:cNvSpPr>
            <a:spLocks noChangeArrowheads="1"/>
          </p:cNvSpPr>
          <p:nvPr/>
        </p:nvSpPr>
        <p:spPr bwMode="auto">
          <a:xfrm>
            <a:off x="2438400" y="3505200"/>
            <a:ext cx="6019800" cy="457200"/>
          </a:xfrm>
          <a:prstGeom prst="ellipse">
            <a:avLst/>
          </a:prstGeom>
          <a:noFill/>
          <a:ln w="95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2171</TotalTime>
  <Words>981</Words>
  <Application>Microsoft Office PowerPoint</Application>
  <PresentationFormat>On-screen Show (4:3)</PresentationFormat>
  <Paragraphs>174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Managing Your LSTA Grant FY2014/15</vt:lpstr>
      <vt:lpstr>AGENDA</vt:lpstr>
      <vt:lpstr>GUIDE AND FORMS</vt:lpstr>
      <vt:lpstr>GUIDE AND FORMS</vt:lpstr>
      <vt:lpstr>GUIDE AND FORMS</vt:lpstr>
      <vt:lpstr>GRANT PERIOD</vt:lpstr>
      <vt:lpstr>IMPORTANT REPORTING DATES   (Sample)</vt:lpstr>
      <vt:lpstr>REPORTS    (FY2014/15)</vt:lpstr>
      <vt:lpstr>QUARTERLY FINANCIAL REPORT (Page 1)</vt:lpstr>
      <vt:lpstr>QUARTERLY FINANCIAL REPORT (Page 2)</vt:lpstr>
      <vt:lpstr>QUARTERLY FINANCIAL REPORT (Page 3)</vt:lpstr>
      <vt:lpstr>HOW TO MODIFY A GRANT</vt:lpstr>
      <vt:lpstr>MID PROJECT PROGRAM NARRATIVE REPORT</vt:lpstr>
      <vt:lpstr>GRANT DOCUMENTS &amp; RECORD KEEPING</vt:lpstr>
      <vt:lpstr>FEDERAL RESTRICTIONS ON USE OF LSTA FUNDS</vt:lpstr>
      <vt:lpstr>FINAL PROGRAM NARRATIVE REPORT</vt:lpstr>
      <vt:lpstr>CONTACTS</vt:lpstr>
      <vt:lpstr>Wrap-up  Thank You!</vt:lpstr>
    </vt:vector>
  </TitlesOfParts>
  <Company>California State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California Library Resources Meeting with Cooperative Library Systems</dc:title>
  <dc:creator>Stacey Aldrich</dc:creator>
  <cp:lastModifiedBy>Gunning, Darla@CSL</cp:lastModifiedBy>
  <cp:revision>70</cp:revision>
  <cp:lastPrinted>2015-01-13T17:26:15Z</cp:lastPrinted>
  <dcterms:created xsi:type="dcterms:W3CDTF">2009-06-18T21:19:22Z</dcterms:created>
  <dcterms:modified xsi:type="dcterms:W3CDTF">2015-01-15T21:17:28Z</dcterms:modified>
</cp:coreProperties>
</file>