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93" r:id="rId2"/>
    <p:sldId id="294" r:id="rId3"/>
    <p:sldId id="279" r:id="rId4"/>
    <p:sldId id="296" r:id="rId5"/>
    <p:sldId id="295" r:id="rId6"/>
    <p:sldId id="268" r:id="rId7"/>
    <p:sldId id="262" r:id="rId8"/>
    <p:sldId id="269" r:id="rId9"/>
    <p:sldId id="310" r:id="rId10"/>
    <p:sldId id="284" r:id="rId11"/>
    <p:sldId id="305" r:id="rId12"/>
    <p:sldId id="308" r:id="rId13"/>
    <p:sldId id="281" r:id="rId14"/>
    <p:sldId id="258" r:id="rId15"/>
    <p:sldId id="261" r:id="rId16"/>
    <p:sldId id="264" r:id="rId17"/>
    <p:sldId id="266" r:id="rId18"/>
    <p:sldId id="306" r:id="rId19"/>
    <p:sldId id="265" r:id="rId20"/>
    <p:sldId id="260" r:id="rId21"/>
    <p:sldId id="271" r:id="rId22"/>
    <p:sldId id="307" r:id="rId23"/>
    <p:sldId id="287" r:id="rId24"/>
    <p:sldId id="288" r:id="rId25"/>
    <p:sldId id="289" r:id="rId26"/>
    <p:sldId id="290" r:id="rId27"/>
    <p:sldId id="291" r:id="rId28"/>
    <p:sldId id="297" r:id="rId29"/>
    <p:sldId id="298" r:id="rId30"/>
    <p:sldId id="309" r:id="rId31"/>
    <p:sldId id="300" r:id="rId32"/>
    <p:sldId id="301" r:id="rId33"/>
    <p:sldId id="302" r:id="rId34"/>
    <p:sldId id="303" r:id="rId35"/>
    <p:sldId id="304" r:id="rId36"/>
    <p:sldId id="299" r:id="rId37"/>
    <p:sldId id="275" r:id="rId38"/>
    <p:sldId id="31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34" autoAdjust="0"/>
    <p:restoredTop sz="94660"/>
  </p:normalViewPr>
  <p:slideViewPr>
    <p:cSldViewPr>
      <p:cViewPr varScale="1">
        <p:scale>
          <a:sx n="139" d="100"/>
          <a:sy n="139" d="100"/>
        </p:scale>
        <p:origin x="-67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0CF135-DF6B-4EBF-A3F3-6AA67C21B453}" type="datetimeFigureOut">
              <a:rPr lang="en-US" smtClean="0"/>
              <a:pPr/>
              <a:t>1/21/15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1C8B5A-A9F6-44A6-86D8-315B3FD0BE8C}" type="slidenum">
              <a:rPr lang="en-US" smtClean="0"/>
              <a:pPr/>
              <a:t>‹#›</a:t>
            </a:fld>
            <a:endParaRPr lang="en-US"/>
          </a:p>
        </p:txBody>
      </p:sp>
    </p:spTree>
    <p:extLst>
      <p:ext uri="{BB962C8B-B14F-4D97-AF65-F5344CB8AC3E}">
        <p14:creationId xmlns:p14="http://schemas.microsoft.com/office/powerpoint/2010/main" val="2375274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0CF135-DF6B-4EBF-A3F3-6AA67C21B453}" type="datetimeFigureOut">
              <a:rPr lang="en-US" smtClean="0"/>
              <a:pPr/>
              <a:t>1/21/15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1C8B5A-A9F6-44A6-86D8-315B3FD0BE8C}" type="slidenum">
              <a:rPr lang="en-US" smtClean="0"/>
              <a:pPr/>
              <a:t>‹#›</a:t>
            </a:fld>
            <a:endParaRPr lang="en-US"/>
          </a:p>
        </p:txBody>
      </p:sp>
    </p:spTree>
    <p:extLst>
      <p:ext uri="{BB962C8B-B14F-4D97-AF65-F5344CB8AC3E}">
        <p14:creationId xmlns:p14="http://schemas.microsoft.com/office/powerpoint/2010/main" val="30768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0CF135-DF6B-4EBF-A3F3-6AA67C21B453}" type="datetimeFigureOut">
              <a:rPr lang="en-US" smtClean="0"/>
              <a:pPr/>
              <a:t>1/21/15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1C8B5A-A9F6-44A6-86D8-315B3FD0BE8C}"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34626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0CF135-DF6B-4EBF-A3F3-6AA67C21B453}" type="datetimeFigureOut">
              <a:rPr lang="en-US" smtClean="0"/>
              <a:pPr/>
              <a:t>1/21/15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1C8B5A-A9F6-44A6-86D8-315B3FD0BE8C}" type="slidenum">
              <a:rPr lang="en-US" smtClean="0"/>
              <a:pPr/>
              <a:t>‹#›</a:t>
            </a:fld>
            <a:endParaRPr lang="en-US"/>
          </a:p>
        </p:txBody>
      </p:sp>
    </p:spTree>
    <p:extLst>
      <p:ext uri="{BB962C8B-B14F-4D97-AF65-F5344CB8AC3E}">
        <p14:creationId xmlns:p14="http://schemas.microsoft.com/office/powerpoint/2010/main" val="1533789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0CF135-DF6B-4EBF-A3F3-6AA67C21B453}" type="datetimeFigureOut">
              <a:rPr lang="en-US" smtClean="0"/>
              <a:pPr/>
              <a:t>1/21/15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1C8B5A-A9F6-44A6-86D8-315B3FD0BE8C}"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86096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0CF135-DF6B-4EBF-A3F3-6AA67C21B453}" type="datetimeFigureOut">
              <a:rPr lang="en-US" smtClean="0"/>
              <a:pPr/>
              <a:t>1/21/15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1C8B5A-A9F6-44A6-86D8-315B3FD0BE8C}" type="slidenum">
              <a:rPr lang="en-US" smtClean="0"/>
              <a:pPr/>
              <a:t>‹#›</a:t>
            </a:fld>
            <a:endParaRPr lang="en-US"/>
          </a:p>
        </p:txBody>
      </p:sp>
    </p:spTree>
    <p:extLst>
      <p:ext uri="{BB962C8B-B14F-4D97-AF65-F5344CB8AC3E}">
        <p14:creationId xmlns:p14="http://schemas.microsoft.com/office/powerpoint/2010/main" val="2944480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0CF135-DF6B-4EBF-A3F3-6AA67C21B453}" type="datetimeFigureOut">
              <a:rPr lang="en-US" smtClean="0"/>
              <a:pPr/>
              <a:t>1/21/15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1C8B5A-A9F6-44A6-86D8-315B3FD0BE8C}" type="slidenum">
              <a:rPr lang="en-US" smtClean="0"/>
              <a:pPr/>
              <a:t>‹#›</a:t>
            </a:fld>
            <a:endParaRPr lang="en-US"/>
          </a:p>
        </p:txBody>
      </p:sp>
    </p:spTree>
    <p:extLst>
      <p:ext uri="{BB962C8B-B14F-4D97-AF65-F5344CB8AC3E}">
        <p14:creationId xmlns:p14="http://schemas.microsoft.com/office/powerpoint/2010/main" val="2453031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0CF135-DF6B-4EBF-A3F3-6AA67C21B453}" type="datetimeFigureOut">
              <a:rPr lang="en-US" smtClean="0"/>
              <a:pPr/>
              <a:t>1/21/15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1C8B5A-A9F6-44A6-86D8-315B3FD0BE8C}" type="slidenum">
              <a:rPr lang="en-US" smtClean="0"/>
              <a:pPr/>
              <a:t>‹#›</a:t>
            </a:fld>
            <a:endParaRPr lang="en-US"/>
          </a:p>
        </p:txBody>
      </p:sp>
    </p:spTree>
    <p:extLst>
      <p:ext uri="{BB962C8B-B14F-4D97-AF65-F5344CB8AC3E}">
        <p14:creationId xmlns:p14="http://schemas.microsoft.com/office/powerpoint/2010/main" val="1875643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0CF135-DF6B-4EBF-A3F3-6AA67C21B453}" type="datetimeFigureOut">
              <a:rPr lang="en-US" smtClean="0"/>
              <a:pPr/>
              <a:t>1/21/15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1C8B5A-A9F6-44A6-86D8-315B3FD0BE8C}" type="slidenum">
              <a:rPr lang="en-US" smtClean="0"/>
              <a:pPr/>
              <a:t>‹#›</a:t>
            </a:fld>
            <a:endParaRPr lang="en-US"/>
          </a:p>
        </p:txBody>
      </p:sp>
    </p:spTree>
    <p:extLst>
      <p:ext uri="{BB962C8B-B14F-4D97-AF65-F5344CB8AC3E}">
        <p14:creationId xmlns:p14="http://schemas.microsoft.com/office/powerpoint/2010/main" val="1155614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0CF135-DF6B-4EBF-A3F3-6AA67C21B453}" type="datetimeFigureOut">
              <a:rPr lang="en-US" smtClean="0"/>
              <a:pPr/>
              <a:t>1/21/15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1C8B5A-A9F6-44A6-86D8-315B3FD0BE8C}" type="slidenum">
              <a:rPr lang="en-US" smtClean="0"/>
              <a:pPr/>
              <a:t>‹#›</a:t>
            </a:fld>
            <a:endParaRPr lang="en-US"/>
          </a:p>
        </p:txBody>
      </p:sp>
    </p:spTree>
    <p:extLst>
      <p:ext uri="{BB962C8B-B14F-4D97-AF65-F5344CB8AC3E}">
        <p14:creationId xmlns:p14="http://schemas.microsoft.com/office/powerpoint/2010/main" val="3476481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0CF135-DF6B-4EBF-A3F3-6AA67C21B453}" type="datetimeFigureOut">
              <a:rPr lang="en-US" smtClean="0"/>
              <a:pPr/>
              <a:t>1/21/15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1C8B5A-A9F6-44A6-86D8-315B3FD0BE8C}" type="slidenum">
              <a:rPr lang="en-US" smtClean="0"/>
              <a:pPr/>
              <a:t>‹#›</a:t>
            </a:fld>
            <a:endParaRPr lang="en-US"/>
          </a:p>
        </p:txBody>
      </p:sp>
    </p:spTree>
    <p:extLst>
      <p:ext uri="{BB962C8B-B14F-4D97-AF65-F5344CB8AC3E}">
        <p14:creationId xmlns:p14="http://schemas.microsoft.com/office/powerpoint/2010/main" val="1729008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0CF135-DF6B-4EBF-A3F3-6AA67C21B453}" type="datetimeFigureOut">
              <a:rPr lang="en-US" smtClean="0"/>
              <a:pPr/>
              <a:t>1/21/15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1C8B5A-A9F6-44A6-86D8-315B3FD0BE8C}" type="slidenum">
              <a:rPr lang="en-US" smtClean="0"/>
              <a:pPr/>
              <a:t>‹#›</a:t>
            </a:fld>
            <a:endParaRPr lang="en-US"/>
          </a:p>
        </p:txBody>
      </p:sp>
    </p:spTree>
    <p:extLst>
      <p:ext uri="{BB962C8B-B14F-4D97-AF65-F5344CB8AC3E}">
        <p14:creationId xmlns:p14="http://schemas.microsoft.com/office/powerpoint/2010/main" val="3039280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0CF135-DF6B-4EBF-A3F3-6AA67C21B453}" type="datetimeFigureOut">
              <a:rPr lang="en-US" smtClean="0"/>
              <a:pPr/>
              <a:t>1/21/15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1C8B5A-A9F6-44A6-86D8-315B3FD0BE8C}" type="slidenum">
              <a:rPr lang="en-US" smtClean="0"/>
              <a:pPr/>
              <a:t>‹#›</a:t>
            </a:fld>
            <a:endParaRPr lang="en-US"/>
          </a:p>
        </p:txBody>
      </p:sp>
    </p:spTree>
    <p:extLst>
      <p:ext uri="{BB962C8B-B14F-4D97-AF65-F5344CB8AC3E}">
        <p14:creationId xmlns:p14="http://schemas.microsoft.com/office/powerpoint/2010/main" val="418782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0CF135-DF6B-4EBF-A3F3-6AA67C21B453}" type="datetimeFigureOut">
              <a:rPr lang="en-US" smtClean="0"/>
              <a:pPr/>
              <a:t>1/21/15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1C8B5A-A9F6-44A6-86D8-315B3FD0BE8C}" type="slidenum">
              <a:rPr lang="en-US" smtClean="0"/>
              <a:pPr/>
              <a:t>‹#›</a:t>
            </a:fld>
            <a:endParaRPr lang="en-US"/>
          </a:p>
        </p:txBody>
      </p:sp>
    </p:spTree>
    <p:extLst>
      <p:ext uri="{BB962C8B-B14F-4D97-AF65-F5344CB8AC3E}">
        <p14:creationId xmlns:p14="http://schemas.microsoft.com/office/powerpoint/2010/main" val="3786497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0CF135-DF6B-4EBF-A3F3-6AA67C21B453}" type="datetimeFigureOut">
              <a:rPr lang="en-US" smtClean="0"/>
              <a:pPr/>
              <a:t>1/21/15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1C8B5A-A9F6-44A6-86D8-315B3FD0BE8C}" type="slidenum">
              <a:rPr lang="en-US" smtClean="0"/>
              <a:pPr/>
              <a:t>‹#›</a:t>
            </a:fld>
            <a:endParaRPr lang="en-US"/>
          </a:p>
        </p:txBody>
      </p:sp>
    </p:spTree>
    <p:extLst>
      <p:ext uri="{BB962C8B-B14F-4D97-AF65-F5344CB8AC3E}">
        <p14:creationId xmlns:p14="http://schemas.microsoft.com/office/powerpoint/2010/main" val="2264308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0CF135-DF6B-4EBF-A3F3-6AA67C21B453}" type="datetimeFigureOut">
              <a:rPr lang="en-US" smtClean="0"/>
              <a:pPr/>
              <a:t>1/21/15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1C8B5A-A9F6-44A6-86D8-315B3FD0BE8C}" type="slidenum">
              <a:rPr lang="en-US" smtClean="0"/>
              <a:pPr/>
              <a:t>‹#›</a:t>
            </a:fld>
            <a:endParaRPr lang="en-US"/>
          </a:p>
        </p:txBody>
      </p:sp>
    </p:spTree>
    <p:extLst>
      <p:ext uri="{BB962C8B-B14F-4D97-AF65-F5344CB8AC3E}">
        <p14:creationId xmlns:p14="http://schemas.microsoft.com/office/powerpoint/2010/main" val="7836541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0CF135-DF6B-4EBF-A3F3-6AA67C21B453}" type="datetimeFigureOut">
              <a:rPr lang="en-US" smtClean="0"/>
              <a:pPr/>
              <a:t>1/21/15</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F1C8B5A-A9F6-44A6-86D8-315B3FD0BE8C}" type="slidenum">
              <a:rPr lang="en-US" smtClean="0"/>
              <a:pPr/>
              <a:t>‹#›</a:t>
            </a:fld>
            <a:endParaRPr lang="en-US"/>
          </a:p>
        </p:txBody>
      </p:sp>
    </p:spTree>
    <p:extLst>
      <p:ext uri="{BB962C8B-B14F-4D97-AF65-F5344CB8AC3E}">
        <p14:creationId xmlns:p14="http://schemas.microsoft.com/office/powerpoint/2010/main" val="173110358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hyperlink" Target="http://web.stagram.com/hot/" TargetMode="External"/><Relationship Id="rId5" Type="http://schemas.openxmlformats.org/officeDocument/2006/relationships/hyperlink" Target="http://connecting4.com/how-to-become-a-pro-on-instagram/" TargetMode="External"/><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8.jpeg"/><Relationship Id="rId9" Type="http://schemas.openxmlformats.org/officeDocument/2006/relationships/image" Target="../media/image19.jpeg"/><Relationship Id="rId10"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hyperlink" Target="http://alexhornsby.blogspot.com/2012/05/best-5-iphone-photo-editor-apps.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hyperlink" Target="http://www.teenlibrariantoolbox.com/2013/06/geek-is-new-black-meme-apps-using.html" TargetMode="External"/><Relationship Id="rId5" Type="http://schemas.openxmlformats.org/officeDocument/2006/relationships/hyperlink" Target="http://knowyourmeme.com/" TargetMode="External"/><Relationship Id="rId6" Type="http://schemas.openxmlformats.org/officeDocument/2006/relationships/hyperlink" Target="http://www.urbandictionary.com/define.php?term=meme" TargetMode="External"/><Relationship Id="rId7" Type="http://schemas.openxmlformats.org/officeDocument/2006/relationships/hyperlink" Target="http://www.teenlibrariantoolbox.com/2012/07/tpib-meme-all-shirts-heather-booth.html" TargetMode="External"/><Relationship Id="rId8"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hyperlink" Target="http://www.trendhunter.com/trends/nicholas-felton" TargetMode="External"/><Relationship Id="rId4" Type="http://schemas.openxmlformats.org/officeDocument/2006/relationships/hyperlink" Target="http://www.hongkiat.com/blog/infographic-tools/" TargetMode="External"/><Relationship Id="rId5" Type="http://schemas.openxmlformats.org/officeDocument/2006/relationships/hyperlink" Target="http://www.brandwatch.com/2012/01/infographic-infographics-infographic/" TargetMode="External"/><Relationship Id="rId6"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hyperlink" Target="http://www.urlesque.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hyperlink" Target="http://gifboom.com/" TargetMode="External"/><Relationship Id="rId5" Type="http://schemas.openxmlformats.org/officeDocument/2006/relationships/hyperlink" Target="http://cinemagr.am/" TargetMode="External"/><Relationship Id="rId6" Type="http://schemas.openxmlformats.org/officeDocument/2006/relationships/hyperlink" Target="http://gizmodo.com/5941436/how-to-make-a-gif-in-five-easy-steps" TargetMode="External"/><Relationship Id="rId7" Type="http://schemas.openxmlformats.org/officeDocument/2006/relationships/hyperlink" Target="http://gifmaker.me/" TargetMode="External"/><Relationship Id="rId8" Type="http://schemas.openxmlformats.org/officeDocument/2006/relationships/hyperlink" Target="http://makeagif.com/" TargetMode="External"/><Relationship Id="rId9" Type="http://schemas.openxmlformats.org/officeDocument/2006/relationships/hyperlink" Target="http://mashable.com/2013/08/22/make-gifs/" TargetMode="External"/><Relationship Id="rId10" Type="http://schemas.openxmlformats.org/officeDocument/2006/relationships/hyperlink" Target="http://mashable.com/2013/04/18/how-to-make-gifs/" TargetMode="External"/><Relationship Id="rId11" Type="http://schemas.openxmlformats.org/officeDocument/2006/relationships/hyperlink" Target="http://webtrends.about.com/od/prof4/tp/Free-Gif-Maker-Apps-Iphone-Android.htm" TargetMode="External"/><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1" Type="http://schemas.openxmlformats.org/officeDocument/2006/relationships/hyperlink" Target="http://www.buzzfeed.com/ruffles/the-10-people-on-vine-you-should-follow" TargetMode="External"/><Relationship Id="rId12" Type="http://schemas.openxmlformats.org/officeDocument/2006/relationships/hyperlink" Target="http://www.photocrati.com/instagram-vs-vine/" TargetMode="External"/><Relationship Id="rId13" Type="http://schemas.openxmlformats.org/officeDocument/2006/relationships/image" Target="../media/image29.jpeg"/><Relationship Id="rId14" Type="http://schemas.openxmlformats.org/officeDocument/2006/relationships/hyperlink" Target="http://mashable.com/2013/11/05/teens-facebook-youtube-most-popular/)" TargetMode="External"/><Relationship Id="rId15" Type="http://schemas.openxmlformats.org/officeDocument/2006/relationships/hyperlink" Target="http://mashable.com/2013/10/14/youtube-brand-mistakes/" TargetMode="External"/><Relationship Id="rId16" Type="http://schemas.openxmlformats.org/officeDocument/2006/relationships/hyperlink" Target="http://www.universitybusiness.com/article/how-youtube-success" TargetMode="External"/><Relationship Id="rId17" Type="http://schemas.openxmlformats.org/officeDocument/2006/relationships/hyperlink" Target="http://mashable.com/2012/01/12/youtube-tips-tricks/" TargetMode="External"/><Relationship Id="rId1" Type="http://schemas.openxmlformats.org/officeDocument/2006/relationships/slideLayout" Target="../slideLayouts/slideLayout2.xml"/><Relationship Id="rId2" Type="http://schemas.openxmlformats.org/officeDocument/2006/relationships/image" Target="../media/image27.jpeg"/><Relationship Id="rId3" Type="http://schemas.openxmlformats.org/officeDocument/2006/relationships/image" Target="../media/image28.png"/><Relationship Id="rId4" Type="http://schemas.openxmlformats.org/officeDocument/2006/relationships/hyperlink" Target="http://teenlibrariantoolbox.tumblr.com/post/66282489974/what-is-teen-advocacy-from-boothheather" TargetMode="External"/><Relationship Id="rId5" Type="http://schemas.openxmlformats.org/officeDocument/2006/relationships/hyperlink" Target="http://100scopenotes.com/2013/05/14/vine-review-primates-by-jim-ottaviani-and-maris-wicks/" TargetMode="External"/><Relationship Id="rId6" Type="http://schemas.openxmlformats.org/officeDocument/2006/relationships/hyperlink" Target="http://www.youtube.com/watch?v=fp3XkcSA9mc" TargetMode="External"/><Relationship Id="rId7" Type="http://schemas.openxmlformats.org/officeDocument/2006/relationships/hyperlink" Target="http://mashable.com/2013/09/04/vine-instagram-special-effects/" TargetMode="External"/><Relationship Id="rId8" Type="http://schemas.openxmlformats.org/officeDocument/2006/relationships/hyperlink" Target="http://content.photojojo.com/websites/the-ultimate-guide-to-vine/" TargetMode="External"/><Relationship Id="rId9" Type="http://schemas.openxmlformats.org/officeDocument/2006/relationships/hyperlink" Target="http://www.videomaker.com/videonews/2013/08/six-tips-for-making-an-awesome-vine-video" TargetMode="External"/><Relationship Id="rId10" Type="http://schemas.openxmlformats.org/officeDocument/2006/relationships/hyperlink" Target="http://www.blastmedia.com/blog/2013/02/22/vine-6-ways-brand-vine-video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teenlibrariantoolbox.com/2013/01/the-mystery-of-movie-making-made-simple.html" TargetMode="External"/><Relationship Id="rId4" Type="http://schemas.openxmlformats.org/officeDocument/2006/relationships/hyperlink" Target="http://www.teenlibrariantoolbox.com/2011/11/now-for-word-from-our-sponsors.html" TargetMode="External"/><Relationship Id="rId5" Type="http://schemas.openxmlformats.org/officeDocument/2006/relationships/hyperlink" Target="http://www.youtube.com/watch?v=_rWcQdH7-wE" TargetMode="External"/><Relationship Id="rId6" Type="http://schemas.openxmlformats.org/officeDocument/2006/relationships/hyperlink" Target="http://www.clipcanvas.com/blog/how-to-make-a-short-movie/" TargetMode="External"/><Relationship Id="rId7" Type="http://schemas.openxmlformats.org/officeDocument/2006/relationships/hyperlink" Target="http://www.makeuseof.com/tag/top-5-tools-to-make-a-home-movie-online-for-free/" TargetMode="External"/><Relationship Id="rId8" Type="http://schemas.openxmlformats.org/officeDocument/2006/relationships/hyperlink" Target="http://presentationsoft.about.com/od/moviemaker/a/mov_mak_beg.htm" TargetMode="External"/><Relationship Id="rId9" Type="http://schemas.openxmlformats.org/officeDocument/2006/relationships/hyperlink" Target="http://www.teenlibrariantoolbox.com/2013/02/take-5-lights-camera-action-ya-fiction.html" TargetMode="External"/><Relationship Id="rId10"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hyperlink" Target="http://www.abcmusicandme.com/documents/impact_of_music_on_literacy.pdf" TargetMode="External"/><Relationship Id="rId4" Type="http://schemas.openxmlformats.org/officeDocument/2006/relationships/hyperlink" Target="http://educationcloset.com/2012/07/17/integrating-music-and-literacy/" TargetMode="External"/><Relationship Id="rId5" Type="http://schemas.openxmlformats.org/officeDocument/2006/relationships/hyperlink" Target="http://lvphil.org/education_outreach/pdf/Music_and_Literacy.pdf" TargetMode="External"/><Relationship Id="rId6" Type="http://schemas.openxmlformats.org/officeDocument/2006/relationships/hyperlink" Target="http://learning.blogs.nytimes.com/2011/05/25/is-14-a-magic-age-for-forming-cultural-tastes/" TargetMode="External"/><Relationship Id="rId7" Type="http://schemas.openxmlformats.org/officeDocument/2006/relationships/hyperlink" Target="http://blog.clickitticket.com/post/What-Kind-Of-Music-Were-You-Listening-To-At-Age-14.aspx" TargetMode="External"/><Relationship Id="rId8" Type="http://schemas.openxmlformats.org/officeDocument/2006/relationships/hyperlink" Target="http://www.slate.com/articles/health_and_science/science/2014/08/musical_nostalgia_the_psychology_and_neuroscience_for_song_preference_and.html" TargetMode="External"/><Relationship Id="rId1" Type="http://schemas.openxmlformats.org/officeDocument/2006/relationships/slideLayout" Target="../slideLayouts/slideLayout2.xml"/><Relationship Id="rId2" Type="http://schemas.openxmlformats.org/officeDocument/2006/relationships/hyperlink" Target="http://ecrp.uiuc.edu/v10n1/bolduc.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25.xml.rels><?xml version="1.0" encoding="UTF-8" standalone="yes"?>
<Relationships xmlns="http://schemas.openxmlformats.org/package/2006/relationships"><Relationship Id="rId3" Type="http://schemas.openxmlformats.org/officeDocument/2006/relationships/hyperlink" Target="https://readingtech.wikispaces.com/Playlists" TargetMode="External"/><Relationship Id="rId4" Type="http://schemas.openxmlformats.org/officeDocument/2006/relationships/hyperlink" Target="http://www.buzzfeed.com/kaylayandoli/the-perks-of-being-a-wallflower-playlist-you-nee-cqn5" TargetMode="External"/><Relationship Id="rId5" Type="http://schemas.openxmlformats.org/officeDocument/2006/relationships/hyperlink" Target="https://support.spotify.com/us/learn-more/guides/%23!/article/Save-your-music-with-Playlists" TargetMode="External"/><Relationship Id="rId6" Type="http://schemas.openxmlformats.org/officeDocument/2006/relationships/hyperlink" Target="http://mashable.com/2011/01/13/iphone-apps-music-lover/" TargetMode="External"/><Relationship Id="rId7" Type="http://schemas.openxmlformats.org/officeDocument/2006/relationships/hyperlink" Target="http://help.soundcloud.com/customer/portal/articles/527378-what-are-sets-how-do-i-make-them-" TargetMode="External"/><Relationship Id="rId8" Type="http://schemas.openxmlformats.org/officeDocument/2006/relationships/hyperlink" Target="http://www.playlist.com/" TargetMode="External"/><Relationship Id="rId9" Type="http://schemas.openxmlformats.org/officeDocument/2006/relationships/hyperlink" Target="http://www.take40.com/" TargetMode="External"/><Relationship Id="rId10"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hyperlink" Target="http://writergrl.livejournal.com/300906.html%23cutid1"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teenlibrariantoolbox.com/2011/11/now-for-word-from-our-sponsors.html" TargetMode="External"/><Relationship Id="rId4" Type="http://schemas.openxmlformats.org/officeDocument/2006/relationships/hyperlink" Target="http://www.pdinfo.com/copyright-law/copyright-and-public-domain.php" TargetMode="External"/><Relationship Id="rId1" Type="http://schemas.openxmlformats.org/officeDocument/2006/relationships/slideLayout" Target="../slideLayouts/slideLayout2.xml"/><Relationship Id="rId2" Type="http://schemas.openxmlformats.org/officeDocument/2006/relationships/hyperlink" Target="https://www.youtube.com/watch?v=Pduszh4ADTU"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ahml.info/studio" TargetMode="External"/><Relationship Id="rId4" Type="http://schemas.openxmlformats.org/officeDocument/2006/relationships/hyperlink" Target="http://www.cleveland.com/metro/index.ssf/2014/01/post_216.html" TargetMode="External"/><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p21.org/" TargetMode="Externa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katemessner.com/authors-who-skype-with-classes-book-clubs-for-free/" TargetMode="External"/><Relationship Id="rId4" Type="http://schemas.openxmlformats.org/officeDocument/2006/relationships/image" Target="../media/image36.jpeg"/><Relationship Id="rId5" Type="http://schemas.openxmlformats.org/officeDocument/2006/relationships/hyperlink" Target="http://greatkidbooks.blogspot.com/2013/11/authors-who-skype-concurrent-session-at.html" TargetMode="External"/><Relationship Id="rId6"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hyperlink" Target="https://education.skype.com/collections/book-club"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on.mash.to%5C17Gm8Ql" TargetMode="External"/><Relationship Id="rId4" Type="http://schemas.openxmlformats.org/officeDocument/2006/relationships/hyperlink" Target="http://www.edudemic.com/20-ways-libraries-are-using-pinterest-right-now/" TargetMode="External"/><Relationship Id="rId5" Type="http://schemas.openxmlformats.org/officeDocument/2006/relationships/image" Target="../media/image38.jpeg"/><Relationship Id="rId6" Type="http://schemas.openxmlformats.org/officeDocument/2006/relationships/image" Target="../media/image39.jpeg"/><Relationship Id="rId7"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hyperlink" Target="http://mashable.com/2013/10/08/what-is-hashta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jpg"/><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png"/><Relationship Id="rId5"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hyperlink" Target="http://www.earlyword.com/2014/07/16/ya-galleys-to-read-now/"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hyperlink" Target="http://teenlibrariantoolbox.tumblr.com/post/64824258800/the-angels-have-the-box-costume-supplies-blue" TargetMode="External"/><Relationship Id="rId5" Type="http://schemas.openxmlformats.org/officeDocument/2006/relationships/hyperlink" Target="http://teenlibrariantoolbox.tumblr.com/post/64810305049/10-apocalypse-survival-tips-i-learned-from-reading" TargetMode="External"/><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36.xml.rels><?xml version="1.0" encoding="UTF-8" standalone="yes"?>
<Relationships xmlns="http://schemas.openxmlformats.org/package/2006/relationships"><Relationship Id="rId3" Type="http://schemas.openxmlformats.org/officeDocument/2006/relationships/hyperlink" Target="http://www.teenlibrariantoolbox.com/2013/12/tpib-stem-projects-with-nick-and-teslas.html" TargetMode="External"/><Relationship Id="rId4" Type="http://schemas.openxmlformats.org/officeDocument/2006/relationships/hyperlink" Target="http://nickandtesla.com/" TargetMode="External"/><Relationship Id="rId5" Type="http://schemas.openxmlformats.org/officeDocument/2006/relationships/hyperlink" Target="http://www.teenlibrariantoolbox.com/2013/08/stem-girls-books-with-girls-rocking.html" TargetMode="External"/><Relationship Id="rId6" Type="http://schemas.openxmlformats.org/officeDocument/2006/relationships/hyperlink" Target="http://www.teenlibrariantoolbox.com/2013/10/take-5-science-fiction-that-actually.html" TargetMode="External"/><Relationship Id="rId7" Type="http://schemas.openxmlformats.org/officeDocument/2006/relationships/hyperlink" Target="http://video.pbs.org/program/how-sherlock-changed-world/" TargetMode="External"/><Relationship Id="rId8" Type="http://schemas.openxmlformats.org/officeDocument/2006/relationships/hyperlink" Target="http://www.teenlibrariantoolbox.com/2011/08/tpib-follow-evidence.html" TargetMode="External"/><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37.xml.rels><?xml version="1.0" encoding="UTF-8" standalone="yes"?>
<Relationships xmlns="http://schemas.openxmlformats.org/package/2006/relationships"><Relationship Id="rId11" Type="http://schemas.openxmlformats.org/officeDocument/2006/relationships/hyperlink" Target="http://scholarworks.sjsu.edu/slissrj/vol2/iss2/7/" TargetMode="External"/><Relationship Id="rId12" Type="http://schemas.openxmlformats.org/officeDocument/2006/relationships/hyperlink" Target="http://auburnpub.com/lifestyles/it-s-alive-retired-moravia-educators-teach-community-art-and/article_c9a94f03-e932-5b61-ae88-38b3f117411c.html" TargetMode="External"/><Relationship Id="rId13" Type="http://schemas.openxmlformats.org/officeDocument/2006/relationships/hyperlink" Target="http://www.teenlibrariantoolbox.com/2013/12/tpib-stem-projects-with-nick-and-teslas.html" TargetMode="External"/><Relationship Id="rId14" Type="http://schemas.openxmlformats.org/officeDocument/2006/relationships/hyperlink" Target="http://www.teenlibrariantoolbox.com/2012/02/teen-tech-12.html" TargetMode="External"/><Relationship Id="rId15" Type="http://schemas.openxmlformats.org/officeDocument/2006/relationships/hyperlink" Target="http://www.teenlibrariantoolbox.com/2013/02/tpib-ttw13-check-in-at-library.html" TargetMode="External"/><Relationship Id="rId1" Type="http://schemas.openxmlformats.org/officeDocument/2006/relationships/slideLayout" Target="../slideLayouts/slideLayout2.xml"/><Relationship Id="rId2" Type="http://schemas.openxmlformats.org/officeDocument/2006/relationships/hyperlink" Target="http://www.programminglibrarian.org/library/planning/reaching-teens-passive-programming.html" TargetMode="External"/><Relationship Id="rId3" Type="http://schemas.openxmlformats.org/officeDocument/2006/relationships/hyperlink" Target="http://www.districtdispatch.org/2014/01/21st-century-teens-21st-century-library-services-call-action/" TargetMode="External"/><Relationship Id="rId4" Type="http://schemas.openxmlformats.org/officeDocument/2006/relationships/hyperlink" Target="http://www.bklynpubliclibrary.org/support/volunteer/t4" TargetMode="External"/><Relationship Id="rId5" Type="http://schemas.openxmlformats.org/officeDocument/2006/relationships/hyperlink" Target="http://library.austintexas.gov/press-release/library-connects-teens-technology-through-video-games-47499" TargetMode="External"/><Relationship Id="rId6" Type="http://schemas.openxmlformats.org/officeDocument/2006/relationships/hyperlink" Target="http://www.amazon.com/Recharge-Library-Programs-Culture-Technology/dp/1610693698" TargetMode="External"/><Relationship Id="rId7" Type="http://schemas.openxmlformats.org/officeDocument/2006/relationships/hyperlink" Target="http://www.alsc.ala.org/blog/2012/03/beyond-legos-coding-for-kids/" TargetMode="External"/><Relationship Id="rId8" Type="http://schemas.openxmlformats.org/officeDocument/2006/relationships/hyperlink" Target="http://www.ala.org/news/press-releases/2013/10/diy-your-library-teen-tech-week-materials-national-library-week-among-gems" TargetMode="External"/><Relationship Id="rId9" Type="http://schemas.openxmlformats.org/officeDocument/2006/relationships/hyperlink" Target="http://www.memphislibrary.org/teens/techcamp" TargetMode="External"/><Relationship Id="rId10" Type="http://schemas.openxmlformats.org/officeDocument/2006/relationships/hyperlink" Target="http://libraries.pewinternet.org/2013/08/22/our-latest-research-on-teens-and-technology/"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1" Type="http://schemas.openxmlformats.org/officeDocument/2006/relationships/image" Target="../media/image3.jpeg"/><Relationship Id="rId12" Type="http://schemas.openxmlformats.org/officeDocument/2006/relationships/hyperlink" Target="http://www.youtube.com/watch?v=ETsfylK7kzM" TargetMode="External"/><Relationship Id="rId1" Type="http://schemas.openxmlformats.org/officeDocument/2006/relationships/slideLayout" Target="../slideLayouts/slideLayout2.xml"/><Relationship Id="rId2" Type="http://schemas.openxmlformats.org/officeDocument/2006/relationships/hyperlink" Target="http://www.codecademy.com/" TargetMode="External"/><Relationship Id="rId3" Type="http://schemas.openxmlformats.org/officeDocument/2006/relationships/hyperlink" Target="http://scratch.mit.edu/" TargetMode="External"/><Relationship Id="rId4" Type="http://schemas.openxmlformats.org/officeDocument/2006/relationships/hyperlink" Target="http://code.org/" TargetMode="External"/><Relationship Id="rId5" Type="http://schemas.openxmlformats.org/officeDocument/2006/relationships/hyperlink" Target="http://www.librarified.net/2011/06/16/a-minecraft-building-competition-at-my-library/" TargetMode="External"/><Relationship Id="rId6" Type="http://schemas.openxmlformats.org/officeDocument/2006/relationships/hyperlink" Target="http://www.youtube.com/watch?v=x8-7eWQnxkI" TargetMode="External"/><Relationship Id="rId7" Type="http://schemas.openxmlformats.org/officeDocument/2006/relationships/hyperlink" Target="http://www.alsc.ala.org/blog/2012/03/beyond-legos-coding-for-kids/" TargetMode="External"/><Relationship Id="rId8" Type="http://schemas.openxmlformats.org/officeDocument/2006/relationships/hyperlink" Target="http://www.edutopia.org/blog/7-apps-teaching-children-coding-anna-adam" TargetMode="External"/><Relationship Id="rId9" Type="http://schemas.openxmlformats.org/officeDocument/2006/relationships/hyperlink" Target="http://publiclibrariesonline.org/2013/03/teaching-teens-about-digital-literacy-through-programming/" TargetMode="External"/><Relationship Id="rId10" Type="http://schemas.openxmlformats.org/officeDocument/2006/relationships/hyperlink" Target="http://www.timesfreepress.com/news/2013/jul/12/camp-code-library-course-teaches-teens-basics-comp/?prin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yalsa.ala.org/blog/2013/04/04/connect-create-collaboratecraft-a-teen-tech-week-post-mortem-minecraft-in-the-library/" TargetMode="External"/><Relationship Id="rId4" Type="http://schemas.openxmlformats.org/officeDocument/2006/relationships/hyperlink" Target="http://www.questia.com/library/1G1-317588244/minecraft-programs-in-the-library-if-you-build-it" TargetMode="External"/><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hyperlink" Target="http://www.slate.com/blogs/future_tense/2013/03/29/codecademy_hacker_school_why_everyone_should_learn_to_code.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g"/><Relationship Id="rId5"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0291" y="1828800"/>
            <a:ext cx="6728714" cy="2298236"/>
          </a:xfrm>
        </p:spPr>
        <p:txBody>
          <a:bodyPr/>
          <a:lstStyle/>
          <a:p>
            <a:r>
              <a:rPr lang="en-US" dirty="0" smtClean="0"/>
              <a:t>From STEM to STEAM</a:t>
            </a:r>
            <a:endParaRPr lang="en-US" dirty="0"/>
          </a:p>
        </p:txBody>
      </p:sp>
      <p:sp>
        <p:nvSpPr>
          <p:cNvPr id="3" name="Subtitle 2"/>
          <p:cNvSpPr>
            <a:spLocks noGrp="1"/>
          </p:cNvSpPr>
          <p:nvPr>
            <p:ph type="subTitle" idx="1"/>
          </p:nvPr>
        </p:nvSpPr>
        <p:spPr>
          <a:xfrm>
            <a:off x="228600" y="3962400"/>
            <a:ext cx="6870405" cy="2045166"/>
          </a:xfrm>
        </p:spPr>
        <p:txBody>
          <a:bodyPr>
            <a:normAutofit/>
          </a:bodyPr>
          <a:lstStyle/>
          <a:p>
            <a:r>
              <a:rPr lang="en-US" dirty="0" smtClean="0"/>
              <a:t>STEAM Programming for Teens</a:t>
            </a:r>
          </a:p>
          <a:p>
            <a:endParaRPr lang="en-US" dirty="0"/>
          </a:p>
          <a:p>
            <a:r>
              <a:rPr lang="en-US" dirty="0" smtClean="0"/>
              <a:t>Karen Jensen, MLS</a:t>
            </a:r>
          </a:p>
          <a:p>
            <a:r>
              <a:rPr lang="en-US" dirty="0" smtClean="0"/>
              <a:t>www.teenlibrariantoolbox.com</a:t>
            </a:r>
            <a:endParaRPr lang="en-US" dirty="0"/>
          </a:p>
        </p:txBody>
      </p:sp>
      <p:sp>
        <p:nvSpPr>
          <p:cNvPr id="4" name="TextBox 3"/>
          <p:cNvSpPr txBox="1"/>
          <p:nvPr/>
        </p:nvSpPr>
        <p:spPr>
          <a:xfrm>
            <a:off x="381000" y="5791200"/>
            <a:ext cx="4038600" cy="923330"/>
          </a:xfrm>
          <a:prstGeom prst="rect">
            <a:avLst/>
          </a:prstGeom>
          <a:noFill/>
        </p:spPr>
        <p:txBody>
          <a:bodyPr wrap="square" rtlCol="0">
            <a:spAutoFit/>
          </a:bodyPr>
          <a:lstStyle/>
          <a:p>
            <a:r>
              <a:rPr lang="en-US" dirty="0"/>
              <a:t>An Infopeople Webinar</a:t>
            </a:r>
          </a:p>
          <a:p>
            <a:r>
              <a:rPr lang="en-US" dirty="0"/>
              <a:t>Wednesday, January 21, 2015</a:t>
            </a:r>
          </a:p>
          <a:p>
            <a:endParaRPr lang="en-US" dirty="0"/>
          </a:p>
        </p:txBody>
      </p:sp>
    </p:spTree>
    <p:extLst>
      <p:ext uri="{BB962C8B-B14F-4D97-AF65-F5344CB8AC3E}">
        <p14:creationId xmlns:p14="http://schemas.microsoft.com/office/powerpoint/2010/main" val="14722028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52400"/>
            <a:ext cx="8915400" cy="5078313"/>
          </a:xfrm>
          <a:prstGeom prst="rect">
            <a:avLst/>
          </a:prstGeom>
          <a:noFill/>
        </p:spPr>
        <p:txBody>
          <a:bodyPr wrap="square" rtlCol="0">
            <a:spAutoFit/>
          </a:bodyPr>
          <a:lstStyle/>
          <a:p>
            <a:r>
              <a:rPr lang="en-US" sz="6000" dirty="0" smtClean="0"/>
              <a:t>Not just </a:t>
            </a:r>
            <a:r>
              <a:rPr lang="en-US" sz="6000" dirty="0" smtClean="0">
                <a:latin typeface="AR DESTINE" pitchFamily="2" charset="0"/>
              </a:rPr>
              <a:t>STEM</a:t>
            </a:r>
            <a:r>
              <a:rPr lang="en-US" sz="6000" dirty="0" smtClean="0"/>
              <a:t>, </a:t>
            </a:r>
            <a:r>
              <a:rPr lang="en-US" sz="6000" dirty="0" smtClean="0">
                <a:latin typeface="Impact" pitchFamily="34" charset="0"/>
              </a:rPr>
              <a:t>STEAM</a:t>
            </a:r>
          </a:p>
          <a:p>
            <a:endParaRPr lang="en-US" sz="4400" dirty="0" smtClean="0"/>
          </a:p>
          <a:p>
            <a:r>
              <a:rPr lang="en-US" sz="4400" dirty="0" smtClean="0"/>
              <a:t>Add the A for ART</a:t>
            </a:r>
          </a:p>
          <a:p>
            <a:endParaRPr lang="en-US" sz="4400" dirty="0" smtClean="0"/>
          </a:p>
          <a:p>
            <a:r>
              <a:rPr lang="en-US" sz="4400" dirty="0" smtClean="0"/>
              <a:t>Balance of creative thinking, problem solving and self expression added into the science.  </a:t>
            </a:r>
            <a:endParaRPr lang="en-US" sz="4400" dirty="0"/>
          </a:p>
        </p:txBody>
      </p:sp>
    </p:spTree>
    <p:extLst>
      <p:ext uri="{BB962C8B-B14F-4D97-AF65-F5344CB8AC3E}">
        <p14:creationId xmlns:p14="http://schemas.microsoft.com/office/powerpoint/2010/main" val="56729841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60757" y="31845"/>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smtClean="0">
                <a:latin typeface="AR DESTINE" pitchFamily="2" charset="0"/>
              </a:rPr>
              <a:t>Why STEAM?</a:t>
            </a:r>
            <a:endParaRPr lang="en-US" sz="7200" dirty="0">
              <a:latin typeface="AR DESTINE" pitchFamily="2" charset="0"/>
            </a:endParaRPr>
          </a:p>
        </p:txBody>
      </p:sp>
      <p:sp>
        <p:nvSpPr>
          <p:cNvPr id="5" name="TextBox 4"/>
          <p:cNvSpPr txBox="1"/>
          <p:nvPr/>
        </p:nvSpPr>
        <p:spPr>
          <a:xfrm>
            <a:off x="533461" y="1447800"/>
            <a:ext cx="7364043" cy="5262979"/>
          </a:xfrm>
          <a:prstGeom prst="rect">
            <a:avLst/>
          </a:prstGeom>
          <a:noFill/>
        </p:spPr>
        <p:txBody>
          <a:bodyPr wrap="square" rtlCol="0">
            <a:spAutoFit/>
          </a:bodyPr>
          <a:lstStyle/>
          <a:p>
            <a:r>
              <a:rPr lang="en-US" sz="2400" dirty="0" smtClean="0"/>
              <a:t>Combines the benefits of STEM programming with</a:t>
            </a:r>
          </a:p>
          <a:p>
            <a:r>
              <a:rPr lang="en-US" sz="2400" dirty="0"/>
              <a:t>	</a:t>
            </a:r>
            <a:r>
              <a:rPr lang="en-US" sz="2400" i="1" dirty="0" smtClean="0">
                <a:solidFill>
                  <a:schemeClr val="accent2"/>
                </a:solidFill>
              </a:rPr>
              <a:t>Creative Outlet + Tech Skills</a:t>
            </a:r>
          </a:p>
          <a:p>
            <a:endParaRPr lang="en-US" sz="2400" dirty="0"/>
          </a:p>
          <a:p>
            <a:pPr marL="342900" indent="-342900">
              <a:buFont typeface="Arial" panose="020B0604020202020204" pitchFamily="34" charset="0"/>
              <a:buChar char="•"/>
            </a:pPr>
            <a:r>
              <a:rPr lang="en-US" sz="2400" dirty="0" smtClean="0"/>
              <a:t>Self discovery and expression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Creative thinking</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Problem solving</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Stimulates imagination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Develops a sense of craftsmanship</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Multiple disciplines</a:t>
            </a:r>
          </a:p>
        </p:txBody>
      </p:sp>
    </p:spTree>
    <p:extLst>
      <p:ext uri="{BB962C8B-B14F-4D97-AF65-F5344CB8AC3E}">
        <p14:creationId xmlns:p14="http://schemas.microsoft.com/office/powerpoint/2010/main" val="28292435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26670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smtClean="0">
                <a:latin typeface="AR DESTINE" pitchFamily="2" charset="0"/>
              </a:rPr>
              <a:t>STEAM</a:t>
            </a:r>
          </a:p>
          <a:p>
            <a:r>
              <a:rPr lang="en-US" sz="7200" dirty="0" smtClean="0">
                <a:latin typeface="AR DESTINE" pitchFamily="2" charset="0"/>
              </a:rPr>
              <a:t>Programming</a:t>
            </a:r>
          </a:p>
          <a:p>
            <a:r>
              <a:rPr lang="en-US" sz="7200" dirty="0" smtClean="0">
                <a:latin typeface="AR DESTINE" pitchFamily="2" charset="0"/>
              </a:rPr>
              <a:t>With</a:t>
            </a:r>
          </a:p>
          <a:p>
            <a:r>
              <a:rPr lang="en-US" sz="7200" dirty="0" smtClean="0">
                <a:latin typeface="AR DESTINE" pitchFamily="2" charset="0"/>
              </a:rPr>
              <a:t>Visual Arts</a:t>
            </a:r>
            <a:endParaRPr lang="en-US" sz="7200" dirty="0">
              <a:latin typeface="AR DESTINE" pitchFamily="2" charset="0"/>
            </a:endParaRPr>
          </a:p>
        </p:txBody>
      </p:sp>
    </p:spTree>
    <p:extLst>
      <p:ext uri="{BB962C8B-B14F-4D97-AF65-F5344CB8AC3E}">
        <p14:creationId xmlns:p14="http://schemas.microsoft.com/office/powerpoint/2010/main" val="29957046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uffy Rocks\AppData\Local\Microsoft\Windows\Temporary Internet Files\Content.IE5\BW6FKOPU\MP900438755[1].jpg"/>
          <p:cNvPicPr>
            <a:picLocks noChangeAspect="1" noChangeArrowheads="1"/>
          </p:cNvPicPr>
          <p:nvPr/>
        </p:nvPicPr>
        <p:blipFill>
          <a:blip r:embed="rId2" cstate="print">
            <a:lum bright="50000"/>
            <a:extLst>
              <a:ext uri="{28A0092B-C50C-407E-A947-70E740481C1C}">
                <a14:useLocalDpi xmlns:a14="http://schemas.microsoft.com/office/drawing/2010/main"/>
              </a:ext>
            </a:extLst>
          </a:blip>
          <a:srcRect/>
          <a:stretch>
            <a:fillRect/>
          </a:stretch>
        </p:blipFill>
        <p:spPr bwMode="auto">
          <a:xfrm>
            <a:off x="0" y="0"/>
            <a:ext cx="1623974" cy="1219200"/>
          </a:xfrm>
          <a:prstGeom prst="rect">
            <a:avLst/>
          </a:prstGeom>
          <a:noFill/>
        </p:spPr>
      </p:pic>
      <p:sp>
        <p:nvSpPr>
          <p:cNvPr id="2" name="Title 1"/>
          <p:cNvSpPr>
            <a:spLocks noGrp="1"/>
          </p:cNvSpPr>
          <p:nvPr>
            <p:ph type="title"/>
          </p:nvPr>
        </p:nvSpPr>
        <p:spPr>
          <a:xfrm>
            <a:off x="1371600" y="0"/>
            <a:ext cx="8686800" cy="1320800"/>
          </a:xfrm>
        </p:spPr>
        <p:txBody>
          <a:bodyPr>
            <a:normAutofit/>
          </a:bodyPr>
          <a:lstStyle/>
          <a:p>
            <a:r>
              <a:rPr lang="en-US" dirty="0" smtClean="0">
                <a:solidFill>
                  <a:schemeClr val="tx1"/>
                </a:solidFill>
                <a:latin typeface="AR DESTINE" pitchFamily="2" charset="0"/>
              </a:rPr>
              <a:t>Digital Photography &amp; </a:t>
            </a:r>
            <a:br>
              <a:rPr lang="en-US" dirty="0" smtClean="0">
                <a:solidFill>
                  <a:schemeClr val="tx1"/>
                </a:solidFill>
                <a:latin typeface="AR DESTINE" pitchFamily="2" charset="0"/>
              </a:rPr>
            </a:br>
            <a:r>
              <a:rPr lang="en-US" dirty="0" smtClean="0">
                <a:solidFill>
                  <a:schemeClr val="tx1"/>
                </a:solidFill>
                <a:latin typeface="AR DESTINE" pitchFamily="2" charset="0"/>
              </a:rPr>
              <a:t>Photo Manipulation</a:t>
            </a:r>
            <a:endParaRPr lang="en-US" dirty="0">
              <a:solidFill>
                <a:schemeClr val="tx1"/>
              </a:solidFill>
              <a:latin typeface="AR DESTINE" pitchFamily="2" charset="0"/>
            </a:endParaRPr>
          </a:p>
        </p:txBody>
      </p:sp>
      <p:sp>
        <p:nvSpPr>
          <p:cNvPr id="4" name="TextBox 3"/>
          <p:cNvSpPr txBox="1"/>
          <p:nvPr/>
        </p:nvSpPr>
        <p:spPr>
          <a:xfrm>
            <a:off x="114300" y="1219200"/>
            <a:ext cx="4724400" cy="5262979"/>
          </a:xfrm>
          <a:prstGeom prst="rect">
            <a:avLst/>
          </a:prstGeom>
          <a:noFill/>
        </p:spPr>
        <p:txBody>
          <a:bodyPr wrap="square" rtlCol="0">
            <a:spAutoFit/>
          </a:bodyPr>
          <a:lstStyle/>
          <a:p>
            <a:r>
              <a:rPr lang="en-US" sz="2400" dirty="0" smtClean="0"/>
              <a:t>Have someone come in and do a digital photography workshop and discuss things like lighting, setting up a shot, etc.</a:t>
            </a:r>
          </a:p>
          <a:p>
            <a:endParaRPr lang="en-US" sz="2400" dirty="0" smtClean="0"/>
          </a:p>
          <a:p>
            <a:r>
              <a:rPr lang="en-US" sz="2400" dirty="0" smtClean="0"/>
              <a:t>Then, you can have a GIMP workshop. GIMP is a free, online equivalent to Photoshop.  You can download it online and a variety of free brushes.  It is not easy to use at first, so classes are good.</a:t>
            </a:r>
          </a:p>
          <a:p>
            <a:endParaRPr lang="en-US" sz="2400" dirty="0" smtClean="0"/>
          </a:p>
          <a:p>
            <a:r>
              <a:rPr lang="en-US" sz="2400" dirty="0" smtClean="0"/>
              <a:t>Picmonkey.com is an online </a:t>
            </a:r>
            <a:r>
              <a:rPr lang="en-US" sz="2400" dirty="0" err="1" smtClean="0"/>
              <a:t>photoediting</a:t>
            </a:r>
            <a:r>
              <a:rPr lang="en-US" sz="2400" dirty="0" smtClean="0"/>
              <a:t> program.</a:t>
            </a:r>
            <a:endParaRPr lang="en-US" sz="2400" dirty="0"/>
          </a:p>
        </p:txBody>
      </p:sp>
      <p:pic>
        <p:nvPicPr>
          <p:cNvPr id="6" name="Picture 5" descr="gimp.png"/>
          <p:cNvPicPr>
            <a:picLocks noChangeAspect="1"/>
          </p:cNvPicPr>
          <p:nvPr/>
        </p:nvPicPr>
        <p:blipFill>
          <a:blip r:embed="rId3" cstate="print"/>
          <a:stretch>
            <a:fillRect/>
          </a:stretch>
        </p:blipFill>
        <p:spPr>
          <a:xfrm>
            <a:off x="4953000" y="2286000"/>
            <a:ext cx="3874508" cy="29241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nstagramlogo.png"/>
          <p:cNvPicPr>
            <a:picLocks noChangeAspect="1"/>
          </p:cNvPicPr>
          <p:nvPr/>
        </p:nvPicPr>
        <p:blipFill>
          <a:blip r:embed="rId2" cstate="print"/>
          <a:stretch>
            <a:fillRect/>
          </a:stretch>
        </p:blipFill>
        <p:spPr>
          <a:xfrm>
            <a:off x="56272" y="70340"/>
            <a:ext cx="1752600" cy="1752600"/>
          </a:xfrm>
          <a:prstGeom prst="rect">
            <a:avLst/>
          </a:prstGeom>
        </p:spPr>
      </p:pic>
      <p:sp>
        <p:nvSpPr>
          <p:cNvPr id="7" name="Rectangle 6"/>
          <p:cNvSpPr/>
          <p:nvPr/>
        </p:nvSpPr>
        <p:spPr>
          <a:xfrm>
            <a:off x="1905000" y="1752600"/>
            <a:ext cx="4572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272" y="3431631"/>
            <a:ext cx="4953000" cy="3231654"/>
          </a:xfrm>
          <a:prstGeom prst="rect">
            <a:avLst/>
          </a:prstGeom>
          <a:noFill/>
        </p:spPr>
        <p:txBody>
          <a:bodyPr wrap="square" rtlCol="0">
            <a:spAutoFit/>
          </a:bodyPr>
          <a:lstStyle/>
          <a:p>
            <a:r>
              <a:rPr lang="en-US" sz="3200" dirty="0" smtClean="0"/>
              <a:t>Creative Ways to Use </a:t>
            </a:r>
            <a:r>
              <a:rPr lang="en-US" sz="3200" dirty="0" err="1" smtClean="0"/>
              <a:t>Instagram</a:t>
            </a:r>
            <a:r>
              <a:rPr lang="en-US" sz="3200" dirty="0" smtClean="0"/>
              <a:t>:</a:t>
            </a:r>
          </a:p>
          <a:p>
            <a:pPr marL="457200" indent="-457200">
              <a:buFont typeface="Arial" panose="020B0604020202020204" pitchFamily="34" charset="0"/>
              <a:buChar char="•"/>
            </a:pPr>
            <a:r>
              <a:rPr lang="en-US" sz="2800" dirty="0" smtClean="0"/>
              <a:t>Book Face</a:t>
            </a:r>
          </a:p>
          <a:p>
            <a:pPr marL="457200" indent="-457200">
              <a:buFont typeface="Arial" panose="020B0604020202020204" pitchFamily="34" charset="0"/>
              <a:buChar char="•"/>
            </a:pPr>
            <a:r>
              <a:rPr lang="en-US" sz="2800" dirty="0" smtClean="0"/>
              <a:t>Book Quotes/Covers</a:t>
            </a:r>
          </a:p>
          <a:p>
            <a:pPr marL="457200" indent="-457200">
              <a:buFont typeface="Arial" panose="020B0604020202020204" pitchFamily="34" charset="0"/>
              <a:buChar char="•"/>
            </a:pPr>
            <a:r>
              <a:rPr lang="en-US" sz="2800" dirty="0" smtClean="0"/>
              <a:t>Book Spine Poetry</a:t>
            </a:r>
          </a:p>
          <a:p>
            <a:pPr marL="457200" indent="-457200">
              <a:buFont typeface="Arial" panose="020B0604020202020204" pitchFamily="34" charset="0"/>
              <a:buChar char="•"/>
            </a:pPr>
            <a:r>
              <a:rPr lang="en-US" sz="2800" dirty="0" smtClean="0"/>
              <a:t>Get Caught Reading</a:t>
            </a:r>
          </a:p>
          <a:p>
            <a:pPr marL="457200" indent="-457200">
              <a:buFont typeface="Arial" panose="020B0604020202020204" pitchFamily="34" charset="0"/>
              <a:buChar char="•"/>
            </a:pPr>
            <a:r>
              <a:rPr lang="en-US" sz="2800" dirty="0" smtClean="0"/>
              <a:t>@ My Library</a:t>
            </a:r>
            <a:endParaRPr lang="en-US" sz="2800" dirty="0"/>
          </a:p>
        </p:txBody>
      </p:sp>
      <p:pic>
        <p:nvPicPr>
          <p:cNvPr id="10" name="Picture 9" descr="bookmemes.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91000" y="2667000"/>
            <a:ext cx="4724400" cy="4168588"/>
          </a:xfrm>
          <a:prstGeom prst="rect">
            <a:avLst/>
          </a:prstGeom>
        </p:spPr>
      </p:pic>
      <p:sp>
        <p:nvSpPr>
          <p:cNvPr id="5" name="TextBox 4"/>
          <p:cNvSpPr txBox="1"/>
          <p:nvPr/>
        </p:nvSpPr>
        <p:spPr>
          <a:xfrm>
            <a:off x="1371600" y="0"/>
            <a:ext cx="7772400" cy="2523768"/>
          </a:xfrm>
          <a:prstGeom prst="rect">
            <a:avLst/>
          </a:prstGeom>
          <a:noFill/>
        </p:spPr>
        <p:txBody>
          <a:bodyPr wrap="square" rtlCol="0">
            <a:spAutoFit/>
          </a:bodyPr>
          <a:lstStyle/>
          <a:p>
            <a:pPr lvl="1">
              <a:buNone/>
            </a:pPr>
            <a:r>
              <a:rPr lang="en-US" sz="2800" b="1" dirty="0" err="1" smtClean="0">
                <a:solidFill>
                  <a:srgbClr val="0070C0"/>
                </a:solidFill>
              </a:rPr>
              <a:t>Instagram</a:t>
            </a:r>
            <a:r>
              <a:rPr lang="en-US" sz="2800" dirty="0" smtClean="0"/>
              <a:t> – very popular with </a:t>
            </a:r>
            <a:r>
              <a:rPr lang="en-US" sz="2800" dirty="0" err="1" smtClean="0"/>
              <a:t>tweens</a:t>
            </a:r>
            <a:r>
              <a:rPr lang="en-US" sz="2800" dirty="0" smtClean="0"/>
              <a:t> and teens, visual in nature, quick &amp; easy interface </a:t>
            </a:r>
          </a:p>
          <a:p>
            <a:pPr lvl="1">
              <a:buNone/>
            </a:pPr>
            <a:r>
              <a:rPr lang="en-US" sz="2800" dirty="0" smtClean="0">
                <a:hlinkClick r:id="rId4"/>
              </a:rPr>
              <a:t>Top Instagram Tags &amp; </a:t>
            </a:r>
            <a:r>
              <a:rPr lang="en-US" sz="2800" dirty="0" err="1" smtClean="0">
                <a:hlinkClick r:id="rId4"/>
              </a:rPr>
              <a:t>Instagrammers</a:t>
            </a:r>
            <a:endParaRPr lang="en-US" sz="2800" dirty="0" smtClean="0"/>
          </a:p>
          <a:p>
            <a:pPr lvl="1">
              <a:buNone/>
            </a:pPr>
            <a:r>
              <a:rPr lang="en-US" sz="2800" dirty="0" smtClean="0">
                <a:hlinkClick r:id="rId5"/>
              </a:rPr>
              <a:t>How to Be a Pro on Instagram</a:t>
            </a:r>
            <a:endParaRPr lang="en-US" sz="2800"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0491" y="38100"/>
            <a:ext cx="8229600" cy="1143000"/>
          </a:xfrm>
        </p:spPr>
        <p:txBody>
          <a:bodyPr>
            <a:normAutofit/>
          </a:bodyPr>
          <a:lstStyle/>
          <a:p>
            <a:r>
              <a:rPr lang="en-US" dirty="0" smtClean="0"/>
              <a:t>Photo Apps</a:t>
            </a:r>
            <a:endParaRPr lang="en-US" dirty="0"/>
          </a:p>
        </p:txBody>
      </p:sp>
      <p:sp>
        <p:nvSpPr>
          <p:cNvPr id="6" name="TextBox 5"/>
          <p:cNvSpPr txBox="1"/>
          <p:nvPr/>
        </p:nvSpPr>
        <p:spPr>
          <a:xfrm>
            <a:off x="4257828" y="6188616"/>
            <a:ext cx="4800600" cy="369332"/>
          </a:xfrm>
          <a:prstGeom prst="rect">
            <a:avLst/>
          </a:prstGeom>
          <a:noFill/>
        </p:spPr>
        <p:txBody>
          <a:bodyPr wrap="square" rtlCol="0">
            <a:spAutoFit/>
          </a:bodyPr>
          <a:lstStyle/>
          <a:p>
            <a:r>
              <a:rPr lang="en-US" dirty="0" smtClean="0">
                <a:hlinkClick r:id="rId2"/>
              </a:rPr>
              <a:t>5 Best Photo Editor Apps</a:t>
            </a:r>
            <a:endParaRPr lang="en-US" dirty="0"/>
          </a:p>
        </p:txBody>
      </p:sp>
      <p:pic>
        <p:nvPicPr>
          <p:cNvPr id="7" name="Picture 6" descr="comicbooklogo.jpg"/>
          <p:cNvPicPr>
            <a:picLocks noChangeAspect="1"/>
          </p:cNvPicPr>
          <p:nvPr/>
        </p:nvPicPr>
        <p:blipFill>
          <a:blip r:embed="rId3" cstate="print"/>
          <a:stretch>
            <a:fillRect/>
          </a:stretch>
        </p:blipFill>
        <p:spPr>
          <a:xfrm>
            <a:off x="144192" y="1181100"/>
            <a:ext cx="1905000" cy="1905000"/>
          </a:xfrm>
          <a:prstGeom prst="rect">
            <a:avLst/>
          </a:prstGeom>
        </p:spPr>
      </p:pic>
      <p:pic>
        <p:nvPicPr>
          <p:cNvPr id="8" name="Picture 7" descr="photoshake.png"/>
          <p:cNvPicPr>
            <a:picLocks noChangeAspect="1"/>
          </p:cNvPicPr>
          <p:nvPr/>
        </p:nvPicPr>
        <p:blipFill>
          <a:blip r:embed="rId4" cstate="print"/>
          <a:stretch>
            <a:fillRect/>
          </a:stretch>
        </p:blipFill>
        <p:spPr>
          <a:xfrm>
            <a:off x="2364548" y="1143000"/>
            <a:ext cx="1981200" cy="1981200"/>
          </a:xfrm>
          <a:prstGeom prst="rect">
            <a:avLst/>
          </a:prstGeom>
        </p:spPr>
      </p:pic>
      <p:pic>
        <p:nvPicPr>
          <p:cNvPr id="9" name="Picture 8" descr="wordfoto.jp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4618900" y="1066800"/>
            <a:ext cx="2133600" cy="2133600"/>
          </a:xfrm>
          <a:prstGeom prst="rect">
            <a:avLst/>
          </a:prstGeom>
        </p:spPr>
      </p:pic>
      <p:pic>
        <p:nvPicPr>
          <p:cNvPr id="10" name="Picture 9" descr="filtermanialog.jpg"/>
          <p:cNvPicPr>
            <a:picLocks noChangeAspect="1"/>
          </p:cNvPicPr>
          <p:nvPr/>
        </p:nvPicPr>
        <p:blipFill>
          <a:blip r:embed="rId6" cstate="print"/>
          <a:stretch>
            <a:fillRect/>
          </a:stretch>
        </p:blipFill>
        <p:spPr>
          <a:xfrm>
            <a:off x="6995169" y="1100139"/>
            <a:ext cx="1947862" cy="1947862"/>
          </a:xfrm>
          <a:prstGeom prst="rect">
            <a:avLst/>
          </a:prstGeom>
        </p:spPr>
      </p:pic>
      <p:sp>
        <p:nvSpPr>
          <p:cNvPr id="11" name="TextBox 10"/>
          <p:cNvSpPr txBox="1"/>
          <p:nvPr/>
        </p:nvSpPr>
        <p:spPr>
          <a:xfrm>
            <a:off x="153291" y="761307"/>
            <a:ext cx="9144000" cy="369332"/>
          </a:xfrm>
          <a:prstGeom prst="rect">
            <a:avLst/>
          </a:prstGeom>
          <a:noFill/>
        </p:spPr>
        <p:txBody>
          <a:bodyPr wrap="square" rtlCol="0">
            <a:spAutoFit/>
          </a:bodyPr>
          <a:lstStyle/>
          <a:p>
            <a:r>
              <a:rPr lang="en-US" dirty="0" smtClean="0"/>
              <a:t>        </a:t>
            </a:r>
            <a:r>
              <a:rPr lang="en-US" sz="1400" dirty="0" smtClean="0"/>
              <a:t>Comic Book                      Photo Shake                         Word </a:t>
            </a:r>
            <a:r>
              <a:rPr lang="en-US" sz="1400" dirty="0" err="1" smtClean="0"/>
              <a:t>Foto</a:t>
            </a:r>
            <a:r>
              <a:rPr lang="en-US" sz="1400" dirty="0" smtClean="0"/>
              <a:t>                        Filter Mania                       </a:t>
            </a:r>
            <a:endParaRPr lang="en-US" dirty="0"/>
          </a:p>
        </p:txBody>
      </p:sp>
      <p:pic>
        <p:nvPicPr>
          <p:cNvPr id="12" name="Picture 11" descr="comicbook2.jpg"/>
          <p:cNvPicPr>
            <a:picLocks noChangeAspect="1"/>
          </p:cNvPicPr>
          <p:nvPr/>
        </p:nvPicPr>
        <p:blipFill>
          <a:blip r:embed="rId7" cstate="print"/>
          <a:stretch>
            <a:fillRect/>
          </a:stretch>
        </p:blipFill>
        <p:spPr>
          <a:xfrm>
            <a:off x="87920" y="3130060"/>
            <a:ext cx="2028825" cy="3048000"/>
          </a:xfrm>
          <a:prstGeom prst="rect">
            <a:avLst/>
          </a:prstGeom>
        </p:spPr>
      </p:pic>
      <p:pic>
        <p:nvPicPr>
          <p:cNvPr id="13" name="Picture 12" descr="bookmark5.jpg"/>
          <p:cNvPicPr>
            <a:picLocks noChangeAspect="1"/>
          </p:cNvPicPr>
          <p:nvPr/>
        </p:nvPicPr>
        <p:blipFill>
          <a:blip r:embed="rId8" cstate="print"/>
          <a:stretch>
            <a:fillRect/>
          </a:stretch>
        </p:blipFill>
        <p:spPr>
          <a:xfrm>
            <a:off x="2667000" y="3172264"/>
            <a:ext cx="1336463" cy="3352800"/>
          </a:xfrm>
          <a:prstGeom prst="rect">
            <a:avLst/>
          </a:prstGeom>
        </p:spPr>
      </p:pic>
      <p:pic>
        <p:nvPicPr>
          <p:cNvPr id="14" name="Picture 13" descr="wordfotopic.JPG"/>
          <p:cNvPicPr>
            <a:picLocks noChangeAspect="1"/>
          </p:cNvPicPr>
          <p:nvPr/>
        </p:nvPicPr>
        <p:blipFill>
          <a:blip r:embed="rId9" cstate="print"/>
          <a:stretch>
            <a:fillRect/>
          </a:stretch>
        </p:blipFill>
        <p:spPr>
          <a:xfrm>
            <a:off x="4227344" y="3194540"/>
            <a:ext cx="3048000" cy="3048000"/>
          </a:xfrm>
          <a:prstGeom prst="rect">
            <a:avLst/>
          </a:prstGeom>
        </p:spPr>
      </p:pic>
      <p:pic>
        <p:nvPicPr>
          <p:cNvPr id="15" name="Picture 14" descr="iphonebackuppart2792013 526.JPG"/>
          <p:cNvPicPr>
            <a:picLocks noChangeAspect="1"/>
          </p:cNvPicPr>
          <p:nvPr/>
        </p:nvPicPr>
        <p:blipFill>
          <a:blip r:embed="rId10" cstate="print"/>
          <a:stretch>
            <a:fillRect/>
          </a:stretch>
        </p:blipFill>
        <p:spPr>
          <a:xfrm>
            <a:off x="7010400" y="3733800"/>
            <a:ext cx="2133600" cy="2133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4191000"/>
            <a:ext cx="9144000" cy="2362200"/>
          </a:xfrm>
          <a:prstGeom prst="rect">
            <a:avLst/>
          </a:prstGeom>
          <a:noFill/>
          <a:ln w="9525">
            <a:noFill/>
            <a:miter lim="800000"/>
            <a:headEnd/>
            <a:tailEnd/>
          </a:ln>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1000" y="609600"/>
            <a:ext cx="4419600" cy="3886200"/>
          </a:xfrm>
          <a:prstGeom prst="rect">
            <a:avLst/>
          </a:prstGeom>
          <a:noFill/>
          <a:ln w="9525">
            <a:noFill/>
            <a:miter lim="800000"/>
            <a:headEnd/>
            <a:tailEnd/>
          </a:ln>
        </p:spPr>
      </p:pic>
      <p:sp>
        <p:nvSpPr>
          <p:cNvPr id="7" name="TextBox 6"/>
          <p:cNvSpPr txBox="1"/>
          <p:nvPr/>
        </p:nvSpPr>
        <p:spPr>
          <a:xfrm>
            <a:off x="2378616" y="4128868"/>
            <a:ext cx="2514600" cy="276999"/>
          </a:xfrm>
          <a:prstGeom prst="rect">
            <a:avLst/>
          </a:prstGeom>
          <a:noFill/>
        </p:spPr>
        <p:txBody>
          <a:bodyPr wrap="square" rtlCol="0">
            <a:spAutoFit/>
          </a:bodyPr>
          <a:lstStyle/>
          <a:p>
            <a:r>
              <a:rPr lang="en-US" sz="1200" dirty="0" smtClean="0">
                <a:solidFill>
                  <a:schemeClr val="bg1"/>
                </a:solidFill>
                <a:hlinkClick r:id="rId4"/>
              </a:rPr>
              <a:t>Word App Review and Breakdown</a:t>
            </a:r>
            <a:endParaRPr lang="en-US" sz="1200" dirty="0">
              <a:solidFill>
                <a:schemeClr val="bg1"/>
              </a:solidFill>
            </a:endParaRPr>
          </a:p>
        </p:txBody>
      </p:sp>
      <p:sp>
        <p:nvSpPr>
          <p:cNvPr id="8" name="TextBox 7"/>
          <p:cNvSpPr txBox="1"/>
          <p:nvPr/>
        </p:nvSpPr>
        <p:spPr>
          <a:xfrm>
            <a:off x="4495800" y="6477000"/>
            <a:ext cx="4648200" cy="381000"/>
          </a:xfrm>
          <a:prstGeom prst="rect">
            <a:avLst/>
          </a:prstGeom>
          <a:noFill/>
        </p:spPr>
        <p:txBody>
          <a:bodyPr wrap="square" rtlCol="0">
            <a:spAutoFit/>
          </a:bodyPr>
          <a:lstStyle/>
          <a:p>
            <a:r>
              <a:rPr lang="en-US" dirty="0" smtClean="0">
                <a:hlinkClick r:id="rId5"/>
              </a:rPr>
              <a:t>Know Your Meme</a:t>
            </a:r>
            <a:endParaRPr lang="en-US" dirty="0"/>
          </a:p>
        </p:txBody>
      </p:sp>
      <p:sp>
        <p:nvSpPr>
          <p:cNvPr id="9" name="TextBox 8"/>
          <p:cNvSpPr txBox="1"/>
          <p:nvPr/>
        </p:nvSpPr>
        <p:spPr>
          <a:xfrm>
            <a:off x="4914900" y="561413"/>
            <a:ext cx="3657600" cy="1200329"/>
          </a:xfrm>
          <a:prstGeom prst="rect">
            <a:avLst/>
          </a:prstGeom>
          <a:noFill/>
        </p:spPr>
        <p:txBody>
          <a:bodyPr wrap="square" rtlCol="0">
            <a:spAutoFit/>
          </a:bodyPr>
          <a:lstStyle/>
          <a:p>
            <a:r>
              <a:rPr lang="en-US" dirty="0" smtClean="0"/>
              <a:t>Basically: An idea that spreads.</a:t>
            </a:r>
          </a:p>
          <a:p>
            <a:r>
              <a:rPr lang="en-US" dirty="0" smtClean="0"/>
              <a:t>See </a:t>
            </a:r>
            <a:r>
              <a:rPr lang="en-US" dirty="0" smtClean="0">
                <a:hlinkClick r:id="rId6"/>
              </a:rPr>
              <a:t>Urban Dictionary</a:t>
            </a:r>
            <a:endParaRPr lang="en-US" dirty="0" smtClean="0"/>
          </a:p>
          <a:p>
            <a:r>
              <a:rPr lang="en-US" dirty="0" smtClean="0"/>
              <a:t>Have Meme contests.  See also: </a:t>
            </a:r>
            <a:r>
              <a:rPr lang="en-US" dirty="0" smtClean="0">
                <a:hlinkClick r:id="rId7"/>
              </a:rPr>
              <a:t>Meme the shirts</a:t>
            </a:r>
            <a:endParaRPr lang="en-US" dirty="0"/>
          </a:p>
        </p:txBody>
      </p:sp>
      <p:sp>
        <p:nvSpPr>
          <p:cNvPr id="10" name="Title 1"/>
          <p:cNvSpPr>
            <a:spLocks noGrp="1"/>
          </p:cNvSpPr>
          <p:nvPr>
            <p:ph type="title"/>
          </p:nvPr>
        </p:nvSpPr>
        <p:spPr>
          <a:xfrm>
            <a:off x="457200" y="44354"/>
            <a:ext cx="8229600" cy="1143000"/>
          </a:xfrm>
        </p:spPr>
        <p:txBody>
          <a:bodyPr/>
          <a:lstStyle/>
          <a:p>
            <a:r>
              <a:rPr lang="en-US" dirty="0" smtClean="0"/>
              <a:t>Memes!</a:t>
            </a:r>
            <a:endParaRPr lang="en-US" dirty="0"/>
          </a:p>
        </p:txBody>
      </p:sp>
      <p:pic>
        <p:nvPicPr>
          <p:cNvPr id="11" name="Picture 10" descr="memeshirt6.jpg"/>
          <p:cNvPicPr>
            <a:picLocks noChangeAspect="1"/>
          </p:cNvPicPr>
          <p:nvPr/>
        </p:nvPicPr>
        <p:blipFill>
          <a:blip r:embed="rId8" cstate="print"/>
          <a:stretch>
            <a:fillRect/>
          </a:stretch>
        </p:blipFill>
        <p:spPr>
          <a:xfrm rot="435909">
            <a:off x="5799779" y="1946516"/>
            <a:ext cx="2602957" cy="347060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340" y="0"/>
            <a:ext cx="4267200" cy="769441"/>
          </a:xfrm>
          <a:prstGeom prst="rect">
            <a:avLst/>
          </a:prstGeom>
          <a:noFill/>
        </p:spPr>
        <p:txBody>
          <a:bodyPr wrap="square" rtlCol="0">
            <a:spAutoFit/>
          </a:bodyPr>
          <a:lstStyle/>
          <a:p>
            <a:r>
              <a:rPr lang="en-US" sz="4400" b="1" dirty="0" err="1" smtClean="0">
                <a:latin typeface="AR DESTINE" pitchFamily="2" charset="0"/>
                <a:hlinkClick r:id="rId2"/>
              </a:rPr>
              <a:t>Infographics</a:t>
            </a:r>
            <a:endParaRPr lang="en-US" sz="4400" b="1" dirty="0">
              <a:latin typeface="AR DESTINE" pitchFamily="2" charset="0"/>
            </a:endParaRPr>
          </a:p>
        </p:txBody>
      </p:sp>
      <p:sp>
        <p:nvSpPr>
          <p:cNvPr id="5" name="TextBox 4"/>
          <p:cNvSpPr txBox="1"/>
          <p:nvPr/>
        </p:nvSpPr>
        <p:spPr>
          <a:xfrm>
            <a:off x="395785" y="769441"/>
            <a:ext cx="3048000" cy="5601533"/>
          </a:xfrm>
          <a:prstGeom prst="rect">
            <a:avLst/>
          </a:prstGeom>
          <a:noFill/>
        </p:spPr>
        <p:txBody>
          <a:bodyPr wrap="square" rtlCol="0">
            <a:spAutoFit/>
          </a:bodyPr>
          <a:lstStyle/>
          <a:p>
            <a:r>
              <a:rPr lang="en-US" sz="2800" dirty="0" smtClean="0"/>
              <a:t>Infographics is a visual way to represent data. It combines visual arts with computer skills to create the Infographic</a:t>
            </a:r>
            <a:endParaRPr lang="en-US" sz="3600" dirty="0" smtClean="0"/>
          </a:p>
          <a:p>
            <a:endParaRPr lang="en-US" dirty="0" smtClean="0"/>
          </a:p>
          <a:p>
            <a:r>
              <a:rPr lang="en-US" dirty="0" smtClean="0"/>
              <a:t>Ways to use it with teens:</a:t>
            </a:r>
          </a:p>
          <a:p>
            <a:r>
              <a:rPr lang="en-US" dirty="0" smtClean="0">
                <a:hlinkClick r:id="rId3"/>
              </a:rPr>
              <a:t>Nick Felton: </a:t>
            </a:r>
            <a:r>
              <a:rPr lang="en-US" dirty="0" err="1" smtClean="0"/>
              <a:t>Infographic</a:t>
            </a:r>
            <a:r>
              <a:rPr lang="en-US" dirty="0" smtClean="0"/>
              <a:t> Biographies</a:t>
            </a:r>
          </a:p>
          <a:p>
            <a:r>
              <a:rPr lang="en-US" dirty="0" smtClean="0"/>
              <a:t>Have teens tell their life story, or HS story, or senior year story in </a:t>
            </a:r>
            <a:r>
              <a:rPr lang="en-US" dirty="0" err="1" smtClean="0"/>
              <a:t>infographics</a:t>
            </a:r>
            <a:endParaRPr lang="en-US" dirty="0" smtClean="0"/>
          </a:p>
          <a:p>
            <a:r>
              <a:rPr lang="en-US" dirty="0" smtClean="0">
                <a:hlinkClick r:id="rId4"/>
              </a:rPr>
              <a:t>20 Tools for Creating Your Own </a:t>
            </a:r>
            <a:r>
              <a:rPr lang="en-US" dirty="0" err="1" smtClean="0">
                <a:hlinkClick r:id="rId4"/>
              </a:rPr>
              <a:t>Infographics</a:t>
            </a:r>
            <a:endParaRPr lang="en-US" dirty="0"/>
          </a:p>
        </p:txBody>
      </p:sp>
      <p:pic>
        <p:nvPicPr>
          <p:cNvPr id="6" name="Picture 5" descr="infographicofingoraphics.jpg">
            <a:hlinkClick r:id="rId5"/>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3352800" y="0"/>
            <a:ext cx="57912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26670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smtClean="0">
                <a:latin typeface="AR DESTINE" pitchFamily="2" charset="0"/>
              </a:rPr>
              <a:t>STEAM</a:t>
            </a:r>
          </a:p>
          <a:p>
            <a:r>
              <a:rPr lang="en-US" sz="7200" dirty="0" smtClean="0">
                <a:latin typeface="AR DESTINE" pitchFamily="2" charset="0"/>
              </a:rPr>
              <a:t>Programming</a:t>
            </a:r>
          </a:p>
          <a:p>
            <a:r>
              <a:rPr lang="en-US" sz="7200" dirty="0" smtClean="0">
                <a:latin typeface="AR DESTINE" pitchFamily="2" charset="0"/>
              </a:rPr>
              <a:t>With</a:t>
            </a:r>
          </a:p>
          <a:p>
            <a:r>
              <a:rPr lang="en-US" sz="7200" dirty="0" smtClean="0">
                <a:latin typeface="AR DESTINE" pitchFamily="2" charset="0"/>
              </a:rPr>
              <a:t>Motion Picture</a:t>
            </a:r>
          </a:p>
          <a:p>
            <a:r>
              <a:rPr lang="en-US" sz="7200" dirty="0" smtClean="0">
                <a:latin typeface="AR DESTINE" pitchFamily="2" charset="0"/>
              </a:rPr>
              <a:t>Arts</a:t>
            </a:r>
            <a:endParaRPr lang="en-US" sz="7200" dirty="0">
              <a:latin typeface="AR DESTINE" pitchFamily="2" charset="0"/>
            </a:endParaRPr>
          </a:p>
        </p:txBody>
      </p:sp>
    </p:spTree>
    <p:extLst>
      <p:ext uri="{BB962C8B-B14F-4D97-AF65-F5344CB8AC3E}">
        <p14:creationId xmlns:p14="http://schemas.microsoft.com/office/powerpoint/2010/main" val="178464173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stomakegifs.jpg"/>
          <p:cNvPicPr>
            <a:picLocks noChangeAspect="1"/>
          </p:cNvPicPr>
          <p:nvPr/>
        </p:nvPicPr>
        <p:blipFill>
          <a:blip r:embed="rId2" cstate="print"/>
          <a:stretch>
            <a:fillRect/>
          </a:stretch>
        </p:blipFill>
        <p:spPr>
          <a:xfrm>
            <a:off x="4249380" y="3888548"/>
            <a:ext cx="4852416" cy="2950464"/>
          </a:xfrm>
          <a:prstGeom prst="rect">
            <a:avLst/>
          </a:prstGeom>
        </p:spPr>
      </p:pic>
      <p:pic>
        <p:nvPicPr>
          <p:cNvPr id="5" name="Picture 4" descr="beholdthegif.jpg"/>
          <p:cNvPicPr>
            <a:picLocks noChangeAspect="1"/>
          </p:cNvPicPr>
          <p:nvPr/>
        </p:nvPicPr>
        <p:blipFill>
          <a:blip r:embed="rId3" cstate="print"/>
          <a:stretch>
            <a:fillRect/>
          </a:stretch>
        </p:blipFill>
        <p:spPr>
          <a:xfrm>
            <a:off x="0" y="-1"/>
            <a:ext cx="4419600" cy="4167627"/>
          </a:xfrm>
          <a:prstGeom prst="rect">
            <a:avLst/>
          </a:prstGeom>
        </p:spPr>
      </p:pic>
      <p:sp>
        <p:nvSpPr>
          <p:cNvPr id="6" name="TextBox 5"/>
          <p:cNvSpPr txBox="1"/>
          <p:nvPr/>
        </p:nvSpPr>
        <p:spPr>
          <a:xfrm>
            <a:off x="4465788" y="1861"/>
            <a:ext cx="4419600" cy="923330"/>
          </a:xfrm>
          <a:prstGeom prst="rect">
            <a:avLst/>
          </a:prstGeom>
          <a:noFill/>
        </p:spPr>
        <p:txBody>
          <a:bodyPr wrap="square" rtlCol="0">
            <a:spAutoFit/>
          </a:bodyPr>
          <a:lstStyle/>
          <a:p>
            <a:r>
              <a:rPr lang="en-US" dirty="0" smtClean="0"/>
              <a:t>It stands for Graphics Interchange Format. They are those moving picture thingies that you see around the web.</a:t>
            </a:r>
            <a:endParaRPr lang="en-US" dirty="0"/>
          </a:p>
        </p:txBody>
      </p:sp>
      <p:sp>
        <p:nvSpPr>
          <p:cNvPr id="7" name="TextBox 6"/>
          <p:cNvSpPr txBox="1"/>
          <p:nvPr/>
        </p:nvSpPr>
        <p:spPr>
          <a:xfrm>
            <a:off x="381000" y="4396835"/>
            <a:ext cx="4343400" cy="2308324"/>
          </a:xfrm>
          <a:prstGeom prst="rect">
            <a:avLst/>
          </a:prstGeom>
          <a:noFill/>
        </p:spPr>
        <p:txBody>
          <a:bodyPr wrap="square" rtlCol="0">
            <a:spAutoFit/>
          </a:bodyPr>
          <a:lstStyle/>
          <a:p>
            <a:r>
              <a:rPr lang="en-US" sz="1600" dirty="0" err="1" smtClean="0">
                <a:hlinkClick r:id="rId4"/>
              </a:rPr>
              <a:t>GifBoom</a:t>
            </a:r>
            <a:r>
              <a:rPr lang="en-US" sz="1600" dirty="0" smtClean="0"/>
              <a:t> (app!)</a:t>
            </a:r>
            <a:br>
              <a:rPr lang="en-US" sz="1600" dirty="0" smtClean="0"/>
            </a:br>
            <a:r>
              <a:rPr lang="en-US" sz="1600" dirty="0" err="1" smtClean="0">
                <a:hlinkClick r:id="rId5"/>
              </a:rPr>
              <a:t>Cinemagram</a:t>
            </a:r>
            <a:r>
              <a:rPr lang="en-US" sz="1600" dirty="0" smtClean="0"/>
              <a:t> (also an app!)</a:t>
            </a:r>
            <a:br>
              <a:rPr lang="en-US" sz="1600" dirty="0" smtClean="0"/>
            </a:br>
            <a:r>
              <a:rPr lang="en-US" sz="1600" dirty="0" err="1" smtClean="0">
                <a:hlinkClick r:id="rId6"/>
              </a:rPr>
              <a:t>Gizmodo</a:t>
            </a:r>
            <a:r>
              <a:rPr lang="en-US" sz="1600" dirty="0" smtClean="0">
                <a:hlinkClick r:id="rId6"/>
              </a:rPr>
              <a:t>: How to Make a GIF in 5 Easy Steps </a:t>
            </a:r>
            <a:r>
              <a:rPr lang="en-US" sz="1600" dirty="0" smtClean="0"/>
              <a:t/>
            </a:r>
            <a:br>
              <a:rPr lang="en-US" sz="1600" dirty="0" smtClean="0"/>
            </a:br>
            <a:r>
              <a:rPr lang="en-US" sz="1600" dirty="0" smtClean="0">
                <a:hlinkClick r:id="rId7"/>
              </a:rPr>
              <a:t>Free Online </a:t>
            </a:r>
            <a:r>
              <a:rPr lang="en-US" sz="1600" dirty="0" err="1" smtClean="0">
                <a:hlinkClick r:id="rId7"/>
              </a:rPr>
              <a:t>GIFmaker</a:t>
            </a:r>
            <a:r>
              <a:rPr lang="en-US" sz="1600" dirty="0" smtClean="0"/>
              <a:t/>
            </a:r>
            <a:br>
              <a:rPr lang="en-US" sz="1600" dirty="0" smtClean="0"/>
            </a:br>
            <a:r>
              <a:rPr lang="en-US" sz="1600" dirty="0" smtClean="0">
                <a:hlinkClick r:id="rId8"/>
              </a:rPr>
              <a:t>Make a GIF</a:t>
            </a:r>
            <a:r>
              <a:rPr lang="en-US" sz="1600" dirty="0" smtClean="0"/>
              <a:t/>
            </a:r>
            <a:br>
              <a:rPr lang="en-US" sz="1600" dirty="0" smtClean="0"/>
            </a:br>
            <a:r>
              <a:rPr lang="en-US" sz="1600" dirty="0" err="1" smtClean="0">
                <a:hlinkClick r:id="rId9"/>
              </a:rPr>
              <a:t>Mashable</a:t>
            </a:r>
            <a:r>
              <a:rPr lang="en-US" sz="1600" dirty="0" smtClean="0">
                <a:hlinkClick r:id="rId9"/>
              </a:rPr>
              <a:t>: Make Reaction GIFs with These 7 Tools</a:t>
            </a:r>
            <a:r>
              <a:rPr lang="en-US" sz="1600" dirty="0" smtClean="0"/>
              <a:t/>
            </a:r>
            <a:br>
              <a:rPr lang="en-US" sz="1600" dirty="0" smtClean="0"/>
            </a:br>
            <a:r>
              <a:rPr lang="en-US" sz="1600" dirty="0" err="1" smtClean="0">
                <a:hlinkClick r:id="rId10"/>
              </a:rPr>
              <a:t>Mashable</a:t>
            </a:r>
            <a:r>
              <a:rPr lang="en-US" sz="1600" dirty="0" smtClean="0">
                <a:hlinkClick r:id="rId10"/>
              </a:rPr>
              <a:t>: How to Make GIFs</a:t>
            </a:r>
            <a:r>
              <a:rPr lang="en-US" sz="1600" dirty="0" smtClean="0"/>
              <a:t/>
            </a:r>
            <a:br>
              <a:rPr lang="en-US" sz="1600" dirty="0" smtClean="0"/>
            </a:br>
            <a:r>
              <a:rPr lang="en-US" sz="1600" dirty="0" smtClean="0">
                <a:hlinkClick r:id="rId11"/>
              </a:rPr>
              <a:t>8 Free GIF Maker Apps </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25646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smtClean="0">
                <a:latin typeface="AR DESTINE" pitchFamily="2" charset="0"/>
              </a:rPr>
              <a:t>What is STEM?</a:t>
            </a:r>
            <a:endParaRPr lang="en-US" sz="7200" dirty="0">
              <a:latin typeface="AR DESTINE" pitchFamily="2" charset="0"/>
            </a:endParaRPr>
          </a:p>
        </p:txBody>
      </p:sp>
      <p:sp>
        <p:nvSpPr>
          <p:cNvPr id="5" name="Title 1"/>
          <p:cNvSpPr txBox="1">
            <a:spLocks/>
          </p:cNvSpPr>
          <p:nvPr/>
        </p:nvSpPr>
        <p:spPr>
          <a:xfrm>
            <a:off x="304800" y="16764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7200" dirty="0" smtClean="0">
                <a:ln w="0"/>
                <a:solidFill>
                  <a:schemeClr val="accent1"/>
                </a:solidFill>
                <a:effectLst>
                  <a:outerShdw blurRad="38100" dist="25400" dir="5400000" algn="ctr" rotWithShape="0">
                    <a:srgbClr val="6E747A">
                      <a:alpha val="43000"/>
                    </a:srgbClr>
                  </a:outerShdw>
                </a:effectLst>
                <a:latin typeface="AR DESTINE" pitchFamily="2" charset="0"/>
              </a:rPr>
              <a:t>S</a:t>
            </a:r>
            <a:r>
              <a:rPr lang="en-US" sz="7200" dirty="0" smtClean="0">
                <a:latin typeface="AR DESTINE" pitchFamily="2" charset="0"/>
              </a:rPr>
              <a:t>cience</a:t>
            </a:r>
            <a:endParaRPr lang="en-US" sz="7200" dirty="0">
              <a:latin typeface="AR DESTINE" pitchFamily="2" charset="0"/>
            </a:endParaRPr>
          </a:p>
        </p:txBody>
      </p:sp>
      <p:sp>
        <p:nvSpPr>
          <p:cNvPr id="6" name="Title 1"/>
          <p:cNvSpPr txBox="1">
            <a:spLocks/>
          </p:cNvSpPr>
          <p:nvPr/>
        </p:nvSpPr>
        <p:spPr>
          <a:xfrm>
            <a:off x="304800" y="26670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7200" dirty="0" smtClean="0">
                <a:ln w="0"/>
                <a:solidFill>
                  <a:schemeClr val="accent1"/>
                </a:solidFill>
                <a:effectLst>
                  <a:outerShdw blurRad="38100" dist="25400" dir="5400000" algn="ctr" rotWithShape="0">
                    <a:srgbClr val="6E747A">
                      <a:alpha val="43000"/>
                    </a:srgbClr>
                  </a:outerShdw>
                </a:effectLst>
                <a:latin typeface="AR DESTINE" pitchFamily="2" charset="0"/>
              </a:rPr>
              <a:t>T</a:t>
            </a:r>
            <a:r>
              <a:rPr lang="en-US" sz="7200" dirty="0" smtClean="0">
                <a:latin typeface="AR DESTINE" pitchFamily="2" charset="0"/>
              </a:rPr>
              <a:t>echnology</a:t>
            </a:r>
            <a:endParaRPr lang="en-US" sz="7200" dirty="0">
              <a:latin typeface="AR DESTINE" pitchFamily="2" charset="0"/>
            </a:endParaRPr>
          </a:p>
        </p:txBody>
      </p:sp>
      <p:sp>
        <p:nvSpPr>
          <p:cNvPr id="7" name="Title 1"/>
          <p:cNvSpPr txBox="1">
            <a:spLocks/>
          </p:cNvSpPr>
          <p:nvPr/>
        </p:nvSpPr>
        <p:spPr>
          <a:xfrm>
            <a:off x="304800" y="3667836"/>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7200" dirty="0" smtClean="0">
                <a:ln w="0"/>
                <a:solidFill>
                  <a:schemeClr val="accent1"/>
                </a:solidFill>
                <a:effectLst>
                  <a:outerShdw blurRad="38100" dist="25400" dir="5400000" algn="ctr" rotWithShape="0">
                    <a:srgbClr val="6E747A">
                      <a:alpha val="43000"/>
                    </a:srgbClr>
                  </a:outerShdw>
                </a:effectLst>
                <a:latin typeface="AR DESTINE" pitchFamily="2" charset="0"/>
              </a:rPr>
              <a:t>E</a:t>
            </a:r>
            <a:r>
              <a:rPr lang="en-US" sz="7200" dirty="0" smtClean="0">
                <a:latin typeface="AR DESTINE" pitchFamily="2" charset="0"/>
              </a:rPr>
              <a:t>ngineering</a:t>
            </a:r>
            <a:endParaRPr lang="en-US" sz="7200" dirty="0">
              <a:latin typeface="AR DESTINE" pitchFamily="2" charset="0"/>
            </a:endParaRPr>
          </a:p>
        </p:txBody>
      </p:sp>
      <p:sp>
        <p:nvSpPr>
          <p:cNvPr id="8" name="Title 1"/>
          <p:cNvSpPr txBox="1">
            <a:spLocks/>
          </p:cNvSpPr>
          <p:nvPr/>
        </p:nvSpPr>
        <p:spPr>
          <a:xfrm>
            <a:off x="304800" y="465502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7200" dirty="0" smtClean="0">
                <a:ln w="0"/>
                <a:solidFill>
                  <a:schemeClr val="accent1"/>
                </a:solidFill>
                <a:effectLst>
                  <a:outerShdw blurRad="38100" dist="25400" dir="5400000" algn="ctr" rotWithShape="0">
                    <a:srgbClr val="6E747A">
                      <a:alpha val="43000"/>
                    </a:srgbClr>
                  </a:outerShdw>
                </a:effectLst>
                <a:latin typeface="AR DESTINE" pitchFamily="2" charset="0"/>
              </a:rPr>
              <a:t>M</a:t>
            </a:r>
            <a:r>
              <a:rPr lang="en-US" sz="7200" dirty="0" smtClean="0">
                <a:latin typeface="AR DESTINE" pitchFamily="2" charset="0"/>
              </a:rPr>
              <a:t>ath</a:t>
            </a:r>
            <a:endParaRPr lang="en-US" sz="7200" dirty="0">
              <a:latin typeface="AR DESTINE" pitchFamily="2" charset="0"/>
            </a:endParaRPr>
          </a:p>
        </p:txBody>
      </p:sp>
    </p:spTree>
    <p:extLst>
      <p:ext uri="{BB962C8B-B14F-4D97-AF65-F5344CB8AC3E}">
        <p14:creationId xmlns:p14="http://schemas.microsoft.com/office/powerpoint/2010/main" val="240566641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inelogo.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86164" y="98476"/>
            <a:ext cx="1905000" cy="1905000"/>
          </a:xfrm>
          <a:prstGeom prst="rect">
            <a:avLst/>
          </a:prstGeom>
        </p:spPr>
      </p:pic>
      <p:sp>
        <p:nvSpPr>
          <p:cNvPr id="5" name="Rectangle 4"/>
          <p:cNvSpPr/>
          <p:nvPr/>
        </p:nvSpPr>
        <p:spPr>
          <a:xfrm>
            <a:off x="2113672" y="3665808"/>
            <a:ext cx="4572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youtubelogo.png"/>
          <p:cNvPicPr>
            <a:picLocks noChangeAspect="1"/>
          </p:cNvPicPr>
          <p:nvPr/>
        </p:nvPicPr>
        <p:blipFill>
          <a:blip r:embed="rId3" cstate="print"/>
          <a:stretch>
            <a:fillRect/>
          </a:stretch>
        </p:blipFill>
        <p:spPr>
          <a:xfrm>
            <a:off x="0" y="3048000"/>
            <a:ext cx="2133600" cy="2133600"/>
          </a:xfrm>
          <a:prstGeom prst="rect">
            <a:avLst/>
          </a:prstGeom>
        </p:spPr>
      </p:pic>
      <p:sp>
        <p:nvSpPr>
          <p:cNvPr id="7" name="Rectangle 6"/>
          <p:cNvSpPr/>
          <p:nvPr/>
        </p:nvSpPr>
        <p:spPr>
          <a:xfrm>
            <a:off x="2125392" y="1828800"/>
            <a:ext cx="4572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6000" y="457200"/>
            <a:ext cx="6324600" cy="2585323"/>
          </a:xfrm>
          <a:prstGeom prst="rect">
            <a:avLst/>
          </a:prstGeom>
          <a:noFill/>
        </p:spPr>
        <p:txBody>
          <a:bodyPr wrap="square" rtlCol="0">
            <a:spAutoFit/>
          </a:bodyPr>
          <a:lstStyle/>
          <a:p>
            <a:pPr lvl="1">
              <a:buNone/>
            </a:pPr>
            <a:r>
              <a:rPr lang="en-US" dirty="0" smtClean="0"/>
              <a:t>6 second videos</a:t>
            </a:r>
          </a:p>
          <a:p>
            <a:pPr lvl="1">
              <a:buNone/>
            </a:pPr>
            <a:r>
              <a:rPr lang="en-US" dirty="0" smtClean="0"/>
              <a:t>Popular with teens</a:t>
            </a:r>
          </a:p>
          <a:p>
            <a:pPr lvl="1">
              <a:buNone/>
            </a:pPr>
            <a:r>
              <a:rPr lang="en-US" dirty="0" smtClean="0"/>
              <a:t>Example: </a:t>
            </a:r>
            <a:r>
              <a:rPr lang="en-US" dirty="0" smtClean="0">
                <a:hlinkClick r:id="rId4"/>
              </a:rPr>
              <a:t>What is Teen Advocacy?</a:t>
            </a:r>
            <a:endParaRPr lang="en-US" dirty="0" smtClean="0"/>
          </a:p>
          <a:p>
            <a:pPr lvl="1">
              <a:buNone/>
            </a:pPr>
            <a:r>
              <a:rPr lang="en-US" dirty="0" smtClean="0">
                <a:hlinkClick r:id="rId5"/>
              </a:rPr>
              <a:t>6 Second </a:t>
            </a:r>
            <a:r>
              <a:rPr lang="en-US" dirty="0" err="1" smtClean="0">
                <a:hlinkClick r:id="rId5"/>
              </a:rPr>
              <a:t>Booktalks</a:t>
            </a:r>
            <a:endParaRPr lang="en-US" dirty="0" smtClean="0"/>
          </a:p>
          <a:p>
            <a:pPr lvl="1">
              <a:buNone/>
            </a:pPr>
            <a:r>
              <a:rPr lang="en-US" dirty="0" smtClean="0"/>
              <a:t>Resources: </a:t>
            </a:r>
            <a:r>
              <a:rPr lang="en-US" dirty="0" smtClean="0">
                <a:hlinkClick r:id="rId6"/>
              </a:rPr>
              <a:t>How to Vine</a:t>
            </a:r>
            <a:r>
              <a:rPr lang="en-US" dirty="0" smtClean="0"/>
              <a:t> ; </a:t>
            </a:r>
            <a:r>
              <a:rPr lang="en-US" dirty="0" smtClean="0">
                <a:hlinkClick r:id="rId7"/>
              </a:rPr>
              <a:t>How to Add Special Effects to Vine</a:t>
            </a:r>
            <a:r>
              <a:rPr lang="en-US" dirty="0" smtClean="0"/>
              <a:t> ; </a:t>
            </a:r>
            <a:r>
              <a:rPr lang="en-US" dirty="0" smtClean="0">
                <a:hlinkClick r:id="rId8"/>
              </a:rPr>
              <a:t>Ultimate Guide to Vine</a:t>
            </a:r>
            <a:r>
              <a:rPr lang="en-US" dirty="0" smtClean="0"/>
              <a:t> </a:t>
            </a:r>
            <a:r>
              <a:rPr lang="en-US" dirty="0" smtClean="0">
                <a:hlinkClick r:id="rId9"/>
              </a:rPr>
              <a:t>; 6 Tips for Making an Awesome Vine Video</a:t>
            </a:r>
            <a:r>
              <a:rPr lang="en-US" dirty="0" smtClean="0"/>
              <a:t> ; </a:t>
            </a:r>
            <a:r>
              <a:rPr lang="en-US" dirty="0" smtClean="0">
                <a:hlinkClick r:id="rId10"/>
              </a:rPr>
              <a:t>6 Ways Your Brand Can Use Vine</a:t>
            </a:r>
            <a:endParaRPr lang="en-US" dirty="0" smtClean="0"/>
          </a:p>
          <a:p>
            <a:pPr lvl="1">
              <a:buNone/>
            </a:pPr>
            <a:r>
              <a:rPr lang="en-US" dirty="0" smtClean="0"/>
              <a:t>Examples: </a:t>
            </a:r>
            <a:r>
              <a:rPr lang="en-US" dirty="0" err="1" smtClean="0">
                <a:hlinkClick r:id="rId11"/>
              </a:rPr>
              <a:t>Buzzfeeds</a:t>
            </a:r>
            <a:r>
              <a:rPr lang="en-US" dirty="0" smtClean="0">
                <a:hlinkClick r:id="rId11"/>
              </a:rPr>
              <a:t> 10 People You Should Follow on Vine</a:t>
            </a:r>
            <a:endParaRPr lang="en-US" dirty="0" smtClean="0"/>
          </a:p>
          <a:p>
            <a:endParaRPr lang="en-US" dirty="0"/>
          </a:p>
        </p:txBody>
      </p:sp>
      <p:sp>
        <p:nvSpPr>
          <p:cNvPr id="9" name="TextBox 8"/>
          <p:cNvSpPr txBox="1"/>
          <p:nvPr/>
        </p:nvSpPr>
        <p:spPr>
          <a:xfrm>
            <a:off x="1981200" y="144192"/>
            <a:ext cx="2514600" cy="523220"/>
          </a:xfrm>
          <a:prstGeom prst="rect">
            <a:avLst/>
          </a:prstGeom>
          <a:noFill/>
        </p:spPr>
        <p:txBody>
          <a:bodyPr wrap="square" rtlCol="0">
            <a:spAutoFit/>
          </a:bodyPr>
          <a:lstStyle/>
          <a:p>
            <a:r>
              <a:rPr lang="en-US" sz="2800" b="1" dirty="0" smtClean="0">
                <a:solidFill>
                  <a:srgbClr val="0070C0"/>
                </a:solidFill>
              </a:rPr>
              <a:t>Vine</a:t>
            </a:r>
            <a:endParaRPr lang="en-US" sz="2800" b="1" dirty="0">
              <a:solidFill>
                <a:srgbClr val="0070C0"/>
              </a:solidFill>
            </a:endParaRPr>
          </a:p>
        </p:txBody>
      </p:sp>
      <p:sp>
        <p:nvSpPr>
          <p:cNvPr id="10" name="TextBox 9"/>
          <p:cNvSpPr txBox="1"/>
          <p:nvPr/>
        </p:nvSpPr>
        <p:spPr>
          <a:xfrm>
            <a:off x="2057400" y="3124200"/>
            <a:ext cx="2514600" cy="523220"/>
          </a:xfrm>
          <a:prstGeom prst="rect">
            <a:avLst/>
          </a:prstGeom>
          <a:noFill/>
        </p:spPr>
        <p:txBody>
          <a:bodyPr wrap="square" rtlCol="0">
            <a:spAutoFit/>
          </a:bodyPr>
          <a:lstStyle/>
          <a:p>
            <a:r>
              <a:rPr lang="en-US" sz="2800" b="1" dirty="0" smtClean="0">
                <a:solidFill>
                  <a:srgbClr val="0070C0"/>
                </a:solidFill>
              </a:rPr>
              <a:t>YouTube</a:t>
            </a:r>
            <a:endParaRPr lang="en-US" sz="2800" b="1" dirty="0">
              <a:solidFill>
                <a:srgbClr val="0070C0"/>
              </a:solidFill>
            </a:endParaRPr>
          </a:p>
        </p:txBody>
      </p:sp>
      <p:pic>
        <p:nvPicPr>
          <p:cNvPr id="11" name="Picture 10" descr="socialmediainfographic.jpg">
            <a:hlinkClick r:id="rId12"/>
          </p:cNvPr>
          <p:cNvPicPr>
            <a:picLocks noChangeAspect="1"/>
          </p:cNvPicPr>
          <p:nvPr/>
        </p:nvPicPr>
        <p:blipFill>
          <a:blip r:embed="rId13" cstate="print"/>
          <a:stretch>
            <a:fillRect/>
          </a:stretch>
        </p:blipFill>
        <p:spPr>
          <a:xfrm>
            <a:off x="6172200" y="96128"/>
            <a:ext cx="2743200" cy="1476756"/>
          </a:xfrm>
          <a:prstGeom prst="rect">
            <a:avLst/>
          </a:prstGeom>
        </p:spPr>
      </p:pic>
      <p:sp>
        <p:nvSpPr>
          <p:cNvPr id="13" name="TextBox 12"/>
          <p:cNvSpPr txBox="1"/>
          <p:nvPr/>
        </p:nvSpPr>
        <p:spPr>
          <a:xfrm>
            <a:off x="1606060" y="3581400"/>
            <a:ext cx="5867400" cy="2585323"/>
          </a:xfrm>
          <a:prstGeom prst="rect">
            <a:avLst/>
          </a:prstGeom>
          <a:noFill/>
        </p:spPr>
        <p:txBody>
          <a:bodyPr wrap="square" rtlCol="0">
            <a:spAutoFit/>
          </a:bodyPr>
          <a:lstStyle/>
          <a:p>
            <a:pPr lvl="1">
              <a:buNone/>
            </a:pPr>
            <a:r>
              <a:rPr lang="en-US" dirty="0" smtClean="0">
                <a:hlinkClick r:id="rId14"/>
              </a:rPr>
              <a:t>More popular than FB</a:t>
            </a:r>
            <a:endParaRPr lang="en-US" dirty="0" smtClean="0"/>
          </a:p>
          <a:p>
            <a:pPr lvl="1">
              <a:buNone/>
            </a:pPr>
            <a:r>
              <a:rPr lang="en-US" dirty="0" smtClean="0"/>
              <a:t>Arranged by channels</a:t>
            </a:r>
          </a:p>
          <a:p>
            <a:pPr lvl="1">
              <a:buNone/>
            </a:pPr>
            <a:r>
              <a:rPr lang="en-US" dirty="0" smtClean="0"/>
              <a:t>First online awards show </a:t>
            </a:r>
          </a:p>
          <a:p>
            <a:pPr lvl="1">
              <a:buNone/>
            </a:pPr>
            <a:r>
              <a:rPr lang="en-US" dirty="0" smtClean="0"/>
              <a:t>Resources: </a:t>
            </a:r>
          </a:p>
          <a:p>
            <a:pPr lvl="1">
              <a:buNone/>
            </a:pPr>
            <a:r>
              <a:rPr lang="en-US" dirty="0" smtClean="0"/>
              <a:t>Video App: </a:t>
            </a:r>
            <a:r>
              <a:rPr lang="en-US" dirty="0" err="1" smtClean="0"/>
              <a:t>iMovie</a:t>
            </a:r>
            <a:endParaRPr lang="en-US" dirty="0" smtClean="0"/>
          </a:p>
          <a:p>
            <a:pPr lvl="1">
              <a:buNone/>
            </a:pPr>
            <a:r>
              <a:rPr lang="en-US" dirty="0" smtClean="0">
                <a:hlinkClick r:id="rId15"/>
              </a:rPr>
              <a:t>6 Biggest Mistakes Brands Make on YouTube</a:t>
            </a:r>
            <a:r>
              <a:rPr lang="en-US" dirty="0" smtClean="0"/>
              <a:t> ;</a:t>
            </a:r>
          </a:p>
          <a:p>
            <a:pPr lvl="1">
              <a:buNone/>
            </a:pPr>
            <a:r>
              <a:rPr lang="en-US" dirty="0" smtClean="0">
                <a:hlinkClick r:id="rId16"/>
              </a:rPr>
              <a:t>How to YouTube with Success</a:t>
            </a:r>
            <a:r>
              <a:rPr lang="en-US" dirty="0" smtClean="0"/>
              <a:t> </a:t>
            </a:r>
          </a:p>
          <a:p>
            <a:pPr lvl="1">
              <a:buNone/>
            </a:pPr>
            <a:r>
              <a:rPr lang="en-US" dirty="0" smtClean="0">
                <a:hlinkClick r:id="rId17"/>
              </a:rPr>
              <a:t>10 Essential YouTube Tips and Tricks</a:t>
            </a: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ctr"/>
            <a:r>
              <a:rPr lang="en-US" sz="6600" dirty="0" smtClean="0">
                <a:solidFill>
                  <a:schemeClr val="tx1"/>
                </a:solidFill>
                <a:latin typeface="AR DESTINE" pitchFamily="2" charset="0"/>
              </a:rPr>
              <a:t>Teen Film Festival</a:t>
            </a:r>
            <a:endParaRPr lang="en-US" sz="6600" dirty="0">
              <a:solidFill>
                <a:schemeClr val="tx1"/>
              </a:solidFill>
              <a:latin typeface="AR DESTINE" pitchFamily="2" charset="0"/>
            </a:endParaRPr>
          </a:p>
        </p:txBody>
      </p:sp>
      <p:pic>
        <p:nvPicPr>
          <p:cNvPr id="5" name="Picture 4" descr="andrewjenks.jpg"/>
          <p:cNvPicPr>
            <a:picLocks noChangeAspect="1"/>
          </p:cNvPicPr>
          <p:nvPr/>
        </p:nvPicPr>
        <p:blipFill>
          <a:blip r:embed="rId2" cstate="print"/>
          <a:stretch>
            <a:fillRect/>
          </a:stretch>
        </p:blipFill>
        <p:spPr>
          <a:xfrm>
            <a:off x="6629399" y="3429000"/>
            <a:ext cx="2105025" cy="2526030"/>
          </a:xfrm>
          <a:prstGeom prst="rect">
            <a:avLst/>
          </a:prstGeom>
        </p:spPr>
      </p:pic>
      <p:sp>
        <p:nvSpPr>
          <p:cNvPr id="7" name="TextBox 6"/>
          <p:cNvSpPr txBox="1"/>
          <p:nvPr/>
        </p:nvSpPr>
        <p:spPr>
          <a:xfrm>
            <a:off x="607218" y="3429000"/>
            <a:ext cx="4419600" cy="3046988"/>
          </a:xfrm>
          <a:prstGeom prst="rect">
            <a:avLst/>
          </a:prstGeom>
          <a:noFill/>
        </p:spPr>
        <p:txBody>
          <a:bodyPr wrap="square" rtlCol="0">
            <a:spAutoFit/>
          </a:bodyPr>
          <a:lstStyle/>
          <a:p>
            <a:r>
              <a:rPr lang="en-US" sz="1600" b="1" dirty="0"/>
              <a:t>Resources</a:t>
            </a:r>
            <a:r>
              <a:rPr lang="en-US" sz="1600" dirty="0" smtClean="0"/>
              <a:t/>
            </a:r>
            <a:br>
              <a:rPr lang="en-US" sz="1600" dirty="0" smtClean="0"/>
            </a:br>
            <a:r>
              <a:rPr lang="en-US" sz="1600" dirty="0"/>
              <a:t>Want to make a movie? There's an app for that of course.  </a:t>
            </a:r>
            <a:r>
              <a:rPr lang="en-US" sz="1600" dirty="0">
                <a:hlinkClick r:id="rId3"/>
              </a:rPr>
              <a:t>Here's mo</a:t>
            </a:r>
            <a:r>
              <a:rPr lang="en-US" sz="1600" b="1" dirty="0">
                <a:hlinkClick r:id="rId3"/>
              </a:rPr>
              <a:t>r</a:t>
            </a:r>
            <a:r>
              <a:rPr lang="en-US" sz="1600" dirty="0">
                <a:hlinkClick r:id="rId3"/>
              </a:rPr>
              <a:t>e on </a:t>
            </a:r>
            <a:r>
              <a:rPr lang="en-US" sz="1600" dirty="0" err="1">
                <a:hlinkClick r:id="rId3"/>
              </a:rPr>
              <a:t>iMovie</a:t>
            </a:r>
            <a:r>
              <a:rPr lang="en-US" sz="1600" dirty="0">
                <a:hlinkClick r:id="rId3"/>
              </a:rPr>
              <a:t>.</a:t>
            </a:r>
            <a:r>
              <a:rPr lang="en-US" sz="1600" b="1" dirty="0"/>
              <a:t> </a:t>
            </a:r>
            <a:r>
              <a:rPr lang="en-US" sz="1600" dirty="0" smtClean="0"/>
              <a:t/>
            </a:r>
            <a:br>
              <a:rPr lang="en-US" sz="1600" dirty="0" smtClean="0"/>
            </a:br>
            <a:r>
              <a:rPr lang="en-US" sz="1600" dirty="0"/>
              <a:t>Here's some information on making </a:t>
            </a:r>
            <a:r>
              <a:rPr lang="en-US" sz="1600" dirty="0">
                <a:hlinkClick r:id="rId4"/>
              </a:rPr>
              <a:t>book trailers</a:t>
            </a:r>
            <a:r>
              <a:rPr lang="en-US" sz="1600" dirty="0"/>
              <a:t>.</a:t>
            </a:r>
            <a:r>
              <a:rPr lang="en-US" sz="1600" b="1" dirty="0"/>
              <a:t> </a:t>
            </a:r>
            <a:r>
              <a:rPr lang="en-US" sz="1600" dirty="0" smtClean="0"/>
              <a:t> </a:t>
            </a:r>
            <a:br>
              <a:rPr lang="en-US" sz="1600" dirty="0" smtClean="0"/>
            </a:br>
            <a:r>
              <a:rPr lang="en-US" sz="1600" dirty="0"/>
              <a:t>Here's a YouTube clip on making a </a:t>
            </a:r>
            <a:r>
              <a:rPr lang="en-US" sz="1600" dirty="0">
                <a:hlinkClick r:id="rId5"/>
              </a:rPr>
              <a:t>Short Film</a:t>
            </a:r>
            <a:r>
              <a:rPr lang="en-US" sz="1600" dirty="0" smtClean="0"/>
              <a:t/>
            </a:r>
            <a:br>
              <a:rPr lang="en-US" sz="1600" dirty="0" smtClean="0"/>
            </a:br>
            <a:r>
              <a:rPr lang="en-US" sz="1600" dirty="0" err="1"/>
              <a:t>Clipcanvas</a:t>
            </a:r>
            <a:r>
              <a:rPr lang="en-US" sz="1600" dirty="0"/>
              <a:t> on </a:t>
            </a:r>
            <a:r>
              <a:rPr lang="en-US" sz="1600" dirty="0">
                <a:hlinkClick r:id="rId6"/>
              </a:rPr>
              <a:t>How to Make a Short Movie</a:t>
            </a:r>
            <a:r>
              <a:rPr lang="en-US" sz="1600" dirty="0"/>
              <a:t> </a:t>
            </a:r>
            <a:r>
              <a:rPr lang="en-US" sz="1600" dirty="0" smtClean="0"/>
              <a:t/>
            </a:r>
            <a:br>
              <a:rPr lang="en-US" sz="1600" dirty="0" smtClean="0"/>
            </a:br>
            <a:r>
              <a:rPr lang="en-US" sz="1600" dirty="0">
                <a:hlinkClick r:id="rId7"/>
              </a:rPr>
              <a:t>Top 5 Online Tools to Make a Online for Free</a:t>
            </a:r>
            <a:r>
              <a:rPr lang="en-US" sz="1600" dirty="0" smtClean="0"/>
              <a:t/>
            </a:r>
            <a:br>
              <a:rPr lang="en-US" sz="1600" dirty="0" smtClean="0"/>
            </a:br>
            <a:r>
              <a:rPr lang="en-US" sz="1600" dirty="0">
                <a:hlinkClick r:id="rId8"/>
              </a:rPr>
              <a:t>How to Use </a:t>
            </a:r>
            <a:r>
              <a:rPr lang="en-US" sz="1600" dirty="0" err="1">
                <a:hlinkClick r:id="rId8"/>
              </a:rPr>
              <a:t>Windwos</a:t>
            </a:r>
            <a:r>
              <a:rPr lang="en-US" sz="1600" dirty="0">
                <a:hlinkClick r:id="rId8"/>
              </a:rPr>
              <a:t> Movie Maker </a:t>
            </a:r>
            <a:r>
              <a:rPr lang="en-US" sz="1600" dirty="0" smtClean="0"/>
              <a:t/>
            </a:r>
            <a:br>
              <a:rPr lang="en-US" sz="1600" dirty="0" smtClean="0"/>
            </a:br>
            <a:r>
              <a:rPr lang="en-US" sz="1600" dirty="0" smtClean="0"/>
              <a:t/>
            </a:r>
            <a:br>
              <a:rPr lang="en-US" sz="1600" dirty="0" smtClean="0"/>
            </a:br>
            <a:r>
              <a:rPr lang="en-US" sz="1600" dirty="0" smtClean="0"/>
              <a:t>See also: </a:t>
            </a:r>
            <a:r>
              <a:rPr lang="en-US" sz="1600" dirty="0" smtClean="0">
                <a:hlinkClick r:id="rId9"/>
              </a:rPr>
              <a:t>Lights, Camera, Action: 5 YA Titles about teen filmmakers</a:t>
            </a:r>
            <a:endParaRPr lang="en-US" sz="1600" dirty="0"/>
          </a:p>
        </p:txBody>
      </p:sp>
      <p:pic>
        <p:nvPicPr>
          <p:cNvPr id="8" name="Picture 7" descr="reelculture.jpg"/>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a:xfrm>
            <a:off x="6577012" y="1013432"/>
            <a:ext cx="2209800" cy="2209800"/>
          </a:xfrm>
          <a:prstGeom prst="rect">
            <a:avLst/>
          </a:prstGeom>
        </p:spPr>
      </p:pic>
      <p:sp>
        <p:nvSpPr>
          <p:cNvPr id="9" name="TextBox 8"/>
          <p:cNvSpPr txBox="1"/>
          <p:nvPr/>
        </p:nvSpPr>
        <p:spPr>
          <a:xfrm>
            <a:off x="607218" y="1091086"/>
            <a:ext cx="5486400" cy="1754326"/>
          </a:xfrm>
          <a:prstGeom prst="rect">
            <a:avLst/>
          </a:prstGeom>
          <a:noFill/>
        </p:spPr>
        <p:txBody>
          <a:bodyPr wrap="square" rtlCol="0">
            <a:spAutoFit/>
          </a:bodyPr>
          <a:lstStyle/>
          <a:p>
            <a:r>
              <a:rPr lang="en-US" dirty="0" smtClean="0"/>
              <a:t>Teens can create short films using a variety of tools, like </a:t>
            </a:r>
            <a:r>
              <a:rPr lang="en-US" dirty="0" err="1" smtClean="0"/>
              <a:t>iMovie</a:t>
            </a:r>
            <a:r>
              <a:rPr lang="en-US" dirty="0" smtClean="0"/>
              <a:t>, Movie Maker, Vine, </a:t>
            </a:r>
            <a:r>
              <a:rPr lang="en-US" dirty="0" err="1" smtClean="0"/>
              <a:t>Instagram</a:t>
            </a:r>
            <a:r>
              <a:rPr lang="en-US" dirty="0" smtClean="0"/>
              <a:t> Video and more.</a:t>
            </a:r>
          </a:p>
          <a:p>
            <a:endParaRPr lang="en-US" dirty="0" smtClean="0"/>
          </a:p>
          <a:p>
            <a:r>
              <a:rPr lang="en-US" dirty="0" smtClean="0"/>
              <a:t>You can make it a theme: Say, make a video about why the library is important to you. Or do a </a:t>
            </a:r>
            <a:r>
              <a:rPr lang="en-US" dirty="0" err="1" smtClean="0"/>
              <a:t>booktrailer</a:t>
            </a:r>
            <a:r>
              <a:rPr lang="en-US" dirty="0" smtClean="0"/>
              <a:t> festival. Or you can keep it open ended.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43400" y="301556"/>
            <a:ext cx="6092755" cy="6092755"/>
          </a:xfrm>
          <a:prstGeom prst="rect">
            <a:avLst/>
          </a:prstGeom>
        </p:spPr>
      </p:pic>
      <p:sp>
        <p:nvSpPr>
          <p:cNvPr id="7" name="Title 1"/>
          <p:cNvSpPr txBox="1">
            <a:spLocks/>
          </p:cNvSpPr>
          <p:nvPr/>
        </p:nvSpPr>
        <p:spPr>
          <a:xfrm>
            <a:off x="-685800" y="29718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smtClean="0">
                <a:latin typeface="AR DESTINE" pitchFamily="2" charset="0"/>
              </a:rPr>
              <a:t>STEAM</a:t>
            </a:r>
          </a:p>
          <a:p>
            <a:r>
              <a:rPr lang="en-US" sz="7200" dirty="0" smtClean="0">
                <a:latin typeface="AR DESTINE" pitchFamily="2" charset="0"/>
              </a:rPr>
              <a:t>Programming</a:t>
            </a:r>
          </a:p>
          <a:p>
            <a:r>
              <a:rPr lang="en-US" sz="7200" dirty="0" smtClean="0">
                <a:latin typeface="AR DESTINE" pitchFamily="2" charset="0"/>
              </a:rPr>
              <a:t>With</a:t>
            </a:r>
          </a:p>
          <a:p>
            <a:r>
              <a:rPr lang="en-US" sz="7200" dirty="0" smtClean="0">
                <a:latin typeface="AR DESTINE" pitchFamily="2" charset="0"/>
              </a:rPr>
              <a:t>Music</a:t>
            </a:r>
            <a:endParaRPr lang="en-US" sz="7200" dirty="0">
              <a:latin typeface="AR DESTINE" pitchFamily="2" charset="0"/>
            </a:endParaRPr>
          </a:p>
        </p:txBody>
      </p:sp>
    </p:spTree>
    <p:extLst>
      <p:ext uri="{BB962C8B-B14F-4D97-AF65-F5344CB8AC3E}">
        <p14:creationId xmlns:p14="http://schemas.microsoft.com/office/powerpoint/2010/main" val="409795706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7" y="2275"/>
            <a:ext cx="6347713" cy="1320800"/>
          </a:xfrm>
        </p:spPr>
        <p:txBody>
          <a:bodyPr/>
          <a:lstStyle/>
          <a:p>
            <a:pPr algn="l"/>
            <a:r>
              <a:rPr lang="en-US" b="1" dirty="0" smtClean="0">
                <a:solidFill>
                  <a:schemeClr val="tx2"/>
                </a:solidFill>
              </a:rPr>
              <a:t>Why music?</a:t>
            </a:r>
            <a:endParaRPr lang="en-US" b="1" dirty="0">
              <a:solidFill>
                <a:schemeClr val="tx2"/>
              </a:solidFill>
            </a:endParaRPr>
          </a:p>
        </p:txBody>
      </p:sp>
      <p:sp>
        <p:nvSpPr>
          <p:cNvPr id="4" name="TextBox 3"/>
          <p:cNvSpPr txBox="1"/>
          <p:nvPr/>
        </p:nvSpPr>
        <p:spPr>
          <a:xfrm>
            <a:off x="228600" y="609600"/>
            <a:ext cx="8001000" cy="2031325"/>
          </a:xfrm>
          <a:prstGeom prst="rect">
            <a:avLst/>
          </a:prstGeom>
          <a:noFill/>
        </p:spPr>
        <p:txBody>
          <a:bodyPr wrap="square" rtlCol="0">
            <a:spAutoFit/>
          </a:bodyPr>
          <a:lstStyle/>
          <a:p>
            <a:r>
              <a:rPr lang="en-US" b="1" dirty="0" smtClean="0"/>
              <a:t>Music has positive effects on literacy</a:t>
            </a:r>
            <a:r>
              <a:rPr lang="en-US" dirty="0" smtClean="0"/>
              <a:t>. </a:t>
            </a:r>
          </a:p>
          <a:p>
            <a:r>
              <a:rPr lang="en-US" dirty="0" smtClean="0"/>
              <a:t>There are numerous studies that show this connection:</a:t>
            </a:r>
          </a:p>
          <a:p>
            <a:pPr marL="285750" indent="-285750">
              <a:buFont typeface="Arial" panose="020B0604020202020204" pitchFamily="34" charset="0"/>
              <a:buChar char="•"/>
            </a:pPr>
            <a:r>
              <a:rPr lang="en-US" dirty="0">
                <a:hlinkClick r:id="rId2"/>
              </a:rPr>
              <a:t>http://</a:t>
            </a:r>
            <a:r>
              <a:rPr lang="en-US" dirty="0" smtClean="0">
                <a:hlinkClick r:id="rId2"/>
              </a:rPr>
              <a:t>ecrp.uiuc.edu/v10n1/bolduc.html</a:t>
            </a:r>
            <a:endParaRPr lang="en-US" dirty="0" smtClean="0"/>
          </a:p>
          <a:p>
            <a:pPr marL="285750" indent="-285750">
              <a:buFont typeface="Arial" panose="020B0604020202020204" pitchFamily="34" charset="0"/>
              <a:buChar char="•"/>
            </a:pPr>
            <a:r>
              <a:rPr lang="en-US" dirty="0">
                <a:hlinkClick r:id="rId3"/>
              </a:rPr>
              <a:t>http://</a:t>
            </a:r>
            <a:r>
              <a:rPr lang="en-US" dirty="0" smtClean="0">
                <a:hlinkClick r:id="rId3"/>
              </a:rPr>
              <a:t>www.abcmusicandme.com/documents/impact_of_music_on_literacy.pdf</a:t>
            </a:r>
            <a:endParaRPr lang="en-US" dirty="0" smtClean="0"/>
          </a:p>
          <a:p>
            <a:pPr marL="285750" indent="-285750">
              <a:buFont typeface="Arial" panose="020B0604020202020204" pitchFamily="34" charset="0"/>
              <a:buChar char="•"/>
            </a:pPr>
            <a:r>
              <a:rPr lang="en-US" dirty="0">
                <a:hlinkClick r:id="rId4"/>
              </a:rPr>
              <a:t>http://educationcloset.com/2012/07/17/integrating-music-and-literacy</a:t>
            </a:r>
            <a:r>
              <a:rPr lang="en-US" dirty="0" smtClean="0">
                <a:hlinkClick r:id="rId4"/>
              </a:rPr>
              <a:t>/</a:t>
            </a:r>
            <a:endParaRPr lang="en-US" dirty="0" smtClean="0"/>
          </a:p>
          <a:p>
            <a:pPr marL="285750" indent="-285750">
              <a:buFont typeface="Arial" panose="020B0604020202020204" pitchFamily="34" charset="0"/>
              <a:buChar char="•"/>
            </a:pPr>
            <a:r>
              <a:rPr lang="en-US" dirty="0" smtClean="0">
                <a:hlinkClick r:id="rId5"/>
              </a:rPr>
              <a:t>Music and Literacy</a:t>
            </a:r>
            <a:r>
              <a:rPr lang="en-US" dirty="0" smtClean="0"/>
              <a:t> </a:t>
            </a:r>
          </a:p>
          <a:p>
            <a:endParaRPr lang="en-US" dirty="0"/>
          </a:p>
        </p:txBody>
      </p:sp>
      <p:sp>
        <p:nvSpPr>
          <p:cNvPr id="5" name="TextBox 4"/>
          <p:cNvSpPr txBox="1"/>
          <p:nvPr/>
        </p:nvSpPr>
        <p:spPr>
          <a:xfrm>
            <a:off x="27296" y="2887682"/>
            <a:ext cx="7162800" cy="3600986"/>
          </a:xfrm>
          <a:prstGeom prst="rect">
            <a:avLst/>
          </a:prstGeom>
          <a:noFill/>
        </p:spPr>
        <p:txBody>
          <a:bodyPr wrap="square" rtlCol="0">
            <a:spAutoFit/>
          </a:bodyPr>
          <a:lstStyle/>
          <a:p>
            <a:r>
              <a:rPr lang="en-US" b="1" dirty="0" smtClean="0"/>
              <a:t>There is just something about the teenage years and music.</a:t>
            </a:r>
          </a:p>
          <a:p>
            <a:pPr marL="285750" indent="-285750">
              <a:buFont typeface="Arial" panose="020B0604020202020204" pitchFamily="34" charset="0"/>
              <a:buChar char="•"/>
            </a:pPr>
            <a:r>
              <a:rPr lang="en-US" sz="1600" dirty="0" smtClean="0"/>
              <a:t>Some say there is something about the age 14 </a:t>
            </a:r>
            <a:r>
              <a:rPr lang="en-US" sz="1600" dirty="0"/>
              <a:t>and music: </a:t>
            </a:r>
            <a:r>
              <a:rPr lang="en-US" sz="1600" dirty="0">
                <a:hlinkClick r:id="rId6"/>
              </a:rPr>
              <a:t>http://learning.blogs.nytimes.com/2011/05/25/is-14-a-magic-age-for-forming-cultural-tastes</a:t>
            </a:r>
            <a:r>
              <a:rPr lang="en-US" sz="1600" dirty="0" smtClean="0">
                <a:hlinkClick r:id="rId6"/>
              </a:rPr>
              <a:t>/</a:t>
            </a:r>
            <a:endParaRPr lang="en-US" sz="1600" dirty="0"/>
          </a:p>
          <a:p>
            <a:pPr marL="285750" indent="-285750">
              <a:buFont typeface="Arial" panose="020B0604020202020204" pitchFamily="34" charset="0"/>
              <a:buChar char="•"/>
            </a:pPr>
            <a:r>
              <a:rPr lang="en-US" sz="1600" dirty="0"/>
              <a:t>“Fourteen is a sort of magic age for the development of musical tastes.  Pubertal growth hormones make everything we’re experiencing, including music, seem very important.  We’re just reaching a point in our cognitive development when we’re developing our own tastes.  And musical tastes become a badge of identity.” – Daniel J. </a:t>
            </a:r>
            <a:r>
              <a:rPr lang="en-US" sz="1600" dirty="0" err="1"/>
              <a:t>Levitin</a:t>
            </a:r>
            <a:r>
              <a:rPr lang="en-US" sz="1600" dirty="0"/>
              <a:t>, a professor of psychology and the director of the Laboratory for Music Perception, Cognition and Expertise at McGill University. (</a:t>
            </a:r>
            <a:r>
              <a:rPr lang="en-US" sz="1600" dirty="0">
                <a:hlinkClick r:id="rId7"/>
              </a:rPr>
              <a:t>http://</a:t>
            </a:r>
            <a:r>
              <a:rPr lang="en-US" sz="1600" dirty="0" smtClean="0">
                <a:hlinkClick r:id="rId7"/>
              </a:rPr>
              <a:t>blog.clickitticket.com/post/What-Kind-Of-Music-Were-You-Listening-To-At-Age-14.aspx</a:t>
            </a:r>
            <a:r>
              <a:rPr lang="en-US" sz="1600" dirty="0" smtClean="0"/>
              <a:t> )</a:t>
            </a:r>
          </a:p>
          <a:p>
            <a:pPr marL="285750" indent="-285750">
              <a:buFont typeface="Arial" panose="020B0604020202020204" pitchFamily="34" charset="0"/>
              <a:buChar char="•"/>
            </a:pPr>
            <a:r>
              <a:rPr lang="en-US" sz="1600" dirty="0" smtClean="0">
                <a:hlinkClick r:id="rId8"/>
              </a:rPr>
              <a:t>Slate: Musical Nostalgia</a:t>
            </a:r>
            <a:endParaRPr lang="en-US" sz="1600" dirty="0"/>
          </a:p>
        </p:txBody>
      </p:sp>
    </p:spTree>
    <p:extLst>
      <p:ext uri="{BB962C8B-B14F-4D97-AF65-F5344CB8AC3E}">
        <p14:creationId xmlns:p14="http://schemas.microsoft.com/office/powerpoint/2010/main" val="418532760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2879"/>
            <a:ext cx="8229600" cy="1143000"/>
          </a:xfrm>
        </p:spPr>
        <p:txBody>
          <a:bodyPr/>
          <a:lstStyle/>
          <a:p>
            <a:r>
              <a:rPr lang="en-US" dirty="0" smtClean="0"/>
              <a:t>The Book Playlist?</a:t>
            </a:r>
            <a:endParaRPr lang="en-US" dirty="0"/>
          </a:p>
        </p:txBody>
      </p:sp>
      <p:sp>
        <p:nvSpPr>
          <p:cNvPr id="4" name="TextBox 3"/>
          <p:cNvSpPr txBox="1"/>
          <p:nvPr/>
        </p:nvSpPr>
        <p:spPr>
          <a:xfrm>
            <a:off x="152400" y="723898"/>
            <a:ext cx="8382000" cy="923330"/>
          </a:xfrm>
          <a:prstGeom prst="rect">
            <a:avLst/>
          </a:prstGeom>
          <a:noFill/>
        </p:spPr>
        <p:txBody>
          <a:bodyPr wrap="square" rtlCol="0">
            <a:spAutoFit/>
          </a:bodyPr>
          <a:lstStyle/>
          <a:p>
            <a:r>
              <a:rPr lang="en-US" dirty="0" smtClean="0"/>
              <a:t>Playlist: “a </a:t>
            </a:r>
            <a:r>
              <a:rPr lang="en-US" dirty="0"/>
              <a:t>list of recorded songs or pieces of music chosen to be broadcast on a radio show or by a particular radio station</a:t>
            </a:r>
            <a:r>
              <a:rPr lang="en-US" dirty="0" smtClean="0"/>
              <a:t>.” </a:t>
            </a:r>
          </a:p>
          <a:p>
            <a:r>
              <a:rPr lang="en-US" dirty="0" smtClean="0"/>
              <a:t>(Dictionary.com)</a:t>
            </a:r>
            <a:endParaRPr lang="en-US" dirty="0"/>
          </a:p>
        </p:txBody>
      </p:sp>
      <p:sp>
        <p:nvSpPr>
          <p:cNvPr id="5" name="TextBox 4"/>
          <p:cNvSpPr txBox="1"/>
          <p:nvPr/>
        </p:nvSpPr>
        <p:spPr>
          <a:xfrm>
            <a:off x="161499" y="2174584"/>
            <a:ext cx="4781549" cy="4524315"/>
          </a:xfrm>
          <a:prstGeom prst="rect">
            <a:avLst/>
          </a:prstGeom>
          <a:noFill/>
        </p:spPr>
        <p:txBody>
          <a:bodyPr wrap="square" rtlCol="0">
            <a:spAutoFit/>
          </a:bodyPr>
          <a:lstStyle/>
          <a:p>
            <a:r>
              <a:rPr lang="en-US" b="1" dirty="0" smtClean="0"/>
              <a:t>Book Playlists Can Be Many Things:</a:t>
            </a:r>
          </a:p>
          <a:p>
            <a:endParaRPr lang="en-US" dirty="0"/>
          </a:p>
          <a:p>
            <a:r>
              <a:rPr lang="en-US" dirty="0" smtClean="0"/>
              <a:t>The list of songs an author listens to while writing</a:t>
            </a:r>
          </a:p>
          <a:p>
            <a:r>
              <a:rPr lang="en-US" dirty="0" smtClean="0"/>
              <a:t>a book that helped set the mood or helps define </a:t>
            </a:r>
          </a:p>
          <a:p>
            <a:r>
              <a:rPr lang="en-US" dirty="0" smtClean="0"/>
              <a:t>a character.</a:t>
            </a:r>
          </a:p>
          <a:p>
            <a:endParaRPr lang="en-US" dirty="0"/>
          </a:p>
          <a:p>
            <a:r>
              <a:rPr lang="en-US" dirty="0" smtClean="0"/>
              <a:t>The list of songs talked about within the book </a:t>
            </a:r>
          </a:p>
          <a:p>
            <a:r>
              <a:rPr lang="en-US" dirty="0" smtClean="0"/>
              <a:t>itself (see The Perks of Being a Wallflower, </a:t>
            </a:r>
          </a:p>
          <a:p>
            <a:r>
              <a:rPr lang="en-US" dirty="0" smtClean="0"/>
              <a:t>for example)</a:t>
            </a:r>
          </a:p>
          <a:p>
            <a:endParaRPr lang="en-US" dirty="0"/>
          </a:p>
          <a:p>
            <a:r>
              <a:rPr lang="en-US" dirty="0" smtClean="0"/>
              <a:t>The list of songs that comes to the mind of a </a:t>
            </a:r>
          </a:p>
          <a:p>
            <a:r>
              <a:rPr lang="en-US" dirty="0" smtClean="0"/>
              <a:t>reader as they read a book or think of the </a:t>
            </a:r>
          </a:p>
          <a:p>
            <a:r>
              <a:rPr lang="en-US" dirty="0" smtClean="0"/>
              <a:t>characters.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33949" y="1295398"/>
            <a:ext cx="4057651" cy="5410201"/>
          </a:xfrm>
          <a:prstGeom prst="rect">
            <a:avLst/>
          </a:prstGeom>
        </p:spPr>
      </p:pic>
      <p:sp>
        <p:nvSpPr>
          <p:cNvPr id="7" name="TextBox 6"/>
          <p:cNvSpPr txBox="1"/>
          <p:nvPr/>
        </p:nvSpPr>
        <p:spPr>
          <a:xfrm>
            <a:off x="1330940" y="1468903"/>
            <a:ext cx="3581400" cy="646331"/>
          </a:xfrm>
          <a:prstGeom prst="rect">
            <a:avLst/>
          </a:prstGeom>
          <a:noFill/>
        </p:spPr>
        <p:txBody>
          <a:bodyPr wrap="square" rtlCol="0">
            <a:spAutoFit/>
          </a:bodyPr>
          <a:lstStyle/>
          <a:p>
            <a:pPr algn="r"/>
            <a:r>
              <a:rPr lang="en-US" dirty="0" smtClean="0"/>
              <a:t>A playlist is a modern day mixtape!</a:t>
            </a:r>
            <a:endParaRPr lang="en-US" dirty="0"/>
          </a:p>
        </p:txBody>
      </p:sp>
    </p:spTree>
    <p:extLst>
      <p:ext uri="{BB962C8B-B14F-4D97-AF65-F5344CB8AC3E}">
        <p14:creationId xmlns:p14="http://schemas.microsoft.com/office/powerpoint/2010/main" val="94904465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41" y="685800"/>
            <a:ext cx="7739418" cy="1320800"/>
          </a:xfrm>
        </p:spPr>
        <p:txBody>
          <a:bodyPr/>
          <a:lstStyle/>
          <a:p>
            <a:r>
              <a:rPr lang="en-US" dirty="0" smtClean="0"/>
              <a:t>Where can you find Book Playlists?</a:t>
            </a:r>
            <a:endParaRPr lang="en-US" dirty="0"/>
          </a:p>
        </p:txBody>
      </p:sp>
      <p:sp>
        <p:nvSpPr>
          <p:cNvPr id="4" name="TextBox 3"/>
          <p:cNvSpPr txBox="1"/>
          <p:nvPr/>
        </p:nvSpPr>
        <p:spPr>
          <a:xfrm>
            <a:off x="533400" y="1242749"/>
            <a:ext cx="7620000" cy="5878532"/>
          </a:xfrm>
          <a:prstGeom prst="rect">
            <a:avLst/>
          </a:prstGeom>
          <a:noFill/>
        </p:spPr>
        <p:txBody>
          <a:bodyPr wrap="square" rtlCol="0">
            <a:spAutoFit/>
          </a:bodyPr>
          <a:lstStyle/>
          <a:p>
            <a:r>
              <a:rPr lang="en-US" dirty="0" smtClean="0"/>
              <a:t>Many authors will share their book playlists on Tumblr or in Blog Posts</a:t>
            </a:r>
          </a:p>
          <a:p>
            <a:r>
              <a:rPr lang="en-US" dirty="0"/>
              <a:t>	</a:t>
            </a:r>
            <a:r>
              <a:rPr lang="en-US" dirty="0" smtClean="0"/>
              <a:t>See: </a:t>
            </a:r>
            <a:r>
              <a:rPr lang="en-US" dirty="0" smtClean="0">
                <a:hlinkClick r:id="rId2"/>
              </a:rPr>
              <a:t>Sarah </a:t>
            </a:r>
            <a:r>
              <a:rPr lang="en-US" dirty="0" err="1" smtClean="0">
                <a:hlinkClick r:id="rId2"/>
              </a:rPr>
              <a:t>Dessen</a:t>
            </a:r>
            <a:r>
              <a:rPr lang="en-US" dirty="0" smtClean="0">
                <a:hlinkClick r:id="rId2"/>
              </a:rPr>
              <a:t> discussing the playlist for Just Listen</a:t>
            </a:r>
            <a:endParaRPr lang="en-US" dirty="0" smtClean="0"/>
          </a:p>
          <a:p>
            <a:endParaRPr lang="en-US" dirty="0"/>
          </a:p>
          <a:p>
            <a:r>
              <a:rPr lang="en-US" dirty="0" smtClean="0"/>
              <a:t>Many readers will create book playlists and share them in the same way.</a:t>
            </a:r>
          </a:p>
          <a:p>
            <a:r>
              <a:rPr lang="en-US" dirty="0"/>
              <a:t>	</a:t>
            </a:r>
            <a:r>
              <a:rPr lang="en-US" dirty="0" smtClean="0"/>
              <a:t>See: </a:t>
            </a:r>
            <a:r>
              <a:rPr lang="en-US" dirty="0" smtClean="0">
                <a:hlinkClick r:id="rId3"/>
              </a:rPr>
              <a:t>Reading 2.0</a:t>
            </a:r>
            <a:endParaRPr lang="en-US" dirty="0" smtClean="0"/>
          </a:p>
          <a:p>
            <a:endParaRPr lang="en-US" dirty="0"/>
          </a:p>
          <a:p>
            <a:r>
              <a:rPr lang="en-US" dirty="0" smtClean="0"/>
              <a:t>Book playlists can be simple – from just a list of song titles – to an actual playlist that embed the audio or video so you can quickly and easily hear the song being mentioned. For example, this </a:t>
            </a:r>
            <a:r>
              <a:rPr lang="en-US" dirty="0" err="1" smtClean="0"/>
              <a:t>Buzzfeed</a:t>
            </a:r>
            <a:r>
              <a:rPr lang="en-US" dirty="0" smtClean="0"/>
              <a:t> playlist for </a:t>
            </a:r>
            <a:r>
              <a:rPr lang="en-US" b="1" dirty="0" smtClean="0"/>
              <a:t>The Perks of Being a Wallflower </a:t>
            </a:r>
            <a:r>
              <a:rPr lang="en-US" dirty="0" smtClean="0"/>
              <a:t>has the video embedded for </a:t>
            </a:r>
            <a:r>
              <a:rPr lang="en-US" dirty="0"/>
              <a:t>easy viewing/listening: </a:t>
            </a:r>
            <a:r>
              <a:rPr lang="en-US" dirty="0">
                <a:hlinkClick r:id="rId4"/>
              </a:rPr>
              <a:t>http://</a:t>
            </a:r>
            <a:r>
              <a:rPr lang="en-US" dirty="0" smtClean="0">
                <a:hlinkClick r:id="rId4"/>
              </a:rPr>
              <a:t>www.buzzfeed.com/kaylayandoli/the-perks-of-being-a-wallflower-playlist-you-nee-cqn5</a:t>
            </a:r>
            <a:r>
              <a:rPr lang="en-US" dirty="0"/>
              <a:t>)</a:t>
            </a:r>
            <a:endParaRPr lang="en-US" dirty="0" smtClean="0"/>
          </a:p>
          <a:p>
            <a:endParaRPr lang="en-US" dirty="0"/>
          </a:p>
          <a:p>
            <a:r>
              <a:rPr lang="en-US" dirty="0" smtClean="0"/>
              <a:t>There are many tools for creating playlists:</a:t>
            </a:r>
          </a:p>
          <a:p>
            <a:r>
              <a:rPr lang="en-US" sz="1400" dirty="0" smtClean="0">
                <a:hlinkClick r:id="rId5"/>
              </a:rPr>
              <a:t>Spotify</a:t>
            </a:r>
            <a:endParaRPr lang="en-US" sz="1400" dirty="0" smtClean="0"/>
          </a:p>
          <a:p>
            <a:r>
              <a:rPr lang="en-US" sz="1400" dirty="0" err="1" smtClean="0">
                <a:hlinkClick r:id="rId6"/>
              </a:rPr>
              <a:t>Mashable</a:t>
            </a:r>
            <a:r>
              <a:rPr lang="en-US" sz="1400" dirty="0" smtClean="0">
                <a:hlinkClick r:id="rId6"/>
              </a:rPr>
              <a:t>: 10 iPhone Apps for Music Lovers</a:t>
            </a:r>
            <a:endParaRPr lang="en-US" sz="1400" dirty="0" smtClean="0"/>
          </a:p>
          <a:p>
            <a:r>
              <a:rPr lang="en-US" sz="1400" dirty="0" err="1" smtClean="0">
                <a:hlinkClick r:id="rId7"/>
              </a:rPr>
              <a:t>Soundcloud</a:t>
            </a:r>
            <a:r>
              <a:rPr lang="en-US" sz="1400" dirty="0" smtClean="0">
                <a:hlinkClick r:id="rId7"/>
              </a:rPr>
              <a:t>: What are playlists? How do I make them?</a:t>
            </a:r>
            <a:endParaRPr lang="en-US" sz="1400" dirty="0" smtClean="0"/>
          </a:p>
          <a:p>
            <a:r>
              <a:rPr lang="en-US" sz="1400" dirty="0" smtClean="0">
                <a:hlinkClick r:id="rId8"/>
              </a:rPr>
              <a:t>www.playlist.com</a:t>
            </a:r>
            <a:endParaRPr lang="en-US" sz="1400" dirty="0" smtClean="0"/>
          </a:p>
          <a:p>
            <a:r>
              <a:rPr lang="en-US" sz="1400" dirty="0" smtClean="0">
                <a:hlinkClick r:id="rId9"/>
              </a:rPr>
              <a:t>www.take40.com</a:t>
            </a:r>
            <a:r>
              <a:rPr lang="en-US" sz="1400" dirty="0" smtClean="0"/>
              <a:t> </a:t>
            </a:r>
          </a:p>
          <a:p>
            <a:endParaRPr lang="en-US" dirty="0"/>
          </a:p>
        </p:txBody>
      </p:sp>
      <p:pic>
        <p:nvPicPr>
          <p:cNvPr id="5" name="Picture 4"/>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rot="1451529">
            <a:off x="7199543" y="4671842"/>
            <a:ext cx="1443546" cy="2176776"/>
          </a:xfrm>
          <a:prstGeom prst="rect">
            <a:avLst/>
          </a:prstGeom>
        </p:spPr>
      </p:pic>
    </p:spTree>
    <p:extLst>
      <p:ext uri="{BB962C8B-B14F-4D97-AF65-F5344CB8AC3E}">
        <p14:creationId xmlns:p14="http://schemas.microsoft.com/office/powerpoint/2010/main" val="25142590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21" y="685800"/>
            <a:ext cx="8229600" cy="1143000"/>
          </a:xfrm>
        </p:spPr>
        <p:txBody>
          <a:bodyPr/>
          <a:lstStyle/>
          <a:p>
            <a:r>
              <a:rPr lang="en-US" dirty="0" smtClean="0">
                <a:solidFill>
                  <a:schemeClr val="tx1"/>
                </a:solidFill>
              </a:rPr>
              <a:t>Video Killed the Radio Star . . .</a:t>
            </a:r>
            <a:endParaRPr lang="en-US" dirty="0">
              <a:solidFill>
                <a:schemeClr val="tx1"/>
              </a:solidFill>
            </a:endParaRPr>
          </a:p>
        </p:txBody>
      </p:sp>
      <p:sp>
        <p:nvSpPr>
          <p:cNvPr id="4" name="TextBox 3"/>
          <p:cNvSpPr txBox="1"/>
          <p:nvPr/>
        </p:nvSpPr>
        <p:spPr>
          <a:xfrm>
            <a:off x="457200" y="1600200"/>
            <a:ext cx="7010400" cy="4247317"/>
          </a:xfrm>
          <a:prstGeom prst="rect">
            <a:avLst/>
          </a:prstGeom>
          <a:noFill/>
        </p:spPr>
        <p:txBody>
          <a:bodyPr wrap="square" rtlCol="0">
            <a:spAutoFit/>
          </a:bodyPr>
          <a:lstStyle/>
          <a:p>
            <a:r>
              <a:rPr lang="en-US" dirty="0" smtClean="0"/>
              <a:t>Music programming can also be about video</a:t>
            </a:r>
          </a:p>
          <a:p>
            <a:endParaRPr lang="en-US" dirty="0" smtClean="0"/>
          </a:p>
          <a:p>
            <a:pPr marL="342900" indent="-342900">
              <a:buFont typeface="Arial" panose="020B0604020202020204" pitchFamily="34" charset="0"/>
              <a:buChar char="•"/>
            </a:pPr>
            <a:r>
              <a:rPr lang="en-US" dirty="0" smtClean="0"/>
              <a:t>Teens can create lip sync videos to their favorite songs. How many different versions of </a:t>
            </a:r>
            <a:r>
              <a:rPr lang="en-US" i="1" dirty="0" smtClean="0"/>
              <a:t>Let it Go </a:t>
            </a:r>
            <a:r>
              <a:rPr lang="en-US" dirty="0" smtClean="0"/>
              <a:t>from Frozen have you seen?</a:t>
            </a:r>
          </a:p>
          <a:p>
            <a:pPr marL="342900" indent="-342900">
              <a:buFont typeface="Arial" panose="020B0604020202020204" pitchFamily="34" charset="0"/>
              <a:buChar char="•"/>
            </a:pPr>
            <a:r>
              <a:rPr lang="en-US" dirty="0" smtClean="0"/>
              <a:t>These videos can even be library promotions. You have seen the It’s All About the Books take on </a:t>
            </a:r>
            <a:r>
              <a:rPr lang="en-US" i="1" dirty="0" smtClean="0"/>
              <a:t>All About the Bass</a:t>
            </a:r>
            <a:r>
              <a:rPr lang="en-US" dirty="0" smtClean="0"/>
              <a:t>, right? </a:t>
            </a:r>
            <a:r>
              <a:rPr lang="en-US" dirty="0" smtClean="0">
                <a:hlinkClick r:id="rId2"/>
              </a:rPr>
              <a:t>https</a:t>
            </a:r>
            <a:r>
              <a:rPr lang="en-US" dirty="0">
                <a:hlinkClick r:id="rId2"/>
              </a:rPr>
              <a:t>://</a:t>
            </a:r>
            <a:r>
              <a:rPr lang="en-US" dirty="0" smtClean="0">
                <a:hlinkClick r:id="rId2"/>
              </a:rPr>
              <a:t>www.youtube.com/watch?v=Pduszh4ADTU</a:t>
            </a:r>
            <a:endParaRPr lang="en-US" dirty="0" smtClean="0"/>
          </a:p>
          <a:p>
            <a:pPr marL="342900" indent="-342900">
              <a:buFont typeface="Arial" panose="020B0604020202020204" pitchFamily="34" charset="0"/>
              <a:buChar char="•"/>
            </a:pPr>
            <a:r>
              <a:rPr lang="en-US" dirty="0" smtClean="0"/>
              <a:t>You can do it simple: Use </a:t>
            </a:r>
            <a:r>
              <a:rPr lang="en-US" dirty="0" err="1" smtClean="0"/>
              <a:t>Animoto</a:t>
            </a:r>
            <a:r>
              <a:rPr lang="en-US" dirty="0" smtClean="0"/>
              <a:t> (which has free, already cleared songs you can use) to create a slide show of teens in the library/at library programs. Share it online or upload it to a screen that repeats behind your circulation desk or in your teen area.</a:t>
            </a:r>
          </a:p>
          <a:p>
            <a:pPr marL="342900" indent="-342900">
              <a:buFont typeface="Arial" panose="020B0604020202020204" pitchFamily="34" charset="0"/>
              <a:buChar char="•"/>
            </a:pPr>
            <a:r>
              <a:rPr lang="en-US" dirty="0" smtClean="0"/>
              <a:t>Or use something like </a:t>
            </a:r>
            <a:r>
              <a:rPr lang="en-US" dirty="0" err="1" smtClean="0">
                <a:hlinkClick r:id="rId3"/>
              </a:rPr>
              <a:t>MovieMaker</a:t>
            </a:r>
            <a:r>
              <a:rPr lang="en-US" dirty="0" smtClean="0">
                <a:hlinkClick r:id="rId3"/>
              </a:rPr>
              <a:t> to make “Book Trailers”</a:t>
            </a:r>
            <a:endParaRPr lang="en-US" dirty="0" smtClean="0"/>
          </a:p>
          <a:p>
            <a:pPr marL="342900" indent="-342900">
              <a:buFont typeface="Arial" panose="020B0604020202020204" pitchFamily="34" charset="0"/>
              <a:buChar char="•"/>
            </a:pPr>
            <a:r>
              <a:rPr lang="en-US" dirty="0" smtClean="0">
                <a:hlinkClick r:id="rId4"/>
              </a:rPr>
              <a:t>Music copyright info here</a:t>
            </a:r>
            <a:endParaRPr lang="en-US" dirty="0" smtClean="0"/>
          </a:p>
          <a:p>
            <a:endParaRPr lang="en-US" dirty="0"/>
          </a:p>
          <a:p>
            <a:endParaRPr lang="en-US" dirty="0"/>
          </a:p>
        </p:txBody>
      </p:sp>
    </p:spTree>
    <p:extLst>
      <p:ext uri="{BB962C8B-B14F-4D97-AF65-F5344CB8AC3E}">
        <p14:creationId xmlns:p14="http://schemas.microsoft.com/office/powerpoint/2010/main" val="216446368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0" y="4572000"/>
            <a:ext cx="9144000" cy="2286000"/>
          </a:xfrm>
          <a:prstGeom prst="rect">
            <a:avLst/>
          </a:prstGeom>
        </p:spPr>
      </p:pic>
      <p:sp>
        <p:nvSpPr>
          <p:cNvPr id="2" name="Title 1"/>
          <p:cNvSpPr>
            <a:spLocks noGrp="1"/>
          </p:cNvSpPr>
          <p:nvPr>
            <p:ph type="title"/>
          </p:nvPr>
        </p:nvSpPr>
        <p:spPr>
          <a:xfrm>
            <a:off x="28433" y="76200"/>
            <a:ext cx="9144000" cy="1143000"/>
          </a:xfrm>
        </p:spPr>
        <p:txBody>
          <a:bodyPr>
            <a:noAutofit/>
          </a:bodyPr>
          <a:lstStyle/>
          <a:p>
            <a:r>
              <a:rPr lang="en-US" sz="3200" dirty="0" smtClean="0"/>
              <a:t>Let’s Make Beautiful Music Together @                      the Library</a:t>
            </a:r>
            <a:endParaRPr lang="en-US" sz="3200" dirty="0"/>
          </a:p>
        </p:txBody>
      </p:sp>
      <p:sp>
        <p:nvSpPr>
          <p:cNvPr id="4" name="TextBox 3"/>
          <p:cNvSpPr txBox="1"/>
          <p:nvPr/>
        </p:nvSpPr>
        <p:spPr>
          <a:xfrm>
            <a:off x="45493" y="1372106"/>
            <a:ext cx="7010400" cy="3046988"/>
          </a:xfrm>
          <a:prstGeom prst="rect">
            <a:avLst/>
          </a:prstGeom>
          <a:noFill/>
        </p:spPr>
        <p:txBody>
          <a:bodyPr wrap="square" rtlCol="0">
            <a:spAutoFit/>
          </a:bodyPr>
          <a:lstStyle/>
          <a:p>
            <a:pPr algn="r"/>
            <a:r>
              <a:rPr lang="en-US" sz="2400" dirty="0" smtClean="0"/>
              <a:t>A number of public libraries have digital media labs and recording studios.</a:t>
            </a:r>
          </a:p>
          <a:p>
            <a:pPr algn="r"/>
            <a:r>
              <a:rPr lang="en-US" sz="2400" dirty="0" smtClean="0"/>
              <a:t>They include:</a:t>
            </a:r>
          </a:p>
          <a:p>
            <a:pPr algn="r"/>
            <a:r>
              <a:rPr lang="en-US" sz="2400" dirty="0" smtClean="0">
                <a:hlinkClick r:id="rId3"/>
              </a:rPr>
              <a:t>Arlington Heights Memorial Library: The Studio</a:t>
            </a:r>
            <a:endParaRPr lang="en-US" sz="2400" dirty="0" smtClean="0"/>
          </a:p>
          <a:p>
            <a:pPr algn="r"/>
            <a:r>
              <a:rPr lang="en-US" sz="2400" dirty="0" smtClean="0">
                <a:hlinkClick r:id="rId4"/>
              </a:rPr>
              <a:t>Cleveland Public Library</a:t>
            </a:r>
            <a:endParaRPr lang="en-US" sz="2400" dirty="0" smtClean="0"/>
          </a:p>
          <a:p>
            <a:pPr algn="r"/>
            <a:r>
              <a:rPr lang="en-US" sz="2400" dirty="0" smtClean="0"/>
              <a:t>Cuyahoga CPL Recording Studio</a:t>
            </a:r>
          </a:p>
          <a:p>
            <a:pPr algn="r"/>
            <a:r>
              <a:rPr lang="en-US" sz="2400" dirty="0" smtClean="0"/>
              <a:t>Stoke Public Library</a:t>
            </a:r>
          </a:p>
          <a:p>
            <a:pPr algn="r"/>
            <a:r>
              <a:rPr lang="en-US" sz="2400" dirty="0" smtClean="0"/>
              <a:t>And more . . . .</a:t>
            </a:r>
            <a:endParaRPr lang="en-US" sz="2400" dirty="0"/>
          </a:p>
        </p:txBody>
      </p:sp>
    </p:spTree>
    <p:extLst>
      <p:ext uri="{BB962C8B-B14F-4D97-AF65-F5344CB8AC3E}">
        <p14:creationId xmlns:p14="http://schemas.microsoft.com/office/powerpoint/2010/main" val="151110515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152400" y="990600"/>
            <a:ext cx="5706792" cy="3429000"/>
          </a:xfrm>
          <a:prstGeom prst="wedgeRoundRectCallout">
            <a:avLst>
              <a:gd name="adj1" fmla="val -28274"/>
              <a:gd name="adj2" fmla="val 83762"/>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3"/>
          <p:cNvSpPr/>
          <p:nvPr/>
        </p:nvSpPr>
        <p:spPr>
          <a:xfrm>
            <a:off x="381000" y="-89089"/>
            <a:ext cx="7086599" cy="1200329"/>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b="1" cap="none" spc="0" dirty="0" smtClean="0">
                <a:ln w="12700">
                  <a:solidFill>
                    <a:schemeClr val="tx1"/>
                  </a:solidFill>
                  <a:prstDash val="solid"/>
                </a:ln>
                <a:latin typeface="AR DESTINE" pitchFamily="2" charset="0"/>
              </a:rPr>
              <a:t>Unconventional</a:t>
            </a:r>
            <a:endParaRPr lang="en-US" sz="7200" b="1" cap="none" spc="0" dirty="0">
              <a:ln w="12700">
                <a:solidFill>
                  <a:schemeClr val="tx1"/>
                </a:solidFill>
                <a:prstDash val="solid"/>
              </a:ln>
              <a:latin typeface="AR DESTINE" pitchFamily="2" charset="0"/>
            </a:endParaRPr>
          </a:p>
        </p:txBody>
      </p:sp>
      <p:sp>
        <p:nvSpPr>
          <p:cNvPr id="7" name="Rectangle 6"/>
          <p:cNvSpPr/>
          <p:nvPr/>
        </p:nvSpPr>
        <p:spPr>
          <a:xfrm rot="21066949">
            <a:off x="1928592" y="4437460"/>
            <a:ext cx="7024260" cy="2123658"/>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dirty="0" smtClean="0">
                <a:ln w="12700">
                  <a:solidFill>
                    <a:schemeClr val="tx1"/>
                  </a:solidFill>
                  <a:prstDash val="solid"/>
                </a:ln>
                <a:solidFill>
                  <a:schemeClr val="accent1"/>
                </a:solidFill>
                <a:latin typeface="AR DESTINE" pitchFamily="2" charset="0"/>
              </a:rPr>
              <a:t>Book Discussion Groups</a:t>
            </a:r>
            <a:endParaRPr lang="en-US" sz="6600" b="1" cap="none" spc="0" dirty="0">
              <a:ln w="12700">
                <a:solidFill>
                  <a:schemeClr val="tx1"/>
                </a:solidFill>
                <a:prstDash val="solid"/>
              </a:ln>
              <a:solidFill>
                <a:schemeClr val="accent1"/>
              </a:solidFill>
              <a:latin typeface="AR DESTINE" pitchFamily="2" charset="0"/>
            </a:endParaRPr>
          </a:p>
        </p:txBody>
      </p:sp>
      <p:sp>
        <p:nvSpPr>
          <p:cNvPr id="5" name="TextBox 4"/>
          <p:cNvSpPr txBox="1"/>
          <p:nvPr/>
        </p:nvSpPr>
        <p:spPr>
          <a:xfrm>
            <a:off x="1091697" y="1181606"/>
            <a:ext cx="3962400" cy="3046988"/>
          </a:xfrm>
          <a:prstGeom prst="rect">
            <a:avLst/>
          </a:prstGeom>
          <a:noFill/>
        </p:spPr>
        <p:txBody>
          <a:bodyPr wrap="square" rtlCol="0">
            <a:spAutoFit/>
          </a:bodyPr>
          <a:lstStyle/>
          <a:p>
            <a:pPr algn="ctr"/>
            <a:r>
              <a:rPr lang="en-US" sz="3200" dirty="0" smtClean="0">
                <a:solidFill>
                  <a:schemeClr val="bg1"/>
                </a:solidFill>
              </a:rPr>
              <a:t>Using technology to take your library’s book discussion groups outside the four walls of your library!</a:t>
            </a:r>
            <a:endParaRPr lang="en-US" sz="3200" dirty="0">
              <a:solidFill>
                <a:schemeClr val="bg1"/>
              </a:solidFill>
            </a:endParaRPr>
          </a:p>
        </p:txBody>
      </p:sp>
    </p:spTree>
    <p:extLst>
      <p:ext uri="{BB962C8B-B14F-4D97-AF65-F5344CB8AC3E}">
        <p14:creationId xmlns:p14="http://schemas.microsoft.com/office/powerpoint/2010/main" val="295212723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1219200"/>
            <a:ext cx="6553200" cy="4616648"/>
          </a:xfrm>
          <a:prstGeom prst="rect">
            <a:avLst/>
          </a:prstGeom>
          <a:noFill/>
        </p:spPr>
        <p:txBody>
          <a:bodyPr wrap="square" rtlCol="0">
            <a:spAutoFit/>
          </a:bodyPr>
          <a:lstStyle/>
          <a:p>
            <a:r>
              <a:rPr lang="en-US" sz="9600" dirty="0" smtClean="0">
                <a:latin typeface="AR DESTINE" pitchFamily="2" charset="0"/>
              </a:rPr>
              <a:t>Why Tech?</a:t>
            </a:r>
          </a:p>
          <a:p>
            <a:r>
              <a:rPr lang="en-US" b="1" dirty="0" smtClean="0"/>
              <a:t>People can participate from any location</a:t>
            </a:r>
          </a:p>
          <a:p>
            <a:endParaRPr lang="en-US" b="1" dirty="0" smtClean="0"/>
          </a:p>
          <a:p>
            <a:r>
              <a:rPr lang="en-US" b="1" dirty="0" smtClean="0"/>
              <a:t>Depending what tech you use, people can participate on their own time</a:t>
            </a:r>
          </a:p>
          <a:p>
            <a:endParaRPr lang="en-US" b="1" dirty="0"/>
          </a:p>
          <a:p>
            <a:r>
              <a:rPr lang="en-US" b="1" dirty="0" smtClean="0"/>
              <a:t>A way of taking your programming outside the building and creating outreach opportunities</a:t>
            </a:r>
          </a:p>
          <a:p>
            <a:endParaRPr lang="en-US" b="1" dirty="0"/>
          </a:p>
          <a:p>
            <a:r>
              <a:rPr lang="en-US" b="1" dirty="0" smtClean="0"/>
              <a:t>You can build an archive of discussions for new people to go back and read</a:t>
            </a:r>
          </a:p>
          <a:p>
            <a:endParaRPr lang="en-US" dirty="0" smtClean="0"/>
          </a:p>
        </p:txBody>
      </p:sp>
    </p:spTree>
    <p:extLst>
      <p:ext uri="{BB962C8B-B14F-4D97-AF65-F5344CB8AC3E}">
        <p14:creationId xmlns:p14="http://schemas.microsoft.com/office/powerpoint/2010/main" val="31146075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1stcenturyliteracy.jpg">
            <a:hlinkClick r:id="rId2"/>
          </p:cNvPr>
          <p:cNvPicPr>
            <a:picLocks noChangeAspect="1"/>
          </p:cNvPicPr>
          <p:nvPr/>
        </p:nvPicPr>
        <p:blipFill>
          <a:blip r:embed="rId3" cstate="print"/>
          <a:stretch>
            <a:fillRect/>
          </a:stretch>
        </p:blipFill>
        <p:spPr>
          <a:xfrm>
            <a:off x="2590800" y="1909969"/>
            <a:ext cx="6435090" cy="4639451"/>
          </a:xfrm>
          <a:prstGeom prst="rect">
            <a:avLst/>
          </a:prstGeom>
        </p:spPr>
      </p:pic>
      <p:sp>
        <p:nvSpPr>
          <p:cNvPr id="4" name="TextBox 3"/>
          <p:cNvSpPr txBox="1"/>
          <p:nvPr/>
        </p:nvSpPr>
        <p:spPr>
          <a:xfrm>
            <a:off x="762000" y="1676400"/>
            <a:ext cx="2438400" cy="3816429"/>
          </a:xfrm>
          <a:prstGeom prst="rect">
            <a:avLst/>
          </a:prstGeom>
          <a:noFill/>
        </p:spPr>
        <p:txBody>
          <a:bodyPr wrap="square" rtlCol="0">
            <a:spAutoFit/>
          </a:bodyPr>
          <a:lstStyle/>
          <a:p>
            <a:endParaRPr lang="en-US" dirty="0" smtClean="0"/>
          </a:p>
          <a:p>
            <a:pPr>
              <a:buFont typeface="Arial" pitchFamily="34" charset="0"/>
              <a:buChar char="•"/>
            </a:pPr>
            <a:r>
              <a:rPr lang="en-US" sz="3200" dirty="0" smtClean="0"/>
              <a:t>Current education is very STEM focused</a:t>
            </a:r>
          </a:p>
          <a:p>
            <a:endParaRPr lang="en-US" sz="3200" dirty="0" smtClean="0"/>
          </a:p>
          <a:p>
            <a:pPr>
              <a:buFont typeface="Arial" pitchFamily="34" charset="0"/>
              <a:buChar char="•"/>
            </a:pPr>
            <a:r>
              <a:rPr lang="en-US" sz="3200" dirty="0" smtClean="0"/>
              <a:t>21</a:t>
            </a:r>
            <a:r>
              <a:rPr lang="en-US" sz="3200" baseline="30000" dirty="0" smtClean="0"/>
              <a:t>st</a:t>
            </a:r>
            <a:r>
              <a:rPr lang="en-US" sz="3200" dirty="0" smtClean="0"/>
              <a:t> Century Literacy Skills</a:t>
            </a:r>
          </a:p>
        </p:txBody>
      </p:sp>
      <p:sp>
        <p:nvSpPr>
          <p:cNvPr id="5" name="Title 1"/>
          <p:cNvSpPr txBox="1">
            <a:spLocks/>
          </p:cNvSpPr>
          <p:nvPr/>
        </p:nvSpPr>
        <p:spPr>
          <a:xfrm>
            <a:off x="499404" y="24838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smtClean="0">
                <a:latin typeface="AR DESTINE" pitchFamily="2" charset="0"/>
              </a:rPr>
              <a:t>Why STEM?</a:t>
            </a:r>
            <a:endParaRPr lang="en-US" sz="7200" dirty="0">
              <a:latin typeface="AR DESTINE" pitchFamily="2"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0"/>
            <a:ext cx="7162800" cy="769441"/>
          </a:xfrm>
          <a:prstGeom prst="rect">
            <a:avLst/>
          </a:prstGeom>
          <a:noFill/>
        </p:spPr>
        <p:txBody>
          <a:bodyPr wrap="square" rtlCol="0">
            <a:spAutoFit/>
          </a:bodyPr>
          <a:lstStyle/>
          <a:p>
            <a:r>
              <a:rPr lang="en-US" sz="4400" dirty="0" smtClean="0"/>
              <a:t>What are the disadvantages?</a:t>
            </a:r>
          </a:p>
        </p:txBody>
      </p:sp>
      <p:sp>
        <p:nvSpPr>
          <p:cNvPr id="5" name="TextBox 4"/>
          <p:cNvSpPr txBox="1"/>
          <p:nvPr/>
        </p:nvSpPr>
        <p:spPr>
          <a:xfrm>
            <a:off x="609600" y="1828800"/>
            <a:ext cx="6019800"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Requires an access to technology, so there are economic barriers as well as some other barriers to access</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For some, it will lack the social interaction and intimacy that they are looking for</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While it can increase numbers, it doesn’t necessarily get people into the building</a:t>
            </a:r>
            <a:endParaRPr lang="en-US" sz="2400" dirty="0"/>
          </a:p>
        </p:txBody>
      </p:sp>
    </p:spTree>
    <p:extLst>
      <p:ext uri="{BB962C8B-B14F-4D97-AF65-F5344CB8AC3E}">
        <p14:creationId xmlns:p14="http://schemas.microsoft.com/office/powerpoint/2010/main" val="228218124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687" y="127000"/>
            <a:ext cx="6347713" cy="1320800"/>
          </a:xfrm>
        </p:spPr>
        <p:txBody>
          <a:bodyPr/>
          <a:lstStyle/>
          <a:p>
            <a:r>
              <a:rPr lang="en-US" dirty="0" smtClean="0"/>
              <a:t>Skype Book Discussion Club</a:t>
            </a:r>
            <a:endParaRPr lang="en-US" dirty="0"/>
          </a:p>
        </p:txBody>
      </p:sp>
      <p:sp>
        <p:nvSpPr>
          <p:cNvPr id="4" name="TextBox 3"/>
          <p:cNvSpPr txBox="1"/>
          <p:nvPr/>
        </p:nvSpPr>
        <p:spPr>
          <a:xfrm>
            <a:off x="1143000" y="6169852"/>
            <a:ext cx="7010400" cy="646331"/>
          </a:xfrm>
          <a:prstGeom prst="rect">
            <a:avLst/>
          </a:prstGeom>
          <a:noFill/>
        </p:spPr>
        <p:txBody>
          <a:bodyPr wrap="square" rtlCol="0">
            <a:spAutoFit/>
          </a:bodyPr>
          <a:lstStyle/>
          <a:p>
            <a:pPr algn="ctr"/>
            <a:r>
              <a:rPr lang="en-US" dirty="0" smtClean="0">
                <a:hlinkClick r:id="rId2"/>
              </a:rPr>
              <a:t>Skype in the Classroom</a:t>
            </a:r>
            <a:endParaRPr lang="en-US" dirty="0" smtClean="0">
              <a:hlinkClick r:id="rId3"/>
            </a:endParaRPr>
          </a:p>
          <a:p>
            <a:pPr algn="ctr"/>
            <a:r>
              <a:rPr lang="en-US" dirty="0" smtClean="0">
                <a:hlinkClick r:id="rId3"/>
              </a:rPr>
              <a:t>Authors who Skype (for free!)</a:t>
            </a:r>
            <a:endParaRPr lang="en-US" dirty="0"/>
          </a:p>
        </p:txBody>
      </p:sp>
      <p:pic>
        <p:nvPicPr>
          <p:cNvPr id="5" name="Picture 4" descr="skype.jpg"/>
          <p:cNvPicPr>
            <a:picLocks noChangeAspect="1"/>
          </p:cNvPicPr>
          <p:nvPr/>
        </p:nvPicPr>
        <p:blipFill>
          <a:blip r:embed="rId4" cstate="print"/>
          <a:stretch>
            <a:fillRect/>
          </a:stretch>
        </p:blipFill>
        <p:spPr>
          <a:xfrm>
            <a:off x="265765" y="1200867"/>
            <a:ext cx="2209800" cy="2195166"/>
          </a:xfrm>
          <a:prstGeom prst="rect">
            <a:avLst/>
          </a:prstGeom>
        </p:spPr>
      </p:pic>
      <p:sp>
        <p:nvSpPr>
          <p:cNvPr id="6" name="TextBox 5"/>
          <p:cNvSpPr txBox="1"/>
          <p:nvPr/>
        </p:nvSpPr>
        <p:spPr>
          <a:xfrm>
            <a:off x="3630690" y="1704782"/>
            <a:ext cx="3810000" cy="3970318"/>
          </a:xfrm>
          <a:prstGeom prst="rect">
            <a:avLst/>
          </a:prstGeom>
          <a:noFill/>
        </p:spPr>
        <p:txBody>
          <a:bodyPr wrap="square" rtlCol="0">
            <a:spAutoFit/>
          </a:bodyPr>
          <a:lstStyle/>
          <a:p>
            <a:r>
              <a:rPr lang="en-US" dirty="0" smtClean="0"/>
              <a:t>Skype is an online video chat program that you can download for free.  Combine this tech with a traditional book discussion group to bring tech into literacy.  Many authors will Skype for free (see link below) and love to meet with readers.</a:t>
            </a:r>
          </a:p>
          <a:p>
            <a:endParaRPr lang="en-US" dirty="0"/>
          </a:p>
          <a:p>
            <a:r>
              <a:rPr lang="en-US" dirty="0" smtClean="0"/>
              <a:t>You could also do a sort of sister city/pen pal book discussion with another library and meet their teens. For example, have a Divergent discussion in March when the movie is released.</a:t>
            </a:r>
            <a:endParaRPr lang="en-US" dirty="0"/>
          </a:p>
        </p:txBody>
      </p:sp>
      <p:pic>
        <p:nvPicPr>
          <p:cNvPr id="8" name="Picture 7" descr="authorswhoskype.jpg">
            <a:hlinkClick r:id="rId5"/>
          </p:cNvPr>
          <p:cNvPicPr>
            <a:picLocks noChangeAspect="1"/>
          </p:cNvPicPr>
          <p:nvPr/>
        </p:nvPicPr>
        <p:blipFill>
          <a:blip r:embed="rId6" cstate="print"/>
          <a:stretch>
            <a:fillRect/>
          </a:stretch>
        </p:blipFill>
        <p:spPr>
          <a:xfrm>
            <a:off x="1237783" y="3483569"/>
            <a:ext cx="2362200" cy="2362200"/>
          </a:xfrm>
          <a:prstGeom prst="rect">
            <a:avLst/>
          </a:prstGeom>
        </p:spPr>
      </p:pic>
    </p:spTree>
    <p:extLst>
      <p:ext uri="{BB962C8B-B14F-4D97-AF65-F5344CB8AC3E}">
        <p14:creationId xmlns:p14="http://schemas.microsoft.com/office/powerpoint/2010/main" val="383623823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840548"/>
            <a:ext cx="8153400" cy="5745163"/>
          </a:xfrm>
        </p:spPr>
        <p:txBody>
          <a:bodyPr>
            <a:normAutofit lnSpcReduction="10000"/>
          </a:bodyPr>
          <a:lstStyle/>
          <a:p>
            <a:pPr lvl="1">
              <a:buNone/>
            </a:pPr>
            <a:r>
              <a:rPr lang="en-US" sz="2400" b="1" dirty="0" smtClean="0">
                <a:solidFill>
                  <a:srgbClr val="0070C0"/>
                </a:solidFill>
              </a:rPr>
              <a:t>Facebook</a:t>
            </a:r>
            <a:r>
              <a:rPr lang="en-US" sz="2400" dirty="0" smtClean="0"/>
              <a:t> </a:t>
            </a:r>
            <a:r>
              <a:rPr lang="en-US" sz="2400" dirty="0"/>
              <a:t>– ongoing changing in policies are causing some users to defect, less </a:t>
            </a:r>
            <a:r>
              <a:rPr lang="en-US" sz="2400" dirty="0" smtClean="0"/>
              <a:t>popular now, teens are defecting, can now use Hashtags. Groups feature allows for great online book clubs.</a:t>
            </a:r>
          </a:p>
          <a:p>
            <a:pPr lvl="1">
              <a:buNone/>
            </a:pPr>
            <a:endParaRPr lang="en-US" sz="2400" dirty="0"/>
          </a:p>
          <a:p>
            <a:pPr lvl="1">
              <a:buNone/>
            </a:pPr>
            <a:r>
              <a:rPr lang="en-US" sz="2400" b="1" dirty="0">
                <a:solidFill>
                  <a:srgbClr val="0070C0"/>
                </a:solidFill>
              </a:rPr>
              <a:t>Twitter</a:t>
            </a:r>
            <a:r>
              <a:rPr lang="en-US" sz="2400" dirty="0"/>
              <a:t> – very popular, large book/reading </a:t>
            </a:r>
            <a:r>
              <a:rPr lang="en-US" sz="2400" dirty="0" smtClean="0"/>
              <a:t>community, easy to share, #</a:t>
            </a:r>
            <a:r>
              <a:rPr lang="en-US" sz="2400" dirty="0" err="1" smtClean="0"/>
              <a:t>hashtags</a:t>
            </a:r>
            <a:r>
              <a:rPr lang="en-US" sz="2400" dirty="0" smtClean="0"/>
              <a:t> rule (see </a:t>
            </a:r>
            <a:r>
              <a:rPr lang="en-US" sz="2400" dirty="0" smtClean="0">
                <a:hlinkClick r:id="rId2"/>
              </a:rPr>
              <a:t>The Beginners Guide to the </a:t>
            </a:r>
            <a:r>
              <a:rPr lang="en-US" sz="2400" dirty="0" err="1" smtClean="0">
                <a:hlinkClick r:id="rId2"/>
              </a:rPr>
              <a:t>Hashtag</a:t>
            </a:r>
            <a:r>
              <a:rPr lang="en-US" sz="2400" dirty="0" smtClean="0"/>
              <a:t>)</a:t>
            </a:r>
          </a:p>
          <a:p>
            <a:pPr lvl="1">
              <a:buNone/>
            </a:pPr>
            <a:endParaRPr lang="en-US" sz="2400" dirty="0"/>
          </a:p>
          <a:p>
            <a:pPr lvl="1">
              <a:buNone/>
            </a:pPr>
            <a:r>
              <a:rPr lang="en-US" sz="2400" b="1" dirty="0" err="1" smtClean="0">
                <a:solidFill>
                  <a:srgbClr val="0070C0"/>
                </a:solidFill>
              </a:rPr>
              <a:t>Pinterest</a:t>
            </a:r>
            <a:r>
              <a:rPr lang="en-US" sz="2400" dirty="0" smtClean="0"/>
              <a:t> </a:t>
            </a:r>
            <a:r>
              <a:rPr lang="en-US" sz="2400" dirty="0"/>
              <a:t>– results in the most actual purchases and traffic, easily organized, some copyright concerns to be aware of (</a:t>
            </a:r>
            <a:r>
              <a:rPr lang="en-US" sz="2400" dirty="0" err="1">
                <a:hlinkClick r:id="rId3" action="ppaction://hlinkfile"/>
              </a:rPr>
              <a:t>Mashable</a:t>
            </a:r>
            <a:r>
              <a:rPr lang="en-US" sz="2400" dirty="0">
                <a:hlinkClick r:id="rId3" action="ppaction://hlinkfile"/>
              </a:rPr>
              <a:t>: </a:t>
            </a:r>
            <a:r>
              <a:rPr lang="en-US" sz="2400" dirty="0" err="1">
                <a:hlinkClick r:id="rId3" action="ppaction://hlinkfile"/>
              </a:rPr>
              <a:t>Pinterest</a:t>
            </a:r>
            <a:r>
              <a:rPr lang="en-US" sz="2400" dirty="0">
                <a:hlinkClick r:id="rId3" action="ppaction://hlinkfile"/>
              </a:rPr>
              <a:t> Drives More Traffic to Publishers Than Twitter, LinkedIn, </a:t>
            </a:r>
            <a:r>
              <a:rPr lang="en-US" sz="2400" dirty="0" err="1">
                <a:hlinkClick r:id="rId3" action="ppaction://hlinkfile"/>
              </a:rPr>
              <a:t>Reddit</a:t>
            </a:r>
            <a:r>
              <a:rPr lang="en-US" sz="2400" dirty="0">
                <a:hlinkClick r:id="rId3" action="ppaction://hlinkfile"/>
              </a:rPr>
              <a:t> </a:t>
            </a:r>
            <a:r>
              <a:rPr lang="en-US" sz="2400" dirty="0" smtClean="0">
                <a:hlinkClick r:id="rId3" action="ppaction://hlinkfile"/>
              </a:rPr>
              <a:t>Combined</a:t>
            </a:r>
            <a:r>
              <a:rPr lang="en-US" sz="2400" dirty="0" smtClean="0"/>
              <a:t>) (</a:t>
            </a:r>
            <a:r>
              <a:rPr lang="en-US" sz="2400" dirty="0" smtClean="0">
                <a:hlinkClick r:id="rId4"/>
              </a:rPr>
              <a:t>20 Ways Libraries are Using </a:t>
            </a:r>
            <a:r>
              <a:rPr lang="en-US" sz="2400" dirty="0" err="1" smtClean="0">
                <a:hlinkClick r:id="rId4"/>
              </a:rPr>
              <a:t>Pinterest</a:t>
            </a:r>
            <a:r>
              <a:rPr lang="en-US" sz="2400" dirty="0" smtClean="0"/>
              <a:t>)</a:t>
            </a:r>
          </a:p>
          <a:p>
            <a:pPr lvl="1">
              <a:buNone/>
            </a:pPr>
            <a:endParaRPr lang="en-US" dirty="0"/>
          </a:p>
        </p:txBody>
      </p:sp>
      <p:pic>
        <p:nvPicPr>
          <p:cNvPr id="4" name="Picture 3" descr="fblogo.jp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104992" y="838200"/>
            <a:ext cx="1419007" cy="1348057"/>
          </a:xfrm>
          <a:prstGeom prst="rect">
            <a:avLst/>
          </a:prstGeom>
        </p:spPr>
      </p:pic>
      <p:pic>
        <p:nvPicPr>
          <p:cNvPr id="5" name="Picture 4" descr="twitterlogo.jpg"/>
          <p:cNvPicPr>
            <a:picLocks noChangeAspect="1"/>
          </p:cNvPicPr>
          <p:nvPr/>
        </p:nvPicPr>
        <p:blipFill>
          <a:blip r:embed="rId6" cstate="print"/>
          <a:stretch>
            <a:fillRect/>
          </a:stretch>
        </p:blipFill>
        <p:spPr>
          <a:xfrm>
            <a:off x="88555" y="2514601"/>
            <a:ext cx="1411166" cy="1371600"/>
          </a:xfrm>
          <a:prstGeom prst="rect">
            <a:avLst/>
          </a:prstGeom>
        </p:spPr>
      </p:pic>
      <p:pic>
        <p:nvPicPr>
          <p:cNvPr id="6" name="Picture 5" descr="pinterestlogo.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4993" y="4281268"/>
            <a:ext cx="1326942" cy="1281332"/>
          </a:xfrm>
          <a:prstGeom prst="rect">
            <a:avLst/>
          </a:prstGeom>
        </p:spPr>
      </p:pic>
      <p:sp>
        <p:nvSpPr>
          <p:cNvPr id="8" name="Rectangle 7"/>
          <p:cNvSpPr/>
          <p:nvPr/>
        </p:nvSpPr>
        <p:spPr>
          <a:xfrm>
            <a:off x="416967" y="0"/>
            <a:ext cx="8281113" cy="646331"/>
          </a:xfrm>
          <a:prstGeom prst="rect">
            <a:avLst/>
          </a:prstGeom>
          <a:noFill/>
        </p:spPr>
        <p:txBody>
          <a:bodyPr wrap="none" lIns="91440" tIns="45720" rIns="91440" bIns="45720">
            <a:spAutoFit/>
          </a:bodyPr>
          <a:lstStyle/>
          <a:p>
            <a:pPr algn="ctr"/>
            <a:r>
              <a:rPr lang="en-US" sz="3600" b="1" cap="none" spc="0" dirty="0" smtClean="0">
                <a:ln w="12700">
                  <a:solidFill>
                    <a:schemeClr val="tx1"/>
                  </a:solidFill>
                  <a:prstDash val="solid"/>
                </a:ln>
              </a:rPr>
              <a:t>Let’s Talk Social Media </a:t>
            </a:r>
            <a:r>
              <a:rPr lang="en-US" sz="3600" b="1" dirty="0" smtClean="0">
                <a:ln w="12700">
                  <a:solidFill>
                    <a:schemeClr val="tx1"/>
                  </a:solidFill>
                  <a:prstDash val="solid"/>
                </a:ln>
              </a:rPr>
              <a:t>&amp; Book Discussions</a:t>
            </a:r>
            <a:endParaRPr lang="en-US" sz="3600" b="1" cap="none" spc="0" dirty="0">
              <a:ln w="12700">
                <a:solidFill>
                  <a:schemeClr val="tx1"/>
                </a:solidFill>
                <a:prstDash val="solid"/>
              </a:ln>
            </a:endParaRPr>
          </a:p>
        </p:txBody>
      </p:sp>
    </p:spTree>
    <p:extLst>
      <p:ext uri="{BB962C8B-B14F-4D97-AF65-F5344CB8AC3E}">
        <p14:creationId xmlns:p14="http://schemas.microsoft.com/office/powerpoint/2010/main" val="144835029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990600" y="840548"/>
            <a:ext cx="8153400" cy="5745163"/>
          </a:xfrm>
        </p:spPr>
        <p:txBody>
          <a:bodyPr>
            <a:normAutofit lnSpcReduction="10000"/>
          </a:bodyPr>
          <a:lstStyle/>
          <a:p>
            <a:pPr lvl="1">
              <a:buNone/>
            </a:pPr>
            <a:r>
              <a:rPr lang="en-US" sz="2800" b="1" dirty="0" smtClean="0">
                <a:solidFill>
                  <a:srgbClr val="0070C0"/>
                </a:solidFill>
              </a:rPr>
              <a:t>Tumblr</a:t>
            </a:r>
            <a:r>
              <a:rPr lang="en-US" sz="2800" dirty="0" smtClean="0"/>
              <a:t> </a:t>
            </a:r>
            <a:r>
              <a:rPr lang="en-US" sz="2800" dirty="0"/>
              <a:t>– </a:t>
            </a:r>
            <a:r>
              <a:rPr lang="en-US" sz="2800" dirty="0" smtClean="0"/>
              <a:t>Very popular with teens, allows for a variety of different kinds of posts, has an ask feature, </a:t>
            </a:r>
            <a:r>
              <a:rPr lang="en-US" sz="2800" dirty="0" err="1" smtClean="0"/>
              <a:t>reblogging</a:t>
            </a:r>
            <a:r>
              <a:rPr lang="en-US" sz="2800" dirty="0" smtClean="0"/>
              <a:t> allows for addition of comments</a:t>
            </a:r>
          </a:p>
          <a:p>
            <a:pPr lvl="1">
              <a:buNone/>
            </a:pPr>
            <a:endParaRPr lang="en-US" sz="2800" dirty="0"/>
          </a:p>
          <a:p>
            <a:pPr lvl="1">
              <a:buNone/>
            </a:pPr>
            <a:r>
              <a:rPr lang="en-US" sz="2800" b="1" dirty="0" smtClean="0">
                <a:solidFill>
                  <a:srgbClr val="0070C0"/>
                </a:solidFill>
              </a:rPr>
              <a:t>Google Hangouts</a:t>
            </a:r>
            <a:r>
              <a:rPr lang="en-US" sz="2800" dirty="0" smtClean="0"/>
              <a:t> </a:t>
            </a:r>
            <a:r>
              <a:rPr lang="en-US" sz="2800" dirty="0"/>
              <a:t>– </a:t>
            </a:r>
            <a:r>
              <a:rPr lang="en-US" sz="2800" dirty="0" smtClean="0"/>
              <a:t>Can be closed or open, similar to Skype, Hangouts can be recorded and shared</a:t>
            </a:r>
          </a:p>
          <a:p>
            <a:pPr lvl="1">
              <a:buNone/>
            </a:pPr>
            <a:endParaRPr lang="en-US" sz="2800" dirty="0"/>
          </a:p>
          <a:p>
            <a:pPr lvl="1">
              <a:buNone/>
            </a:pPr>
            <a:r>
              <a:rPr lang="en-US" sz="2800" b="1" dirty="0" err="1" smtClean="0">
                <a:solidFill>
                  <a:srgbClr val="0070C0"/>
                </a:solidFill>
              </a:rPr>
              <a:t>Goodreads</a:t>
            </a:r>
            <a:r>
              <a:rPr lang="en-US" sz="2800" dirty="0" smtClean="0"/>
              <a:t> </a:t>
            </a:r>
            <a:r>
              <a:rPr lang="en-US" sz="2800" dirty="0"/>
              <a:t>– </a:t>
            </a:r>
            <a:r>
              <a:rPr lang="en-US" sz="2800" dirty="0" smtClean="0"/>
              <a:t>Designed as a reading community, great for making lists and sharing reviews, a very tumultuous community at times, now owned by Amazon</a:t>
            </a:r>
          </a:p>
          <a:p>
            <a:pPr lvl="1">
              <a:buNone/>
            </a:pPr>
            <a:endParaRPr lang="en-US" dirty="0"/>
          </a:p>
        </p:txBody>
      </p:sp>
      <p:sp>
        <p:nvSpPr>
          <p:cNvPr id="5" name="Rectangle 4"/>
          <p:cNvSpPr/>
          <p:nvPr/>
        </p:nvSpPr>
        <p:spPr>
          <a:xfrm>
            <a:off x="416967" y="0"/>
            <a:ext cx="8281113" cy="646331"/>
          </a:xfrm>
          <a:prstGeom prst="rect">
            <a:avLst/>
          </a:prstGeom>
          <a:noFill/>
        </p:spPr>
        <p:txBody>
          <a:bodyPr wrap="none" lIns="91440" tIns="45720" rIns="91440" bIns="45720">
            <a:spAutoFit/>
          </a:bodyPr>
          <a:lstStyle/>
          <a:p>
            <a:pPr algn="ctr"/>
            <a:r>
              <a:rPr lang="en-US" sz="3600" b="1" cap="none" spc="0" dirty="0" smtClean="0">
                <a:ln w="12700">
                  <a:solidFill>
                    <a:schemeClr val="tx1"/>
                  </a:solidFill>
                  <a:prstDash val="solid"/>
                </a:ln>
              </a:rPr>
              <a:t>Let’s Talk Social Media </a:t>
            </a:r>
            <a:r>
              <a:rPr lang="en-US" sz="3600" b="1" dirty="0" smtClean="0">
                <a:ln w="12700">
                  <a:solidFill>
                    <a:schemeClr val="tx1"/>
                  </a:solidFill>
                  <a:prstDash val="solid"/>
                </a:ln>
              </a:rPr>
              <a:t>&amp; Book Discussions</a:t>
            </a:r>
            <a:endParaRPr lang="en-US" sz="3600" b="1" cap="none" spc="0" dirty="0">
              <a:ln w="12700">
                <a:solidFill>
                  <a:schemeClr val="tx1"/>
                </a:solidFill>
                <a:prstDash val="solid"/>
              </a:ln>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2400" y="840548"/>
            <a:ext cx="1371600" cy="13716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2798729"/>
            <a:ext cx="1600200" cy="16002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2400" y="4628403"/>
            <a:ext cx="1336770" cy="1336770"/>
          </a:xfrm>
          <a:prstGeom prst="rect">
            <a:avLst/>
          </a:prstGeom>
        </p:spPr>
      </p:pic>
    </p:spTree>
    <p:extLst>
      <p:ext uri="{BB962C8B-B14F-4D97-AF65-F5344CB8AC3E}">
        <p14:creationId xmlns:p14="http://schemas.microsoft.com/office/powerpoint/2010/main" val="94648095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45"/>
            <a:ext cx="8229600" cy="1143000"/>
          </a:xfrm>
        </p:spPr>
        <p:txBody>
          <a:bodyPr/>
          <a:lstStyle/>
          <a:p>
            <a:r>
              <a:rPr lang="en-US" dirty="0" smtClean="0"/>
              <a:t>Twitter Chats</a:t>
            </a:r>
            <a:endParaRPr lang="en-US" dirty="0"/>
          </a:p>
        </p:txBody>
      </p:sp>
      <p:sp>
        <p:nvSpPr>
          <p:cNvPr id="4" name="TextBox 3"/>
          <p:cNvSpPr txBox="1"/>
          <p:nvPr/>
        </p:nvSpPr>
        <p:spPr>
          <a:xfrm>
            <a:off x="381000" y="5507517"/>
            <a:ext cx="8229600" cy="1200329"/>
          </a:xfrm>
          <a:prstGeom prst="rect">
            <a:avLst/>
          </a:prstGeom>
          <a:noFill/>
        </p:spPr>
        <p:txBody>
          <a:bodyPr wrap="square" rtlCol="0">
            <a:spAutoFit/>
          </a:bodyPr>
          <a:lstStyle/>
          <a:p>
            <a:r>
              <a:rPr lang="en-US" dirty="0" smtClean="0"/>
              <a:t>Examples:</a:t>
            </a:r>
          </a:p>
          <a:p>
            <a:r>
              <a:rPr lang="en-US" dirty="0" smtClean="0"/>
              <a:t>#</a:t>
            </a:r>
            <a:r>
              <a:rPr lang="en-US" dirty="0" err="1" smtClean="0"/>
              <a:t>yalove</a:t>
            </a:r>
            <a:endParaRPr lang="en-US" dirty="0" smtClean="0"/>
          </a:p>
          <a:p>
            <a:r>
              <a:rPr lang="en-US" dirty="0" smtClean="0">
                <a:hlinkClick r:id="rId2"/>
              </a:rPr>
              <a:t>#</a:t>
            </a:r>
            <a:r>
              <a:rPr lang="en-US" dirty="0" err="1" smtClean="0">
                <a:hlinkClick r:id="rId2"/>
              </a:rPr>
              <a:t>ewyagc</a:t>
            </a:r>
            <a:endParaRPr lang="en-US" dirty="0" smtClean="0"/>
          </a:p>
          <a:p>
            <a:r>
              <a:rPr lang="en-US" dirty="0" smtClean="0"/>
              <a:t>#</a:t>
            </a:r>
            <a:r>
              <a:rPr lang="en-US" dirty="0" err="1" smtClean="0"/>
              <a:t>svyalit</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42192" y="5232414"/>
            <a:ext cx="1552575" cy="15559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304464" y="5229002"/>
            <a:ext cx="3276600" cy="1503584"/>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38200" y="1174845"/>
            <a:ext cx="6362700" cy="3646743"/>
          </a:xfrm>
          <a:prstGeom prst="rect">
            <a:avLst/>
          </a:prstGeom>
        </p:spPr>
      </p:pic>
      <p:sp>
        <p:nvSpPr>
          <p:cNvPr id="11" name="TextBox 10"/>
          <p:cNvSpPr txBox="1"/>
          <p:nvPr/>
        </p:nvSpPr>
        <p:spPr>
          <a:xfrm>
            <a:off x="461749" y="585666"/>
            <a:ext cx="8382000" cy="369332"/>
          </a:xfrm>
          <a:prstGeom prst="rect">
            <a:avLst/>
          </a:prstGeom>
          <a:noFill/>
        </p:spPr>
        <p:txBody>
          <a:bodyPr wrap="square" rtlCol="0">
            <a:spAutoFit/>
          </a:bodyPr>
          <a:lstStyle/>
          <a:p>
            <a:r>
              <a:rPr lang="en-US" dirty="0" smtClean="0"/>
              <a:t>Put together a schedule, create a hashtag, promote, discuss, archive</a:t>
            </a:r>
            <a:endParaRPr lang="en-US" dirty="0"/>
          </a:p>
        </p:txBody>
      </p:sp>
    </p:spTree>
    <p:extLst>
      <p:ext uri="{BB962C8B-B14F-4D97-AF65-F5344CB8AC3E}">
        <p14:creationId xmlns:p14="http://schemas.microsoft.com/office/powerpoint/2010/main" val="192232567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38560" y="228601"/>
            <a:ext cx="8229600" cy="2514600"/>
          </a:xfrm>
        </p:spPr>
        <p:txBody>
          <a:bodyPr>
            <a:normAutofit fontScale="47500" lnSpcReduction="20000"/>
          </a:bodyPr>
          <a:lstStyle/>
          <a:p>
            <a:pPr lvl="1">
              <a:buNone/>
            </a:pPr>
            <a:r>
              <a:rPr lang="en-US" sz="5100" dirty="0" smtClean="0"/>
              <a:t>   </a:t>
            </a:r>
            <a:r>
              <a:rPr lang="en-US" sz="5100" b="1" dirty="0" err="1" smtClean="0">
                <a:solidFill>
                  <a:srgbClr val="0070C0"/>
                </a:solidFill>
              </a:rPr>
              <a:t>Tumblr</a:t>
            </a:r>
            <a:r>
              <a:rPr lang="en-US" sz="5100" dirty="0" smtClean="0"/>
              <a:t> – everyone who works with teens should be using this; easy to use, very visual and easy to organize</a:t>
            </a:r>
          </a:p>
          <a:p>
            <a:pPr lvl="1">
              <a:buNone/>
            </a:pPr>
            <a:endParaRPr lang="en-US" dirty="0"/>
          </a:p>
          <a:p>
            <a:pPr lvl="1">
              <a:buNone/>
            </a:pPr>
            <a:endParaRPr lang="en-US" dirty="0" smtClean="0"/>
          </a:p>
          <a:p>
            <a:pPr lvl="1">
              <a:buNone/>
            </a:pPr>
            <a:endParaRPr lang="en-US" dirty="0" smtClean="0"/>
          </a:p>
          <a:p>
            <a:pPr lvl="1">
              <a:buNone/>
            </a:pPr>
            <a:endParaRPr lang="en-US" dirty="0"/>
          </a:p>
          <a:p>
            <a:pPr lvl="1">
              <a:buNone/>
            </a:pPr>
            <a:endParaRPr lang="en-US" dirty="0" smtClean="0"/>
          </a:p>
          <a:p>
            <a:pPr lvl="1">
              <a:buNone/>
            </a:pPr>
            <a:r>
              <a:rPr lang="en-US" dirty="0" smtClean="0"/>
              <a:t>  </a:t>
            </a:r>
          </a:p>
          <a:p>
            <a:pPr lvl="1">
              <a:buNone/>
            </a:pPr>
            <a:endParaRPr lang="en-US" dirty="0"/>
          </a:p>
        </p:txBody>
      </p:sp>
      <p:pic>
        <p:nvPicPr>
          <p:cNvPr id="5" name="Picture 4" descr="tumblr2.jpg"/>
          <p:cNvPicPr>
            <a:picLocks noChangeAspect="1"/>
          </p:cNvPicPr>
          <p:nvPr/>
        </p:nvPicPr>
        <p:blipFill>
          <a:blip r:embed="rId2" cstate="print"/>
          <a:stretch>
            <a:fillRect/>
          </a:stretch>
        </p:blipFill>
        <p:spPr>
          <a:xfrm>
            <a:off x="2970635" y="1145345"/>
            <a:ext cx="5524500" cy="3019425"/>
          </a:xfrm>
          <a:prstGeom prst="rect">
            <a:avLst/>
          </a:prstGeom>
        </p:spPr>
      </p:pic>
      <p:pic>
        <p:nvPicPr>
          <p:cNvPr id="6" name="Picture 5" descr="tumblrapp.png"/>
          <p:cNvPicPr>
            <a:picLocks noChangeAspect="1"/>
          </p:cNvPicPr>
          <p:nvPr/>
        </p:nvPicPr>
        <p:blipFill>
          <a:blip r:embed="rId3" cstate="print"/>
          <a:stretch>
            <a:fillRect/>
          </a:stretch>
        </p:blipFill>
        <p:spPr>
          <a:xfrm>
            <a:off x="93247" y="248528"/>
            <a:ext cx="1233171" cy="1176108"/>
          </a:xfrm>
          <a:prstGeom prst="rect">
            <a:avLst/>
          </a:prstGeom>
        </p:spPr>
      </p:pic>
      <p:sp>
        <p:nvSpPr>
          <p:cNvPr id="7" name="TextBox 6"/>
          <p:cNvSpPr txBox="1"/>
          <p:nvPr/>
        </p:nvSpPr>
        <p:spPr>
          <a:xfrm>
            <a:off x="0" y="4267200"/>
            <a:ext cx="8534400" cy="2585323"/>
          </a:xfrm>
          <a:prstGeom prst="rect">
            <a:avLst/>
          </a:prstGeom>
          <a:noFill/>
        </p:spPr>
        <p:txBody>
          <a:bodyPr wrap="square" rtlCol="0">
            <a:spAutoFit/>
          </a:bodyPr>
          <a:lstStyle/>
          <a:p>
            <a:pPr lvl="1">
              <a:buNone/>
            </a:pPr>
            <a:r>
              <a:rPr lang="en-US" b="1" dirty="0" smtClean="0"/>
              <a:t>5 Things You Can Do with </a:t>
            </a:r>
            <a:r>
              <a:rPr lang="en-US" b="1" dirty="0" err="1" smtClean="0"/>
              <a:t>Tumblr</a:t>
            </a:r>
            <a:endParaRPr lang="en-US" b="1" dirty="0" smtClean="0"/>
          </a:p>
          <a:p>
            <a:pPr marL="800100" lvl="1" indent="-342900">
              <a:buFont typeface="+mj-lt"/>
              <a:buAutoNum type="arabicPeriod"/>
            </a:pPr>
            <a:r>
              <a:rPr lang="en-US" dirty="0" smtClean="0">
                <a:hlinkClick r:id="rId4"/>
              </a:rPr>
              <a:t>Craft Tutorials: Example, </a:t>
            </a:r>
            <a:r>
              <a:rPr lang="en-US" dirty="0" err="1" smtClean="0">
                <a:hlinkClick r:id="rId4"/>
              </a:rPr>
              <a:t>Tardis</a:t>
            </a:r>
            <a:r>
              <a:rPr lang="en-US" dirty="0" smtClean="0">
                <a:hlinkClick r:id="rId4"/>
              </a:rPr>
              <a:t> Costume</a:t>
            </a:r>
            <a:endParaRPr lang="en-US" dirty="0" smtClean="0"/>
          </a:p>
          <a:p>
            <a:pPr marL="800100" lvl="1" indent="-342900">
              <a:buFont typeface="+mj-lt"/>
              <a:buAutoNum type="arabicPeriod"/>
            </a:pPr>
            <a:r>
              <a:rPr lang="en-US" dirty="0" smtClean="0">
                <a:hlinkClick r:id="rId5"/>
              </a:rPr>
              <a:t>Booklists: Example, 10 Things I Learned About Surviving the Apocalypse from YA Books</a:t>
            </a:r>
            <a:endParaRPr lang="en-US" dirty="0" smtClean="0"/>
          </a:p>
          <a:p>
            <a:pPr marL="800100" lvl="1" indent="-342900">
              <a:buFont typeface="+mj-lt"/>
              <a:buAutoNum type="arabicPeriod"/>
            </a:pPr>
            <a:r>
              <a:rPr lang="en-US" dirty="0" smtClean="0"/>
              <a:t>New Books: Share the covers &amp;                                                                                      reviews</a:t>
            </a:r>
          </a:p>
          <a:p>
            <a:pPr marL="800100" lvl="1" indent="-342900">
              <a:buFont typeface="+mj-lt"/>
              <a:buAutoNum type="arabicPeriod"/>
            </a:pPr>
            <a:r>
              <a:rPr lang="en-US" dirty="0" smtClean="0"/>
              <a:t>Program </a:t>
            </a:r>
            <a:r>
              <a:rPr lang="en-US" dirty="0" err="1" smtClean="0"/>
              <a:t>Pics</a:t>
            </a:r>
            <a:endParaRPr lang="en-US" dirty="0" smtClean="0"/>
          </a:p>
          <a:p>
            <a:pPr marL="800100" lvl="1" indent="-342900">
              <a:buFont typeface="+mj-lt"/>
              <a:buAutoNum type="arabicPeriod"/>
            </a:pPr>
            <a:r>
              <a:rPr lang="en-US" dirty="0" smtClean="0"/>
              <a:t>Book Quotes</a:t>
            </a:r>
          </a:p>
          <a:p>
            <a:endParaRPr lang="en-US" dirty="0"/>
          </a:p>
        </p:txBody>
      </p:sp>
      <p:sp>
        <p:nvSpPr>
          <p:cNvPr id="8" name="Rectangle 7"/>
          <p:cNvSpPr/>
          <p:nvPr/>
        </p:nvSpPr>
        <p:spPr>
          <a:xfrm>
            <a:off x="158260" y="1600200"/>
            <a:ext cx="2743200" cy="2585323"/>
          </a:xfrm>
          <a:prstGeom prst="rect">
            <a:avLst/>
          </a:prstGeom>
          <a:noFill/>
        </p:spPr>
        <p:txBody>
          <a:bodyPr wrap="square" lIns="91440" tIns="45720" rIns="91440" bIns="45720">
            <a:spAutoFit/>
          </a:bodyPr>
          <a:lstStyle/>
          <a:p>
            <a:pPr algn="ctr"/>
            <a:r>
              <a:rPr lang="en-US" sz="5400" b="1" cap="none" spc="0" dirty="0" smtClean="0">
                <a:ln w="12700">
                  <a:solidFill>
                    <a:schemeClr val="tx1"/>
                  </a:solidFill>
                  <a:prstDash val="solid"/>
                </a:ln>
                <a:latin typeface="Calisto MT" pitchFamily="18" charset="0"/>
              </a:rPr>
              <a:t>Don’t Blog,</a:t>
            </a:r>
          </a:p>
          <a:p>
            <a:pPr algn="ctr"/>
            <a:r>
              <a:rPr lang="en-US" sz="5400" b="1" dirty="0" err="1" smtClean="0">
                <a:ln w="12700">
                  <a:solidFill>
                    <a:schemeClr val="tx1"/>
                  </a:solidFill>
                  <a:prstDash val="solid"/>
                </a:ln>
                <a:latin typeface="Calisto MT" pitchFamily="18" charset="0"/>
              </a:rPr>
              <a:t>Tumbl</a:t>
            </a:r>
            <a:endParaRPr lang="en-US" sz="5400" b="1" cap="none" spc="0" dirty="0">
              <a:ln w="12700">
                <a:solidFill>
                  <a:schemeClr val="tx1"/>
                </a:solidFill>
                <a:prstDash val="solid"/>
              </a:ln>
              <a:latin typeface="Calisto MT" pitchFamily="18" charset="0"/>
            </a:endParaRPr>
          </a:p>
        </p:txBody>
      </p:sp>
    </p:spTree>
    <p:extLst>
      <p:ext uri="{BB962C8B-B14F-4D97-AF65-F5344CB8AC3E}">
        <p14:creationId xmlns:p14="http://schemas.microsoft.com/office/powerpoint/2010/main" val="360302020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045"/>
            <a:ext cx="8229600" cy="1143000"/>
          </a:xfrm>
        </p:spPr>
        <p:txBody>
          <a:bodyPr>
            <a:normAutofit/>
          </a:bodyPr>
          <a:lstStyle/>
          <a:p>
            <a:r>
              <a:rPr lang="en-US" sz="5400" dirty="0" smtClean="0">
                <a:latin typeface="AR DESTINE" pitchFamily="2" charset="0"/>
              </a:rPr>
              <a:t>STEM Themed Books</a:t>
            </a:r>
            <a:endParaRPr lang="en-US" sz="5400" dirty="0">
              <a:latin typeface="AR DESTINE" pitchFamily="2" charset="0"/>
            </a:endParaRPr>
          </a:p>
        </p:txBody>
      </p:sp>
      <p:pic>
        <p:nvPicPr>
          <p:cNvPr id="4" name="Picture 3" descr="nickandtesla.jpg"/>
          <p:cNvPicPr>
            <a:picLocks noChangeAspect="1"/>
          </p:cNvPicPr>
          <p:nvPr/>
        </p:nvPicPr>
        <p:blipFill>
          <a:blip r:embed="rId2" cstate="print"/>
          <a:stretch>
            <a:fillRect/>
          </a:stretch>
        </p:blipFill>
        <p:spPr>
          <a:xfrm>
            <a:off x="4876800" y="1066800"/>
            <a:ext cx="4038600" cy="5600700"/>
          </a:xfrm>
          <a:prstGeom prst="rect">
            <a:avLst/>
          </a:prstGeom>
        </p:spPr>
      </p:pic>
      <p:sp>
        <p:nvSpPr>
          <p:cNvPr id="5" name="TextBox 4"/>
          <p:cNvSpPr txBox="1"/>
          <p:nvPr/>
        </p:nvSpPr>
        <p:spPr>
          <a:xfrm>
            <a:off x="228600" y="1219200"/>
            <a:ext cx="4191000" cy="5078313"/>
          </a:xfrm>
          <a:prstGeom prst="rect">
            <a:avLst/>
          </a:prstGeom>
          <a:noFill/>
        </p:spPr>
        <p:txBody>
          <a:bodyPr wrap="square" rtlCol="0">
            <a:spAutoFit/>
          </a:bodyPr>
          <a:lstStyle/>
          <a:p>
            <a:r>
              <a:rPr lang="en-US" dirty="0" smtClean="0">
                <a:hlinkClick r:id="rId3"/>
              </a:rPr>
              <a:t>Nick and Tesla has built in projects</a:t>
            </a:r>
            <a:r>
              <a:rPr lang="en-US" dirty="0" smtClean="0"/>
              <a:t>.  They also have projects on </a:t>
            </a:r>
            <a:r>
              <a:rPr lang="en-US" dirty="0" smtClean="0">
                <a:hlinkClick r:id="rId4"/>
              </a:rPr>
              <a:t>their website</a:t>
            </a:r>
            <a:r>
              <a:rPr lang="en-US" dirty="0" smtClean="0"/>
              <a:t>.</a:t>
            </a:r>
          </a:p>
          <a:p>
            <a:endParaRPr lang="en-US" dirty="0" smtClean="0"/>
          </a:p>
          <a:p>
            <a:r>
              <a:rPr lang="en-US" dirty="0" smtClean="0"/>
              <a:t>Do a reading club with a STEM themed book and find projects that you can easily do from the Science Fair books.  </a:t>
            </a:r>
            <a:r>
              <a:rPr lang="en-US" dirty="0" smtClean="0">
                <a:hlinkClick r:id="rId5"/>
              </a:rPr>
              <a:t>STEM Girls Booklist</a:t>
            </a:r>
            <a:r>
              <a:rPr lang="en-US" dirty="0" smtClean="0"/>
              <a:t>.</a:t>
            </a:r>
          </a:p>
          <a:p>
            <a:endParaRPr lang="en-US" dirty="0" smtClean="0"/>
          </a:p>
          <a:p>
            <a:r>
              <a:rPr lang="en-US" dirty="0" smtClean="0"/>
              <a:t>Do a </a:t>
            </a:r>
            <a:r>
              <a:rPr lang="en-US" dirty="0" err="1" smtClean="0"/>
              <a:t>Sci</a:t>
            </a:r>
            <a:r>
              <a:rPr lang="en-US" dirty="0" smtClean="0"/>
              <a:t> </a:t>
            </a:r>
            <a:r>
              <a:rPr lang="en-US" dirty="0" err="1" smtClean="0"/>
              <a:t>Fi</a:t>
            </a:r>
            <a:r>
              <a:rPr lang="en-US" dirty="0" smtClean="0"/>
              <a:t> book club and have someone come in and talk about telescopes and observatories. </a:t>
            </a:r>
            <a:r>
              <a:rPr lang="en-US" dirty="0" smtClean="0">
                <a:hlinkClick r:id="rId6"/>
              </a:rPr>
              <a:t>#YALIT that takes place in space.</a:t>
            </a:r>
            <a:endParaRPr lang="en-US" dirty="0" smtClean="0"/>
          </a:p>
          <a:p>
            <a:endParaRPr lang="en-US" dirty="0" smtClean="0"/>
          </a:p>
          <a:p>
            <a:r>
              <a:rPr lang="en-US" dirty="0" smtClean="0"/>
              <a:t>Do a mystery book club and have a forensic scientist come in and talk about crime solving procedures.  </a:t>
            </a:r>
            <a:r>
              <a:rPr lang="en-US" dirty="0" smtClean="0">
                <a:hlinkClick r:id="rId7"/>
              </a:rPr>
              <a:t>Or watch How Sherlock Changes the World on PBS.</a:t>
            </a:r>
            <a:endParaRPr lang="en-US" dirty="0" smtClean="0"/>
          </a:p>
          <a:p>
            <a:r>
              <a:rPr lang="en-US" dirty="0" smtClean="0">
                <a:hlinkClick r:id="rId8"/>
              </a:rPr>
              <a:t>CSI Program outline.</a:t>
            </a:r>
            <a:endParaRPr lang="en-US" dirty="0"/>
          </a:p>
        </p:txBody>
      </p:sp>
    </p:spTree>
    <p:extLst>
      <p:ext uri="{BB962C8B-B14F-4D97-AF65-F5344CB8AC3E}">
        <p14:creationId xmlns:p14="http://schemas.microsoft.com/office/powerpoint/2010/main" val="283092443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347713" cy="1320800"/>
          </a:xfrm>
        </p:spPr>
        <p:txBody>
          <a:bodyPr/>
          <a:lstStyle/>
          <a:p>
            <a:r>
              <a:rPr lang="en-US" dirty="0" smtClean="0"/>
              <a:t>Resources and Further Reading</a:t>
            </a:r>
            <a:endParaRPr lang="en-US" dirty="0"/>
          </a:p>
        </p:txBody>
      </p:sp>
      <p:sp>
        <p:nvSpPr>
          <p:cNvPr id="3" name="Content Placeholder 2"/>
          <p:cNvSpPr>
            <a:spLocks noGrp="1"/>
          </p:cNvSpPr>
          <p:nvPr>
            <p:ph idx="1"/>
          </p:nvPr>
        </p:nvSpPr>
        <p:spPr>
          <a:xfrm>
            <a:off x="381000" y="1447800"/>
            <a:ext cx="8229600" cy="5257800"/>
          </a:xfrm>
        </p:spPr>
        <p:txBody>
          <a:bodyPr>
            <a:normAutofit fontScale="55000" lnSpcReduction="20000"/>
          </a:bodyPr>
          <a:lstStyle/>
          <a:p>
            <a:r>
              <a:rPr lang="en-US" sz="2200" dirty="0" smtClean="0"/>
              <a:t>Reaching </a:t>
            </a:r>
            <a:r>
              <a:rPr lang="en-US" sz="2200" dirty="0"/>
              <a:t>Teens Subversively through Passive Programming: </a:t>
            </a:r>
            <a:r>
              <a:rPr lang="en-US" sz="2200" u="sng" dirty="0">
                <a:hlinkClick r:id="rId2"/>
              </a:rPr>
              <a:t>http://www.programminglibrarian.org/library/planning/reaching-teens-passive-programming.html#.UtP2ZLRjs_s</a:t>
            </a:r>
            <a:r>
              <a:rPr lang="en-US" sz="2200" dirty="0"/>
              <a:t> (Book Facing)</a:t>
            </a:r>
          </a:p>
          <a:p>
            <a:r>
              <a:rPr lang="en-US" sz="2200" dirty="0"/>
              <a:t>21</a:t>
            </a:r>
            <a:r>
              <a:rPr lang="en-US" sz="2200" baseline="30000" dirty="0"/>
              <a:t>st</a:t>
            </a:r>
            <a:r>
              <a:rPr lang="en-US" sz="2200" dirty="0"/>
              <a:t> century teens &amp; 21</a:t>
            </a:r>
            <a:r>
              <a:rPr lang="en-US" sz="2200" baseline="30000" dirty="0"/>
              <a:t>st</a:t>
            </a:r>
            <a:r>
              <a:rPr lang="en-US" sz="2200" dirty="0"/>
              <a:t> century libraries </a:t>
            </a:r>
            <a:r>
              <a:rPr lang="en-US" sz="2200" u="sng" dirty="0">
                <a:hlinkClick r:id="rId3"/>
              </a:rPr>
              <a:t>http://www.districtdispatch.org/2014/01/21st-century-teens-21st-century-library-services-call-action/</a:t>
            </a:r>
            <a:endParaRPr lang="en-US" sz="2200" dirty="0"/>
          </a:p>
          <a:p>
            <a:r>
              <a:rPr lang="en-US" sz="2200" dirty="0"/>
              <a:t>Today’s Teens, Tomorrow Techie </a:t>
            </a:r>
            <a:r>
              <a:rPr lang="en-US" sz="2200" u="sng" dirty="0">
                <a:hlinkClick r:id="rId4"/>
              </a:rPr>
              <a:t>http://www.bklynpubliclibrary.org/support/volunteer/t4</a:t>
            </a:r>
            <a:endParaRPr lang="en-US" sz="2200" dirty="0"/>
          </a:p>
          <a:p>
            <a:r>
              <a:rPr lang="en-US" sz="2200" dirty="0"/>
              <a:t>Libraries Connect Teens To Technology with Video Games: </a:t>
            </a:r>
            <a:r>
              <a:rPr lang="en-US" sz="2200" u="sng" dirty="0">
                <a:hlinkClick r:id="rId5"/>
              </a:rPr>
              <a:t>http://library.austintexas.gov/press-release/library-connects-teens-technology-through-video-games-47499</a:t>
            </a:r>
            <a:endParaRPr lang="en-US" sz="2200" dirty="0"/>
          </a:p>
          <a:p>
            <a:r>
              <a:rPr lang="en-US" sz="2200" dirty="0"/>
              <a:t>Recharge Your Library with Pop Culture and Technology: </a:t>
            </a:r>
            <a:r>
              <a:rPr lang="en-US" sz="2200" u="sng" dirty="0">
                <a:hlinkClick r:id="rId6"/>
              </a:rPr>
              <a:t>http://www.amazon.com/Recharge-Library-Programs-Culture-Technology/dp/1610693698</a:t>
            </a:r>
            <a:endParaRPr lang="en-US" sz="2200" dirty="0"/>
          </a:p>
          <a:p>
            <a:r>
              <a:rPr lang="en-US" sz="2200" dirty="0"/>
              <a:t>Teaching Teens about Digital Literacy through Programming: </a:t>
            </a:r>
            <a:r>
              <a:rPr lang="en-US" sz="2200" u="sng" dirty="0">
                <a:hlinkClick r:id="rId7"/>
              </a:rPr>
              <a:t>http://www.alsc.ala.org/blog/2012/03/beyond-legos-coding-for-kids</a:t>
            </a:r>
            <a:r>
              <a:rPr lang="en-US" sz="2200" u="sng" dirty="0" smtClean="0">
                <a:hlinkClick r:id="rId7"/>
              </a:rPr>
              <a:t>/</a:t>
            </a:r>
            <a:endParaRPr lang="en-US" sz="2200" u="sng" dirty="0" smtClean="0"/>
          </a:p>
          <a:p>
            <a:r>
              <a:rPr lang="en-US" sz="2200" u="sng" dirty="0">
                <a:hlinkClick r:id="rId8"/>
              </a:rPr>
              <a:t>http://www.ala.org/news/press-releases/2013/10/diy-your-library-teen-tech-week-materials-national-library-week-among-gems</a:t>
            </a:r>
            <a:endParaRPr lang="en-US" sz="2200" dirty="0"/>
          </a:p>
          <a:p>
            <a:r>
              <a:rPr lang="en-US" sz="2200" dirty="0"/>
              <a:t>Teen Tech Camp </a:t>
            </a:r>
            <a:r>
              <a:rPr lang="en-US" sz="2200" u="sng" dirty="0">
                <a:hlinkClick r:id="rId9"/>
              </a:rPr>
              <a:t>http://www.memphislibrary.org/teens/techcamp</a:t>
            </a:r>
            <a:endParaRPr lang="en-US" sz="2200" dirty="0"/>
          </a:p>
          <a:p>
            <a:r>
              <a:rPr lang="en-US" sz="2200" dirty="0"/>
              <a:t>Pew: Teens and Technology </a:t>
            </a:r>
            <a:r>
              <a:rPr lang="en-US" sz="2200" u="sng" dirty="0">
                <a:hlinkClick r:id="rId10"/>
              </a:rPr>
              <a:t>http://libraries.pewinternet.org/2013/08/22/our-latest-research-on-teens-and-technology/</a:t>
            </a:r>
            <a:endParaRPr lang="en-US" sz="2200" dirty="0"/>
          </a:p>
          <a:p>
            <a:r>
              <a:rPr lang="en-US" sz="2200" dirty="0"/>
              <a:t>Using Technology to Connect Teens and Public Libraries </a:t>
            </a:r>
            <a:r>
              <a:rPr lang="en-US" sz="2200" u="sng" dirty="0">
                <a:hlinkClick r:id="rId11"/>
              </a:rPr>
              <a:t>http://scholarworks.sjsu.edu/slissrj/vol2/iss2/7</a:t>
            </a:r>
            <a:r>
              <a:rPr lang="en-US" sz="2200" u="sng" dirty="0" smtClean="0">
                <a:hlinkClick r:id="rId11"/>
              </a:rPr>
              <a:t>/</a:t>
            </a:r>
            <a:endParaRPr lang="en-US" sz="2200" u="sng" dirty="0" smtClean="0"/>
          </a:p>
          <a:p>
            <a:r>
              <a:rPr lang="en-US" sz="2200" dirty="0" smtClean="0"/>
              <a:t>Retired Teachers Teach Community Art and Science</a:t>
            </a:r>
            <a:r>
              <a:rPr lang="en-US" sz="2200" u="sng" dirty="0" smtClean="0"/>
              <a:t>: </a:t>
            </a:r>
            <a:r>
              <a:rPr lang="en-US" sz="2200" u="sng" dirty="0" smtClean="0">
                <a:hlinkClick r:id="rId12"/>
              </a:rPr>
              <a:t>http://auburnpub.com/lifestyles/it-s-alive-retired-moravia-educators-teach-community-art-and/article_c9a94f03-e932-5b61-ae88-38b3f117411c.html</a:t>
            </a:r>
            <a:endParaRPr lang="en-US" sz="2200" u="sng" dirty="0" smtClean="0"/>
          </a:p>
          <a:p>
            <a:pPr>
              <a:buNone/>
            </a:pPr>
            <a:endParaRPr lang="en-US" sz="2200" dirty="0" smtClean="0"/>
          </a:p>
          <a:p>
            <a:pPr>
              <a:buNone/>
            </a:pPr>
            <a:r>
              <a:rPr lang="en-US" sz="2200" dirty="0" smtClean="0"/>
              <a:t>On TLT</a:t>
            </a:r>
            <a:r>
              <a:rPr lang="en-US" sz="2200" dirty="0" smtClean="0">
                <a:hlinkClick r:id="rId13"/>
              </a:rPr>
              <a:t>: Tech with Nick and Tesla</a:t>
            </a:r>
            <a:r>
              <a:rPr lang="en-US" sz="2200" dirty="0" smtClean="0"/>
              <a:t>, </a:t>
            </a:r>
            <a:r>
              <a:rPr lang="en-US" sz="2200" dirty="0" smtClean="0">
                <a:hlinkClick r:id="rId14"/>
              </a:rPr>
              <a:t>Teen Tech 12</a:t>
            </a:r>
            <a:r>
              <a:rPr lang="en-US" sz="2200" dirty="0" smtClean="0"/>
              <a:t>, </a:t>
            </a:r>
            <a:r>
              <a:rPr lang="en-US" sz="2200" dirty="0" smtClean="0">
                <a:hlinkClick r:id="rId15"/>
              </a:rPr>
              <a:t>Check In @ Your Library</a:t>
            </a:r>
            <a:r>
              <a:rPr lang="en-US" sz="2200" dirty="0" smtClean="0"/>
              <a:t>, </a:t>
            </a:r>
            <a:endParaRPr lang="en-US" sz="2200" dirty="0"/>
          </a:p>
          <a:p>
            <a:endParaRPr lang="en-US" dirty="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447800" y="4419600"/>
            <a:ext cx="6324600" cy="1866900"/>
          </a:xfrm>
        </p:spPr>
        <p:txBody>
          <a:bodyPr/>
          <a:lstStyle/>
          <a:p>
            <a:pPr marL="0" indent="0" algn="ctr">
              <a:buFontTx/>
              <a:buNone/>
            </a:pPr>
            <a:r>
              <a:rPr lang="en-US" sz="1400" dirty="0">
                <a:latin typeface="Arial" charset="0"/>
              </a:rPr>
              <a:t>Infopeople webinars are supported </a:t>
            </a:r>
            <a:r>
              <a:rPr lang="en-US" sz="1400" dirty="0" smtClean="0">
                <a:latin typeface="Arial" charset="0"/>
              </a:rPr>
              <a:t>in part by </a:t>
            </a:r>
            <a:r>
              <a:rPr lang="en-US" sz="1400" dirty="0">
                <a:latin typeface="Arial" charset="0"/>
              </a:rPr>
              <a:t>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a:p>
            <a:pPr marL="0" indent="0" algn="ctr">
              <a:buFontTx/>
              <a:buNone/>
            </a:pPr>
            <a:endParaRPr lang="en-US" sz="1400" dirty="0">
              <a:latin typeface="Arial" charset="0"/>
            </a:endParaRPr>
          </a:p>
        </p:txBody>
      </p:sp>
      <p:pic>
        <p:nvPicPr>
          <p:cNvPr id="5" name="Picture 4" descr="IFP logo 2012_outlines.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8049" y="2154756"/>
            <a:ext cx="7365944" cy="872078"/>
          </a:xfrm>
          <a:prstGeom prst="rect">
            <a:avLst/>
          </a:prstGeom>
        </p:spPr>
      </p:pic>
    </p:spTree>
    <p:extLst>
      <p:ext uri="{BB962C8B-B14F-4D97-AF65-F5344CB8AC3E}">
        <p14:creationId xmlns:p14="http://schemas.microsoft.com/office/powerpoint/2010/main" val="2146932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174845"/>
            <a:ext cx="8043204" cy="5693866"/>
          </a:xfrm>
          <a:prstGeom prst="rect">
            <a:avLst/>
          </a:prstGeom>
        </p:spPr>
        <p:txBody>
          <a:bodyPr wrap="square">
            <a:spAutoFit/>
          </a:bodyPr>
          <a:lstStyle/>
          <a:p>
            <a:r>
              <a:rPr lang="en-US" sz="2800" dirty="0" smtClean="0"/>
              <a:t>Benefits for Libraries . . .</a:t>
            </a:r>
          </a:p>
          <a:p>
            <a:endParaRPr lang="en-US" sz="2800" dirty="0"/>
          </a:p>
          <a:p>
            <a:pPr marL="457200" indent="-457200">
              <a:buFont typeface="Arial" panose="020B0604020202020204" pitchFamily="34" charset="0"/>
              <a:buChar char="•"/>
            </a:pPr>
            <a:r>
              <a:rPr lang="en-US" sz="2800" dirty="0" smtClean="0"/>
              <a:t>Communicate to our communities that we are relevant</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Communicate to our communities that we are aware of and able to provide best practices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Demonstrate to our communities that we are proactive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Demonstrate to our communities that we are engaged </a:t>
            </a:r>
            <a:endParaRPr lang="en-US" sz="2800" dirty="0"/>
          </a:p>
        </p:txBody>
      </p:sp>
      <p:sp>
        <p:nvSpPr>
          <p:cNvPr id="5" name="Title 1"/>
          <p:cNvSpPr txBox="1">
            <a:spLocks/>
          </p:cNvSpPr>
          <p:nvPr/>
        </p:nvSpPr>
        <p:spPr>
          <a:xfrm>
            <a:off x="560757" y="31845"/>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smtClean="0">
                <a:latin typeface="AR DESTINE" pitchFamily="2" charset="0"/>
              </a:rPr>
              <a:t>Why STEM?</a:t>
            </a:r>
            <a:endParaRPr lang="en-US" sz="7200" dirty="0">
              <a:latin typeface="AR DESTINE" pitchFamily="2" charset="0"/>
            </a:endParaRPr>
          </a:p>
        </p:txBody>
      </p:sp>
    </p:spTree>
    <p:extLst>
      <p:ext uri="{BB962C8B-B14F-4D97-AF65-F5344CB8AC3E}">
        <p14:creationId xmlns:p14="http://schemas.microsoft.com/office/powerpoint/2010/main" val="232188931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524000"/>
            <a:ext cx="7882596" cy="3924151"/>
          </a:xfrm>
          <a:prstGeom prst="rect">
            <a:avLst/>
          </a:prstGeom>
        </p:spPr>
        <p:txBody>
          <a:bodyPr wrap="square">
            <a:spAutoFit/>
          </a:bodyPr>
          <a:lstStyle/>
          <a:p>
            <a:r>
              <a:rPr lang="en-US" sz="3600" dirty="0" smtClean="0"/>
              <a:t>Benefits for Teens . . .</a:t>
            </a:r>
          </a:p>
          <a:p>
            <a:pPr>
              <a:buFont typeface="Arial" pitchFamily="34" charset="0"/>
              <a:buChar char="•"/>
            </a:pPr>
            <a:endParaRPr lang="en-US" sz="3600" dirty="0" smtClean="0"/>
          </a:p>
          <a:p>
            <a:pPr>
              <a:buFont typeface="Arial" pitchFamily="34" charset="0"/>
              <a:buChar char="•"/>
            </a:pPr>
            <a:r>
              <a:rPr lang="en-US" sz="3600" dirty="0" smtClean="0"/>
              <a:t>Digital </a:t>
            </a:r>
            <a:r>
              <a:rPr lang="en-US" sz="3600" dirty="0"/>
              <a:t>Divide or Digital </a:t>
            </a:r>
            <a:r>
              <a:rPr lang="en-US" sz="3600" dirty="0" smtClean="0"/>
              <a:t>Gap</a:t>
            </a:r>
          </a:p>
          <a:p>
            <a:endParaRPr lang="en-US" sz="1100" dirty="0" smtClean="0"/>
          </a:p>
          <a:p>
            <a:pPr>
              <a:buFont typeface="Arial" pitchFamily="34" charset="0"/>
              <a:buChar char="•"/>
            </a:pPr>
            <a:r>
              <a:rPr lang="en-US" sz="3600" dirty="0"/>
              <a:t> </a:t>
            </a:r>
            <a:r>
              <a:rPr lang="en-US" sz="3600" dirty="0" smtClean="0"/>
              <a:t>Contemporary literacy skills</a:t>
            </a:r>
          </a:p>
          <a:p>
            <a:endParaRPr lang="en-US" sz="1100" dirty="0" smtClean="0"/>
          </a:p>
          <a:p>
            <a:endParaRPr lang="en-US" sz="1100" dirty="0" smtClean="0"/>
          </a:p>
          <a:p>
            <a:pPr>
              <a:buFont typeface="Arial" pitchFamily="34" charset="0"/>
              <a:buChar char="•"/>
            </a:pPr>
            <a:r>
              <a:rPr lang="en-US" sz="3600" dirty="0" smtClean="0"/>
              <a:t>Better prepared for success in education, work, etc.</a:t>
            </a:r>
            <a:endParaRPr lang="en-US" sz="4000" dirty="0"/>
          </a:p>
        </p:txBody>
      </p:sp>
      <p:sp>
        <p:nvSpPr>
          <p:cNvPr id="5" name="Title 1"/>
          <p:cNvSpPr txBox="1">
            <a:spLocks/>
          </p:cNvSpPr>
          <p:nvPr/>
        </p:nvSpPr>
        <p:spPr>
          <a:xfrm>
            <a:off x="499404" y="24838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smtClean="0">
                <a:latin typeface="AR DESTINE" pitchFamily="2" charset="0"/>
              </a:rPr>
              <a:t>Why STEM?</a:t>
            </a:r>
            <a:endParaRPr lang="en-US" sz="7200" dirty="0">
              <a:latin typeface="AR DESTINE" pitchFamily="2" charset="0"/>
            </a:endParaRPr>
          </a:p>
        </p:txBody>
      </p:sp>
    </p:spTree>
    <p:extLst>
      <p:ext uri="{BB962C8B-B14F-4D97-AF65-F5344CB8AC3E}">
        <p14:creationId xmlns:p14="http://schemas.microsoft.com/office/powerpoint/2010/main" val="12495517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ming.JPG"/>
          <p:cNvPicPr>
            <a:picLocks noChangeAspect="1"/>
          </p:cNvPicPr>
          <p:nvPr/>
        </p:nvPicPr>
        <p:blipFill>
          <a:blip r:embed="rId2" cstate="print">
            <a:lum bright="50000"/>
          </a:blip>
          <a:stretch>
            <a:fillRect/>
          </a:stretch>
        </p:blipFill>
        <p:spPr>
          <a:xfrm>
            <a:off x="3200400" y="5440263"/>
            <a:ext cx="1676400" cy="1257300"/>
          </a:xfrm>
          <a:prstGeom prst="rect">
            <a:avLst/>
          </a:prstGeom>
        </p:spPr>
      </p:pic>
      <p:sp>
        <p:nvSpPr>
          <p:cNvPr id="2" name="Title 1"/>
          <p:cNvSpPr>
            <a:spLocks noGrp="1"/>
          </p:cNvSpPr>
          <p:nvPr>
            <p:ph type="title"/>
          </p:nvPr>
        </p:nvSpPr>
        <p:spPr>
          <a:xfrm>
            <a:off x="168234" y="25400"/>
            <a:ext cx="8289966" cy="1320800"/>
          </a:xfrm>
        </p:spPr>
        <p:txBody>
          <a:bodyPr>
            <a:noAutofit/>
          </a:bodyPr>
          <a:lstStyle/>
          <a:p>
            <a:r>
              <a:rPr lang="en-US" sz="6000" dirty="0" smtClean="0">
                <a:solidFill>
                  <a:schemeClr val="tx1"/>
                </a:solidFill>
                <a:latin typeface="AR DESTINE" pitchFamily="2" charset="0"/>
              </a:rPr>
              <a:t>Gaming in the Library</a:t>
            </a:r>
            <a:endParaRPr lang="en-US" sz="6000" dirty="0">
              <a:solidFill>
                <a:schemeClr val="tx1"/>
              </a:solidFill>
              <a:latin typeface="AR DESTINE" pitchFamily="2" charset="0"/>
            </a:endParaRPr>
          </a:p>
        </p:txBody>
      </p:sp>
      <p:sp>
        <p:nvSpPr>
          <p:cNvPr id="4" name="TextBox 3"/>
          <p:cNvSpPr txBox="1"/>
          <p:nvPr/>
        </p:nvSpPr>
        <p:spPr>
          <a:xfrm>
            <a:off x="278410" y="990600"/>
            <a:ext cx="7696200" cy="5078313"/>
          </a:xfrm>
          <a:prstGeom prst="rect">
            <a:avLst/>
          </a:prstGeom>
          <a:noFill/>
        </p:spPr>
        <p:txBody>
          <a:bodyPr wrap="square" rtlCol="0">
            <a:spAutoFit/>
          </a:bodyPr>
          <a:lstStyle/>
          <a:p>
            <a:r>
              <a:rPr lang="en-US" b="1" u="sng" dirty="0" smtClean="0"/>
              <a:t>Why?</a:t>
            </a:r>
          </a:p>
          <a:p>
            <a:pPr marL="285750" indent="-285750">
              <a:buFont typeface="Arial" panose="020B0604020202020204" pitchFamily="34" charset="0"/>
              <a:buChar char="•"/>
            </a:pPr>
            <a:r>
              <a:rPr lang="en-US" b="1" dirty="0" smtClean="0"/>
              <a:t>Computer Literacy</a:t>
            </a:r>
            <a:r>
              <a:rPr lang="en-US" dirty="0" smtClean="0"/>
              <a:t> </a:t>
            </a:r>
          </a:p>
          <a:p>
            <a:pPr marL="285750" indent="-285750">
              <a:buFont typeface="Arial" panose="020B0604020202020204" pitchFamily="34" charset="0"/>
              <a:buChar char="•"/>
            </a:pPr>
            <a:r>
              <a:rPr lang="en-US" b="1" dirty="0" smtClean="0"/>
              <a:t>Multiplatform Storytelling (Basic Literacy Skills)</a:t>
            </a:r>
            <a:r>
              <a:rPr lang="en-US" dirty="0" smtClean="0"/>
              <a:t> </a:t>
            </a:r>
          </a:p>
          <a:p>
            <a:pPr marL="285750" indent="-285750">
              <a:buFont typeface="Arial" panose="020B0604020202020204" pitchFamily="34" charset="0"/>
              <a:buChar char="•"/>
            </a:pPr>
            <a:r>
              <a:rPr lang="en-US" b="1" dirty="0" smtClean="0"/>
              <a:t>21</a:t>
            </a:r>
            <a:r>
              <a:rPr lang="en-US" b="1" baseline="30000" dirty="0" smtClean="0"/>
              <a:t>st</a:t>
            </a:r>
            <a:r>
              <a:rPr lang="en-US" b="1" dirty="0" smtClean="0"/>
              <a:t> Century Education</a:t>
            </a:r>
          </a:p>
          <a:p>
            <a:pPr marL="285750" indent="-285750">
              <a:buFont typeface="Arial" panose="020B0604020202020204" pitchFamily="34" charset="0"/>
              <a:buChar char="•"/>
            </a:pPr>
            <a:r>
              <a:rPr lang="en-US" b="1" dirty="0" smtClean="0"/>
              <a:t>Lateral Thinking, Creativity, Innovation</a:t>
            </a:r>
            <a:r>
              <a:rPr lang="en-US" dirty="0" smtClean="0"/>
              <a:t> (STEM Education) </a:t>
            </a:r>
          </a:p>
          <a:p>
            <a:pPr marL="285750" indent="-285750">
              <a:buFont typeface="Arial" panose="020B0604020202020204" pitchFamily="34" charset="0"/>
              <a:buChar char="•"/>
            </a:pPr>
            <a:r>
              <a:rPr lang="en-US" dirty="0" smtClean="0"/>
              <a:t>	“Lateral thinking is solving problems through an indirect and 	creative approach, using reasoning that is not immediately 	obvious and involving ideas that may not be obtainable by using 	only traditional step-by-step logic.” (Edward de Bono)</a:t>
            </a:r>
            <a:r>
              <a:rPr lang="en-US" b="1" dirty="0" smtClean="0"/>
              <a:t> </a:t>
            </a:r>
            <a:r>
              <a:rPr lang="en-US" dirty="0" smtClean="0"/>
              <a:t/>
            </a:r>
            <a:br>
              <a:rPr lang="en-US" dirty="0" smtClean="0"/>
            </a:br>
            <a:r>
              <a:rPr lang="en-US" b="1" dirty="0" smtClean="0"/>
              <a:t>Physical Benefits That Impact Learning and Basic Literacy</a:t>
            </a:r>
          </a:p>
          <a:p>
            <a:pPr marL="285750" indent="-285750">
              <a:buFont typeface="Arial" panose="020B0604020202020204" pitchFamily="34" charset="0"/>
              <a:buChar char="•"/>
            </a:pPr>
            <a:r>
              <a:rPr lang="en-US" dirty="0" smtClean="0"/>
              <a:t>	Hand/eye coordination, for example</a:t>
            </a:r>
          </a:p>
          <a:p>
            <a:pPr marL="285750" indent="-285750">
              <a:buFont typeface="Arial" panose="020B0604020202020204" pitchFamily="34" charset="0"/>
              <a:buChar char="•"/>
            </a:pPr>
            <a:r>
              <a:rPr lang="en-US" b="1" dirty="0" smtClean="0"/>
              <a:t>Patron (Customer) Satisfaction and Retention</a:t>
            </a:r>
            <a:r>
              <a:rPr lang="en-US" dirty="0" smtClean="0"/>
              <a:t> </a:t>
            </a:r>
          </a:p>
          <a:p>
            <a:pPr marL="285750" indent="-285750">
              <a:buFont typeface="Arial" panose="020B0604020202020204" pitchFamily="34" charset="0"/>
              <a:buChar char="•"/>
            </a:pPr>
            <a:r>
              <a:rPr lang="en-US" b="1" dirty="0" smtClean="0"/>
              <a:t>Supporting General Education</a:t>
            </a:r>
            <a:r>
              <a:rPr lang="en-US" dirty="0" smtClean="0"/>
              <a:t> </a:t>
            </a:r>
          </a:p>
          <a:p>
            <a:endParaRPr lang="en-US" dirty="0" smtClean="0"/>
          </a:p>
          <a:p>
            <a:r>
              <a:rPr lang="en-US" dirty="0" smtClean="0"/>
              <a:t>Challenges: keeping up with popular systems/games, game ratings</a:t>
            </a:r>
          </a:p>
          <a:p>
            <a:r>
              <a:rPr lang="en-US" dirty="0" smtClean="0"/>
              <a:t/>
            </a:r>
            <a:br>
              <a:rPr lang="en-US" dirty="0" smtClean="0"/>
            </a:br>
            <a:endParaRPr lang="en-US" b="1"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093873"/>
            <a:ext cx="3124200" cy="5355312"/>
          </a:xfrm>
          <a:prstGeom prst="rect">
            <a:avLst/>
          </a:prstGeom>
          <a:noFill/>
        </p:spPr>
        <p:txBody>
          <a:bodyPr wrap="square" rtlCol="0">
            <a:spAutoFit/>
          </a:bodyPr>
          <a:lstStyle/>
          <a:p>
            <a:r>
              <a:rPr lang="en-US" b="1" dirty="0" smtClean="0"/>
              <a:t>Coding Tools:</a:t>
            </a:r>
          </a:p>
          <a:p>
            <a:r>
              <a:rPr lang="en-US" dirty="0" smtClean="0">
                <a:hlinkClick r:id="rId2"/>
              </a:rPr>
              <a:t>Code Academy</a:t>
            </a:r>
            <a:endParaRPr lang="en-US" dirty="0" smtClean="0"/>
          </a:p>
          <a:p>
            <a:r>
              <a:rPr lang="en-US" dirty="0" smtClean="0">
                <a:hlinkClick r:id="rId3"/>
              </a:rPr>
              <a:t>Scratch</a:t>
            </a:r>
            <a:endParaRPr lang="en-US" dirty="0" smtClean="0"/>
          </a:p>
          <a:p>
            <a:r>
              <a:rPr lang="en-US" dirty="0" smtClean="0">
                <a:hlinkClick r:id="rId4"/>
              </a:rPr>
              <a:t>Code.org</a:t>
            </a:r>
            <a:endParaRPr lang="en-US" dirty="0" smtClean="0"/>
          </a:p>
          <a:p>
            <a:endParaRPr lang="en-US" dirty="0" smtClean="0"/>
          </a:p>
          <a:p>
            <a:r>
              <a:rPr lang="en-US" b="1" dirty="0" smtClean="0"/>
              <a:t>Resources:</a:t>
            </a:r>
            <a:endParaRPr lang="en-US" b="1" dirty="0" smtClean="0">
              <a:hlinkClick r:id="rId5"/>
            </a:endParaRPr>
          </a:p>
          <a:p>
            <a:r>
              <a:rPr lang="en-US" dirty="0" smtClean="0">
                <a:hlinkClick r:id="rId5"/>
              </a:rPr>
              <a:t>Article at </a:t>
            </a:r>
            <a:r>
              <a:rPr lang="en-US" dirty="0" err="1" smtClean="0">
                <a:hlinkClick r:id="rId5"/>
              </a:rPr>
              <a:t>Librarified</a:t>
            </a:r>
            <a:endParaRPr lang="en-US" dirty="0" smtClean="0"/>
          </a:p>
          <a:p>
            <a:r>
              <a:rPr lang="en-US" dirty="0" smtClean="0">
                <a:hlinkClick r:id="rId6"/>
              </a:rPr>
              <a:t>Lego: We Do ($200.00</a:t>
            </a:r>
            <a:r>
              <a:rPr lang="en-US" dirty="0" smtClean="0"/>
              <a:t>) – YouTube</a:t>
            </a:r>
          </a:p>
          <a:p>
            <a:r>
              <a:rPr lang="en-US" dirty="0" smtClean="0">
                <a:hlinkClick r:id="rId7"/>
              </a:rPr>
              <a:t>Beyond </a:t>
            </a:r>
            <a:r>
              <a:rPr lang="en-US" dirty="0" err="1" smtClean="0">
                <a:hlinkClick r:id="rId7"/>
              </a:rPr>
              <a:t>Legos</a:t>
            </a:r>
            <a:r>
              <a:rPr lang="en-US" dirty="0" smtClean="0">
                <a:hlinkClick r:id="rId7"/>
              </a:rPr>
              <a:t>: Coding for Kids</a:t>
            </a:r>
            <a:endParaRPr lang="en-US" dirty="0" smtClean="0"/>
          </a:p>
          <a:p>
            <a:r>
              <a:rPr lang="en-US" dirty="0" smtClean="0">
                <a:hlinkClick r:id="rId8"/>
              </a:rPr>
              <a:t>7 Apps for Teaching Coding Skills</a:t>
            </a:r>
            <a:endParaRPr lang="en-US" dirty="0" smtClean="0"/>
          </a:p>
          <a:p>
            <a:r>
              <a:rPr lang="en-US" dirty="0" smtClean="0">
                <a:hlinkClick r:id="rId9"/>
              </a:rPr>
              <a:t>Teaching Teens about Digital Literacy Through Coding</a:t>
            </a:r>
            <a:endParaRPr lang="en-US" dirty="0" smtClean="0"/>
          </a:p>
          <a:p>
            <a:r>
              <a:rPr lang="en-US" dirty="0" smtClean="0">
                <a:hlinkClick r:id="rId10"/>
              </a:rPr>
              <a:t>Camp for Code: Library program teaches teens basics of programming, robotics</a:t>
            </a:r>
          </a:p>
        </p:txBody>
      </p:sp>
      <p:sp>
        <p:nvSpPr>
          <p:cNvPr id="5" name="TextBox 4"/>
          <p:cNvSpPr txBox="1"/>
          <p:nvPr/>
        </p:nvSpPr>
        <p:spPr>
          <a:xfrm>
            <a:off x="609600" y="152400"/>
            <a:ext cx="7696200" cy="923330"/>
          </a:xfrm>
          <a:prstGeom prst="rect">
            <a:avLst/>
          </a:prstGeom>
          <a:noFill/>
        </p:spPr>
        <p:txBody>
          <a:bodyPr wrap="square" rtlCol="0">
            <a:spAutoFit/>
          </a:bodyPr>
          <a:lstStyle/>
          <a:p>
            <a:pPr algn="ctr"/>
            <a:r>
              <a:rPr lang="en-US" sz="5400" b="1" dirty="0" smtClean="0">
                <a:latin typeface="AR DESTINE" pitchFamily="2" charset="0"/>
              </a:rPr>
              <a:t>Coding @ the Library</a:t>
            </a:r>
            <a:endParaRPr lang="en-US" sz="5400" b="1" dirty="0">
              <a:latin typeface="AR DESTINE" pitchFamily="2" charset="0"/>
            </a:endParaRPr>
          </a:p>
        </p:txBody>
      </p:sp>
      <p:pic>
        <p:nvPicPr>
          <p:cNvPr id="6" name="Picture 5" descr="codingdoctorwho.jpg"/>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4038600" y="1300585"/>
            <a:ext cx="3175000" cy="4066854"/>
          </a:xfrm>
          <a:prstGeom prst="rect">
            <a:avLst/>
          </a:prstGeom>
        </p:spPr>
      </p:pic>
      <p:sp>
        <p:nvSpPr>
          <p:cNvPr id="8" name="TextBox 7"/>
          <p:cNvSpPr txBox="1"/>
          <p:nvPr/>
        </p:nvSpPr>
        <p:spPr>
          <a:xfrm>
            <a:off x="3276600" y="5666936"/>
            <a:ext cx="5638800" cy="923330"/>
          </a:xfrm>
          <a:prstGeom prst="rect">
            <a:avLst/>
          </a:prstGeom>
          <a:noFill/>
          <a:ln>
            <a:solidFill>
              <a:schemeClr val="tx1"/>
            </a:solidFill>
          </a:ln>
        </p:spPr>
        <p:txBody>
          <a:bodyPr wrap="square" rtlCol="0">
            <a:spAutoFit/>
          </a:bodyPr>
          <a:lstStyle/>
          <a:p>
            <a:r>
              <a:rPr lang="en-US" dirty="0" smtClean="0"/>
              <a:t>The Basics: Binary Code (Y</a:t>
            </a:r>
            <a:r>
              <a:rPr lang="en-US" dirty="0" smtClean="0">
                <a:hlinkClick r:id="rId12"/>
              </a:rPr>
              <a:t>ouTube tutorial</a:t>
            </a:r>
            <a:r>
              <a:rPr lang="en-US" dirty="0" smtClean="0"/>
              <a:t>)</a:t>
            </a:r>
          </a:p>
          <a:p>
            <a:r>
              <a:rPr lang="en-US" dirty="0" smtClean="0"/>
              <a:t>Teach binary code with fun pony bead, fuse bead, Rainbow Loom crafts, for example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6957313" cy="1320800"/>
          </a:xfrm>
        </p:spPr>
        <p:txBody>
          <a:bodyPr>
            <a:noAutofit/>
          </a:bodyPr>
          <a:lstStyle/>
          <a:p>
            <a:r>
              <a:rPr lang="en-US" sz="11500" dirty="0" err="1" smtClean="0">
                <a:latin typeface="AR DESTINE" pitchFamily="2" charset="0"/>
              </a:rPr>
              <a:t>Minecraft</a:t>
            </a:r>
            <a:endParaRPr lang="en-US" sz="11500" dirty="0">
              <a:latin typeface="AR DESTINE" pitchFamily="2" charset="0"/>
            </a:endParaRPr>
          </a:p>
        </p:txBody>
      </p:sp>
      <p:sp>
        <p:nvSpPr>
          <p:cNvPr id="3" name="TextBox 2"/>
          <p:cNvSpPr txBox="1"/>
          <p:nvPr/>
        </p:nvSpPr>
        <p:spPr>
          <a:xfrm>
            <a:off x="381000" y="1608408"/>
            <a:ext cx="6858000" cy="4708981"/>
          </a:xfrm>
          <a:prstGeom prst="rect">
            <a:avLst/>
          </a:prstGeom>
          <a:noFill/>
        </p:spPr>
        <p:txBody>
          <a:bodyPr wrap="square" rtlCol="0">
            <a:spAutoFit/>
          </a:bodyPr>
          <a:lstStyle/>
          <a:p>
            <a:r>
              <a:rPr lang="en-US" sz="2000" b="1" dirty="0" smtClean="0"/>
              <a:t>Minecraft is a game that was designed to help teach kids coding in a fun, game like environment.  </a:t>
            </a:r>
          </a:p>
          <a:p>
            <a:endParaRPr lang="en-US" sz="2000" b="1" dirty="0"/>
          </a:p>
          <a:p>
            <a:r>
              <a:rPr lang="en-US" sz="2000" b="1" dirty="0" smtClean="0"/>
              <a:t>See also, Why Everyone Should Learn to Code: </a:t>
            </a:r>
            <a:r>
              <a:rPr lang="en-US" sz="2000" b="1" dirty="0" smtClean="0">
                <a:hlinkClick r:id="rId2"/>
              </a:rPr>
              <a:t>http://www.slate.com/blogs/future_tense/2013/03/29/codecademy_hacker_school_why_everyone_should_learn_to_code.html</a:t>
            </a:r>
            <a:r>
              <a:rPr lang="en-US" sz="2000" b="1" dirty="0" smtClean="0"/>
              <a:t>  </a:t>
            </a:r>
          </a:p>
          <a:p>
            <a:r>
              <a:rPr lang="en-US" sz="2000" b="1" dirty="0" smtClean="0"/>
              <a:t/>
            </a:r>
            <a:br>
              <a:rPr lang="en-US" sz="2000" b="1" dirty="0" smtClean="0"/>
            </a:br>
            <a:r>
              <a:rPr lang="en-US" sz="2000" b="1" dirty="0" smtClean="0"/>
              <a:t>See also these References from YALSA: </a:t>
            </a:r>
            <a:r>
              <a:rPr lang="en-US" sz="2000" b="1" dirty="0" smtClean="0">
                <a:hlinkClick r:id="rId3"/>
              </a:rPr>
              <a:t>http://yalsa.ala.org/blog/2013/04/04/connect-create-collaboratecraft-a-teen-tech-week-post-mortem-minecraft-in-the-library/</a:t>
            </a:r>
            <a:r>
              <a:rPr lang="en-US" sz="2000" b="1" dirty="0" smtClean="0"/>
              <a:t>, </a:t>
            </a:r>
            <a:r>
              <a:rPr lang="en-US" sz="2000" b="1" dirty="0" smtClean="0">
                <a:hlinkClick r:id="rId4"/>
              </a:rPr>
              <a:t>http://www.questia.com/library/1G1-317588244/minecraft-programs-in-the-library-if-you-build-it</a:t>
            </a:r>
            <a:r>
              <a:rPr lang="en-US" sz="2000" b="1" dirty="0" smtClean="0"/>
              <a:t> </a:t>
            </a:r>
            <a:endParaRPr lang="en-US" sz="2000" b="1" dirty="0"/>
          </a:p>
        </p:txBody>
      </p:sp>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091570" y="387825"/>
            <a:ext cx="1943100" cy="1943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99404" y="24838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7200" dirty="0" smtClean="0">
                <a:latin typeface="AR DESTINE" pitchFamily="2" charset="0"/>
              </a:rPr>
              <a:t>STEM Kits</a:t>
            </a:r>
            <a:endParaRPr lang="en-US" sz="7200" dirty="0">
              <a:latin typeface="AR DESTINE"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9404" y="1524000"/>
            <a:ext cx="2571750" cy="17811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38600" y="1657350"/>
            <a:ext cx="2781300" cy="16478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7958" y="4191000"/>
            <a:ext cx="2562225" cy="178117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91000" y="3829050"/>
            <a:ext cx="2143125" cy="2143125"/>
          </a:xfrm>
          <a:prstGeom prst="rect">
            <a:avLst/>
          </a:prstGeom>
        </p:spPr>
      </p:pic>
      <p:sp>
        <p:nvSpPr>
          <p:cNvPr id="7" name="Title 1"/>
          <p:cNvSpPr txBox="1">
            <a:spLocks/>
          </p:cNvSpPr>
          <p:nvPr/>
        </p:nvSpPr>
        <p:spPr>
          <a:xfrm>
            <a:off x="-18143" y="3048000"/>
            <a:ext cx="3733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err="1" smtClean="0"/>
              <a:t>Snapcircuits</a:t>
            </a:r>
            <a:endParaRPr lang="en-US" sz="3200" dirty="0"/>
          </a:p>
        </p:txBody>
      </p:sp>
      <p:sp>
        <p:nvSpPr>
          <p:cNvPr id="8" name="Title 1"/>
          <p:cNvSpPr txBox="1">
            <a:spLocks/>
          </p:cNvSpPr>
          <p:nvPr/>
        </p:nvSpPr>
        <p:spPr>
          <a:xfrm>
            <a:off x="3395662" y="3048000"/>
            <a:ext cx="3733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Lego We Do</a:t>
            </a:r>
            <a:endParaRPr lang="en-US" sz="3200" dirty="0"/>
          </a:p>
        </p:txBody>
      </p:sp>
      <p:sp>
        <p:nvSpPr>
          <p:cNvPr id="9" name="Title 1"/>
          <p:cNvSpPr txBox="1">
            <a:spLocks/>
          </p:cNvSpPr>
          <p:nvPr/>
        </p:nvSpPr>
        <p:spPr>
          <a:xfrm>
            <a:off x="-47830" y="5491162"/>
            <a:ext cx="3733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err="1" smtClean="0"/>
              <a:t>Makey</a:t>
            </a:r>
            <a:r>
              <a:rPr lang="en-US" sz="3200" dirty="0" smtClean="0"/>
              <a:t> </a:t>
            </a:r>
            <a:r>
              <a:rPr lang="en-US" sz="3200" dirty="0" err="1" smtClean="0"/>
              <a:t>Makey</a:t>
            </a:r>
            <a:endParaRPr lang="en-US" sz="3200" dirty="0"/>
          </a:p>
        </p:txBody>
      </p:sp>
      <p:sp>
        <p:nvSpPr>
          <p:cNvPr id="10" name="Title 1"/>
          <p:cNvSpPr txBox="1">
            <a:spLocks/>
          </p:cNvSpPr>
          <p:nvPr/>
        </p:nvSpPr>
        <p:spPr>
          <a:xfrm>
            <a:off x="3656284" y="5491162"/>
            <a:ext cx="3733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Raspberry Pi</a:t>
            </a:r>
            <a:endParaRPr lang="en-US" sz="3200" dirty="0"/>
          </a:p>
        </p:txBody>
      </p:sp>
    </p:spTree>
    <p:extLst>
      <p:ext uri="{BB962C8B-B14F-4D97-AF65-F5344CB8AC3E}">
        <p14:creationId xmlns:p14="http://schemas.microsoft.com/office/powerpoint/2010/main" val="264366384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1846</TotalTime>
  <Words>2227</Words>
  <Application>Microsoft Macintosh PowerPoint</Application>
  <PresentationFormat>On-screen Show (4:3)</PresentationFormat>
  <Paragraphs>300</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Facet</vt:lpstr>
      <vt:lpstr>From STEM to STEAM</vt:lpstr>
      <vt:lpstr>PowerPoint Presentation</vt:lpstr>
      <vt:lpstr>PowerPoint Presentation</vt:lpstr>
      <vt:lpstr>PowerPoint Presentation</vt:lpstr>
      <vt:lpstr>PowerPoint Presentation</vt:lpstr>
      <vt:lpstr>Gaming in the Library</vt:lpstr>
      <vt:lpstr>PowerPoint Presentation</vt:lpstr>
      <vt:lpstr>Minecraft</vt:lpstr>
      <vt:lpstr>PowerPoint Presentation</vt:lpstr>
      <vt:lpstr>PowerPoint Presentation</vt:lpstr>
      <vt:lpstr>PowerPoint Presentation</vt:lpstr>
      <vt:lpstr>PowerPoint Presentation</vt:lpstr>
      <vt:lpstr>Digital Photography &amp;  Photo Manipulation</vt:lpstr>
      <vt:lpstr>PowerPoint Presentation</vt:lpstr>
      <vt:lpstr>Photo Apps</vt:lpstr>
      <vt:lpstr>Memes!</vt:lpstr>
      <vt:lpstr>PowerPoint Presentation</vt:lpstr>
      <vt:lpstr>PowerPoint Presentation</vt:lpstr>
      <vt:lpstr>PowerPoint Presentation</vt:lpstr>
      <vt:lpstr>PowerPoint Presentation</vt:lpstr>
      <vt:lpstr>Teen Film Festival</vt:lpstr>
      <vt:lpstr>PowerPoint Presentation</vt:lpstr>
      <vt:lpstr>Why music?</vt:lpstr>
      <vt:lpstr>The Book Playlist?</vt:lpstr>
      <vt:lpstr>Where can you find Book Playlists?</vt:lpstr>
      <vt:lpstr>Video Killed the Radio Star . . .</vt:lpstr>
      <vt:lpstr>Let’s Make Beautiful Music Together @                      the Library</vt:lpstr>
      <vt:lpstr>PowerPoint Presentation</vt:lpstr>
      <vt:lpstr>PowerPoint Presentation</vt:lpstr>
      <vt:lpstr>PowerPoint Presentation</vt:lpstr>
      <vt:lpstr>Skype Book Discussion Club</vt:lpstr>
      <vt:lpstr>PowerPoint Presentation</vt:lpstr>
      <vt:lpstr>PowerPoint Presentation</vt:lpstr>
      <vt:lpstr>Twitter Chats</vt:lpstr>
      <vt:lpstr>PowerPoint Presentation</vt:lpstr>
      <vt:lpstr>STEM Themed Books</vt:lpstr>
      <vt:lpstr>Resources and Further Reading</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Buffy Rocks</dc:creator>
  <cp:lastModifiedBy>Chuck O'Shea</cp:lastModifiedBy>
  <cp:revision>82</cp:revision>
  <dcterms:created xsi:type="dcterms:W3CDTF">2014-01-15T13:41:25Z</dcterms:created>
  <dcterms:modified xsi:type="dcterms:W3CDTF">2015-01-21T16:54:36Z</dcterms:modified>
</cp:coreProperties>
</file>