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80" r:id="rId21"/>
    <p:sldId id="281" r:id="rId22"/>
    <p:sldId id="282" r:id="rId23"/>
    <p:sldId id="283" r:id="rId24"/>
    <p:sldId id="284" r:id="rId25"/>
    <p:sldId id="285" r:id="rId26"/>
    <p:sldId id="286" r:id="rId27"/>
    <p:sldId id="287" r:id="rId28"/>
    <p:sldId id="288" r:id="rId29"/>
    <p:sldId id="277" r:id="rId30"/>
    <p:sldId id="297" r:id="rId31"/>
    <p:sldId id="298" r:id="rId32"/>
    <p:sldId id="299" r:id="rId33"/>
    <p:sldId id="300" r:id="rId34"/>
    <p:sldId id="301" r:id="rId35"/>
    <p:sldId id="290" r:id="rId36"/>
    <p:sldId id="291" r:id="rId37"/>
    <p:sldId id="292" r:id="rId38"/>
    <p:sldId id="293" r:id="rId39"/>
    <p:sldId id="294" r:id="rId40"/>
    <p:sldId id="295"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33" r:id="rId62"/>
    <p:sldId id="334" r:id="rId63"/>
    <p:sldId id="322" r:id="rId64"/>
    <p:sldId id="323" r:id="rId65"/>
    <p:sldId id="324" r:id="rId66"/>
    <p:sldId id="325" r:id="rId67"/>
    <p:sldId id="326" r:id="rId68"/>
    <p:sldId id="327" r:id="rId69"/>
    <p:sldId id="335" r:id="rId70"/>
    <p:sldId id="336" r:id="rId71"/>
    <p:sldId id="337" r:id="rId72"/>
    <p:sldId id="339" r:id="rId73"/>
    <p:sldId id="340" r:id="rId74"/>
    <p:sldId id="341" r:id="rId75"/>
    <p:sldId id="342" r:id="rId76"/>
    <p:sldId id="343" r:id="rId77"/>
    <p:sldId id="328" r:id="rId78"/>
    <p:sldId id="344" r:id="rId79"/>
    <p:sldId id="329" r:id="rId80"/>
    <p:sldId id="296" r:id="rId81"/>
    <p:sldId id="355" r:id="rId82"/>
    <p:sldId id="346" r:id="rId83"/>
    <p:sldId id="348" r:id="rId84"/>
    <p:sldId id="349" r:id="rId85"/>
    <p:sldId id="350" r:id="rId86"/>
    <p:sldId id="351" r:id="rId87"/>
    <p:sldId id="353" r:id="rId88"/>
    <p:sldId id="356" r:id="rId89"/>
    <p:sldId id="345" r:id="rId90"/>
    <p:sldId id="354" r:id="rId91"/>
    <p:sldId id="352" r:id="rId92"/>
    <p:sldId id="357"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2320"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BB544D-741D-4E78-9862-C20DE9D213CB}" type="datetimeFigureOut">
              <a:rPr lang="en-US" smtClean="0"/>
              <a:t>1/26/15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2ACEA3-0ABD-4DC4-8322-D035289E18B0}" type="slidenum">
              <a:rPr lang="en-US" smtClean="0"/>
              <a:t>‹#›</a:t>
            </a:fld>
            <a:endParaRPr lang="en-US"/>
          </a:p>
        </p:txBody>
      </p:sp>
    </p:spTree>
    <p:extLst>
      <p:ext uri="{BB962C8B-B14F-4D97-AF65-F5344CB8AC3E}">
        <p14:creationId xmlns:p14="http://schemas.microsoft.com/office/powerpoint/2010/main" val="2121927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ACEA3-0ABD-4DC4-8322-D035289E18B0}" type="slidenum">
              <a:rPr lang="en-US" smtClean="0"/>
              <a:t>1</a:t>
            </a:fld>
            <a:endParaRPr lang="en-US" dirty="0"/>
          </a:p>
        </p:txBody>
      </p:sp>
    </p:spTree>
    <p:extLst>
      <p:ext uri="{BB962C8B-B14F-4D97-AF65-F5344CB8AC3E}">
        <p14:creationId xmlns:p14="http://schemas.microsoft.com/office/powerpoint/2010/main" val="165145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10</a:t>
            </a:fld>
            <a:endParaRPr lang="en-US"/>
          </a:p>
        </p:txBody>
      </p:sp>
    </p:spTree>
    <p:extLst>
      <p:ext uri="{BB962C8B-B14F-4D97-AF65-F5344CB8AC3E}">
        <p14:creationId xmlns:p14="http://schemas.microsoft.com/office/powerpoint/2010/main" val="341266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11</a:t>
            </a:fld>
            <a:endParaRPr lang="en-US"/>
          </a:p>
        </p:txBody>
      </p:sp>
    </p:spTree>
    <p:extLst>
      <p:ext uri="{BB962C8B-B14F-4D97-AF65-F5344CB8AC3E}">
        <p14:creationId xmlns:p14="http://schemas.microsoft.com/office/powerpoint/2010/main" val="3284949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12</a:t>
            </a:fld>
            <a:endParaRPr lang="en-US"/>
          </a:p>
        </p:txBody>
      </p:sp>
    </p:spTree>
    <p:extLst>
      <p:ext uri="{BB962C8B-B14F-4D97-AF65-F5344CB8AC3E}">
        <p14:creationId xmlns:p14="http://schemas.microsoft.com/office/powerpoint/2010/main" val="359704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13</a:t>
            </a:fld>
            <a:endParaRPr lang="en-US"/>
          </a:p>
        </p:txBody>
      </p:sp>
    </p:spTree>
    <p:extLst>
      <p:ext uri="{BB962C8B-B14F-4D97-AF65-F5344CB8AC3E}">
        <p14:creationId xmlns:p14="http://schemas.microsoft.com/office/powerpoint/2010/main" val="2691322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14</a:t>
            </a:fld>
            <a:endParaRPr lang="en-US"/>
          </a:p>
        </p:txBody>
      </p:sp>
    </p:spTree>
    <p:extLst>
      <p:ext uri="{BB962C8B-B14F-4D97-AF65-F5344CB8AC3E}">
        <p14:creationId xmlns:p14="http://schemas.microsoft.com/office/powerpoint/2010/main" val="22569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15</a:t>
            </a:fld>
            <a:endParaRPr lang="en-US"/>
          </a:p>
        </p:txBody>
      </p:sp>
    </p:spTree>
    <p:extLst>
      <p:ext uri="{BB962C8B-B14F-4D97-AF65-F5344CB8AC3E}">
        <p14:creationId xmlns:p14="http://schemas.microsoft.com/office/powerpoint/2010/main" val="271343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16</a:t>
            </a:fld>
            <a:endParaRPr lang="en-US"/>
          </a:p>
        </p:txBody>
      </p:sp>
    </p:spTree>
    <p:extLst>
      <p:ext uri="{BB962C8B-B14F-4D97-AF65-F5344CB8AC3E}">
        <p14:creationId xmlns:p14="http://schemas.microsoft.com/office/powerpoint/2010/main" val="28755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17</a:t>
            </a:fld>
            <a:endParaRPr lang="en-US"/>
          </a:p>
        </p:txBody>
      </p:sp>
    </p:spTree>
    <p:extLst>
      <p:ext uri="{BB962C8B-B14F-4D97-AF65-F5344CB8AC3E}">
        <p14:creationId xmlns:p14="http://schemas.microsoft.com/office/powerpoint/2010/main" val="422559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18</a:t>
            </a:fld>
            <a:endParaRPr lang="en-US"/>
          </a:p>
        </p:txBody>
      </p:sp>
    </p:spTree>
    <p:extLst>
      <p:ext uri="{BB962C8B-B14F-4D97-AF65-F5344CB8AC3E}">
        <p14:creationId xmlns:p14="http://schemas.microsoft.com/office/powerpoint/2010/main" val="3681753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19</a:t>
            </a:fld>
            <a:endParaRPr lang="en-US"/>
          </a:p>
        </p:txBody>
      </p:sp>
    </p:spTree>
    <p:extLst>
      <p:ext uri="{BB962C8B-B14F-4D97-AF65-F5344CB8AC3E}">
        <p14:creationId xmlns:p14="http://schemas.microsoft.com/office/powerpoint/2010/main" val="102277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ACEA3-0ABD-4DC4-8322-D035289E18B0}" type="slidenum">
              <a:rPr lang="en-US" smtClean="0"/>
              <a:t>2</a:t>
            </a:fld>
            <a:endParaRPr lang="en-US" dirty="0"/>
          </a:p>
        </p:txBody>
      </p:sp>
    </p:spTree>
    <p:extLst>
      <p:ext uri="{BB962C8B-B14F-4D97-AF65-F5344CB8AC3E}">
        <p14:creationId xmlns:p14="http://schemas.microsoft.com/office/powerpoint/2010/main" val="401568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20</a:t>
            </a:fld>
            <a:endParaRPr lang="en-US"/>
          </a:p>
        </p:txBody>
      </p:sp>
    </p:spTree>
    <p:extLst>
      <p:ext uri="{BB962C8B-B14F-4D97-AF65-F5344CB8AC3E}">
        <p14:creationId xmlns:p14="http://schemas.microsoft.com/office/powerpoint/2010/main" val="30882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21</a:t>
            </a:fld>
            <a:endParaRPr lang="en-US"/>
          </a:p>
        </p:txBody>
      </p:sp>
    </p:spTree>
    <p:extLst>
      <p:ext uri="{BB962C8B-B14F-4D97-AF65-F5344CB8AC3E}">
        <p14:creationId xmlns:p14="http://schemas.microsoft.com/office/powerpoint/2010/main" val="2026557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22</a:t>
            </a:fld>
            <a:endParaRPr lang="en-US"/>
          </a:p>
        </p:txBody>
      </p:sp>
    </p:spTree>
    <p:extLst>
      <p:ext uri="{BB962C8B-B14F-4D97-AF65-F5344CB8AC3E}">
        <p14:creationId xmlns:p14="http://schemas.microsoft.com/office/powerpoint/2010/main" val="3479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23</a:t>
            </a:fld>
            <a:endParaRPr lang="en-US"/>
          </a:p>
        </p:txBody>
      </p:sp>
    </p:spTree>
    <p:extLst>
      <p:ext uri="{BB962C8B-B14F-4D97-AF65-F5344CB8AC3E}">
        <p14:creationId xmlns:p14="http://schemas.microsoft.com/office/powerpoint/2010/main" val="293214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24</a:t>
            </a:fld>
            <a:endParaRPr lang="en-US"/>
          </a:p>
        </p:txBody>
      </p:sp>
    </p:spTree>
    <p:extLst>
      <p:ext uri="{BB962C8B-B14F-4D97-AF65-F5344CB8AC3E}">
        <p14:creationId xmlns:p14="http://schemas.microsoft.com/office/powerpoint/2010/main" val="2588102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25</a:t>
            </a:fld>
            <a:endParaRPr lang="en-US"/>
          </a:p>
        </p:txBody>
      </p:sp>
    </p:spTree>
    <p:extLst>
      <p:ext uri="{BB962C8B-B14F-4D97-AF65-F5344CB8AC3E}">
        <p14:creationId xmlns:p14="http://schemas.microsoft.com/office/powerpoint/2010/main" val="1548917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26</a:t>
            </a:fld>
            <a:endParaRPr lang="en-US"/>
          </a:p>
        </p:txBody>
      </p:sp>
    </p:spTree>
    <p:extLst>
      <p:ext uri="{BB962C8B-B14F-4D97-AF65-F5344CB8AC3E}">
        <p14:creationId xmlns:p14="http://schemas.microsoft.com/office/powerpoint/2010/main" val="772591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27</a:t>
            </a:fld>
            <a:endParaRPr lang="en-US"/>
          </a:p>
        </p:txBody>
      </p:sp>
    </p:spTree>
    <p:extLst>
      <p:ext uri="{BB962C8B-B14F-4D97-AF65-F5344CB8AC3E}">
        <p14:creationId xmlns:p14="http://schemas.microsoft.com/office/powerpoint/2010/main" val="3482509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28</a:t>
            </a:fld>
            <a:endParaRPr lang="en-US"/>
          </a:p>
        </p:txBody>
      </p:sp>
    </p:spTree>
    <p:extLst>
      <p:ext uri="{BB962C8B-B14F-4D97-AF65-F5344CB8AC3E}">
        <p14:creationId xmlns:p14="http://schemas.microsoft.com/office/powerpoint/2010/main" val="1693107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29</a:t>
            </a:fld>
            <a:endParaRPr lang="en-US"/>
          </a:p>
        </p:txBody>
      </p:sp>
    </p:spTree>
    <p:extLst>
      <p:ext uri="{BB962C8B-B14F-4D97-AF65-F5344CB8AC3E}">
        <p14:creationId xmlns:p14="http://schemas.microsoft.com/office/powerpoint/2010/main" val="141203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3</a:t>
            </a:fld>
            <a:endParaRPr lang="en-US"/>
          </a:p>
        </p:txBody>
      </p:sp>
    </p:spTree>
    <p:extLst>
      <p:ext uri="{BB962C8B-B14F-4D97-AF65-F5344CB8AC3E}">
        <p14:creationId xmlns:p14="http://schemas.microsoft.com/office/powerpoint/2010/main" val="3130734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30</a:t>
            </a:fld>
            <a:endParaRPr lang="en-US"/>
          </a:p>
        </p:txBody>
      </p:sp>
    </p:spTree>
    <p:extLst>
      <p:ext uri="{BB962C8B-B14F-4D97-AF65-F5344CB8AC3E}">
        <p14:creationId xmlns:p14="http://schemas.microsoft.com/office/powerpoint/2010/main" val="532953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31</a:t>
            </a:fld>
            <a:endParaRPr lang="en-US"/>
          </a:p>
        </p:txBody>
      </p:sp>
    </p:spTree>
    <p:extLst>
      <p:ext uri="{BB962C8B-B14F-4D97-AF65-F5344CB8AC3E}">
        <p14:creationId xmlns:p14="http://schemas.microsoft.com/office/powerpoint/2010/main" val="444256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32</a:t>
            </a:fld>
            <a:endParaRPr lang="en-US"/>
          </a:p>
        </p:txBody>
      </p:sp>
    </p:spTree>
    <p:extLst>
      <p:ext uri="{BB962C8B-B14F-4D97-AF65-F5344CB8AC3E}">
        <p14:creationId xmlns:p14="http://schemas.microsoft.com/office/powerpoint/2010/main" val="3963112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33</a:t>
            </a:fld>
            <a:endParaRPr lang="en-US"/>
          </a:p>
        </p:txBody>
      </p:sp>
    </p:spTree>
    <p:extLst>
      <p:ext uri="{BB962C8B-B14F-4D97-AF65-F5344CB8AC3E}">
        <p14:creationId xmlns:p14="http://schemas.microsoft.com/office/powerpoint/2010/main" val="2465626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34</a:t>
            </a:fld>
            <a:endParaRPr lang="en-US"/>
          </a:p>
        </p:txBody>
      </p:sp>
    </p:spTree>
    <p:extLst>
      <p:ext uri="{BB962C8B-B14F-4D97-AF65-F5344CB8AC3E}">
        <p14:creationId xmlns:p14="http://schemas.microsoft.com/office/powerpoint/2010/main" val="2229676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35</a:t>
            </a:fld>
            <a:endParaRPr lang="en-US"/>
          </a:p>
        </p:txBody>
      </p:sp>
    </p:spTree>
    <p:extLst>
      <p:ext uri="{BB962C8B-B14F-4D97-AF65-F5344CB8AC3E}">
        <p14:creationId xmlns:p14="http://schemas.microsoft.com/office/powerpoint/2010/main" val="2705404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36</a:t>
            </a:fld>
            <a:endParaRPr lang="en-US"/>
          </a:p>
        </p:txBody>
      </p:sp>
    </p:spTree>
    <p:extLst>
      <p:ext uri="{BB962C8B-B14F-4D97-AF65-F5344CB8AC3E}">
        <p14:creationId xmlns:p14="http://schemas.microsoft.com/office/powerpoint/2010/main" val="232261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37</a:t>
            </a:fld>
            <a:endParaRPr lang="en-US"/>
          </a:p>
        </p:txBody>
      </p:sp>
    </p:spTree>
    <p:extLst>
      <p:ext uri="{BB962C8B-B14F-4D97-AF65-F5344CB8AC3E}">
        <p14:creationId xmlns:p14="http://schemas.microsoft.com/office/powerpoint/2010/main" val="1754080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38</a:t>
            </a:fld>
            <a:endParaRPr lang="en-US"/>
          </a:p>
        </p:txBody>
      </p:sp>
    </p:spTree>
    <p:extLst>
      <p:ext uri="{BB962C8B-B14F-4D97-AF65-F5344CB8AC3E}">
        <p14:creationId xmlns:p14="http://schemas.microsoft.com/office/powerpoint/2010/main" val="1396995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39</a:t>
            </a:fld>
            <a:endParaRPr lang="en-US"/>
          </a:p>
        </p:txBody>
      </p:sp>
    </p:spTree>
    <p:extLst>
      <p:ext uri="{BB962C8B-B14F-4D97-AF65-F5344CB8AC3E}">
        <p14:creationId xmlns:p14="http://schemas.microsoft.com/office/powerpoint/2010/main" val="4214476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a:t>
            </a:fld>
            <a:endParaRPr lang="en-US"/>
          </a:p>
        </p:txBody>
      </p:sp>
    </p:spTree>
    <p:extLst>
      <p:ext uri="{BB962C8B-B14F-4D97-AF65-F5344CB8AC3E}">
        <p14:creationId xmlns:p14="http://schemas.microsoft.com/office/powerpoint/2010/main" val="1233702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40</a:t>
            </a:fld>
            <a:endParaRPr lang="en-US"/>
          </a:p>
        </p:txBody>
      </p:sp>
    </p:spTree>
    <p:extLst>
      <p:ext uri="{BB962C8B-B14F-4D97-AF65-F5344CB8AC3E}">
        <p14:creationId xmlns:p14="http://schemas.microsoft.com/office/powerpoint/2010/main" val="3511879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41</a:t>
            </a:fld>
            <a:endParaRPr lang="en-US"/>
          </a:p>
        </p:txBody>
      </p:sp>
    </p:spTree>
    <p:extLst>
      <p:ext uri="{BB962C8B-B14F-4D97-AF65-F5344CB8AC3E}">
        <p14:creationId xmlns:p14="http://schemas.microsoft.com/office/powerpoint/2010/main" val="1439154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42</a:t>
            </a:fld>
            <a:endParaRPr lang="en-US"/>
          </a:p>
        </p:txBody>
      </p:sp>
    </p:spTree>
    <p:extLst>
      <p:ext uri="{BB962C8B-B14F-4D97-AF65-F5344CB8AC3E}">
        <p14:creationId xmlns:p14="http://schemas.microsoft.com/office/powerpoint/2010/main" val="360044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43</a:t>
            </a:fld>
            <a:endParaRPr lang="en-US"/>
          </a:p>
        </p:txBody>
      </p:sp>
    </p:spTree>
    <p:extLst>
      <p:ext uri="{BB962C8B-B14F-4D97-AF65-F5344CB8AC3E}">
        <p14:creationId xmlns:p14="http://schemas.microsoft.com/office/powerpoint/2010/main" val="1209514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44</a:t>
            </a:fld>
            <a:endParaRPr lang="en-US"/>
          </a:p>
        </p:txBody>
      </p:sp>
    </p:spTree>
    <p:extLst>
      <p:ext uri="{BB962C8B-B14F-4D97-AF65-F5344CB8AC3E}">
        <p14:creationId xmlns:p14="http://schemas.microsoft.com/office/powerpoint/2010/main" val="4273089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45</a:t>
            </a:fld>
            <a:endParaRPr lang="en-US"/>
          </a:p>
        </p:txBody>
      </p:sp>
    </p:spTree>
    <p:extLst>
      <p:ext uri="{BB962C8B-B14F-4D97-AF65-F5344CB8AC3E}">
        <p14:creationId xmlns:p14="http://schemas.microsoft.com/office/powerpoint/2010/main" val="270029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46</a:t>
            </a:fld>
            <a:endParaRPr lang="en-US"/>
          </a:p>
        </p:txBody>
      </p:sp>
    </p:spTree>
    <p:extLst>
      <p:ext uri="{BB962C8B-B14F-4D97-AF65-F5344CB8AC3E}">
        <p14:creationId xmlns:p14="http://schemas.microsoft.com/office/powerpoint/2010/main" val="2401831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47</a:t>
            </a:fld>
            <a:endParaRPr lang="en-US"/>
          </a:p>
        </p:txBody>
      </p:sp>
    </p:spTree>
    <p:extLst>
      <p:ext uri="{BB962C8B-B14F-4D97-AF65-F5344CB8AC3E}">
        <p14:creationId xmlns:p14="http://schemas.microsoft.com/office/powerpoint/2010/main" val="1032863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48</a:t>
            </a:fld>
            <a:endParaRPr lang="en-US"/>
          </a:p>
        </p:txBody>
      </p:sp>
    </p:spTree>
    <p:extLst>
      <p:ext uri="{BB962C8B-B14F-4D97-AF65-F5344CB8AC3E}">
        <p14:creationId xmlns:p14="http://schemas.microsoft.com/office/powerpoint/2010/main" val="352677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49</a:t>
            </a:fld>
            <a:endParaRPr lang="en-US"/>
          </a:p>
        </p:txBody>
      </p:sp>
    </p:spTree>
    <p:extLst>
      <p:ext uri="{BB962C8B-B14F-4D97-AF65-F5344CB8AC3E}">
        <p14:creationId xmlns:p14="http://schemas.microsoft.com/office/powerpoint/2010/main" val="9139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a:t>
            </a:fld>
            <a:endParaRPr lang="en-US"/>
          </a:p>
        </p:txBody>
      </p:sp>
    </p:spTree>
    <p:extLst>
      <p:ext uri="{BB962C8B-B14F-4D97-AF65-F5344CB8AC3E}">
        <p14:creationId xmlns:p14="http://schemas.microsoft.com/office/powerpoint/2010/main" val="3239146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50</a:t>
            </a:fld>
            <a:endParaRPr lang="en-US"/>
          </a:p>
        </p:txBody>
      </p:sp>
    </p:spTree>
    <p:extLst>
      <p:ext uri="{BB962C8B-B14F-4D97-AF65-F5344CB8AC3E}">
        <p14:creationId xmlns:p14="http://schemas.microsoft.com/office/powerpoint/2010/main" val="256849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51</a:t>
            </a:fld>
            <a:endParaRPr lang="en-US"/>
          </a:p>
        </p:txBody>
      </p:sp>
    </p:spTree>
    <p:extLst>
      <p:ext uri="{BB962C8B-B14F-4D97-AF65-F5344CB8AC3E}">
        <p14:creationId xmlns:p14="http://schemas.microsoft.com/office/powerpoint/2010/main" val="4172009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52</a:t>
            </a:fld>
            <a:endParaRPr lang="en-US"/>
          </a:p>
        </p:txBody>
      </p:sp>
    </p:spTree>
    <p:extLst>
      <p:ext uri="{BB962C8B-B14F-4D97-AF65-F5344CB8AC3E}">
        <p14:creationId xmlns:p14="http://schemas.microsoft.com/office/powerpoint/2010/main" val="3296698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53</a:t>
            </a:fld>
            <a:endParaRPr lang="en-US"/>
          </a:p>
        </p:txBody>
      </p:sp>
    </p:spTree>
    <p:extLst>
      <p:ext uri="{BB962C8B-B14F-4D97-AF65-F5344CB8AC3E}">
        <p14:creationId xmlns:p14="http://schemas.microsoft.com/office/powerpoint/2010/main" val="1542453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54</a:t>
            </a:fld>
            <a:endParaRPr lang="en-US"/>
          </a:p>
        </p:txBody>
      </p:sp>
    </p:spTree>
    <p:extLst>
      <p:ext uri="{BB962C8B-B14F-4D97-AF65-F5344CB8AC3E}">
        <p14:creationId xmlns:p14="http://schemas.microsoft.com/office/powerpoint/2010/main" val="1931452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55</a:t>
            </a:fld>
            <a:endParaRPr lang="en-US"/>
          </a:p>
        </p:txBody>
      </p:sp>
    </p:spTree>
    <p:extLst>
      <p:ext uri="{BB962C8B-B14F-4D97-AF65-F5344CB8AC3E}">
        <p14:creationId xmlns:p14="http://schemas.microsoft.com/office/powerpoint/2010/main" val="35576041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56</a:t>
            </a:fld>
            <a:endParaRPr lang="en-US"/>
          </a:p>
        </p:txBody>
      </p:sp>
    </p:spTree>
    <p:extLst>
      <p:ext uri="{BB962C8B-B14F-4D97-AF65-F5344CB8AC3E}">
        <p14:creationId xmlns:p14="http://schemas.microsoft.com/office/powerpoint/2010/main" val="4191072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57</a:t>
            </a:fld>
            <a:endParaRPr lang="en-US"/>
          </a:p>
        </p:txBody>
      </p:sp>
    </p:spTree>
    <p:extLst>
      <p:ext uri="{BB962C8B-B14F-4D97-AF65-F5344CB8AC3E}">
        <p14:creationId xmlns:p14="http://schemas.microsoft.com/office/powerpoint/2010/main" val="29780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58</a:t>
            </a:fld>
            <a:endParaRPr lang="en-US"/>
          </a:p>
        </p:txBody>
      </p:sp>
    </p:spTree>
    <p:extLst>
      <p:ext uri="{BB962C8B-B14F-4D97-AF65-F5344CB8AC3E}">
        <p14:creationId xmlns:p14="http://schemas.microsoft.com/office/powerpoint/2010/main" val="37231820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59</a:t>
            </a:fld>
            <a:endParaRPr lang="en-US"/>
          </a:p>
        </p:txBody>
      </p:sp>
    </p:spTree>
    <p:extLst>
      <p:ext uri="{BB962C8B-B14F-4D97-AF65-F5344CB8AC3E}">
        <p14:creationId xmlns:p14="http://schemas.microsoft.com/office/powerpoint/2010/main" val="423456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a:t>
            </a:fld>
            <a:endParaRPr lang="en-US"/>
          </a:p>
        </p:txBody>
      </p:sp>
    </p:spTree>
    <p:extLst>
      <p:ext uri="{BB962C8B-B14F-4D97-AF65-F5344CB8AC3E}">
        <p14:creationId xmlns:p14="http://schemas.microsoft.com/office/powerpoint/2010/main" val="3481203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60</a:t>
            </a:fld>
            <a:endParaRPr lang="en-US"/>
          </a:p>
        </p:txBody>
      </p:sp>
    </p:spTree>
    <p:extLst>
      <p:ext uri="{BB962C8B-B14F-4D97-AF65-F5344CB8AC3E}">
        <p14:creationId xmlns:p14="http://schemas.microsoft.com/office/powerpoint/2010/main" val="12580330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61</a:t>
            </a:fld>
            <a:endParaRPr lang="en-US"/>
          </a:p>
        </p:txBody>
      </p:sp>
    </p:spTree>
    <p:extLst>
      <p:ext uri="{BB962C8B-B14F-4D97-AF65-F5344CB8AC3E}">
        <p14:creationId xmlns:p14="http://schemas.microsoft.com/office/powerpoint/2010/main" val="19729806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62</a:t>
            </a:fld>
            <a:endParaRPr lang="en-US"/>
          </a:p>
        </p:txBody>
      </p:sp>
    </p:spTree>
    <p:extLst>
      <p:ext uri="{BB962C8B-B14F-4D97-AF65-F5344CB8AC3E}">
        <p14:creationId xmlns:p14="http://schemas.microsoft.com/office/powerpoint/2010/main" val="3928777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63</a:t>
            </a:fld>
            <a:endParaRPr lang="en-US"/>
          </a:p>
        </p:txBody>
      </p:sp>
    </p:spTree>
    <p:extLst>
      <p:ext uri="{BB962C8B-B14F-4D97-AF65-F5344CB8AC3E}">
        <p14:creationId xmlns:p14="http://schemas.microsoft.com/office/powerpoint/2010/main" val="1786318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64</a:t>
            </a:fld>
            <a:endParaRPr lang="en-US"/>
          </a:p>
        </p:txBody>
      </p:sp>
    </p:spTree>
    <p:extLst>
      <p:ext uri="{BB962C8B-B14F-4D97-AF65-F5344CB8AC3E}">
        <p14:creationId xmlns:p14="http://schemas.microsoft.com/office/powerpoint/2010/main" val="30201289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65</a:t>
            </a:fld>
            <a:endParaRPr lang="en-US"/>
          </a:p>
        </p:txBody>
      </p:sp>
    </p:spTree>
    <p:extLst>
      <p:ext uri="{BB962C8B-B14F-4D97-AF65-F5344CB8AC3E}">
        <p14:creationId xmlns:p14="http://schemas.microsoft.com/office/powerpoint/2010/main" val="4155306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66</a:t>
            </a:fld>
            <a:endParaRPr lang="en-US"/>
          </a:p>
        </p:txBody>
      </p:sp>
    </p:spTree>
    <p:extLst>
      <p:ext uri="{BB962C8B-B14F-4D97-AF65-F5344CB8AC3E}">
        <p14:creationId xmlns:p14="http://schemas.microsoft.com/office/powerpoint/2010/main" val="9900757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67</a:t>
            </a:fld>
            <a:endParaRPr lang="en-US"/>
          </a:p>
        </p:txBody>
      </p:sp>
    </p:spTree>
    <p:extLst>
      <p:ext uri="{BB962C8B-B14F-4D97-AF65-F5344CB8AC3E}">
        <p14:creationId xmlns:p14="http://schemas.microsoft.com/office/powerpoint/2010/main" val="31245536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68</a:t>
            </a:fld>
            <a:endParaRPr lang="en-US"/>
          </a:p>
        </p:txBody>
      </p:sp>
    </p:spTree>
    <p:extLst>
      <p:ext uri="{BB962C8B-B14F-4D97-AF65-F5344CB8AC3E}">
        <p14:creationId xmlns:p14="http://schemas.microsoft.com/office/powerpoint/2010/main" val="29228439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69</a:t>
            </a:fld>
            <a:endParaRPr lang="en-US"/>
          </a:p>
        </p:txBody>
      </p:sp>
    </p:spTree>
    <p:extLst>
      <p:ext uri="{BB962C8B-B14F-4D97-AF65-F5344CB8AC3E}">
        <p14:creationId xmlns:p14="http://schemas.microsoft.com/office/powerpoint/2010/main" val="262829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a:t>
            </a:fld>
            <a:endParaRPr lang="en-US"/>
          </a:p>
        </p:txBody>
      </p:sp>
    </p:spTree>
    <p:extLst>
      <p:ext uri="{BB962C8B-B14F-4D97-AF65-F5344CB8AC3E}">
        <p14:creationId xmlns:p14="http://schemas.microsoft.com/office/powerpoint/2010/main" val="2153058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70</a:t>
            </a:fld>
            <a:endParaRPr lang="en-US"/>
          </a:p>
        </p:txBody>
      </p:sp>
    </p:spTree>
    <p:extLst>
      <p:ext uri="{BB962C8B-B14F-4D97-AF65-F5344CB8AC3E}">
        <p14:creationId xmlns:p14="http://schemas.microsoft.com/office/powerpoint/2010/main" val="3552172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71</a:t>
            </a:fld>
            <a:endParaRPr lang="en-US"/>
          </a:p>
        </p:txBody>
      </p:sp>
    </p:spTree>
    <p:extLst>
      <p:ext uri="{BB962C8B-B14F-4D97-AF65-F5344CB8AC3E}">
        <p14:creationId xmlns:p14="http://schemas.microsoft.com/office/powerpoint/2010/main" val="16191225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72</a:t>
            </a:fld>
            <a:endParaRPr lang="en-US"/>
          </a:p>
        </p:txBody>
      </p:sp>
    </p:spTree>
    <p:extLst>
      <p:ext uri="{BB962C8B-B14F-4D97-AF65-F5344CB8AC3E}">
        <p14:creationId xmlns:p14="http://schemas.microsoft.com/office/powerpoint/2010/main" val="619932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73</a:t>
            </a:fld>
            <a:endParaRPr lang="en-US"/>
          </a:p>
        </p:txBody>
      </p:sp>
    </p:spTree>
    <p:extLst>
      <p:ext uri="{BB962C8B-B14F-4D97-AF65-F5344CB8AC3E}">
        <p14:creationId xmlns:p14="http://schemas.microsoft.com/office/powerpoint/2010/main" val="3136647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74</a:t>
            </a:fld>
            <a:endParaRPr lang="en-US"/>
          </a:p>
        </p:txBody>
      </p:sp>
    </p:spTree>
    <p:extLst>
      <p:ext uri="{BB962C8B-B14F-4D97-AF65-F5344CB8AC3E}">
        <p14:creationId xmlns:p14="http://schemas.microsoft.com/office/powerpoint/2010/main" val="35400003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75</a:t>
            </a:fld>
            <a:endParaRPr lang="en-US"/>
          </a:p>
        </p:txBody>
      </p:sp>
    </p:spTree>
    <p:extLst>
      <p:ext uri="{BB962C8B-B14F-4D97-AF65-F5344CB8AC3E}">
        <p14:creationId xmlns:p14="http://schemas.microsoft.com/office/powerpoint/2010/main" val="16962610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76</a:t>
            </a:fld>
            <a:endParaRPr lang="en-US"/>
          </a:p>
        </p:txBody>
      </p:sp>
    </p:spTree>
    <p:extLst>
      <p:ext uri="{BB962C8B-B14F-4D97-AF65-F5344CB8AC3E}">
        <p14:creationId xmlns:p14="http://schemas.microsoft.com/office/powerpoint/2010/main" val="41043649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77</a:t>
            </a:fld>
            <a:endParaRPr lang="en-US"/>
          </a:p>
        </p:txBody>
      </p:sp>
    </p:spTree>
    <p:extLst>
      <p:ext uri="{BB962C8B-B14F-4D97-AF65-F5344CB8AC3E}">
        <p14:creationId xmlns:p14="http://schemas.microsoft.com/office/powerpoint/2010/main" val="26769732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78</a:t>
            </a:fld>
            <a:endParaRPr lang="en-US"/>
          </a:p>
        </p:txBody>
      </p:sp>
    </p:spTree>
    <p:extLst>
      <p:ext uri="{BB962C8B-B14F-4D97-AF65-F5344CB8AC3E}">
        <p14:creationId xmlns:p14="http://schemas.microsoft.com/office/powerpoint/2010/main" val="32737418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ACEA3-0ABD-4DC4-8322-D035289E18B0}" type="slidenum">
              <a:rPr lang="en-US" smtClean="0"/>
              <a:t>79</a:t>
            </a:fld>
            <a:endParaRPr lang="en-US" dirty="0"/>
          </a:p>
        </p:txBody>
      </p:sp>
    </p:spTree>
    <p:extLst>
      <p:ext uri="{BB962C8B-B14F-4D97-AF65-F5344CB8AC3E}">
        <p14:creationId xmlns:p14="http://schemas.microsoft.com/office/powerpoint/2010/main" val="296803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a:t>
            </a:fld>
            <a:endParaRPr lang="en-US"/>
          </a:p>
        </p:txBody>
      </p:sp>
    </p:spTree>
    <p:extLst>
      <p:ext uri="{BB962C8B-B14F-4D97-AF65-F5344CB8AC3E}">
        <p14:creationId xmlns:p14="http://schemas.microsoft.com/office/powerpoint/2010/main" val="41184933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ACEA3-0ABD-4DC4-8322-D035289E18B0}" type="slidenum">
              <a:rPr lang="en-US" smtClean="0"/>
              <a:t>80</a:t>
            </a:fld>
            <a:endParaRPr lang="en-US" dirty="0"/>
          </a:p>
        </p:txBody>
      </p:sp>
    </p:spTree>
    <p:extLst>
      <p:ext uri="{BB962C8B-B14F-4D97-AF65-F5344CB8AC3E}">
        <p14:creationId xmlns:p14="http://schemas.microsoft.com/office/powerpoint/2010/main" val="6365787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81</a:t>
            </a:fld>
            <a:endParaRPr lang="en-US"/>
          </a:p>
        </p:txBody>
      </p:sp>
    </p:spTree>
    <p:extLst>
      <p:ext uri="{BB962C8B-B14F-4D97-AF65-F5344CB8AC3E}">
        <p14:creationId xmlns:p14="http://schemas.microsoft.com/office/powerpoint/2010/main" val="2595089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82</a:t>
            </a:fld>
            <a:endParaRPr lang="en-US"/>
          </a:p>
        </p:txBody>
      </p:sp>
    </p:spTree>
    <p:extLst>
      <p:ext uri="{BB962C8B-B14F-4D97-AF65-F5344CB8AC3E}">
        <p14:creationId xmlns:p14="http://schemas.microsoft.com/office/powerpoint/2010/main" val="16259269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83</a:t>
            </a:fld>
            <a:endParaRPr lang="en-US"/>
          </a:p>
        </p:txBody>
      </p:sp>
    </p:spTree>
    <p:extLst>
      <p:ext uri="{BB962C8B-B14F-4D97-AF65-F5344CB8AC3E}">
        <p14:creationId xmlns:p14="http://schemas.microsoft.com/office/powerpoint/2010/main" val="1464082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84</a:t>
            </a:fld>
            <a:endParaRPr lang="en-US"/>
          </a:p>
        </p:txBody>
      </p:sp>
    </p:spTree>
    <p:extLst>
      <p:ext uri="{BB962C8B-B14F-4D97-AF65-F5344CB8AC3E}">
        <p14:creationId xmlns:p14="http://schemas.microsoft.com/office/powerpoint/2010/main" val="11373929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85</a:t>
            </a:fld>
            <a:endParaRPr lang="en-US"/>
          </a:p>
        </p:txBody>
      </p:sp>
    </p:spTree>
    <p:extLst>
      <p:ext uri="{BB962C8B-B14F-4D97-AF65-F5344CB8AC3E}">
        <p14:creationId xmlns:p14="http://schemas.microsoft.com/office/powerpoint/2010/main" val="27396010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86</a:t>
            </a:fld>
            <a:endParaRPr lang="en-US"/>
          </a:p>
        </p:txBody>
      </p:sp>
    </p:spTree>
    <p:extLst>
      <p:ext uri="{BB962C8B-B14F-4D97-AF65-F5344CB8AC3E}">
        <p14:creationId xmlns:p14="http://schemas.microsoft.com/office/powerpoint/2010/main" val="26793652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87</a:t>
            </a:fld>
            <a:endParaRPr lang="en-US"/>
          </a:p>
        </p:txBody>
      </p:sp>
    </p:spTree>
    <p:extLst>
      <p:ext uri="{BB962C8B-B14F-4D97-AF65-F5344CB8AC3E}">
        <p14:creationId xmlns:p14="http://schemas.microsoft.com/office/powerpoint/2010/main" val="24360562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88</a:t>
            </a:fld>
            <a:endParaRPr lang="en-US"/>
          </a:p>
        </p:txBody>
      </p:sp>
    </p:spTree>
    <p:extLst>
      <p:ext uri="{BB962C8B-B14F-4D97-AF65-F5344CB8AC3E}">
        <p14:creationId xmlns:p14="http://schemas.microsoft.com/office/powerpoint/2010/main" val="25953288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89</a:t>
            </a:fld>
            <a:endParaRPr lang="en-US"/>
          </a:p>
        </p:txBody>
      </p:sp>
    </p:spTree>
    <p:extLst>
      <p:ext uri="{BB962C8B-B14F-4D97-AF65-F5344CB8AC3E}">
        <p14:creationId xmlns:p14="http://schemas.microsoft.com/office/powerpoint/2010/main" val="2923892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9</a:t>
            </a:fld>
            <a:endParaRPr lang="en-US"/>
          </a:p>
        </p:txBody>
      </p:sp>
    </p:spTree>
    <p:extLst>
      <p:ext uri="{BB962C8B-B14F-4D97-AF65-F5344CB8AC3E}">
        <p14:creationId xmlns:p14="http://schemas.microsoft.com/office/powerpoint/2010/main" val="2160523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90</a:t>
            </a:fld>
            <a:endParaRPr lang="en-US"/>
          </a:p>
        </p:txBody>
      </p:sp>
    </p:spTree>
    <p:extLst>
      <p:ext uri="{BB962C8B-B14F-4D97-AF65-F5344CB8AC3E}">
        <p14:creationId xmlns:p14="http://schemas.microsoft.com/office/powerpoint/2010/main" val="20615001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2ACEA3-0ABD-4DC4-8322-D035289E18B0}" type="slidenum">
              <a:rPr lang="en-US" smtClean="0"/>
              <a:t>91</a:t>
            </a:fld>
            <a:endParaRPr lang="en-US"/>
          </a:p>
        </p:txBody>
      </p:sp>
    </p:spTree>
    <p:extLst>
      <p:ext uri="{BB962C8B-B14F-4D97-AF65-F5344CB8AC3E}">
        <p14:creationId xmlns:p14="http://schemas.microsoft.com/office/powerpoint/2010/main" val="325210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13FD96-5091-48E3-ABD2-69385B5C75BE}" type="datetimeFigureOut">
              <a:rPr lang="en-US" smtClean="0"/>
              <a:t>1/26/15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1204072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3FD96-5091-48E3-ABD2-69385B5C75BE}" type="datetimeFigureOut">
              <a:rPr lang="en-US" smtClean="0"/>
              <a:t>1/26/15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74304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3FD96-5091-48E3-ABD2-69385B5C75BE}" type="datetimeFigureOut">
              <a:rPr lang="en-US" smtClean="0"/>
              <a:t>1/26/15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1104628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3FD96-5091-48E3-ABD2-69385B5C75BE}" type="datetimeFigureOut">
              <a:rPr lang="en-US" smtClean="0"/>
              <a:t>1/26/15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273047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13FD96-5091-48E3-ABD2-69385B5C75BE}" type="datetimeFigureOut">
              <a:rPr lang="en-US" smtClean="0"/>
              <a:t>1/26/15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148927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13FD96-5091-48E3-ABD2-69385B5C75BE}" type="datetimeFigureOut">
              <a:rPr lang="en-US" smtClean="0"/>
              <a:t>1/26/15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416450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13FD96-5091-48E3-ABD2-69385B5C75BE}" type="datetimeFigureOut">
              <a:rPr lang="en-US" smtClean="0"/>
              <a:t>1/26/15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35043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13FD96-5091-48E3-ABD2-69385B5C75BE}" type="datetimeFigureOut">
              <a:rPr lang="en-US" smtClean="0"/>
              <a:t>1/26/15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166733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3FD96-5091-48E3-ABD2-69385B5C75BE}" type="datetimeFigureOut">
              <a:rPr lang="en-US" smtClean="0"/>
              <a:t>1/26/15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363782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3FD96-5091-48E3-ABD2-69385B5C75BE}" type="datetimeFigureOut">
              <a:rPr lang="en-US" smtClean="0"/>
              <a:t>1/26/15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393987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3FD96-5091-48E3-ABD2-69385B5C75BE}" type="datetimeFigureOut">
              <a:rPr lang="en-US" smtClean="0"/>
              <a:t>1/26/15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0C5F5-FD54-4694-8C71-9B09A9651B4F}" type="slidenum">
              <a:rPr lang="en-US" smtClean="0"/>
              <a:t>‹#›</a:t>
            </a:fld>
            <a:endParaRPr lang="en-US"/>
          </a:p>
        </p:txBody>
      </p:sp>
    </p:spTree>
    <p:extLst>
      <p:ext uri="{BB962C8B-B14F-4D97-AF65-F5344CB8AC3E}">
        <p14:creationId xmlns:p14="http://schemas.microsoft.com/office/powerpoint/2010/main" val="41273717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3FD96-5091-48E3-ABD2-69385B5C75BE}" type="datetimeFigureOut">
              <a:rPr lang="en-US" smtClean="0"/>
              <a:t>1/26/15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0C5F5-FD54-4694-8C71-9B09A9651B4F}" type="slidenum">
              <a:rPr lang="en-US" smtClean="0"/>
              <a:t>‹#›</a:t>
            </a:fld>
            <a:endParaRPr lang="en-US"/>
          </a:p>
        </p:txBody>
      </p:sp>
    </p:spTree>
    <p:extLst>
      <p:ext uri="{BB962C8B-B14F-4D97-AF65-F5344CB8AC3E}">
        <p14:creationId xmlns:p14="http://schemas.microsoft.com/office/powerpoint/2010/main" val="3489960977"/>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4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85.jpe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8" Type="http://schemas.openxmlformats.org/officeDocument/2006/relationships/image" Target="../media/image97.jpeg"/><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62400"/>
            <a:ext cx="7772400" cy="1146175"/>
          </a:xfrm>
        </p:spPr>
        <p:txBody>
          <a:bodyPr/>
          <a:lstStyle/>
          <a:p>
            <a:r>
              <a:rPr lang="en-US" dirty="0" smtClean="0"/>
              <a:t>Creating Baby Spaces</a:t>
            </a:r>
            <a:endParaRPr lang="en-US" dirty="0"/>
          </a:p>
        </p:txBody>
      </p:sp>
      <p:sp>
        <p:nvSpPr>
          <p:cNvPr id="3" name="Subtitle 2"/>
          <p:cNvSpPr>
            <a:spLocks noGrp="1"/>
          </p:cNvSpPr>
          <p:nvPr>
            <p:ph type="subTitle" idx="1"/>
          </p:nvPr>
        </p:nvSpPr>
        <p:spPr>
          <a:xfrm>
            <a:off x="1371600" y="5105400"/>
            <a:ext cx="6400800" cy="1219200"/>
          </a:xfrm>
        </p:spPr>
        <p:txBody>
          <a:bodyPr>
            <a:normAutofit/>
          </a:bodyPr>
          <a:lstStyle/>
          <a:p>
            <a:r>
              <a:rPr lang="en-US" sz="2400" dirty="0" smtClean="0"/>
              <a:t>Designing for Success</a:t>
            </a:r>
            <a:endParaRPr lang="en-US" sz="2400" dirty="0"/>
          </a:p>
          <a:p>
            <a:r>
              <a:rPr lang="en-US" sz="2400" dirty="0" smtClean="0"/>
              <a:t>Presented by: Bridget Alexander</a:t>
            </a:r>
            <a:endParaRPr lang="en-US" sz="2400" dirty="0"/>
          </a:p>
        </p:txBody>
      </p:sp>
      <p:pic>
        <p:nvPicPr>
          <p:cNvPr id="1026" name="Picture 2" descr="C:\Users\B\Desktop\Baby Art\gr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855"/>
            <a:ext cx="5410200" cy="42346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6172200"/>
            <a:ext cx="3505200" cy="369332"/>
          </a:xfrm>
          <a:prstGeom prst="rect">
            <a:avLst/>
          </a:prstGeom>
          <a:noFill/>
        </p:spPr>
        <p:txBody>
          <a:bodyPr wrap="square" rtlCol="0">
            <a:spAutoFit/>
          </a:bodyPr>
          <a:lstStyle/>
          <a:p>
            <a:r>
              <a:rPr lang="en-US" dirty="0" smtClean="0"/>
              <a:t>An Infopeople webinar</a:t>
            </a:r>
            <a:endParaRPr lang="en-US" dirty="0"/>
          </a:p>
        </p:txBody>
      </p:sp>
      <p:sp>
        <p:nvSpPr>
          <p:cNvPr id="6" name="TextBox 5"/>
          <p:cNvSpPr txBox="1"/>
          <p:nvPr/>
        </p:nvSpPr>
        <p:spPr>
          <a:xfrm>
            <a:off x="4495800" y="6172200"/>
            <a:ext cx="3810000" cy="369332"/>
          </a:xfrm>
          <a:prstGeom prst="rect">
            <a:avLst/>
          </a:prstGeom>
          <a:noFill/>
        </p:spPr>
        <p:txBody>
          <a:bodyPr wrap="square" rtlCol="0">
            <a:spAutoFit/>
          </a:bodyPr>
          <a:lstStyle/>
          <a:p>
            <a:pPr algn="r"/>
            <a:r>
              <a:rPr lang="en-US" dirty="0" smtClean="0"/>
              <a:t>Tuesday, January 27, 2015</a:t>
            </a:r>
            <a:endParaRPr lang="en-US" dirty="0"/>
          </a:p>
        </p:txBody>
      </p:sp>
    </p:spTree>
    <p:extLst>
      <p:ext uri="{BB962C8B-B14F-4D97-AF65-F5344CB8AC3E}">
        <p14:creationId xmlns:p14="http://schemas.microsoft.com/office/powerpoint/2010/main" val="2101201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Advocating for Play</a:t>
            </a:r>
            <a:endParaRPr lang="en-US" dirty="0"/>
          </a:p>
        </p:txBody>
      </p:sp>
      <p:sp>
        <p:nvSpPr>
          <p:cNvPr id="3" name="Content Placeholder 2"/>
          <p:cNvSpPr>
            <a:spLocks noGrp="1"/>
          </p:cNvSpPr>
          <p:nvPr>
            <p:ph idx="1"/>
          </p:nvPr>
        </p:nvSpPr>
        <p:spPr/>
        <p:txBody>
          <a:bodyPr/>
          <a:lstStyle/>
          <a:p>
            <a:pPr marL="0" indent="0">
              <a:buNone/>
            </a:pPr>
            <a:r>
              <a:rPr lang="en-US" dirty="0" smtClean="0"/>
              <a:t>Libraries are an accessible institution that can model the power of play and arts engagement.</a:t>
            </a:r>
          </a:p>
          <a:p>
            <a:r>
              <a:rPr lang="en-US" dirty="0" smtClean="0"/>
              <a:t>Educate parents that play is an evolutionary, child directed impulse to pursue activities that develop the sensory centers on the timeline that works best for that individual child</a:t>
            </a:r>
          </a:p>
          <a:p>
            <a:pPr marL="0" indent="0">
              <a:buNone/>
            </a:pPr>
            <a:endParaRPr lang="en-US" dirty="0"/>
          </a:p>
        </p:txBody>
      </p:sp>
    </p:spTree>
    <p:extLst>
      <p:ext uri="{BB962C8B-B14F-4D97-AF65-F5344CB8AC3E}">
        <p14:creationId xmlns:p14="http://schemas.microsoft.com/office/powerpoint/2010/main" val="10741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is Learning!</a:t>
            </a:r>
            <a:endParaRPr lang="en-US" dirty="0"/>
          </a:p>
        </p:txBody>
      </p:sp>
      <p:sp>
        <p:nvSpPr>
          <p:cNvPr id="3" name="Content Placeholder 2"/>
          <p:cNvSpPr>
            <a:spLocks noGrp="1"/>
          </p:cNvSpPr>
          <p:nvPr>
            <p:ph idx="1"/>
          </p:nvPr>
        </p:nvSpPr>
        <p:spPr/>
        <p:txBody>
          <a:bodyPr/>
          <a:lstStyle/>
          <a:p>
            <a:r>
              <a:rPr lang="en-US" dirty="0" smtClean="0"/>
              <a:t>Adults forget that nurturing the motor and sensory centers behind reading, writing, and calculating is the true work of early childhood. </a:t>
            </a:r>
          </a:p>
          <a:p>
            <a:r>
              <a:rPr lang="en-US" dirty="0" smtClean="0"/>
              <a:t>Children naturally work these systems in play.</a:t>
            </a:r>
          </a:p>
          <a:p>
            <a:r>
              <a:rPr lang="en-US" dirty="0" smtClean="0"/>
              <a:t>Libraries can set up environments that invite play and the sensory development that promotes literacy and future learning.</a:t>
            </a:r>
            <a:endParaRPr lang="en-US" dirty="0"/>
          </a:p>
        </p:txBody>
      </p:sp>
    </p:spTree>
    <p:extLst>
      <p:ext uri="{BB962C8B-B14F-4D97-AF65-F5344CB8AC3E}">
        <p14:creationId xmlns:p14="http://schemas.microsoft.com/office/powerpoint/2010/main" val="374261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Letter Recognition Can Wait!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In infancy and toddlerhood, we want to automate the motor, auditory, and visual skills that lead to fluid reading and writing.</a:t>
            </a:r>
            <a:endParaRPr lang="en-US" dirty="0"/>
          </a:p>
          <a:p>
            <a:pPr marL="0" indent="0">
              <a:buNone/>
            </a:pPr>
            <a:r>
              <a:rPr lang="en-US" dirty="0" smtClean="0"/>
              <a:t>This includes:</a:t>
            </a:r>
          </a:p>
          <a:p>
            <a:pPr marL="0" indent="0">
              <a:buNone/>
            </a:pPr>
            <a:r>
              <a:rPr lang="en-US" dirty="0" smtClean="0"/>
              <a:t>Tracking		Interactive Language Games	</a:t>
            </a:r>
          </a:p>
          <a:p>
            <a:pPr marL="0" indent="0">
              <a:buNone/>
            </a:pPr>
            <a:r>
              <a:rPr lang="en-US" dirty="0" smtClean="0"/>
              <a:t>Grasping		Vowel/Consonant Sounds</a:t>
            </a:r>
          </a:p>
          <a:p>
            <a:pPr marL="0" indent="0">
              <a:buNone/>
            </a:pPr>
            <a:r>
              <a:rPr lang="en-US" dirty="0" smtClean="0"/>
              <a:t>Pinching		Rhyme Recognition</a:t>
            </a:r>
          </a:p>
          <a:p>
            <a:pPr marL="0" indent="0">
              <a:buNone/>
            </a:pPr>
            <a:r>
              <a:rPr lang="en-US" dirty="0" smtClean="0"/>
              <a:t>Focusing		Line and Shape Recognition</a:t>
            </a:r>
          </a:p>
          <a:p>
            <a:pPr marL="0" indent="0">
              <a:buNone/>
            </a:pPr>
            <a:endParaRPr lang="en-US" dirty="0"/>
          </a:p>
        </p:txBody>
      </p:sp>
    </p:spTree>
    <p:extLst>
      <p:ext uri="{BB962C8B-B14F-4D97-AF65-F5344CB8AC3E}">
        <p14:creationId xmlns:p14="http://schemas.microsoft.com/office/powerpoint/2010/main" val="2034474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This means developing literacy looks like this</a:t>
            </a:r>
            <a:endParaRPr lang="en-US" sz="32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0"/>
            <a:ext cx="5206890" cy="321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5486400"/>
            <a:ext cx="7924800" cy="369332"/>
          </a:xfrm>
          <a:prstGeom prst="rect">
            <a:avLst/>
          </a:prstGeom>
          <a:noFill/>
        </p:spPr>
        <p:txBody>
          <a:bodyPr wrap="square" rtlCol="0">
            <a:spAutoFit/>
          </a:bodyPr>
          <a:lstStyle/>
          <a:p>
            <a:pPr algn="ctr"/>
            <a:r>
              <a:rPr lang="en-US" dirty="0" smtClean="0"/>
              <a:t>Tracking Bubbles and Developing Finger Strength</a:t>
            </a:r>
            <a:endParaRPr lang="en-US" dirty="0"/>
          </a:p>
        </p:txBody>
      </p:sp>
      <p:pic>
        <p:nvPicPr>
          <p:cNvPr id="7" name="Picture 6"/>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24000"/>
            <a:ext cx="3235152"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98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Desktop\Baby Art\575380_580651715316434_103530715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114" y="6927"/>
            <a:ext cx="428625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4267200"/>
            <a:ext cx="4038600" cy="830997"/>
          </a:xfrm>
          <a:prstGeom prst="rect">
            <a:avLst/>
          </a:prstGeom>
          <a:noFill/>
        </p:spPr>
        <p:txBody>
          <a:bodyPr wrap="square" rtlCol="0">
            <a:spAutoFit/>
          </a:bodyPr>
          <a:lstStyle/>
          <a:p>
            <a:pPr algn="ctr"/>
            <a:r>
              <a:rPr lang="en-US" sz="2400" dirty="0" smtClean="0"/>
              <a:t>Developing Vocabulary </a:t>
            </a:r>
          </a:p>
          <a:p>
            <a:pPr algn="ctr"/>
            <a:r>
              <a:rPr lang="en-US" sz="2400" dirty="0" smtClean="0"/>
              <a:t>through Dramatic Play</a:t>
            </a:r>
            <a:endParaRPr lang="en-US" sz="2400" dirty="0"/>
          </a:p>
        </p:txBody>
      </p:sp>
      <p:pic>
        <p:nvPicPr>
          <p:cNvPr id="6" name="Picture 5" descr="C:\Users\B\Desktop\Baby Art\1456130_580651698649769_1775505762_n.jpg"/>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4713817" cy="353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32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Desktop\Baby Art\10612999_707810352600569_594546124395465736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57200"/>
            <a:ext cx="3371850"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334000"/>
            <a:ext cx="7848600" cy="830997"/>
          </a:xfrm>
          <a:prstGeom prst="rect">
            <a:avLst/>
          </a:prstGeom>
          <a:noFill/>
        </p:spPr>
        <p:txBody>
          <a:bodyPr wrap="square" rtlCol="0">
            <a:spAutoFit/>
          </a:bodyPr>
          <a:lstStyle/>
          <a:p>
            <a:pPr algn="ctr"/>
            <a:r>
              <a:rPr lang="en-US" sz="2400" dirty="0" smtClean="0"/>
              <a:t>Developing focus, grasp, letter recognition, </a:t>
            </a:r>
          </a:p>
          <a:p>
            <a:pPr algn="ctr"/>
            <a:r>
              <a:rPr lang="en-US" sz="2400" dirty="0" smtClean="0"/>
              <a:t>shape recognition, and color recognition.</a:t>
            </a:r>
            <a:endParaRPr lang="en-US" sz="2400" dirty="0"/>
          </a:p>
        </p:txBody>
      </p:sp>
      <p:pic>
        <p:nvPicPr>
          <p:cNvPr id="6" name="Picture 5" descr="C:\Users\B\Desktop\Baby Art\1920327_738483132866624_6746095007983538206_n.jpg"/>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6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Challenges of Programming for Infants?</a:t>
            </a:r>
            <a:endParaRPr lang="en-US" dirty="0"/>
          </a:p>
        </p:txBody>
      </p:sp>
      <p:sp>
        <p:nvSpPr>
          <p:cNvPr id="3" name="Content Placeholder 2"/>
          <p:cNvSpPr>
            <a:spLocks noGrp="1"/>
          </p:cNvSpPr>
          <p:nvPr>
            <p:ph idx="1"/>
          </p:nvPr>
        </p:nvSpPr>
        <p:spPr>
          <a:xfrm>
            <a:off x="228600" y="1600200"/>
            <a:ext cx="8763000" cy="4525963"/>
          </a:xfrm>
        </p:spPr>
        <p:txBody>
          <a:bodyPr>
            <a:normAutofit fontScale="92500" lnSpcReduction="10000"/>
          </a:bodyPr>
          <a:lstStyle/>
          <a:p>
            <a:pPr marL="514350" indent="-514350">
              <a:buAutoNum type="alphaLcParenR"/>
            </a:pPr>
            <a:r>
              <a:rPr lang="en-US" dirty="0" smtClean="0"/>
              <a:t>They can’t do much and they eat the play dough.</a:t>
            </a:r>
          </a:p>
          <a:p>
            <a:pPr marL="514350" indent="-514350">
              <a:buAutoNum type="alphaLcParenR"/>
            </a:pPr>
            <a:r>
              <a:rPr lang="en-US" dirty="0" smtClean="0"/>
              <a:t>They barely follow the plot lines.</a:t>
            </a:r>
          </a:p>
          <a:p>
            <a:pPr marL="514350" indent="-514350">
              <a:buAutoNum type="alphaLcParenR"/>
            </a:pPr>
            <a:r>
              <a:rPr lang="en-US" dirty="0" smtClean="0"/>
              <a:t>They want us to sing to them. We don’t sing.</a:t>
            </a:r>
          </a:p>
          <a:p>
            <a:pPr marL="514350" indent="-514350">
              <a:buAutoNum type="alphaLcParenR"/>
            </a:pPr>
            <a:r>
              <a:rPr lang="en-US" dirty="0" smtClean="0"/>
              <a:t>They rarely come without highly energetic siblings attached.</a:t>
            </a:r>
          </a:p>
          <a:p>
            <a:pPr marL="514350" indent="-514350">
              <a:buAutoNum type="alphaLcParenR"/>
            </a:pPr>
            <a:r>
              <a:rPr lang="en-US" dirty="0" smtClean="0"/>
              <a:t>They always come with grown ups attached.</a:t>
            </a:r>
          </a:p>
          <a:p>
            <a:pPr marL="514350" indent="-514350">
              <a:buAutoNum type="alphaLcParenR"/>
            </a:pPr>
            <a:r>
              <a:rPr lang="en-US" dirty="0" smtClean="0"/>
              <a:t>Nearly everything in the environment can be either fallen off of or used to hit someone.</a:t>
            </a:r>
          </a:p>
          <a:p>
            <a:pPr marL="514350" indent="-514350">
              <a:buAutoNum type="alphaLcParenR"/>
            </a:pPr>
            <a:r>
              <a:rPr lang="en-US" dirty="0" smtClean="0"/>
              <a:t>All of the above</a:t>
            </a:r>
          </a:p>
          <a:p>
            <a:pPr marL="514350" indent="-514350">
              <a:buAutoNum type="alphaLcParenR"/>
            </a:pPr>
            <a:endParaRPr lang="en-US" dirty="0" smtClean="0"/>
          </a:p>
          <a:p>
            <a:pPr marL="514350" indent="-514350">
              <a:buAutoNum type="alphaLcParenR"/>
            </a:pPr>
            <a:endParaRPr lang="en-US" dirty="0"/>
          </a:p>
        </p:txBody>
      </p:sp>
    </p:spTree>
    <p:extLst>
      <p:ext uri="{BB962C8B-B14F-4D97-AF65-F5344CB8AC3E}">
        <p14:creationId xmlns:p14="http://schemas.microsoft.com/office/powerpoint/2010/main" val="161561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The Solution:</a:t>
            </a:r>
            <a:endParaRPr lang="en-US" sz="7200" dirty="0"/>
          </a:p>
        </p:txBody>
      </p:sp>
      <p:sp>
        <p:nvSpPr>
          <p:cNvPr id="3" name="Content Placeholder 2"/>
          <p:cNvSpPr>
            <a:spLocks noGrp="1"/>
          </p:cNvSpPr>
          <p:nvPr>
            <p:ph idx="1"/>
          </p:nvPr>
        </p:nvSpPr>
        <p:spPr/>
        <p:txBody>
          <a:bodyPr>
            <a:normAutofit/>
          </a:bodyPr>
          <a:lstStyle/>
          <a:p>
            <a:pPr marL="0" indent="0">
              <a:buNone/>
            </a:pPr>
            <a:r>
              <a:rPr lang="en-US" sz="6600" dirty="0" smtClean="0"/>
              <a:t>PROCESSED BASED ART</a:t>
            </a:r>
            <a:endParaRPr lang="en-US" sz="6600" dirty="0"/>
          </a:p>
        </p:txBody>
      </p:sp>
    </p:spTree>
    <p:extLst>
      <p:ext uri="{BB962C8B-B14F-4D97-AF65-F5344CB8AC3E}">
        <p14:creationId xmlns:p14="http://schemas.microsoft.com/office/powerpoint/2010/main" val="3152422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Process Art</a:t>
            </a:r>
            <a:endParaRPr lang="en-US" dirty="0"/>
          </a:p>
        </p:txBody>
      </p:sp>
      <p:sp>
        <p:nvSpPr>
          <p:cNvPr id="7" name="Content Placeholder 2"/>
          <p:cNvSpPr txBox="1">
            <a:spLocks/>
          </p:cNvSpPr>
          <p:nvPr/>
        </p:nvSpPr>
        <p:spPr>
          <a:xfrm>
            <a:off x="76200" y="1600200"/>
            <a:ext cx="90678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Allows each child to define how they want to engage</a:t>
            </a:r>
          </a:p>
          <a:p>
            <a:r>
              <a:rPr lang="en-US" dirty="0" smtClean="0"/>
              <a:t>Ensures every child can find a developmentally meaningful way to engage</a:t>
            </a:r>
          </a:p>
          <a:p>
            <a:r>
              <a:rPr lang="en-US" dirty="0" smtClean="0"/>
              <a:t>Invites experimentation rather than mastery of specific steps or skills</a:t>
            </a:r>
          </a:p>
          <a:p>
            <a:r>
              <a:rPr lang="en-US" dirty="0" smtClean="0"/>
              <a:t>Inspires focus and allows for layers of complexity. </a:t>
            </a:r>
            <a:endParaRPr lang="en-US" dirty="0"/>
          </a:p>
        </p:txBody>
      </p:sp>
    </p:spTree>
    <p:extLst>
      <p:ext uri="{BB962C8B-B14F-4D97-AF65-F5344CB8AC3E}">
        <p14:creationId xmlns:p14="http://schemas.microsoft.com/office/powerpoint/2010/main" val="3895637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RUUExIUFBQWGBQXFxcUFBQXFBcVGBUVFRQYFRQXHCYeFxwkGhQUHy8gJCcpLCwsFx4xNTAqNSYrLCkBCQoKDgwOGg8PGiwkHCQpKSwsKSwsLCwsLCwsLCwsLCwsLCwsLCwsLCwsKSwsLCwsLCwpLCksLCwsLCwsKSwsLP/AABEIARMAtwMBIgACEQEDEQH/xAAbAAABBQEBAAAAAAAAAAAAAAADAAIEBQYBB//EAEMQAAEDAgMEBwQJAgUDBQAAAAEAAhEDIQQSMQVBUWEGEyJxgZGhMrHB8BQjQlJicoLR4SSSM6KywvEHY7MVFkNT0v/EABoBAAIDAQEAAAAAAAAAAAAAAAECAAMEBQb/xAAvEQACAgEDAwIEBgIDAAAAAAAAAQIRAxIhMQRBURNhIjJxgQWRobHR8CPBFEJy/9oADAMBAAIRAxEAPwClFJPFNEDE8MRIZHa9HLVdzupuyKZ1R+kmE9l/gUbYOIYCA4hZ6WqmdTG7x2i1LZvyVPj2RUPOCrum0ZnBplu5Ve2gA8Hkjm+UpxbZWh2zn3QNoMmsTwDfeV3BYgKNi8X9bHEe5UXsalB2XmDJla/Y5gTyPuWNwdcSLrX7Gf2VZDfYWcaVlrsmgMpc45WjUlYfpLs0squkhwfL2uGhDiT6aLcbRqRhwB9p3uWc2tSz0DxpOBH5HWPrC1TgkqRzdbk7Z5/i8HdQThlpa9CVW1qELA9mak7RWOw/JAfg1bdWuOop7tAqikOHXRQVk/DITqYCFhoiCkhvaXW3KSe1poi06MJrEqyEcKOCb1UKyNFMNFSyURWNlJSRTSRsFG4FNO6tGazindWtRmAHBCp2CJBVXV6E5Xy2oQ3gRfzWiwgh08ii1HpXFPkshllD5WV1LZoY2AqPbogtWjrVFmuke4qvIvhLunk3kVkCniAFGxdaajT3qRSw8thRKOFLqgG8SstHW2W5odl4IuAK1ey3mm0g62CzGztrBpDSCDwgytJhnZ3Aq7HX3MeWfng0GMM06fcT6quNCczfvse3xjMPUBWDrsp93xQWCHs/MPetbds5a4MO9qj1qMqyxNKHOHAkeRIUZzVknE0RZUupLoYptSigmkqkWkZ1NVlbtG25T8VVnsjxTaeFgI8A5IzKEInVqSKS71aFjEYU0jRUkU13qk1ikI0klKdTXUSUbFrE4U0VrV0rYYwUwgOqo2JPZVcaqAGHe9VO2MMXtsJIU01E6hd4QcbVDQm4yTRlG4hwMZXTwgyrrYWzj1uZ4gls+q0n0ccAgNeBVHIEH4KuOHc05erco1VFLtHa7WVxDAQ2QTv5rV4WCARoQCsltrYDzV7MEVDrwO+VrcHTyMa3gAPJGClb1fYxqTt2S6u1KdMU2vdlLgYJ0seO5GnQgzcGQsx0tb9XSPBzx8fgqzZm2X0iMp7NpadOZ5FZ8nVLHkcZcHVxdD6uFTg9y52rTitUH43/AOoqC6mrLaVUPqvc3RziR3FQy1XOnujErWzIj6ar8ZX+yNVMx9eLA9oqLQwsXOqqew6ItHCwpIpqQKSWRKPZF6tcyKUWJppoEsBkSyI2RdDUSADSSUkMSRFs07UnJqRW0yjMQyWnuKz76i0FSooFbYNR3aawkHTRCyNFZ1ifRqw4Hmjv2HWGtN3kguwFQascP0lDUCi7FVQcTThwM2JA7iVyhWIEGQea5tCoTSdAkgSAOIuE6np4A42Tcf7LTPsuB/dTKdVU2Exwr0ZFjeQdzhqpWzcRNNt+R7xqgm39Cdwm3qebDn8L2nwIhZmlTuFryzrGPZ95hj8ze01ZvAYcvqNa0SSQAOZMLi/iMWppruj0X4XO8Ti+zNHtGk1vVwI+ppE/mLZPwVNj8VkED2jop/SXaLaT3SdCGNHHKA0e5VWGwxcc7tV0Y7RSORLeTfuDw2FJu7UqT1akCmkWoNAI5YmliM5nNLKhQbI5amlikFiaWoUQBlSyIxYuhqlEABqSkZEkQFySmPck98KRgMBnIc6zdw4/wtVlB3Z2zs5zOHZ4cf4V80ofWDTh5J4SgHJBNCcAgE4aQOoB8EJ2BYfsN8gpLAnAIckK/wD9CokEGmL6xb3KNS6JYdplrC0/he4DymFdFMeUU9PBOSsOyGsILS6RcXlRtpYWnh6WekHNq1KtFt4hpfUDXZfAmOCuG05uVXbcZmOHbu+kUv8AK17/APaqpO1uX424ypP6mf2z0KNSs2tncQ2YbPzKcaWWxtG5bEN3+SBjdnMeO0L8RqmQl0ZXImFqssVs1zNLjiFCLUBgBauOYjELmRAIDKuFiOWpuVAgDKnBqIWriJBhaknlJQhbbPwGbtv9ncOP8K3T8qaUzbESGjVOSDV2EthH00duijNdlBIBPIanzR3PVl7Fb5HgpSgGqu9chaJpYYlMAnuTWAm5QcdtOnSAzva2dAdT4ATHNJKSq3wPGDbpckklV+0GTVw0/wD2PMd1Ct+4Tjtmm1rXPqMDXCW5S9w/V2BB5LtSo19bDlpDhFdwIMizabf96XUpOh9Mo7teSwa1R8TiAO8o1WooVSmC7Md2ieTrYrir3OSZQKmy2v0seKl02SpVKnASK2O9jM4vZ7qeotxGiiELZVBa6p8VsoG7bH0TOkBOykXAFJr4VzD2hHuQS1QINNLUQhcyqEBwuJ8JKENi6mmFqM98IJKMqQkbGprk8FODEl2PwCa5dMozaSeGhNpbF1JEYUyUSnQjVEe7cE19uZjy8ErqO7DbZV7f6QtwzdxqEdlv+53L3rzzE7QdVeXvJc47z82HJRdoY51So9ziSS46mT3Hu0QRVXNzTeR+x6Lpenjhj7m52FVbUoBjhIEg8BeW85vY8lWOr1MLihldoxxBjsua51PUcezB7lX7N6RuoUzkYC6SSTfdDYBtY3vKgYXaVR9Z1SsS8OaWkHd9puX9QBWvLlhPDFf94rn/AEUwxSjllfyPsel7K6QMrWPZfwJsfyn4KzbRleaPbkeRIMb2mRoCIK2/Q3aD6zHscczqeUjiWkHU+Cz4OouWjJ+f8lHV9IscfUx8eP4LqnT4pznQlmQnmV0X8KOSt2cc6U9lLeU6jT4pVKiVeWFvsgOKAIggFVNbY5Ilnl+xVuGSjsbCiuTsm0UY59MgwQQeBTCFqcVh21TBHjv81UY3YzmXb2h6jwTc8EvyVhXUnFJQJqjdcRRT4rsBHTYmoaymnymF0JkqbRJvIIXrspjGJxvYKaiUjjqkaarNY7a7m4ioxx7I6uBwlkn1K1AYAvP9su/q6p35o8oA9QFk6uLljaLcdWZLGYlr6tQjQveR/cUwBV+NpmnVeODj5TI9CETD4viqPT2tHfx5U1Ra0CAFIpUxwUKjVB8VOaVnkaCVSZJgCSbWWv6Eh7DUg9ktuBETMNvv1dy+GYwFI66TbvBW76PYfLRmLvM/pFh7ifFJj+ZV5MfWTrG0WGWUXJCQMITnzou3st2cDngdUqobWyiMo8UWALoU5chtLgaGwEIy48l27jyXS+0BS7+hOPqOLgLBCcSU9tHiuucAju17A2RDxGyGPubHiPiuojqySGpIlMIXpmaVwCdUhZWW2LSQ5rF0uCG6rwSa3edfclcktkMl3Y/XuXS6NF1IkBDkg8c15rtGrNao7i95/wA5hejczovMnOm/G/mZVOV7IsgjP9J8PFQO3OHqP4I8lU4XCGo4NbqfIDeStftLA9dSyzBsQTuIMe6U3AbNZQabydXOMCwv4BYI51CGnutjep/CWWxHsw4ADATvcQMx8fgtaylTxNOHNFxYkXHAgrzWvjqtT/AAazdUeDLubG8OZWw6P46phnUsNXOfNmDKuhLh2srp1tMHkqH0861vnwUue9pgqezXCqKWhmPD7w5RdbWnDbCwaAAOWg9y4KQc5ro7QmD3qjxfS/DUnxUeRmDXghjnDKZDTIG+CfFaejxuc7XZEz5XlpU/sXs5kdjAFA2PtuhiGk0agdGo0cO9puO9SnVZsF0607y5Mkk708D31o0Qy0m7tE9rQO9NibnRBtvkGy4O5p00ThAQn1OCa2kShZKHvrIZkolOiiloUpyDaQOjQ3lJPe9JNSWwm73IpenZSRyXGU+KdUqwFEm+QtpcDScqOSGi5vwEKAat5VZtnpDSw7ZqOufZaPad+w5rfiwxgrmZJZJ5JacZenGt4O8x+yH9KbN58f4XkO1eneIqP7D+raDZrAD/AHEi/u5LSdEOkwqt/q67GuzdgOAZIj7wtEyLx+2LqIKpTUnfZVt+XJt/42aKTb/n9ja7Sru6pxplogTJBIyi7oAIvAMfFefsb8Pet3tiqBh6kb2ECNL2t5rDj9lyseaWVXItUdKOUndnuPwB+KgYz62p1f2Gw5/4ibtb3WzH9PNTOsDWOcdAST3BoJ9ygbOnK0uBzPJLjH2oNuQER4BLih/klPx+4zeyRNZTktHNo8yAr/pdTLcOKrR2qT21Afyun4AKnwLAa1MH7w9O18FpOlA/pHA7zTb51WA+krbjVlc3SLc1T1WedRI8uz6wsJ076MVQfpLYNLKxkCxphoFMSN7SRqNJjmtVg6p+iYUfe+jA9wDHv/ytcrurhA+gabrh7C0/qbf3rHiyvp4xku73+iL8c3Gdo8MwmMqUXB9NzmOG9pv/AMcl7bsrE/VUy4y8sYXGwlxaCTA0uSvEm1piRPcvXth4nPhqLv8AtsB72jK6fFpXolCM+Qfic5RjFouQJudFx0nRRmVLwdFNJhYGt2vBQ4tRUuzWwgwBdzIfWJjqiNpFdNhDUTXPsgkykKZKVyGUR+bckiSGpKU/JL9gTnqJUfJSxeIhwHKfOyB1i3YtMUpS5bpGHNJv4URtsbUbQpOedwtzOgHn86rzjBbNrbRxLjMb3vNwxugHM7gO/QLVdMNmvrUswdDabXPyRJcREDlDc3iSpH/TtrPoktIzF7jU0kXyskflbbvKp63LOEPgW72R0OiUceNzXP7C/wDYmEZTg0y8iDmc9wcSPykADkFXbW6O4eqQ4A0yLEMhrXCIALYhpFtOGm9XHSDbbGFuZ7acgloeSCbwdBM6LM4vpFhy4zVbP/bNWT3jJB8VwU+qx5Nm39m0yqeecp2pNUFw2xjhwcuIqOYQZpmAwzpLZsR8EQH4KA7b1AjIxzi43lweBrcAviTyA3FHbW+fBaNU5fFONfoPCbl8z3A7Rd/TVOeYf3ODPijYT2G9xPmVF2k/6gc3t9Khf7mqbhmQxv5Wpcfyv/0/9Fj+ZfQm7Hp5sSzkHn0LfirjpnWig0cX/wCilVqe9gVd0ZE4h34WernD/wDKN00qSaTOIrnxIp0h/wCQ+a1Y3SsXJ4LksysoN+5TefFtPqh/5VHwG3cXUY8VMOGOZTIGVw+squEMEEwxou43Ni08JuK2FA+se8MY1kSSPac9rgI55B5oFGpJORskm5yPZmMakubBsAJngFXjjieKPqp/WvzI8jTelJmR6MdB6lGs2rVcyG5gGtl0ywskmAB7XNbCgwNmNCcw/Vc+bsx/UuPrlvtMcOZ0/ubIQ6+IJy5RIJEm0AAz46LpS67BHG3GW9Or7mLO8uSWrKSAbq2paacv3VVgj228jPkJ+CtJgLN00vUXqPudPq6jCMI8EfE0wDbQ+iEykSpJHFIvTyhuZlOkNp0oSc8BDqVeC42lOqW62QavdnGsLjKSk2C4pp8g1eDN7WcQW1OFj3HT55prK6n4qC0g6ERCz1CqWksdqPUbiuZ1ksmGUcsHwTPLVi0+OC4pNzcY9PFPwuDp0m5aTGsaSXENES46k+ndCoq/SXqn5MsgRmM+Nhy/dW2Hx7ajczDPvHIrqY87ywUpc0U44OMbG49zTaATvMAwL2nvknwVPXg6ADwCkVK0ieKjVXZWkj2jAaOLiQ1vqQvPKE+qyuvq34RmlblS9v1KnaGFp1ZpufmdBJaSTERNhpqNVWDZ9SkOy8Obf/EkRu9r4FExnQvEPq5m1Q0BxDSXOzNa1xAdbUuu/vcZuSr7ZnR9lGC4mpU+/UMu/TPsjuWx5sOGCUJN+394OhDpZJ7Mz+15bSpNOs37+rf8XK0Y+w7h7lH6VUhmozYOe9s8C5hDfWFHwuIOhsRYjeNPTmrMTvFGXm/3DkkoTp+Eabome3WdwyAeAcfihbcrZsUwn2Kf0drjuBqYmmTP6WsPiudHqmWk8i7nvIbwsGgT698HgjbcwH9HWAu4tLid7iCHknmYK1YanL0lzTv2/ropnlWtL3Rsq2BpPyuNNpe28uEwbAETobC+qOGAaCO5Y7oL0uGIYKVU/XNFif8A5GjePxAajx4xsQVx80ckJaZ9ja46XQ9RMRgQbtgH0PePipITiql4FaTW5W4VpztkR38pn3Kzc66h0TNR7u5vjAn0gJ1fERYe17hzXf6KKx4fYoyNyaj4Q+rW3DuQ2yVyk1HawJ95MO0UcpMRS6ECpWhCdVJMJrUQU5D6lSUl1lPzSQpslpFM92Yqu2phusgUozt+1u7ufwUp7y7stsN7t/cEUOawQAq5QTXxjNavh7GGxZ7bu8+9Mw2LdTdmYSD868U7EthzgReT71Hcq1twWV2LXDbTnW1/epOzq3X4i3+HQ1P3qzgQAPytLj3kcFn2vhS+i2NyMdT3se4nic5zNd4i36VlyR9LFkcOZV+RTjxJZbNpCb1BKHg9oA6q1pwuJp3N7kYb/qLgSMOx3Co2TwlroTujdaliadxNdjbyOAbe1gCXRG/KTHCR0/LqjWsc9tKk0zftVKtTQBjG7gCdbknSIKk9Guj7cNTLiPrHi/4RuYO7ed55L0vRxiulevhJt/3yYOscNFvnsT8O2WNIblIM5bfDkVH29Uq9Q40g4kA+wRnHAhpBDxxGsXCkuw5zTMez6a+4eSk0h5j5lcHpOrfTZFOPHdezOVB00+aPJMCDmblcGOkQ4uygHUHP9nvXoGyunNahlZjabi02FZoueduzUHNpnvRNs9EKWIJe09VVOpA7Dj+JvHmPVU+ycHicK80pad5o1AX0KtP7RYQD2tezAJtEnsn00vS6rHqjUl+q/j7nfh1OPOvfx3+zPUMLiGVGB7HBzHCQ4GxHL3ck2vU13DXwWf6L0GtzPoS3DVmMqBhM5KslrwLnUR5cgr6s477zrxgblxZY4xm4p/33Ed3sDpuytH3jJjmSTJ+dyYxscTxPFM60k3vxt8EQVBF7eC6OPOp7JOlsn2/PyZ7UZOL5CNdZcNabIRdwTmUd/ktF+Bq7sTQSpDKMJExom9YUyVcgtvgJmASQQV1TUDSUJPD/AI4+KYaZ4/PejmAgV68Ktruy1PwZLbOFIe5wN5vOh4dyqW4oExv4fsd6vsdhy5xkwNY4jmquvgZs0CN5+d6yepp5LZKKjbZHD0/Avy1gfvtynvbLmemceSC/AOaLOk8/4QHViN0OEETpIIIv3hPcckWk+TJDNFuzUU6saJbW6XHDUZAl7uywHSd5PIfsonWiM0w2M0nQCJk+Cy+MqfSqocZFFlm7i7jHf6AcVh6bp1kncuFya8k9KNP0SwJqu+lYhxe83YHbuDo3cgLDXu2OeVhMPj3NjKIA07lcbO2nVcQ3sFxMAF0E6m066K/r5Z80fSxqofqzlZ4Zcj1NGmaJXXvGqjUqdb7TWtG85gbdwVlgNkh139ocDp5Ln4vw/NNKFV5bE0NwUUq3tvz4I7K8nstc7jlBProom0sQ2qzIMwqMcyqwEQc9M5wBzIDh4rTuIAgWHJZPpWercysDBDgPUR6rqx6H/jf5YSd9/DXf++SzQlLWuUXuxMOG0w1vsh1TLwyl7nNj9JB8VZmkLyJkR3TaRzuqHYG3WFzaDuy/Lmpzo+ncw08W3EcBPGL8lc3PGWPI0+TppqavswTMM0bvMqnweJhpc90taa8uiOwyrUAMD8LR5IfSXpU2g3q6Tg/EvhtNjTOVzrNc+NIJEA3JjdJULFYinToNwzKjXVXNFBoDgXFxApucQNIzFxldboMOTLB+o/h22+jvYzZ4KOnSt7NJSpRrdGc+NOSHWsSOCYBK1zShJxQINzipMcHJSnU6aNA8Uqi2M5JA2UvBJOfWhJNUQXIzLqpOnmmFgaOajFuWe0eV1xmCzXcTHCTdVSRamQMXTJcu4llgAIAEW8yTxJJJU3EtAIAUV2vJcjLGeTKscTN1TcqS4M9tnaIoAEsLs2YCPvCIB5GT5KNsaniMS3NFJlMkjNDi62uVsxbn6oPSXbLHNq0Swte14gugghpsQRoSD5Eqm2P0hq4aQyC0mS12k8RFwV1PQnDDpjWobDiiktaNB0oOU0sO0wHxmvfI2zRPMg/2qHhgByj0G6OSpNqbWfXq9a6A60ZdGgaRPmtBQp9bTbU0JF44gkHwkJo43jwpP7hzTalq7EhrkQPUFlUtMOtwO4/yprHKv3RZCalwXGA2/VaAHHO0RrOawjWZPivQNmY3PRa7SZ04TZeW0jdel7OpZKFNvBjZ8RJ9SVowttsXKlQerUWY2vhjiHtJP1bd3E6An1UjpDtR1PK1rbPPafuFrDvPpHkzC15uFj6zrFjnGEvl70Yc0mtin6Y4GoKVKrS7PUFxJaYc0HIA5p5ZfVZDE7cr1AGvr1XgbnVHEeU3Xqoa14Ic0Fp1DgCD3gqPtTYVOuxrHghrTIDMrb+XoP2jsY1jzxWSHHbY09N1ixRUJI8sw1NznAMBLt2XXjM7o1ncvSOh3RllDJVeA54vO64uGcssid+YnQNmXg9g0KQGWm0AXveSNC4m7o3TYagAq5oNJ109TzVzrGrkNn6uXUfBDZdwvtGTvM/FHpsTGiE4vXP5ep8h7UghegVKu7z5JtR6bRallLshox7scLpJ8JIUSzKUMP8AaPgivrwF3JFhpuUKoX5rxl3a6xv/AH5qiWxct+QBxRc+bFsGDvm0z6p5Ep9fDECQLi5j1QKeNaTYhW9LjqTmV9TKOhRXNmd6T9HnViH04zCxBsSN0HfHA/wsnU2NWa7IaT824ATPMEWK9RlNLVucTNHM0qMVsjolbNXB5MB/1R4WV43CtYA1oDWjQBWb6fegmmub+IT0QS8sqyOU0VOLw4LTKgYcOYBMkWvqR38VdYhoNvP9kN2Dc6zQViwTaRq6TA9Nsbg3BxAF5j14L0yvUjsj/gblg9j9FnCo15OUAh2XWYM34Lb06RPzvW+E6TruXTgr3I+KwjajcpEgqkfsatRuz6xvD7Q8N607IkjhE2MX0vodE8vjRJkwRyr4xW1xVmfw2OdECm+eGRw96ksNZ32Q0ficJ8myrSbLtKn/AMc9SStMM0oRUI7JFL6fHy0BweA3uOY87DwCngR3rgXCUW295PcKSWyOlNc9cc6EDNmKrcixRHMdKkgQh0mQUR74CMY92SUuyOvKShPqknkko5ICiygrUC4tcCRGsW7O+3zKmhkD71kFjzTFzLeO8d/FI1ssybaj4o6a5JqsHV7IJ0HA/BZ2vhDVeSBlPEWgbvNW7yaz4GnPQDifcp7cOGiB/JPFVyVb9x072M9kqM/GPI87ItLHCYMtPA2V+zCD59yZWwTXWc0EcCnhmmvm3K54YP5SsLRxTThS7iB6qwo7NaDYR4nzuplLCrHmj6s7fHg0pQWNRa37srKGxxGgVlh8EGwIupRZu+eX7orKQVkcdCuY2lRspTbBMzQhuqK7aJVvII6ohgzYeK6GSjMaApTkG1EbTpHf88UcWTM6Y98p6URLbCFy5mQnPQ31EjY6QR5lFpUwPBCw43+SJUqQE8F3Ysn2Q99QBRS4uPJCqViV2nUi29RuyJVuPaeA+ea6kH/PPekmURXIqHmyr8ebpJIx5I+Cds9oFMRv1Rme0eSSSoZaiSQgPPvjwgrqSkiQ5Chtk6kfh7ikkgiMKB896dKSSYUGSuA38EkkjHRLo6LhKSSvXBS+QZddJx+K6klY6BkoVY3C6kqWWImN0Uas5JJaJfKUrkbTSoiw8/FJJLEaR0lJJJXIq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xIUFBQWGBQXFxcUFBQXFBcVGBUVFRQYFRQXHCYeFxwkGhQUHy8gJCcpLCwsFx4xNTAqNSYrLCkBCQoKDgwOGg8PGiwkHCQpKSwsKSwsLCwsLCwsLCwsLCwsLCwsLCwsLCwsKSwsLCwsLCwpLCksLCwsLCwsKSwsLP/AABEIARMAtwMBIgACEQEDEQH/xAAbAAABBQEBAAAAAAAAAAAAAAADAAIEBQYBB//EAEMQAAEDAgMEBwQJAgUDBQAAAAEAAhEDIQQSMQVBUWEGEyJxgZGhMrHB8BQjQlJicoLR4SSSM6KywvEHY7MVFkNT0v/EABoBAAIDAQEAAAAAAAAAAAAAAAECAAMEBQb/xAAvEQACAgEDAwIEBgIDAAAAAAAAAQIRAxIhMQRBURNhIjJxgQWRobHR8CPBFEJy/9oADAMBAAIRAxEAPwClFJPFNEDE8MRIZHa9HLVdzupuyKZ1R+kmE9l/gUbYOIYCA4hZ6WqmdTG7x2i1LZvyVPj2RUPOCrum0ZnBplu5Ve2gA8Hkjm+UpxbZWh2zn3QNoMmsTwDfeV3BYgKNi8X9bHEe5UXsalB2XmDJla/Y5gTyPuWNwdcSLrX7Gf2VZDfYWcaVlrsmgMpc45WjUlYfpLs0squkhwfL2uGhDiT6aLcbRqRhwB9p3uWc2tSz0DxpOBH5HWPrC1TgkqRzdbk7Z5/i8HdQThlpa9CVW1qELA9mak7RWOw/JAfg1bdWuOop7tAqikOHXRQVk/DITqYCFhoiCkhvaXW3KSe1poi06MJrEqyEcKOCb1UKyNFMNFSyURWNlJSRTSRsFG4FNO6tGazindWtRmAHBCp2CJBVXV6E5Xy2oQ3gRfzWiwgh08ii1HpXFPkshllD5WV1LZoY2AqPbogtWjrVFmuke4qvIvhLunk3kVkCniAFGxdaajT3qRSw8thRKOFLqgG8SstHW2W5odl4IuAK1ey3mm0g62CzGztrBpDSCDwgytJhnZ3Aq7HX3MeWfng0GMM06fcT6quNCczfvse3xjMPUBWDrsp93xQWCHs/MPetbds5a4MO9qj1qMqyxNKHOHAkeRIUZzVknE0RZUupLoYptSigmkqkWkZ1NVlbtG25T8VVnsjxTaeFgI8A5IzKEInVqSKS71aFjEYU0jRUkU13qk1ikI0klKdTXUSUbFrE4U0VrV0rYYwUwgOqo2JPZVcaqAGHe9VO2MMXtsJIU01E6hd4QcbVDQm4yTRlG4hwMZXTwgyrrYWzj1uZ4gls+q0n0ccAgNeBVHIEH4KuOHc05erco1VFLtHa7WVxDAQ2QTv5rV4WCARoQCsltrYDzV7MEVDrwO+VrcHTyMa3gAPJGClb1fYxqTt2S6u1KdMU2vdlLgYJ0seO5GnQgzcGQsx0tb9XSPBzx8fgqzZm2X0iMp7NpadOZ5FZ8nVLHkcZcHVxdD6uFTg9y52rTitUH43/AOoqC6mrLaVUPqvc3RziR3FQy1XOnujErWzIj6ar8ZX+yNVMx9eLA9oqLQwsXOqqew6ItHCwpIpqQKSWRKPZF6tcyKUWJppoEsBkSyI2RdDUSADSSUkMSRFs07UnJqRW0yjMQyWnuKz76i0FSooFbYNR3aawkHTRCyNFZ1ifRqw4Hmjv2HWGtN3kguwFQascP0lDUCi7FVQcTThwM2JA7iVyhWIEGQea5tCoTSdAkgSAOIuE6np4A42Tcf7LTPsuB/dTKdVU2Exwr0ZFjeQdzhqpWzcRNNt+R7xqgm39Cdwm3qebDn8L2nwIhZmlTuFryzrGPZ95hj8ze01ZvAYcvqNa0SSQAOZMLi/iMWppruj0X4XO8Ti+zNHtGk1vVwI+ppE/mLZPwVNj8VkED2jop/SXaLaT3SdCGNHHKA0e5VWGwxcc7tV0Y7RSORLeTfuDw2FJu7UqT1akCmkWoNAI5YmliM5nNLKhQbI5amlikFiaWoUQBlSyIxYuhqlEABqSkZEkQFySmPck98KRgMBnIc6zdw4/wtVlB3Z2zs5zOHZ4cf4V80ofWDTh5J4SgHJBNCcAgE4aQOoB8EJ2BYfsN8gpLAnAIckK/wD9CokEGmL6xb3KNS6JYdplrC0/he4DymFdFMeUU9PBOSsOyGsILS6RcXlRtpYWnh6WekHNq1KtFt4hpfUDXZfAmOCuG05uVXbcZmOHbu+kUv8AK17/APaqpO1uX424ypP6mf2z0KNSs2tncQ2YbPzKcaWWxtG5bEN3+SBjdnMeO0L8RqmQl0ZXImFqssVs1zNLjiFCLUBgBauOYjELmRAIDKuFiOWpuVAgDKnBqIWriJBhaknlJQhbbPwGbtv9ncOP8K3T8qaUzbESGjVOSDV2EthH00duijNdlBIBPIanzR3PVl7Fb5HgpSgGqu9chaJpYYlMAnuTWAm5QcdtOnSAzva2dAdT4ATHNJKSq3wPGDbpckklV+0GTVw0/wD2PMd1Ct+4Tjtmm1rXPqMDXCW5S9w/V2BB5LtSo19bDlpDhFdwIMizabf96XUpOh9Mo7teSwa1R8TiAO8o1WooVSmC7Md2ieTrYrir3OSZQKmy2v0seKl02SpVKnASK2O9jM4vZ7qeotxGiiELZVBa6p8VsoG7bH0TOkBOykXAFJr4VzD2hHuQS1QINNLUQhcyqEBwuJ8JKENi6mmFqM98IJKMqQkbGprk8FODEl2PwCa5dMozaSeGhNpbF1JEYUyUSnQjVEe7cE19uZjy8ErqO7DbZV7f6QtwzdxqEdlv+53L3rzzE7QdVeXvJc47z82HJRdoY51So9ziSS46mT3Hu0QRVXNzTeR+x6Lpenjhj7m52FVbUoBjhIEg8BeW85vY8lWOr1MLihldoxxBjsua51PUcezB7lX7N6RuoUzkYC6SSTfdDYBtY3vKgYXaVR9Z1SsS8OaWkHd9puX9QBWvLlhPDFf94rn/AEUwxSjllfyPsel7K6QMrWPZfwJsfyn4KzbRleaPbkeRIMb2mRoCIK2/Q3aD6zHscczqeUjiWkHU+Cz4OouWjJ+f8lHV9IscfUx8eP4LqnT4pznQlmQnmV0X8KOSt2cc6U9lLeU6jT4pVKiVeWFvsgOKAIggFVNbY5Ilnl+xVuGSjsbCiuTsm0UY59MgwQQeBTCFqcVh21TBHjv81UY3YzmXb2h6jwTc8EvyVhXUnFJQJqjdcRRT4rsBHTYmoaymnymF0JkqbRJvIIXrspjGJxvYKaiUjjqkaarNY7a7m4ioxx7I6uBwlkn1K1AYAvP9su/q6p35o8oA9QFk6uLljaLcdWZLGYlr6tQjQveR/cUwBV+NpmnVeODj5TI9CETD4viqPT2tHfx5U1Ra0CAFIpUxwUKjVB8VOaVnkaCVSZJgCSbWWv6Eh7DUg9ktuBETMNvv1dy+GYwFI66TbvBW76PYfLRmLvM/pFh7ifFJj+ZV5MfWTrG0WGWUXJCQMITnzou3st2cDngdUqobWyiMo8UWALoU5chtLgaGwEIy48l27jyXS+0BS7+hOPqOLgLBCcSU9tHiuucAju17A2RDxGyGPubHiPiuojqySGpIlMIXpmaVwCdUhZWW2LSQ5rF0uCG6rwSa3edfclcktkMl3Y/XuXS6NF1IkBDkg8c15rtGrNao7i95/wA5hejczovMnOm/G/mZVOV7IsgjP9J8PFQO3OHqP4I8lU4XCGo4NbqfIDeStftLA9dSyzBsQTuIMe6U3AbNZQabydXOMCwv4BYI51CGnutjep/CWWxHsw4ADATvcQMx8fgtaylTxNOHNFxYkXHAgrzWvjqtT/AAazdUeDLubG8OZWw6P46phnUsNXOfNmDKuhLh2srp1tMHkqH0861vnwUue9pgqezXCqKWhmPD7w5RdbWnDbCwaAAOWg9y4KQc5ro7QmD3qjxfS/DUnxUeRmDXghjnDKZDTIG+CfFaejxuc7XZEz5XlpU/sXs5kdjAFA2PtuhiGk0agdGo0cO9puO9SnVZsF0607y5Mkk708D31o0Qy0m7tE9rQO9NibnRBtvkGy4O5p00ThAQn1OCa2kShZKHvrIZkolOiiloUpyDaQOjQ3lJPe9JNSWwm73IpenZSRyXGU+KdUqwFEm+QtpcDScqOSGi5vwEKAat5VZtnpDSw7ZqOufZaPad+w5rfiwxgrmZJZJ5JacZenGt4O8x+yH9KbN58f4XkO1eneIqP7D+raDZrAD/AHEi/u5LSdEOkwqt/q67GuzdgOAZIj7wtEyLx+2LqIKpTUnfZVt+XJt/42aKTb/n9ja7Sru6pxplogTJBIyi7oAIvAMfFefsb8Pet3tiqBh6kb2ECNL2t5rDj9lyseaWVXItUdKOUndnuPwB+KgYz62p1f2Gw5/4ibtb3WzH9PNTOsDWOcdAST3BoJ9ygbOnK0uBzPJLjH2oNuQER4BLih/klPx+4zeyRNZTktHNo8yAr/pdTLcOKrR2qT21Afyun4AKnwLAa1MH7w9O18FpOlA/pHA7zTb51WA+krbjVlc3SLc1T1WedRI8uz6wsJ076MVQfpLYNLKxkCxphoFMSN7SRqNJjmtVg6p+iYUfe+jA9wDHv/ytcrurhA+gabrh7C0/qbf3rHiyvp4xku73+iL8c3Gdo8MwmMqUXB9NzmOG9pv/AMcl7bsrE/VUy4y8sYXGwlxaCTA0uSvEm1piRPcvXth4nPhqLv8AtsB72jK6fFpXolCM+Qfic5RjFouQJudFx0nRRmVLwdFNJhYGt2vBQ4tRUuzWwgwBdzIfWJjqiNpFdNhDUTXPsgkykKZKVyGUR+bckiSGpKU/JL9gTnqJUfJSxeIhwHKfOyB1i3YtMUpS5bpGHNJv4URtsbUbQpOedwtzOgHn86rzjBbNrbRxLjMb3vNwxugHM7gO/QLVdMNmvrUswdDabXPyRJcREDlDc3iSpH/TtrPoktIzF7jU0kXyskflbbvKp63LOEPgW72R0OiUceNzXP7C/wDYmEZTg0y8iDmc9wcSPykADkFXbW6O4eqQ4A0yLEMhrXCIALYhpFtOGm9XHSDbbGFuZ7acgloeSCbwdBM6LM4vpFhy4zVbP/bNWT3jJB8VwU+qx5Nm39m0yqeecp2pNUFw2xjhwcuIqOYQZpmAwzpLZsR8EQH4KA7b1AjIxzi43lweBrcAviTyA3FHbW+fBaNU5fFONfoPCbl8z3A7Rd/TVOeYf3ODPijYT2G9xPmVF2k/6gc3t9Khf7mqbhmQxv5Wpcfyv/0/9Fj+ZfQm7Hp5sSzkHn0LfirjpnWig0cX/wCilVqe9gVd0ZE4h34WernD/wDKN00qSaTOIrnxIp0h/wCQ+a1Y3SsXJ4LksysoN+5TefFtPqh/5VHwG3cXUY8VMOGOZTIGVw+squEMEEwxou43Ni08JuK2FA+se8MY1kSSPac9rgI55B5oFGpJORskm5yPZmMakubBsAJngFXjjieKPqp/WvzI8jTelJmR6MdB6lGs2rVcyG5gGtl0ywskmAB7XNbCgwNmNCcw/Vc+bsx/UuPrlvtMcOZ0/ubIQ6+IJy5RIJEm0AAz46LpS67BHG3GW9Or7mLO8uSWrKSAbq2paacv3VVgj228jPkJ+CtJgLN00vUXqPudPq6jCMI8EfE0wDbQ+iEykSpJHFIvTyhuZlOkNp0oSc8BDqVeC42lOqW62QavdnGsLjKSk2C4pp8g1eDN7WcQW1OFj3HT55prK6n4qC0g6ERCz1CqWksdqPUbiuZ1ksmGUcsHwTPLVi0+OC4pNzcY9PFPwuDp0m5aTGsaSXENES46k+ndCoq/SXqn5MsgRmM+Nhy/dW2Hx7ajczDPvHIrqY87ywUpc0U44OMbG49zTaATvMAwL2nvknwVPXg6ADwCkVK0ieKjVXZWkj2jAaOLiQ1vqQvPKE+qyuvq34RmlblS9v1KnaGFp1ZpufmdBJaSTERNhpqNVWDZ9SkOy8Obf/EkRu9r4FExnQvEPq5m1Q0BxDSXOzNa1xAdbUuu/vcZuSr7ZnR9lGC4mpU+/UMu/TPsjuWx5sOGCUJN+394OhDpZJ7Mz+15bSpNOs37+rf8XK0Y+w7h7lH6VUhmozYOe9s8C5hDfWFHwuIOhsRYjeNPTmrMTvFGXm/3DkkoTp+Eabome3WdwyAeAcfihbcrZsUwn2Kf0drjuBqYmmTP6WsPiudHqmWk8i7nvIbwsGgT698HgjbcwH9HWAu4tLid7iCHknmYK1YanL0lzTv2/ropnlWtL3Rsq2BpPyuNNpe28uEwbAETobC+qOGAaCO5Y7oL0uGIYKVU/XNFif8A5GjePxAajx4xsQVx80ckJaZ9ja46XQ9RMRgQbtgH0PePipITiql4FaTW5W4VpztkR38pn3Kzc66h0TNR7u5vjAn0gJ1fERYe17hzXf6KKx4fYoyNyaj4Q+rW3DuQ2yVyk1HawJ95MO0UcpMRS6ECpWhCdVJMJrUQU5D6lSUl1lPzSQpslpFM92Yqu2phusgUozt+1u7ufwUp7y7stsN7t/cEUOawQAq5QTXxjNavh7GGxZ7bu8+9Mw2LdTdmYSD868U7EthzgReT71Hcq1twWV2LXDbTnW1/epOzq3X4i3+HQ1P3qzgQAPytLj3kcFn2vhS+i2NyMdT3se4nic5zNd4i36VlyR9LFkcOZV+RTjxJZbNpCb1BKHg9oA6q1pwuJp3N7kYb/qLgSMOx3Co2TwlroTujdaliadxNdjbyOAbe1gCXRG/KTHCR0/LqjWsc9tKk0zftVKtTQBjG7gCdbknSIKk9Guj7cNTLiPrHi/4RuYO7ed55L0vRxiulevhJt/3yYOscNFvnsT8O2WNIblIM5bfDkVH29Uq9Q40g4kA+wRnHAhpBDxxGsXCkuw5zTMez6a+4eSk0h5j5lcHpOrfTZFOPHdezOVB00+aPJMCDmblcGOkQ4uygHUHP9nvXoGyunNahlZjabi02FZoueduzUHNpnvRNs9EKWIJe09VVOpA7Dj+JvHmPVU+ycHicK80pad5o1AX0KtP7RYQD2tezAJtEnsn00vS6rHqjUl+q/j7nfh1OPOvfx3+zPUMLiGVGB7HBzHCQ4GxHL3ck2vU13DXwWf6L0GtzPoS3DVmMqBhM5KslrwLnUR5cgr6s477zrxgblxZY4xm4p/33Ed3sDpuytH3jJjmSTJ+dyYxscTxPFM60k3vxt8EQVBF7eC6OPOp7JOlsn2/PyZ7UZOL5CNdZcNabIRdwTmUd/ktF+Bq7sTQSpDKMJExom9YUyVcgtvgJmASQQV1TUDSUJPD/AI4+KYaZ4/PejmAgV68Ktruy1PwZLbOFIe5wN5vOh4dyqW4oExv4fsd6vsdhy5xkwNY4jmquvgZs0CN5+d6yepp5LZKKjbZHD0/Avy1gfvtynvbLmemceSC/AOaLOk8/4QHViN0OEETpIIIv3hPcckWk+TJDNFuzUU6saJbW6XHDUZAl7uywHSd5PIfsonWiM0w2M0nQCJk+Cy+MqfSqocZFFlm7i7jHf6AcVh6bp1kncuFya8k9KNP0SwJqu+lYhxe83YHbuDo3cgLDXu2OeVhMPj3NjKIA07lcbO2nVcQ3sFxMAF0E6m066K/r5Z80fSxqofqzlZ4Zcj1NGmaJXXvGqjUqdb7TWtG85gbdwVlgNkh139ocDp5Ln4vw/NNKFV5bE0NwUUq3tvz4I7K8nstc7jlBProom0sQ2qzIMwqMcyqwEQc9M5wBzIDh4rTuIAgWHJZPpWercysDBDgPUR6rqx6H/jf5YSd9/DXf++SzQlLWuUXuxMOG0w1vsh1TLwyl7nNj9JB8VZmkLyJkR3TaRzuqHYG3WFzaDuy/Lmpzo+ncw08W3EcBPGL8lc3PGWPI0+TppqavswTMM0bvMqnweJhpc90taa8uiOwyrUAMD8LR5IfSXpU2g3q6Tg/EvhtNjTOVzrNc+NIJEA3JjdJULFYinToNwzKjXVXNFBoDgXFxApucQNIzFxldboMOTLB+o/h22+jvYzZ4KOnSt7NJSpRrdGc+NOSHWsSOCYBK1zShJxQINzipMcHJSnU6aNA8Uqi2M5JA2UvBJOfWhJNUQXIzLqpOnmmFgaOajFuWe0eV1xmCzXcTHCTdVSRamQMXTJcu4llgAIAEW8yTxJJJU3EtAIAUV2vJcjLGeTKscTN1TcqS4M9tnaIoAEsLs2YCPvCIB5GT5KNsaniMS3NFJlMkjNDi62uVsxbn6oPSXbLHNq0Swte14gugghpsQRoSD5Eqm2P0hq4aQyC0mS12k8RFwV1PQnDDpjWobDiiktaNB0oOU0sO0wHxmvfI2zRPMg/2qHhgByj0G6OSpNqbWfXq9a6A60ZdGgaRPmtBQp9bTbU0JF44gkHwkJo43jwpP7hzTalq7EhrkQPUFlUtMOtwO4/yprHKv3RZCalwXGA2/VaAHHO0RrOawjWZPivQNmY3PRa7SZ04TZeW0jdel7OpZKFNvBjZ8RJ9SVowttsXKlQerUWY2vhjiHtJP1bd3E6An1UjpDtR1PK1rbPPafuFrDvPpHkzC15uFj6zrFjnGEvl70Yc0mtin6Y4GoKVKrS7PUFxJaYc0HIA5p5ZfVZDE7cr1AGvr1XgbnVHEeU3Xqoa14Ic0Fp1DgCD3gqPtTYVOuxrHghrTIDMrb+XoP2jsY1jzxWSHHbY09N1ixRUJI8sw1NznAMBLt2XXjM7o1ncvSOh3RllDJVeA54vO64uGcssid+YnQNmXg9g0KQGWm0AXveSNC4m7o3TYagAq5oNJ109TzVzrGrkNn6uXUfBDZdwvtGTvM/FHpsTGiE4vXP5ep8h7UghegVKu7z5JtR6bRallLshox7scLpJ8JIUSzKUMP8AaPgivrwF3JFhpuUKoX5rxl3a6xv/AH5qiWxct+QBxRc+bFsGDvm0z6p5Ep9fDECQLi5j1QKeNaTYhW9LjqTmV9TKOhRXNmd6T9HnViH04zCxBsSN0HfHA/wsnU2NWa7IaT824ATPMEWK9RlNLVucTNHM0qMVsjolbNXB5MB/1R4WV43CtYA1oDWjQBWb6fegmmub+IT0QS8sqyOU0VOLw4LTKgYcOYBMkWvqR38VdYhoNvP9kN2Dc6zQViwTaRq6TA9Nsbg3BxAF5j14L0yvUjsj/gblg9j9FnCo15OUAh2XWYM34Lb06RPzvW+E6TruXTgr3I+KwjajcpEgqkfsatRuz6xvD7Q8N607IkjhE2MX0vodE8vjRJkwRyr4xW1xVmfw2OdECm+eGRw96ksNZ32Q0ficJ8myrSbLtKn/AMc9SStMM0oRUI7JFL6fHy0BweA3uOY87DwCngR3rgXCUW295PcKSWyOlNc9cc6EDNmKrcixRHMdKkgQh0mQUR74CMY92SUuyOvKShPqknkko5ICiygrUC4tcCRGsW7O+3zKmhkD71kFjzTFzLeO8d/FI1ssybaj4o6a5JqsHV7IJ0HA/BZ2vhDVeSBlPEWgbvNW7yaz4GnPQDifcp7cOGiB/JPFVyVb9x072M9kqM/GPI87ItLHCYMtPA2V+zCD59yZWwTXWc0EcCnhmmvm3K54YP5SsLRxTThS7iB6qwo7NaDYR4nzuplLCrHmj6s7fHg0pQWNRa37srKGxxGgVlh8EGwIupRZu+eX7orKQVkcdCuY2lRspTbBMzQhuqK7aJVvII6ohgzYeK6GSjMaApTkG1EbTpHf88UcWTM6Y98p6URLbCFy5mQnPQ31EjY6QR5lFpUwPBCw43+SJUqQE8F3Ysn2Q99QBRS4uPJCqViV2nUi29RuyJVuPaeA+ea6kH/PPekmURXIqHmyr8ebpJIx5I+Cds9oFMRv1Rme0eSSSoZaiSQgPPvjwgrqSkiQ5Chtk6kfh7ikkgiMKB896dKSSYUGSuA38EkkjHRLo6LhKSSvXBS+QZddJx+K6klY6BkoVY3C6kqWWImN0Uas5JJaJfKUrkbTSoiw8/FJJLEaR0lJJJXIq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indul.ccio.co/RC/U2/3C/147000375307148693elvsitql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4" y="316150"/>
            <a:ext cx="4187825" cy="62817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0" y="316150"/>
            <a:ext cx="2971800" cy="2862322"/>
          </a:xfrm>
          <a:prstGeom prst="rect">
            <a:avLst/>
          </a:prstGeom>
        </p:spPr>
        <p:txBody>
          <a:bodyPr wrap="square">
            <a:spAutoFit/>
          </a:bodyPr>
          <a:lstStyle/>
          <a:p>
            <a:r>
              <a:rPr lang="en-US" sz="3600" dirty="0"/>
              <a:t>Art experiences should not invite sameness.</a:t>
            </a:r>
          </a:p>
        </p:txBody>
      </p:sp>
    </p:spTree>
    <p:extLst>
      <p:ext uri="{BB962C8B-B14F-4D97-AF65-F5344CB8AC3E}">
        <p14:creationId xmlns:p14="http://schemas.microsoft.com/office/powerpoint/2010/main" val="10252187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Tree>
    <p:extLst>
      <p:ext uri="{BB962C8B-B14F-4D97-AF65-F5344CB8AC3E}">
        <p14:creationId xmlns:p14="http://schemas.microsoft.com/office/powerpoint/2010/main" val="895594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B\Desktop\PLAY Summit\Manifesto\IMG_94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4600" y="-8915400"/>
            <a:ext cx="5486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B\Desktop\baby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6" y="838200"/>
            <a:ext cx="9129713"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11429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Art should not require an instruction sheet</a:t>
            </a:r>
            <a:r>
              <a:rPr lang="en-US" sz="4000" dirty="0" smtClean="0"/>
              <a:t>.</a:t>
            </a:r>
            <a:endParaRPr lang="en-US" sz="4000" dirty="0"/>
          </a:p>
        </p:txBody>
      </p:sp>
    </p:spTree>
    <p:extLst>
      <p:ext uri="{BB962C8B-B14F-4D97-AF65-F5344CB8AC3E}">
        <p14:creationId xmlns:p14="http://schemas.microsoft.com/office/powerpoint/2010/main" val="3527278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Desktop\aRTbEAST PHOTOS\AR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74"/>
            <a:ext cx="5141794" cy="6855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381000"/>
            <a:ext cx="3048000" cy="2400657"/>
          </a:xfrm>
          <a:prstGeom prst="rect">
            <a:avLst/>
          </a:prstGeom>
          <a:noFill/>
        </p:spPr>
        <p:txBody>
          <a:bodyPr wrap="square" rtlCol="0">
            <a:spAutoFit/>
          </a:bodyPr>
          <a:lstStyle/>
          <a:p>
            <a:r>
              <a:rPr lang="en-US" sz="4400" dirty="0" smtClean="0"/>
              <a:t>Art </a:t>
            </a:r>
            <a:r>
              <a:rPr lang="en-US" sz="4400" dirty="0"/>
              <a:t>should not have a deadline.</a:t>
            </a:r>
          </a:p>
          <a:p>
            <a:endParaRPr lang="en-US" dirty="0"/>
          </a:p>
        </p:txBody>
      </p:sp>
    </p:spTree>
    <p:extLst>
      <p:ext uri="{BB962C8B-B14F-4D97-AF65-F5344CB8AC3E}">
        <p14:creationId xmlns:p14="http://schemas.microsoft.com/office/powerpoint/2010/main" val="3226787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Desktop\Documents\Festival 2013\Festival Photos 2013\creation station\_DSC09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58807"/>
            <a:ext cx="8312873" cy="550589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TextBox 1"/>
          <p:cNvSpPr txBox="1"/>
          <p:nvPr/>
        </p:nvSpPr>
        <p:spPr>
          <a:xfrm>
            <a:off x="5410200" y="413231"/>
            <a:ext cx="2971800" cy="2585323"/>
          </a:xfrm>
          <a:prstGeom prst="rect">
            <a:avLst/>
          </a:prstGeom>
          <a:solidFill>
            <a:schemeClr val="bg2">
              <a:lumMod val="20000"/>
              <a:lumOff val="80000"/>
            </a:schemeClr>
          </a:solidFill>
        </p:spPr>
        <p:txBody>
          <a:bodyPr wrap="square" rtlCol="0">
            <a:spAutoFit/>
          </a:bodyPr>
          <a:lstStyle/>
          <a:p>
            <a:r>
              <a:rPr lang="en-US" sz="3600" b="1" dirty="0" smtClean="0">
                <a:solidFill>
                  <a:srgbClr val="002060"/>
                </a:solidFill>
              </a:rPr>
              <a:t>Art </a:t>
            </a:r>
            <a:r>
              <a:rPr lang="en-US" sz="3600" b="1" dirty="0">
                <a:solidFill>
                  <a:srgbClr val="002060"/>
                </a:solidFill>
              </a:rPr>
              <a:t>should encourage creativity not conformity.</a:t>
            </a:r>
          </a:p>
          <a:p>
            <a:endParaRPr lang="en-US" dirty="0"/>
          </a:p>
        </p:txBody>
      </p:sp>
    </p:spTree>
    <p:extLst>
      <p:ext uri="{BB962C8B-B14F-4D97-AF65-F5344CB8AC3E}">
        <p14:creationId xmlns:p14="http://schemas.microsoft.com/office/powerpoint/2010/main" val="3741630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76400"/>
            <a:ext cx="7772400" cy="1752600"/>
          </a:xfrm>
        </p:spPr>
        <p:txBody>
          <a:bodyPr>
            <a:normAutofit fontScale="90000"/>
          </a:bodyPr>
          <a:lstStyle/>
          <a:p>
            <a:r>
              <a:rPr lang="en-US" dirty="0" smtClean="0"/>
              <a:t>Think of setting up an art experience in the same way you would think of setting up a science experiment.</a:t>
            </a:r>
            <a:endParaRPr lang="en-US" dirty="0"/>
          </a:p>
        </p:txBody>
      </p:sp>
      <p:sp>
        <p:nvSpPr>
          <p:cNvPr id="5" name="Subtitle 4"/>
          <p:cNvSpPr>
            <a:spLocks noGrp="1"/>
          </p:cNvSpPr>
          <p:nvPr>
            <p:ph type="subTitle" idx="1"/>
          </p:nvPr>
        </p:nvSpPr>
        <p:spPr/>
        <p:txBody>
          <a:bodyPr>
            <a:normAutofit/>
          </a:bodyPr>
          <a:lstStyle/>
          <a:p>
            <a:r>
              <a:rPr lang="en-US" dirty="0" smtClean="0"/>
              <a:t>Encourage tinkering.</a:t>
            </a:r>
          </a:p>
          <a:p>
            <a:r>
              <a:rPr lang="en-US" dirty="0" smtClean="0"/>
              <a:t>Invite inventiveness.</a:t>
            </a:r>
            <a:endParaRPr lang="en-US" dirty="0"/>
          </a:p>
        </p:txBody>
      </p:sp>
    </p:spTree>
    <p:extLst>
      <p:ext uri="{BB962C8B-B14F-4D97-AF65-F5344CB8AC3E}">
        <p14:creationId xmlns:p14="http://schemas.microsoft.com/office/powerpoint/2010/main" val="39506987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B\Desktop\PLAY Summit\art as science\tinkering in the moment no right or wrong\bubble 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7010400" cy="61842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36" y="6498904"/>
            <a:ext cx="9535236" cy="338554"/>
          </a:xfrm>
          <a:prstGeom prst="rect">
            <a:avLst/>
          </a:prstGeom>
          <a:noFill/>
        </p:spPr>
        <p:txBody>
          <a:bodyPr wrap="square" rtlCol="0">
            <a:spAutoFit/>
          </a:bodyPr>
          <a:lstStyle/>
          <a:p>
            <a:pPr algn="ctr"/>
            <a:r>
              <a:rPr lang="en-US" sz="1600" dirty="0" smtClean="0"/>
              <a:t>Spend lots of time in the space where science meets art- and resist the urge to explain everything!</a:t>
            </a:r>
            <a:endParaRPr lang="en-US" sz="1600" dirty="0"/>
          </a:p>
        </p:txBody>
      </p:sp>
    </p:spTree>
    <p:extLst>
      <p:ext uri="{BB962C8B-B14F-4D97-AF65-F5344CB8AC3E}">
        <p14:creationId xmlns:p14="http://schemas.microsoft.com/office/powerpoint/2010/main" val="10805469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B\Desktop\PLAY Summit\art as science\tinkering in the moment no right or wrong\marble pa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 y="7960"/>
            <a:ext cx="8294427" cy="61948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81400" y="6400800"/>
            <a:ext cx="5410200" cy="369332"/>
          </a:xfrm>
          <a:prstGeom prst="rect">
            <a:avLst/>
          </a:prstGeom>
          <a:noFill/>
        </p:spPr>
        <p:txBody>
          <a:bodyPr wrap="square" rtlCol="0">
            <a:spAutoFit/>
          </a:bodyPr>
          <a:lstStyle/>
          <a:p>
            <a:pPr algn="r"/>
            <a:r>
              <a:rPr lang="en-US" dirty="0" smtClean="0"/>
              <a:t>Introduce new ways of manipulating mediums.</a:t>
            </a:r>
            <a:endParaRPr lang="en-US" dirty="0"/>
          </a:p>
        </p:txBody>
      </p:sp>
    </p:spTree>
    <p:extLst>
      <p:ext uri="{BB962C8B-B14F-4D97-AF65-F5344CB8AC3E}">
        <p14:creationId xmlns:p14="http://schemas.microsoft.com/office/powerpoint/2010/main" val="951665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Desktop\PLAY Summit\art as science\ice art.jpg"/>
          <p:cNvPicPr>
            <a:picLocks noChangeAspect="1" noChangeArrowheads="1"/>
          </p:cNvPicPr>
          <p:nvPr/>
        </p:nvPicPr>
        <p:blipFill rotWithShape="1">
          <a:blip r:embed="rId3">
            <a:extLst>
              <a:ext uri="{28A0092B-C50C-407E-A947-70E740481C1C}">
                <a14:useLocalDpi xmlns:a14="http://schemas.microsoft.com/office/drawing/2010/main" val="0"/>
              </a:ext>
            </a:extLst>
          </a:blip>
          <a:srcRect t="8078" b="3489"/>
          <a:stretch/>
        </p:blipFill>
        <p:spPr bwMode="auto">
          <a:xfrm>
            <a:off x="0" y="0"/>
            <a:ext cx="59436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2200" y="457200"/>
            <a:ext cx="2590800" cy="3662541"/>
          </a:xfrm>
          <a:prstGeom prst="rect">
            <a:avLst/>
          </a:prstGeom>
          <a:noFill/>
        </p:spPr>
        <p:txBody>
          <a:bodyPr wrap="square" rtlCol="0">
            <a:spAutoFit/>
          </a:bodyPr>
          <a:lstStyle/>
          <a:p>
            <a:r>
              <a:rPr lang="en-US" sz="2800" dirty="0" smtClean="0"/>
              <a:t>Don’t overthink what the kids need to do.</a:t>
            </a:r>
          </a:p>
          <a:p>
            <a:endParaRPr lang="en-US" sz="2800" dirty="0"/>
          </a:p>
          <a:p>
            <a:r>
              <a:rPr lang="en-US" sz="2800" dirty="0" smtClean="0"/>
              <a:t>Present the offering and step back.</a:t>
            </a:r>
          </a:p>
          <a:p>
            <a:endParaRPr lang="en-US" dirty="0"/>
          </a:p>
          <a:p>
            <a:endParaRPr lang="en-US" dirty="0"/>
          </a:p>
        </p:txBody>
      </p:sp>
      <p:sp>
        <p:nvSpPr>
          <p:cNvPr id="3" name="TextBox 2"/>
          <p:cNvSpPr txBox="1"/>
          <p:nvPr/>
        </p:nvSpPr>
        <p:spPr>
          <a:xfrm>
            <a:off x="6106236" y="4495800"/>
            <a:ext cx="2895600" cy="923330"/>
          </a:xfrm>
          <a:prstGeom prst="rect">
            <a:avLst/>
          </a:prstGeom>
          <a:noFill/>
        </p:spPr>
        <p:txBody>
          <a:bodyPr wrap="square" rtlCol="0">
            <a:spAutoFit/>
          </a:bodyPr>
          <a:lstStyle/>
          <a:p>
            <a:r>
              <a:rPr lang="en-US" dirty="0" smtClean="0"/>
              <a:t>Paint squeezed into a balloon. Balloon filled with water and frozen overnight. </a:t>
            </a:r>
            <a:endParaRPr lang="en-US" dirty="0"/>
          </a:p>
        </p:txBody>
      </p:sp>
    </p:spTree>
    <p:extLst>
      <p:ext uri="{BB962C8B-B14F-4D97-AF65-F5344CB8AC3E}">
        <p14:creationId xmlns:p14="http://schemas.microsoft.com/office/powerpoint/2010/main" val="41545241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B\Desktop\PLAY Summit\art as science\catapult paint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23794"/>
          <a:stretch/>
        </p:blipFill>
        <p:spPr bwMode="auto">
          <a:xfrm>
            <a:off x="-1" y="0"/>
            <a:ext cx="39196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B\Desktop\PLAY Summit\art as science\magnet paint.jpg"/>
          <p:cNvPicPr>
            <a:picLocks noChangeAspect="1" noChangeArrowheads="1"/>
          </p:cNvPicPr>
          <p:nvPr/>
        </p:nvPicPr>
        <p:blipFill rotWithShape="1">
          <a:blip r:embed="rId4">
            <a:extLst>
              <a:ext uri="{28A0092B-C50C-407E-A947-70E740481C1C}">
                <a14:useLocalDpi xmlns:a14="http://schemas.microsoft.com/office/drawing/2010/main" val="0"/>
              </a:ext>
            </a:extLst>
          </a:blip>
          <a:srcRect r="4023" b="4666"/>
          <a:stretch/>
        </p:blipFill>
        <p:spPr bwMode="auto">
          <a:xfrm>
            <a:off x="3917379" y="0"/>
            <a:ext cx="5210033" cy="4605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19654" y="4724400"/>
            <a:ext cx="4958021" cy="1015663"/>
          </a:xfrm>
          <a:prstGeom prst="rect">
            <a:avLst/>
          </a:prstGeom>
          <a:noFill/>
        </p:spPr>
        <p:txBody>
          <a:bodyPr wrap="square" rtlCol="0">
            <a:spAutoFit/>
          </a:bodyPr>
          <a:lstStyle/>
          <a:p>
            <a:r>
              <a:rPr lang="en-US" sz="2000" dirty="0" smtClean="0"/>
              <a:t>With great process art, the adults will naturally engage, but still allow the children to lead and extend the possibilities.</a:t>
            </a:r>
            <a:endParaRPr lang="en-US" sz="2000" dirty="0"/>
          </a:p>
        </p:txBody>
      </p:sp>
      <p:sp>
        <p:nvSpPr>
          <p:cNvPr id="5" name="TextBox 4"/>
          <p:cNvSpPr txBox="1"/>
          <p:nvPr/>
        </p:nvSpPr>
        <p:spPr>
          <a:xfrm>
            <a:off x="4038600" y="6096000"/>
            <a:ext cx="4953000" cy="584775"/>
          </a:xfrm>
          <a:prstGeom prst="rect">
            <a:avLst/>
          </a:prstGeom>
          <a:noFill/>
        </p:spPr>
        <p:txBody>
          <a:bodyPr wrap="square" rtlCol="0">
            <a:spAutoFit/>
          </a:bodyPr>
          <a:lstStyle/>
          <a:p>
            <a:r>
              <a:rPr lang="en-US" sz="1600" dirty="0" smtClean="0"/>
              <a:t>Left: Popsicle stick catapults shooting clay/paint.</a:t>
            </a:r>
          </a:p>
          <a:p>
            <a:r>
              <a:rPr lang="en-US" sz="1600" dirty="0" smtClean="0"/>
              <a:t>Top: Painting with magnets.</a:t>
            </a:r>
            <a:endParaRPr lang="en-US" sz="1600" dirty="0"/>
          </a:p>
        </p:txBody>
      </p:sp>
    </p:spTree>
    <p:extLst>
      <p:ext uri="{BB962C8B-B14F-4D97-AF65-F5344CB8AC3E}">
        <p14:creationId xmlns:p14="http://schemas.microsoft.com/office/powerpoint/2010/main" val="28713668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is not process art.</a:t>
            </a:r>
            <a:br>
              <a:rPr lang="en-US" dirty="0" smtClean="0"/>
            </a:br>
            <a:r>
              <a:rPr lang="en-US" dirty="0" smtClean="0"/>
              <a:t>It is probably not art at all.</a:t>
            </a:r>
            <a:endParaRPr lang="en-US" dirty="0"/>
          </a:p>
        </p:txBody>
      </p:sp>
      <p:sp>
        <p:nvSpPr>
          <p:cNvPr id="3" name="Text Placeholder 2"/>
          <p:cNvSpPr>
            <a:spLocks noGrp="1"/>
          </p:cNvSpPr>
          <p:nvPr>
            <p:ph type="body" idx="1"/>
          </p:nvPr>
        </p:nvSpPr>
        <p:spPr/>
        <p:txBody>
          <a:bodyPr>
            <a:normAutofit/>
          </a:bodyPr>
          <a:lstStyle/>
          <a:p>
            <a:r>
              <a:rPr lang="en-US" sz="3600" dirty="0" smtClean="0"/>
              <a:t>If there’s a wrong way to do it-</a:t>
            </a:r>
          </a:p>
        </p:txBody>
      </p:sp>
    </p:spTree>
    <p:extLst>
      <p:ext uri="{BB962C8B-B14F-4D97-AF65-F5344CB8AC3E}">
        <p14:creationId xmlns:p14="http://schemas.microsoft.com/office/powerpoint/2010/main" val="2789366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a:bodyPr>
          <a:lstStyle/>
          <a:p>
            <a:r>
              <a:rPr lang="en-US" dirty="0" smtClean="0"/>
              <a:t>Great Process Based Art with Infants</a:t>
            </a:r>
            <a:endParaRPr lang="en-US" dirty="0"/>
          </a:p>
        </p:txBody>
      </p:sp>
      <p:sp>
        <p:nvSpPr>
          <p:cNvPr id="5" name="Content Placeholder 4"/>
          <p:cNvSpPr>
            <a:spLocks noGrp="1"/>
          </p:cNvSpPr>
          <p:nvPr>
            <p:ph idx="1"/>
          </p:nvPr>
        </p:nvSpPr>
        <p:spPr>
          <a:xfrm>
            <a:off x="457200" y="1600200"/>
            <a:ext cx="8382000" cy="4525963"/>
          </a:xfrm>
        </p:spPr>
        <p:txBody>
          <a:bodyPr/>
          <a:lstStyle/>
          <a:p>
            <a:r>
              <a:rPr lang="en-US" dirty="0" smtClean="0"/>
              <a:t>Adaptable projects that accommodate the huge range of development within the first 12 months.</a:t>
            </a:r>
          </a:p>
          <a:p>
            <a:r>
              <a:rPr lang="en-US" dirty="0" smtClean="0"/>
              <a:t>Active learning rather than passive receiving.</a:t>
            </a:r>
          </a:p>
          <a:p>
            <a:r>
              <a:rPr lang="en-US" dirty="0" smtClean="0"/>
              <a:t>Baby gets to drive engagement.</a:t>
            </a:r>
          </a:p>
          <a:p>
            <a:r>
              <a:rPr lang="en-US" dirty="0" smtClean="0"/>
              <a:t>Works WITH the babies’ development impulses rather than against them.</a:t>
            </a:r>
          </a:p>
          <a:p>
            <a:r>
              <a:rPr lang="en-US" dirty="0" smtClean="0"/>
              <a:t>Allows engagement of any length of time.</a:t>
            </a:r>
            <a:endParaRPr lang="en-US" dirty="0"/>
          </a:p>
        </p:txBody>
      </p:sp>
    </p:spTree>
    <p:extLst>
      <p:ext uri="{BB962C8B-B14F-4D97-AF65-F5344CB8AC3E}">
        <p14:creationId xmlns:p14="http://schemas.microsoft.com/office/powerpoint/2010/main" val="335600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The Benefits of a Connected Parenting Community</a:t>
            </a:r>
            <a:endParaRPr lang="en-US" sz="2800" b="1" dirty="0"/>
          </a:p>
        </p:txBody>
      </p:sp>
      <p:sp>
        <p:nvSpPr>
          <p:cNvPr id="3" name="Content Placeholder 2"/>
          <p:cNvSpPr>
            <a:spLocks noGrp="1"/>
          </p:cNvSpPr>
          <p:nvPr>
            <p:ph idx="1"/>
          </p:nvPr>
        </p:nvSpPr>
        <p:spPr/>
        <p:txBody>
          <a:bodyPr/>
          <a:lstStyle/>
          <a:p>
            <a:pPr marL="0" indent="0">
              <a:buNone/>
            </a:pPr>
            <a:r>
              <a:rPr lang="en-US" dirty="0" smtClean="0"/>
              <a:t>Why do we want to offer programs that build a community of families?</a:t>
            </a:r>
          </a:p>
          <a:p>
            <a:pPr marL="0" indent="0">
              <a:buNone/>
            </a:pPr>
            <a:endParaRPr lang="en-US" dirty="0" smtClean="0"/>
          </a:p>
          <a:p>
            <a:pPr marL="0" indent="0">
              <a:buNone/>
            </a:pPr>
            <a:r>
              <a:rPr lang="en-US" dirty="0" smtClean="0"/>
              <a:t>Dr. </a:t>
            </a:r>
            <a:r>
              <a:rPr lang="en-US" dirty="0" err="1" smtClean="0"/>
              <a:t>Brazelton’s</a:t>
            </a:r>
            <a:r>
              <a:rPr lang="en-US" dirty="0" smtClean="0"/>
              <a:t> </a:t>
            </a:r>
            <a:r>
              <a:rPr lang="en-US" dirty="0" err="1" smtClean="0"/>
              <a:t>Touchpoints</a:t>
            </a:r>
            <a:r>
              <a:rPr lang="en-US" dirty="0" smtClean="0"/>
              <a:t> work indicates that normalizing the challenges of parenting makes for healthier, less stressed parents and children.</a:t>
            </a:r>
          </a:p>
          <a:p>
            <a:pPr marL="0" indent="0">
              <a:buNone/>
            </a:pPr>
            <a:endParaRPr lang="en-US" dirty="0"/>
          </a:p>
        </p:txBody>
      </p:sp>
    </p:spTree>
    <p:extLst>
      <p:ext uri="{BB962C8B-B14F-4D97-AF65-F5344CB8AC3E}">
        <p14:creationId xmlns:p14="http://schemas.microsoft.com/office/powerpoint/2010/main" val="412223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2">
              <a:lumMod val="75000"/>
            </a:schemeClr>
          </a:solidFill>
          <a:ln>
            <a:noFill/>
          </a:ln>
          <a:extLst/>
        </p:spPr>
      </p:pic>
      <p:sp>
        <p:nvSpPr>
          <p:cNvPr id="2" name="TextBox 1"/>
          <p:cNvSpPr txBox="1"/>
          <p:nvPr/>
        </p:nvSpPr>
        <p:spPr>
          <a:xfrm>
            <a:off x="5562600" y="5029200"/>
            <a:ext cx="3124200" cy="1077218"/>
          </a:xfrm>
          <a:prstGeom prst="rect">
            <a:avLst/>
          </a:prstGeom>
          <a:solidFill>
            <a:schemeClr val="bg2">
              <a:lumMod val="25000"/>
            </a:schemeClr>
          </a:solidFill>
        </p:spPr>
        <p:txBody>
          <a:bodyPr wrap="square" rtlCol="0">
            <a:spAutoFit/>
          </a:bodyPr>
          <a:lstStyle/>
          <a:p>
            <a:pPr algn="ctr"/>
            <a:r>
              <a:rPr lang="en-US" sz="3200" dirty="0" smtClean="0"/>
              <a:t>Making Cloud Dough</a:t>
            </a:r>
            <a:endParaRPr lang="en-US" sz="3200" dirty="0"/>
          </a:p>
        </p:txBody>
      </p:sp>
    </p:spTree>
    <p:extLst>
      <p:ext uri="{BB962C8B-B14F-4D97-AF65-F5344CB8AC3E}">
        <p14:creationId xmlns:p14="http://schemas.microsoft.com/office/powerpoint/2010/main" val="3096720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5334000" cy="690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29745" y="1981200"/>
            <a:ext cx="2514600" cy="1815882"/>
          </a:xfrm>
          <a:prstGeom prst="rect">
            <a:avLst/>
          </a:prstGeom>
          <a:noFill/>
        </p:spPr>
        <p:txBody>
          <a:bodyPr wrap="square" rtlCol="0">
            <a:spAutoFit/>
          </a:bodyPr>
          <a:lstStyle/>
          <a:p>
            <a:pPr algn="ctr"/>
            <a:r>
              <a:rPr lang="en-US" sz="2800" dirty="0" smtClean="0"/>
              <a:t>Water and Chalk on Construction Paper</a:t>
            </a:r>
            <a:endParaRPr lang="en-US" sz="2800" dirty="0"/>
          </a:p>
        </p:txBody>
      </p:sp>
    </p:spTree>
    <p:extLst>
      <p:ext uri="{BB962C8B-B14F-4D97-AF65-F5344CB8AC3E}">
        <p14:creationId xmlns:p14="http://schemas.microsoft.com/office/powerpoint/2010/main" val="3499620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645" y="13855"/>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1295400"/>
            <a:ext cx="3429000" cy="1077218"/>
          </a:xfrm>
          <a:prstGeom prst="rect">
            <a:avLst/>
          </a:prstGeom>
          <a:noFill/>
        </p:spPr>
        <p:txBody>
          <a:bodyPr wrap="square" rtlCol="0">
            <a:spAutoFit/>
          </a:bodyPr>
          <a:lstStyle/>
          <a:p>
            <a:pPr algn="ctr"/>
            <a:r>
              <a:rPr lang="en-US" sz="3200" dirty="0" smtClean="0"/>
              <a:t>Tracing and Decorating Baby</a:t>
            </a:r>
            <a:endParaRPr lang="en-US" sz="3200" dirty="0"/>
          </a:p>
        </p:txBody>
      </p:sp>
    </p:spTree>
    <p:extLst>
      <p:ext uri="{BB962C8B-B14F-4D97-AF65-F5344CB8AC3E}">
        <p14:creationId xmlns:p14="http://schemas.microsoft.com/office/powerpoint/2010/main" val="1395552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5943600"/>
            <a:ext cx="6477000" cy="400110"/>
          </a:xfrm>
          <a:prstGeom prst="rect">
            <a:avLst/>
          </a:prstGeom>
          <a:solidFill>
            <a:schemeClr val="bg2">
              <a:lumMod val="75000"/>
            </a:schemeClr>
          </a:solidFill>
        </p:spPr>
        <p:txBody>
          <a:bodyPr wrap="square" rtlCol="0">
            <a:spAutoFit/>
          </a:bodyPr>
          <a:lstStyle/>
          <a:p>
            <a:pPr algn="ctr"/>
            <a:r>
              <a:rPr lang="en-US" sz="2000" b="1" dirty="0" smtClean="0"/>
              <a:t>Classic Invitation to Create with Buffet of Supplies</a:t>
            </a:r>
            <a:endParaRPr lang="en-US" sz="2000" b="1" dirty="0"/>
          </a:p>
        </p:txBody>
      </p:sp>
    </p:spTree>
    <p:extLst>
      <p:ext uri="{BB962C8B-B14F-4D97-AF65-F5344CB8AC3E}">
        <p14:creationId xmlns:p14="http://schemas.microsoft.com/office/powerpoint/2010/main" val="929304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917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Users\B\Desktop\Baby Art\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1"/>
            <a:ext cx="3886200" cy="271408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B\Desktop\Baby Art\imagesds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5" y="0"/>
            <a:ext cx="3034145" cy="27140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B\Desktop\Baby Art\10369595_734916943223243_3447219259387352199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714087"/>
            <a:ext cx="5525217" cy="41439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25216" y="2971800"/>
            <a:ext cx="3542584" cy="2585323"/>
          </a:xfrm>
          <a:prstGeom prst="rect">
            <a:avLst/>
          </a:prstGeom>
          <a:noFill/>
        </p:spPr>
        <p:txBody>
          <a:bodyPr wrap="square" rtlCol="0">
            <a:spAutoFit/>
          </a:bodyPr>
          <a:lstStyle/>
          <a:p>
            <a:r>
              <a:rPr lang="en-US" dirty="0" smtClean="0"/>
              <a:t>Work with the babies natural drives to explore mediums and possibilities. </a:t>
            </a:r>
          </a:p>
          <a:p>
            <a:endParaRPr lang="en-US" dirty="0"/>
          </a:p>
          <a:p>
            <a:r>
              <a:rPr lang="en-US" dirty="0" smtClean="0"/>
              <a:t>You may be offering a rare Yes! to the baby to indulge in wonder.</a:t>
            </a:r>
          </a:p>
          <a:p>
            <a:endParaRPr lang="en-US" dirty="0"/>
          </a:p>
          <a:p>
            <a:r>
              <a:rPr lang="en-US" dirty="0" smtClean="0"/>
              <a:t>You may also be modeling for parents the magic of saying yes.</a:t>
            </a:r>
            <a:endParaRPr lang="en-US" dirty="0"/>
          </a:p>
        </p:txBody>
      </p:sp>
    </p:spTree>
    <p:extLst>
      <p:ext uri="{BB962C8B-B14F-4D97-AF65-F5344CB8AC3E}">
        <p14:creationId xmlns:p14="http://schemas.microsoft.com/office/powerpoint/2010/main" val="1357664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Desktop\Baby Art\10366202_10153074326131388_56103362187427399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570181" y="-1020618"/>
            <a:ext cx="6165273" cy="82203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27" y="6211669"/>
            <a:ext cx="9060873" cy="646331"/>
          </a:xfrm>
          <a:prstGeom prst="rect">
            <a:avLst/>
          </a:prstGeom>
          <a:noFill/>
        </p:spPr>
        <p:txBody>
          <a:bodyPr wrap="square" rtlCol="0">
            <a:spAutoFit/>
          </a:bodyPr>
          <a:lstStyle/>
          <a:p>
            <a:pPr algn="ctr"/>
            <a:r>
              <a:rPr lang="en-US" b="1" dirty="0" smtClean="0"/>
              <a:t>Let the babies lead. </a:t>
            </a:r>
            <a:r>
              <a:rPr lang="en-US" dirty="0" smtClean="0"/>
              <a:t>When you take away instruction and set up an invitation, parents can relax </a:t>
            </a:r>
          </a:p>
          <a:p>
            <a:pPr algn="ctr"/>
            <a:r>
              <a:rPr lang="en-US" dirty="0" smtClean="0"/>
              <a:t>and follow their babies leads rather than trying to help them do something right.</a:t>
            </a:r>
            <a:endParaRPr lang="en-US" dirty="0"/>
          </a:p>
        </p:txBody>
      </p:sp>
    </p:spTree>
    <p:extLst>
      <p:ext uri="{BB962C8B-B14F-4D97-AF65-F5344CB8AC3E}">
        <p14:creationId xmlns:p14="http://schemas.microsoft.com/office/powerpoint/2010/main" val="2025020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Desktop\Baby Art\1919664_709855129062758_165348576655830035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17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Desktop\Baby Art\10351588_733573886690882_158257140851757912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0"/>
            <a:ext cx="510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0" y="1447800"/>
            <a:ext cx="3276600" cy="4524315"/>
          </a:xfrm>
          <a:prstGeom prst="rect">
            <a:avLst/>
          </a:prstGeom>
          <a:noFill/>
        </p:spPr>
        <p:txBody>
          <a:bodyPr wrap="square" rtlCol="0">
            <a:spAutoFit/>
          </a:bodyPr>
          <a:lstStyle/>
          <a:p>
            <a:r>
              <a:rPr lang="en-US" dirty="0" smtClean="0"/>
              <a:t>What looks to an adult as random and confusing is not so for a baby.</a:t>
            </a:r>
          </a:p>
          <a:p>
            <a:endParaRPr lang="en-US" dirty="0"/>
          </a:p>
          <a:p>
            <a:r>
              <a:rPr lang="en-US" dirty="0" smtClean="0"/>
              <a:t>EVERYTHING is an invitation to explore, invent, create, and test.</a:t>
            </a:r>
          </a:p>
          <a:p>
            <a:endParaRPr lang="en-US" dirty="0"/>
          </a:p>
          <a:p>
            <a:r>
              <a:rPr lang="en-US" dirty="0" smtClean="0"/>
              <a:t>Babies are scientists on a constant quest to discern the possibilities of things.</a:t>
            </a:r>
          </a:p>
          <a:p>
            <a:endParaRPr lang="en-US" dirty="0"/>
          </a:p>
          <a:p>
            <a:r>
              <a:rPr lang="en-US" dirty="0" smtClean="0"/>
              <a:t>How does this work?</a:t>
            </a:r>
          </a:p>
          <a:p>
            <a:r>
              <a:rPr lang="en-US" dirty="0" smtClean="0"/>
              <a:t>What can this do?</a:t>
            </a:r>
          </a:p>
          <a:p>
            <a:r>
              <a:rPr lang="en-US" dirty="0" smtClean="0"/>
              <a:t>What happens when you drop it, pull it, taste it, squish it, stomp it, throw it…?</a:t>
            </a:r>
            <a:endParaRPr lang="en-US" dirty="0"/>
          </a:p>
        </p:txBody>
      </p:sp>
    </p:spTree>
    <p:extLst>
      <p:ext uri="{BB962C8B-B14F-4D97-AF65-F5344CB8AC3E}">
        <p14:creationId xmlns:p14="http://schemas.microsoft.com/office/powerpoint/2010/main" val="2092967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Desktop\Baby Art\10369873_733573843357553_279924235310679327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33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Favors Community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Evolutionarily people evolved to share the work of raising children.  </a:t>
            </a:r>
            <a:endParaRPr lang="en-US" dirty="0"/>
          </a:p>
          <a:p>
            <a:r>
              <a:rPr lang="en-US" dirty="0" smtClean="0"/>
              <a:t>Experienced parents support new parents</a:t>
            </a:r>
          </a:p>
          <a:p>
            <a:r>
              <a:rPr lang="en-US" dirty="0" smtClean="0"/>
              <a:t>Many adults engage with a child so parents can replenish reservoirs of patience and engagement</a:t>
            </a:r>
          </a:p>
          <a:p>
            <a:r>
              <a:rPr lang="en-US" dirty="0" smtClean="0"/>
              <a:t>A higher ratio of adults to children ensured each child had support in facing the challenges of growing and learning</a:t>
            </a:r>
          </a:p>
          <a:p>
            <a:endParaRPr lang="en-US" dirty="0"/>
          </a:p>
        </p:txBody>
      </p:sp>
    </p:spTree>
    <p:extLst>
      <p:ext uri="{BB962C8B-B14F-4D97-AF65-F5344CB8AC3E}">
        <p14:creationId xmlns:p14="http://schemas.microsoft.com/office/powerpoint/2010/main" val="853290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C:\Users\B\Desktop\Baby Art\10929021_10153074314606388_17426895900675472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9800" y="4419600"/>
            <a:ext cx="3048000" cy="1938992"/>
          </a:xfrm>
          <a:prstGeom prst="rect">
            <a:avLst/>
          </a:prstGeom>
          <a:solidFill>
            <a:schemeClr val="bg1">
              <a:lumMod val="85000"/>
            </a:schemeClr>
          </a:solidFill>
        </p:spPr>
        <p:txBody>
          <a:bodyPr wrap="square" rtlCol="0">
            <a:spAutoFit/>
          </a:bodyPr>
          <a:lstStyle/>
          <a:p>
            <a:r>
              <a:rPr lang="en-US" sz="2000" dirty="0" smtClean="0"/>
              <a:t>Ideally, the leader empowers the caregivers rather than directing the activity. The leader does most of her work in planning and set up.</a:t>
            </a:r>
            <a:endParaRPr lang="en-US" sz="2000" dirty="0"/>
          </a:p>
        </p:txBody>
      </p:sp>
    </p:spTree>
    <p:extLst>
      <p:ext uri="{BB962C8B-B14F-4D97-AF65-F5344CB8AC3E}">
        <p14:creationId xmlns:p14="http://schemas.microsoft.com/office/powerpoint/2010/main" val="2656517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Desktop\Baby Art\10734273_733573846690886_407422604584739016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9400"/>
            <a:ext cx="48006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1219200"/>
            <a:ext cx="2971800" cy="4524315"/>
          </a:xfrm>
          <a:prstGeom prst="rect">
            <a:avLst/>
          </a:prstGeom>
          <a:noFill/>
        </p:spPr>
        <p:txBody>
          <a:bodyPr wrap="square" rtlCol="0">
            <a:spAutoFit/>
          </a:bodyPr>
          <a:lstStyle/>
          <a:p>
            <a:r>
              <a:rPr lang="en-US" dirty="0" smtClean="0"/>
              <a:t>Supply buffets allow children to work right in their developmental zone. </a:t>
            </a:r>
          </a:p>
          <a:p>
            <a:endParaRPr lang="en-US" dirty="0"/>
          </a:p>
          <a:p>
            <a:r>
              <a:rPr lang="en-US" dirty="0" smtClean="0"/>
              <a:t>Example Activity:</a:t>
            </a:r>
          </a:p>
          <a:p>
            <a:r>
              <a:rPr lang="en-US" b="1" dirty="0" smtClean="0"/>
              <a:t>Coffee Filter Art</a:t>
            </a:r>
          </a:p>
          <a:p>
            <a:r>
              <a:rPr lang="en-US" dirty="0" smtClean="0"/>
              <a:t>Buffet Items:</a:t>
            </a:r>
          </a:p>
          <a:p>
            <a:r>
              <a:rPr lang="en-US" dirty="0" smtClean="0"/>
              <a:t>Liquid Watercolors</a:t>
            </a:r>
          </a:p>
          <a:p>
            <a:r>
              <a:rPr lang="en-US" dirty="0" smtClean="0"/>
              <a:t>Eye Droppers</a:t>
            </a:r>
          </a:p>
          <a:p>
            <a:r>
              <a:rPr lang="en-US" dirty="0" smtClean="0"/>
              <a:t>Foam Brushes</a:t>
            </a:r>
          </a:p>
          <a:p>
            <a:r>
              <a:rPr lang="en-US" dirty="0" smtClean="0"/>
              <a:t>Bristles Brushes</a:t>
            </a:r>
          </a:p>
          <a:p>
            <a:r>
              <a:rPr lang="en-US" dirty="0" smtClean="0"/>
              <a:t>Sponge Pieces</a:t>
            </a:r>
          </a:p>
          <a:p>
            <a:r>
              <a:rPr lang="en-US" dirty="0" smtClean="0"/>
              <a:t>Markers</a:t>
            </a:r>
          </a:p>
          <a:p>
            <a:r>
              <a:rPr lang="en-US" dirty="0" smtClean="0"/>
              <a:t>Coffee Filters</a:t>
            </a:r>
          </a:p>
          <a:p>
            <a:endParaRPr lang="en-US" dirty="0" smtClean="0"/>
          </a:p>
          <a:p>
            <a:endParaRPr lang="en-US" dirty="0"/>
          </a:p>
        </p:txBody>
      </p:sp>
    </p:spTree>
    <p:extLst>
      <p:ext uri="{BB962C8B-B14F-4D97-AF65-F5344CB8AC3E}">
        <p14:creationId xmlns:p14="http://schemas.microsoft.com/office/powerpoint/2010/main" val="559987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Desktop\Baby Art\10644521_738483026199968_183663736288908990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0" y="228600"/>
            <a:ext cx="4419600" cy="646331"/>
          </a:xfrm>
          <a:prstGeom prst="rect">
            <a:avLst/>
          </a:prstGeom>
          <a:solidFill>
            <a:schemeClr val="accent6"/>
          </a:solidFill>
        </p:spPr>
        <p:txBody>
          <a:bodyPr wrap="square" rtlCol="0">
            <a:spAutoFit/>
          </a:bodyPr>
          <a:lstStyle/>
          <a:p>
            <a:r>
              <a:rPr lang="en-US" dirty="0" smtClean="0"/>
              <a:t>Some activities may have an extra job for caregivers- assisting with tape or  tracing.</a:t>
            </a:r>
            <a:endParaRPr lang="en-US" dirty="0"/>
          </a:p>
        </p:txBody>
      </p:sp>
    </p:spTree>
    <p:extLst>
      <p:ext uri="{BB962C8B-B14F-4D97-AF65-F5344CB8AC3E}">
        <p14:creationId xmlns:p14="http://schemas.microsoft.com/office/powerpoint/2010/main" val="986671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Desktop\Baby Art\10411108_10153074318711388_305701734344157783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486400"/>
            <a:ext cx="9144000" cy="1200329"/>
          </a:xfrm>
          <a:prstGeom prst="rect">
            <a:avLst/>
          </a:prstGeom>
          <a:solidFill>
            <a:schemeClr val="bg1">
              <a:lumMod val="75000"/>
            </a:schemeClr>
          </a:solidFill>
        </p:spPr>
        <p:txBody>
          <a:bodyPr wrap="square" rtlCol="0">
            <a:spAutoFit/>
          </a:bodyPr>
          <a:lstStyle/>
          <a:p>
            <a:pPr algn="ctr"/>
            <a:r>
              <a:rPr lang="en-US" sz="2400" dirty="0" smtClean="0"/>
              <a:t>A simple invitation is to define individual space by taping paper to the floor and offering supplies at each space rather than expecting a </a:t>
            </a:r>
          </a:p>
          <a:p>
            <a:pPr algn="ctr"/>
            <a:r>
              <a:rPr lang="en-US" sz="2400" dirty="0" smtClean="0"/>
              <a:t>sharing of supplies and space.</a:t>
            </a:r>
            <a:endParaRPr lang="en-US" sz="2400" dirty="0"/>
          </a:p>
        </p:txBody>
      </p:sp>
    </p:spTree>
    <p:extLst>
      <p:ext uri="{BB962C8B-B14F-4D97-AF65-F5344CB8AC3E}">
        <p14:creationId xmlns:p14="http://schemas.microsoft.com/office/powerpoint/2010/main" val="164469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Desktop\Baby Art\10407502_10153074323691388_768740493006467171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495800" cy="599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1219200"/>
            <a:ext cx="3276600" cy="4801314"/>
          </a:xfrm>
          <a:prstGeom prst="rect">
            <a:avLst/>
          </a:prstGeom>
          <a:noFill/>
        </p:spPr>
        <p:txBody>
          <a:bodyPr wrap="square" rtlCol="0">
            <a:spAutoFit/>
          </a:bodyPr>
          <a:lstStyle/>
          <a:p>
            <a:r>
              <a:rPr lang="en-US" dirty="0" smtClean="0"/>
              <a:t>You can also take care of your caregivers by making the environment feet safe for introverts and extroverts. </a:t>
            </a:r>
          </a:p>
          <a:p>
            <a:endParaRPr lang="en-US" dirty="0"/>
          </a:p>
          <a:p>
            <a:r>
              <a:rPr lang="en-US" dirty="0" smtClean="0"/>
              <a:t>Many introverted caregivers dread the sing-along circles and highly interactive sessions.</a:t>
            </a:r>
          </a:p>
          <a:p>
            <a:endParaRPr lang="en-US" dirty="0"/>
          </a:p>
          <a:p>
            <a:r>
              <a:rPr lang="en-US" dirty="0" smtClean="0"/>
              <a:t>Easy fix:</a:t>
            </a:r>
          </a:p>
          <a:p>
            <a:r>
              <a:rPr lang="en-US" dirty="0" smtClean="0"/>
              <a:t>Have some individual stations, some stations for two, and a central station for multiple children.</a:t>
            </a:r>
          </a:p>
          <a:p>
            <a:endParaRPr lang="en-US" dirty="0"/>
          </a:p>
          <a:p>
            <a:r>
              <a:rPr lang="en-US" dirty="0" smtClean="0"/>
              <a:t>This will allow you to get to know your caregiving community.</a:t>
            </a:r>
            <a:endParaRPr lang="en-US" dirty="0"/>
          </a:p>
        </p:txBody>
      </p:sp>
    </p:spTree>
    <p:extLst>
      <p:ext uri="{BB962C8B-B14F-4D97-AF65-F5344CB8AC3E}">
        <p14:creationId xmlns:p14="http://schemas.microsoft.com/office/powerpoint/2010/main" val="1081502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B\Desktop\Baby Art\10402755_713471675367770_911657113750343109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541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B\Desktop\Baby Art\10352951_709855132396091_234789425266823342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793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B\Desktop\Baby Art\1604826_739309802783957_489246075418577983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4663787" cy="6218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685800"/>
            <a:ext cx="2971800" cy="5355312"/>
          </a:xfrm>
          <a:prstGeom prst="rect">
            <a:avLst/>
          </a:prstGeom>
          <a:noFill/>
        </p:spPr>
        <p:txBody>
          <a:bodyPr wrap="square" rtlCol="0">
            <a:spAutoFit/>
          </a:bodyPr>
          <a:lstStyle/>
          <a:p>
            <a:r>
              <a:rPr lang="en-US" dirty="0" smtClean="0"/>
              <a:t>Parents and caregivers grow as they witness the range of ways caregivers engage and guide the children.</a:t>
            </a:r>
          </a:p>
          <a:p>
            <a:endParaRPr lang="en-US" dirty="0"/>
          </a:p>
          <a:p>
            <a:r>
              <a:rPr lang="en-US" dirty="0" smtClean="0"/>
              <a:t>Some layer in academics.</a:t>
            </a:r>
          </a:p>
          <a:p>
            <a:r>
              <a:rPr lang="en-US" dirty="0" smtClean="0"/>
              <a:t>Some sit way back and allow the children to lead.</a:t>
            </a:r>
          </a:p>
          <a:p>
            <a:r>
              <a:rPr lang="en-US" dirty="0" smtClean="0"/>
              <a:t>Some do a project of their own right next to the baby.</a:t>
            </a:r>
          </a:p>
          <a:p>
            <a:endParaRPr lang="en-US" dirty="0"/>
          </a:p>
          <a:p>
            <a:r>
              <a:rPr lang="en-US" dirty="0" smtClean="0"/>
              <a:t>Some let their babies taste the paint.</a:t>
            </a:r>
          </a:p>
          <a:p>
            <a:r>
              <a:rPr lang="en-US" dirty="0" smtClean="0"/>
              <a:t>Some douse their babies in hand sanitizer ever 5 minutes.</a:t>
            </a:r>
          </a:p>
          <a:p>
            <a:endParaRPr lang="en-US" dirty="0"/>
          </a:p>
          <a:p>
            <a:r>
              <a:rPr lang="en-US" dirty="0" smtClean="0"/>
              <a:t>Some cloak in aprons.</a:t>
            </a:r>
          </a:p>
          <a:p>
            <a:r>
              <a:rPr lang="en-US" dirty="0" smtClean="0"/>
              <a:t>Some strip down to diapers.</a:t>
            </a:r>
          </a:p>
        </p:txBody>
      </p:sp>
    </p:spTree>
    <p:extLst>
      <p:ext uri="{BB962C8B-B14F-4D97-AF65-F5344CB8AC3E}">
        <p14:creationId xmlns:p14="http://schemas.microsoft.com/office/powerpoint/2010/main" val="344959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B\Desktop\Baby Art\1480664_709855205729417_7060704498048414199_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32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B\Desktop\Baby Art\14586_733573286690942_803097121151043996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 y="20782"/>
            <a:ext cx="5010150" cy="668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304800"/>
            <a:ext cx="3733800" cy="5632311"/>
          </a:xfrm>
          <a:prstGeom prst="rect">
            <a:avLst/>
          </a:prstGeom>
          <a:noFill/>
        </p:spPr>
        <p:txBody>
          <a:bodyPr wrap="square" rtlCol="0">
            <a:spAutoFit/>
          </a:bodyPr>
          <a:lstStyle/>
          <a:p>
            <a:r>
              <a:rPr lang="en-US" b="1" dirty="0" smtClean="0"/>
              <a:t>Use supplies that offer spectacular effect with little physical exertion.</a:t>
            </a:r>
          </a:p>
          <a:p>
            <a:endParaRPr lang="en-US" dirty="0"/>
          </a:p>
          <a:p>
            <a:r>
              <a:rPr lang="en-US" dirty="0" smtClean="0"/>
              <a:t>Crayons need to be pressed hard.</a:t>
            </a:r>
          </a:p>
          <a:p>
            <a:r>
              <a:rPr lang="en-US" dirty="0" smtClean="0"/>
              <a:t>Markers require a developed grasp.</a:t>
            </a:r>
          </a:p>
          <a:p>
            <a:endParaRPr lang="en-US" dirty="0"/>
          </a:p>
          <a:p>
            <a:pPr algn="ctr"/>
            <a:r>
              <a:rPr lang="en-US" dirty="0" smtClean="0"/>
              <a:t>Great supplies:</a:t>
            </a:r>
          </a:p>
          <a:p>
            <a:pPr algn="ctr"/>
            <a:r>
              <a:rPr lang="en-US" dirty="0" smtClean="0"/>
              <a:t>Liquid Watercolors</a:t>
            </a:r>
          </a:p>
          <a:p>
            <a:pPr algn="ctr"/>
            <a:r>
              <a:rPr lang="en-US" dirty="0" smtClean="0"/>
              <a:t>Dot Markers</a:t>
            </a:r>
          </a:p>
          <a:p>
            <a:pPr algn="ctr"/>
            <a:r>
              <a:rPr lang="en-US" dirty="0" smtClean="0"/>
              <a:t>Foam Brushes</a:t>
            </a:r>
          </a:p>
          <a:p>
            <a:pPr algn="ctr"/>
            <a:r>
              <a:rPr lang="en-US" dirty="0" smtClean="0"/>
              <a:t>Coffee Filters</a:t>
            </a:r>
          </a:p>
          <a:p>
            <a:pPr algn="ctr"/>
            <a:r>
              <a:rPr lang="en-US" dirty="0" smtClean="0"/>
              <a:t>Tissue Paper</a:t>
            </a:r>
          </a:p>
          <a:p>
            <a:pPr algn="ctr"/>
            <a:r>
              <a:rPr lang="en-US" dirty="0" smtClean="0"/>
              <a:t>Tempera Paint</a:t>
            </a:r>
          </a:p>
          <a:p>
            <a:pPr algn="ctr"/>
            <a:r>
              <a:rPr lang="en-US" dirty="0" smtClean="0"/>
              <a:t>Cars and Balls to Roll Paint</a:t>
            </a:r>
          </a:p>
          <a:p>
            <a:pPr algn="ctr"/>
            <a:r>
              <a:rPr lang="en-US" dirty="0" smtClean="0"/>
              <a:t>Colored Masking Tape</a:t>
            </a:r>
          </a:p>
          <a:p>
            <a:pPr algn="ctr"/>
            <a:r>
              <a:rPr lang="en-US" dirty="0" err="1" smtClean="0"/>
              <a:t>Doughs</a:t>
            </a:r>
            <a:endParaRPr lang="en-US" dirty="0" smtClean="0"/>
          </a:p>
          <a:p>
            <a:pPr algn="ctr"/>
            <a:r>
              <a:rPr lang="en-US" dirty="0" smtClean="0"/>
              <a:t>Charcoal</a:t>
            </a:r>
          </a:p>
          <a:p>
            <a:pPr algn="ctr"/>
            <a:r>
              <a:rPr lang="en-US" dirty="0" smtClean="0"/>
              <a:t>Clay</a:t>
            </a:r>
          </a:p>
          <a:p>
            <a:pPr algn="ctr"/>
            <a:r>
              <a:rPr lang="en-US" dirty="0" smtClean="0"/>
              <a:t>Round Crayons</a:t>
            </a:r>
          </a:p>
          <a:p>
            <a:endParaRPr lang="en-US" dirty="0"/>
          </a:p>
        </p:txBody>
      </p:sp>
    </p:spTree>
    <p:extLst>
      <p:ext uri="{BB962C8B-B14F-4D97-AF65-F5344CB8AC3E}">
        <p14:creationId xmlns:p14="http://schemas.microsoft.com/office/powerpoint/2010/main" val="84244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Connected Families Benefit Us All</a:t>
            </a:r>
            <a:endParaRPr lang="en-US" dirty="0"/>
          </a:p>
        </p:txBody>
      </p:sp>
      <p:sp>
        <p:nvSpPr>
          <p:cNvPr id="3" name="Content Placeholder 2"/>
          <p:cNvSpPr>
            <a:spLocks noGrp="1"/>
          </p:cNvSpPr>
          <p:nvPr>
            <p:ph idx="1"/>
          </p:nvPr>
        </p:nvSpPr>
        <p:spPr/>
        <p:txBody>
          <a:bodyPr/>
          <a:lstStyle/>
          <a:p>
            <a:pPr marL="0" indent="0">
              <a:buNone/>
            </a:pPr>
            <a:r>
              <a:rPr lang="en-US" dirty="0" smtClean="0"/>
              <a:t>When families are connected, they invest in their neighborhoods, school, and libraries.</a:t>
            </a:r>
          </a:p>
          <a:p>
            <a:r>
              <a:rPr lang="en-US" dirty="0" smtClean="0"/>
              <a:t>Lens shifts from what is good for our family to what is good for our community</a:t>
            </a:r>
          </a:p>
          <a:p>
            <a:r>
              <a:rPr lang="en-US" dirty="0" smtClean="0"/>
              <a:t>Child experiences diversity of parenting styles and family cultures</a:t>
            </a:r>
          </a:p>
          <a:p>
            <a:r>
              <a:rPr lang="en-US" dirty="0" smtClean="0"/>
              <a:t>Institutions benefit from engagement</a:t>
            </a:r>
          </a:p>
          <a:p>
            <a:endParaRPr lang="en-US" dirty="0"/>
          </a:p>
        </p:txBody>
      </p:sp>
    </p:spTree>
    <p:extLst>
      <p:ext uri="{BB962C8B-B14F-4D97-AF65-F5344CB8AC3E}">
        <p14:creationId xmlns:p14="http://schemas.microsoft.com/office/powerpoint/2010/main" val="763535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B\Desktop\Baby Art\11074_10153074328286388_299538300744095603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09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B\Desktop\Baby Art\10525927_738483139533290_97725238263722155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44000" cy="1015663"/>
          </a:xfrm>
          <a:prstGeom prst="rect">
            <a:avLst/>
          </a:prstGeom>
          <a:solidFill>
            <a:schemeClr val="bg2">
              <a:lumMod val="75000"/>
            </a:schemeClr>
          </a:solidFill>
        </p:spPr>
        <p:txBody>
          <a:bodyPr wrap="square" rtlCol="0">
            <a:spAutoFit/>
          </a:bodyPr>
          <a:lstStyle/>
          <a:p>
            <a:pPr algn="ctr"/>
            <a:r>
              <a:rPr lang="en-US" sz="6000" dirty="0" smtClean="0"/>
              <a:t>Community is Inevitable</a:t>
            </a:r>
            <a:endParaRPr lang="en-US" sz="6000" dirty="0"/>
          </a:p>
        </p:txBody>
      </p:sp>
    </p:spTree>
    <p:extLst>
      <p:ext uri="{BB962C8B-B14F-4D97-AF65-F5344CB8AC3E}">
        <p14:creationId xmlns:p14="http://schemas.microsoft.com/office/powerpoint/2010/main" val="255982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Sensory Tables</a:t>
            </a:r>
            <a:endParaRPr lang="en-US" dirty="0"/>
          </a:p>
        </p:txBody>
      </p:sp>
      <p:sp>
        <p:nvSpPr>
          <p:cNvPr id="3" name="Subtitle 2"/>
          <p:cNvSpPr>
            <a:spLocks noGrp="1"/>
          </p:cNvSpPr>
          <p:nvPr>
            <p:ph type="subTitle" idx="1"/>
          </p:nvPr>
        </p:nvSpPr>
        <p:spPr/>
        <p:txBody>
          <a:bodyPr/>
          <a:lstStyle/>
          <a:p>
            <a:r>
              <a:rPr lang="en-US" dirty="0" smtClean="0"/>
              <a:t>Scientific exploration stations</a:t>
            </a:r>
          </a:p>
          <a:p>
            <a:r>
              <a:rPr lang="en-US" dirty="0"/>
              <a:t>o</a:t>
            </a:r>
            <a:r>
              <a:rPr lang="en-US" dirty="0" smtClean="0"/>
              <a:t>nly with glitter and feathers</a:t>
            </a:r>
            <a:endParaRPr lang="en-US" dirty="0"/>
          </a:p>
        </p:txBody>
      </p:sp>
    </p:spTree>
    <p:extLst>
      <p:ext uri="{BB962C8B-B14F-4D97-AF65-F5344CB8AC3E}">
        <p14:creationId xmlns:p14="http://schemas.microsoft.com/office/powerpoint/2010/main" val="2711944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B\Desktop\Baby Art\10614382_707810695933868_575816130392721883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150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B\Desktop\Baby Art\10665271_718002114914726_186680492444779507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7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B\Desktop\Baby Art\1620477_720160251365579_482853570268536443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44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B\Desktop\Baby Art\10704029_713885711993033_281275316619103031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56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B\Desktop\Baby Art\10704037_713885715326366_469413260385511674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18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usic in the water cen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382000"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507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loud Dough (the stuff at hands on museum) - 8 cups flour &amp; 1 cup baby oil.  It feels like flour as you run your fingers through it, but it's mold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Moon Sand Rec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81000"/>
            <a:ext cx="2914650" cy="2543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3352800"/>
            <a:ext cx="2438400" cy="1384995"/>
          </a:xfrm>
          <a:prstGeom prst="rect">
            <a:avLst/>
          </a:prstGeom>
          <a:noFill/>
        </p:spPr>
        <p:txBody>
          <a:bodyPr wrap="square" rtlCol="0">
            <a:spAutoFit/>
          </a:bodyPr>
          <a:lstStyle/>
          <a:p>
            <a:pPr algn="ctr"/>
            <a:r>
              <a:rPr lang="en-US" sz="2800" b="1" dirty="0" smtClean="0"/>
              <a:t>Cloud Dough</a:t>
            </a:r>
          </a:p>
          <a:p>
            <a:pPr algn="ctr"/>
            <a:r>
              <a:rPr lang="en-US" sz="2800" dirty="0" smtClean="0"/>
              <a:t>8 cups flour</a:t>
            </a:r>
          </a:p>
          <a:p>
            <a:pPr algn="ctr"/>
            <a:r>
              <a:rPr lang="en-US" sz="2800" dirty="0" smtClean="0"/>
              <a:t>1 cup oil</a:t>
            </a:r>
            <a:endParaRPr lang="en-US" sz="2800" dirty="0"/>
          </a:p>
        </p:txBody>
      </p:sp>
      <p:sp>
        <p:nvSpPr>
          <p:cNvPr id="3" name="TextBox 2"/>
          <p:cNvSpPr txBox="1"/>
          <p:nvPr/>
        </p:nvSpPr>
        <p:spPr>
          <a:xfrm>
            <a:off x="5181600" y="3352800"/>
            <a:ext cx="3200400" cy="1815882"/>
          </a:xfrm>
          <a:prstGeom prst="rect">
            <a:avLst/>
          </a:prstGeom>
          <a:noFill/>
        </p:spPr>
        <p:txBody>
          <a:bodyPr wrap="square" rtlCol="0">
            <a:spAutoFit/>
          </a:bodyPr>
          <a:lstStyle/>
          <a:p>
            <a:pPr algn="ctr"/>
            <a:r>
              <a:rPr lang="en-US" sz="2800" b="1" dirty="0" smtClean="0"/>
              <a:t>Moon Sand</a:t>
            </a:r>
          </a:p>
          <a:p>
            <a:pPr algn="ctr"/>
            <a:r>
              <a:rPr lang="en-US" sz="2800" dirty="0" smtClean="0"/>
              <a:t>4 cups sand</a:t>
            </a:r>
          </a:p>
          <a:p>
            <a:pPr algn="ctr"/>
            <a:r>
              <a:rPr lang="en-US" sz="2800" dirty="0" smtClean="0"/>
              <a:t>2 cups cornstarch </a:t>
            </a:r>
          </a:p>
          <a:p>
            <a:pPr algn="ctr"/>
            <a:r>
              <a:rPr lang="en-US" sz="2800" dirty="0" smtClean="0"/>
              <a:t>1 cup water</a:t>
            </a:r>
            <a:endParaRPr lang="en-US" sz="2800" dirty="0"/>
          </a:p>
        </p:txBody>
      </p:sp>
    </p:spTree>
    <p:extLst>
      <p:ext uri="{BB962C8B-B14F-4D97-AF65-F5344CB8AC3E}">
        <p14:creationId xmlns:p14="http://schemas.microsoft.com/office/powerpoint/2010/main" val="107489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sz="3600" dirty="0" smtClean="0"/>
              <a:t>If we want to connect with families, </a:t>
            </a:r>
            <a:br>
              <a:rPr lang="en-US" sz="3600" dirty="0" smtClean="0"/>
            </a:br>
            <a:r>
              <a:rPr lang="en-US" sz="3600" dirty="0" smtClean="0"/>
              <a:t>we need to design programs for babies.</a:t>
            </a:r>
            <a:endParaRPr lang="en-US" sz="3600" dirty="0"/>
          </a:p>
        </p:txBody>
      </p:sp>
      <p:sp>
        <p:nvSpPr>
          <p:cNvPr id="3" name="Content Placeholder 2"/>
          <p:cNvSpPr>
            <a:spLocks noGrp="1"/>
          </p:cNvSpPr>
          <p:nvPr>
            <p:ph idx="1"/>
          </p:nvPr>
        </p:nvSpPr>
        <p:spPr>
          <a:xfrm>
            <a:off x="457200" y="1981200"/>
            <a:ext cx="8229600" cy="4144963"/>
          </a:xfrm>
        </p:spPr>
        <p:txBody>
          <a:bodyPr>
            <a:normAutofit/>
          </a:bodyPr>
          <a:lstStyle/>
          <a:p>
            <a:pPr marL="0" indent="0">
              <a:buNone/>
            </a:pPr>
            <a:endParaRPr lang="en-US" dirty="0" smtClean="0"/>
          </a:p>
          <a:p>
            <a:pPr marL="0" indent="0">
              <a:buNone/>
            </a:pPr>
            <a:endParaRPr lang="en-US" dirty="0"/>
          </a:p>
          <a:p>
            <a:pPr marL="0" indent="0" algn="ctr">
              <a:buNone/>
            </a:pPr>
            <a:r>
              <a:rPr lang="en-US" dirty="0"/>
              <a:t>a</a:t>
            </a:r>
            <a:r>
              <a:rPr lang="en-US" dirty="0" smtClean="0"/>
              <a:t>nd they need to be more than </a:t>
            </a:r>
          </a:p>
          <a:p>
            <a:pPr marL="0" indent="0" algn="ctr">
              <a:buNone/>
            </a:pPr>
            <a:r>
              <a:rPr lang="en-US" dirty="0" smtClean="0"/>
              <a:t>a story time with a song.</a:t>
            </a:r>
            <a:endParaRPr lang="en-US" dirty="0"/>
          </a:p>
        </p:txBody>
      </p:sp>
    </p:spTree>
    <p:extLst>
      <p:ext uri="{BB962C8B-B14F-4D97-AF65-F5344CB8AC3E}">
        <p14:creationId xmlns:p14="http://schemas.microsoft.com/office/powerpoint/2010/main" val="16385717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916"/>
            <a:ext cx="2663825" cy="355176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sensory table idea--corks and to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818" y="52916"/>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Beaver habitat in sensory tub. How f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599" y="2514600"/>
            <a:ext cx="6051485" cy="4034325"/>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Top 10 Sensory Play Ideas from 2011 from The Imagination Tre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771206"/>
            <a:ext cx="2582897" cy="172327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theimaginationtree.com.gridhosted.co.uk/wp-content/uploads/2011/12/flowers+sensory+tu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52915"/>
            <a:ext cx="2927285"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558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B\Desktop\baby move\sensory bott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20" y="152400"/>
            <a:ext cx="3413758" cy="2133599"/>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B\Desktop\184235c892b7d33820befd3e80eec3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399"/>
            <a:ext cx="3581400" cy="6458459"/>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Users\B\Desktop\f947b8dfe53e8c2c4369484d17f0f183.jpg"/>
          <p:cNvPicPr>
            <a:picLocks noChangeAspect="1" noChangeArrowheads="1"/>
          </p:cNvPicPr>
          <p:nvPr/>
        </p:nvPicPr>
        <p:blipFill rotWithShape="1">
          <a:blip r:embed="rId5">
            <a:extLst>
              <a:ext uri="{28A0092B-C50C-407E-A947-70E740481C1C}">
                <a14:useLocalDpi xmlns:a14="http://schemas.microsoft.com/office/drawing/2010/main" val="0"/>
              </a:ext>
            </a:extLst>
          </a:blip>
          <a:srcRect t="9874" b="7132"/>
          <a:stretch/>
        </p:blipFill>
        <p:spPr bwMode="auto">
          <a:xfrm>
            <a:off x="583275" y="2438400"/>
            <a:ext cx="3386049" cy="421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0800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B\Desktop\9f268d54aa0bcfcbadefc62ee83e4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66800"/>
            <a:ext cx="5715001" cy="44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304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B\Desktop\Baby Art\10365810_720160244698913_302992432210689780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194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Movement</a:t>
            </a:r>
            <a:endParaRPr lang="en-US" dirty="0"/>
          </a:p>
        </p:txBody>
      </p:sp>
    </p:spTree>
    <p:extLst>
      <p:ext uri="{BB962C8B-B14F-4D97-AF65-F5344CB8AC3E}">
        <p14:creationId xmlns:p14="http://schemas.microsoft.com/office/powerpoint/2010/main" val="531810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B\Desktop\Baby Art\10788_10153074315561388_413974761009444566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381000"/>
            <a:ext cx="3048000" cy="1200329"/>
          </a:xfrm>
          <a:prstGeom prst="rect">
            <a:avLst/>
          </a:prstGeom>
          <a:noFill/>
        </p:spPr>
        <p:txBody>
          <a:bodyPr wrap="square" rtlCol="0">
            <a:spAutoFit/>
          </a:bodyPr>
          <a:lstStyle/>
          <a:p>
            <a:r>
              <a:rPr lang="en-US" sz="2400" b="1" dirty="0" smtClean="0">
                <a:solidFill>
                  <a:schemeClr val="bg1"/>
                </a:solidFill>
              </a:rPr>
              <a:t>Devote time to both gross and fine </a:t>
            </a:r>
          </a:p>
          <a:p>
            <a:r>
              <a:rPr lang="en-US" sz="2400" b="1" dirty="0" smtClean="0">
                <a:solidFill>
                  <a:schemeClr val="bg1"/>
                </a:solidFill>
              </a:rPr>
              <a:t>motor activities.</a:t>
            </a:r>
            <a:endParaRPr lang="en-US" sz="2400" b="1" dirty="0">
              <a:solidFill>
                <a:schemeClr val="bg1"/>
              </a:solidFill>
            </a:endParaRPr>
          </a:p>
        </p:txBody>
      </p:sp>
    </p:spTree>
    <p:extLst>
      <p:ext uri="{BB962C8B-B14F-4D97-AF65-F5344CB8AC3E}">
        <p14:creationId xmlns:p14="http://schemas.microsoft.com/office/powerpoint/2010/main" val="10174799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fbcdn-sphotos-d-a.akamaihd.net/hphotos-ak-ash2/v/t1.0-9/1374870_687821024563996_1376648665_n.jpg?oh=c0bf3209130b419fd607100dd893206d&amp;oe=556D696B&amp;__gda__=1433152569_7371fa505cdb9623d47258f5f3610a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7696200" cy="5130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715000"/>
            <a:ext cx="8305800" cy="923330"/>
          </a:xfrm>
          <a:prstGeom prst="rect">
            <a:avLst/>
          </a:prstGeom>
          <a:noFill/>
        </p:spPr>
        <p:txBody>
          <a:bodyPr wrap="square" rtlCol="0">
            <a:spAutoFit/>
          </a:bodyPr>
          <a:lstStyle/>
          <a:p>
            <a:r>
              <a:rPr lang="en-US" dirty="0" smtClean="0"/>
              <a:t>Develop a repertoire of movement games that promote interaction between child </a:t>
            </a:r>
          </a:p>
          <a:p>
            <a:r>
              <a:rPr lang="en-US" dirty="0" smtClean="0"/>
              <a:t>and caregiver. Use classics: Peekaboo, mirroring games, wrapping tightly, </a:t>
            </a:r>
          </a:p>
          <a:p>
            <a:r>
              <a:rPr lang="en-US" dirty="0" smtClean="0"/>
              <a:t>and animal imitation games are all fun and easy to play at home.</a:t>
            </a:r>
            <a:endParaRPr lang="en-US" dirty="0"/>
          </a:p>
        </p:txBody>
      </p:sp>
    </p:spTree>
    <p:extLst>
      <p:ext uri="{BB962C8B-B14F-4D97-AF65-F5344CB8AC3E}">
        <p14:creationId xmlns:p14="http://schemas.microsoft.com/office/powerpoint/2010/main" val="1009765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encrypted-tbn1.gstatic.com/images?q=tbn:ANd9GcTn4PYA3A5-ASYHfmnP2zuS2NmBEvXVKJxhc2vyiXKBxr8gvbK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9" y="304800"/>
            <a:ext cx="34588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encrypted-tbn0.gstatic.com/images?q=tbn:ANd9GcR4wPZXRR2Ne3tU2qlddm1aefoBREKSPQ8wGIQGSlhT8QFlvy6U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41" y="3197369"/>
            <a:ext cx="3438068" cy="2238454"/>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s://encrypted-tbn1.gstatic.com/images?q=tbn:ANd9GcR4vIgRjC8NE_ZySuTIxzGXZyyjgUyBx5y_LepdyLgKnchf1Ml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04800"/>
            <a:ext cx="3893276"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91000" y="3048000"/>
            <a:ext cx="4267200" cy="3416320"/>
          </a:xfrm>
          <a:prstGeom prst="rect">
            <a:avLst/>
          </a:prstGeom>
          <a:noFill/>
        </p:spPr>
        <p:txBody>
          <a:bodyPr wrap="square" rtlCol="0">
            <a:spAutoFit/>
          </a:bodyPr>
          <a:lstStyle/>
          <a:p>
            <a:r>
              <a:rPr lang="en-US" dirty="0" smtClean="0"/>
              <a:t>Your library can make accessible and inclusive activities that are too often reserved for children of privilege. </a:t>
            </a:r>
          </a:p>
          <a:p>
            <a:endParaRPr lang="en-US" dirty="0"/>
          </a:p>
          <a:p>
            <a:r>
              <a:rPr lang="en-US" dirty="0" smtClean="0"/>
              <a:t>Offer the latest enrichments that EVERY parent wants to give their child:</a:t>
            </a:r>
          </a:p>
          <a:p>
            <a:endParaRPr lang="en-US" dirty="0"/>
          </a:p>
          <a:p>
            <a:r>
              <a:rPr lang="en-US" dirty="0" smtClean="0"/>
              <a:t>Yoga	Martial Arts</a:t>
            </a:r>
            <a:r>
              <a:rPr lang="en-US" dirty="0"/>
              <a:t> </a:t>
            </a:r>
            <a:r>
              <a:rPr lang="en-US" dirty="0" smtClean="0"/>
              <a:t>      Infant Massage</a:t>
            </a:r>
          </a:p>
          <a:p>
            <a:r>
              <a:rPr lang="en-US" dirty="0" smtClean="0"/>
              <a:t>Dance	Tumbling	           Art and Music</a:t>
            </a:r>
          </a:p>
          <a:p>
            <a:endParaRPr lang="en-US" dirty="0"/>
          </a:p>
          <a:p>
            <a:r>
              <a:rPr lang="en-US" dirty="0" smtClean="0"/>
              <a:t>The intro level on ALL these can be lead by staff that have completed simple trainings. </a:t>
            </a:r>
            <a:endParaRPr lang="en-US" dirty="0"/>
          </a:p>
        </p:txBody>
      </p:sp>
    </p:spTree>
    <p:extLst>
      <p:ext uri="{BB962C8B-B14F-4D97-AF65-F5344CB8AC3E}">
        <p14:creationId xmlns:p14="http://schemas.microsoft.com/office/powerpoint/2010/main" val="1549753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oddler Color Hop! A gross motor activity for toddlers to teach color recognition. The set up takes less than five minutes. Toddlers learn best through play and movement, and this simple game is fun for toddlers and mommy al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304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1143000"/>
            <a:ext cx="3733800" cy="4801314"/>
          </a:xfrm>
          <a:prstGeom prst="rect">
            <a:avLst/>
          </a:prstGeom>
          <a:noFill/>
        </p:spPr>
        <p:txBody>
          <a:bodyPr wrap="square" rtlCol="0">
            <a:spAutoFit/>
          </a:bodyPr>
          <a:lstStyle/>
          <a:p>
            <a:pPr algn="ctr"/>
            <a:r>
              <a:rPr lang="en-US" dirty="0" smtClean="0"/>
              <a:t>Most of all, continue to think of the invitation. It’s challenging to LEAD movement activities. It’s easy to set up invitations and step back.</a:t>
            </a:r>
          </a:p>
          <a:p>
            <a:endParaRPr lang="en-US" dirty="0"/>
          </a:p>
          <a:p>
            <a:pPr algn="ctr"/>
            <a:r>
              <a:rPr lang="en-US" dirty="0" smtClean="0"/>
              <a:t>Examples of Inviting Movement:</a:t>
            </a:r>
          </a:p>
          <a:p>
            <a:pPr algn="ctr"/>
            <a:r>
              <a:rPr lang="en-US" dirty="0" smtClean="0"/>
              <a:t>Drum Circles</a:t>
            </a:r>
          </a:p>
          <a:p>
            <a:pPr algn="ctr"/>
            <a:r>
              <a:rPr lang="en-US" dirty="0" smtClean="0"/>
              <a:t>Obstacles Courses</a:t>
            </a:r>
          </a:p>
          <a:p>
            <a:pPr algn="ctr"/>
            <a:r>
              <a:rPr lang="en-US" dirty="0" smtClean="0"/>
              <a:t>Masking Tape Courses </a:t>
            </a:r>
          </a:p>
          <a:p>
            <a:pPr algn="ctr"/>
            <a:r>
              <a:rPr lang="en-US" dirty="0" smtClean="0"/>
              <a:t>Crawling Courses</a:t>
            </a:r>
          </a:p>
          <a:p>
            <a:pPr algn="ctr"/>
            <a:r>
              <a:rPr lang="en-US" dirty="0" smtClean="0"/>
              <a:t>Bubble Machines</a:t>
            </a:r>
          </a:p>
          <a:p>
            <a:pPr algn="ctr"/>
            <a:r>
              <a:rPr lang="en-US" dirty="0" smtClean="0"/>
              <a:t>Disco Balls Light Play</a:t>
            </a:r>
          </a:p>
          <a:p>
            <a:pPr algn="ctr"/>
            <a:r>
              <a:rPr lang="en-US" dirty="0" smtClean="0"/>
              <a:t>Chalk Course</a:t>
            </a:r>
          </a:p>
          <a:p>
            <a:pPr algn="ctr"/>
            <a:r>
              <a:rPr lang="en-US" dirty="0" smtClean="0"/>
              <a:t>Parachute Play</a:t>
            </a:r>
          </a:p>
          <a:p>
            <a:pPr algn="ctr"/>
            <a:r>
              <a:rPr lang="en-US" dirty="0" smtClean="0"/>
              <a:t>Dance Party/Freeze Dance</a:t>
            </a:r>
          </a:p>
          <a:p>
            <a:pPr algn="ctr"/>
            <a:r>
              <a:rPr lang="en-US" dirty="0" smtClean="0"/>
              <a:t>Silk Scarves and Ribbon Play</a:t>
            </a:r>
          </a:p>
          <a:p>
            <a:endParaRPr lang="en-US" dirty="0"/>
          </a:p>
        </p:txBody>
      </p:sp>
    </p:spTree>
    <p:extLst>
      <p:ext uri="{BB962C8B-B14F-4D97-AF65-F5344CB8AC3E}">
        <p14:creationId xmlns:p14="http://schemas.microsoft.com/office/powerpoint/2010/main" val="1562507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B\Desktop\baby move\using-a-diy-sensory-zipper-board-for-babies-and-toddler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37"/>
          <a:stretch/>
        </p:blipFill>
        <p:spPr bwMode="auto">
          <a:xfrm>
            <a:off x="990600" y="304800"/>
            <a:ext cx="2948851" cy="5140036"/>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Users\B\Desktop\baby move\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198" y="304800"/>
            <a:ext cx="3855027" cy="51400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791200"/>
            <a:ext cx="8686800" cy="646331"/>
          </a:xfrm>
          <a:prstGeom prst="rect">
            <a:avLst/>
          </a:prstGeom>
          <a:noFill/>
        </p:spPr>
        <p:txBody>
          <a:bodyPr wrap="square" rtlCol="0">
            <a:spAutoFit/>
          </a:bodyPr>
          <a:lstStyle/>
          <a:p>
            <a:pPr algn="ctr"/>
            <a:r>
              <a:rPr lang="en-US" dirty="0" smtClean="0"/>
              <a:t>Fine Motor activities allow children’s curiosity to drive development of the fine motor pinch and grasping skills needed for future writing and tracking.</a:t>
            </a:r>
            <a:endParaRPr lang="en-US" dirty="0"/>
          </a:p>
        </p:txBody>
      </p:sp>
    </p:spTree>
    <p:extLst>
      <p:ext uri="{BB962C8B-B14F-4D97-AF65-F5344CB8AC3E}">
        <p14:creationId xmlns:p14="http://schemas.microsoft.com/office/powerpoint/2010/main" val="49409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smtClean="0"/>
              <a:t>The First Year of Life is a Neuron Building Party- and You Want to Be Invited</a:t>
            </a:r>
            <a:endParaRPr lang="en-US" sz="3600" dirty="0"/>
          </a:p>
        </p:txBody>
      </p:sp>
      <p:pic>
        <p:nvPicPr>
          <p:cNvPr id="5" name="Picture 4" descr="C:\Users\B\Desktop\Baby Art\ch1-fg3-synapse-density-over-time.jpg"/>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7859424" cy="439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31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B\Desktop\baby move\Tugging+Box+header.jpg"/>
          <p:cNvPicPr>
            <a:picLocks noChangeAspect="1" noChangeArrowheads="1"/>
          </p:cNvPicPr>
          <p:nvPr/>
        </p:nvPicPr>
        <p:blipFill rotWithShape="1">
          <a:blip r:embed="rId3">
            <a:extLst>
              <a:ext uri="{28A0092B-C50C-407E-A947-70E740481C1C}">
                <a14:useLocalDpi xmlns:a14="http://schemas.microsoft.com/office/drawing/2010/main" val="0"/>
              </a:ext>
            </a:extLst>
          </a:blip>
          <a:srcRect t="11958"/>
          <a:stretch/>
        </p:blipFill>
        <p:spPr bwMode="auto">
          <a:xfrm>
            <a:off x="381000" y="472623"/>
            <a:ext cx="3781425" cy="5367069"/>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B\Desktop\baby move\2012-05-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350" y="3352801"/>
            <a:ext cx="399737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C:\Users\B\Desktop\baby move\straw-necklace-for-ki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350" y="514556"/>
            <a:ext cx="3962400" cy="264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773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B\Desktop\baby move\2011_09_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4" y="215900"/>
            <a:ext cx="3048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Users\B\Desktop\baby move\511+Activities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179" y="4294187"/>
            <a:ext cx="5903421" cy="202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1371600"/>
            <a:ext cx="4648200" cy="1754326"/>
          </a:xfrm>
          <a:prstGeom prst="rect">
            <a:avLst/>
          </a:prstGeom>
          <a:noFill/>
        </p:spPr>
        <p:txBody>
          <a:bodyPr wrap="square" rtlCol="0">
            <a:spAutoFit/>
          </a:bodyPr>
          <a:lstStyle/>
          <a:p>
            <a:r>
              <a:rPr lang="en-US" dirty="0" smtClean="0"/>
              <a:t>Elementary teachers are bemoaning the number of children who can’t manage scissors or shoe tying by age 7. This is because preschools and kindergarten are skipping the play and art that develops the motor skills that lie underneath reading and writing.</a:t>
            </a:r>
            <a:endParaRPr lang="en-US" dirty="0"/>
          </a:p>
        </p:txBody>
      </p:sp>
    </p:spTree>
    <p:extLst>
      <p:ext uri="{BB962C8B-B14F-4D97-AF65-F5344CB8AC3E}">
        <p14:creationId xmlns:p14="http://schemas.microsoft.com/office/powerpoint/2010/main" val="1703226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B\Desktop\baby move\AvaDoing.jpg"/>
          <p:cNvPicPr>
            <a:picLocks noChangeAspect="1" noChangeArrowheads="1"/>
          </p:cNvPicPr>
          <p:nvPr/>
        </p:nvPicPr>
        <p:blipFill rotWithShape="1">
          <a:blip r:embed="rId3">
            <a:extLst>
              <a:ext uri="{28A0092B-C50C-407E-A947-70E740481C1C}">
                <a14:useLocalDpi xmlns:a14="http://schemas.microsoft.com/office/drawing/2010/main" val="0"/>
              </a:ext>
            </a:extLst>
          </a:blip>
          <a:srcRect b="9258"/>
          <a:stretch/>
        </p:blipFill>
        <p:spPr bwMode="auto">
          <a:xfrm>
            <a:off x="762000" y="3276599"/>
            <a:ext cx="2530475" cy="3449722"/>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C:\Users\B\Desktop\baby move\babycollage2.jpg"/>
          <p:cNvPicPr>
            <a:picLocks noChangeAspect="1" noChangeArrowheads="1"/>
          </p:cNvPicPr>
          <p:nvPr/>
        </p:nvPicPr>
        <p:blipFill rotWithShape="1">
          <a:blip r:embed="rId4">
            <a:extLst>
              <a:ext uri="{28A0092B-C50C-407E-A947-70E740481C1C}">
                <a14:useLocalDpi xmlns:a14="http://schemas.microsoft.com/office/drawing/2010/main" val="0"/>
              </a:ext>
            </a:extLst>
          </a:blip>
          <a:srcRect b="6616"/>
          <a:stretch/>
        </p:blipFill>
        <p:spPr bwMode="auto">
          <a:xfrm>
            <a:off x="812419" y="152400"/>
            <a:ext cx="478097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C:\Users\B\Desktop\baby move\IMG_348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276599"/>
            <a:ext cx="2576512" cy="3449723"/>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Sticky art for bab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3122"/>
          <a:stretch/>
        </p:blipFill>
        <p:spPr bwMode="auto">
          <a:xfrm>
            <a:off x="6187983" y="3276600"/>
            <a:ext cx="2646347" cy="3449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5512" y="1161246"/>
            <a:ext cx="2605088" cy="954107"/>
          </a:xfrm>
          <a:prstGeom prst="rect">
            <a:avLst/>
          </a:prstGeom>
          <a:noFill/>
        </p:spPr>
        <p:txBody>
          <a:bodyPr wrap="square" rtlCol="0">
            <a:spAutoFit/>
          </a:bodyPr>
          <a:lstStyle/>
          <a:p>
            <a:r>
              <a:rPr lang="en-US" sz="2800" dirty="0" smtClean="0"/>
              <a:t>Clear Contact Paper Collage</a:t>
            </a:r>
            <a:endParaRPr lang="en-US" sz="2800" dirty="0"/>
          </a:p>
        </p:txBody>
      </p:sp>
    </p:spTree>
    <p:extLst>
      <p:ext uri="{BB962C8B-B14F-4D97-AF65-F5344CB8AC3E}">
        <p14:creationId xmlns:p14="http://schemas.microsoft.com/office/powerpoint/2010/main" val="510084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B\Desktop\baby move\ad2459e991264a7127a72dfc4d808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5589"/>
            <a:ext cx="2887662" cy="3569150"/>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C:\Users\B\Desktop\baby move\b8e5be71465c7eff099bf9f65e6c76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8600"/>
            <a:ext cx="257721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C:\Users\B\Desktop\baby move\BeFunky_baby abacus.jpg.jpg"/>
          <p:cNvPicPr>
            <a:picLocks noChangeAspect="1" noChangeArrowheads="1"/>
          </p:cNvPicPr>
          <p:nvPr/>
        </p:nvPicPr>
        <p:blipFill rotWithShape="1">
          <a:blip r:embed="rId5">
            <a:extLst>
              <a:ext uri="{28A0092B-C50C-407E-A947-70E740481C1C}">
                <a14:useLocalDpi xmlns:a14="http://schemas.microsoft.com/office/drawing/2010/main" val="0"/>
              </a:ext>
            </a:extLst>
          </a:blip>
          <a:srcRect b="11701"/>
          <a:stretch/>
        </p:blipFill>
        <p:spPr bwMode="auto">
          <a:xfrm>
            <a:off x="283437" y="3886199"/>
            <a:ext cx="4378182" cy="2585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6800" y="3886200"/>
            <a:ext cx="3962400" cy="2585323"/>
          </a:xfrm>
          <a:prstGeom prst="rect">
            <a:avLst/>
          </a:prstGeom>
          <a:noFill/>
        </p:spPr>
        <p:txBody>
          <a:bodyPr wrap="square" rtlCol="0">
            <a:spAutoFit/>
          </a:bodyPr>
          <a:lstStyle/>
          <a:p>
            <a:r>
              <a:rPr lang="en-US" dirty="0" smtClean="0"/>
              <a:t>Embrace Low Tech Equipment</a:t>
            </a:r>
            <a:endParaRPr lang="en-US" dirty="0"/>
          </a:p>
          <a:p>
            <a:pPr marL="285750" indent="-285750">
              <a:buFont typeface="Arial" panose="020B0604020202020204" pitchFamily="34" charset="0"/>
              <a:buChar char="•"/>
            </a:pPr>
            <a:r>
              <a:rPr lang="en-US" dirty="0" smtClean="0"/>
              <a:t>Messages caregivers that fancy equipment is not needed.</a:t>
            </a:r>
          </a:p>
          <a:p>
            <a:pPr marL="285750" indent="-285750">
              <a:buFont typeface="Arial" panose="020B0604020202020204" pitchFamily="34" charset="0"/>
              <a:buChar char="•"/>
            </a:pPr>
            <a:r>
              <a:rPr lang="en-US" dirty="0" smtClean="0"/>
              <a:t>No storage issues on single use items.</a:t>
            </a:r>
          </a:p>
          <a:p>
            <a:pPr marL="285750" indent="-285750">
              <a:buFont typeface="Arial" panose="020B0604020202020204" pitchFamily="34" charset="0"/>
              <a:buChar char="•"/>
            </a:pPr>
            <a:r>
              <a:rPr lang="en-US" dirty="0" smtClean="0"/>
              <a:t>Children can recreate when older.</a:t>
            </a:r>
          </a:p>
          <a:p>
            <a:pPr marL="285750" indent="-285750">
              <a:buFont typeface="Arial" panose="020B0604020202020204" pitchFamily="34" charset="0"/>
              <a:buChar char="•"/>
            </a:pPr>
            <a:r>
              <a:rPr lang="en-US" dirty="0" smtClean="0"/>
              <a:t>Ensures accessibility.</a:t>
            </a:r>
          </a:p>
          <a:p>
            <a:pPr marL="285750" indent="-285750">
              <a:buFont typeface="Arial" panose="020B0604020202020204" pitchFamily="34" charset="0"/>
              <a:buChar char="•"/>
            </a:pPr>
            <a:r>
              <a:rPr lang="en-US" dirty="0" smtClean="0"/>
              <a:t>Money used for staff and supplies rather than equipment.</a:t>
            </a:r>
            <a:endParaRPr lang="en-US" dirty="0"/>
          </a:p>
        </p:txBody>
      </p:sp>
      <p:pic>
        <p:nvPicPr>
          <p:cNvPr id="6" name="Picture 2" descr="C:\Users\B\Desktop\baby move\0055e76c3860f9b21c42764a6695fea5.jpg"/>
          <p:cNvPicPr>
            <a:picLocks noChangeAspect="1" noChangeArrowheads="1"/>
          </p:cNvPicPr>
          <p:nvPr/>
        </p:nvPicPr>
        <p:blipFill rotWithShape="1">
          <a:blip r:embed="rId6">
            <a:extLst>
              <a:ext uri="{28A0092B-C50C-407E-A947-70E740481C1C}">
                <a14:useLocalDpi xmlns:a14="http://schemas.microsoft.com/office/drawing/2010/main" val="0"/>
              </a:ext>
            </a:extLst>
          </a:blip>
          <a:srcRect l="16663" r="14213"/>
          <a:stretch/>
        </p:blipFill>
        <p:spPr bwMode="auto">
          <a:xfrm>
            <a:off x="5853932" y="232064"/>
            <a:ext cx="3166994" cy="342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296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B\Desktop\baby move\bathtoyswa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8407" t="9395" r="24435" b="8786"/>
          <a:stretch/>
        </p:blipFill>
        <p:spPr bwMode="auto">
          <a:xfrm>
            <a:off x="457200" y="228600"/>
            <a:ext cx="8305800" cy="56917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6248400"/>
            <a:ext cx="8458200" cy="381000"/>
          </a:xfrm>
          <a:prstGeom prst="rect">
            <a:avLst/>
          </a:prstGeom>
          <a:noFill/>
        </p:spPr>
        <p:txBody>
          <a:bodyPr wrap="square" rtlCol="0">
            <a:spAutoFit/>
          </a:bodyPr>
          <a:lstStyle/>
          <a:p>
            <a:pPr algn="ctr"/>
            <a:r>
              <a:rPr lang="en-US" dirty="0" smtClean="0"/>
              <a:t>Give parents ideas on how to scaffold exploration and tinkering in their infants.</a:t>
            </a:r>
            <a:endParaRPr lang="en-US" dirty="0"/>
          </a:p>
        </p:txBody>
      </p:sp>
    </p:spTree>
    <p:extLst>
      <p:ext uri="{BB962C8B-B14F-4D97-AF65-F5344CB8AC3E}">
        <p14:creationId xmlns:p14="http://schemas.microsoft.com/office/powerpoint/2010/main" val="3645406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B\Desktop\baby move\da5291ca6173e99fdceb0bdcfa278b3c.jpg"/>
          <p:cNvPicPr>
            <a:picLocks noChangeAspect="1" noChangeArrowheads="1"/>
          </p:cNvPicPr>
          <p:nvPr/>
        </p:nvPicPr>
        <p:blipFill rotWithShape="1">
          <a:blip r:embed="rId3">
            <a:extLst>
              <a:ext uri="{28A0092B-C50C-407E-A947-70E740481C1C}">
                <a14:useLocalDpi xmlns:a14="http://schemas.microsoft.com/office/drawing/2010/main" val="0"/>
              </a:ext>
            </a:extLst>
          </a:blip>
          <a:srcRect b="3982"/>
          <a:stretch/>
        </p:blipFill>
        <p:spPr bwMode="auto">
          <a:xfrm>
            <a:off x="381000" y="351573"/>
            <a:ext cx="3363497" cy="4885446"/>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C:\Users\B\Desktop\baby move\IMG_6272.jpg"/>
          <p:cNvPicPr>
            <a:picLocks noChangeAspect="1" noChangeArrowheads="1"/>
          </p:cNvPicPr>
          <p:nvPr/>
        </p:nvPicPr>
        <p:blipFill rotWithShape="1">
          <a:blip r:embed="rId4">
            <a:extLst>
              <a:ext uri="{28A0092B-C50C-407E-A947-70E740481C1C}">
                <a14:useLocalDpi xmlns:a14="http://schemas.microsoft.com/office/drawing/2010/main" val="0"/>
              </a:ext>
            </a:extLst>
          </a:blip>
          <a:srcRect b="8233"/>
          <a:stretch/>
        </p:blipFill>
        <p:spPr bwMode="auto">
          <a:xfrm>
            <a:off x="4038600" y="351572"/>
            <a:ext cx="4775200" cy="2923643"/>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C:\Users\B\Desktop\baby move\jelly play.png"/>
          <p:cNvPicPr>
            <a:picLocks noChangeAspect="1" noChangeArrowheads="1"/>
          </p:cNvPicPr>
          <p:nvPr/>
        </p:nvPicPr>
        <p:blipFill rotWithShape="1">
          <a:blip r:embed="rId5">
            <a:extLst>
              <a:ext uri="{28A0092B-C50C-407E-A947-70E740481C1C}">
                <a14:useLocalDpi xmlns:a14="http://schemas.microsoft.com/office/drawing/2010/main" val="0"/>
              </a:ext>
            </a:extLst>
          </a:blip>
          <a:srcRect t="23755" b="17075"/>
          <a:stretch/>
        </p:blipFill>
        <p:spPr bwMode="auto">
          <a:xfrm>
            <a:off x="4051877" y="3358342"/>
            <a:ext cx="2381250" cy="1878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410200"/>
            <a:ext cx="8763000" cy="1200329"/>
          </a:xfrm>
          <a:prstGeom prst="rect">
            <a:avLst/>
          </a:prstGeom>
          <a:noFill/>
        </p:spPr>
        <p:txBody>
          <a:bodyPr wrap="square" rtlCol="0">
            <a:spAutoFit/>
          </a:bodyPr>
          <a:lstStyle/>
          <a:p>
            <a:pPr algn="ctr"/>
            <a:r>
              <a:rPr lang="en-US" dirty="0" smtClean="0"/>
              <a:t>Small additions to classic mediums adds a whole new layer of exploration and development: Play dough is a great stabilizer for building as well as for making impressions and molds. </a:t>
            </a:r>
          </a:p>
          <a:p>
            <a:pPr algn="ctr"/>
            <a:r>
              <a:rPr lang="en-US" dirty="0" smtClean="0"/>
              <a:t>You can even pour melted crayon plaster into play dough molds. </a:t>
            </a:r>
            <a:r>
              <a:rPr lang="en-US" dirty="0" err="1" smtClean="0"/>
              <a:t>Jello</a:t>
            </a:r>
            <a:r>
              <a:rPr lang="en-US" dirty="0" smtClean="0"/>
              <a:t> be filled with dinosaurs, plastic letters, grains of rice and excavated.</a:t>
            </a:r>
            <a:endParaRPr lang="en-US" dirty="0"/>
          </a:p>
        </p:txBody>
      </p:sp>
    </p:spTree>
    <p:extLst>
      <p:ext uri="{BB962C8B-B14F-4D97-AF65-F5344CB8AC3E}">
        <p14:creationId xmlns:p14="http://schemas.microsoft.com/office/powerpoint/2010/main" val="1019130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B\Desktop\baby move\IMG_1738.jpg"/>
          <p:cNvPicPr>
            <a:picLocks noChangeAspect="1" noChangeArrowheads="1"/>
          </p:cNvPicPr>
          <p:nvPr/>
        </p:nvPicPr>
        <p:blipFill rotWithShape="1">
          <a:blip r:embed="rId3">
            <a:extLst>
              <a:ext uri="{28A0092B-C50C-407E-A947-70E740481C1C}">
                <a14:useLocalDpi xmlns:a14="http://schemas.microsoft.com/office/drawing/2010/main" val="0"/>
              </a:ext>
            </a:extLst>
          </a:blip>
          <a:srcRect b="17211"/>
          <a:stretch/>
        </p:blipFill>
        <p:spPr bwMode="auto">
          <a:xfrm>
            <a:off x="327766" y="304800"/>
            <a:ext cx="4714679" cy="5874327"/>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B\Desktop\baby move\pom-pom-trasnfer-with-clothespins-250x2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30480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C:\Users\B\Desktop\baby move\tiny+sponges+fine+moto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848" y="3818659"/>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3048000"/>
            <a:ext cx="4114799" cy="369332"/>
          </a:xfrm>
          <a:prstGeom prst="rect">
            <a:avLst/>
          </a:prstGeom>
          <a:noFill/>
        </p:spPr>
        <p:txBody>
          <a:bodyPr wrap="square" rtlCol="0">
            <a:spAutoFit/>
          </a:bodyPr>
          <a:lstStyle/>
          <a:p>
            <a:pPr algn="ctr"/>
            <a:r>
              <a:rPr lang="en-US" dirty="0" smtClean="0"/>
              <a:t>Creative Challenge Drives Development</a:t>
            </a:r>
            <a:endParaRPr lang="en-US" dirty="0"/>
          </a:p>
        </p:txBody>
      </p:sp>
    </p:spTree>
    <p:extLst>
      <p:ext uri="{BB962C8B-B14F-4D97-AF65-F5344CB8AC3E}">
        <p14:creationId xmlns:p14="http://schemas.microsoft.com/office/powerpoint/2010/main" val="39396826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can move</a:t>
            </a:r>
            <a:endParaRPr lang="en-US" dirty="0"/>
          </a:p>
        </p:txBody>
      </p:sp>
      <p:pic>
        <p:nvPicPr>
          <p:cNvPr id="28674" name="Picture 2" descr="Big Art Projects for K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rolling pin art (3)_thumb[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447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Big Art Projects for Ki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86200"/>
            <a:ext cx="18954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Big Art Projects for Ki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20091"/>
            <a:ext cx="18954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Big Art Projects for Ki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886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Big Art Projects for Ki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6875" y="38862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10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B\Desktop\baby move\wiffle-ball-painting-2.jpg"/>
          <p:cNvPicPr>
            <a:picLocks noChangeAspect="1" noChangeArrowheads="1"/>
          </p:cNvPicPr>
          <p:nvPr/>
        </p:nvPicPr>
        <p:blipFill rotWithShape="1">
          <a:blip r:embed="rId3">
            <a:extLst>
              <a:ext uri="{28A0092B-C50C-407E-A947-70E740481C1C}">
                <a14:useLocalDpi xmlns:a14="http://schemas.microsoft.com/office/drawing/2010/main" val="0"/>
              </a:ext>
            </a:extLst>
          </a:blip>
          <a:srcRect t="9053"/>
          <a:stretch/>
        </p:blipFill>
        <p:spPr bwMode="auto">
          <a:xfrm>
            <a:off x="304800" y="381000"/>
            <a:ext cx="4462462" cy="2853436"/>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Users\B\Desktop\baby move\PaintingCanColl-1024x898.jpg"/>
          <p:cNvPicPr>
            <a:picLocks noChangeAspect="1" noChangeArrowheads="1"/>
          </p:cNvPicPr>
          <p:nvPr/>
        </p:nvPicPr>
        <p:blipFill rotWithShape="1">
          <a:blip r:embed="rId4">
            <a:extLst>
              <a:ext uri="{28A0092B-C50C-407E-A947-70E740481C1C}">
                <a14:useLocalDpi xmlns:a14="http://schemas.microsoft.com/office/drawing/2010/main" val="0"/>
              </a:ext>
            </a:extLst>
          </a:blip>
          <a:srcRect l="1202" t="3549" r="2597" b="8349"/>
          <a:stretch/>
        </p:blipFill>
        <p:spPr bwMode="auto">
          <a:xfrm>
            <a:off x="4419599" y="2819400"/>
            <a:ext cx="4433455" cy="356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267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Challenges of siblings, parents, and infancy</a:t>
            </a:r>
            <a:endParaRPr lang="en-US" dirty="0"/>
          </a:p>
        </p:txBody>
      </p:sp>
      <p:sp>
        <p:nvSpPr>
          <p:cNvPr id="3" name="Subtitle 2"/>
          <p:cNvSpPr>
            <a:spLocks noGrp="1"/>
          </p:cNvSpPr>
          <p:nvPr>
            <p:ph type="subTitle" idx="1"/>
          </p:nvPr>
        </p:nvSpPr>
        <p:spPr/>
        <p:txBody>
          <a:bodyPr/>
          <a:lstStyle/>
          <a:p>
            <a:r>
              <a:rPr lang="en-US" dirty="0" smtClean="0"/>
              <a:t>The right project- and good set up- eliminates the greatest challenges.</a:t>
            </a:r>
            <a:endParaRPr lang="en-US" dirty="0"/>
          </a:p>
        </p:txBody>
      </p:sp>
    </p:spTree>
    <p:extLst>
      <p:ext uri="{BB962C8B-B14F-4D97-AF65-F5344CB8AC3E}">
        <p14:creationId xmlns:p14="http://schemas.microsoft.com/office/powerpoint/2010/main" val="15904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dirty="0" smtClean="0"/>
              <a:t>The Development of Visual, Auditory, Tactile, Motor, and Vestibular Centers</a:t>
            </a:r>
            <a:endParaRPr lang="en-US" dirty="0"/>
          </a:p>
        </p:txBody>
      </p:sp>
      <p:sp>
        <p:nvSpPr>
          <p:cNvPr id="3" name="Content Placeholder 2"/>
          <p:cNvSpPr>
            <a:spLocks noGrp="1"/>
          </p:cNvSpPr>
          <p:nvPr>
            <p:ph idx="1"/>
          </p:nvPr>
        </p:nvSpPr>
        <p:spPr/>
        <p:txBody>
          <a:bodyPr>
            <a:normAutofit lnSpcReduction="10000"/>
          </a:bodyPr>
          <a:lstStyle/>
          <a:p>
            <a:r>
              <a:rPr lang="en-US" dirty="0" smtClean="0"/>
              <a:t>In endless studies, development of these sensory centers directly correlates to IQ and future learning success.</a:t>
            </a:r>
          </a:p>
          <a:p>
            <a:r>
              <a:rPr lang="en-US" dirty="0" smtClean="0"/>
              <a:t>Windows of developmental opportunities in these centers open and close throughout infancy and early childhood.</a:t>
            </a:r>
          </a:p>
          <a:p>
            <a:r>
              <a:rPr lang="en-US" dirty="0" smtClean="0"/>
              <a:t>Developing these centers requires active engagement that looks different from what we conceive of as educational.</a:t>
            </a:r>
          </a:p>
          <a:p>
            <a:endParaRPr lang="en-US" dirty="0" smtClean="0"/>
          </a:p>
          <a:p>
            <a:endParaRPr lang="en-US" dirty="0"/>
          </a:p>
        </p:txBody>
      </p:sp>
    </p:spTree>
    <p:extLst>
      <p:ext uri="{BB962C8B-B14F-4D97-AF65-F5344CB8AC3E}">
        <p14:creationId xmlns:p14="http://schemas.microsoft.com/office/powerpoint/2010/main" val="4182705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Cardinal Rule:</a:t>
            </a:r>
            <a:br>
              <a:rPr lang="en-US" dirty="0" smtClean="0"/>
            </a:br>
            <a:r>
              <a:rPr lang="en-US" dirty="0" smtClean="0"/>
              <a:t> Set up an invitation</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Focus on mediums</a:t>
            </a:r>
          </a:p>
          <a:p>
            <a:r>
              <a:rPr lang="en-US" dirty="0" smtClean="0"/>
              <a:t>Pick good supplies</a:t>
            </a:r>
          </a:p>
          <a:p>
            <a:r>
              <a:rPr lang="en-US" dirty="0" smtClean="0"/>
              <a:t>Step out of leadership</a:t>
            </a:r>
          </a:p>
          <a:p>
            <a:r>
              <a:rPr lang="en-US" dirty="0" smtClean="0"/>
              <a:t>Set up defined space  for each pair</a:t>
            </a:r>
          </a:p>
          <a:p>
            <a:r>
              <a:rPr lang="en-US" dirty="0" smtClean="0"/>
              <a:t>Set up community space</a:t>
            </a:r>
            <a:endParaRPr lang="en-US" dirty="0"/>
          </a:p>
        </p:txBody>
      </p:sp>
    </p:spTree>
    <p:extLst>
      <p:ext uri="{BB962C8B-B14F-4D97-AF65-F5344CB8AC3E}">
        <p14:creationId xmlns:p14="http://schemas.microsoft.com/office/powerpoint/2010/main" val="151847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Space Do You Have for Programs?</a:t>
            </a:r>
            <a:endParaRPr lang="en-US" dirty="0"/>
          </a:p>
        </p:txBody>
      </p:sp>
      <p:sp>
        <p:nvSpPr>
          <p:cNvPr id="3" name="Content Placeholder 2"/>
          <p:cNvSpPr>
            <a:spLocks noGrp="1"/>
          </p:cNvSpPr>
          <p:nvPr>
            <p:ph idx="1"/>
          </p:nvPr>
        </p:nvSpPr>
        <p:spPr>
          <a:xfrm>
            <a:off x="457200" y="1752600"/>
            <a:ext cx="8229600" cy="4495800"/>
          </a:xfrm>
        </p:spPr>
        <p:txBody>
          <a:bodyPr/>
          <a:lstStyle/>
          <a:p>
            <a:r>
              <a:rPr lang="en-US" dirty="0" smtClean="0"/>
              <a:t>A) We have a separate community room.</a:t>
            </a:r>
          </a:p>
          <a:p>
            <a:r>
              <a:rPr lang="en-US" dirty="0" smtClean="0"/>
              <a:t>B) We can create space within the library.</a:t>
            </a:r>
          </a:p>
          <a:p>
            <a:r>
              <a:rPr lang="en-US" dirty="0" smtClean="0"/>
              <a:t>C) We have an outdoor space.</a:t>
            </a:r>
          </a:p>
          <a:p>
            <a:r>
              <a:rPr lang="en-US" dirty="0" smtClean="0"/>
              <a:t>D) We can travel to other sites to deliver programs.</a:t>
            </a:r>
          </a:p>
          <a:p>
            <a:r>
              <a:rPr lang="en-US" dirty="0" smtClean="0"/>
              <a:t>E) We have absolutely no space whatsoever for programs. </a:t>
            </a:r>
            <a:endParaRPr lang="en-US" dirty="0"/>
          </a:p>
        </p:txBody>
      </p:sp>
    </p:spTree>
    <p:extLst>
      <p:ext uri="{BB962C8B-B14F-4D97-AF65-F5344CB8AC3E}">
        <p14:creationId xmlns:p14="http://schemas.microsoft.com/office/powerpoint/2010/main" val="4224078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Keys to Launching a Successful Library Program for Infants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Rule 1: Develop existing staff. Don’t waste a dime on “experts and artists.”</a:t>
            </a:r>
          </a:p>
          <a:p>
            <a:r>
              <a:rPr lang="en-US" dirty="0"/>
              <a:t>Identify the staff person who is great at building relationships. </a:t>
            </a:r>
            <a:endParaRPr lang="en-US" dirty="0" smtClean="0"/>
          </a:p>
          <a:p>
            <a:r>
              <a:rPr lang="en-US" dirty="0" smtClean="0"/>
              <a:t>Play to strengths.</a:t>
            </a:r>
            <a:endParaRPr lang="en-US" dirty="0"/>
          </a:p>
          <a:p>
            <a:r>
              <a:rPr lang="en-US" dirty="0"/>
              <a:t>Offer training to develop a workshop leader: Music Together, ECE Classes, and Conferences.</a:t>
            </a:r>
          </a:p>
          <a:p>
            <a:r>
              <a:rPr lang="en-US" dirty="0"/>
              <a:t>Allot staff time to develop workshops and get supplies. Curriculum </a:t>
            </a:r>
            <a:r>
              <a:rPr lang="en-US" dirty="0" smtClean="0"/>
              <a:t>developer </a:t>
            </a:r>
            <a:r>
              <a:rPr lang="en-US" dirty="0"/>
              <a:t>may be different than workshop leader.</a:t>
            </a:r>
          </a:p>
          <a:p>
            <a:endParaRPr lang="en-US" dirty="0" smtClean="0"/>
          </a:p>
        </p:txBody>
      </p:sp>
    </p:spTree>
    <p:extLst>
      <p:ext uri="{BB962C8B-B14F-4D97-AF65-F5344CB8AC3E}">
        <p14:creationId xmlns:p14="http://schemas.microsoft.com/office/powerpoint/2010/main" val="1992328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Rule 2: </a:t>
            </a:r>
            <a:r>
              <a:rPr lang="en-US" sz="3600" dirty="0"/>
              <a:t>Pick a regular time and stick to it.  </a:t>
            </a:r>
            <a:endParaRPr lang="en-US" dirty="0"/>
          </a:p>
        </p:txBody>
      </p:sp>
      <p:sp>
        <p:nvSpPr>
          <p:cNvPr id="3" name="Content Placeholder 2"/>
          <p:cNvSpPr>
            <a:spLocks noGrp="1"/>
          </p:cNvSpPr>
          <p:nvPr>
            <p:ph idx="1"/>
          </p:nvPr>
        </p:nvSpPr>
        <p:spPr/>
        <p:txBody>
          <a:bodyPr>
            <a:normAutofit/>
          </a:bodyPr>
          <a:lstStyle/>
          <a:p>
            <a:r>
              <a:rPr lang="en-US" dirty="0"/>
              <a:t>10 am is our most successful time.</a:t>
            </a:r>
            <a:endParaRPr lang="en-US" dirty="0" smtClean="0"/>
          </a:p>
          <a:p>
            <a:r>
              <a:rPr lang="en-US" dirty="0" smtClean="0"/>
              <a:t>Avoid nap and meal times. </a:t>
            </a:r>
          </a:p>
          <a:p>
            <a:r>
              <a:rPr lang="en-US" dirty="0" smtClean="0"/>
              <a:t>Allow lots of time for it to develop momentum. Word of mouth will drive its success.</a:t>
            </a:r>
          </a:p>
          <a:p>
            <a:r>
              <a:rPr lang="en-US" dirty="0" smtClean="0"/>
              <a:t>Run </a:t>
            </a:r>
            <a:r>
              <a:rPr lang="en-US" dirty="0"/>
              <a:t>the program with the same teacher so that relationships develop.</a:t>
            </a:r>
          </a:p>
          <a:p>
            <a:endParaRPr lang="en-US" dirty="0"/>
          </a:p>
        </p:txBody>
      </p:sp>
    </p:spTree>
    <p:extLst>
      <p:ext uri="{BB962C8B-B14F-4D97-AF65-F5344CB8AC3E}">
        <p14:creationId xmlns:p14="http://schemas.microsoft.com/office/powerpoint/2010/main" val="1213751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3: Promote Wisely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Title </a:t>
            </a:r>
            <a:r>
              <a:rPr lang="en-US" dirty="0"/>
              <a:t>it: Baby and Me to indicate age bracket</a:t>
            </a:r>
            <a:r>
              <a:rPr lang="en-US" dirty="0" smtClean="0"/>
              <a:t>.</a:t>
            </a:r>
          </a:p>
          <a:p>
            <a:r>
              <a:rPr lang="en-US" dirty="0" smtClean="0"/>
              <a:t>Profile </a:t>
            </a:r>
            <a:r>
              <a:rPr lang="en-US" dirty="0"/>
              <a:t>with photos on your </a:t>
            </a:r>
            <a:r>
              <a:rPr lang="en-US" dirty="0" smtClean="0"/>
              <a:t>Facebook, Instagram, and Twitter page of the babies engaged in activities. Parents will share photos and spread word. </a:t>
            </a:r>
          </a:p>
          <a:p>
            <a:r>
              <a:rPr lang="en-US" dirty="0" smtClean="0"/>
              <a:t>Parent groups on social media can work wonders.</a:t>
            </a:r>
            <a:endParaRPr lang="en-US" dirty="0"/>
          </a:p>
          <a:p>
            <a:r>
              <a:rPr lang="en-US" dirty="0"/>
              <a:t>Promote by highlighting that week’s medium. </a:t>
            </a:r>
            <a:endParaRPr lang="en-US" dirty="0" smtClean="0"/>
          </a:p>
          <a:p>
            <a:r>
              <a:rPr lang="en-US" dirty="0" smtClean="0"/>
              <a:t>Book </a:t>
            </a:r>
            <a:r>
              <a:rPr lang="en-US" dirty="0"/>
              <a:t>titles </a:t>
            </a:r>
            <a:r>
              <a:rPr lang="en-US" dirty="0" smtClean="0"/>
              <a:t>and teacher photos do </a:t>
            </a:r>
            <a:r>
              <a:rPr lang="en-US" dirty="0"/>
              <a:t>not bring people in</a:t>
            </a:r>
            <a:r>
              <a:rPr lang="en-US" dirty="0" smtClean="0"/>
              <a:t>!</a:t>
            </a:r>
          </a:p>
          <a:p>
            <a:r>
              <a:rPr lang="en-US" dirty="0" smtClean="0"/>
              <a:t>List separately on free community calendars.</a:t>
            </a:r>
            <a:endParaRPr lang="en-US" dirty="0"/>
          </a:p>
          <a:p>
            <a:endParaRPr lang="en-US" dirty="0"/>
          </a:p>
          <a:p>
            <a:endParaRPr lang="en-US" dirty="0"/>
          </a:p>
        </p:txBody>
      </p:sp>
    </p:spTree>
    <p:extLst>
      <p:ext uri="{BB962C8B-B14F-4D97-AF65-F5344CB8AC3E}">
        <p14:creationId xmlns:p14="http://schemas.microsoft.com/office/powerpoint/2010/main" val="3548105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4: Stick with Process Art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Spend 2 minutes at opening highlighting how the activity ties into development.</a:t>
            </a:r>
          </a:p>
          <a:p>
            <a:r>
              <a:rPr lang="en-US" dirty="0" smtClean="0"/>
              <a:t>Spend 2 minutes empowering caregivers to facilitate the process.</a:t>
            </a:r>
          </a:p>
          <a:p>
            <a:r>
              <a:rPr lang="en-US" dirty="0" smtClean="0"/>
              <a:t>Process art will allow you to accommodate crowd swells as well as low turn out. Supplies are easily reused.</a:t>
            </a:r>
          </a:p>
          <a:p>
            <a:r>
              <a:rPr lang="en-US" dirty="0" smtClean="0"/>
              <a:t>Process art allow will accommodate older siblings.</a:t>
            </a:r>
          </a:p>
          <a:p>
            <a:r>
              <a:rPr lang="en-US" dirty="0" smtClean="0"/>
              <a:t>Process art will accommodate a range of attention levels.</a:t>
            </a:r>
            <a:endParaRPr lang="en-US" dirty="0"/>
          </a:p>
        </p:txBody>
      </p:sp>
    </p:spTree>
    <p:extLst>
      <p:ext uri="{BB962C8B-B14F-4D97-AF65-F5344CB8AC3E}">
        <p14:creationId xmlns:p14="http://schemas.microsoft.com/office/powerpoint/2010/main" val="35358718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5: Get ahead</a:t>
            </a:r>
            <a:endParaRPr lang="en-US" dirty="0"/>
          </a:p>
        </p:txBody>
      </p:sp>
      <p:sp>
        <p:nvSpPr>
          <p:cNvPr id="3" name="Content Placeholder 2"/>
          <p:cNvSpPr>
            <a:spLocks noGrp="1"/>
          </p:cNvSpPr>
          <p:nvPr>
            <p:ph idx="1"/>
          </p:nvPr>
        </p:nvSpPr>
        <p:spPr/>
        <p:txBody>
          <a:bodyPr/>
          <a:lstStyle/>
          <a:p>
            <a:r>
              <a:rPr lang="en-US" dirty="0" smtClean="0"/>
              <a:t>Start a Pinterest Board and pin 30 activities right away. Consider making it public.</a:t>
            </a:r>
          </a:p>
          <a:p>
            <a:r>
              <a:rPr lang="en-US" dirty="0" smtClean="0"/>
              <a:t>Stock up on standard process art supplies: paint, brushes, paper, sensory items, tarps…</a:t>
            </a:r>
          </a:p>
          <a:p>
            <a:r>
              <a:rPr lang="en-US" dirty="0" smtClean="0"/>
              <a:t>Pick 1 or 2 more ambitious play elements to create each year. </a:t>
            </a:r>
          </a:p>
          <a:p>
            <a:endParaRPr lang="en-US" dirty="0"/>
          </a:p>
        </p:txBody>
      </p:sp>
    </p:spTree>
    <p:extLst>
      <p:ext uri="{BB962C8B-B14F-4D97-AF65-F5344CB8AC3E}">
        <p14:creationId xmlns:p14="http://schemas.microsoft.com/office/powerpoint/2010/main" val="3260299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Library Programs</a:t>
            </a:r>
            <a:endParaRPr lang="en-US" dirty="0"/>
          </a:p>
        </p:txBody>
      </p:sp>
      <p:sp>
        <p:nvSpPr>
          <p:cNvPr id="3" name="Content Placeholder 2"/>
          <p:cNvSpPr>
            <a:spLocks noGrp="1"/>
          </p:cNvSpPr>
          <p:nvPr>
            <p:ph idx="1"/>
          </p:nvPr>
        </p:nvSpPr>
        <p:spPr/>
        <p:txBody>
          <a:bodyPr/>
          <a:lstStyle/>
          <a:p>
            <a:r>
              <a:rPr lang="en-US" dirty="0" smtClean="0"/>
              <a:t>Art Beast in the Libraries throughout Sacramento: Weekly art for all programs as well as one time workshops</a:t>
            </a:r>
          </a:p>
          <a:p>
            <a:r>
              <a:rPr lang="en-US" dirty="0" smtClean="0"/>
              <a:t>Catch ‘em in the Cradle: Empowering parents as first teachers</a:t>
            </a:r>
          </a:p>
          <a:p>
            <a:r>
              <a:rPr lang="en-US" dirty="0" smtClean="0"/>
              <a:t>Lisle Library outside Chicago: Process based art </a:t>
            </a:r>
            <a:r>
              <a:rPr lang="en-US" dirty="0" err="1" smtClean="0"/>
              <a:t>pinterest</a:t>
            </a:r>
            <a:r>
              <a:rPr lang="en-US" dirty="0" smtClean="0"/>
              <a:t> board and programs.</a:t>
            </a:r>
            <a:endParaRPr lang="en-US" dirty="0"/>
          </a:p>
        </p:txBody>
      </p:sp>
    </p:spTree>
    <p:extLst>
      <p:ext uri="{BB962C8B-B14F-4D97-AF65-F5344CB8AC3E}">
        <p14:creationId xmlns:p14="http://schemas.microsoft.com/office/powerpoint/2010/main" val="481766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2514600"/>
          </a:xfrm>
        </p:spPr>
        <p:txBody>
          <a:bodyPr>
            <a:normAutofit/>
          </a:bodyPr>
          <a:lstStyle/>
          <a:p>
            <a:r>
              <a:rPr lang="en-US" dirty="0" smtClean="0"/>
              <a:t>Chat: </a:t>
            </a:r>
            <a:br>
              <a:rPr lang="en-US" dirty="0" smtClean="0"/>
            </a:br>
            <a:r>
              <a:rPr lang="en-US" dirty="0" smtClean="0"/>
              <a:t>What Amazing Library Programs for Infants Have You Seen?</a:t>
            </a:r>
            <a:endParaRPr lang="en-US" dirty="0"/>
          </a:p>
        </p:txBody>
      </p:sp>
    </p:spTree>
    <p:extLst>
      <p:ext uri="{BB962C8B-B14F-4D97-AF65-F5344CB8AC3E}">
        <p14:creationId xmlns:p14="http://schemas.microsoft.com/office/powerpoint/2010/main" val="4078917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74638"/>
            <a:ext cx="8610600" cy="1143000"/>
          </a:xfrm>
        </p:spPr>
        <p:txBody>
          <a:bodyPr>
            <a:normAutofit/>
          </a:bodyPr>
          <a:lstStyle/>
          <a:p>
            <a:r>
              <a:rPr lang="en-US" sz="3200" dirty="0"/>
              <a:t>Excellent Internet Resources for Art Inspiration:</a:t>
            </a:r>
          </a:p>
        </p:txBody>
      </p:sp>
      <p:sp>
        <p:nvSpPr>
          <p:cNvPr id="6" name="Content Placeholder 5"/>
          <p:cNvSpPr>
            <a:spLocks noGrp="1"/>
          </p:cNvSpPr>
          <p:nvPr>
            <p:ph idx="1"/>
          </p:nvPr>
        </p:nvSpPr>
        <p:spPr>
          <a:xfrm>
            <a:off x="457200" y="1219200"/>
            <a:ext cx="8229600" cy="5105400"/>
          </a:xfrm>
        </p:spPr>
        <p:txBody>
          <a:bodyPr>
            <a:normAutofit fontScale="77500" lnSpcReduction="20000"/>
          </a:bodyPr>
          <a:lstStyle/>
          <a:p>
            <a:pPr marL="0" indent="0">
              <a:buNone/>
            </a:pPr>
            <a:r>
              <a:rPr lang="en-US" dirty="0" smtClean="0"/>
              <a:t>Pinterest</a:t>
            </a:r>
            <a:r>
              <a:rPr lang="en-US" dirty="0"/>
              <a:t>: Search Process Art </a:t>
            </a:r>
            <a:br>
              <a:rPr lang="en-US" dirty="0"/>
            </a:br>
            <a:r>
              <a:rPr lang="en-US" dirty="0"/>
              <a:t>Teacher Tom</a:t>
            </a:r>
            <a:br>
              <a:rPr lang="en-US" dirty="0"/>
            </a:br>
            <a:r>
              <a:rPr lang="en-US" dirty="0"/>
              <a:t>Red Ted Art</a:t>
            </a:r>
            <a:br>
              <a:rPr lang="en-US" dirty="0"/>
            </a:br>
            <a:r>
              <a:rPr lang="en-US" dirty="0"/>
              <a:t>Play at Home Mom</a:t>
            </a:r>
            <a:br>
              <a:rPr lang="en-US" dirty="0"/>
            </a:br>
            <a:r>
              <a:rPr lang="en-US" dirty="0"/>
              <a:t>Magic Onions</a:t>
            </a:r>
            <a:br>
              <a:rPr lang="en-US" dirty="0"/>
            </a:br>
            <a:r>
              <a:rPr lang="en-US" dirty="0"/>
              <a:t>Artful Parent</a:t>
            </a:r>
            <a:r>
              <a:rPr lang="en-US"/>
              <a:t/>
            </a:r>
            <a:br>
              <a:rPr lang="en-US"/>
            </a:br>
            <a:r>
              <a:rPr lang="en-US" smtClean="0"/>
              <a:t>Tinkerlab</a:t>
            </a:r>
            <a:r>
              <a:rPr lang="en-US" dirty="0"/>
              <a:t/>
            </a:r>
            <a:br>
              <a:rPr lang="en-US" dirty="0"/>
            </a:br>
            <a:r>
              <a:rPr lang="en-US" dirty="0"/>
              <a:t>Make Zine and the Makers Movement</a:t>
            </a:r>
            <a:br>
              <a:rPr lang="en-US" dirty="0"/>
            </a:br>
            <a:r>
              <a:rPr lang="en-US" dirty="0"/>
              <a:t>Child’s Play Music</a:t>
            </a:r>
            <a:br>
              <a:rPr lang="en-US" dirty="0"/>
            </a:br>
            <a:r>
              <a:rPr lang="en-US" dirty="0"/>
              <a:t>Bev </a:t>
            </a:r>
            <a:r>
              <a:rPr lang="en-US" dirty="0" err="1"/>
              <a:t>Bos</a:t>
            </a:r>
            <a:r>
              <a:rPr lang="en-US" dirty="0"/>
              <a:t/>
            </a:r>
            <a:br>
              <a:rPr lang="en-US" dirty="0"/>
            </a:br>
            <a:r>
              <a:rPr lang="en-US" dirty="0" err="1" smtClean="0"/>
              <a:t>Ooey</a:t>
            </a:r>
            <a:r>
              <a:rPr lang="en-US" dirty="0" smtClean="0"/>
              <a:t> Gooey</a:t>
            </a:r>
          </a:p>
          <a:p>
            <a:pPr marL="0" indent="0">
              <a:buNone/>
            </a:pPr>
            <a:r>
              <a:rPr lang="en-US" dirty="0" smtClean="0"/>
              <a:t>Explorations Early Learning</a:t>
            </a:r>
          </a:p>
          <a:p>
            <a:pPr marL="0" indent="0">
              <a:buNone/>
            </a:pPr>
            <a:r>
              <a:rPr lang="en-US" dirty="0" smtClean="0"/>
              <a:t>Reggio Children Inspired Facebook Page</a:t>
            </a:r>
          </a:p>
          <a:p>
            <a:pPr marL="0" indent="0">
              <a:buNone/>
            </a:pPr>
            <a:r>
              <a:rPr lang="en-US" dirty="0" smtClean="0"/>
              <a:t>Let the Children Play Facebook Page</a:t>
            </a:r>
          </a:p>
          <a:p>
            <a:pPr marL="0" indent="0">
              <a:buNone/>
            </a:pPr>
            <a:r>
              <a:rPr lang="en-US" dirty="0" smtClean="0"/>
              <a:t>Rebecca and Andrew Facebook Page</a:t>
            </a:r>
            <a:endParaRPr lang="en-US" dirty="0"/>
          </a:p>
        </p:txBody>
      </p:sp>
    </p:spTree>
    <p:extLst>
      <p:ext uri="{BB962C8B-B14F-4D97-AF65-F5344CB8AC3E}">
        <p14:creationId xmlns:p14="http://schemas.microsoft.com/office/powerpoint/2010/main" val="2242971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If we don’t offer opportunities and show families the value of play and engagement, there are plenty of corporations that will happily step in and do the job- badly.</a:t>
            </a:r>
            <a:endParaRPr lang="en-US" dirty="0"/>
          </a:p>
        </p:txBody>
      </p:sp>
      <p:sp>
        <p:nvSpPr>
          <p:cNvPr id="4" name="AutoShape 2" descr="data:image/jpeg;base64,/9j/4AAQSkZJRgABAQAAAQABAAD/2wCEAAkGBxQSEhUUEhQWFRUXGBUYGRgYFxcdGhYWGBocHRoYGh0YHSgiGhslHRUaITEhJSkrLi4vGB8zODMsNygtLisBCgoKDg0OGxAQGy0kICQsLCwsLCwvLCwsLywsLCwsLCwsLCwsLCwsLCwsLCwsLCwsLCwsLCwsLCwsLCwsLCwsLP/AABEIAOAA4QMBEQACEQEDEQH/xAAcAAACAgMBAQAAAAAAAAAAAAAABgQFAQMHAgj/xABGEAACAQIDBAYIBQIEBQIHAAABAgMAEQQSIQUGMUETIlFSYXEHFDKBkZKx0TNCcqHBI2Ik4fDxFYKis8JT0ggWJUNUk7L/xAAaAQEAAgMBAAAAAAAAAAAAAAAABAUBAgMG/8QANBEAAgIBAwIEBQMCBwEBAAAAAAECAxEEEiExQQUTIlEUMmFxoYGRsSPwBhUzQlLB0eFy/9oADAMBAAIRAxEAPwDsmCwidGnUX2V/KOweFAbvU4+4nyj7UAepx9xPlH2oA9Tj7ifKPtQB6nH3E+UfagD1OPuJ8o+1AHqcfcT5R9qAPU4+4nyj7UAepx9xPlH2oA9Tj7ifKPtQB6nH3E+UfagD1OPuJ8o+1AHqcfcT5R9qAPU4+4nyj7UAepx9xPlH2oDxLDEtsyxi5AFwouTwAvxOnCgPfqkfcT5R9qAr9v4mLC4d5jEjZQLLZRndmCogNtCWYD30BYeqR9xPlH2oA9Uj7ifKPtQB6nH3E+UfagD1OPuJ8o+1AHqcfcT5R9qAPU4+4nyj7UAepx9xPlH2oA9Tj7ifKPtQB6nH3E+UfagD1OPuJ8o+1AJvQL3V+AoBywP4afpX6CgN9AFAFAFAFAFAFAFAFAFAFAFAFAFAUu+GzWxGFdENpFKyRHuzRMHjPzKL+F6ARD6RVkkwryIyhJHlkC8sO0TJ0jAnURu5VxxBiJA4UBZ77TZtqbLhMpEUrO7xg3RzDaSJvA5wADz91ATMVvF0+1IMLGzCOJpC5ThJMkZujG/4cYcZu13jHI0Brk3wUbUlgDO4jSKIQRjMzTOczyNyVETKMxIF2YanSgHkGgM0AUAUAUAUAUAUAlUA3YH8NP0r9BQG+gCgCgCgI+PmKROwFyqswHaQCaw3hZN64qU1F92aNh47p8PFNw6SNHt2FgCRWIvMUza+ryrJQ9mT62OQUBg0AvbgTl8DGzEklptSbm3SvbjXa9KM8GlbzEYq4m4UAUAUAg7e2ocNPJLhTO73tLAYMU0MpA5MsZETaWzr1T+YHiAFHd/ASYvaJfDplw6NIZY5o2VkXFBemw7Ai18waQEEi7dh1AY8X6P5uiPR4humjGHTDOwB6FYJWdf1aNlueIUXoCi2xu3i8AMVNFIVhjgVUZB/Xa+rrnN8paVi7OAWN9LWFAadkMcPhVWMnCxt+LiWF8Xi5jqywRm7BiSQC13A4KONAdL3Dwzx4NFeMRdZysdyWVGYkdIxJzSm5LG/EnzoBhoAoDy7AC50FYbwCPi8SFRmvYAE37PdzrS6xVwc32NoR3SUV3IOytvJM2WxVuV7db4c/CoGk8Tr1Etq6ki/STqWX0LirMihQCVQDdgfw0/Sv0FAb6AKAKAKA1Ytbow7VYftWJdDet4mn9RT3F25h1wWHjaaMSKgUrmGYEaWI91cq5JLBYeI6ez4ictrw31GvD4pHF0YNbsINvO3CuqaZWyi49Ue3lA4kDzrWdsIfM0gk30NOLxSpG7k6KpY210A8OPCtq5KbW15MPjqJm4u34ocFCkglGjEsIZSvWcn2lUi2vGpmoqk7Hg41zSih0wmNSRBJGwZDwYHTTj8LVEktvDO2Targi41B/esZ7mCFgMaZHltbo1IVT3mHt+4Gw9xrlCxyb9kaxllssK7G5T7y7HGIw8kY6pbKbjnlYNYg8VOWxXmCRzoBX3B2KX2fBPFiJ0lkjDSXkLo0moYMkoYKLgg5Mp7LUBK2BjMRhFKTQSmOxIyxJZWub26Mnqaga3bnqASAPOwMXi36cnDrIXZW60mIijBNwUCzZyCAqk5FUdbVQaARxsjotolIgse0izSnLJJPHkdWcibOijIcqr1LEZ0tegO1YQsUXOAGsMwHANbUC/K9AbqAKAjbRZhE5T2grW87Vw1LkqpOHXBvWk5rPTJznF42ZkYCRzexIJve2tteHurzXhmr3X+VqG3CXDz7ssvEqJRo8zTrEo8r6/Q37ClvNE17dYf7fxWnwstHr1XJ9H1+nY3r1MdXo/Mj3X7PudHBr1yKczWQJVAN2B/DT9K/QUBvoDXLMFUseABJ8h5UC5eEekcEAjnrQPg9UB4nQMpU8CCD5GsPoZi8NMVvR/gkXCKALWeVflkYC/abCuNcVgsvE7pSv5fZfwSZR/9Rj6P8sMnTW4aleiB7To5HZr21s/nwjjHHw0t3usf9k5nTOxk4g2UWvpysPGqicqvNnK/5k+F/wCHFbtqUSDj2y4TFSWteOWwHgpAGnjUjwaG6crGsZfC+iNdS8LBV7r7ZwcOCw6PKjOIkDKoLvmtqMqAm9X91djseERINKKyWm6aM3rEhQoksuZEbiFCKmYjkWKZiPHtvXG7HC+nJvHuYfEthw2HUXYn+h2ZXPA/o1Pllqsc3WnX+xycnDMf2LvZ+FEUaovBRbz8T41Krhsjg7QjtWCTXQ2I2HxiSFwjXKMUbjo1gbfAj40N5QlHDffoJ+7OM9QxMuBnskckjyYRyeqwkOZ4bnQOGJIHMNpwoaDdtAS5f6BjD9sgYrbyUgn40BQzY9dl4VVnmkxMzE5FJvJNI2uSNdSEB7Sco4nSgPO4uwXhWTEYmxxWJcyykcFvosa/2ooAHvoBroAoAoDBoBd23u8GBeEWe9yt9D22vwNUev8ACozTnUsS/BYabWuL22fKRNi7qZbPKSDmzZBawt2mpT00tUq5XrEofn2yQ6XHSynGl+mTzj298DaBVijmZrIEqgG7A/hp+lfoKAxj8WsUbyP7KKzHyUXrOMm9cHZNQXVvBwjaO92LllMvTOmt1VWIVByFuB9/Gu6gsHvaPCtNXVscU/ds6ngN8YFwsU2IkVHdRmXUnOPaso17D765uDyeOehnbfOvTrcovGV2LnYm2I8UpeF1dLgC1wwNtQ4I6prRrBH1GmsoltsWGWEyXUjUXBFxxHlWrOKeHkUtjbnPAx/xWIMd2OTpLDrG5PVAN9TzHGuEa556lpqPEIXRXoWffAzYPApGLIoH3PEntPjXVQSK2dkp/Mb2QVh1pvLRruZgxggi2hreMdvQw3kjx7OjHBfrW++XuYwiSqgCwFhWrZkqcJ/WxDyflivGn6vzt9F/5TUWHrt3exxj6p59i4FSTsFZAu7sj/EY/s9YX/sx3oT9X/pVf/n/ALZZ7Y2NDiozHMiup5MAR8DQgFNFuhkGWPE4lF7oxEpA8BmYkDyNASdj7pYfDuZbF5SLGSRmdyOzPIS1vC9qAYKAKAKAKAKAKAKAKAKASqAbsF+Gn6V+goCu3sjVsHiFZggMTjMeA00v762j1JOibWog0svKOC7Nw+dwOQ6x8hy99Tqa98kj13+IPEvgdDKafqfEfuz3tWYNIbWsunmeZ/j3Vm+Sc3g4f4Y0EtLoVKfzS9T/AFOjehrCuEnkN8jFFXxK5sxHzAe7wqHYyH/iOyLshBdUm/3Ok1yPNgaAxegMXoCLlk6a+YdFktltqHvxvfhbS1uVa59Rv6dnTnJI6YXy3F7XtfW3b5VsctyTwaMZiD0bmOzMFawBGrW0HxrSzKi8dTDllPaadhYXooEU+1a7fqOp/c1z08NkEjFUdsEiqbeZ3eT1fD9LHEzIzmTJmZfaEYytmsdLkqL86meXjGX1JnkJJbnhsuxtCMRCVmyIVDXfq2BF9b8D4Vzwco1ylLbFZf0FHdfbTSYnEdBEZI5MQWM2ayBAiL1dCXa6+A8awy11ulUKYOyWGo/L36jvehTngYhb5Qwzdlxf4VruWcZMblnBmZLi17cOFazi5rGcGyeHk8S4pFZUZgGe+UEi7ZRc2HOw1rok8GMkDE7y4SNsj4mFWGhBkW4PjrpXRU2NZUWa74+5ZQzK4DKQynUEEEEdoI41zfDwzY2UAUAUAUAUAUAlUA3YH8NP0r9BQEPeLZfrWHkhzZc62B7CDcEjmLgVlPDJGkvdF0bMZwcp2huriMBA8jhXubXjzNlFtGYECwvf9qnU6iMYvHVk7WqPjGup5xXHlp92G4W5oxud586xKVC206Q65hcjgNNR21HnPHQvvFfFPhsV1Yb/AIOw4LBpCixxqFRRYAcAK4HjrLJWSc5PLZIoaGnF4hY1LuwVRxJNgB40w30MpN8I50uOhxl5sTPI6lm6PDxdIQqBrLdIRdmIsSWJAv4VK2yj6Yr9yw2Sr9MY/dsZty8KyLL1XSJnBijdizIoUAk3Jy5iCcoOnncVxseWRtQ02vfubXkL7RVQTaLDknsvM4A99oT8aj59ZuopaXc+8v4X/wBNOJwCz4+QPcqkMV1ubEl3OoHHhwOlSc4gUcqlZqXnokiZitjKgz4cCORdVIAAa35WA4qeFaqWeGdp6dRWYcMnbLxgmiSRdAwvbsPMHxBBHurWSw8HaqxWQUkL2ywcDifV21gxDyNE3NJTd2ibtB6zKeViOyur9az3RPsXmw3rql+Cz29u7FizF0ousbEheRuOBHMaVwZnS6yen3bOrRG3HQCGQgAA4jEW8lkZR+y1lG/iEm7Fn/iv4JG8e0jGojQNnk0BVb5VHtMO1gDpUTVXOC2rq/4Ku2zbwu5X7M2dmkjZYjEqHMWe3SSNbna9hrc3OtcKqsyTSwl37s5whysLGBg2k5ETEGxtXTxGyVemnOPXBOqSc0hW35wzTeoqrtGXmyFlNiFeNs1jyuLj31ZaCzNO5/8AFM4XR5x9S4wO6mGiXKsa+dhfzPbW0r5thQSKzZSep484Yfgzo0sY5JKhGcKOQZSDbtB7a2n669/dGF6ZY9xvqOdAoAoAoAoAoBKoBuwP4afpX6CgN9AeStACpbhQdT1QBQHl1uLGgTxyKe7s8WH/AMHOQkkZYRlzYSxXJQoToSAQpHEEdhFdZpy9SJVylP1x5Q1KRytXIi89xZ3VilbEYyeZCheQIgNj/SjFltbkbk+ZNca8uTZY62UI01wg84WX92b8Bn/4jiCVYJ0cQBI0JGuh5+0fhUt42I8/Xuerm+2EMJrkTmUW58DxwssoynpZWC34KW+l7n310sab4ImirnCDUl3ZWb/S3l2fEn4hxSSAcwkYOc+VmFb0riTfsXGlXpnJ9MYG2VrKSeQJ+FcCJFZaRTbjj/AwnvqZP/2Et/5VhErX/wCvJe3H7EjbKlTHMFzCMtmA1JRhYkDmQbG3gaj38NT9uv2K+zjEvYsMNOrqGQgqeBHOu0ZRayjommso07UUmJgBc6fWoPikJT0s4x6tHahpTTZT7xYdymEKqWaPEYdiByW+Vj7gxqfoFtpUZf8AE428yyvcY62MirinabasKqjBMNFI7ORozSgKqg87DX49lSEttLfuzm87y72ZtmLEFxE1yhs2hHbwvxGn+riuUoSj1N00ywrQyFAFAFAFAJVAN2B/DT9K/QUBvoAoAoAoAoANAQdp7KixC5ZkVx2MAfrWYycehvCyUOjI2x93YMKSYUCXFjbsraU3LqbWWyn8xbBa0ORjLQxgzahkVNpRYiHGPiI4ROHhjjUdIEMZVmJ4g3VswJtr1eBrqtrjh8EqGyVag3jk3bC2LIZzi8WQZiuRVW+SFL3ypfUm/Fjx8KSksbY9DFlkVHZDp/IxTRBlKngQQfI1yI6eHlHjBYVYkWNBZUAVR2AaAUMzm5ycpdWbSt6GpVS7BTMWQvGTqcjMt/MA2qM9Os5XH2OXkxzlcFtapGDqFqyDNAeRGOPPtoCPg9nxxFjGiqWN2sOPH7n4msuTfUwkkSqwZCgCgCgCgEqgG7A/hp+lfoKA30AUAUBi9a7sdQANbAzQFFvNt84Xo7IGDsQXdisaWF+uwVrX4DStJy2kvS6bz3Lnp26t/Y9DeiDpBEzdY5QSLlAzLmC5+Go1Hu7ab0Y+Dt27kuPybdkbwQ4ksImJIAbVSLqxIDC/EEg1mM0+hpdprKfn/t+wS7wQqzqxIMYJa6ngDYkdupFcnqILOexBeogm0+xgbxQnv3zBMuR8xJGYdW17Zdb0+IiPiIPoRm28y4I4roy5GbqLfWzlfEgcz7666Z+bjnGQrG69+DRh98IujRpLMziRgsGeYFY7ZtQoIIDC4IFqlPTyzhfngK+OMv8AHJLh3qw7FQrEljCFAVut0wJQjtFlNzyym9aOmaWf74N1bFszjtsyCf1eCJZHCdIxd8iqpNgLhWJJIPKo7k84SJ1dEfL8ybws44WWYG88Ifo2LBs2QnKxTpQuYxh7WLWBpvWcD4Oxx3L7/XHvg8Sb3YZVVyzZWjSUdRvYdgqm1uNyNKeYjK0NzeMd8fqaG3xjLRKiSNnlMR6jAoyi5uCL34admvKseYjdaCaTcmlhZ69QG+MKJeQsT/VNo45G6sTlWPDS1teVFYgvD7ZP0/Tq13WST/8ANeH6QICxJaNMwR8ueQAqua1r2INZ3rODT4K1R3Ne769l9C8FbkQzQBQGL1gADWQZoAoBKoBuwP4afpX6CgN9AFAeX4VhrKwBc2q7dJYk2sLans+teI8cnfHUYbe1YwWGmUXH6m3Zm0Sps56vaeX+Vb+E+MSrn5d8vT7vsL6M8xReo4YXBuDzr2ULIzSlF5TIDWOGQdrbITEAK7SBesCEcqGDcQ1uI0+tbOOTpVdKp5jjJFTdfDrIJFUggKLA9UhVyi4PGw09wrXYjq9Za47WzfsfYMWFv0QIBsLE3ygchfgNayopGl2ond85pO7MHW0azBwRmOgchmA7NReuPw0M5IPw8DdNsKJmLHMGLK1wxBBVcgsRw6uhrLogzLoi+TYuyUEPQqXVeRVyGHWzaMNeNdqkq+huoJR2ooptyY+liKO6Rqs+ezuJHebLds4P9tjUpalqLX2/BydCymu2fyScLuyFxcc1kEcMQihRQcw0tdyTqQCwFu8a0d7cHH3ZsqUpJ9kWG0thRTOshLpIoKh43ZGyn8pI4jzqO4pvJNr1E4RcVyn2ZEk3ewyP0jlgA2ezSHo+ky5c5BNs1ufbrxrVqMeWdFqrZLavwuce32ImD3UwZFo2ZwAi/jFrKjh1A1NgCo0rSKrl0eTpPW6hP1LH6Y68FjJu1CWzdcN0xnzBiCJCuU28CNLV12I4rV2JY7Yx+h4TdWAXsG1SZPaPszNmf9+HZWPLiZestfX6P9uhXS7o/wCIR0YJGrxOReQljGoUaE5A2gBa17Vq6+eDstc/KcWuXldu/wBev6DYK6leZoBE9JG+DYQLBAbTOMxa1+jQ3AsD+YkG3ZbyqZpNOrPVLocLrNvCOSvtGYvnMshe982dr3871beXDGMIib5Zzk7lubiXmw8E8pYyPFZiSbHKxytl4AkEm4GvuqjuiozlFdMk6DeFkY64nQKASqAbsD+Gn6V+goDfQBQEXHSlVLcQB+/L3VE1l8qapWRWcI3hBSkkxO2phenYOWZWUEKV0sCb8PdXldL/AIjug350VOL7NfwddT4bG1LbJxf0/wCyGPWY+7Kvwb/XxqbL/JNdFvmmf24IEV4ppmlxZH8j3syHIgB48fjVz4dpfh6FDOSVZPfLOCZU80CgCgCgCgCgCgCgI+OxQijaRvZUEn7edaWTUIuT7G9cHOSiu4hsj4s9LOxyn2EB0A/18a8zddO57pPj2L1OOnWytc92a58EcP8A1YGKldSL8Rz8x2itISdT3R4MxtV39OxdR92Zi+liSQfmUG3YeY+Nenps8yCku5RW1uubg+xLrqczFqAzQC9v1tl8Jg3ljAz3VVJ4KWNsx8vrau2nrVlm1mlktscnEMTPNi5C8jGRzYFjYaDhwsBV7XUoLbFFXfqIQ5mze2z0jW8rXbkNf9z51vKPHBAhq53TxCPHuPG7npFiBSKWMwr1UDqQVUcBmUjRfI6VV3aOXMosuqruil1Ok4SctmupXK2W5tZtAcy6+zr+xquawS0SKwZEqgG7A/hp+lfoKA30AUBhlvxrWcVJYfQIrH2MhOlx4D/OqOz/AA/ppy3LK+xJWqmkejseO446cr8fOt/8h0qkmk+DHxVhYKKuksEc9VkC1t7eNon6GFc8nO/BfDTiba+FVur13lPZHlljpdF5kd9jxEr494MXH1pI0deYXQge4n6VEh4jcn6lk7vRaefEJNP6jNsnaiYhM8Z8CDxU9hq2ovjdHdErb6JUy2yJ167nArNsbw4XCAHE4iKG97B3AJt2DifcKwnl4M4YtwelbZskoiimaR2vbLE9tBfiwHIVpbYq47pdDequVktserIUnpm2arsjmZSrFTeK4uDY8CdNK2i90U/cxKLi2mTdv7ywYrB3gcnPkYAqykrx4MPI1V+IaiEq3BPks/D9NZGxTkuMG2IDKLcLC3lVSuTaed3Jp2k4WJye6R7yLD61iR0pTc1gY92IiuFiB45b/MSR+xr0eji40xz7FbrJqV8mvctqlEYKAKAjbRwMc8bRyqGRhYg8/sed6ypOLyjDSawzhO38SYJpYI1yCN2UX1OUHqnXtFjfxr0VNjlWmUFmgh5zlJ5KGR7m7HU668SOR15VtnJLUVFYSLjdfdqXHSKqKRFcZ5LdVV52PNuwD6VHvvjXH6nWFbkz6DjWwsOWlUX3LA9UAlUA3YH8NP0r9BQG+gCgCgCgCgCgMNQCBhl/xWJze1nPwJP8Wry92fOln3L2f+hBLpgsK0OBXpjBhMSJBfI6nMo7RzHvt8TXXT6jyLM9iQ6XqatvddGIHpS352je0L9Bhm0vFo9+Yd+I8Mtqu9Lq43rjh+xW6rRyofPK9xRe+L2XmOsmHc3J4leJJPPqt/01xz5Wq+kv5O+PN0me8X+Cr3CX/HReT/8A8Guuvf8AQkcfD1/Xibm2WcRtOSP8vSuzeCA3Px4e+nneXplP6BU+ZqnD6s6qBbQV5iUnJ5Z6ZRSWDdhsU8Z6jEeHI+6ibRrOqM/mLfZsgxUyJMyogscvfbsue3/apelhG2xRm8L+SDqIPT1OVay/f2OjqK9OkecPVZAUAUAUBV7R3ew2IcPNBHIw0zMutuw9o8DW8bJxWIs1cU+qJj4KNgA0aELwBVTYDhbTStdzXczhG9VA0FYMmaAKASqAbsD+Gn6V+goDfQBQBQBQBQBQGDQCpvNst1k9ZhGbS0ijiQPzD3fQVUa/StvzIFnor4uPlWPHsyok21HkuurclI5+PhVQ5YRNjpZbsPp7lBNKXJZjcmuWSzhBQWERsXhVlRkkAZWFiDW9dkq5KUexiyuNkXGXQVN39lHB4qSButDOpKE8yvFD/dlJ87fC11F6vpVkesWVWnodNzrfyyRTbp7P6HabRH8gkt5W0PvBHxqTrLPM0m5d8EXR1+Xq9r7ZHHYuyRHLiJiOtLI1vBAdPibn4VV6nUb4QguiX5LTTafZOdj6t/guagk4KApt6tr+q4dmHtnqp+o8/cNam6HT+bYvZcsh669VVv3fCGf0KekE4xPVMSxOIjW6Ox1mjHaTxdeZ4ka8jXpzyx1egCgCgCgCgCgCgCgCgEqgG7A/hp+lfoKA30AUBExGMyMLjq65nLKFSw0vc638KzgLkkRyBgCCCDwINwawD3QBQBQGrEzKis7kBVBYk8AoFyT7hWGDkuM2muJdpo8pRzdctrZeXDn2+NeV1Tk7W5LH0PWaOMY0pReTTUYkm6DByOCUjdgOJVSR+wrpGmcllRbOUrq4vDkkRpIgbXHA3HgR/oisKcocGzjGXJTzbNtj45xwMTo3mLZfiCflqZG/OllW/f8ABDlRjUxsXtgYsBhulkSO9szBb9l6iVV75qHuSr7PLrc/ZEufezY6Yr1Aq+fN0Rmt1RLfLlLZr3zaE2yjyr0fwFG3G39Tzfx+o37t36diJj8N0Ujx3vlYi/bbhXnbq9k3H2PSUWeZWpe6FfbG7XrcweaQiNRZUX9ySeZ8OyplGtVNe2tZfdkO/Ru6e6b47JER94sJsth6qitMhHs+HJ34+FtePKpenq1N01ZN4X99iLqLNNTB1wWX/fc+h9l41Z4Y5ozdJER1/SwBH1q4KUlUAUAUAUAUAUAUAUAlUA3YH8NP0r9BQHueQKpZjYAEknkBxNZXIRz/AAvpMwoYIzTsBYdMyJlcj8xVdQDx0A48Kk/DTxnC+x1dEsZFD0m7bOInREa8CKCLHqtISSzeJAKge/tqVp6dkcvqZ0k4Ti8dc8m/0UbeeHFLhySYprgLySQAkMOy9iD23HZWmqqTjuOt0MrJ2uq4iGaAKARfTRj3i2VMsYJeYrCAASbObvoP7VYe+sNpdTKi30ODbs4LaMDAxRMEPtLJZVb3Mbg+I1qBqp6WxYm0WGlhqq3mC/fodJhZioLrla2oBvY+B5156xRUsReUehi5OPqWGHpJ9I+I2dPDhsEsaxCGOTMy5ukDE2A1Fl6upGt7616yhRUFt6HkbXJzbl1LDaWNE/RTBOjaWGGSRO5I63I+BFef8RUVd6T0Hhjl5Pq/Qh1ALE9xSFWDKbEEEHsI4VtGTjJNGs4qUXFlJiN2MM+MOLIbMX6Ux3HRmW9yeGbKW1y399qtf82ltxjkqf8AKY7s7uC6xEzMWc3ZjdjwuxPnYVWZ3zzJ9e5aJeXHEV07CNvGdpTXVIjHH2I6FmH9xvf3D96uNKtJVy5Zfuyo1T1dnCjheyE+bdvFLxgk9y3+l6slqaX0kislpbl1iz6a9D8jnZOGEisrIHSzAg2WRguh/ttXVST5RxcXF4Y51kwFAeXNhWGMZFXam+aoSsK9Jb8xNl93M/tVXf4nGDxBZ/gtaPC5yWZvH8lCnpJLymEx2OozL2jiBeuy1NirVs1x9OpLn4J6N0ZfuPOz9qRPGrI4I4W537CON6lVXRtjuiyjtqnVLbJFjXU5hQCVQDdgfw0/Sv0FARd4sEZsLPEvtPFIo8ypA/etoPEkzaLw8nzYykXBFiNCDxBHEHxq5TLDqi6t02G/uj/e33GvmK7qKcODze+Wj8Rw/lmiV6OIA+0cPdguUs2p9oqpso8b6+QNQtQ8QZ6G35Gd/FVRAM0AUAhel/bK4TDRSOrspmy9QDQlGIvcjsNRNZp5XxUYvHJL0eojRNyazwcvh38wjcTIvmn/ALSaqZeFXLphlvHxWnvkmYbe3CSEKshLHgMj3Pl1a5S8Pvgstfk7Q8Qom8Jl1MiyBQ6q4U3TOitkJ5rmBKnyrhHUW1rbFnWenpm98oknGYGdY2kEbSEa5ARnbtIDH9r3pXV5kvU8fVnKzVwrWIrP2Oc430hspKph8pBI/qMbgjtUAWPheraHhMO8slfPxaXaP7mnYu3sfj8QkELLGWOpVBZEHtMc19AP4HOu0tFpqYuTWfuR/wDMNRY8J4+x26DZkaoqZQ1gBmYXZrcye01SySbzglK2xdyp2tswRjOns8x3f8q4yhgn6fU7/TLqVlaEwKDB0vdCPLhIr88zfMxI/avT6CO2iJ5bXy3XyLqppDCgFnfrGlIQimxkNj+kC5+NwPearfE7XCvau5Y+GUqduX2OL7R21JnIQ5VBIFgLm3M3rOm8Oq8tOay2j2NdMccnrCYvpc4AUTkdVxpm7R4Na+tYup8nDy9ndPsYnDbj2HD0cySQyqs50Ykam9tNCT53+Nc4aiv4lKvo/wCSn8XrhZW5RXQ6zE4YXBuKtUeWPdZAlUA3YH8NP0r9BQG80Ahb7+j+LEdJiISY5srMQoBWVgL6jSzG1rg+YNSqdTKHpfQ7V2tcM5Vu/ORKEsT0hC2sb5r9XTz099WsLFHl9CJ4xopaipOHzR5Q47r7hYpMckkidFFFJnuWUlspuFUKTxNuNtKg36mDi1ElQtfkxU/mwsnYBVacjNZAUAi+mrZJxGyZsou0RWYeSHrf9Bb4UB8/bB3Lmnsz/wBKPtYdZh/av8n96g6jX11cLlk/T+H228vhHQ9jbChwq2iXrc3OrHzP8DSqO/WWXPl8exeUaSulcLn3GbYOHDOWP5Rf3nh/NcILLNdZY4xwu4xV2KwVN8txYMeM34U/KUDj4OPzDx4ipmn1k6uHyjjZSpIiei7dpcJA7mzTO8iOdbKInZMi35XUnxuOwVvrr3KSS6dTWmvas9x2qASCNtO3RSX7p+PL961l0OtH+ohTrgXRuweGMrrGvFiB5dp9w191dKq/MmorucrrFXBzZ1rDQhFVV4KAB5AWr1sIqMUkeQlJybbNtbmCHtPaCQIXc2A+JPYPGuVtsao7pHSqqVstsTmu2dqviHzPoBoq8lH8ntNeZ1OpldLMv0R6jTaaNEcLr3Zz7bWDMch06rEkHz1I8xXodDqI21Jd1wXNM1KJp2ZfpUtpZgSewDUn4XrrqWvKlk2s+UePR9gC+IDNJ0kZObTNyv28CSQLeFV6SndFKOHHqUni10Y07ccvg7Ggtw0q1PJnqgEqgG7A/hp+lfoKA33oDBNAQY9kYdZDKsMYkP5wi5vja9Z3SxjJtufQnVg1C9AF6AL0B5lUMCDqCCCO0HlWGsoJ4Zy3buyzh5Sn5Tqh7V+44V5bV6d02Ndux6rR6hX1p9+5X1FJZY7CxIRyDoGFvfyreD5ImrrcoZXYZK7FWYZgASSABqSeAFMZ4CWeEJOx974UmnVrrE8rOj8QCbBrgcASC1/7jep1mnlKKffBZS8KnGClHr3Q34PGxykCKRHJ4BWBJ9wqIqpt4wQLK5VrMlgrN4sUQxhta1s3ibAgfvXG5OMtrJmiqTXmfsUlcSwHzc3YZjHTSCzsOqO6vj4mr/w7SeWt8urPO+I6vzHsj0XUaqtSsIW1Npx4dM8rBRwHazHgq9pPZXOyxVxcn2N64OySjHqz5/8ASBvBjfXo8VIb4ZDlRFvlRG0YOO+R+bnYWtwqHG6vV1uHR+xOdFmjsU+q9xljkDAMpuCAQe0GvOyi4ycX2PRRkpLPuEsSsLMAR2Gs12Sg8xbRupYLfY25DsAyokSsOLatl8v4NqtY6fVXpSnLgr9R4rCLceW1+w+bA2FFhI8kS27Tpcn+B4VbVUqH1fd92UOp1U9RLdIta7EcKASqAbsD+Gn6V+goCNtXBPLlySmMqSdATe4IBsGGoOovcdoNAQDsfE//AJr8v/trp5a6aaak+860BhdjYgo4bFtnboypy6R5HLaAML5gbHh8NKA2DZmIKrfE2cGTXJcEMwyDioOVBbhqxvoNCB4i2JMEdDinIdcoOUApc6sDe+axsDfTjrpQHhNj4q5HrZC6EEILltb3B0tcg8TfytQHubYczIFbFOTrc5bDVMtwEYG4OouSPAnWgNuE2XMro74lnyl7rkAVlbgLBuWmuvCgJW2NlJiEyP5hhxU9orhfRG6O2R2o1E6ZbonONrbJkw7WkGnJh7LfY+Feb1GmnS/V09z02n1Vdy9PX2INRiSXOwtonpUSViUJy35rfhr2XqTpnGU1GfRkDV0LY5w6or998BPOXXDS541JVodA11Nr3/ONOB/flOrnVCxx/Jt4fZXWk7Y4b7iHHsXEM2UQS5uzIw/ci1THbBLOS8epqis7kOmwsB6gpNwcS1rkaiJRrlB5k8/8tazUatuS29ipvn8W8f7F+TftDFmaRpGABYgkDhoAP4qJda7ZubNqKlVBQRM3engSUNiATb2Ta6g9rDia76KVMZ5sX/hH10LpQxX+vudMgmV1DIQyngQbg16aMlJZXJ5iUHF4fDIe3ttQ4OFpsQ4SNbanmTwAHMnsrLfASy8HEfSXFicfIuIikP8AS1jhuLLbXMp4FzbW/Ht5VVVeIxnJwsWP77ltPw2UIqdby/76GgbYMuE6Ux58t1nhI109uwPMe0AeIPwifDqF23OM/KyZ8Q507sZxxJEzdyeFoR0D5oxfKDxQHXIb66a2vyrhrITU/WufwzvpJVuGIPj+DoO6u7ea00w6vFEPP+5vDsFTNDoc4ss/REDX6/Ga6/1f/g8AVeFIZoAoAoBKoBuwP4afpX6CgIu2cBJMAI5TFa9yL63GnAjzoCMNm4nMCcVoMugjUcOJ48SO3hyoDUNlYuwPrfW1ueiFraaBb2HC/jrQG1tm4i1vWjfMCrdGtwMrAggaN7QOo4r5WA1PsvFsIz61lcKQ9kurMQ+oFxYgsliRwQ3BuCAMJsnGAk+ucSCf6K8st7XJtcKRbx50BtfZeJKBTibsJA+YpbqhfZsjC4zWJvcEXHO4AMHsrELIjyYnOqhsy5MockWvoe2xoC7oDVPCrgqyhgeIIuK1lFSWJIzGTi8piBvZszDwECMsHOuS91C9uuo8BVBr6Kan6c59uxf+Hai635sNe/cXarC1MqSDpe/hxoYklgso4cS44vbxa311rdbmRJT08X2PLbGl7Af+YVjYzdaqvpkhz4Z09pSPPh8aw00do2Rl0ZqrBuUWxN48fFtKQ4U3w6lUkWS/Rtl9q3ZJcmxHYL6V6Ci2Gm063dXzg8/fTPU6h7ei4z2LH0jYRtqEHO0eS/RpclNe8O8e8Kjw8Ve/1L0neXhK2cP1fgpt3zKYWws145ox1G7V/I6ngwBsD7r8a01CgrFdDmL6/wDZ20+91umfEl0/6Zjd7b6SyNFMojxI6jclky9njx08dPBqtLOMVKvmPb6GNLqYyk4WcS7/AFG/0d+jERYl8XKSIjrDCCRe+t5BzUG+VfeataP6tUXYiovflWyVT4OuAVJIpmsg0YrGJEM0jBR2k/6vWkrIx5k8G0ISm8RWRZh9IODkUtCXlUMVuEKi44+3Y1Fv1sKXh5bJVGhsuWVjBBxPpRwsc8cDxYgNJ7LBEZeNtbPfx4VvTqoWVuzoka3aSdc1Dq2RP+Mxd4/Kaz8VWY+EsH/A/hp+lfoKkkY30BqmnVfaIHnQC1vJvnFhrIpVnPabKPPtPhUK/UyjmNay11+hY6Pw6d/qfQX5N8cSNS6AdmVbfvr+9VS1+pcuP4LReFU4xhv9S+2Lvij6T2Q20Yeyfsam6fxKMnts4f4K/U+GSr5r5X5LLEb2YKO3SYqBL3tnkVb242zEdo+NWNd0LPleSusqnX8ywSYNu4Z1zJiIWXvCRCPje1Z8yO7bnk12Sxuxx7kmLHRt7MiN5Mp+hrZySMJNm4OKyYKLfbeaPZ2EkxEmpGiL35D7K/yewA0By3ZW3PXYxPe7N7Y7r818uzwtXl9bVOFr3c/U9TorITpWzj6FhhoGkYKo1+g7TURLJJnNQWWMuB2csQ7W5sf47BXZRSKm2+VjJlbHHIUBhhfQ6igTa5KbaOxuLRcea9vl9q5yh7E6jV/7Z/uUSoBoBbj8edc5SbfLJ8UkuOh6rBseSo49n7VnL6ZMYzzgs92vRrFLixj8QtxZSkRGjOOEreFrWXmRc16Xw/zPJSn+n2PM+IOvzm4fr9zqYFTiCBNAc/8ASX6Rf+HKqQxmSRiAzkf04hfXNbi5HBfj2Hl5sZNxi+UdVTJJSkvSxN2/vDkeJ52JWVipcn2SRdT2BeNefjVPUb23lo9C7a9OoYWEz1idhznDynCQu7MekUKumclSbHQWuL8eZrpp4WW2x3rhcHPUW101y2Pl8o34zYMqmPFTQSIY430K3y5gC18t9RYj31h03Qi6kuG+plaiibVjlykUv/HE7G+FWPwsiv8Ai4HfcD+Gn6V+gqxKw30BC2tMixMXtoCQO0gcq0slti2b1x3SS9zhW05Y8ROI3LZgSCwtYk6kf51U0efVTK1Yefc9zTCVdfp6FNtPFGRzfgDZRyAGlWelpjXDjvyyVXFKJZbsYo5jGfZtceBBF/r+1QPFaI7FYjjqILG4iekvD5sOjAXKyD4MCPrao3hMsTkvdHn/ABWO6EX7P+SficAE2e8AsWXDm48cpN/mU1yjY5apWdtx0lUlpfL+hE9G+EC4XORrI5PuXqj6Guvidn9ZRXY5eGVryW33KvcHBMMVM12yxFkAubBiSP2Cn41K8QuxQkurI3h9G66TfRD9iR0i5ZOuvdbrD4HSqNXWLu/3ZdOmt9l+xCwWyooWZokCZrXC3ym3A5eF/KulupnbFRnya16eup5hwO2ycH0aa+02p/ge6sRWCu1FrnL6Im1sRwoZCgCgChgpduYDTpF/5h/5VznHuWGkv/2S/QpK5FgGF2zhsPiIBiiMsjhQPE6BmHcBtfzqw8P07ssy1wiu8Rv2V4i8NnY1FejwebPVZApekHfCPZ8casbSTvkT+0fmkP8AaLgebDxrjqN/ly2dTrQoOxb+hzHaW0mWeOF4WmXEHKpUZiXPFWU8eN737eyqLT6Z2rdCXqXU9BqNRGlqMo+lnTdi7jwIsZnjSV0sVDC6xkCwsDxIHM1baTS+VmUnlsp9Xq/OxGKwl0GwLapmMEIzasgScg7B8KcmMIcMD+Gn6V+goZN9AQsfgEkVs2lwRe/AWrScd0WjaEtslL2OIbfHq0wIiDPcgtY620FrcyOdVOnqlOMqrJYS7f32Pb6aaurzngX9pYUxuQRYE3Hkf5FWmnujOCw+SbXJOPBbbsYMgmQiwtZfG5Fz5afvVZ4rqItKtHDUTTW1FvtDBiVQrcA8bfI4a3vtb31U03OqWV7Mr76lZHD90UkONEmPxMJ4dAi/C9/+9U/y9umhP65IPmbtROH0NMuJ9UXZ8PAlgG965T/1SftW0Yee7Z/sYlPyPKrRdbF2f0Il7ZJZZD5M3V/YD41B1N3mOP0SRM01Hl5+ryWNRiSS9kwZ5VHIdY+7/O1bRWWcNRPbW2hqruU4UAUAUAUAUBgi/HhQJ4eRH3gl9Vz9V3I9lVUlmvwGn1rWmnzJ7cpfctHqNtW/Db+hybaGAxuLlaR4JbnSxQgKOSjNbQV6KuzT0x2qS/cobK9RdLc4v9j6P9FO1ppsCiYpSs8P9NrkXdR7D6E8V0J7VNdq7q7PkeSPZTZXjesZHJq6nM476R54ZpnaeEypH1BZMxUDiRbrAXvwqjsvtnqGq5Y7cl7Tp6oadOyOc88F/wCirDRTRDEoCyqSkRcG4yizMM2vPLfwapek004TlOzq/Yh6zVQsioV9F7nQwKsSuM0AUAlUA3YH8NP0r9BQG+gPMkYYWIuPGgKXbm7qYi1gEI/MBrbssNDUXUaWF3PR+5L02snQ+OnsK+D9HDR5gJgwZr9ZTp7r1Gu0dljWJJY9i0l40ml6Rgwe50CrZ80h7bkfAKa2h4bUl6uWQLPE7pPh4Rsbc/DH8rDydv5rL8NofYwvEtQu/wCCni9F2CWdsQpmEjXv/UBBvysV8vhUizTQnV5T6HCGpnCzze5C276I8PiZEkOInQoBlA6OwIN76rxvb4Uo00KYuMe5m/VTumpy6og79YSDZkcckkrESSdGOqLDqlrm3Lq/vVZb4VhZrfJZU+K5eLFx7lTBMrqGRgynUEG4I8xVRKEovElgt4zjJZTyi83bTrOewAfH/atqyJrnhJF7XUrgoAoAoAoAoAoCj3ji1Ru26n6j+a5WIsNFLqilrTl9Cdwup63W3zw8GPig6TMZj0Ry6qrH2cx4XzAC391XXhunthLe+Eyl8TvqnFQXLR2GVrKT2Amrh47lL9j5+2ZNi0DPjZIQlyxJPWFzfVhZfrXn71TY/wCinn6HotO7q1/Wawdp3MVPUoDHbKyZxYWBznNf35r1daeMo1xUupR6iUZWylHoXddziFAFAJVANGCxcfRp109lfzDsHjQG71yPvp8w+9AHrkffT5h96APXI++nzD70Aetx/wDqJ8w+9AHrcf8A6ifMPvQB65H30+YfegD1yPvp8w+9AHrkffT5h96A4z/8QrPOcHFADJbpnYJ1rHqBb24fm41hySXJtGLb4EHdvYm0IWuhWJSdVkYFW81W+vjoar9Vbp5rEln7IsdLVqIPMXj7s65uxLZWzlQ3VvY6X14XqlUHl7U8E7VvKWXyXfTL3l+Irfy5exDyg6Ze8vxFPLl7DKDpl7y/EU8uXsMoOmXvL8RTy5ewyg6Ze8vxFPLl7DKDpl7y/EU8uXsMoOmXvL8RTy5exjKK7bzqYuINmHMeX81znXLHQlaSaVhzXebZmNnusU0ax9wFlJH9za38tBU/R2aevrF59zOrrvt4jJY9siY27OMhYOsRJQhgUKtqDcGwN+I7Kt4aiuXcqJ6ayPY+rdmbWSfDRyFgpkjVirEAqWXUEHgQTXSXMeDguGcJ2pFg8XJ0cnSFwSosswAI0PLLy41TQhq9OsxxgvJz0uowpZydm3GljjwMEecf006PrMt7IbC/utVpprfNrUmsFTqKlVY4ovvXI++nzD713OAeuR99PmH3oA9cj76fMPvQCb0y95fiK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SEhUUEhQWFRUXGBUYGRgYFxcdGhYWGBocHRoYGh0YHSgiGhslHRUaITEhJSkrLi4vGB8zODMsNygtLisBCgoKDg0OGxAQGy0kICQsLCwsLCwvLCwsLywsLCwsLCwsLCwsLCwsLCwsLCwsLCwsLCwsLCwsLCwsLCwsLCwsLP/AABEIAOAA4QMBEQACEQEDEQH/xAAcAAACAgMBAQAAAAAAAAAAAAAABgQFAQMHAgj/xABGEAACAQIDBAYIBQIEBQIHAAABAgMAEQQSIQUGMUETIlFSYXEHFDKBkZKx0TNCcqHBI2Ik4fDxFYKis8JT0ggWJUNUk7L/xAAaAQEAAgMBAAAAAAAAAAAAAAAABAUBAgMG/8QANBEAAgIBAwIEBQMCBwEBAAAAAAECAxEEEiExQQUTIlEUMmFxoYGRsSPwBhUzQlLB0eFy/9oADAMBAAIRAxEAPwDsmCwidGnUX2V/KOweFAbvU4+4nyj7UAepx9xPlH2oA9Tj7ifKPtQB6nH3E+UfagD1OPuJ8o+1AHqcfcT5R9qAPU4+4nyj7UAepx9xPlH2oA9Tj7ifKPtQB6nH3E+UfagD1OPuJ8o+1AHqcfcT5R9qAPU4+4nyj7UAepx9xPlH2oDxLDEtsyxi5AFwouTwAvxOnCgPfqkfcT5R9qAr9v4mLC4d5jEjZQLLZRndmCogNtCWYD30BYeqR9xPlH2oA9Uj7ifKPtQB6nH3E+UfagD1OPuJ8o+1AHqcfcT5R9qAPU4+4nyj7UAepx9xPlH2oA9Tj7ifKPtQB6nH3E+UfagD1OPuJ8o+1AJvQL3V+AoBywP4afpX6CgN9AFAFAFAFAFAFAFAFAFAFAFAFAFAUu+GzWxGFdENpFKyRHuzRMHjPzKL+F6ARD6RVkkwryIyhJHlkC8sO0TJ0jAnURu5VxxBiJA4UBZ77TZtqbLhMpEUrO7xg3RzDaSJvA5wADz91ATMVvF0+1IMLGzCOJpC5ThJMkZujG/4cYcZu13jHI0Brk3wUbUlgDO4jSKIQRjMzTOczyNyVETKMxIF2YanSgHkGgM0AUAUAUAUAUAUAlUA3YH8NP0r9BQG+gCgCgCgI+PmKROwFyqswHaQCaw3hZN64qU1F92aNh47p8PFNw6SNHt2FgCRWIvMUza+ryrJQ9mT62OQUBg0AvbgTl8DGzEklptSbm3SvbjXa9KM8GlbzEYq4m4UAUAUAg7e2ocNPJLhTO73tLAYMU0MpA5MsZETaWzr1T+YHiAFHd/ASYvaJfDplw6NIZY5o2VkXFBemw7Ai18waQEEi7dh1AY8X6P5uiPR4humjGHTDOwB6FYJWdf1aNlueIUXoCi2xu3i8AMVNFIVhjgVUZB/Xa+rrnN8paVi7OAWN9LWFAadkMcPhVWMnCxt+LiWF8Xi5jqywRm7BiSQC13A4KONAdL3Dwzx4NFeMRdZysdyWVGYkdIxJzSm5LG/EnzoBhoAoDy7AC50FYbwCPi8SFRmvYAE37PdzrS6xVwc32NoR3SUV3IOytvJM2WxVuV7db4c/CoGk8Tr1Etq6ki/STqWX0LirMihQCVQDdgfw0/Sv0FAb6AKAKAKA1Ytbow7VYftWJdDet4mn9RT3F25h1wWHjaaMSKgUrmGYEaWI91cq5JLBYeI6ez4ictrw31GvD4pHF0YNbsINvO3CuqaZWyi49Ue3lA4kDzrWdsIfM0gk30NOLxSpG7k6KpY210A8OPCtq5KbW15MPjqJm4u34ocFCkglGjEsIZSvWcn2lUi2vGpmoqk7Hg41zSih0wmNSRBJGwZDwYHTTj8LVEktvDO2Targi41B/esZ7mCFgMaZHltbo1IVT3mHt+4Gw9xrlCxyb9kaxllssK7G5T7y7HGIw8kY6pbKbjnlYNYg8VOWxXmCRzoBX3B2KX2fBPFiJ0lkjDSXkLo0moYMkoYKLgg5Mp7LUBK2BjMRhFKTQSmOxIyxJZWub26Mnqaga3bnqASAPOwMXi36cnDrIXZW60mIijBNwUCzZyCAqk5FUdbVQaARxsjotolIgse0izSnLJJPHkdWcibOijIcqr1LEZ0tegO1YQsUXOAGsMwHANbUC/K9AbqAKAjbRZhE5T2grW87Vw1LkqpOHXBvWk5rPTJznF42ZkYCRzexIJve2tteHurzXhmr3X+VqG3CXDz7ssvEqJRo8zTrEo8r6/Q37ClvNE17dYf7fxWnwstHr1XJ9H1+nY3r1MdXo/Mj3X7PudHBr1yKczWQJVAN2B/DT9K/QUBvoDXLMFUseABJ8h5UC5eEekcEAjnrQPg9UB4nQMpU8CCD5GsPoZi8NMVvR/gkXCKALWeVflkYC/abCuNcVgsvE7pSv5fZfwSZR/9Rj6P8sMnTW4aleiB7To5HZr21s/nwjjHHw0t3usf9k5nTOxk4g2UWvpysPGqicqvNnK/5k+F/wCHFbtqUSDj2y4TFSWteOWwHgpAGnjUjwaG6crGsZfC+iNdS8LBV7r7ZwcOCw6PKjOIkDKoLvmtqMqAm9X91djseERINKKyWm6aM3rEhQoksuZEbiFCKmYjkWKZiPHtvXG7HC+nJvHuYfEthw2HUXYn+h2ZXPA/o1Pllqsc3WnX+xycnDMf2LvZ+FEUaovBRbz8T41Krhsjg7QjtWCTXQ2I2HxiSFwjXKMUbjo1gbfAj40N5QlHDffoJ+7OM9QxMuBnskckjyYRyeqwkOZ4bnQOGJIHMNpwoaDdtAS5f6BjD9sgYrbyUgn40BQzY9dl4VVnmkxMzE5FJvJNI2uSNdSEB7Sco4nSgPO4uwXhWTEYmxxWJcyykcFvosa/2ooAHvoBroAoAoDBoBd23u8GBeEWe9yt9D22vwNUev8ACozTnUsS/BYabWuL22fKRNi7qZbPKSDmzZBawt2mpT00tUq5XrEofn2yQ6XHSynGl+mTzj298DaBVijmZrIEqgG7A/hp+lfoKAxj8WsUbyP7KKzHyUXrOMm9cHZNQXVvBwjaO92LllMvTOmt1VWIVByFuB9/Gu6gsHvaPCtNXVscU/ds6ngN8YFwsU2IkVHdRmXUnOPaso17D765uDyeOehnbfOvTrcovGV2LnYm2I8UpeF1dLgC1wwNtQ4I6prRrBH1GmsoltsWGWEyXUjUXBFxxHlWrOKeHkUtjbnPAx/xWIMd2OTpLDrG5PVAN9TzHGuEa556lpqPEIXRXoWffAzYPApGLIoH3PEntPjXVQSK2dkp/Mb2QVh1pvLRruZgxggi2hreMdvQw3kjx7OjHBfrW++XuYwiSqgCwFhWrZkqcJ/WxDyflivGn6vzt9F/5TUWHrt3exxj6p59i4FSTsFZAu7sj/EY/s9YX/sx3oT9X/pVf/n/ALZZ7Y2NDiozHMiup5MAR8DQgFNFuhkGWPE4lF7oxEpA8BmYkDyNASdj7pYfDuZbF5SLGSRmdyOzPIS1vC9qAYKAKAKAKAKAKAKAKAKASqAbsF+Gn6V+goCu3sjVsHiFZggMTjMeA00v762j1JOibWog0svKOC7Nw+dwOQ6x8hy99Tqa98kj13+IPEvgdDKafqfEfuz3tWYNIbWsunmeZ/j3Vm+Sc3g4f4Y0EtLoVKfzS9T/AFOjehrCuEnkN8jFFXxK5sxHzAe7wqHYyH/iOyLshBdUm/3Ok1yPNgaAxegMXoCLlk6a+YdFktltqHvxvfhbS1uVa59Rv6dnTnJI6YXy3F7XtfW3b5VsctyTwaMZiD0bmOzMFawBGrW0HxrSzKi8dTDllPaadhYXooEU+1a7fqOp/c1z08NkEjFUdsEiqbeZ3eT1fD9LHEzIzmTJmZfaEYytmsdLkqL86meXjGX1JnkJJbnhsuxtCMRCVmyIVDXfq2BF9b8D4Vzwco1ylLbFZf0FHdfbTSYnEdBEZI5MQWM2ayBAiL1dCXa6+A8awy11ulUKYOyWGo/L36jvehTngYhb5Qwzdlxf4VruWcZMblnBmZLi17cOFazi5rGcGyeHk8S4pFZUZgGe+UEi7ZRc2HOw1rok8GMkDE7y4SNsj4mFWGhBkW4PjrpXRU2NZUWa74+5ZQzK4DKQynUEEEEdoI41zfDwzY2UAUAUAUAUAUAlUA3YH8NP0r9BQEPeLZfrWHkhzZc62B7CDcEjmLgVlPDJGkvdF0bMZwcp2huriMBA8jhXubXjzNlFtGYECwvf9qnU6iMYvHVk7WqPjGup5xXHlp92G4W5oxud586xKVC206Q65hcjgNNR21HnPHQvvFfFPhsV1Yb/AIOw4LBpCixxqFRRYAcAK4HjrLJWSc5PLZIoaGnF4hY1LuwVRxJNgB40w30MpN8I50uOhxl5sTPI6lm6PDxdIQqBrLdIRdmIsSWJAv4VK2yj6Yr9yw2Sr9MY/dsZty8KyLL1XSJnBijdizIoUAk3Jy5iCcoOnncVxseWRtQ02vfubXkL7RVQTaLDknsvM4A99oT8aj59ZuopaXc+8v4X/wBNOJwCz4+QPcqkMV1ubEl3OoHHhwOlSc4gUcqlZqXnokiZitjKgz4cCORdVIAAa35WA4qeFaqWeGdp6dRWYcMnbLxgmiSRdAwvbsPMHxBBHurWSw8HaqxWQUkL2ywcDifV21gxDyNE3NJTd2ibtB6zKeViOyur9az3RPsXmw3rql+Cz29u7FizF0ousbEheRuOBHMaVwZnS6yen3bOrRG3HQCGQgAA4jEW8lkZR+y1lG/iEm7Fn/iv4JG8e0jGojQNnk0BVb5VHtMO1gDpUTVXOC2rq/4Ku2zbwu5X7M2dmkjZYjEqHMWe3SSNbna9hrc3OtcKqsyTSwl37s5whysLGBg2k5ETEGxtXTxGyVemnOPXBOqSc0hW35wzTeoqrtGXmyFlNiFeNs1jyuLj31ZaCzNO5/8AFM4XR5x9S4wO6mGiXKsa+dhfzPbW0r5thQSKzZSep484Yfgzo0sY5JKhGcKOQZSDbtB7a2n669/dGF6ZY9xvqOdAoAoAoAoAoBKoBuwP4afpX6CgN9AeStACpbhQdT1QBQHl1uLGgTxyKe7s8WH/AMHOQkkZYRlzYSxXJQoToSAQpHEEdhFdZpy9SJVylP1x5Q1KRytXIi89xZ3VilbEYyeZCheQIgNj/SjFltbkbk+ZNca8uTZY62UI01wg84WX92b8Bn/4jiCVYJ0cQBI0JGuh5+0fhUt42I8/Xuerm+2EMJrkTmUW58DxwssoynpZWC34KW+l7n310sab4ImirnCDUl3ZWb/S3l2fEn4hxSSAcwkYOc+VmFb0riTfsXGlXpnJ9MYG2VrKSeQJ+FcCJFZaRTbjj/AwnvqZP/2Et/5VhErX/wCvJe3H7EjbKlTHMFzCMtmA1JRhYkDmQbG3gaj38NT9uv2K+zjEvYsMNOrqGQgqeBHOu0ZRayjommso07UUmJgBc6fWoPikJT0s4x6tHahpTTZT7xYdymEKqWaPEYdiByW+Vj7gxqfoFtpUZf8AE428yyvcY62MirinabasKqjBMNFI7ORozSgKqg87DX49lSEttLfuzm87y72ZtmLEFxE1yhs2hHbwvxGn+riuUoSj1N00ywrQyFAFAFAFAJVAN2B/DT9K/QUBvoAoAoAoAoANAQdp7KixC5ZkVx2MAfrWYycehvCyUOjI2x93YMKSYUCXFjbsraU3LqbWWyn8xbBa0ORjLQxgzahkVNpRYiHGPiI4ROHhjjUdIEMZVmJ4g3VswJtr1eBrqtrjh8EqGyVag3jk3bC2LIZzi8WQZiuRVW+SFL3ypfUm/Fjx8KSksbY9DFlkVHZDp/IxTRBlKngQQfI1yI6eHlHjBYVYkWNBZUAVR2AaAUMzm5ycpdWbSt6GpVS7BTMWQvGTqcjMt/MA2qM9Os5XH2OXkxzlcFtapGDqFqyDNAeRGOPPtoCPg9nxxFjGiqWN2sOPH7n4msuTfUwkkSqwZCgCgCgCgEqgG7A/hp+lfoKA30AUAUBi9a7sdQANbAzQFFvNt84Xo7IGDsQXdisaWF+uwVrX4DStJy2kvS6bz3Lnp26t/Y9DeiDpBEzdY5QSLlAzLmC5+Go1Hu7ab0Y+Dt27kuPybdkbwQ4ksImJIAbVSLqxIDC/EEg1mM0+hpdprKfn/t+wS7wQqzqxIMYJa6ngDYkdupFcnqILOexBeogm0+xgbxQnv3zBMuR8xJGYdW17Zdb0+IiPiIPoRm28y4I4roy5GbqLfWzlfEgcz7666Z+bjnGQrG69+DRh98IujRpLMziRgsGeYFY7ZtQoIIDC4IFqlPTyzhfngK+OMv8AHJLh3qw7FQrEljCFAVut0wJQjtFlNzyym9aOmaWf74N1bFszjtsyCf1eCJZHCdIxd8iqpNgLhWJJIPKo7k84SJ1dEfL8ybws44WWYG88Ifo2LBs2QnKxTpQuYxh7WLWBpvWcD4Oxx3L7/XHvg8Sb3YZVVyzZWjSUdRvYdgqm1uNyNKeYjK0NzeMd8fqaG3xjLRKiSNnlMR6jAoyi5uCL34admvKseYjdaCaTcmlhZ69QG+MKJeQsT/VNo45G6sTlWPDS1teVFYgvD7ZP0/Tq13WST/8ANeH6QICxJaNMwR8ueQAqua1r2INZ3rODT4K1R3Ne769l9C8FbkQzQBQGL1gADWQZoAoBKoBuwP4afpX6CgN9AFAeX4VhrKwBc2q7dJYk2sLans+teI8cnfHUYbe1YwWGmUXH6m3Zm0Sps56vaeX+Vb+E+MSrn5d8vT7vsL6M8xReo4YXBuDzr2ULIzSlF5TIDWOGQdrbITEAK7SBesCEcqGDcQ1uI0+tbOOTpVdKp5jjJFTdfDrIJFUggKLA9UhVyi4PGw09wrXYjq9Za47WzfsfYMWFv0QIBsLE3ygchfgNayopGl2ond85pO7MHW0azBwRmOgchmA7NReuPw0M5IPw8DdNsKJmLHMGLK1wxBBVcgsRw6uhrLogzLoi+TYuyUEPQqXVeRVyGHWzaMNeNdqkq+huoJR2ooptyY+liKO6Rqs+ezuJHebLds4P9tjUpalqLX2/BydCymu2fyScLuyFxcc1kEcMQihRQcw0tdyTqQCwFu8a0d7cHH3ZsqUpJ9kWG0thRTOshLpIoKh43ZGyn8pI4jzqO4pvJNr1E4RcVyn2ZEk3ewyP0jlgA2ezSHo+ky5c5BNs1ufbrxrVqMeWdFqrZLavwuce32ImD3UwZFo2ZwAi/jFrKjh1A1NgCo0rSKrl0eTpPW6hP1LH6Y68FjJu1CWzdcN0xnzBiCJCuU28CNLV12I4rV2JY7Yx+h4TdWAXsG1SZPaPszNmf9+HZWPLiZestfX6P9uhXS7o/wCIR0YJGrxOReQljGoUaE5A2gBa17Vq6+eDstc/KcWuXldu/wBev6DYK6leZoBE9JG+DYQLBAbTOMxa1+jQ3AsD+YkG3ZbyqZpNOrPVLocLrNvCOSvtGYvnMshe982dr3871beXDGMIib5Zzk7lubiXmw8E8pYyPFZiSbHKxytl4AkEm4GvuqjuiozlFdMk6DeFkY64nQKASqAbsD+Gn6V+goDfQBQEXHSlVLcQB+/L3VE1l8qapWRWcI3hBSkkxO2phenYOWZWUEKV0sCb8PdXldL/AIjug350VOL7NfwddT4bG1LbJxf0/wCyGPWY+7Kvwb/XxqbL/JNdFvmmf24IEV4ppmlxZH8j3syHIgB48fjVz4dpfh6FDOSVZPfLOCZU80CgCgCgCgCgCgCgI+OxQijaRvZUEn7edaWTUIuT7G9cHOSiu4hsj4s9LOxyn2EB0A/18a8zddO57pPj2L1OOnWytc92a58EcP8A1YGKldSL8Rz8x2itISdT3R4MxtV39OxdR92Zi+liSQfmUG3YeY+Nenps8yCku5RW1uubg+xLrqczFqAzQC9v1tl8Jg3ljAz3VVJ4KWNsx8vrau2nrVlm1mlktscnEMTPNi5C8jGRzYFjYaDhwsBV7XUoLbFFXfqIQ5mze2z0jW8rXbkNf9z51vKPHBAhq53TxCPHuPG7npFiBSKWMwr1UDqQVUcBmUjRfI6VV3aOXMosuqruil1Ok4SctmupXK2W5tZtAcy6+zr+xquawS0SKwZEqgG7A/hp+lfoKA30AUBhlvxrWcVJYfQIrH2MhOlx4D/OqOz/AA/ppy3LK+xJWqmkejseO446cr8fOt/8h0qkmk+DHxVhYKKuksEc9VkC1t7eNon6GFc8nO/BfDTiba+FVur13lPZHlljpdF5kd9jxEr494MXH1pI0deYXQge4n6VEh4jcn6lk7vRaefEJNP6jNsnaiYhM8Z8CDxU9hq2ovjdHdErb6JUy2yJ167nArNsbw4XCAHE4iKG97B3AJt2DifcKwnl4M4YtwelbZskoiimaR2vbLE9tBfiwHIVpbYq47pdDequVktserIUnpm2arsjmZSrFTeK4uDY8CdNK2i90U/cxKLi2mTdv7ywYrB3gcnPkYAqykrx4MPI1V+IaiEq3BPks/D9NZGxTkuMG2IDKLcLC3lVSuTaed3Jp2k4WJye6R7yLD61iR0pTc1gY92IiuFiB45b/MSR+xr0eji40xz7FbrJqV8mvctqlEYKAKAjbRwMc8bRyqGRhYg8/sed6ypOLyjDSawzhO38SYJpYI1yCN2UX1OUHqnXtFjfxr0VNjlWmUFmgh5zlJ5KGR7m7HU668SOR15VtnJLUVFYSLjdfdqXHSKqKRFcZ5LdVV52PNuwD6VHvvjXH6nWFbkz6DjWwsOWlUX3LA9UAlUA3YH8NP0r9BQG+gCgCgCgCgCgMNQCBhl/xWJze1nPwJP8Wry92fOln3L2f+hBLpgsK0OBXpjBhMSJBfI6nMo7RzHvt8TXXT6jyLM9iQ6XqatvddGIHpS352je0L9Bhm0vFo9+Yd+I8Mtqu9Lq43rjh+xW6rRyofPK9xRe+L2XmOsmHc3J4leJJPPqt/01xz5Wq+kv5O+PN0me8X+Cr3CX/HReT/8A8Guuvf8AQkcfD1/Xibm2WcRtOSP8vSuzeCA3Px4e+nneXplP6BU+ZqnD6s6qBbQV5iUnJ5Z6ZRSWDdhsU8Z6jEeHI+6ibRrOqM/mLfZsgxUyJMyogscvfbsue3/apelhG2xRm8L+SDqIPT1OVay/f2OjqK9OkecPVZAUAUAUBV7R3ew2IcPNBHIw0zMutuw9o8DW8bJxWIs1cU+qJj4KNgA0aELwBVTYDhbTStdzXczhG9VA0FYMmaAKASqAbsD+Gn6V+goDfQBQBQBQBQBQGDQCpvNst1k9ZhGbS0ijiQPzD3fQVUa/StvzIFnor4uPlWPHsyok21HkuurclI5+PhVQ5YRNjpZbsPp7lBNKXJZjcmuWSzhBQWERsXhVlRkkAZWFiDW9dkq5KUexiyuNkXGXQVN39lHB4qSButDOpKE8yvFD/dlJ87fC11F6vpVkesWVWnodNzrfyyRTbp7P6HabRH8gkt5W0PvBHxqTrLPM0m5d8EXR1+Xq9r7ZHHYuyRHLiJiOtLI1vBAdPibn4VV6nUb4QguiX5LTTafZOdj6t/guagk4KApt6tr+q4dmHtnqp+o8/cNam6HT+bYvZcsh669VVv3fCGf0KekE4xPVMSxOIjW6Ox1mjHaTxdeZ4ka8jXpzyx1egCgCgCgCgCgCgCgCgEqgG7A/hp+lfoKA30AUBExGMyMLjq65nLKFSw0vc638KzgLkkRyBgCCCDwINwawD3QBQBQGrEzKis7kBVBYk8AoFyT7hWGDkuM2muJdpo8pRzdctrZeXDn2+NeV1Tk7W5LH0PWaOMY0pReTTUYkm6DByOCUjdgOJVSR+wrpGmcllRbOUrq4vDkkRpIgbXHA3HgR/oisKcocGzjGXJTzbNtj45xwMTo3mLZfiCflqZG/OllW/f8ABDlRjUxsXtgYsBhulkSO9szBb9l6iVV75qHuSr7PLrc/ZEufezY6Yr1Aq+fN0Rmt1RLfLlLZr3zaE2yjyr0fwFG3G39Tzfx+o37t36diJj8N0Ujx3vlYi/bbhXnbq9k3H2PSUWeZWpe6FfbG7XrcweaQiNRZUX9ySeZ8OyplGtVNe2tZfdkO/Ru6e6b47JER94sJsth6qitMhHs+HJ34+FtePKpenq1N01ZN4X99iLqLNNTB1wWX/fc+h9l41Z4Y5ozdJER1/SwBH1q4KUlUAUAUAUAUAUAUAUAlUA3YH8NP0r9BQHueQKpZjYAEknkBxNZXIRz/AAvpMwoYIzTsBYdMyJlcj8xVdQDx0A48Kk/DTxnC+x1dEsZFD0m7bOInREa8CKCLHqtISSzeJAKge/tqVp6dkcvqZ0k4Ti8dc8m/0UbeeHFLhySYprgLySQAkMOy9iD23HZWmqqTjuOt0MrJ2uq4iGaAKARfTRj3i2VMsYJeYrCAASbObvoP7VYe+sNpdTKi30ODbs4LaMDAxRMEPtLJZVb3Mbg+I1qBqp6WxYm0WGlhqq3mC/fodJhZioLrla2oBvY+B5156xRUsReUehi5OPqWGHpJ9I+I2dPDhsEsaxCGOTMy5ukDE2A1Fl6upGt7616yhRUFt6HkbXJzbl1LDaWNE/RTBOjaWGGSRO5I63I+BFef8RUVd6T0Hhjl5Pq/Qh1ALE9xSFWDKbEEEHsI4VtGTjJNGs4qUXFlJiN2MM+MOLIbMX6Ux3HRmW9yeGbKW1y399qtf82ltxjkqf8AKY7s7uC6xEzMWc3ZjdjwuxPnYVWZ3zzJ9e5aJeXHEV07CNvGdpTXVIjHH2I6FmH9xvf3D96uNKtJVy5Zfuyo1T1dnCjheyE+bdvFLxgk9y3+l6slqaX0kislpbl1iz6a9D8jnZOGEisrIHSzAg2WRguh/ttXVST5RxcXF4Y51kwFAeXNhWGMZFXam+aoSsK9Jb8xNl93M/tVXf4nGDxBZ/gtaPC5yWZvH8lCnpJLymEx2OozL2jiBeuy1NirVs1x9OpLn4J6N0ZfuPOz9qRPGrI4I4W537CON6lVXRtjuiyjtqnVLbJFjXU5hQCVQDdgfw0/Sv0FARd4sEZsLPEvtPFIo8ypA/etoPEkzaLw8nzYykXBFiNCDxBHEHxq5TLDqi6t02G/uj/e33GvmK7qKcODze+Wj8Rw/lmiV6OIA+0cPdguUs2p9oqpso8b6+QNQtQ8QZ6G35Gd/FVRAM0AUAhel/bK4TDRSOrspmy9QDQlGIvcjsNRNZp5XxUYvHJL0eojRNyazwcvh38wjcTIvmn/ALSaqZeFXLphlvHxWnvkmYbe3CSEKshLHgMj3Pl1a5S8Pvgstfk7Q8Qom8Jl1MiyBQ6q4U3TOitkJ5rmBKnyrhHUW1rbFnWenpm98oknGYGdY2kEbSEa5ARnbtIDH9r3pXV5kvU8fVnKzVwrWIrP2Oc430hspKph8pBI/qMbgjtUAWPheraHhMO8slfPxaXaP7mnYu3sfj8QkELLGWOpVBZEHtMc19AP4HOu0tFpqYuTWfuR/wDMNRY8J4+x26DZkaoqZQ1gBmYXZrcye01SySbzglK2xdyp2tswRjOns8x3f8q4yhgn6fU7/TLqVlaEwKDB0vdCPLhIr88zfMxI/avT6CO2iJ5bXy3XyLqppDCgFnfrGlIQimxkNj+kC5+NwPearfE7XCvau5Y+GUqduX2OL7R21JnIQ5VBIFgLm3M3rOm8Oq8tOay2j2NdMccnrCYvpc4AUTkdVxpm7R4Na+tYup8nDy9ndPsYnDbj2HD0cySQyqs50Ykam9tNCT53+Nc4aiv4lKvo/wCSn8XrhZW5RXQ6zE4YXBuKtUeWPdZAlUA3YH8NP0r9BQG80Ahb7+j+LEdJiISY5srMQoBWVgL6jSzG1rg+YNSqdTKHpfQ7V2tcM5Vu/ORKEsT0hC2sb5r9XTz099WsLFHl9CJ4xopaipOHzR5Q47r7hYpMckkidFFFJnuWUlspuFUKTxNuNtKg36mDi1ElQtfkxU/mwsnYBVacjNZAUAi+mrZJxGyZsou0RWYeSHrf9Bb4UB8/bB3Lmnsz/wBKPtYdZh/av8n96g6jX11cLlk/T+H228vhHQ9jbChwq2iXrc3OrHzP8DSqO/WWXPl8exeUaSulcLn3GbYOHDOWP5Rf3nh/NcILLNdZY4xwu4xV2KwVN8txYMeM34U/KUDj4OPzDx4ipmn1k6uHyjjZSpIiei7dpcJA7mzTO8iOdbKInZMi35XUnxuOwVvrr3KSS6dTWmvas9x2qASCNtO3RSX7p+PL961l0OtH+ohTrgXRuweGMrrGvFiB5dp9w191dKq/MmorucrrFXBzZ1rDQhFVV4KAB5AWr1sIqMUkeQlJybbNtbmCHtPaCQIXc2A+JPYPGuVtsao7pHSqqVstsTmu2dqviHzPoBoq8lH8ntNeZ1OpldLMv0R6jTaaNEcLr3Zz7bWDMch06rEkHz1I8xXodDqI21Jd1wXNM1KJp2ZfpUtpZgSewDUn4XrrqWvKlk2s+UePR9gC+IDNJ0kZObTNyv28CSQLeFV6SndFKOHHqUni10Y07ccvg7Ggtw0q1PJnqgEqgG7A/hp+lfoKA33oDBNAQY9kYdZDKsMYkP5wi5vja9Z3SxjJtufQnVg1C9AF6AL0B5lUMCDqCCCO0HlWGsoJ4Zy3buyzh5Sn5Tqh7V+44V5bV6d02Ndux6rR6hX1p9+5X1FJZY7CxIRyDoGFvfyreD5ImrrcoZXYZK7FWYZgASSABqSeAFMZ4CWeEJOx974UmnVrrE8rOj8QCbBrgcASC1/7jep1mnlKKffBZS8KnGClHr3Q34PGxykCKRHJ4BWBJ9wqIqpt4wQLK5VrMlgrN4sUQxhta1s3ibAgfvXG5OMtrJmiqTXmfsUlcSwHzc3YZjHTSCzsOqO6vj4mr/w7SeWt8urPO+I6vzHsj0XUaqtSsIW1Npx4dM8rBRwHazHgq9pPZXOyxVxcn2N64OySjHqz5/8ASBvBjfXo8VIb4ZDlRFvlRG0YOO+R+bnYWtwqHG6vV1uHR+xOdFmjsU+q9xljkDAMpuCAQe0GvOyi4ycX2PRRkpLPuEsSsLMAR2Gs12Sg8xbRupYLfY25DsAyokSsOLatl8v4NqtY6fVXpSnLgr9R4rCLceW1+w+bA2FFhI8kS27Tpcn+B4VbVUqH1fd92UOp1U9RLdIta7EcKASqAbsD+Gn6V+goCNtXBPLlySmMqSdATe4IBsGGoOovcdoNAQDsfE//AJr8v/trp5a6aaak+860BhdjYgo4bFtnboypy6R5HLaAML5gbHh8NKA2DZmIKrfE2cGTXJcEMwyDioOVBbhqxvoNCB4i2JMEdDinIdcoOUApc6sDe+axsDfTjrpQHhNj4q5HrZC6EEILltb3B0tcg8TfytQHubYczIFbFOTrc5bDVMtwEYG4OouSPAnWgNuE2XMro74lnyl7rkAVlbgLBuWmuvCgJW2NlJiEyP5hhxU9orhfRG6O2R2o1E6ZbonONrbJkw7WkGnJh7LfY+Feb1GmnS/V09z02n1Vdy9PX2INRiSXOwtonpUSViUJy35rfhr2XqTpnGU1GfRkDV0LY5w6or998BPOXXDS541JVodA11Nr3/ONOB/flOrnVCxx/Jt4fZXWk7Y4b7iHHsXEM2UQS5uzIw/ci1THbBLOS8epqis7kOmwsB6gpNwcS1rkaiJRrlB5k8/8tazUatuS29ipvn8W8f7F+TftDFmaRpGABYgkDhoAP4qJda7ZubNqKlVBQRM3engSUNiATb2Ta6g9rDia76KVMZ5sX/hH10LpQxX+vudMgmV1DIQyngQbg16aMlJZXJ5iUHF4fDIe3ttQ4OFpsQ4SNbanmTwAHMnsrLfASy8HEfSXFicfIuIikP8AS1jhuLLbXMp4FzbW/Ht5VVVeIxnJwsWP77ltPw2UIqdby/76GgbYMuE6Ux58t1nhI109uwPMe0AeIPwifDqF23OM/KyZ8Q507sZxxJEzdyeFoR0D5oxfKDxQHXIb66a2vyrhrITU/WufwzvpJVuGIPj+DoO6u7ea00w6vFEPP+5vDsFTNDoc4ss/REDX6/Ga6/1f/g8AVeFIZoAoAoBKoBuwP4afpX6CgIu2cBJMAI5TFa9yL63GnAjzoCMNm4nMCcVoMugjUcOJ48SO3hyoDUNlYuwPrfW1ueiFraaBb2HC/jrQG1tm4i1vWjfMCrdGtwMrAggaN7QOo4r5WA1PsvFsIz61lcKQ9kurMQ+oFxYgsliRwQ3BuCAMJsnGAk+ucSCf6K8st7XJtcKRbx50BtfZeJKBTibsJA+YpbqhfZsjC4zWJvcEXHO4AMHsrELIjyYnOqhsy5MockWvoe2xoC7oDVPCrgqyhgeIIuK1lFSWJIzGTi8piBvZszDwECMsHOuS91C9uuo8BVBr6Kan6c59uxf+Hai635sNe/cXarC1MqSDpe/hxoYklgso4cS44vbxa311rdbmRJT08X2PLbGl7Af+YVjYzdaqvpkhz4Z09pSPPh8aw00do2Rl0ZqrBuUWxN48fFtKQ4U3w6lUkWS/Rtl9q3ZJcmxHYL6V6Ci2Gm063dXzg8/fTPU6h7ei4z2LH0jYRtqEHO0eS/RpclNe8O8e8Kjw8Ve/1L0neXhK2cP1fgpt3zKYWws145ox1G7V/I6ngwBsD7r8a01CgrFdDmL6/wDZ20+91umfEl0/6Zjd7b6SyNFMojxI6jclky9njx08dPBqtLOMVKvmPb6GNLqYyk4WcS7/AFG/0d+jERYl8XKSIjrDCCRe+t5BzUG+VfeataP6tUXYiovflWyVT4OuAVJIpmsg0YrGJEM0jBR2k/6vWkrIx5k8G0ISm8RWRZh9IODkUtCXlUMVuEKi44+3Y1Fv1sKXh5bJVGhsuWVjBBxPpRwsc8cDxYgNJ7LBEZeNtbPfx4VvTqoWVuzoka3aSdc1Dq2RP+Mxd4/Kaz8VWY+EsH/A/hp+lfoKkkY30BqmnVfaIHnQC1vJvnFhrIpVnPabKPPtPhUK/UyjmNay11+hY6Pw6d/qfQX5N8cSNS6AdmVbfvr+9VS1+pcuP4LReFU4xhv9S+2Lvij6T2Q20Yeyfsam6fxKMnts4f4K/U+GSr5r5X5LLEb2YKO3SYqBL3tnkVb242zEdo+NWNd0LPleSusqnX8ywSYNu4Z1zJiIWXvCRCPje1Z8yO7bnk12Sxuxx7kmLHRt7MiN5Mp+hrZySMJNm4OKyYKLfbeaPZ2EkxEmpGiL35D7K/yewA0By3ZW3PXYxPe7N7Y7r818uzwtXl9bVOFr3c/U9TorITpWzj6FhhoGkYKo1+g7TURLJJnNQWWMuB2csQ7W5sf47BXZRSKm2+VjJlbHHIUBhhfQ6igTa5KbaOxuLRcea9vl9q5yh7E6jV/7Z/uUSoBoBbj8edc5SbfLJ8UkuOh6rBseSo49n7VnL6ZMYzzgs92vRrFLixj8QtxZSkRGjOOEreFrWXmRc16Xw/zPJSn+n2PM+IOvzm4fr9zqYFTiCBNAc/8ASX6Rf+HKqQxmSRiAzkf04hfXNbi5HBfj2Hl5sZNxi+UdVTJJSkvSxN2/vDkeJ52JWVipcn2SRdT2BeNefjVPUb23lo9C7a9OoYWEz1idhznDynCQu7MekUKumclSbHQWuL8eZrpp4WW2x3rhcHPUW101y2Pl8o34zYMqmPFTQSIY430K3y5gC18t9RYj31h03Qi6kuG+plaiibVjlykUv/HE7G+FWPwsiv8Ai4HfcD+Gn6V+gqxKw30BC2tMixMXtoCQO0gcq0slti2b1x3SS9zhW05Y8ROI3LZgSCwtYk6kf51U0efVTK1Yefc9zTCVdfp6FNtPFGRzfgDZRyAGlWelpjXDjvyyVXFKJZbsYo5jGfZtceBBF/r+1QPFaI7FYjjqILG4iekvD5sOjAXKyD4MCPrao3hMsTkvdHn/ABWO6EX7P+SficAE2e8AsWXDm48cpN/mU1yjY5apWdtx0lUlpfL+hE9G+EC4XORrI5PuXqj6Guvidn9ZRXY5eGVryW33KvcHBMMVM12yxFkAubBiSP2Cn41K8QuxQkurI3h9G66TfRD9iR0i5ZOuvdbrD4HSqNXWLu/3ZdOmt9l+xCwWyooWZokCZrXC3ym3A5eF/KulupnbFRnya16eup5hwO2ycH0aa+02p/ge6sRWCu1FrnL6Im1sRwoZCgCgChgpduYDTpF/5h/5VznHuWGkv/2S/QpK5FgGF2zhsPiIBiiMsjhQPE6BmHcBtfzqw8P07ssy1wiu8Rv2V4i8NnY1FejwebPVZApekHfCPZ8casbSTvkT+0fmkP8AaLgebDxrjqN/ly2dTrQoOxb+hzHaW0mWeOF4WmXEHKpUZiXPFWU8eN737eyqLT6Z2rdCXqXU9BqNRGlqMo+lnTdi7jwIsZnjSV0sVDC6xkCwsDxIHM1baTS+VmUnlsp9Xq/OxGKwl0GwLapmMEIzasgScg7B8KcmMIcMD+Gn6V+goZN9AQsfgEkVs2lwRe/AWrScd0WjaEtslL2OIbfHq0wIiDPcgtY620FrcyOdVOnqlOMqrJYS7f32Pb6aaurzngX9pYUxuQRYE3Hkf5FWmnujOCw+SbXJOPBbbsYMgmQiwtZfG5Fz5afvVZ4rqItKtHDUTTW1FvtDBiVQrcA8bfI4a3vtb31U03OqWV7Mr76lZHD90UkONEmPxMJ4dAi/C9/+9U/y9umhP65IPmbtROH0NMuJ9UXZ8PAlgG965T/1SftW0Yee7Z/sYlPyPKrRdbF2f0Il7ZJZZD5M3V/YD41B1N3mOP0SRM01Hl5+ryWNRiSS9kwZ5VHIdY+7/O1bRWWcNRPbW2hqruU4UAUAUAUAUBgi/HhQJ4eRH3gl9Vz9V3I9lVUlmvwGn1rWmnzJ7cpfctHqNtW/Db+hybaGAxuLlaR4JbnSxQgKOSjNbQV6KuzT0x2qS/cobK9RdLc4v9j6P9FO1ppsCiYpSs8P9NrkXdR7D6E8V0J7VNdq7q7PkeSPZTZXjesZHJq6nM476R54ZpnaeEypH1BZMxUDiRbrAXvwqjsvtnqGq5Y7cl7Tp6oadOyOc88F/wCirDRTRDEoCyqSkRcG4yizMM2vPLfwapek004TlOzq/Yh6zVQsioV9F7nQwKsSuM0AUAlUA3YH8NP0r9BQG+gPMkYYWIuPGgKXbm7qYi1gEI/MBrbssNDUXUaWF3PR+5L02snQ+OnsK+D9HDR5gJgwZr9ZTp7r1Gu0dljWJJY9i0l40ml6Rgwe50CrZ80h7bkfAKa2h4bUl6uWQLPE7pPh4Rsbc/DH8rDydv5rL8NofYwvEtQu/wCCni9F2CWdsQpmEjXv/UBBvysV8vhUizTQnV5T6HCGpnCzze5C276I8PiZEkOInQoBlA6OwIN76rxvb4Uo00KYuMe5m/VTumpy6og79YSDZkcckkrESSdGOqLDqlrm3Lq/vVZb4VhZrfJZU+K5eLFx7lTBMrqGRgynUEG4I8xVRKEovElgt4zjJZTyi83bTrOewAfH/atqyJrnhJF7XUrgoAoAoAoAoAoCj3ji1Ru26n6j+a5WIsNFLqilrTl9Cdwup63W3zw8GPig6TMZj0Ry6qrH2cx4XzAC391XXhunthLe+Eyl8TvqnFQXLR2GVrKT2Amrh47lL9j5+2ZNi0DPjZIQlyxJPWFzfVhZfrXn71TY/wCinn6HotO7q1/Wawdp3MVPUoDHbKyZxYWBznNf35r1daeMo1xUupR6iUZWylHoXddziFAFAJVANGCxcfRp109lfzDsHjQG71yPvp8w+9AHrkffT5h96APXI++nzD70Aetx/wDqJ8w+9AHrcf8A6ifMPvQB65H30+YfegD1yPvp8w+9AHrkffT5h96A4z/8QrPOcHFADJbpnYJ1rHqBb24fm41hySXJtGLb4EHdvYm0IWuhWJSdVkYFW81W+vjoar9Vbp5rEln7IsdLVqIPMXj7s65uxLZWzlQ3VvY6X14XqlUHl7U8E7VvKWXyXfTL3l+Irfy5exDyg6Ze8vxFPLl7DKDpl7y/EU8uXsMoOmXvL8RTy5ewyg6Ze8vxFPLl7DKDpl7y/EU8uXsMoOmXvL8RTy5exjKK7bzqYuINmHMeX81znXLHQlaSaVhzXebZmNnusU0ax9wFlJH9za38tBU/R2aevrF59zOrrvt4jJY9siY27OMhYOsRJQhgUKtqDcGwN+I7Kt4aiuXcqJ6ayPY+rdmbWSfDRyFgpkjVirEAqWXUEHgQTXSXMeDguGcJ2pFg8XJ0cnSFwSosswAI0PLLy41TQhq9OsxxgvJz0uowpZydm3GljjwMEecf006PrMt7IbC/utVpprfNrUmsFTqKlVY4ovvXI++nzD713OAeuR99PmH3oA9cj76fMPvQCb0y95fiK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SEhUUEhQWFRUXGBUYGRgYFxcdGhYWGBocHRoYGh0YHSgiGhslHRUaITEhJSkrLi4vGB8zODMsNygtLisBCgoKDg0OGxAQGy0kICQsLCwsLCwvLCwsLywsLCwsLCwsLCwsLCwsLCwsLCwsLCwsLCwsLCwsLCwsLCwsLCwsLP/AABEIAOAA4QMBEQACEQEDEQH/xAAcAAACAgMBAQAAAAAAAAAAAAAABgQFAQMHAgj/xABGEAACAQIDBAYIBQIEBQIHAAABAgMAEQQSIQUGMUETIlFSYXEHFDKBkZKx0TNCcqHBI2Ik4fDxFYKis8JT0ggWJUNUk7L/xAAaAQEAAgMBAAAAAAAAAAAAAAAABAUBAgMG/8QANBEAAgIBAwIEBQMCBwEBAAAAAAECAxEEEiExQQUTIlEUMmFxoYGRsSPwBhUzQlLB0eFy/9oADAMBAAIRAxEAPwDsmCwidGnUX2V/KOweFAbvU4+4nyj7UAepx9xPlH2oA9Tj7ifKPtQB6nH3E+UfagD1OPuJ8o+1AHqcfcT5R9qAPU4+4nyj7UAepx9xPlH2oA9Tj7ifKPtQB6nH3E+UfagD1OPuJ8o+1AHqcfcT5R9qAPU4+4nyj7UAepx9xPlH2oDxLDEtsyxi5AFwouTwAvxOnCgPfqkfcT5R9qAr9v4mLC4d5jEjZQLLZRndmCogNtCWYD30BYeqR9xPlH2oA9Uj7ifKPtQB6nH3E+UfagD1OPuJ8o+1AHqcfcT5R9qAPU4+4nyj7UAepx9xPlH2oA9Tj7ifKPtQB6nH3E+UfagD1OPuJ8o+1AJvQL3V+AoBywP4afpX6CgN9AFAFAFAFAFAFAFAFAFAFAFAFAFAUu+GzWxGFdENpFKyRHuzRMHjPzKL+F6ARD6RVkkwryIyhJHlkC8sO0TJ0jAnURu5VxxBiJA4UBZ77TZtqbLhMpEUrO7xg3RzDaSJvA5wADz91ATMVvF0+1IMLGzCOJpC5ThJMkZujG/4cYcZu13jHI0Brk3wUbUlgDO4jSKIQRjMzTOczyNyVETKMxIF2YanSgHkGgM0AUAUAUAUAUAUAlUA3YH8NP0r9BQG+gCgCgCgI+PmKROwFyqswHaQCaw3hZN64qU1F92aNh47p8PFNw6SNHt2FgCRWIvMUza+ryrJQ9mT62OQUBg0AvbgTl8DGzEklptSbm3SvbjXa9KM8GlbzEYq4m4UAUAUAg7e2ocNPJLhTO73tLAYMU0MpA5MsZETaWzr1T+YHiAFHd/ASYvaJfDplw6NIZY5o2VkXFBemw7Ai18waQEEi7dh1AY8X6P5uiPR4humjGHTDOwB6FYJWdf1aNlueIUXoCi2xu3i8AMVNFIVhjgVUZB/Xa+rrnN8paVi7OAWN9LWFAadkMcPhVWMnCxt+LiWF8Xi5jqywRm7BiSQC13A4KONAdL3Dwzx4NFeMRdZysdyWVGYkdIxJzSm5LG/EnzoBhoAoDy7AC50FYbwCPi8SFRmvYAE37PdzrS6xVwc32NoR3SUV3IOytvJM2WxVuV7db4c/CoGk8Tr1Etq6ki/STqWX0LirMihQCVQDdgfw0/Sv0FAb6AKAKAKA1Ytbow7VYftWJdDet4mn9RT3F25h1wWHjaaMSKgUrmGYEaWI91cq5JLBYeI6ez4ictrw31GvD4pHF0YNbsINvO3CuqaZWyi49Ue3lA4kDzrWdsIfM0gk30NOLxSpG7k6KpY210A8OPCtq5KbW15MPjqJm4u34ocFCkglGjEsIZSvWcn2lUi2vGpmoqk7Hg41zSih0wmNSRBJGwZDwYHTTj8LVEktvDO2Targi41B/esZ7mCFgMaZHltbo1IVT3mHt+4Gw9xrlCxyb9kaxllssK7G5T7y7HGIw8kY6pbKbjnlYNYg8VOWxXmCRzoBX3B2KX2fBPFiJ0lkjDSXkLo0moYMkoYKLgg5Mp7LUBK2BjMRhFKTQSmOxIyxJZWub26Mnqaga3bnqASAPOwMXi36cnDrIXZW60mIijBNwUCzZyCAqk5FUdbVQaARxsjotolIgse0izSnLJJPHkdWcibOijIcqr1LEZ0tegO1YQsUXOAGsMwHANbUC/K9AbqAKAjbRZhE5T2grW87Vw1LkqpOHXBvWk5rPTJznF42ZkYCRzexIJve2tteHurzXhmr3X+VqG3CXDz7ssvEqJRo8zTrEo8r6/Q37ClvNE17dYf7fxWnwstHr1XJ9H1+nY3r1MdXo/Mj3X7PudHBr1yKczWQJVAN2B/DT9K/QUBvoDXLMFUseABJ8h5UC5eEekcEAjnrQPg9UB4nQMpU8CCD5GsPoZi8NMVvR/gkXCKALWeVflkYC/abCuNcVgsvE7pSv5fZfwSZR/9Rj6P8sMnTW4aleiB7To5HZr21s/nwjjHHw0t3usf9k5nTOxk4g2UWvpysPGqicqvNnK/5k+F/wCHFbtqUSDj2y4TFSWteOWwHgpAGnjUjwaG6crGsZfC+iNdS8LBV7r7ZwcOCw6PKjOIkDKoLvmtqMqAm9X91djseERINKKyWm6aM3rEhQoksuZEbiFCKmYjkWKZiPHtvXG7HC+nJvHuYfEthw2HUXYn+h2ZXPA/o1Pllqsc3WnX+xycnDMf2LvZ+FEUaovBRbz8T41Krhsjg7QjtWCTXQ2I2HxiSFwjXKMUbjo1gbfAj40N5QlHDffoJ+7OM9QxMuBnskckjyYRyeqwkOZ4bnQOGJIHMNpwoaDdtAS5f6BjD9sgYrbyUgn40BQzY9dl4VVnmkxMzE5FJvJNI2uSNdSEB7Sco4nSgPO4uwXhWTEYmxxWJcyykcFvosa/2ooAHvoBroAoAoDBoBd23u8GBeEWe9yt9D22vwNUev8ACozTnUsS/BYabWuL22fKRNi7qZbPKSDmzZBawt2mpT00tUq5XrEofn2yQ6XHSynGl+mTzj298DaBVijmZrIEqgG7A/hp+lfoKAxj8WsUbyP7KKzHyUXrOMm9cHZNQXVvBwjaO92LllMvTOmt1VWIVByFuB9/Gu6gsHvaPCtNXVscU/ds6ngN8YFwsU2IkVHdRmXUnOPaso17D765uDyeOehnbfOvTrcovGV2LnYm2I8UpeF1dLgC1wwNtQ4I6prRrBH1GmsoltsWGWEyXUjUXBFxxHlWrOKeHkUtjbnPAx/xWIMd2OTpLDrG5PVAN9TzHGuEa556lpqPEIXRXoWffAzYPApGLIoH3PEntPjXVQSK2dkp/Mb2QVh1pvLRruZgxggi2hreMdvQw3kjx7OjHBfrW++XuYwiSqgCwFhWrZkqcJ/WxDyflivGn6vzt9F/5TUWHrt3exxj6p59i4FSTsFZAu7sj/EY/s9YX/sx3oT9X/pVf/n/ALZZ7Y2NDiozHMiup5MAR8DQgFNFuhkGWPE4lF7oxEpA8BmYkDyNASdj7pYfDuZbF5SLGSRmdyOzPIS1vC9qAYKAKAKAKAKAKAKAKAKASqAbsF+Gn6V+goCu3sjVsHiFZggMTjMeA00v762j1JOibWog0svKOC7Nw+dwOQ6x8hy99Tqa98kj13+IPEvgdDKafqfEfuz3tWYNIbWsunmeZ/j3Vm+Sc3g4f4Y0EtLoVKfzS9T/AFOjehrCuEnkN8jFFXxK5sxHzAe7wqHYyH/iOyLshBdUm/3Ok1yPNgaAxegMXoCLlk6a+YdFktltqHvxvfhbS1uVa59Rv6dnTnJI6YXy3F7XtfW3b5VsctyTwaMZiD0bmOzMFawBGrW0HxrSzKi8dTDllPaadhYXooEU+1a7fqOp/c1z08NkEjFUdsEiqbeZ3eT1fD9LHEzIzmTJmZfaEYytmsdLkqL86meXjGX1JnkJJbnhsuxtCMRCVmyIVDXfq2BF9b8D4Vzwco1ylLbFZf0FHdfbTSYnEdBEZI5MQWM2ayBAiL1dCXa6+A8awy11ulUKYOyWGo/L36jvehTngYhb5Qwzdlxf4VruWcZMblnBmZLi17cOFazi5rGcGyeHk8S4pFZUZgGe+UEi7ZRc2HOw1rok8GMkDE7y4SNsj4mFWGhBkW4PjrpXRU2NZUWa74+5ZQzK4DKQynUEEEEdoI41zfDwzY2UAUAUAUAUAUAlUA3YH8NP0r9BQEPeLZfrWHkhzZc62B7CDcEjmLgVlPDJGkvdF0bMZwcp2huriMBA8jhXubXjzNlFtGYECwvf9qnU6iMYvHVk7WqPjGup5xXHlp92G4W5oxud586xKVC206Q65hcjgNNR21HnPHQvvFfFPhsV1Yb/AIOw4LBpCixxqFRRYAcAK4HjrLJWSc5PLZIoaGnF4hY1LuwVRxJNgB40w30MpN8I50uOhxl5sTPI6lm6PDxdIQqBrLdIRdmIsSWJAv4VK2yj6Yr9yw2Sr9MY/dsZty8KyLL1XSJnBijdizIoUAk3Jy5iCcoOnncVxseWRtQ02vfubXkL7RVQTaLDknsvM4A99oT8aj59ZuopaXc+8v4X/wBNOJwCz4+QPcqkMV1ubEl3OoHHhwOlSc4gUcqlZqXnokiZitjKgz4cCORdVIAAa35WA4qeFaqWeGdp6dRWYcMnbLxgmiSRdAwvbsPMHxBBHurWSw8HaqxWQUkL2ywcDifV21gxDyNE3NJTd2ibtB6zKeViOyur9az3RPsXmw3rql+Cz29u7FizF0ousbEheRuOBHMaVwZnS6yen3bOrRG3HQCGQgAA4jEW8lkZR+y1lG/iEm7Fn/iv4JG8e0jGojQNnk0BVb5VHtMO1gDpUTVXOC2rq/4Ku2zbwu5X7M2dmkjZYjEqHMWe3SSNbna9hrc3OtcKqsyTSwl37s5whysLGBg2k5ETEGxtXTxGyVemnOPXBOqSc0hW35wzTeoqrtGXmyFlNiFeNs1jyuLj31ZaCzNO5/8AFM4XR5x9S4wO6mGiXKsa+dhfzPbW0r5thQSKzZSep484Yfgzo0sY5JKhGcKOQZSDbtB7a2n669/dGF6ZY9xvqOdAoAoAoAoAoBKoBuwP4afpX6CgN9AeStACpbhQdT1QBQHl1uLGgTxyKe7s8WH/AMHOQkkZYRlzYSxXJQoToSAQpHEEdhFdZpy9SJVylP1x5Q1KRytXIi89xZ3VilbEYyeZCheQIgNj/SjFltbkbk+ZNca8uTZY62UI01wg84WX92b8Bn/4jiCVYJ0cQBI0JGuh5+0fhUt42I8/Xuerm+2EMJrkTmUW58DxwssoynpZWC34KW+l7n310sab4ImirnCDUl3ZWb/S3l2fEn4hxSSAcwkYOc+VmFb0riTfsXGlXpnJ9MYG2VrKSeQJ+FcCJFZaRTbjj/AwnvqZP/2Et/5VhErX/wCvJe3H7EjbKlTHMFzCMtmA1JRhYkDmQbG3gaj38NT9uv2K+zjEvYsMNOrqGQgqeBHOu0ZRayjommso07UUmJgBc6fWoPikJT0s4x6tHahpTTZT7xYdymEKqWaPEYdiByW+Vj7gxqfoFtpUZf8AE428yyvcY62MirinabasKqjBMNFI7ORozSgKqg87DX49lSEttLfuzm87y72ZtmLEFxE1yhs2hHbwvxGn+riuUoSj1N00ywrQyFAFAFAFAJVAN2B/DT9K/QUBvoAoAoAoAoANAQdp7KixC5ZkVx2MAfrWYycehvCyUOjI2x93YMKSYUCXFjbsraU3LqbWWyn8xbBa0ORjLQxgzahkVNpRYiHGPiI4ROHhjjUdIEMZVmJ4g3VswJtr1eBrqtrjh8EqGyVag3jk3bC2LIZzi8WQZiuRVW+SFL3ypfUm/Fjx8KSksbY9DFlkVHZDp/IxTRBlKngQQfI1yI6eHlHjBYVYkWNBZUAVR2AaAUMzm5ycpdWbSt6GpVS7BTMWQvGTqcjMt/MA2qM9Os5XH2OXkxzlcFtapGDqFqyDNAeRGOPPtoCPg9nxxFjGiqWN2sOPH7n4msuTfUwkkSqwZCgCgCgCgEqgG7A/hp+lfoKA30AUAUBi9a7sdQANbAzQFFvNt84Xo7IGDsQXdisaWF+uwVrX4DStJy2kvS6bz3Lnp26t/Y9DeiDpBEzdY5QSLlAzLmC5+Go1Hu7ab0Y+Dt27kuPybdkbwQ4ksImJIAbVSLqxIDC/EEg1mM0+hpdprKfn/t+wS7wQqzqxIMYJa6ngDYkdupFcnqILOexBeogm0+xgbxQnv3zBMuR8xJGYdW17Zdb0+IiPiIPoRm28y4I4roy5GbqLfWzlfEgcz7666Z+bjnGQrG69+DRh98IujRpLMziRgsGeYFY7ZtQoIIDC4IFqlPTyzhfngK+OMv8AHJLh3qw7FQrEljCFAVut0wJQjtFlNzyym9aOmaWf74N1bFszjtsyCf1eCJZHCdIxd8iqpNgLhWJJIPKo7k84SJ1dEfL8ybws44WWYG88Ifo2LBs2QnKxTpQuYxh7WLWBpvWcD4Oxx3L7/XHvg8Sb3YZVVyzZWjSUdRvYdgqm1uNyNKeYjK0NzeMd8fqaG3xjLRKiSNnlMR6jAoyi5uCL34admvKseYjdaCaTcmlhZ69QG+MKJeQsT/VNo45G6sTlWPDS1teVFYgvD7ZP0/Tq13WST/8ANeH6QICxJaNMwR8ueQAqua1r2INZ3rODT4K1R3Ne769l9C8FbkQzQBQGL1gADWQZoAoBKoBuwP4afpX6CgN9AFAeX4VhrKwBc2q7dJYk2sLans+teI8cnfHUYbe1YwWGmUXH6m3Zm0Sps56vaeX+Vb+E+MSrn5d8vT7vsL6M8xReo4YXBuDzr2ULIzSlF5TIDWOGQdrbITEAK7SBesCEcqGDcQ1uI0+tbOOTpVdKp5jjJFTdfDrIJFUggKLA9UhVyi4PGw09wrXYjq9Za47WzfsfYMWFv0QIBsLE3ygchfgNayopGl2ond85pO7MHW0azBwRmOgchmA7NReuPw0M5IPw8DdNsKJmLHMGLK1wxBBVcgsRw6uhrLogzLoi+TYuyUEPQqXVeRVyGHWzaMNeNdqkq+huoJR2ooptyY+liKO6Rqs+ezuJHebLds4P9tjUpalqLX2/BydCymu2fyScLuyFxcc1kEcMQihRQcw0tdyTqQCwFu8a0d7cHH3ZsqUpJ9kWG0thRTOshLpIoKh43ZGyn8pI4jzqO4pvJNr1E4RcVyn2ZEk3ewyP0jlgA2ezSHo+ky5c5BNs1ufbrxrVqMeWdFqrZLavwuce32ImD3UwZFo2ZwAi/jFrKjh1A1NgCo0rSKrl0eTpPW6hP1LH6Y68FjJu1CWzdcN0xnzBiCJCuU28CNLV12I4rV2JY7Yx+h4TdWAXsG1SZPaPszNmf9+HZWPLiZestfX6P9uhXS7o/wCIR0YJGrxOReQljGoUaE5A2gBa17Vq6+eDstc/KcWuXldu/wBev6DYK6leZoBE9JG+DYQLBAbTOMxa1+jQ3AsD+YkG3ZbyqZpNOrPVLocLrNvCOSvtGYvnMshe982dr3871beXDGMIib5Zzk7lubiXmw8E8pYyPFZiSbHKxytl4AkEm4GvuqjuiozlFdMk6DeFkY64nQKASqAbsD+Gn6V+goDfQBQEXHSlVLcQB+/L3VE1l8qapWRWcI3hBSkkxO2phenYOWZWUEKV0sCb8PdXldL/AIjug350VOL7NfwddT4bG1LbJxf0/wCyGPWY+7Kvwb/XxqbL/JNdFvmmf24IEV4ppmlxZH8j3syHIgB48fjVz4dpfh6FDOSVZPfLOCZU80CgCgCgCgCgCgCgI+OxQijaRvZUEn7edaWTUIuT7G9cHOSiu4hsj4s9LOxyn2EB0A/18a8zddO57pPj2L1OOnWytc92a58EcP8A1YGKldSL8Rz8x2itISdT3R4MxtV39OxdR92Zi+liSQfmUG3YeY+Nenps8yCku5RW1uubg+xLrqczFqAzQC9v1tl8Jg3ljAz3VVJ4KWNsx8vrau2nrVlm1mlktscnEMTPNi5C8jGRzYFjYaDhwsBV7XUoLbFFXfqIQ5mze2z0jW8rXbkNf9z51vKPHBAhq53TxCPHuPG7npFiBSKWMwr1UDqQVUcBmUjRfI6VV3aOXMosuqruil1Ok4SctmupXK2W5tZtAcy6+zr+xquawS0SKwZEqgG7A/hp+lfoKA30AUBhlvxrWcVJYfQIrH2MhOlx4D/OqOz/AA/ppy3LK+xJWqmkejseO446cr8fOt/8h0qkmk+DHxVhYKKuksEc9VkC1t7eNon6GFc8nO/BfDTiba+FVur13lPZHlljpdF5kd9jxEr494MXH1pI0deYXQge4n6VEh4jcn6lk7vRaefEJNP6jNsnaiYhM8Z8CDxU9hq2ovjdHdErb6JUy2yJ167nArNsbw4XCAHE4iKG97B3AJt2DifcKwnl4M4YtwelbZskoiimaR2vbLE9tBfiwHIVpbYq47pdDequVktserIUnpm2arsjmZSrFTeK4uDY8CdNK2i90U/cxKLi2mTdv7ywYrB3gcnPkYAqykrx4MPI1V+IaiEq3BPks/D9NZGxTkuMG2IDKLcLC3lVSuTaed3Jp2k4WJye6R7yLD61iR0pTc1gY92IiuFiB45b/MSR+xr0eji40xz7FbrJqV8mvctqlEYKAKAjbRwMc8bRyqGRhYg8/sed6ypOLyjDSawzhO38SYJpYI1yCN2UX1OUHqnXtFjfxr0VNjlWmUFmgh5zlJ5KGR7m7HU668SOR15VtnJLUVFYSLjdfdqXHSKqKRFcZ5LdVV52PNuwD6VHvvjXH6nWFbkz6DjWwsOWlUX3LA9UAlUA3YH8NP0r9BQG+gCgCgCgCgCgMNQCBhl/xWJze1nPwJP8Wry92fOln3L2f+hBLpgsK0OBXpjBhMSJBfI6nMo7RzHvt8TXXT6jyLM9iQ6XqatvddGIHpS352je0L9Bhm0vFo9+Yd+I8Mtqu9Lq43rjh+xW6rRyofPK9xRe+L2XmOsmHc3J4leJJPPqt/01xz5Wq+kv5O+PN0me8X+Cr3CX/HReT/8A8Guuvf8AQkcfD1/Xibm2WcRtOSP8vSuzeCA3Px4e+nneXplP6BU+ZqnD6s6qBbQV5iUnJ5Z6ZRSWDdhsU8Z6jEeHI+6ibRrOqM/mLfZsgxUyJMyogscvfbsue3/apelhG2xRm8L+SDqIPT1OVay/f2OjqK9OkecPVZAUAUAUBV7R3ew2IcPNBHIw0zMutuw9o8DW8bJxWIs1cU+qJj4KNgA0aELwBVTYDhbTStdzXczhG9VA0FYMmaAKASqAbsD+Gn6V+goDfQBQBQBQBQBQGDQCpvNst1k9ZhGbS0ijiQPzD3fQVUa/StvzIFnor4uPlWPHsyok21HkuurclI5+PhVQ5YRNjpZbsPp7lBNKXJZjcmuWSzhBQWERsXhVlRkkAZWFiDW9dkq5KUexiyuNkXGXQVN39lHB4qSButDOpKE8yvFD/dlJ87fC11F6vpVkesWVWnodNzrfyyRTbp7P6HabRH8gkt5W0PvBHxqTrLPM0m5d8EXR1+Xq9r7ZHHYuyRHLiJiOtLI1vBAdPibn4VV6nUb4QguiX5LTTafZOdj6t/guagk4KApt6tr+q4dmHtnqp+o8/cNam6HT+bYvZcsh669VVv3fCGf0KekE4xPVMSxOIjW6Ox1mjHaTxdeZ4ka8jXpzyx1egCgCgCgCgCgCgCgCgEqgG7A/hp+lfoKA30AUBExGMyMLjq65nLKFSw0vc638KzgLkkRyBgCCCDwINwawD3QBQBQGrEzKis7kBVBYk8AoFyT7hWGDkuM2muJdpo8pRzdctrZeXDn2+NeV1Tk7W5LH0PWaOMY0pReTTUYkm6DByOCUjdgOJVSR+wrpGmcllRbOUrq4vDkkRpIgbXHA3HgR/oisKcocGzjGXJTzbNtj45xwMTo3mLZfiCflqZG/OllW/f8ABDlRjUxsXtgYsBhulkSO9szBb9l6iVV75qHuSr7PLrc/ZEufezY6Yr1Aq+fN0Rmt1RLfLlLZr3zaE2yjyr0fwFG3G39Tzfx+o37t36diJj8N0Ujx3vlYi/bbhXnbq9k3H2PSUWeZWpe6FfbG7XrcweaQiNRZUX9ySeZ8OyplGtVNe2tZfdkO/Ru6e6b47JER94sJsth6qitMhHs+HJ34+FtePKpenq1N01ZN4X99iLqLNNTB1wWX/fc+h9l41Z4Y5ozdJER1/SwBH1q4KUlUAUAUAUAUAUAUAUAlUA3YH8NP0r9BQHueQKpZjYAEknkBxNZXIRz/AAvpMwoYIzTsBYdMyJlcj8xVdQDx0A48Kk/DTxnC+x1dEsZFD0m7bOInREa8CKCLHqtISSzeJAKge/tqVp6dkcvqZ0k4Ti8dc8m/0UbeeHFLhySYprgLySQAkMOy9iD23HZWmqqTjuOt0MrJ2uq4iGaAKARfTRj3i2VMsYJeYrCAASbObvoP7VYe+sNpdTKi30ODbs4LaMDAxRMEPtLJZVb3Mbg+I1qBqp6WxYm0WGlhqq3mC/fodJhZioLrla2oBvY+B5156xRUsReUehi5OPqWGHpJ9I+I2dPDhsEsaxCGOTMy5ukDE2A1Fl6upGt7616yhRUFt6HkbXJzbl1LDaWNE/RTBOjaWGGSRO5I63I+BFef8RUVd6T0Hhjl5Pq/Qh1ALE9xSFWDKbEEEHsI4VtGTjJNGs4qUXFlJiN2MM+MOLIbMX6Ux3HRmW9yeGbKW1y399qtf82ltxjkqf8AKY7s7uC6xEzMWc3ZjdjwuxPnYVWZ3zzJ9e5aJeXHEV07CNvGdpTXVIjHH2I6FmH9xvf3D96uNKtJVy5Zfuyo1T1dnCjheyE+bdvFLxgk9y3+l6slqaX0kislpbl1iz6a9D8jnZOGEisrIHSzAg2WRguh/ttXVST5RxcXF4Y51kwFAeXNhWGMZFXam+aoSsK9Jb8xNl93M/tVXf4nGDxBZ/gtaPC5yWZvH8lCnpJLymEx2OozL2jiBeuy1NirVs1x9OpLn4J6N0ZfuPOz9qRPGrI4I4W537CON6lVXRtjuiyjtqnVLbJFjXU5hQCVQDdgfw0/Sv0FARd4sEZsLPEvtPFIo8ypA/etoPEkzaLw8nzYykXBFiNCDxBHEHxq5TLDqi6t02G/uj/e33GvmK7qKcODze+Wj8Rw/lmiV6OIA+0cPdguUs2p9oqpso8b6+QNQtQ8QZ6G35Gd/FVRAM0AUAhel/bK4TDRSOrspmy9QDQlGIvcjsNRNZp5XxUYvHJL0eojRNyazwcvh38wjcTIvmn/ALSaqZeFXLphlvHxWnvkmYbe3CSEKshLHgMj3Pl1a5S8Pvgstfk7Q8Qom8Jl1MiyBQ6q4U3TOitkJ5rmBKnyrhHUW1rbFnWenpm98oknGYGdY2kEbSEa5ARnbtIDH9r3pXV5kvU8fVnKzVwrWIrP2Oc430hspKph8pBI/qMbgjtUAWPheraHhMO8slfPxaXaP7mnYu3sfj8QkELLGWOpVBZEHtMc19AP4HOu0tFpqYuTWfuR/wDMNRY8J4+x26DZkaoqZQ1gBmYXZrcye01SySbzglK2xdyp2tswRjOns8x3f8q4yhgn6fU7/TLqVlaEwKDB0vdCPLhIr88zfMxI/avT6CO2iJ5bXy3XyLqppDCgFnfrGlIQimxkNj+kC5+NwPearfE7XCvau5Y+GUqduX2OL7R21JnIQ5VBIFgLm3M3rOm8Oq8tOay2j2NdMccnrCYvpc4AUTkdVxpm7R4Na+tYup8nDy9ndPsYnDbj2HD0cySQyqs50Ykam9tNCT53+Nc4aiv4lKvo/wCSn8XrhZW5RXQ6zE4YXBuKtUeWPdZAlUA3YH8NP0r9BQG80Ahb7+j+LEdJiISY5srMQoBWVgL6jSzG1rg+YNSqdTKHpfQ7V2tcM5Vu/ORKEsT0hC2sb5r9XTz099WsLFHl9CJ4xopaipOHzR5Q47r7hYpMckkidFFFJnuWUlspuFUKTxNuNtKg36mDi1ElQtfkxU/mwsnYBVacjNZAUAi+mrZJxGyZsou0RWYeSHrf9Bb4UB8/bB3Lmnsz/wBKPtYdZh/av8n96g6jX11cLlk/T+H228vhHQ9jbChwq2iXrc3OrHzP8DSqO/WWXPl8exeUaSulcLn3GbYOHDOWP5Rf3nh/NcILLNdZY4xwu4xV2KwVN8txYMeM34U/KUDj4OPzDx4ipmn1k6uHyjjZSpIiei7dpcJA7mzTO8iOdbKInZMi35XUnxuOwVvrr3KSS6dTWmvas9x2qASCNtO3RSX7p+PL961l0OtH+ohTrgXRuweGMrrGvFiB5dp9w191dKq/MmorucrrFXBzZ1rDQhFVV4KAB5AWr1sIqMUkeQlJybbNtbmCHtPaCQIXc2A+JPYPGuVtsao7pHSqqVstsTmu2dqviHzPoBoq8lH8ntNeZ1OpldLMv0R6jTaaNEcLr3Zz7bWDMch06rEkHz1I8xXodDqI21Jd1wXNM1KJp2ZfpUtpZgSewDUn4XrrqWvKlk2s+UePR9gC+IDNJ0kZObTNyv28CSQLeFV6SndFKOHHqUni10Y07ccvg7Ggtw0q1PJnqgEqgG7A/hp+lfoKA33oDBNAQY9kYdZDKsMYkP5wi5vja9Z3SxjJtufQnVg1C9AF6AL0B5lUMCDqCCCO0HlWGsoJ4Zy3buyzh5Sn5Tqh7V+44V5bV6d02Ndux6rR6hX1p9+5X1FJZY7CxIRyDoGFvfyreD5ImrrcoZXYZK7FWYZgASSABqSeAFMZ4CWeEJOx974UmnVrrE8rOj8QCbBrgcASC1/7jep1mnlKKffBZS8KnGClHr3Q34PGxykCKRHJ4BWBJ9wqIqpt4wQLK5VrMlgrN4sUQxhta1s3ibAgfvXG5OMtrJmiqTXmfsUlcSwHzc3YZjHTSCzsOqO6vj4mr/w7SeWt8urPO+I6vzHsj0XUaqtSsIW1Npx4dM8rBRwHazHgq9pPZXOyxVxcn2N64OySjHqz5/8ASBvBjfXo8VIb4ZDlRFvlRG0YOO+R+bnYWtwqHG6vV1uHR+xOdFmjsU+q9xljkDAMpuCAQe0GvOyi4ycX2PRRkpLPuEsSsLMAR2Gs12Sg8xbRupYLfY25DsAyokSsOLatl8v4NqtY6fVXpSnLgr9R4rCLceW1+w+bA2FFhI8kS27Tpcn+B4VbVUqH1fd92UOp1U9RLdIta7EcKASqAbsD+Gn6V+goCNtXBPLlySmMqSdATe4IBsGGoOovcdoNAQDsfE//AJr8v/trp5a6aaak+860BhdjYgo4bFtnboypy6R5HLaAML5gbHh8NKA2DZmIKrfE2cGTXJcEMwyDioOVBbhqxvoNCB4i2JMEdDinIdcoOUApc6sDe+axsDfTjrpQHhNj4q5HrZC6EEILltb3B0tcg8TfytQHubYczIFbFOTrc5bDVMtwEYG4OouSPAnWgNuE2XMro74lnyl7rkAVlbgLBuWmuvCgJW2NlJiEyP5hhxU9orhfRG6O2R2o1E6ZbonONrbJkw7WkGnJh7LfY+Feb1GmnS/V09z02n1Vdy9PX2INRiSXOwtonpUSViUJy35rfhr2XqTpnGU1GfRkDV0LY5w6or998BPOXXDS541JVodA11Nr3/ONOB/flOrnVCxx/Jt4fZXWk7Y4b7iHHsXEM2UQS5uzIw/ci1THbBLOS8epqis7kOmwsB6gpNwcS1rkaiJRrlB5k8/8tazUatuS29ipvn8W8f7F+TftDFmaRpGABYgkDhoAP4qJda7ZubNqKlVBQRM3engSUNiATb2Ta6g9rDia76KVMZ5sX/hH10LpQxX+vudMgmV1DIQyngQbg16aMlJZXJ5iUHF4fDIe3ttQ4OFpsQ4SNbanmTwAHMnsrLfASy8HEfSXFicfIuIikP8AS1jhuLLbXMp4FzbW/Ht5VVVeIxnJwsWP77ltPw2UIqdby/76GgbYMuE6Ux58t1nhI109uwPMe0AeIPwifDqF23OM/KyZ8Q507sZxxJEzdyeFoR0D5oxfKDxQHXIb66a2vyrhrITU/WufwzvpJVuGIPj+DoO6u7ea00w6vFEPP+5vDsFTNDoc4ss/REDX6/Ga6/1f/g8AVeFIZoAoAoBKoBuwP4afpX6CgIu2cBJMAI5TFa9yL63GnAjzoCMNm4nMCcVoMugjUcOJ48SO3hyoDUNlYuwPrfW1ueiFraaBb2HC/jrQG1tm4i1vWjfMCrdGtwMrAggaN7QOo4r5WA1PsvFsIz61lcKQ9kurMQ+oFxYgsliRwQ3BuCAMJsnGAk+ucSCf6K8st7XJtcKRbx50BtfZeJKBTibsJA+YpbqhfZsjC4zWJvcEXHO4AMHsrELIjyYnOqhsy5MockWvoe2xoC7oDVPCrgqyhgeIIuK1lFSWJIzGTi8piBvZszDwECMsHOuS91C9uuo8BVBr6Kan6c59uxf+Hai635sNe/cXarC1MqSDpe/hxoYklgso4cS44vbxa311rdbmRJT08X2PLbGl7Af+YVjYzdaqvpkhz4Z09pSPPh8aw00do2Rl0ZqrBuUWxN48fFtKQ4U3w6lUkWS/Rtl9q3ZJcmxHYL6V6Ci2Gm063dXzg8/fTPU6h7ei4z2LH0jYRtqEHO0eS/RpclNe8O8e8Kjw8Ve/1L0neXhK2cP1fgpt3zKYWws145ox1G7V/I6ngwBsD7r8a01CgrFdDmL6/wDZ20+91umfEl0/6Zjd7b6SyNFMojxI6jclky9njx08dPBqtLOMVKvmPb6GNLqYyk4WcS7/AFG/0d+jERYl8XKSIjrDCCRe+t5BzUG+VfeataP6tUXYiovflWyVT4OuAVJIpmsg0YrGJEM0jBR2k/6vWkrIx5k8G0ISm8RWRZh9IODkUtCXlUMVuEKi44+3Y1Fv1sKXh5bJVGhsuWVjBBxPpRwsc8cDxYgNJ7LBEZeNtbPfx4VvTqoWVuzoka3aSdc1Dq2RP+Mxd4/Kaz8VWY+EsH/A/hp+lfoKkkY30BqmnVfaIHnQC1vJvnFhrIpVnPabKPPtPhUK/UyjmNay11+hY6Pw6d/qfQX5N8cSNS6AdmVbfvr+9VS1+pcuP4LReFU4xhv9S+2Lvij6T2Q20Yeyfsam6fxKMnts4f4K/U+GSr5r5X5LLEb2YKO3SYqBL3tnkVb242zEdo+NWNd0LPleSusqnX8ywSYNu4Z1zJiIWXvCRCPje1Z8yO7bnk12Sxuxx7kmLHRt7MiN5Mp+hrZySMJNm4OKyYKLfbeaPZ2EkxEmpGiL35D7K/yewA0By3ZW3PXYxPe7N7Y7r818uzwtXl9bVOFr3c/U9TorITpWzj6FhhoGkYKo1+g7TURLJJnNQWWMuB2csQ7W5sf47BXZRSKm2+VjJlbHHIUBhhfQ6igTa5KbaOxuLRcea9vl9q5yh7E6jV/7Z/uUSoBoBbj8edc5SbfLJ8UkuOh6rBseSo49n7VnL6ZMYzzgs92vRrFLixj8QtxZSkRGjOOEreFrWXmRc16Xw/zPJSn+n2PM+IOvzm4fr9zqYFTiCBNAc/8ASX6Rf+HKqQxmSRiAzkf04hfXNbi5HBfj2Hl5sZNxi+UdVTJJSkvSxN2/vDkeJ52JWVipcn2SRdT2BeNefjVPUb23lo9C7a9OoYWEz1idhznDynCQu7MekUKumclSbHQWuL8eZrpp4WW2x3rhcHPUW101y2Pl8o34zYMqmPFTQSIY430K3y5gC18t9RYj31h03Qi6kuG+plaiibVjlykUv/HE7G+FWPwsiv8Ai4HfcD+Gn6V+gqxKw30BC2tMixMXtoCQO0gcq0slti2b1x3SS9zhW05Y8ROI3LZgSCwtYk6kf51U0efVTK1Yefc9zTCVdfp6FNtPFGRzfgDZRyAGlWelpjXDjvyyVXFKJZbsYo5jGfZtceBBF/r+1QPFaI7FYjjqILG4iekvD5sOjAXKyD4MCPrao3hMsTkvdHn/ABWO6EX7P+SficAE2e8AsWXDm48cpN/mU1yjY5apWdtx0lUlpfL+hE9G+EC4XORrI5PuXqj6Guvidn9ZRXY5eGVryW33KvcHBMMVM12yxFkAubBiSP2Cn41K8QuxQkurI3h9G66TfRD9iR0i5ZOuvdbrD4HSqNXWLu/3ZdOmt9l+xCwWyooWZokCZrXC3ym3A5eF/KulupnbFRnya16eup5hwO2ycH0aa+02p/ge6sRWCu1FrnL6Im1sRwoZCgCgChgpduYDTpF/5h/5VznHuWGkv/2S/QpK5FgGF2zhsPiIBiiMsjhQPE6BmHcBtfzqw8P07ssy1wiu8Rv2V4i8NnY1FejwebPVZApekHfCPZ8casbSTvkT+0fmkP8AaLgebDxrjqN/ly2dTrQoOxb+hzHaW0mWeOF4WmXEHKpUZiXPFWU8eN737eyqLT6Z2rdCXqXU9BqNRGlqMo+lnTdi7jwIsZnjSV0sVDC6xkCwsDxIHM1baTS+VmUnlsp9Xq/OxGKwl0GwLapmMEIzasgScg7B8KcmMIcMD+Gn6V+goZN9AQsfgEkVs2lwRe/AWrScd0WjaEtslL2OIbfHq0wIiDPcgtY620FrcyOdVOnqlOMqrJYS7f32Pb6aaurzngX9pYUxuQRYE3Hkf5FWmnujOCw+SbXJOPBbbsYMgmQiwtZfG5Fz5afvVZ4rqItKtHDUTTW1FvtDBiVQrcA8bfI4a3vtb31U03OqWV7Mr76lZHD90UkONEmPxMJ4dAi/C9/+9U/y9umhP65IPmbtROH0NMuJ9UXZ8PAlgG965T/1SftW0Yee7Z/sYlPyPKrRdbF2f0Il7ZJZZD5M3V/YD41B1N3mOP0SRM01Hl5+ryWNRiSS9kwZ5VHIdY+7/O1bRWWcNRPbW2hqruU4UAUAUAUAUBgi/HhQJ4eRH3gl9Vz9V3I9lVUlmvwGn1rWmnzJ7cpfctHqNtW/Db+hybaGAxuLlaR4JbnSxQgKOSjNbQV6KuzT0x2qS/cobK9RdLc4v9j6P9FO1ppsCiYpSs8P9NrkXdR7D6E8V0J7VNdq7q7PkeSPZTZXjesZHJq6nM476R54ZpnaeEypH1BZMxUDiRbrAXvwqjsvtnqGq5Y7cl7Tp6oadOyOc88F/wCirDRTRDEoCyqSkRcG4yizMM2vPLfwapek004TlOzq/Yh6zVQsioV9F7nQwKsSuM0AUAlUA3YH8NP0r9BQG+gPMkYYWIuPGgKXbm7qYi1gEI/MBrbssNDUXUaWF3PR+5L02snQ+OnsK+D9HDR5gJgwZr9ZTp7r1Gu0dljWJJY9i0l40ml6Rgwe50CrZ80h7bkfAKa2h4bUl6uWQLPE7pPh4Rsbc/DH8rDydv5rL8NofYwvEtQu/wCCni9F2CWdsQpmEjXv/UBBvysV8vhUizTQnV5T6HCGpnCzze5C276I8PiZEkOInQoBlA6OwIN76rxvb4Uo00KYuMe5m/VTumpy6og79YSDZkcckkrESSdGOqLDqlrm3Lq/vVZb4VhZrfJZU+K5eLFx7lTBMrqGRgynUEG4I8xVRKEovElgt4zjJZTyi83bTrOewAfH/atqyJrnhJF7XUrgoAoAoAoAoAoCj3ji1Ru26n6j+a5WIsNFLqilrTl9Cdwup63W3zw8GPig6TMZj0Ry6qrH2cx4XzAC391XXhunthLe+Eyl8TvqnFQXLR2GVrKT2Amrh47lL9j5+2ZNi0DPjZIQlyxJPWFzfVhZfrXn71TY/wCinn6HotO7q1/Wawdp3MVPUoDHbKyZxYWBznNf35r1daeMo1xUupR6iUZWylHoXddziFAFAJVANGCxcfRp109lfzDsHjQG71yPvp8w+9AHrkffT5h96APXI++nzD70Aetx/wDqJ8w+9AHrcf8A6ifMPvQB65H30+YfegD1yPvp8w+9AHrkffT5h96A4z/8QrPOcHFADJbpnYJ1rHqBb24fm41hySXJtGLb4EHdvYm0IWuhWJSdVkYFW81W+vjoar9Vbp5rEln7IsdLVqIPMXj7s65uxLZWzlQ3VvY6X14XqlUHl7U8E7VvKWXyXfTL3l+Irfy5exDyg6Ze8vxFPLl7DKDpl7y/EU8uXsMoOmXvL8RTy5ewyg6Ze8vxFPLl7DKDpl7y/EU8uXsMoOmXvL8RTy5exjKK7bzqYuINmHMeX81znXLHQlaSaVhzXebZmNnusU0ax9wFlJH9za38tBU/R2aevrF59zOrrvt4jJY9siY27OMhYOsRJQhgUKtqDcGwN+I7Kt4aiuXcqJ6ayPY+rdmbWSfDRyFgpkjVirEAqWXUEHgQTXSXMeDguGcJ2pFg8XJ0cnSFwSosswAI0PLLy41TQhq9OsxxgvJz0uowpZydm3GljjwMEecf006PrMt7IbC/utVpprfNrUmsFTqKlVY4ovvXI++nzD713OAeuR99PmH3oA9cj76fMPvQCb0y95fiKA//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SEhUUEhQWFRUXGBUYGRgYFxcdGhYWGBocHRoYGh0YHSgiGhslHRUaITEhJSkrLi4vGB8zODMsNygtLisBCgoKDg0OGxAQGy0kICQsLCwsLCwvLCwsLywsLCwsLCwsLCwsLCwsLCwsLCwsLCwsLCwsLCwsLCwsLCwsLCwsLP/AABEIAOAA4QMBEQACEQEDEQH/xAAcAAACAgMBAQAAAAAAAAAAAAAABgQFAQMHAgj/xABGEAACAQIDBAYIBQIEBQIHAAABAgMAEQQSIQUGMUETIlFSYXEHFDKBkZKx0TNCcqHBI2Ik4fDxFYKis8JT0ggWJUNUk7L/xAAaAQEAAgMBAAAAAAAAAAAAAAAABAUBAgMG/8QANBEAAgIBAwIEBQMCBwEBAAAAAAECAxEEEiExQQUTIlEUMmFxoYGRsSPwBhUzQlLB0eFy/9oADAMBAAIRAxEAPwDsmCwidGnUX2V/KOweFAbvU4+4nyj7UAepx9xPlH2oA9Tj7ifKPtQB6nH3E+UfagD1OPuJ8o+1AHqcfcT5R9qAPU4+4nyj7UAepx9xPlH2oA9Tj7ifKPtQB6nH3E+UfagD1OPuJ8o+1AHqcfcT5R9qAPU4+4nyj7UAepx9xPlH2oDxLDEtsyxi5AFwouTwAvxOnCgPfqkfcT5R9qAr9v4mLC4d5jEjZQLLZRndmCogNtCWYD30BYeqR9xPlH2oA9Uj7ifKPtQB6nH3E+UfagD1OPuJ8o+1AHqcfcT5R9qAPU4+4nyj7UAepx9xPlH2oA9Tj7ifKPtQB6nH3E+UfagD1OPuJ8o+1AJvQL3V+AoBywP4afpX6CgN9AFAFAFAFAFAFAFAFAFAFAFAFAFAUu+GzWxGFdENpFKyRHuzRMHjPzKL+F6ARD6RVkkwryIyhJHlkC8sO0TJ0jAnURu5VxxBiJA4UBZ77TZtqbLhMpEUrO7xg3RzDaSJvA5wADz91ATMVvF0+1IMLGzCOJpC5ThJMkZujG/4cYcZu13jHI0Brk3wUbUlgDO4jSKIQRjMzTOczyNyVETKMxIF2YanSgHkGgM0AUAUAUAUAUAUAlUA3YH8NP0r9BQG+gCgCgCgI+PmKROwFyqswHaQCaw3hZN64qU1F92aNh47p8PFNw6SNHt2FgCRWIvMUza+ryrJQ9mT62OQUBg0AvbgTl8DGzEklptSbm3SvbjXa9KM8GlbzEYq4m4UAUAUAg7e2ocNPJLhTO73tLAYMU0MpA5MsZETaWzr1T+YHiAFHd/ASYvaJfDplw6NIZY5o2VkXFBemw7Ai18waQEEi7dh1AY8X6P5uiPR4humjGHTDOwB6FYJWdf1aNlueIUXoCi2xu3i8AMVNFIVhjgVUZB/Xa+rrnN8paVi7OAWN9LWFAadkMcPhVWMnCxt+LiWF8Xi5jqywRm7BiSQC13A4KONAdL3Dwzx4NFeMRdZysdyWVGYkdIxJzSm5LG/EnzoBhoAoDy7AC50FYbwCPi8SFRmvYAE37PdzrS6xVwc32NoR3SUV3IOytvJM2WxVuV7db4c/CoGk8Tr1Etq6ki/STqWX0LirMihQCVQDdgfw0/Sv0FAb6AKAKAKA1Ytbow7VYftWJdDet4mn9RT3F25h1wWHjaaMSKgUrmGYEaWI91cq5JLBYeI6ez4ictrw31GvD4pHF0YNbsINvO3CuqaZWyi49Ue3lA4kDzrWdsIfM0gk30NOLxSpG7k6KpY210A8OPCtq5KbW15MPjqJm4u34ocFCkglGjEsIZSvWcn2lUi2vGpmoqk7Hg41zSih0wmNSRBJGwZDwYHTTj8LVEktvDO2Targi41B/esZ7mCFgMaZHltbo1IVT3mHt+4Gw9xrlCxyb9kaxllssK7G5T7y7HGIw8kY6pbKbjnlYNYg8VOWxXmCRzoBX3B2KX2fBPFiJ0lkjDSXkLo0moYMkoYKLgg5Mp7LUBK2BjMRhFKTQSmOxIyxJZWub26Mnqaga3bnqASAPOwMXi36cnDrIXZW60mIijBNwUCzZyCAqk5FUdbVQaARxsjotolIgse0izSnLJJPHkdWcibOijIcqr1LEZ0tegO1YQsUXOAGsMwHANbUC/K9AbqAKAjbRZhE5T2grW87Vw1LkqpOHXBvWk5rPTJznF42ZkYCRzexIJve2tteHurzXhmr3X+VqG3CXDz7ssvEqJRo8zTrEo8r6/Q37ClvNE17dYf7fxWnwstHr1XJ9H1+nY3r1MdXo/Mj3X7PudHBr1yKczWQJVAN2B/DT9K/QUBvoDXLMFUseABJ8h5UC5eEekcEAjnrQPg9UB4nQMpU8CCD5GsPoZi8NMVvR/gkXCKALWeVflkYC/abCuNcVgsvE7pSv5fZfwSZR/9Rj6P8sMnTW4aleiB7To5HZr21s/nwjjHHw0t3usf9k5nTOxk4g2UWvpysPGqicqvNnK/5k+F/wCHFbtqUSDj2y4TFSWteOWwHgpAGnjUjwaG6crGsZfC+iNdS8LBV7r7ZwcOCw6PKjOIkDKoLvmtqMqAm9X91djseERINKKyWm6aM3rEhQoksuZEbiFCKmYjkWKZiPHtvXG7HC+nJvHuYfEthw2HUXYn+h2ZXPA/o1Pllqsc3WnX+xycnDMf2LvZ+FEUaovBRbz8T41Krhsjg7QjtWCTXQ2I2HxiSFwjXKMUbjo1gbfAj40N5QlHDffoJ+7OM9QxMuBnskckjyYRyeqwkOZ4bnQOGJIHMNpwoaDdtAS5f6BjD9sgYrbyUgn40BQzY9dl4VVnmkxMzE5FJvJNI2uSNdSEB7Sco4nSgPO4uwXhWTEYmxxWJcyykcFvosa/2ooAHvoBroAoAoDBoBd23u8GBeEWe9yt9D22vwNUev8ACozTnUsS/BYabWuL22fKRNi7qZbPKSDmzZBawt2mpT00tUq5XrEofn2yQ6XHSynGl+mTzj298DaBVijmZrIEqgG7A/hp+lfoKAxj8WsUbyP7KKzHyUXrOMm9cHZNQXVvBwjaO92LllMvTOmt1VWIVByFuB9/Gu6gsHvaPCtNXVscU/ds6ngN8YFwsU2IkVHdRmXUnOPaso17D765uDyeOehnbfOvTrcovGV2LnYm2I8UpeF1dLgC1wwNtQ4I6prRrBH1GmsoltsWGWEyXUjUXBFxxHlWrOKeHkUtjbnPAx/xWIMd2OTpLDrG5PVAN9TzHGuEa556lpqPEIXRXoWffAzYPApGLIoH3PEntPjXVQSK2dkp/Mb2QVh1pvLRruZgxggi2hreMdvQw3kjx7OjHBfrW++XuYwiSqgCwFhWrZkqcJ/WxDyflivGn6vzt9F/5TUWHrt3exxj6p59i4FSTsFZAu7sj/EY/s9YX/sx3oT9X/pVf/n/ALZZ7Y2NDiozHMiup5MAR8DQgFNFuhkGWPE4lF7oxEpA8BmYkDyNASdj7pYfDuZbF5SLGSRmdyOzPIS1vC9qAYKAKAKAKAKAKAKAKAKASqAbsF+Gn6V+goCu3sjVsHiFZggMTjMeA00v762j1JOibWog0svKOC7Nw+dwOQ6x8hy99Tqa98kj13+IPEvgdDKafqfEfuz3tWYNIbWsunmeZ/j3Vm+Sc3g4f4Y0EtLoVKfzS9T/AFOjehrCuEnkN8jFFXxK5sxHzAe7wqHYyH/iOyLshBdUm/3Ok1yPNgaAxegMXoCLlk6a+YdFktltqHvxvfhbS1uVa59Rv6dnTnJI6YXy3F7XtfW3b5VsctyTwaMZiD0bmOzMFawBGrW0HxrSzKi8dTDllPaadhYXooEU+1a7fqOp/c1z08NkEjFUdsEiqbeZ3eT1fD9LHEzIzmTJmZfaEYytmsdLkqL86meXjGX1JnkJJbnhsuxtCMRCVmyIVDXfq2BF9b8D4Vzwco1ylLbFZf0FHdfbTSYnEdBEZI5MQWM2ayBAiL1dCXa6+A8awy11ulUKYOyWGo/L36jvehTngYhb5Qwzdlxf4VruWcZMblnBmZLi17cOFazi5rGcGyeHk8S4pFZUZgGe+UEi7ZRc2HOw1rok8GMkDE7y4SNsj4mFWGhBkW4PjrpXRU2NZUWa74+5ZQzK4DKQynUEEEEdoI41zfDwzY2UAUAUAUAUAUAlUA3YH8NP0r9BQEPeLZfrWHkhzZc62B7CDcEjmLgVlPDJGkvdF0bMZwcp2huriMBA8jhXubXjzNlFtGYECwvf9qnU6iMYvHVk7WqPjGup5xXHlp92G4W5oxud586xKVC206Q65hcjgNNR21HnPHQvvFfFPhsV1Yb/AIOw4LBpCixxqFRRYAcAK4HjrLJWSc5PLZIoaGnF4hY1LuwVRxJNgB40w30MpN8I50uOhxl5sTPI6lm6PDxdIQqBrLdIRdmIsSWJAv4VK2yj6Yr9yw2Sr9MY/dsZty8KyLL1XSJnBijdizIoUAk3Jy5iCcoOnncVxseWRtQ02vfubXkL7RVQTaLDknsvM4A99oT8aj59ZuopaXc+8v4X/wBNOJwCz4+QPcqkMV1ubEl3OoHHhwOlSc4gUcqlZqXnokiZitjKgz4cCORdVIAAa35WA4qeFaqWeGdp6dRWYcMnbLxgmiSRdAwvbsPMHxBBHurWSw8HaqxWQUkL2ywcDifV21gxDyNE3NJTd2ibtB6zKeViOyur9az3RPsXmw3rql+Cz29u7FizF0ousbEheRuOBHMaVwZnS6yen3bOrRG3HQCGQgAA4jEW8lkZR+y1lG/iEm7Fn/iv4JG8e0jGojQNnk0BVb5VHtMO1gDpUTVXOC2rq/4Ku2zbwu5X7M2dmkjZYjEqHMWe3SSNbna9hrc3OtcKqsyTSwl37s5whysLGBg2k5ETEGxtXTxGyVemnOPXBOqSc0hW35wzTeoqrtGXmyFlNiFeNs1jyuLj31ZaCzNO5/8AFM4XR5x9S4wO6mGiXKsa+dhfzPbW0r5thQSKzZSep484Yfgzo0sY5JKhGcKOQZSDbtB7a2n669/dGF6ZY9xvqOdAoAoAoAoAoBKoBuwP4afpX6CgN9AeStACpbhQdT1QBQHl1uLGgTxyKe7s8WH/AMHOQkkZYRlzYSxXJQoToSAQpHEEdhFdZpy9SJVylP1x5Q1KRytXIi89xZ3VilbEYyeZCheQIgNj/SjFltbkbk+ZNca8uTZY62UI01wg84WX92b8Bn/4jiCVYJ0cQBI0JGuh5+0fhUt42I8/Xuerm+2EMJrkTmUW58DxwssoynpZWC34KW+l7n310sab4ImirnCDUl3ZWb/S3l2fEn4hxSSAcwkYOc+VmFb0riTfsXGlXpnJ9MYG2VrKSeQJ+FcCJFZaRTbjj/AwnvqZP/2Et/5VhErX/wCvJe3H7EjbKlTHMFzCMtmA1JRhYkDmQbG3gaj38NT9uv2K+zjEvYsMNOrqGQgqeBHOu0ZRayjommso07UUmJgBc6fWoPikJT0s4x6tHahpTTZT7xYdymEKqWaPEYdiByW+Vj7gxqfoFtpUZf8AE428yyvcY62MirinabasKqjBMNFI7ORozSgKqg87DX49lSEttLfuzm87y72ZtmLEFxE1yhs2hHbwvxGn+riuUoSj1N00ywrQyFAFAFAFAJVAN2B/DT9K/QUBvoAoAoAoAoANAQdp7KixC5ZkVx2MAfrWYycehvCyUOjI2x93YMKSYUCXFjbsraU3LqbWWyn8xbBa0ORjLQxgzahkVNpRYiHGPiI4ROHhjjUdIEMZVmJ4g3VswJtr1eBrqtrjh8EqGyVag3jk3bC2LIZzi8WQZiuRVW+SFL3ypfUm/Fjx8KSksbY9DFlkVHZDp/IxTRBlKngQQfI1yI6eHlHjBYVYkWNBZUAVR2AaAUMzm5ycpdWbSt6GpVS7BTMWQvGTqcjMt/MA2qM9Os5XH2OXkxzlcFtapGDqFqyDNAeRGOPPtoCPg9nxxFjGiqWN2sOPH7n4msuTfUwkkSqwZCgCgCgCgEqgG7A/hp+lfoKA30AUAUBi9a7sdQANbAzQFFvNt84Xo7IGDsQXdisaWF+uwVrX4DStJy2kvS6bz3Lnp26t/Y9DeiDpBEzdY5QSLlAzLmC5+Go1Hu7ab0Y+Dt27kuPybdkbwQ4ksImJIAbVSLqxIDC/EEg1mM0+hpdprKfn/t+wS7wQqzqxIMYJa6ngDYkdupFcnqILOexBeogm0+xgbxQnv3zBMuR8xJGYdW17Zdb0+IiPiIPoRm28y4I4roy5GbqLfWzlfEgcz7666Z+bjnGQrG69+DRh98IujRpLMziRgsGeYFY7ZtQoIIDC4IFqlPTyzhfngK+OMv8AHJLh3qw7FQrEljCFAVut0wJQjtFlNzyym9aOmaWf74N1bFszjtsyCf1eCJZHCdIxd8iqpNgLhWJJIPKo7k84SJ1dEfL8ybws44WWYG88Ifo2LBs2QnKxTpQuYxh7WLWBpvWcD4Oxx3L7/XHvg8Sb3YZVVyzZWjSUdRvYdgqm1uNyNKeYjK0NzeMd8fqaG3xjLRKiSNnlMR6jAoyi5uCL34admvKseYjdaCaTcmlhZ69QG+MKJeQsT/VNo45G6sTlWPDS1teVFYgvD7ZP0/Tq13WST/8ANeH6QICxJaNMwR8ueQAqua1r2INZ3rODT4K1R3Ne769l9C8FbkQzQBQGL1gADWQZoAoBKoBuwP4afpX6CgN9AFAeX4VhrKwBc2q7dJYk2sLans+teI8cnfHUYbe1YwWGmUXH6m3Zm0Sps56vaeX+Vb+E+MSrn5d8vT7vsL6M8xReo4YXBuDzr2ULIzSlF5TIDWOGQdrbITEAK7SBesCEcqGDcQ1uI0+tbOOTpVdKp5jjJFTdfDrIJFUggKLA9UhVyi4PGw09wrXYjq9Za47WzfsfYMWFv0QIBsLE3ygchfgNayopGl2ond85pO7MHW0azBwRmOgchmA7NReuPw0M5IPw8DdNsKJmLHMGLK1wxBBVcgsRw6uhrLogzLoi+TYuyUEPQqXVeRVyGHWzaMNeNdqkq+huoJR2ooptyY+liKO6Rqs+ezuJHebLds4P9tjUpalqLX2/BydCymu2fyScLuyFxcc1kEcMQihRQcw0tdyTqQCwFu8a0d7cHH3ZsqUpJ9kWG0thRTOshLpIoKh43ZGyn8pI4jzqO4pvJNr1E4RcVyn2ZEk3ewyP0jlgA2ezSHo+ky5c5BNs1ufbrxrVqMeWdFqrZLavwuce32ImD3UwZFo2ZwAi/jFrKjh1A1NgCo0rSKrl0eTpPW6hP1LH6Y68FjJu1CWzdcN0xnzBiCJCuU28CNLV12I4rV2JY7Yx+h4TdWAXsG1SZPaPszNmf9+HZWPLiZestfX6P9uhXS7o/wCIR0YJGrxOReQljGoUaE5A2gBa17Vq6+eDstc/KcWuXldu/wBev6DYK6leZoBE9JG+DYQLBAbTOMxa1+jQ3AsD+YkG3ZbyqZpNOrPVLocLrNvCOSvtGYvnMshe982dr3871beXDGMIib5Zzk7lubiXmw8E8pYyPFZiSbHKxytl4AkEm4GvuqjuiozlFdMk6DeFkY64nQKASqAbsD+Gn6V+goDfQBQEXHSlVLcQB+/L3VE1l8qapWRWcI3hBSkkxO2phenYOWZWUEKV0sCb8PdXldL/AIjug350VOL7NfwddT4bG1LbJxf0/wCyGPWY+7Kvwb/XxqbL/JNdFvmmf24IEV4ppmlxZH8j3syHIgB48fjVz4dpfh6FDOSVZPfLOCZU80CgCgCgCgCgCgCgI+OxQijaRvZUEn7edaWTUIuT7G9cHOSiu4hsj4s9LOxyn2EB0A/18a8zddO57pPj2L1OOnWytc92a58EcP8A1YGKldSL8Rz8x2itISdT3R4MxtV39OxdR92Zi+liSQfmUG3YeY+Nenps8yCku5RW1uubg+xLrqczFqAzQC9v1tl8Jg3ljAz3VVJ4KWNsx8vrau2nrVlm1mlktscnEMTPNi5C8jGRzYFjYaDhwsBV7XUoLbFFXfqIQ5mze2z0jW8rXbkNf9z51vKPHBAhq53TxCPHuPG7npFiBSKWMwr1UDqQVUcBmUjRfI6VV3aOXMosuqruil1Ok4SctmupXK2W5tZtAcy6+zr+xquawS0SKwZEqgG7A/hp+lfoKA30AUBhlvxrWcVJYfQIrH2MhOlx4D/OqOz/AA/ppy3LK+xJWqmkejseO446cr8fOt/8h0qkmk+DHxVhYKKuksEc9VkC1t7eNon6GFc8nO/BfDTiba+FVur13lPZHlljpdF5kd9jxEr494MXH1pI0deYXQge4n6VEh4jcn6lk7vRaefEJNP6jNsnaiYhM8Z8CDxU9hq2ovjdHdErb6JUy2yJ167nArNsbw4XCAHE4iKG97B3AJt2DifcKwnl4M4YtwelbZskoiimaR2vbLE9tBfiwHIVpbYq47pdDequVktserIUnpm2arsjmZSrFTeK4uDY8CdNK2i90U/cxKLi2mTdv7ywYrB3gcnPkYAqykrx4MPI1V+IaiEq3BPks/D9NZGxTkuMG2IDKLcLC3lVSuTaed3Jp2k4WJye6R7yLD61iR0pTc1gY92IiuFiB45b/MSR+xr0eji40xz7FbrJqV8mvctqlEYKAKAjbRwMc8bRyqGRhYg8/sed6ypOLyjDSawzhO38SYJpYI1yCN2UX1OUHqnXtFjfxr0VNjlWmUFmgh5zlJ5KGR7m7HU668SOR15VtnJLUVFYSLjdfdqXHSKqKRFcZ5LdVV52PNuwD6VHvvjXH6nWFbkz6DjWwsOWlUX3LA9UAlUA3YH8NP0r9BQG+gCgCgCgCgCgMNQCBhl/xWJze1nPwJP8Wry92fOln3L2f+hBLpgsK0OBXpjBhMSJBfI6nMo7RzHvt8TXXT6jyLM9iQ6XqatvddGIHpS352je0L9Bhm0vFo9+Yd+I8Mtqu9Lq43rjh+xW6rRyofPK9xRe+L2XmOsmHc3J4leJJPPqt/01xz5Wq+kv5O+PN0me8X+Cr3CX/HReT/8A8Guuvf8AQkcfD1/Xibm2WcRtOSP8vSuzeCA3Px4e+nneXplP6BU+ZqnD6s6qBbQV5iUnJ5Z6ZRSWDdhsU8Z6jEeHI+6ibRrOqM/mLfZsgxUyJMyogscvfbsue3/apelhG2xRm8L+SDqIPT1OVay/f2OjqK9OkecPVZAUAUAUBV7R3ew2IcPNBHIw0zMutuw9o8DW8bJxWIs1cU+qJj4KNgA0aELwBVTYDhbTStdzXczhG9VA0FYMmaAKASqAbsD+Gn6V+goDfQBQBQBQBQBQGDQCpvNst1k9ZhGbS0ijiQPzD3fQVUa/StvzIFnor4uPlWPHsyok21HkuurclI5+PhVQ5YRNjpZbsPp7lBNKXJZjcmuWSzhBQWERsXhVlRkkAZWFiDW9dkq5KUexiyuNkXGXQVN39lHB4qSButDOpKE8yvFD/dlJ87fC11F6vpVkesWVWnodNzrfyyRTbp7P6HabRH8gkt5W0PvBHxqTrLPM0m5d8EXR1+Xq9r7ZHHYuyRHLiJiOtLI1vBAdPibn4VV6nUb4QguiX5LTTafZOdj6t/guagk4KApt6tr+q4dmHtnqp+o8/cNam6HT+bYvZcsh669VVv3fCGf0KekE4xPVMSxOIjW6Ox1mjHaTxdeZ4ka8jXpzyx1egCgCgCgCgCgCgCgCgEqgG7A/hp+lfoKA30AUBExGMyMLjq65nLKFSw0vc638KzgLkkRyBgCCCDwINwawD3QBQBQGrEzKis7kBVBYk8AoFyT7hWGDkuM2muJdpo8pRzdctrZeXDn2+NeV1Tk7W5LH0PWaOMY0pReTTUYkm6DByOCUjdgOJVSR+wrpGmcllRbOUrq4vDkkRpIgbXHA3HgR/oisKcocGzjGXJTzbNtj45xwMTo3mLZfiCflqZG/OllW/f8ABDlRjUxsXtgYsBhulkSO9szBb9l6iVV75qHuSr7PLrc/ZEufezY6Yr1Aq+fN0Rmt1RLfLlLZr3zaE2yjyr0fwFG3G39Tzfx+o37t36diJj8N0Ujx3vlYi/bbhXnbq9k3H2PSUWeZWpe6FfbG7XrcweaQiNRZUX9ySeZ8OyplGtVNe2tZfdkO/Ru6e6b47JER94sJsth6qitMhHs+HJ34+FtePKpenq1N01ZN4X99iLqLNNTB1wWX/fc+h9l41Z4Y5ozdJER1/SwBH1q4KUlUAUAUAUAUAUAUAUAlUA3YH8NP0r9BQHueQKpZjYAEknkBxNZXIRz/AAvpMwoYIzTsBYdMyJlcj8xVdQDx0A48Kk/DTxnC+x1dEsZFD0m7bOInREa8CKCLHqtISSzeJAKge/tqVp6dkcvqZ0k4Ti8dc8m/0UbeeHFLhySYprgLySQAkMOy9iD23HZWmqqTjuOt0MrJ2uq4iGaAKARfTRj3i2VMsYJeYrCAASbObvoP7VYe+sNpdTKi30ODbs4LaMDAxRMEPtLJZVb3Mbg+I1qBqp6WxYm0WGlhqq3mC/fodJhZioLrla2oBvY+B5156xRUsReUehi5OPqWGHpJ9I+I2dPDhsEsaxCGOTMy5ukDE2A1Fl6upGt7616yhRUFt6HkbXJzbl1LDaWNE/RTBOjaWGGSRO5I63I+BFef8RUVd6T0Hhjl5Pq/Qh1ALE9xSFWDKbEEEHsI4VtGTjJNGs4qUXFlJiN2MM+MOLIbMX6Ux3HRmW9yeGbKW1y399qtf82ltxjkqf8AKY7s7uC6xEzMWc3ZjdjwuxPnYVWZ3zzJ9e5aJeXHEV07CNvGdpTXVIjHH2I6FmH9xvf3D96uNKtJVy5Zfuyo1T1dnCjheyE+bdvFLxgk9y3+l6slqaX0kislpbl1iz6a9D8jnZOGEisrIHSzAg2WRguh/ttXVST5RxcXF4Y51kwFAeXNhWGMZFXam+aoSsK9Jb8xNl93M/tVXf4nGDxBZ/gtaPC5yWZvH8lCnpJLymEx2OozL2jiBeuy1NirVs1x9OpLn4J6N0ZfuPOz9qRPGrI4I4W537CON6lVXRtjuiyjtqnVLbJFjXU5hQCVQDdgfw0/Sv0FARd4sEZsLPEvtPFIo8ypA/etoPEkzaLw8nzYykXBFiNCDxBHEHxq5TLDqi6t02G/uj/e33GvmK7qKcODze+Wj8Rw/lmiV6OIA+0cPdguUs2p9oqpso8b6+QNQtQ8QZ6G35Gd/FVRAM0AUAhel/bK4TDRSOrspmy9QDQlGIvcjsNRNZp5XxUYvHJL0eojRNyazwcvh38wjcTIvmn/ALSaqZeFXLphlvHxWnvkmYbe3CSEKshLHgMj3Pl1a5S8Pvgstfk7Q8Qom8Jl1MiyBQ6q4U3TOitkJ5rmBKnyrhHUW1rbFnWenpm98oknGYGdY2kEbSEa5ARnbtIDH9r3pXV5kvU8fVnKzVwrWIrP2Oc430hspKph8pBI/qMbgjtUAWPheraHhMO8slfPxaXaP7mnYu3sfj8QkELLGWOpVBZEHtMc19AP4HOu0tFpqYuTWfuR/wDMNRY8J4+x26DZkaoqZQ1gBmYXZrcye01SySbzglK2xdyp2tswRjOns8x3f8q4yhgn6fU7/TLqVlaEwKDB0vdCPLhIr88zfMxI/avT6CO2iJ5bXy3XyLqppDCgFnfrGlIQimxkNj+kC5+NwPearfE7XCvau5Y+GUqduX2OL7R21JnIQ5VBIFgLm3M3rOm8Oq8tOay2j2NdMccnrCYvpc4AUTkdVxpm7R4Na+tYup8nDy9ndPsYnDbj2HD0cySQyqs50Ykam9tNCT53+Nc4aiv4lKvo/wCSn8XrhZW5RXQ6zE4YXBuKtUeWPdZAlUA3YH8NP0r9BQG80Ahb7+j+LEdJiISY5srMQoBWVgL6jSzG1rg+YNSqdTKHpfQ7V2tcM5Vu/ORKEsT0hC2sb5r9XTz099WsLFHl9CJ4xopaipOHzR5Q47r7hYpMckkidFFFJnuWUlspuFUKTxNuNtKg36mDi1ElQtfkxU/mwsnYBVacjNZAUAi+mrZJxGyZsou0RWYeSHrf9Bb4UB8/bB3Lmnsz/wBKPtYdZh/av8n96g6jX11cLlk/T+H228vhHQ9jbChwq2iXrc3OrHzP8DSqO/WWXPl8exeUaSulcLn3GbYOHDOWP5Rf3nh/NcILLNdZY4xwu4xV2KwVN8txYMeM34U/KUDj4OPzDx4ipmn1k6uHyjjZSpIiei7dpcJA7mzTO8iOdbKInZMi35XUnxuOwVvrr3KSS6dTWmvas9x2qASCNtO3RSX7p+PL961l0OtH+ohTrgXRuweGMrrGvFiB5dp9w191dKq/MmorucrrFXBzZ1rDQhFVV4KAB5AWr1sIqMUkeQlJybbNtbmCHtPaCQIXc2A+JPYPGuVtsao7pHSqqVstsTmu2dqviHzPoBoq8lH8ntNeZ1OpldLMv0R6jTaaNEcLr3Zz7bWDMch06rEkHz1I8xXodDqI21Jd1wXNM1KJp2ZfpUtpZgSewDUn4XrrqWvKlk2s+UePR9gC+IDNJ0kZObTNyv28CSQLeFV6SndFKOHHqUni10Y07ccvg7Ggtw0q1PJnqgEqgG7A/hp+lfoKA33oDBNAQY9kYdZDKsMYkP5wi5vja9Z3SxjJtufQnVg1C9AF6AL0B5lUMCDqCCCO0HlWGsoJ4Zy3buyzh5Sn5Tqh7V+44V5bV6d02Ndux6rR6hX1p9+5X1FJZY7CxIRyDoGFvfyreD5ImrrcoZXYZK7FWYZgASSABqSeAFMZ4CWeEJOx974UmnVrrE8rOj8QCbBrgcASC1/7jep1mnlKKffBZS8KnGClHr3Q34PGxykCKRHJ4BWBJ9wqIqpt4wQLK5VrMlgrN4sUQxhta1s3ibAgfvXG5OMtrJmiqTXmfsUlcSwHzc3YZjHTSCzsOqO6vj4mr/w7SeWt8urPO+I6vzHsj0XUaqtSsIW1Npx4dM8rBRwHazHgq9pPZXOyxVxcn2N64OySjHqz5/8ASBvBjfXo8VIb4ZDlRFvlRG0YOO+R+bnYWtwqHG6vV1uHR+xOdFmjsU+q9xljkDAMpuCAQe0GvOyi4ycX2PRRkpLPuEsSsLMAR2Gs12Sg8xbRupYLfY25DsAyokSsOLatl8v4NqtY6fVXpSnLgr9R4rCLceW1+w+bA2FFhI8kS27Tpcn+B4VbVUqH1fd92UOp1U9RLdIta7EcKASqAbsD+Gn6V+goCNtXBPLlySmMqSdATe4IBsGGoOovcdoNAQDsfE//AJr8v/trp5a6aaak+860BhdjYgo4bFtnboypy6R5HLaAML5gbHh8NKA2DZmIKrfE2cGTXJcEMwyDioOVBbhqxvoNCB4i2JMEdDinIdcoOUApc6sDe+axsDfTjrpQHhNj4q5HrZC6EEILltb3B0tcg8TfytQHubYczIFbFOTrc5bDVMtwEYG4OouSPAnWgNuE2XMro74lnyl7rkAVlbgLBuWmuvCgJW2NlJiEyP5hhxU9orhfRG6O2R2o1E6ZbonONrbJkw7WkGnJh7LfY+Feb1GmnS/V09z02n1Vdy9PX2INRiSXOwtonpUSViUJy35rfhr2XqTpnGU1GfRkDV0LY5w6or998BPOXXDS541JVodA11Nr3/ONOB/flOrnVCxx/Jt4fZXWk7Y4b7iHHsXEM2UQS5uzIw/ci1THbBLOS8epqis7kOmwsB6gpNwcS1rkaiJRrlB5k8/8tazUatuS29ipvn8W8f7F+TftDFmaRpGABYgkDhoAP4qJda7ZubNqKlVBQRM3engSUNiATb2Ta6g9rDia76KVMZ5sX/hH10LpQxX+vudMgmV1DIQyngQbg16aMlJZXJ5iUHF4fDIe3ttQ4OFpsQ4SNbanmTwAHMnsrLfASy8HEfSXFicfIuIikP8AS1jhuLLbXMp4FzbW/Ht5VVVeIxnJwsWP77ltPw2UIqdby/76GgbYMuE6Ux58t1nhI109uwPMe0AeIPwifDqF23OM/KyZ8Q507sZxxJEzdyeFoR0D5oxfKDxQHXIb66a2vyrhrITU/WufwzvpJVuGIPj+DoO6u7ea00w6vFEPP+5vDsFTNDoc4ss/REDX6/Ga6/1f/g8AVeFIZoAoAoBKoBuwP4afpX6CgIu2cBJMAI5TFa9yL63GnAjzoCMNm4nMCcVoMugjUcOJ48SO3hyoDUNlYuwPrfW1ueiFraaBb2HC/jrQG1tm4i1vWjfMCrdGtwMrAggaN7QOo4r5WA1PsvFsIz61lcKQ9kurMQ+oFxYgsliRwQ3BuCAMJsnGAk+ucSCf6K8st7XJtcKRbx50BtfZeJKBTibsJA+YpbqhfZsjC4zWJvcEXHO4AMHsrELIjyYnOqhsy5MockWvoe2xoC7oDVPCrgqyhgeIIuK1lFSWJIzGTi8piBvZszDwECMsHOuS91C9uuo8BVBr6Kan6c59uxf+Hai635sNe/cXarC1MqSDpe/hxoYklgso4cS44vbxa311rdbmRJT08X2PLbGl7Af+YVjYzdaqvpkhz4Z09pSPPh8aw00do2Rl0ZqrBuUWxN48fFtKQ4U3w6lUkWS/Rtl9q3ZJcmxHYL6V6Ci2Gm063dXzg8/fTPU6h7ei4z2LH0jYRtqEHO0eS/RpclNe8O8e8Kjw8Ve/1L0neXhK2cP1fgpt3zKYWws145ox1G7V/I6ngwBsD7r8a01CgrFdDmL6/wDZ20+91umfEl0/6Zjd7b6SyNFMojxI6jclky9njx08dPBqtLOMVKvmPb6GNLqYyk4WcS7/AFG/0d+jERYl8XKSIjrDCCRe+t5BzUG+VfeataP6tUXYiovflWyVT4OuAVJIpmsg0YrGJEM0jBR2k/6vWkrIx5k8G0ISm8RWRZh9IODkUtCXlUMVuEKi44+3Y1Fv1sKXh5bJVGhsuWVjBBxPpRwsc8cDxYgNJ7LBEZeNtbPfx4VvTqoWVuzoka3aSdc1Dq2RP+Mxd4/Kaz8VWY+EsH/A/hp+lfoKkkY30BqmnVfaIHnQC1vJvnFhrIpVnPabKPPtPhUK/UyjmNay11+hY6Pw6d/qfQX5N8cSNS6AdmVbfvr+9VS1+pcuP4LReFU4xhv9S+2Lvij6T2Q20Yeyfsam6fxKMnts4f4K/U+GSr5r5X5LLEb2YKO3SYqBL3tnkVb242zEdo+NWNd0LPleSusqnX8ywSYNu4Z1zJiIWXvCRCPje1Z8yO7bnk12Sxuxx7kmLHRt7MiN5Mp+hrZySMJNm4OKyYKLfbeaPZ2EkxEmpGiL35D7K/yewA0By3ZW3PXYxPe7N7Y7r818uzwtXl9bVOFr3c/U9TorITpWzj6FhhoGkYKo1+g7TURLJJnNQWWMuB2csQ7W5sf47BXZRSKm2+VjJlbHHIUBhhfQ6igTa5KbaOxuLRcea9vl9q5yh7E6jV/7Z/uUSoBoBbj8edc5SbfLJ8UkuOh6rBseSo49n7VnL6ZMYzzgs92vRrFLixj8QtxZSkRGjOOEreFrWXmRc16Xw/zPJSn+n2PM+IOvzm4fr9zqYFTiCBNAc/8ASX6Rf+HKqQxmSRiAzkf04hfXNbi5HBfj2Hl5sZNxi+UdVTJJSkvSxN2/vDkeJ52JWVipcn2SRdT2BeNefjVPUb23lo9C7a9OoYWEz1idhznDynCQu7MekUKumclSbHQWuL8eZrpp4WW2x3rhcHPUW101y2Pl8o34zYMqmPFTQSIY430K3y5gC18t9RYj31h03Qi6kuG+plaiibVjlykUv/HE7G+FWPwsiv8Ai4HfcD+Gn6V+gqxKw30BC2tMixMXtoCQO0gcq0slti2b1x3SS9zhW05Y8ROI3LZgSCwtYk6kf51U0efVTK1Yefc9zTCVdfp6FNtPFGRzfgDZRyAGlWelpjXDjvyyVXFKJZbsYo5jGfZtceBBF/r+1QPFaI7FYjjqILG4iekvD5sOjAXKyD4MCPrao3hMsTkvdHn/ABWO6EX7P+SficAE2e8AsWXDm48cpN/mU1yjY5apWdtx0lUlpfL+hE9G+EC4XORrI5PuXqj6Guvidn9ZRXY5eGVryW33KvcHBMMVM12yxFkAubBiSP2Cn41K8QuxQkurI3h9G66TfRD9iR0i5ZOuvdbrD4HSqNXWLu/3ZdOmt9l+xCwWyooWZokCZrXC3ym3A5eF/KulupnbFRnya16eup5hwO2ycH0aa+02p/ge6sRWCu1FrnL6Im1sRwoZCgCgChgpduYDTpF/5h/5VznHuWGkv/2S/QpK5FgGF2zhsPiIBiiMsjhQPE6BmHcBtfzqw8P07ssy1wiu8Rv2V4i8NnY1FejwebPVZApekHfCPZ8casbSTvkT+0fmkP8AaLgebDxrjqN/ly2dTrQoOxb+hzHaW0mWeOF4WmXEHKpUZiXPFWU8eN737eyqLT6Z2rdCXqXU9BqNRGlqMo+lnTdi7jwIsZnjSV0sVDC6xkCwsDxIHM1baTS+VmUnlsp9Xq/OxGKwl0GwLapmMEIzasgScg7B8KcmMIcMD+Gn6V+goZN9AQsfgEkVs2lwRe/AWrScd0WjaEtslL2OIbfHq0wIiDPcgtY620FrcyOdVOnqlOMqrJYS7f32Pb6aaurzngX9pYUxuQRYE3Hkf5FWmnujOCw+SbXJOPBbbsYMgmQiwtZfG5Fz5afvVZ4rqItKtHDUTTW1FvtDBiVQrcA8bfI4a3vtb31U03OqWV7Mr76lZHD90UkONEmPxMJ4dAi/C9/+9U/y9umhP65IPmbtROH0NMuJ9UXZ8PAlgG965T/1SftW0Yee7Z/sYlPyPKrRdbF2f0Il7ZJZZD5M3V/YD41B1N3mOP0SRM01Hl5+ryWNRiSS9kwZ5VHIdY+7/O1bRWWcNRPbW2hqruU4UAUAUAUAUBgi/HhQJ4eRH3gl9Vz9V3I9lVUlmvwGn1rWmnzJ7cpfctHqNtW/Db+hybaGAxuLlaR4JbnSxQgKOSjNbQV6KuzT0x2qS/cobK9RdLc4v9j6P9FO1ppsCiYpSs8P9NrkXdR7D6E8V0J7VNdq7q7PkeSPZTZXjesZHJq6nM476R54ZpnaeEypH1BZMxUDiRbrAXvwqjsvtnqGq5Y7cl7Tp6oadOyOc88F/wCirDRTRDEoCyqSkRcG4yizMM2vPLfwapek004TlOzq/Yh6zVQsioV9F7nQwKsSuM0AUAlUA3YH8NP0r9BQG+gPMkYYWIuPGgKXbm7qYi1gEI/MBrbssNDUXUaWF3PR+5L02snQ+OnsK+D9HDR5gJgwZr9ZTp7r1Gu0dljWJJY9i0l40ml6Rgwe50CrZ80h7bkfAKa2h4bUl6uWQLPE7pPh4Rsbc/DH8rDydv5rL8NofYwvEtQu/wCCni9F2CWdsQpmEjXv/UBBvysV8vhUizTQnV5T6HCGpnCzze5C276I8PiZEkOInQoBlA6OwIN76rxvb4Uo00KYuMe5m/VTumpy6og79YSDZkcckkrESSdGOqLDqlrm3Lq/vVZb4VhZrfJZU+K5eLFx7lTBMrqGRgynUEG4I8xVRKEovElgt4zjJZTyi83bTrOewAfH/atqyJrnhJF7XUrgoAoAoAoAoAoCj3ji1Ru26n6j+a5WIsNFLqilrTl9Cdwup63W3zw8GPig6TMZj0Ry6qrH2cx4XzAC391XXhunthLe+Eyl8TvqnFQXLR2GVrKT2Amrh47lL9j5+2ZNi0DPjZIQlyxJPWFzfVhZfrXn71TY/wCinn6HotO7q1/Wawdp3MVPUoDHbKyZxYWBznNf35r1daeMo1xUupR6iUZWylHoXddziFAFAJVANGCxcfRp109lfzDsHjQG71yPvp8w+9AHrkffT5h96APXI++nzD70Aetx/wDqJ8w+9AHrcf8A6ifMPvQB65H30+YfegD1yPvp8w+9AHrkffT5h96A4z/8QrPOcHFADJbpnYJ1rHqBb24fm41hySXJtGLb4EHdvYm0IWuhWJSdVkYFW81W+vjoar9Vbp5rEln7IsdLVqIPMXj7s65uxLZWzlQ3VvY6X14XqlUHl7U8E7VvKWXyXfTL3l+Irfy5exDyg6Ze8vxFPLl7DKDpl7y/EU8uXsMoOmXvL8RTy5ewyg6Ze8vxFPLl7DKDpl7y/EU8uXsMoOmXvL8RTy5exjKK7bzqYuINmHMeX81znXLHQlaSaVhzXebZmNnusU0ax9wFlJH9za38tBU/R2aevrF59zOrrvt4jJY9siY27OMhYOsRJQhgUKtqDcGwN+I7Kt4aiuXcqJ6ayPY+rdmbWSfDRyFgpkjVirEAqWXUEHgQTXSXMeDguGcJ2pFg8XJ0cnSFwSosswAI0PLLy41TQhq9OsxxgvJz0uowpZydm3GljjwMEecf006PrMt7IbC/utVpprfNrUmsFTqKlVY4ovvXI++nzD713OAeuR99PmH3oA9cj76fMPvQCb0y95fiKA//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838200"/>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838200"/>
            <a:ext cx="371497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695325"/>
            <a:ext cx="188595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9339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for Supplies</a:t>
            </a:r>
            <a:endParaRPr lang="en-US" dirty="0"/>
          </a:p>
        </p:txBody>
      </p:sp>
      <p:sp>
        <p:nvSpPr>
          <p:cNvPr id="3" name="Content Placeholder 2"/>
          <p:cNvSpPr>
            <a:spLocks noGrp="1"/>
          </p:cNvSpPr>
          <p:nvPr>
            <p:ph idx="1"/>
          </p:nvPr>
        </p:nvSpPr>
        <p:spPr/>
        <p:txBody>
          <a:bodyPr/>
          <a:lstStyle/>
          <a:p>
            <a:r>
              <a:rPr lang="en-US" dirty="0" smtClean="0"/>
              <a:t>Discount School Supply: Enter the word museum in discount code line for 15% off</a:t>
            </a:r>
          </a:p>
          <a:p>
            <a:r>
              <a:rPr lang="en-US" dirty="0" err="1" smtClean="0"/>
              <a:t>Nasco</a:t>
            </a:r>
            <a:r>
              <a:rPr lang="en-US" dirty="0" smtClean="0"/>
              <a:t> Educational Supplies</a:t>
            </a:r>
          </a:p>
          <a:p>
            <a:r>
              <a:rPr lang="en-US" dirty="0" smtClean="0"/>
              <a:t>RAFT: Resource Area for Teaching</a:t>
            </a:r>
          </a:p>
          <a:p>
            <a:r>
              <a:rPr lang="en-US" dirty="0" smtClean="0"/>
              <a:t>Explorations Early Learning</a:t>
            </a:r>
          </a:p>
          <a:p>
            <a:r>
              <a:rPr lang="en-US" dirty="0" smtClean="0"/>
              <a:t>KODO Kids: Overpriced good ideas</a:t>
            </a:r>
          </a:p>
          <a:p>
            <a:r>
              <a:rPr lang="en-US" dirty="0" err="1" smtClean="0"/>
              <a:t>Ebay</a:t>
            </a:r>
            <a:endParaRPr lang="en-US" dirty="0"/>
          </a:p>
        </p:txBody>
      </p:sp>
    </p:spTree>
    <p:extLst>
      <p:ext uri="{BB962C8B-B14F-4D97-AF65-F5344CB8AC3E}">
        <p14:creationId xmlns:p14="http://schemas.microsoft.com/office/powerpoint/2010/main" val="4078308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525963"/>
          </a:xfrm>
        </p:spPr>
        <p:txBody>
          <a:bodyPr>
            <a:normAutofit/>
          </a:bodyPr>
          <a:lstStyle/>
          <a:p>
            <a:pPr marL="0" indent="0">
              <a:buNone/>
            </a:pPr>
            <a:r>
              <a:rPr lang="en-US" sz="2000" dirty="0"/>
              <a:t>Contact Information:</a:t>
            </a:r>
          </a:p>
          <a:p>
            <a:pPr marL="0" indent="0">
              <a:buNone/>
            </a:pPr>
            <a:endParaRPr lang="en-US" sz="2000" dirty="0"/>
          </a:p>
          <a:p>
            <a:pPr marL="0" indent="0">
              <a:buNone/>
            </a:pPr>
            <a:r>
              <a:rPr lang="en-US" sz="2000" dirty="0"/>
              <a:t>Bridget Alexander</a:t>
            </a:r>
          </a:p>
          <a:p>
            <a:pPr marL="0" indent="0">
              <a:buNone/>
            </a:pPr>
            <a:r>
              <a:rPr lang="en-US" sz="2000" dirty="0"/>
              <a:t>Executive Director of Waking the Village</a:t>
            </a:r>
          </a:p>
          <a:p>
            <a:pPr marL="0" indent="0">
              <a:buNone/>
            </a:pPr>
            <a:r>
              <a:rPr lang="en-US" sz="2000" dirty="0" smtClean="0"/>
              <a:t>bridget@wakingthevillage.org</a:t>
            </a:r>
            <a:endParaRPr lang="en-US" sz="2000" dirty="0"/>
          </a:p>
          <a:p>
            <a:pPr marL="0" indent="0">
              <a:lnSpc>
                <a:spcPct val="150000"/>
              </a:lnSpc>
              <a:buNone/>
            </a:pPr>
            <a:r>
              <a:rPr lang="en-US" sz="2000" dirty="0" smtClean="0"/>
              <a:t>www.artbeaststudio.com</a:t>
            </a:r>
          </a:p>
          <a:p>
            <a:pPr marL="0" indent="0">
              <a:lnSpc>
                <a:spcPct val="150000"/>
              </a:lnSpc>
              <a:buNone/>
            </a:pPr>
            <a:r>
              <a:rPr lang="en-US" sz="2000" dirty="0" smtClean="0"/>
              <a:t>www.littlehousesfestival.com</a:t>
            </a:r>
            <a:endParaRPr lang="en-US" sz="2000" dirty="0"/>
          </a:p>
          <a:p>
            <a:pPr marL="0" indent="0">
              <a:lnSpc>
                <a:spcPct val="150000"/>
              </a:lnSpc>
              <a:buNone/>
            </a:pPr>
            <a:r>
              <a:rPr lang="en-US" sz="2000" dirty="0" smtClean="0"/>
              <a:t>www.wakingthevillage.org</a:t>
            </a:r>
          </a:p>
          <a:p>
            <a:pPr marL="0" indent="0">
              <a:buNone/>
            </a:pPr>
            <a:r>
              <a:rPr lang="en-US" sz="2000" dirty="0" smtClean="0"/>
              <a:t>www.arteniabeast.com</a:t>
            </a:r>
            <a:endParaRPr lang="en-US" sz="2000" dirty="0"/>
          </a:p>
        </p:txBody>
      </p:sp>
      <p:sp>
        <p:nvSpPr>
          <p:cNvPr id="2" name="TextBox 1"/>
          <p:cNvSpPr txBox="1"/>
          <p:nvPr/>
        </p:nvSpPr>
        <p:spPr>
          <a:xfrm>
            <a:off x="2362200" y="914400"/>
            <a:ext cx="4419600" cy="646331"/>
          </a:xfrm>
          <a:prstGeom prst="rect">
            <a:avLst/>
          </a:prstGeom>
          <a:noFill/>
        </p:spPr>
        <p:txBody>
          <a:bodyPr wrap="square" rtlCol="0">
            <a:spAutoFit/>
          </a:bodyPr>
          <a:lstStyle/>
          <a:p>
            <a:pPr algn="ctr"/>
            <a:r>
              <a:rPr lang="en-US" sz="3600" dirty="0" smtClean="0"/>
              <a:t>Thank You</a:t>
            </a:r>
            <a:endParaRPr lang="en-US" sz="3600" dirty="0"/>
          </a:p>
        </p:txBody>
      </p:sp>
    </p:spTree>
    <p:extLst>
      <p:ext uri="{BB962C8B-B14F-4D97-AF65-F5344CB8AC3E}">
        <p14:creationId xmlns:p14="http://schemas.microsoft.com/office/powerpoint/2010/main" val="13159287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dirty="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5383</TotalTime>
  <Words>2374</Words>
  <Application>Microsoft Macintosh PowerPoint</Application>
  <PresentationFormat>On-screen Show (4:3)</PresentationFormat>
  <Paragraphs>380</Paragraphs>
  <Slides>92</Slides>
  <Notes>91</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Creating Baby Spaces</vt:lpstr>
      <vt:lpstr>Poll</vt:lpstr>
      <vt:lpstr>The Benefits of a Connected Parenting Community</vt:lpstr>
      <vt:lpstr>Evolution Favors Community</vt:lpstr>
      <vt:lpstr>Connected Families Benefit Us All</vt:lpstr>
      <vt:lpstr>If we want to connect with families,  we need to design programs for babies.</vt:lpstr>
      <vt:lpstr>The First Year of Life is a Neuron Building Party- and You Want to Be Invited</vt:lpstr>
      <vt:lpstr>The Development of Visual, Auditory, Tactile, Motor, and Vestibular Centers</vt:lpstr>
      <vt:lpstr>PowerPoint Presentation</vt:lpstr>
      <vt:lpstr>Advocating for Play</vt:lpstr>
      <vt:lpstr>Play is Learning!</vt:lpstr>
      <vt:lpstr>Letter Recognition Can Wait!</vt:lpstr>
      <vt:lpstr>This means developing literacy looks like this</vt:lpstr>
      <vt:lpstr>PowerPoint Presentation</vt:lpstr>
      <vt:lpstr>PowerPoint Presentation</vt:lpstr>
      <vt:lpstr>What are the Challenges of Programming for Infants?</vt:lpstr>
      <vt:lpstr>The Solution:</vt:lpstr>
      <vt:lpstr>PowerPoint Presentation</vt:lpstr>
      <vt:lpstr>PowerPoint Presentation</vt:lpstr>
      <vt:lpstr>PowerPoint Presentation</vt:lpstr>
      <vt:lpstr>PowerPoint Presentation</vt:lpstr>
      <vt:lpstr>PowerPoint Presentation</vt:lpstr>
      <vt:lpstr>Think of setting up an art experience in the same way you would think of setting up a science experiment.</vt:lpstr>
      <vt:lpstr>PowerPoint Presentation</vt:lpstr>
      <vt:lpstr>PowerPoint Presentation</vt:lpstr>
      <vt:lpstr>PowerPoint Presentation</vt:lpstr>
      <vt:lpstr>PowerPoint Presentation</vt:lpstr>
      <vt:lpstr>It is not process art. It is probably not art at all.</vt:lpstr>
      <vt:lpstr>Great Process Based Art with Infants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Sensory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can move</vt:lpstr>
      <vt:lpstr>PowerPoint Presentation</vt:lpstr>
      <vt:lpstr>Challenges of siblings, parents, and infancy</vt:lpstr>
      <vt:lpstr>The Cardinal Rule:  Set up an invitation</vt:lpstr>
      <vt:lpstr>What Space Do You Have for Programs?</vt:lpstr>
      <vt:lpstr>Keys to Launching a Successful Library Program for Infants</vt:lpstr>
      <vt:lpstr>Rule 2: Pick a regular time and stick to it.  </vt:lpstr>
      <vt:lpstr>Rule 3: Promote Wisely</vt:lpstr>
      <vt:lpstr>Rule 4: Stick with Process Art</vt:lpstr>
      <vt:lpstr>Rule 5: Get ahead</vt:lpstr>
      <vt:lpstr>Examples of Library Programs</vt:lpstr>
      <vt:lpstr>Chat:  What Amazing Library Programs for Infants Have You Seen?</vt:lpstr>
      <vt:lpstr>Excellent Internet Resources for Art Inspiration:</vt:lpstr>
      <vt:lpstr>Sources for Supplies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Baby Spaces</dc:title>
  <dc:creator>B Alexander</dc:creator>
  <cp:lastModifiedBy>Jennifer Jacobs</cp:lastModifiedBy>
  <cp:revision>56</cp:revision>
  <dcterms:created xsi:type="dcterms:W3CDTF">2015-01-14T22:41:52Z</dcterms:created>
  <dcterms:modified xsi:type="dcterms:W3CDTF">2015-01-26T18:24:43Z</dcterms:modified>
</cp:coreProperties>
</file>