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4.xml" ContentType="application/vnd.openxmlformats-officedocument.presentationml.comments+xml"/>
  <Override PartName="/ppt/notesSlides/notesSlide20.xml" ContentType="application/vnd.openxmlformats-officedocument.presentationml.notesSlide+xml"/>
  <Override PartName="/ppt/comments/comment5.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2.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4162" r:id="rId2"/>
    <p:sldMasterId id="2147484228" r:id="rId3"/>
    <p:sldMasterId id="2147484233" r:id="rId4"/>
    <p:sldMasterId id="2147484240" r:id="rId5"/>
    <p:sldMasterId id="2147484242" r:id="rId6"/>
  </p:sldMasterIdLst>
  <p:notesMasterIdLst>
    <p:notesMasterId r:id="rId77"/>
  </p:notesMasterIdLst>
  <p:handoutMasterIdLst>
    <p:handoutMasterId r:id="rId78"/>
  </p:handoutMasterIdLst>
  <p:sldIdLst>
    <p:sldId id="1227" r:id="rId7"/>
    <p:sldId id="1028" r:id="rId8"/>
    <p:sldId id="1211" r:id="rId9"/>
    <p:sldId id="1212" r:id="rId10"/>
    <p:sldId id="1232" r:id="rId11"/>
    <p:sldId id="1233" r:id="rId12"/>
    <p:sldId id="1234" r:id="rId13"/>
    <p:sldId id="1060" r:id="rId14"/>
    <p:sldId id="1056" r:id="rId15"/>
    <p:sldId id="1057" r:id="rId16"/>
    <p:sldId id="1062" r:id="rId17"/>
    <p:sldId id="1063" r:id="rId18"/>
    <p:sldId id="1064" r:id="rId19"/>
    <p:sldId id="1065" r:id="rId20"/>
    <p:sldId id="1066" r:id="rId21"/>
    <p:sldId id="1070" r:id="rId22"/>
    <p:sldId id="1071" r:id="rId23"/>
    <p:sldId id="1072" r:id="rId24"/>
    <p:sldId id="1073" r:id="rId25"/>
    <p:sldId id="1074" r:id="rId26"/>
    <p:sldId id="1075" r:id="rId27"/>
    <p:sldId id="1076" r:id="rId28"/>
    <p:sldId id="1077" r:id="rId29"/>
    <p:sldId id="1078" r:id="rId30"/>
    <p:sldId id="1081" r:id="rId31"/>
    <p:sldId id="1082" r:id="rId32"/>
    <p:sldId id="1083" r:id="rId33"/>
    <p:sldId id="1213" r:id="rId34"/>
    <p:sldId id="1214" r:id="rId35"/>
    <p:sldId id="1085" r:id="rId36"/>
    <p:sldId id="1086" r:id="rId37"/>
    <p:sldId id="1087" r:id="rId38"/>
    <p:sldId id="1088" r:id="rId39"/>
    <p:sldId id="1235" r:id="rId40"/>
    <p:sldId id="1091" r:id="rId41"/>
    <p:sldId id="1092" r:id="rId42"/>
    <p:sldId id="1093" r:id="rId43"/>
    <p:sldId id="1094" r:id="rId44"/>
    <p:sldId id="1099" r:id="rId45"/>
    <p:sldId id="1100" r:id="rId46"/>
    <p:sldId id="1103" r:id="rId47"/>
    <p:sldId id="1104" r:id="rId48"/>
    <p:sldId id="1113" r:id="rId49"/>
    <p:sldId id="1114" r:id="rId50"/>
    <p:sldId id="1115" r:id="rId51"/>
    <p:sldId id="1236" r:id="rId52"/>
    <p:sldId id="1127" r:id="rId53"/>
    <p:sldId id="1128" r:id="rId54"/>
    <p:sldId id="1129" r:id="rId55"/>
    <p:sldId id="1215" r:id="rId56"/>
    <p:sldId id="1221" r:id="rId57"/>
    <p:sldId id="1228" r:id="rId58"/>
    <p:sldId id="1205" r:id="rId59"/>
    <p:sldId id="1207" r:id="rId60"/>
    <p:sldId id="1208" r:id="rId61"/>
    <p:sldId id="1237" r:id="rId62"/>
    <p:sldId id="1238" r:id="rId63"/>
    <p:sldId id="1239" r:id="rId64"/>
    <p:sldId id="1240" r:id="rId65"/>
    <p:sldId id="1241" r:id="rId66"/>
    <p:sldId id="1242" r:id="rId67"/>
    <p:sldId id="1243" r:id="rId68"/>
    <p:sldId id="1244" r:id="rId69"/>
    <p:sldId id="1245" r:id="rId70"/>
    <p:sldId id="1246" r:id="rId71"/>
    <p:sldId id="1247" r:id="rId72"/>
    <p:sldId id="1223" r:id="rId73"/>
    <p:sldId id="1231" r:id="rId74"/>
    <p:sldId id="1230" r:id="rId75"/>
    <p:sldId id="1229" r:id="rId76"/>
  </p:sldIdLst>
  <p:sldSz cx="9144000" cy="6858000" type="screen4x3"/>
  <p:notesSz cx="5715000" cy="8839200"/>
  <p:defaultTextStyle>
    <a:defPPr>
      <a:defRPr lang="en-GB"/>
    </a:defPPr>
    <a:lvl1pPr algn="r" defTabSz="457200" rtl="0" eaLnBrk="0" fontAlgn="base" hangingPunct="0">
      <a:spcBef>
        <a:spcPct val="0"/>
      </a:spcBef>
      <a:spcAft>
        <a:spcPct val="0"/>
      </a:spcAft>
      <a:buClr>
        <a:srgbClr val="000000"/>
      </a:buClr>
      <a:buSzPct val="100000"/>
      <a:buFont typeface="Times New Roman" pitchFamily="-107" charset="0"/>
      <a:defRPr sz="2400" kern="1200">
        <a:solidFill>
          <a:schemeClr val="tx1"/>
        </a:solidFill>
        <a:latin typeface="Times New Roman" pitchFamily="-107" charset="0"/>
        <a:ea typeface="ＭＳ Ｐゴシック" pitchFamily="-107" charset="-128"/>
        <a:cs typeface="ＭＳ Ｐゴシック" pitchFamily="-107" charset="-128"/>
      </a:defRPr>
    </a:lvl1pPr>
    <a:lvl2pPr marL="742950" indent="-285750" algn="r" defTabSz="457200" rtl="0" eaLnBrk="0" fontAlgn="base" hangingPunct="0">
      <a:spcBef>
        <a:spcPct val="0"/>
      </a:spcBef>
      <a:spcAft>
        <a:spcPct val="0"/>
      </a:spcAft>
      <a:buClr>
        <a:srgbClr val="000000"/>
      </a:buClr>
      <a:buSzPct val="100000"/>
      <a:buFont typeface="Times New Roman" pitchFamily="-107" charset="0"/>
      <a:defRPr sz="2400" kern="1200">
        <a:solidFill>
          <a:schemeClr val="tx1"/>
        </a:solidFill>
        <a:latin typeface="Times New Roman" pitchFamily="-107" charset="0"/>
        <a:ea typeface="ＭＳ Ｐゴシック" pitchFamily="-107" charset="-128"/>
        <a:cs typeface="ＭＳ Ｐゴシック" pitchFamily="-107" charset="-128"/>
      </a:defRPr>
    </a:lvl2pPr>
    <a:lvl3pPr marL="1143000" indent="-228600" algn="r" defTabSz="457200" rtl="0" eaLnBrk="0" fontAlgn="base" hangingPunct="0">
      <a:spcBef>
        <a:spcPct val="0"/>
      </a:spcBef>
      <a:spcAft>
        <a:spcPct val="0"/>
      </a:spcAft>
      <a:buClr>
        <a:srgbClr val="000000"/>
      </a:buClr>
      <a:buSzPct val="100000"/>
      <a:buFont typeface="Times New Roman" pitchFamily="-107" charset="0"/>
      <a:defRPr sz="2400" kern="1200">
        <a:solidFill>
          <a:schemeClr val="tx1"/>
        </a:solidFill>
        <a:latin typeface="Times New Roman" pitchFamily="-107" charset="0"/>
        <a:ea typeface="ＭＳ Ｐゴシック" pitchFamily="-107" charset="-128"/>
        <a:cs typeface="ＭＳ Ｐゴシック" pitchFamily="-107" charset="-128"/>
      </a:defRPr>
    </a:lvl3pPr>
    <a:lvl4pPr marL="1600200" indent="-228600" algn="r" defTabSz="457200" rtl="0" eaLnBrk="0" fontAlgn="base" hangingPunct="0">
      <a:spcBef>
        <a:spcPct val="0"/>
      </a:spcBef>
      <a:spcAft>
        <a:spcPct val="0"/>
      </a:spcAft>
      <a:buClr>
        <a:srgbClr val="000000"/>
      </a:buClr>
      <a:buSzPct val="100000"/>
      <a:buFont typeface="Times New Roman" pitchFamily="-107" charset="0"/>
      <a:defRPr sz="2400" kern="1200">
        <a:solidFill>
          <a:schemeClr val="tx1"/>
        </a:solidFill>
        <a:latin typeface="Times New Roman" pitchFamily="-107" charset="0"/>
        <a:ea typeface="ＭＳ Ｐゴシック" pitchFamily="-107" charset="-128"/>
        <a:cs typeface="ＭＳ Ｐゴシック" pitchFamily="-107" charset="-128"/>
      </a:defRPr>
    </a:lvl4pPr>
    <a:lvl5pPr marL="2057400" indent="-228600" algn="r" defTabSz="457200" rtl="0" eaLnBrk="0" fontAlgn="base" hangingPunct="0">
      <a:spcBef>
        <a:spcPct val="0"/>
      </a:spcBef>
      <a:spcAft>
        <a:spcPct val="0"/>
      </a:spcAft>
      <a:buClr>
        <a:srgbClr val="000000"/>
      </a:buClr>
      <a:buSzPct val="100000"/>
      <a:buFont typeface="Times New Roman" pitchFamily="-107" charset="0"/>
      <a:defRPr sz="2400" kern="1200">
        <a:solidFill>
          <a:schemeClr val="tx1"/>
        </a:solidFill>
        <a:latin typeface="Times New Roman"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Times New Roman"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Times New Roman"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Times New Roman"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Times New Roman" pitchFamily="-107" charset="0"/>
        <a:ea typeface="ＭＳ Ｐゴシック" pitchFamily="-107" charset="-128"/>
        <a:cs typeface="ＭＳ Ｐゴシック" pitchFamily="-107"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Mi" initials="MM" lastIdx="3" clrIdx="0"/>
  <p:cmAuthor id="1" name="Administrator" initials="A" lastIdx="4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00"/>
    <a:srgbClr val="9B0000"/>
    <a:srgbClr val="79AAF4"/>
    <a:srgbClr val="F06510"/>
    <a:srgbClr val="CC66FF"/>
    <a:srgbClr val="FF99CC"/>
    <a:srgbClr val="840000"/>
    <a:srgbClr val="5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23" autoAdjust="0"/>
  </p:normalViewPr>
  <p:slideViewPr>
    <p:cSldViewPr>
      <p:cViewPr>
        <p:scale>
          <a:sx n="68" d="100"/>
          <a:sy n="68" d="100"/>
        </p:scale>
        <p:origin x="-136" y="-536"/>
      </p:cViewPr>
      <p:guideLst>
        <p:guide orient="horz" pos="2160"/>
        <p:guide pos="2880"/>
      </p:guideLst>
    </p:cSldViewPr>
  </p:slideViewPr>
  <p:outlineViewPr>
    <p:cViewPr varScale="1">
      <p:scale>
        <a:sx n="170" d="200"/>
        <a:sy n="170" d="200"/>
      </p:scale>
      <p:origin x="-780" y="-84"/>
    </p:cViewPr>
    <p:sldLst>
      <p:sld r:id="rId1" collapse="1"/>
      <p:sld r:id="rId2" collapse="1"/>
    </p:sldLst>
  </p:outlineViewPr>
  <p:notesTextViewPr>
    <p:cViewPr>
      <p:scale>
        <a:sx n="100" d="100"/>
        <a:sy n="100" d="100"/>
      </p:scale>
      <p:origin x="0" y="0"/>
    </p:cViewPr>
  </p:notesTextViewPr>
  <p:sorterViewPr>
    <p:cViewPr>
      <p:scale>
        <a:sx n="100" d="100"/>
        <a:sy n="100" d="100"/>
      </p:scale>
      <p:origin x="0" y="9544"/>
    </p:cViewPr>
  </p:sorterViewPr>
  <p:notesViewPr>
    <p:cSldViewPr>
      <p:cViewPr varScale="1">
        <p:scale>
          <a:sx n="59" d="100"/>
          <a:sy n="59" d="100"/>
        </p:scale>
        <p:origin x="-1752" y="-72"/>
      </p:cViewPr>
      <p:guideLst>
        <p:guide orient="horz" pos="2742"/>
        <p:guide pos="17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6-07-04T18:14:15.041" idx="37">
    <p:pos x="4394" y="3677"/>
    <p:text>mention congress - next time CIPA</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5-11-29T18:22:00.192" idx="38">
    <p:pos x="5617" y="3917"/>
    <p:text>Campbell v. St. Tammany Parish School Board, 64 F.3d 184 (5th Cir. 1995)
Public school district removed the book Voodoo and Hoodoo, a discussion of the origins, history, and
practices of the voodoo and hoodoo religions that included an outline of some specific practices, from
all district library shelves. Parents of several students sued and the district court granted summary
judgment in their favor. The court of appeals reversed, finding that there was not enough evidence at
that stage to determine that board members had an unconstitutional motivation, such as denying
students access to ideas with which board members disagreed; the court remanded the case for a full
trial at which all board members could be questioned about their reasons for removing the book. The
court observed that “in light of the special role of the school library as a place where students may
freely and voluntarily explore diverse topics, the school board’s non-curricular decision to remove a
book well after it had been placed in the public school libraries evokes the question whether that
action might not be an attempt to ‘strangle the free mind at its source.’” The court focused on some
evidence that school board members had removed the book without having read it or having read
only excerpts provided by the Christian Coalition. The parties settled the case before trial, returning
the book to the libraries but on specially designated reserve shelves.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5-11-29T18:22:00.192" idx="39">
    <p:pos x="5617" y="3917"/>
    <p:text>Campbell v. St. Tammany Parish School Board, 64 F.3d 184 (5th Cir. 1995)
Public school district removed the book Voodoo and Hoodoo, a discussion of the origins, history, and
practices of the voodoo and hoodoo religions that included an outline of some specific practices, from
all district library shelves. Parents of several students sued and the district court granted summary
judgment in their favor. The court of appeals reversed, finding that there was not enough evidence at
that stage to determine that board members had an unconstitutional motivation, such as denying
students access to ideas with which board members disagreed; the court remanded the case for a full
trial at which all board members could be questioned about their reasons for removing the book. The
court observed that “in light of the special role of the school library as a place where students may
freely and voluntarily explore diverse topics, the school board’s non-curricular decision to remove a
book well after it had been placed in the public school libraries evokes the question whether that
action might not be an attempt to ‘strangle the free mind at its source.’” The court focused on some
evidence that school board members had removed the book without having read it or having read
only excerpts provided by the Christian Coalition. The parties settled the case before trial, returning
the book to the libraries but on specially designated reserve shelves.</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05-11-29T11:14:32.503" idx="40">
    <p:pos x="10" y="10"/>
    <p:text>April 23, 2003–A federal judge here has ordered the Cedarville school district to return J.K. Rowling's Harry Potter books to the open shelves of its libraries. In a decision
announced late yesterday, U.S. District Court Judge Jimm L. Hendren said the books must be displayed "where they can be accessed without any restrictions other than those administrative restrictions that apply to all works of fiction in the libraries of the district
A student and her parents sued the Cedarville school board last year after it removed the books in response to a complaint that the books show "that there are ‘good witches' and ‘good magic'" and that they teach "parents/teachers/rules are stupid and something to be ignored." A dozen national groups and author Judy Blume filed a friend of the court brief supporting Dakota Counts and her parents, Billy Ray and Mary. "It is the bravery of people like the Counts that protects free speech in this country," said Chris Finan, the president of the American Booksellers Foundation for Free Expression (ABFFE), one of the sponsors of the friend of the court brief
http://www.freeexpression.org/newswire/0423_2003.htm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05-11-29T11:14:32.503" idx="41">
    <p:pos x="10" y="10"/>
    <p:text>April 23, 2003–A federal judge here has ordered the Cedarville school district to return J.K. Rowling's Harry Potter books to the open shelves of its libraries. In a decision
announced late yesterday, U.S. District Court Judge Jimm L. Hendren said the books must be displayed "where they can be accessed without any restrictions other than those administrative restrictions that apply to all works of fiction in the libraries of the district
A student and her parents sued the Cedarville school board last year after it removed the books in response to a complaint that the books show "that there are ‘good witches' and ‘good magic'" and that they teach "parents/teachers/rules are stupid and something to be ignored." A dozen national groups and author Judy Blume filed a friend of the court brief supporting Dakota Counts and her parents, Billy Ray and Mary. "It is the bravery of people like the Counts that protects free speech in this country," said Chris Finan, the president of the American Booksellers Foundation for Free Expression (ABFFE), one of the sponsors of the friend of the court brief
http://www.freeexpression.org/newswire/0423_2003.htm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hdr" sz="quarter"/>
          </p:nvPr>
        </p:nvSpPr>
        <p:spPr bwMode="auto">
          <a:xfrm>
            <a:off x="800100" y="0"/>
            <a:ext cx="41529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 typeface="Times New Roman" charset="0"/>
              <a:buNone/>
              <a:defRPr sz="1200" dirty="0">
                <a:solidFill>
                  <a:srgbClr val="000000"/>
                </a:solidFill>
                <a:latin typeface="Times New Roman" charset="0"/>
                <a:ea typeface="Lucida Sans Unicode" charset="0"/>
                <a:cs typeface="Lucida Sans Unicode" charset="0"/>
              </a:defRPr>
            </a:lvl1pPr>
          </a:lstStyle>
          <a:p>
            <a:pPr>
              <a:defRPr/>
            </a:pPr>
            <a:r>
              <a:rPr lang="en-US"/>
              <a:t>Intellectual Freedom: Basic training for new staff and a refresher for the rest of us</a:t>
            </a:r>
          </a:p>
        </p:txBody>
      </p:sp>
      <p:sp>
        <p:nvSpPr>
          <p:cNvPr id="314371" name="Rectangle 3"/>
          <p:cNvSpPr>
            <a:spLocks noGrp="1" noChangeArrowheads="1"/>
          </p:cNvSpPr>
          <p:nvPr>
            <p:ph type="dt" sz="quarter" idx="1"/>
          </p:nvPr>
        </p:nvSpPr>
        <p:spPr bwMode="auto">
          <a:xfrm>
            <a:off x="4991100" y="0"/>
            <a:ext cx="722313" cy="441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Times New Roman" charset="0"/>
              <a:buNone/>
              <a:defRPr sz="1200" dirty="0">
                <a:solidFill>
                  <a:srgbClr val="000000"/>
                </a:solidFill>
                <a:latin typeface="Times New Roman" charset="0"/>
                <a:ea typeface="Lucida Sans Unicode" charset="0"/>
                <a:cs typeface="Lucida Sans Unicode" charset="0"/>
              </a:defRPr>
            </a:lvl1pPr>
          </a:lstStyle>
          <a:p>
            <a:pPr>
              <a:defRPr/>
            </a:pPr>
            <a:endParaRPr lang="en-US"/>
          </a:p>
        </p:txBody>
      </p:sp>
      <p:sp>
        <p:nvSpPr>
          <p:cNvPr id="314372" name="Rectangle 4"/>
          <p:cNvSpPr>
            <a:spLocks noGrp="1" noChangeArrowheads="1"/>
          </p:cNvSpPr>
          <p:nvPr>
            <p:ph type="ftr" sz="quarter" idx="2"/>
          </p:nvPr>
        </p:nvSpPr>
        <p:spPr bwMode="auto">
          <a:xfrm>
            <a:off x="419100" y="8001000"/>
            <a:ext cx="4800600" cy="8366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just">
              <a:buFont typeface="Times New Roman" charset="0"/>
              <a:buNone/>
              <a:defRPr sz="900" dirty="0">
                <a:solidFill>
                  <a:srgbClr val="000000"/>
                </a:solidFill>
                <a:latin typeface="Times New Roman" charset="0"/>
                <a:ea typeface="Lucida Sans Unicode" charset="0"/>
                <a:cs typeface="Lucida Sans Unicode" charset="0"/>
              </a:defRPr>
            </a:lvl1pPr>
          </a:lstStyle>
          <a:p>
            <a:pPr>
              <a:defRPr/>
            </a:pPr>
            <a:r>
              <a:rPr lang="en-US"/>
              <a:t>This material has been created for the Infopeople Project [</a:t>
            </a:r>
            <a:r>
              <a:rPr lang="en-US" err="1"/>
              <a:t>infopeople.org</a:t>
            </a:r>
            <a:r>
              <a:rPr lang="en-US"/>
              <a:t>], and has been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p:txBody>
      </p:sp>
      <p:sp>
        <p:nvSpPr>
          <p:cNvPr id="314373" name="Rectangle 5"/>
          <p:cNvSpPr>
            <a:spLocks noGrp="1" noChangeArrowheads="1"/>
          </p:cNvSpPr>
          <p:nvPr>
            <p:ph type="sldNum" sz="quarter" idx="3"/>
          </p:nvPr>
        </p:nvSpPr>
        <p:spPr bwMode="auto">
          <a:xfrm>
            <a:off x="5219700" y="8396288"/>
            <a:ext cx="493713" cy="4413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fld id="{6F8D6D89-C6F4-E342-8C05-FE8E68D7E559}" type="slidenum">
              <a:rPr lang="en-US"/>
              <a:pPr/>
              <a:t>‹#›</a:t>
            </a:fld>
            <a:endParaRPr lang="en-US"/>
          </a:p>
        </p:txBody>
      </p:sp>
    </p:spTree>
    <p:extLst>
      <p:ext uri="{BB962C8B-B14F-4D97-AF65-F5344CB8AC3E}">
        <p14:creationId xmlns:p14="http://schemas.microsoft.com/office/powerpoint/2010/main" val="922328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AutoShape 1"/>
          <p:cNvSpPr>
            <a:spLocks noChangeArrowheads="1"/>
          </p:cNvSpPr>
          <p:nvPr/>
        </p:nvSpPr>
        <p:spPr bwMode="auto">
          <a:xfrm>
            <a:off x="0" y="0"/>
            <a:ext cx="5715000" cy="8839200"/>
          </a:xfrm>
          <a:prstGeom prst="roundRect">
            <a:avLst>
              <a:gd name="adj" fmla="val 19"/>
            </a:avLst>
          </a:prstGeom>
          <a:solidFill>
            <a:srgbClr val="FFFFFF"/>
          </a:solidFill>
          <a:ln w="9525">
            <a:noFill/>
            <a:round/>
            <a:headEnd/>
            <a:tailEnd/>
          </a:ln>
        </p:spPr>
        <p:txBody>
          <a:bodyPr wrap="none" anchor="ctr">
            <a:prstTxWarp prst="textNoShape">
              <a:avLst/>
            </a:prstTxWarp>
          </a:bodyPr>
          <a:lstStyle/>
          <a:p>
            <a:endParaRPr lang="en-US">
              <a:ea typeface="Lucida Sans Unicode" pitchFamily="-107" charset="0"/>
              <a:cs typeface="Lucida Sans Unicode" pitchFamily="-107" charset="0"/>
            </a:endParaRPr>
          </a:p>
        </p:txBody>
      </p:sp>
      <p:sp>
        <p:nvSpPr>
          <p:cNvPr id="2050" name="Rectangle 2"/>
          <p:cNvSpPr>
            <a:spLocks noGrp="1" noChangeArrowheads="1"/>
          </p:cNvSpPr>
          <p:nvPr>
            <p:ph type="hdr"/>
          </p:nvPr>
        </p:nvSpPr>
        <p:spPr bwMode="auto">
          <a:xfrm>
            <a:off x="0" y="0"/>
            <a:ext cx="2476500" cy="439738"/>
          </a:xfrm>
          <a:prstGeom prst="rect">
            <a:avLst/>
          </a:prstGeom>
          <a:noFill/>
          <a:ln w="9525">
            <a:noFill/>
            <a:round/>
            <a:headEnd/>
            <a:tailEnd/>
          </a:ln>
          <a:effectLst/>
        </p:spPr>
        <p:txBody>
          <a:bodyPr vert="horz" wrap="square" lIns="83100" tIns="41550" rIns="83100" bIns="41550" numCol="1" anchor="t" anchorCtr="0" compatLnSpc="1">
            <a:prstTxWarp prst="textNoShape">
              <a:avLst/>
            </a:prstTxWarp>
          </a:bodyPr>
          <a:lstStyle>
            <a:lvl1pPr algn="l" defTabSz="409575">
              <a:buFont typeface="Times New Roman" charset="0"/>
              <a:buNone/>
              <a:tabLst>
                <a:tab pos="0" algn="l"/>
                <a:tab pos="817563" algn="l"/>
                <a:tab pos="1636713" algn="l"/>
                <a:tab pos="2454275" algn="l"/>
                <a:tab pos="3271838" algn="l"/>
                <a:tab pos="4090988" algn="l"/>
                <a:tab pos="4908550" algn="l"/>
                <a:tab pos="5726113" algn="l"/>
                <a:tab pos="6545263" algn="l"/>
                <a:tab pos="7362825" algn="l"/>
                <a:tab pos="8180388" algn="l"/>
                <a:tab pos="8999538" algn="l"/>
              </a:tabLst>
              <a:defRPr sz="1100">
                <a:solidFill>
                  <a:srgbClr val="000000"/>
                </a:solidFill>
                <a:latin typeface="Times New Roman" charset="0"/>
                <a:ea typeface="Lucida Sans Unicode" charset="0"/>
                <a:cs typeface="Lucida Sans Unicode" charset="0"/>
              </a:defRPr>
            </a:lvl1pPr>
          </a:lstStyle>
          <a:p>
            <a:pPr>
              <a:defRPr/>
            </a:pPr>
            <a:endParaRPr lang="en-US"/>
          </a:p>
        </p:txBody>
      </p:sp>
      <p:sp>
        <p:nvSpPr>
          <p:cNvPr id="2051" name="Rectangle 3"/>
          <p:cNvSpPr>
            <a:spLocks noGrp="1" noChangeArrowheads="1"/>
          </p:cNvSpPr>
          <p:nvPr>
            <p:ph type="dt"/>
          </p:nvPr>
        </p:nvSpPr>
        <p:spPr bwMode="auto">
          <a:xfrm>
            <a:off x="3238500" y="0"/>
            <a:ext cx="2476500" cy="439738"/>
          </a:xfrm>
          <a:prstGeom prst="rect">
            <a:avLst/>
          </a:prstGeom>
          <a:noFill/>
          <a:ln w="9525">
            <a:noFill/>
            <a:round/>
            <a:headEnd/>
            <a:tailEnd/>
          </a:ln>
          <a:effectLst/>
        </p:spPr>
        <p:txBody>
          <a:bodyPr vert="horz" wrap="square" lIns="83100" tIns="41550" rIns="83100" bIns="41550" numCol="1" anchor="t" anchorCtr="0" compatLnSpc="1">
            <a:prstTxWarp prst="textNoShape">
              <a:avLst/>
            </a:prstTxWarp>
          </a:bodyPr>
          <a:lstStyle>
            <a:lvl1pPr defTabSz="409575">
              <a:buFont typeface="Times New Roman" charset="0"/>
              <a:buNone/>
              <a:tabLst>
                <a:tab pos="0" algn="l"/>
                <a:tab pos="817563" algn="l"/>
                <a:tab pos="1636713" algn="l"/>
                <a:tab pos="2454275" algn="l"/>
                <a:tab pos="3271838" algn="l"/>
                <a:tab pos="4090988" algn="l"/>
                <a:tab pos="4908550" algn="l"/>
                <a:tab pos="5726113" algn="l"/>
                <a:tab pos="6545263" algn="l"/>
                <a:tab pos="7362825" algn="l"/>
                <a:tab pos="8180388" algn="l"/>
                <a:tab pos="8999538" algn="l"/>
              </a:tabLst>
              <a:defRPr sz="1100">
                <a:solidFill>
                  <a:srgbClr val="000000"/>
                </a:solidFill>
                <a:latin typeface="Times New Roman" charset="0"/>
                <a:ea typeface="Lucida Sans Unicode" charset="0"/>
                <a:cs typeface="Lucida Sans Unicode" charset="0"/>
              </a:defRPr>
            </a:lvl1pPr>
          </a:lstStyle>
          <a:p>
            <a:pPr>
              <a:defRPr/>
            </a:pPr>
            <a:endParaRPr lang="en-US"/>
          </a:p>
        </p:txBody>
      </p:sp>
      <p:sp>
        <p:nvSpPr>
          <p:cNvPr id="17413" name="Rectangle 4"/>
          <p:cNvSpPr>
            <a:spLocks noGrp="1" noRot="1" noChangeAspect="1" noChangeArrowheads="1"/>
          </p:cNvSpPr>
          <p:nvPr>
            <p:ph type="sldImg"/>
          </p:nvPr>
        </p:nvSpPr>
        <p:spPr bwMode="auto">
          <a:xfrm>
            <a:off x="649288" y="663575"/>
            <a:ext cx="4418012" cy="3313113"/>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762000" y="4198938"/>
            <a:ext cx="4191000" cy="3975100"/>
          </a:xfrm>
          <a:prstGeom prst="rect">
            <a:avLst/>
          </a:prstGeom>
          <a:noFill/>
          <a:ln w="9525">
            <a:noFill/>
            <a:round/>
            <a:headEnd/>
            <a:tailEnd/>
          </a:ln>
          <a:effectLst/>
        </p:spPr>
        <p:txBody>
          <a:bodyPr vert="horz" wrap="square" lIns="83100" tIns="41550" rIns="83100" bIns="41550" numCol="1" anchor="t" anchorCtr="0" compatLnSpc="1">
            <a:prstTxWarp prst="textNoShape">
              <a:avLst/>
            </a:prstTxWarp>
          </a:bodyPr>
          <a:lstStyle/>
          <a:p>
            <a:pPr lvl="0"/>
            <a:endParaRPr lang="en-US" noProof="0"/>
          </a:p>
        </p:txBody>
      </p:sp>
      <p:sp>
        <p:nvSpPr>
          <p:cNvPr id="2054" name="Rectangle 6"/>
          <p:cNvSpPr>
            <a:spLocks noGrp="1" noChangeArrowheads="1"/>
          </p:cNvSpPr>
          <p:nvPr>
            <p:ph type="ftr"/>
          </p:nvPr>
        </p:nvSpPr>
        <p:spPr bwMode="auto">
          <a:xfrm>
            <a:off x="0" y="8397875"/>
            <a:ext cx="2476500" cy="439738"/>
          </a:xfrm>
          <a:prstGeom prst="rect">
            <a:avLst/>
          </a:prstGeom>
          <a:noFill/>
          <a:ln w="9525">
            <a:noFill/>
            <a:round/>
            <a:headEnd/>
            <a:tailEnd/>
          </a:ln>
          <a:effectLst/>
        </p:spPr>
        <p:txBody>
          <a:bodyPr vert="horz" wrap="square" lIns="83100" tIns="41550" rIns="83100" bIns="41550" numCol="1" anchor="b" anchorCtr="0" compatLnSpc="1">
            <a:prstTxWarp prst="textNoShape">
              <a:avLst/>
            </a:prstTxWarp>
          </a:bodyPr>
          <a:lstStyle>
            <a:lvl1pPr algn="l" defTabSz="409575">
              <a:buFont typeface="Times New Roman" charset="0"/>
              <a:buNone/>
              <a:tabLst>
                <a:tab pos="0" algn="l"/>
                <a:tab pos="817563" algn="l"/>
                <a:tab pos="1636713" algn="l"/>
                <a:tab pos="2454275" algn="l"/>
                <a:tab pos="3271838" algn="l"/>
                <a:tab pos="4090988" algn="l"/>
                <a:tab pos="4908550" algn="l"/>
                <a:tab pos="5726113" algn="l"/>
                <a:tab pos="6545263" algn="l"/>
                <a:tab pos="7362825" algn="l"/>
                <a:tab pos="8180388" algn="l"/>
                <a:tab pos="8999538" algn="l"/>
              </a:tabLst>
              <a:defRPr sz="1100">
                <a:solidFill>
                  <a:srgbClr val="000000"/>
                </a:solidFill>
                <a:latin typeface="Times New Roman" charset="0"/>
                <a:ea typeface="Lucida Sans Unicode" charset="0"/>
                <a:cs typeface="Lucida Sans Unicode" charset="0"/>
              </a:defRPr>
            </a:lvl1pPr>
          </a:lstStyle>
          <a:p>
            <a:pPr>
              <a:defRPr/>
            </a:pPr>
            <a:endParaRPr lang="en-US"/>
          </a:p>
        </p:txBody>
      </p:sp>
      <p:sp>
        <p:nvSpPr>
          <p:cNvPr id="2055" name="Rectangle 7"/>
          <p:cNvSpPr>
            <a:spLocks noGrp="1" noChangeArrowheads="1"/>
          </p:cNvSpPr>
          <p:nvPr>
            <p:ph type="sldNum"/>
          </p:nvPr>
        </p:nvSpPr>
        <p:spPr bwMode="auto">
          <a:xfrm>
            <a:off x="3238500" y="8397875"/>
            <a:ext cx="2476500" cy="439738"/>
          </a:xfrm>
          <a:prstGeom prst="rect">
            <a:avLst/>
          </a:prstGeom>
          <a:noFill/>
          <a:ln w="9525">
            <a:noFill/>
            <a:round/>
            <a:headEnd/>
            <a:tailEnd/>
          </a:ln>
          <a:effectLst/>
        </p:spPr>
        <p:txBody>
          <a:bodyPr vert="horz" wrap="square" lIns="83100" tIns="41550" rIns="83100" bIns="41550" numCol="1" anchor="b" anchorCtr="0" compatLnSpc="1">
            <a:prstTxWarp prst="textNoShape">
              <a:avLst/>
            </a:prstTxWarp>
          </a:bodyPr>
          <a:lstStyle>
            <a:lvl1pPr defTabSz="409575">
              <a:tabLst>
                <a:tab pos="0" algn="l"/>
                <a:tab pos="817563" algn="l"/>
                <a:tab pos="1636713" algn="l"/>
                <a:tab pos="2454275" algn="l"/>
                <a:tab pos="3271838" algn="l"/>
                <a:tab pos="4090988" algn="l"/>
                <a:tab pos="4908550" algn="l"/>
                <a:tab pos="5726113" algn="l"/>
                <a:tab pos="6545263" algn="l"/>
                <a:tab pos="7362825" algn="l"/>
                <a:tab pos="8180388" algn="l"/>
                <a:tab pos="8999538" algn="l"/>
              </a:tabLst>
              <a:defRPr sz="1100">
                <a:solidFill>
                  <a:srgbClr val="000000"/>
                </a:solidFill>
              </a:defRPr>
            </a:lvl1pPr>
          </a:lstStyle>
          <a:p>
            <a:fld id="{42BDD3AE-5370-F745-8CA9-81C3D0039C96}" type="slidenum">
              <a:rPr lang="en-US"/>
              <a:pPr/>
              <a:t>‹#›</a:t>
            </a:fld>
            <a:endParaRPr lang="en-US"/>
          </a:p>
        </p:txBody>
      </p:sp>
    </p:spTree>
    <p:extLst>
      <p:ext uri="{BB962C8B-B14F-4D97-AF65-F5344CB8AC3E}">
        <p14:creationId xmlns:p14="http://schemas.microsoft.com/office/powerpoint/2010/main" val="26396554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ＭＳ Ｐゴシック" charset="-128"/>
      </a:defRPr>
    </a:lvl1pPr>
    <a:lvl2pPr marL="742950" indent="-285750"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07"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mailto:KRWalsh@ledger.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lexology.com/contributors/3116/" TargetMode="External"/><Relationship Id="rId4" Type="http://schemas.openxmlformats.org/officeDocument/2006/relationships/hyperlink" Target="http://www.frostbrowntodd.com/" TargetMode="External"/><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http://en.wikipedia.org/wiki/File:DLSU-Lib_Periodicals.jpg</a:t>
            </a:r>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p>
            <a:fld id="{39331E2B-DD78-B048-B92D-7C96AE664B77}" type="slidenum">
              <a:rPr lang="en-US">
                <a:solidFill>
                  <a:prstClr val="black"/>
                </a:solidFill>
              </a:rPr>
              <a:pPr/>
              <a:t>13</a:t>
            </a:fld>
            <a:endParaRPr lang="en-US">
              <a:solidFill>
                <a:prstClr val="black"/>
              </a:solidFill>
            </a:endParaRPr>
          </a:p>
        </p:txBody>
      </p:sp>
      <p:sp>
        <p:nvSpPr>
          <p:cNvPr id="103427" name="Rectangle 2"/>
          <p:cNvSpPr>
            <a:spLocks noGrp="1" noRot="1" noChangeAspect="1" noChangeArrowheads="1" noTextEdit="1"/>
          </p:cNvSpPr>
          <p:nvPr>
            <p:ph type="sldImg"/>
          </p:nvPr>
        </p:nvSpPr>
        <p:spPr>
          <a:xfrm>
            <a:off x="647700" y="663575"/>
            <a:ext cx="4419600" cy="3314700"/>
          </a:xfrm>
          <a:ln/>
        </p:spPr>
      </p:sp>
      <p:sp>
        <p:nvSpPr>
          <p:cNvPr id="103428" name="Rectangle 3"/>
          <p:cNvSpPr>
            <a:spLocks noGrp="1" noChangeArrowheads="1"/>
          </p:cNvSpPr>
          <p:nvPr>
            <p:ph type="body" idx="1"/>
          </p:nvPr>
        </p:nvSpPr>
        <p:spPr>
          <a:xfrm>
            <a:off x="762000" y="4198938"/>
            <a:ext cx="4191000" cy="3976687"/>
          </a:xfrm>
          <a:noFill/>
          <a:ln/>
        </p:spPr>
        <p:txBody>
          <a:bodyPr/>
          <a:lstStyle/>
          <a:p>
            <a:r>
              <a:rPr lang="en-US">
                <a:latin typeface="Times New Roman" pitchFamily="-107" charset="0"/>
                <a:ea typeface="ＭＳ Ｐゴシック" pitchFamily="-107" charset="-128"/>
                <a:cs typeface="ＭＳ Ｐゴシック" pitchFamily="-107" charset="-128"/>
              </a:rPr>
              <a:t>http://www.fbi.gov/publications/leb/2004/sept2004/sept04lebx27x1.jpg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p:spPr>
        <p:txBody>
          <a:bodyPr/>
          <a:lstStyle/>
          <a:p>
            <a:fld id="{4A4DF532-E5CA-0F4C-829A-087624181FDB}" type="slidenum">
              <a:rPr lang="en-US">
                <a:solidFill>
                  <a:prstClr val="black"/>
                </a:solidFill>
              </a:rPr>
              <a:pPr/>
              <a:t>14</a:t>
            </a:fld>
            <a:endParaRPr lang="en-US">
              <a:solidFill>
                <a:prstClr val="black"/>
              </a:solidFill>
            </a:endParaRPr>
          </a:p>
        </p:txBody>
      </p:sp>
      <p:sp>
        <p:nvSpPr>
          <p:cNvPr id="105475" name="Rectangle 2"/>
          <p:cNvSpPr>
            <a:spLocks noGrp="1" noRot="1" noChangeAspect="1" noChangeArrowheads="1" noTextEdit="1"/>
          </p:cNvSpPr>
          <p:nvPr>
            <p:ph type="sldImg"/>
          </p:nvPr>
        </p:nvSpPr>
        <p:spPr>
          <a:xfrm>
            <a:off x="647700" y="663575"/>
            <a:ext cx="4419600" cy="3314700"/>
          </a:xfrm>
          <a:ln/>
        </p:spPr>
      </p:sp>
      <p:sp>
        <p:nvSpPr>
          <p:cNvPr id="105476" name="Rectangle 3"/>
          <p:cNvSpPr>
            <a:spLocks noGrp="1" noChangeArrowheads="1"/>
          </p:cNvSpPr>
          <p:nvPr>
            <p:ph type="body" idx="1"/>
          </p:nvPr>
        </p:nvSpPr>
        <p:spPr>
          <a:xfrm>
            <a:off x="762000" y="4198938"/>
            <a:ext cx="4191000" cy="3976687"/>
          </a:xfrm>
          <a:noFill/>
          <a:ln/>
        </p:spPr>
        <p:txBody>
          <a:bodyPr/>
          <a:lstStyle/>
          <a:p>
            <a:r>
              <a:rPr lang="en-US">
                <a:latin typeface="Times New Roman" pitchFamily="-107" charset="0"/>
                <a:ea typeface="ＭＳ Ｐゴシック" pitchFamily="-107" charset="-128"/>
                <a:cs typeface="ＭＳ Ｐゴシック" pitchFamily="-107" charset="-128"/>
              </a:rPr>
              <a:t>http://www.fbi.gov/publications/leb/2004/sept2004/sept04lebx27x1.jpg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p:spPr>
        <p:txBody>
          <a:bodyPr/>
          <a:lstStyle/>
          <a:p>
            <a:fld id="{66F29429-82D2-CB45-AB39-EDDC0B9EF1D4}" type="slidenum">
              <a:rPr lang="en-US">
                <a:solidFill>
                  <a:prstClr val="black"/>
                </a:solidFill>
              </a:rPr>
              <a:pPr/>
              <a:t>15</a:t>
            </a:fld>
            <a:endParaRPr lang="en-US">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Despite the fact that it was a plurality decision,</a:t>
            </a:r>
            <a:r>
              <a:rPr lang="en-US" b="1">
                <a:latin typeface="Times New Roman" pitchFamily="-107" charset="0"/>
                <a:ea typeface="ＭＳ Ｐゴシック" pitchFamily="-107" charset="-128"/>
                <a:cs typeface="ＭＳ Ｐゴシック" pitchFamily="-107" charset="-128"/>
              </a:rPr>
              <a:t> the Pico case</a:t>
            </a:r>
            <a:r>
              <a:rPr lang="en-US">
                <a:latin typeface="Times New Roman" pitchFamily="-107" charset="0"/>
                <a:ea typeface="ＭＳ Ｐゴシック" pitchFamily="-107" charset="-128"/>
                <a:cs typeface="ＭＳ Ｐゴシック" pitchFamily="-107" charset="-128"/>
              </a:rPr>
              <a:t> has come to stand for the proposition that school boards do </a:t>
            </a:r>
            <a:r>
              <a:rPr lang="en-US" b="1">
                <a:latin typeface="Times New Roman" pitchFamily="-107" charset="0"/>
                <a:ea typeface="ＭＳ Ｐゴシック" pitchFamily="-107" charset="-128"/>
                <a:cs typeface="ＭＳ Ｐゴシック" pitchFamily="-107" charset="-128"/>
              </a:rPr>
              <a:t>NOT </a:t>
            </a:r>
            <a:r>
              <a:rPr lang="en-US">
                <a:latin typeface="Times New Roman" pitchFamily="-107" charset="0"/>
                <a:ea typeface="ＭＳ Ｐゴシック" pitchFamily="-107" charset="-128"/>
                <a:cs typeface="ＭＳ Ｐゴシック" pitchFamily="-107" charset="-128"/>
              </a:rPr>
              <a:t>have unrestricted authority to pull books off the library shelves.  The school board has the authority to determine </a:t>
            </a:r>
            <a:r>
              <a:rPr lang="en-US" b="1" i="1">
                <a:latin typeface="Times New Roman" pitchFamily="-107" charset="0"/>
                <a:ea typeface="ＭＳ Ｐゴシック" pitchFamily="-107" charset="-128"/>
                <a:cs typeface="ＭＳ Ｐゴシック" pitchFamily="-107" charset="-128"/>
              </a:rPr>
              <a:t>classroom curricula</a:t>
            </a:r>
            <a:r>
              <a:rPr lang="en-US" i="1">
                <a:latin typeface="Times New Roman" pitchFamily="-107" charset="0"/>
                <a:ea typeface="ＭＳ Ｐゴシック" pitchFamily="-107" charset="-128"/>
                <a:cs typeface="ＭＳ Ｐゴシック" pitchFamily="-107" charset="-128"/>
              </a:rPr>
              <a:t>, </a:t>
            </a:r>
            <a:r>
              <a:rPr lang="en-US">
                <a:latin typeface="Times New Roman" pitchFamily="-107" charset="0"/>
                <a:ea typeface="ＭＳ Ｐゴシック" pitchFamily="-107" charset="-128"/>
                <a:cs typeface="ＭＳ Ｐゴシック" pitchFamily="-107" charset="-128"/>
              </a:rPr>
              <a:t>and can determine what is and is not educationally suitable there.  The Pico case noted that the challenged books </a:t>
            </a:r>
            <a:r>
              <a:rPr lang="en-US" b="1">
                <a:latin typeface="Times New Roman" pitchFamily="-107" charset="0"/>
                <a:ea typeface="ＭＳ Ｐゴシック" pitchFamily="-107" charset="-128"/>
                <a:cs typeface="ＭＳ Ｐゴシック" pitchFamily="-107" charset="-128"/>
              </a:rPr>
              <a:t>compared</a:t>
            </a:r>
            <a:r>
              <a:rPr lang="en-US">
                <a:latin typeface="Times New Roman" pitchFamily="-107" charset="0"/>
                <a:ea typeface="ＭＳ Ｐゴシック" pitchFamily="-107" charset="-128"/>
                <a:cs typeface="ＭＳ Ｐゴシック" pitchFamily="-107" charset="-128"/>
              </a:rPr>
              <a:t> the school library to public libraries, noting that the not only did the local public library own all of the titles, but had </a:t>
            </a:r>
            <a:r>
              <a:rPr lang="en-US" b="1">
                <a:latin typeface="Times New Roman" pitchFamily="-107" charset="0"/>
                <a:ea typeface="ＭＳ Ｐゴシック" pitchFamily="-107" charset="-128"/>
                <a:cs typeface="ＭＳ Ｐゴシック" pitchFamily="-107" charset="-128"/>
              </a:rPr>
              <a:t>put them on display.</a:t>
            </a:r>
          </a:p>
          <a:p>
            <a:endParaRPr lang="en-US" b="1">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Legally, the PICO case has come to stand for the proposition that  school </a:t>
            </a:r>
            <a:r>
              <a:rPr lang="en-US" b="1">
                <a:latin typeface="Times New Roman" pitchFamily="-107" charset="0"/>
                <a:ea typeface="ＭＳ Ｐゴシック" pitchFamily="-107" charset="-128"/>
                <a:cs typeface="ＭＳ Ｐゴシック" pitchFamily="-107" charset="-128"/>
              </a:rPr>
              <a:t>libraries</a:t>
            </a:r>
            <a:r>
              <a:rPr lang="en-US">
                <a:latin typeface="Times New Roman" pitchFamily="-107" charset="0"/>
                <a:ea typeface="ＭＳ Ｐゴシック" pitchFamily="-107" charset="-128"/>
                <a:cs typeface="ＭＳ Ｐゴシック" pitchFamily="-107" charset="-128"/>
              </a:rPr>
              <a:t> are somewhere in between the classroom – where the school board can decide what’s taught, and the public library, the locus of freewheeling public inquiry.  </a:t>
            </a:r>
          </a:p>
          <a:p>
            <a:endParaRPr lang="en-US">
              <a:latin typeface="Times New Roman" pitchFamily="-107" charset="0"/>
              <a:ea typeface="ＭＳ Ｐゴシック" pitchFamily="-107" charset="-128"/>
              <a:cs typeface="ＭＳ Ｐゴシック" pitchFamily="-107" charset="-128"/>
            </a:endParaRPr>
          </a:p>
          <a:p>
            <a:r>
              <a:rPr lang="en-US" sz="700">
                <a:latin typeface="Times New Roman" pitchFamily="-107" charset="0"/>
                <a:ea typeface="ＭＳ Ｐゴシック" pitchFamily="-107" charset="-128"/>
                <a:cs typeface="ＭＳ Ｐゴシック" pitchFamily="-107" charset="-128"/>
              </a:rPr>
              <a:t>Today’s cases show that school boards </a:t>
            </a:r>
            <a:r>
              <a:rPr lang="en-US" sz="700" b="1">
                <a:latin typeface="Times New Roman" pitchFamily="-107" charset="0"/>
                <a:ea typeface="ＭＳ Ｐゴシック" pitchFamily="-107" charset="-128"/>
                <a:cs typeface="ＭＳ Ｐゴシック" pitchFamily="-107" charset="-128"/>
              </a:rPr>
              <a:t>do not have</a:t>
            </a:r>
            <a:r>
              <a:rPr lang="en-US" sz="700">
                <a:latin typeface="Times New Roman" pitchFamily="-107" charset="0"/>
                <a:ea typeface="ＭＳ Ｐゴシック" pitchFamily="-107" charset="-128"/>
                <a:cs typeface="ＭＳ Ｐゴシック" pitchFamily="-107" charset="-128"/>
              </a:rPr>
              <a:t> unrestricted authority to take books off library shelves. They may consider whether the books are vulgar or eduationally unsuitable, but they may not remove books merely based on the unorthodox ideas represented.</a:t>
            </a:r>
          </a:p>
          <a:p>
            <a:endParaRPr lang="en-US" sz="700">
              <a:latin typeface="Times New Roman" pitchFamily="-107" charset="0"/>
              <a:ea typeface="ＭＳ Ｐゴシック" pitchFamily="-107" charset="-128"/>
              <a:cs typeface="ＭＳ Ｐゴシック" pitchFamily="-107" charset="-128"/>
            </a:endParaRPr>
          </a:p>
          <a:p>
            <a:r>
              <a:rPr lang="en-US" sz="700" b="1">
                <a:latin typeface="Times New Roman" pitchFamily="-107" charset="0"/>
                <a:ea typeface="ＭＳ Ｐゴシック" pitchFamily="-107" charset="-128"/>
                <a:cs typeface="ＭＳ Ｐゴシック" pitchFamily="-107" charset="-128"/>
              </a:rPr>
              <a:t>School Boards do NOT have unrestricted authority</a:t>
            </a:r>
            <a:br>
              <a:rPr lang="en-US" sz="700" b="1">
                <a:latin typeface="Times New Roman" pitchFamily="-107" charset="0"/>
                <a:ea typeface="ＭＳ Ｐゴシック" pitchFamily="-107" charset="-128"/>
                <a:cs typeface="ＭＳ Ｐゴシック" pitchFamily="-107" charset="-128"/>
              </a:rPr>
            </a:br>
            <a:r>
              <a:rPr lang="en-US" sz="700" b="1">
                <a:latin typeface="Times New Roman" pitchFamily="-107" charset="0"/>
                <a:ea typeface="ＭＳ Ｐゴシック" pitchFamily="-107" charset="-128"/>
                <a:cs typeface="ＭＳ Ｐゴシック" pitchFamily="-107" charset="-128"/>
              </a:rPr>
              <a:t>May consider vulgarity and educational suitability, but not merely the unorthodox ideas represented</a:t>
            </a:r>
            <a:endParaRPr lang="en-US">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http://www.house.gov/hensarling/images/classroom.jpg CLASSROOM</a:t>
            </a:r>
          </a:p>
          <a:p>
            <a:r>
              <a:rPr lang="en-US">
                <a:latin typeface="Times New Roman" pitchFamily="-107" charset="0"/>
                <a:ea typeface="ＭＳ Ｐゴシック" pitchFamily="-107" charset="-128"/>
                <a:cs typeface="ＭＳ Ｐゴシック" pitchFamily="-107" charset="-128"/>
              </a:rPr>
              <a:t>http://clinton3.nara.gov/WH/EOP/First_Lady/images/public_school_library.jpg SCHOOL LIBRARY </a:t>
            </a:r>
          </a:p>
          <a:p>
            <a:r>
              <a:rPr lang="en-US">
                <a:latin typeface="Times New Roman" pitchFamily="-107" charset="0"/>
                <a:ea typeface="ＭＳ Ｐゴシック" pitchFamily="-107" charset="-128"/>
                <a:cs typeface="ＭＳ Ｐゴシック" pitchFamily="-107" charset="-128"/>
              </a:rPr>
              <a:t>http://bond.senate.gov/images/library.jpg PUBLIC LIBRARY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p>
            <a:fld id="{6FF794A0-C667-CA49-BF1D-42C1EEFDF511}" type="slidenum">
              <a:rPr lang="en-US">
                <a:solidFill>
                  <a:prstClr val="black"/>
                </a:solidFill>
              </a:rPr>
              <a:pPr/>
              <a:t>16</a:t>
            </a:fld>
            <a:endParaRPr lang="en-US">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So let’s look at the more recent cases.  A school board in Louisiana voted 12 to 2 to remove VOODOO &amp; HOODOO, a book about West African religions in the U.S. Along with scholarly analysis, the book had a practical side -- love spells, and spells to do ill.</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An important point here is that </a:t>
            </a:r>
            <a:r>
              <a:rPr lang="en-US" i="1">
                <a:latin typeface="Times New Roman" pitchFamily="-107" charset="0"/>
                <a:ea typeface="ＭＳ Ｐゴシック" pitchFamily="-107" charset="-128"/>
                <a:cs typeface="ＭＳ Ｐゴシック" pitchFamily="-107" charset="-128"/>
              </a:rPr>
              <a:t>the school level committee </a:t>
            </a:r>
            <a:r>
              <a:rPr lang="en-US" b="1">
                <a:latin typeface="Times New Roman" pitchFamily="-107" charset="0"/>
                <a:ea typeface="ＭＳ Ｐゴシック" pitchFamily="-107" charset="-128"/>
                <a:cs typeface="ＭＳ Ｐゴシック" pitchFamily="-107" charset="-128"/>
              </a:rPr>
              <a:t>voted unanimously to retain it</a:t>
            </a:r>
            <a:r>
              <a:rPr lang="en-US">
                <a:latin typeface="Times New Roman" pitchFamily="-107" charset="0"/>
                <a:ea typeface="ＭＳ Ｐゴシック" pitchFamily="-107" charset="-128"/>
                <a:cs typeface="ＭＳ Ｐゴシック" pitchFamily="-107" charset="-128"/>
              </a:rPr>
              <a:t>, based on professional criteria and yet the school board still removed it from the shelves.</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Fifth Circuit federal court said the question to determine is </a:t>
            </a:r>
            <a:r>
              <a:rPr lang="en-US" b="1">
                <a:latin typeface="Times New Roman" pitchFamily="-107" charset="0"/>
                <a:ea typeface="ＭＳ Ｐゴシック" pitchFamily="-107" charset="-128"/>
                <a:cs typeface="ＭＳ Ｐゴシック" pitchFamily="-107" charset="-128"/>
              </a:rPr>
              <a:t>why</a:t>
            </a:r>
            <a:r>
              <a:rPr lang="en-US">
                <a:latin typeface="Times New Roman" pitchFamily="-107" charset="0"/>
                <a:ea typeface="ＭＳ Ｐゴシック" pitchFamily="-107" charset="-128"/>
                <a:cs typeface="ＭＳ Ｐゴシック" pitchFamily="-107" charset="-128"/>
              </a:rPr>
              <a:t> the board removed the books.  Was it because the book had ideas that it didn’t like, and was it trying to deny access to those ideas? If so, said the court, the school would have to return the book to the shelves.</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[In light of the special role of the school library as a place where students may freely and voluntarily explore diverse topics, the School Board's noncurricular decision to remove a book well after it had been placed in the public school libraries evokes the question whether that action might not be an unconstitutional attempt to "strangle the free mind at its source." ]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p:spPr>
        <p:txBody>
          <a:bodyPr/>
          <a:lstStyle/>
          <a:p>
            <a:fld id="{B17E1447-EAA5-804A-8B57-05692B121A06}" type="slidenum">
              <a:rPr lang="en-US">
                <a:solidFill>
                  <a:prstClr val="black"/>
                </a:solidFill>
              </a:rPr>
              <a:pPr/>
              <a:t>17</a:t>
            </a:fld>
            <a:endParaRPr lang="en-US">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So let’s look at the more recent cases.  A school board in Louisiana voted 12 to 2 to remove VOODOO &amp; HOODOO, a book about West African religions in the U.S. Along with scholarly analysis, the book had a practical side -- love spells, and spells to do ill.</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An important point here is that </a:t>
            </a:r>
            <a:r>
              <a:rPr lang="en-US" i="1">
                <a:latin typeface="Times New Roman" pitchFamily="-107" charset="0"/>
                <a:ea typeface="ＭＳ Ｐゴシック" pitchFamily="-107" charset="-128"/>
                <a:cs typeface="ＭＳ Ｐゴシック" pitchFamily="-107" charset="-128"/>
              </a:rPr>
              <a:t>the school level committee </a:t>
            </a:r>
            <a:r>
              <a:rPr lang="en-US" b="1">
                <a:latin typeface="Times New Roman" pitchFamily="-107" charset="0"/>
                <a:ea typeface="ＭＳ Ｐゴシック" pitchFamily="-107" charset="-128"/>
                <a:cs typeface="ＭＳ Ｐゴシック" pitchFamily="-107" charset="-128"/>
              </a:rPr>
              <a:t>voted unanimously to retain it</a:t>
            </a:r>
            <a:r>
              <a:rPr lang="en-US">
                <a:latin typeface="Times New Roman" pitchFamily="-107" charset="0"/>
                <a:ea typeface="ＭＳ Ｐゴシック" pitchFamily="-107" charset="-128"/>
                <a:cs typeface="ＭＳ Ｐゴシック" pitchFamily="-107" charset="-128"/>
              </a:rPr>
              <a:t>, based on professional criteria and yet the school board still removed it from the shelves.</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Fifth Circuit federal court said the question to determine is </a:t>
            </a:r>
            <a:r>
              <a:rPr lang="en-US" b="1">
                <a:latin typeface="Times New Roman" pitchFamily="-107" charset="0"/>
                <a:ea typeface="ＭＳ Ｐゴシック" pitchFamily="-107" charset="-128"/>
                <a:cs typeface="ＭＳ Ｐゴシック" pitchFamily="-107" charset="-128"/>
              </a:rPr>
              <a:t>why</a:t>
            </a:r>
            <a:r>
              <a:rPr lang="en-US">
                <a:latin typeface="Times New Roman" pitchFamily="-107" charset="0"/>
                <a:ea typeface="ＭＳ Ｐゴシック" pitchFamily="-107" charset="-128"/>
                <a:cs typeface="ＭＳ Ｐゴシック" pitchFamily="-107" charset="-128"/>
              </a:rPr>
              <a:t> the board removed the books.  Was it because the book had ideas that it didn’t like, and was it trying to deny access to those ideas? If so, said the court, the school would have to return the book to the shelves.</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[In light of the special role of the school library as a place where students may freely and voluntarily explore diverse topics, the School Board's noncurricular decision to remove a book well after it had been placed in the public school libraries evokes the question whether that action might not be an unconstitutional attempt to "strangle the free mind at its source." ]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p>
            <a:fld id="{77DF1FC8-BF04-1445-8E98-1E2C1032FFFA}" type="slidenum">
              <a:rPr lang="en-US">
                <a:solidFill>
                  <a:prstClr val="black"/>
                </a:solidFill>
              </a:rPr>
              <a:pPr/>
              <a:t>18</a:t>
            </a:fld>
            <a:endParaRPr lang="en-US">
              <a:solidFill>
                <a:prstClr val="black"/>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In 1993, an advocacy group Project 21 donated copies of </a:t>
            </a:r>
            <a:r>
              <a:rPr lang="en-US" i="1">
                <a:latin typeface="Times New Roman" pitchFamily="-107" charset="0"/>
                <a:ea typeface="ＭＳ Ｐゴシック" pitchFamily="-107" charset="-128"/>
                <a:cs typeface="ＭＳ Ｐゴシック" pitchFamily="-107" charset="-128"/>
              </a:rPr>
              <a:t>Annie on My Mind, </a:t>
            </a:r>
            <a:r>
              <a:rPr lang="en-US">
                <a:latin typeface="Times New Roman" pitchFamily="-107" charset="0"/>
                <a:ea typeface="ＭＳ Ｐゴシック" pitchFamily="-107" charset="-128"/>
                <a:cs typeface="ＭＳ Ｐゴシック" pitchFamily="-107" charset="-128"/>
              </a:rPr>
              <a:t>a book about two lesbian teenagers, and copies of </a:t>
            </a:r>
            <a:r>
              <a:rPr lang="en-US" i="1">
                <a:latin typeface="Times New Roman" pitchFamily="-107" charset="0"/>
                <a:ea typeface="ＭＳ Ｐゴシック" pitchFamily="-107" charset="-128"/>
                <a:cs typeface="ＭＳ Ｐゴシック" pitchFamily="-107" charset="-128"/>
              </a:rPr>
              <a:t>All American Boys  </a:t>
            </a:r>
            <a:r>
              <a:rPr lang="en-US">
                <a:latin typeface="Times New Roman" pitchFamily="-107" charset="0"/>
                <a:ea typeface="ＭＳ Ｐゴシック" pitchFamily="-107" charset="-128"/>
                <a:cs typeface="ＭＳ Ｐゴシック" pitchFamily="-107" charset="-128"/>
              </a:rPr>
              <a:t>about two gay teenagers to the Olathe School District.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donation got extensive media coverage, and the school started getting complaints about the books, even though copies of </a:t>
            </a:r>
            <a:r>
              <a:rPr lang="en-US" i="1">
                <a:latin typeface="Times New Roman" pitchFamily="-107" charset="0"/>
                <a:ea typeface="ＭＳ Ｐゴシック" pitchFamily="-107" charset="-128"/>
                <a:cs typeface="ＭＳ Ｐゴシック" pitchFamily="-107" charset="-128"/>
              </a:rPr>
              <a:t>Annie </a:t>
            </a:r>
            <a:r>
              <a:rPr lang="en-US">
                <a:latin typeface="Times New Roman" pitchFamily="-107" charset="0"/>
                <a:ea typeface="ＭＳ Ｐゴシック" pitchFamily="-107" charset="-128"/>
                <a:cs typeface="ＭＳ Ｐゴシック" pitchFamily="-107" charset="-128"/>
              </a:rPr>
              <a:t>had been on the District's library shelves since the mid-1980s.</a:t>
            </a:r>
          </a:p>
          <a:p>
            <a:r>
              <a:rPr lang="en-US">
                <a:latin typeface="Times New Roman" pitchFamily="-107" charset="0"/>
                <a:ea typeface="ＭＳ Ｐゴシック" pitchFamily="-107" charset="-128"/>
                <a:cs typeface="ＭＳ Ｐゴシック" pitchFamily="-107" charset="-128"/>
              </a:rPr>
              <a:t>The libraries did not have </a:t>
            </a:r>
            <a:r>
              <a:rPr lang="en-US" i="1">
                <a:latin typeface="Times New Roman" pitchFamily="-107" charset="0"/>
                <a:ea typeface="ＭＳ Ｐゴシック" pitchFamily="-107" charset="-128"/>
                <a:cs typeface="ＭＳ Ｐゴシック" pitchFamily="-107" charset="-128"/>
              </a:rPr>
              <a:t>All American Boys.</a:t>
            </a:r>
            <a:endParaRPr lang="en-US">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assistant superintendent asked the librarian and other media specialists to advise her as to the suitability of the book for the collection.  The librarians found reviews that were generally favorable, “sensitive and realistic” and in fact the book was ALA award winning book.  The librarian did not recommend </a:t>
            </a:r>
            <a:r>
              <a:rPr lang="en-US" i="1">
                <a:latin typeface="Times New Roman" pitchFamily="-107" charset="0"/>
                <a:ea typeface="ＭＳ Ｐゴシック" pitchFamily="-107" charset="-128"/>
                <a:cs typeface="ＭＳ Ｐゴシック" pitchFamily="-107" charset="-128"/>
              </a:rPr>
              <a:t>All American Boys, which </a:t>
            </a:r>
            <a:r>
              <a:rPr lang="en-US">
                <a:latin typeface="Times New Roman" pitchFamily="-107" charset="0"/>
                <a:ea typeface="ＭＳ Ｐゴシック" pitchFamily="-107" charset="-128"/>
                <a:cs typeface="ＭＳ Ｐゴシック" pitchFamily="-107" charset="-128"/>
              </a:rPr>
              <a:t> she described as “shallow and incomplete.”</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school district’s policy incorporated the American Library Association's School Library Bill of Rights, which states that it is the responsibility of the school library media center to provide materials that: support the curriculum; encourage students' "growth in knowledge" and "development of literary, cultural and aesthetic appreciation and ethical standards"; and "reflect the ideas and beliefs of religious, social, political, historical, and ethnic groups and their contribution to the American and world heritage and culture, thereby enabling students to develop an intellectual integrity in forming judgment.“</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school district reconsideration policy set forth a 13-step written procedure to address concerns about library materials. The process begins when a patron challenges the appropriateness of the materials and notifies the school. If the school is unable to resolve the complaint informally without the removal of the item, the complaint is referred to the appropriate library media coordinator, who appoints a committee to review the complaint. The committee is charged with reading the challenged material and evaluating it according to the District's established criteria for the selection of library materials. The committee issues a report, which is furnished to the building principal, who is responsible for implementing the committee's decision. The complainant is notified of the District's disposition of the complaint. If dissatisfied, the complainant may appeal to the superintendent.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The District failed to follow its adopted procedures for the reconsideration of library materials. The District neither awaited a formal complaint, nor appointed a committee to consider the removal (as opposed to the donation) of Annie on My Mind. If the media specialists committee that was established to consider the donations also acted as a review committee for materials already on the shelves, its recommendation was ignored. The District's written guidelines forbid a reversal of the Review Committee's decision without an appeal to the superintendent by a complainant. No appeal was made. The District also ignored its own incorporation of the American Library Association's Library Bill of Rights, which affirms the importance of having a diversity of ideas available in the library "thereby enabling students to develop an intellectual integrity in forming judgment."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After the media specialists had concluded that the donation of Annie on My Mind should be accepted and that the books should be added to the existing copies on the shelves, Dr. Wimmer overrode that decision by promulgating new "book donation guidelines."   In doing so, he disregarded the recommendation of the media specialists as well as the District's established criteria for the reevaluation of library resources.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There was no discussion by the Board concerning the literary or educational merit of the book. The Board of Education ignored its own guidelines and criteria established for the reconsideration of library materials.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p:spPr>
        <p:txBody>
          <a:bodyPr/>
          <a:lstStyle/>
          <a:p>
            <a:fld id="{09DB5670-F69B-6445-A789-70849B4721AA}" type="slidenum">
              <a:rPr lang="en-US">
                <a:solidFill>
                  <a:prstClr val="black"/>
                </a:solidFill>
              </a:rPr>
              <a:pPr/>
              <a:t>19</a:t>
            </a:fld>
            <a:endParaRPr lang="en-US">
              <a:solidFill>
                <a:prstClr val="black"/>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In 1993, an advocacy group Project 21 donated copies of </a:t>
            </a:r>
            <a:r>
              <a:rPr lang="en-US" i="1">
                <a:latin typeface="Times New Roman" pitchFamily="-107" charset="0"/>
                <a:ea typeface="ＭＳ Ｐゴシック" pitchFamily="-107" charset="-128"/>
                <a:cs typeface="ＭＳ Ｐゴシック" pitchFamily="-107" charset="-128"/>
              </a:rPr>
              <a:t>Annie on My Mind, </a:t>
            </a:r>
            <a:r>
              <a:rPr lang="en-US">
                <a:latin typeface="Times New Roman" pitchFamily="-107" charset="0"/>
                <a:ea typeface="ＭＳ Ｐゴシック" pitchFamily="-107" charset="-128"/>
                <a:cs typeface="ＭＳ Ｐゴシック" pitchFamily="-107" charset="-128"/>
              </a:rPr>
              <a:t>a book about two lesbian teenagers, and copies of </a:t>
            </a:r>
            <a:r>
              <a:rPr lang="en-US" i="1">
                <a:latin typeface="Times New Roman" pitchFamily="-107" charset="0"/>
                <a:ea typeface="ＭＳ Ｐゴシック" pitchFamily="-107" charset="-128"/>
                <a:cs typeface="ＭＳ Ｐゴシック" pitchFamily="-107" charset="-128"/>
              </a:rPr>
              <a:t>All American Boys  </a:t>
            </a:r>
            <a:r>
              <a:rPr lang="en-US">
                <a:latin typeface="Times New Roman" pitchFamily="-107" charset="0"/>
                <a:ea typeface="ＭＳ Ｐゴシック" pitchFamily="-107" charset="-128"/>
                <a:cs typeface="ＭＳ Ｐゴシック" pitchFamily="-107" charset="-128"/>
              </a:rPr>
              <a:t>about two gay teenagers to the Olathe School District.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donation got extensive media coverage, and the school started getting complaints about the books, even though copies of </a:t>
            </a:r>
            <a:r>
              <a:rPr lang="en-US" i="1">
                <a:latin typeface="Times New Roman" pitchFamily="-107" charset="0"/>
                <a:ea typeface="ＭＳ Ｐゴシック" pitchFamily="-107" charset="-128"/>
                <a:cs typeface="ＭＳ Ｐゴシック" pitchFamily="-107" charset="-128"/>
              </a:rPr>
              <a:t>Annie </a:t>
            </a:r>
            <a:r>
              <a:rPr lang="en-US">
                <a:latin typeface="Times New Roman" pitchFamily="-107" charset="0"/>
                <a:ea typeface="ＭＳ Ｐゴシック" pitchFamily="-107" charset="-128"/>
                <a:cs typeface="ＭＳ Ｐゴシック" pitchFamily="-107" charset="-128"/>
              </a:rPr>
              <a:t>had been on the District's library shelves since the mid-1980s.</a:t>
            </a:r>
          </a:p>
          <a:p>
            <a:r>
              <a:rPr lang="en-US">
                <a:latin typeface="Times New Roman" pitchFamily="-107" charset="0"/>
                <a:ea typeface="ＭＳ Ｐゴシック" pitchFamily="-107" charset="-128"/>
                <a:cs typeface="ＭＳ Ｐゴシック" pitchFamily="-107" charset="-128"/>
              </a:rPr>
              <a:t>The libraries did not have </a:t>
            </a:r>
            <a:r>
              <a:rPr lang="en-US" i="1">
                <a:latin typeface="Times New Roman" pitchFamily="-107" charset="0"/>
                <a:ea typeface="ＭＳ Ｐゴシック" pitchFamily="-107" charset="-128"/>
                <a:cs typeface="ＭＳ Ｐゴシック" pitchFamily="-107" charset="-128"/>
              </a:rPr>
              <a:t>All American Boys.</a:t>
            </a:r>
            <a:endParaRPr lang="en-US">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assistant superintendent asked the librarian and other media specialists to advise her as to the suitability of the book for the collection.  The librarians found reviews that were generally favorable, “sensitive and realistic” and in fact the book was ALA award winning book.  The librarian did not recommend </a:t>
            </a:r>
            <a:r>
              <a:rPr lang="en-US" i="1">
                <a:latin typeface="Times New Roman" pitchFamily="-107" charset="0"/>
                <a:ea typeface="ＭＳ Ｐゴシック" pitchFamily="-107" charset="-128"/>
                <a:cs typeface="ＭＳ Ｐゴシック" pitchFamily="-107" charset="-128"/>
              </a:rPr>
              <a:t>All American Boys, which </a:t>
            </a:r>
            <a:r>
              <a:rPr lang="en-US">
                <a:latin typeface="Times New Roman" pitchFamily="-107" charset="0"/>
                <a:ea typeface="ＭＳ Ｐゴシック" pitchFamily="-107" charset="-128"/>
                <a:cs typeface="ＭＳ Ｐゴシック" pitchFamily="-107" charset="-128"/>
              </a:rPr>
              <a:t> she described as “shallow and incomplete.”</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school district’s policy incorporated the American Library Association's School Library Bill of Rights, which states that it is the responsibility of the school library media center to provide materials that: support the curriculum; encourage students' "growth in knowledge" and "development of literary, cultural and aesthetic appreciation and ethical standards"; and "reflect the ideas and beliefs of religious, social, political, historical, and ethnic groups and their contribution to the American and world heritage and culture, thereby enabling students to develop an intellectual integrity in forming judgment.“</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school district reconsideration policy set forth a 13-step written procedure to address concerns about library materials. The process begins when a patron challenges the appropriateness of the materials and notifies the school. If the school is unable to resolve the complaint informally without the removal of the item, the complaint is referred to the appropriate library media coordinator, who appoints a committee to review the complaint. The committee is charged with reading the challenged material and evaluating it according to the District's established criteria for the selection of library materials. The committee issues a report, which is furnished to the building principal, who is responsible for implementing the committee's decision. The complainant is notified of the District's disposition of the complaint. If dissatisfied, the complainant may appeal to the superintendent.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The District failed to follow its adopted procedures for the reconsideration of library materials. The District neither awaited a formal complaint, nor appointed a committee to consider the removal (as opposed to the donation) of Annie on My Mind. If the media specialists committee that was established to consider the donations also acted as a review committee for materials already on the shelves, its recommendation was ignored. The District's written guidelines forbid a reversal of the Review Committee's decision without an appeal to the superintendent by a complainant. No appeal was made. The District also ignored its own incorporation of the American Library Association's Library Bill of Rights, which affirms the importance of having a diversity of ideas available in the library "thereby enabling students to develop an intellectual integrity in forming judgment."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After the media specialists had concluded that the donation of Annie on My Mind should be accepted and that the books should be added to the existing copies on the shelves, Dr. Wimmer overrode that decision by promulgating new "book donation guidelines."   In doing so, he disregarded the recommendation of the media specialists as well as the District's established criteria for the reevaluation of library resources.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There was no discussion by the Board concerning the literary or educational merit of the book. The Board of Education ignored its own guidelines and criteria established for the reconsideration of library materials. </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p:spPr>
        <p:txBody>
          <a:bodyPr/>
          <a:lstStyle/>
          <a:p>
            <a:fld id="{3DA4B3B5-B9EA-DF4D-B3B4-56C3C3EA808C}" type="slidenum">
              <a:rPr lang="en-US">
                <a:solidFill>
                  <a:prstClr val="black"/>
                </a:solidFill>
              </a:rPr>
              <a:pPr/>
              <a:t>20</a:t>
            </a:fld>
            <a:endParaRPr lang="en-US">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Now here’s an important court case that looked at a </a:t>
            </a:r>
            <a:r>
              <a:rPr lang="en-US" b="1">
                <a:latin typeface="Times New Roman" pitchFamily="-107" charset="0"/>
                <a:ea typeface="ＭＳ Ｐゴシック" pitchFamily="-107" charset="-128"/>
                <a:cs typeface="ＭＳ Ｐゴシック" pitchFamily="-107" charset="-128"/>
              </a:rPr>
              <a:t>public</a:t>
            </a:r>
            <a:r>
              <a:rPr lang="en-US">
                <a:latin typeface="Times New Roman" pitchFamily="-107" charset="0"/>
                <a:ea typeface="ＭＳ Ｐゴシック" pitchFamily="-107" charset="-128"/>
                <a:cs typeface="ＭＳ Ｐゴシック" pitchFamily="-107" charset="-128"/>
              </a:rPr>
              <a:t> library.  The library that did not actually </a:t>
            </a:r>
            <a:r>
              <a:rPr lang="en-US" b="1">
                <a:latin typeface="Times New Roman" pitchFamily="-107" charset="0"/>
                <a:ea typeface="ＭＳ Ｐゴシック" pitchFamily="-107" charset="-128"/>
                <a:cs typeface="ＭＳ Ｐゴシック" pitchFamily="-107" charset="-128"/>
              </a:rPr>
              <a:t>remove</a:t>
            </a:r>
            <a:r>
              <a:rPr lang="en-US">
                <a:latin typeface="Times New Roman" pitchFamily="-107" charset="0"/>
                <a:ea typeface="ＭＳ Ｐゴシック" pitchFamily="-107" charset="-128"/>
                <a:cs typeface="ＭＳ Ｐゴシック" pitchFamily="-107" charset="-128"/>
              </a:rPr>
              <a:t> </a:t>
            </a:r>
            <a:r>
              <a:rPr lang="en-US" i="1">
                <a:latin typeface="Times New Roman" pitchFamily="-107" charset="0"/>
                <a:ea typeface="ＭＳ Ｐゴシック" pitchFamily="-107" charset="-128"/>
                <a:cs typeface="ＭＳ Ｐゴシック" pitchFamily="-107" charset="-128"/>
              </a:rPr>
              <a:t>books, but merely moved children’s books with gay themes to an adult area.</a:t>
            </a:r>
            <a:r>
              <a:rPr lang="en-US">
                <a:latin typeface="Times New Roman" pitchFamily="-107" charset="0"/>
                <a:ea typeface="ＭＳ Ｐゴシック" pitchFamily="-107" charset="-128"/>
                <a:cs typeface="ＭＳ Ｐゴシック" pitchFamily="-107" charset="-128"/>
              </a:rPr>
              <a:t>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It’s especially interesting because it took a good look at </a:t>
            </a:r>
            <a:r>
              <a:rPr lang="en-US" b="1">
                <a:latin typeface="Times New Roman" pitchFamily="-107" charset="0"/>
                <a:ea typeface="ＭＳ Ｐゴシック" pitchFamily="-107" charset="-128"/>
                <a:cs typeface="ＭＳ Ｐゴシック" pitchFamily="-107" charset="-128"/>
              </a:rPr>
              <a:t>who</a:t>
            </a:r>
            <a:r>
              <a:rPr lang="en-US">
                <a:latin typeface="Times New Roman" pitchFamily="-107" charset="0"/>
                <a:ea typeface="ＭＳ Ｐゴシック" pitchFamily="-107" charset="-128"/>
                <a:cs typeface="ＭＳ Ｐゴシック" pitchFamily="-107" charset="-128"/>
              </a:rPr>
              <a:t> makes the decisions.  In this case, the </a:t>
            </a:r>
            <a:r>
              <a:rPr lang="en-US" b="1">
                <a:latin typeface="Times New Roman" pitchFamily="-107" charset="0"/>
                <a:ea typeface="ＭＳ Ｐゴシック" pitchFamily="-107" charset="-128"/>
                <a:cs typeface="ＭＳ Ｐゴシック" pitchFamily="-107" charset="-128"/>
              </a:rPr>
              <a:t>city council</a:t>
            </a:r>
            <a:r>
              <a:rPr lang="en-US">
                <a:latin typeface="Times New Roman" pitchFamily="-107" charset="0"/>
                <a:ea typeface="ＭＳ Ｐゴシック" pitchFamily="-107" charset="-128"/>
                <a:cs typeface="ＭＳ Ｐゴシック" pitchFamily="-107" charset="-128"/>
              </a:rPr>
              <a:t> of Wichita Falls, TX, </a:t>
            </a:r>
            <a:r>
              <a:rPr lang="en-US" b="1">
                <a:latin typeface="Times New Roman" pitchFamily="-107" charset="0"/>
                <a:ea typeface="ＭＳ Ｐゴシック" pitchFamily="-107" charset="-128"/>
                <a:cs typeface="ＭＳ Ｐゴシック" pitchFamily="-107" charset="-128"/>
              </a:rPr>
              <a:t>passed an ordinance </a:t>
            </a:r>
            <a:r>
              <a:rPr lang="en-US">
                <a:latin typeface="Times New Roman" pitchFamily="-107" charset="0"/>
                <a:ea typeface="ＭＳ Ｐゴシック" pitchFamily="-107" charset="-128"/>
                <a:cs typeface="ＭＳ Ｐゴシック" pitchFamily="-107" charset="-128"/>
              </a:rPr>
              <a:t>that allowed 300 library card holders to petition for the removal of any children's book in the Wichita Falls public library children's section to be relocated to the adult section.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library relocated </a:t>
            </a:r>
            <a:r>
              <a:rPr lang="en-US" i="1">
                <a:latin typeface="Times New Roman" pitchFamily="-107" charset="0"/>
                <a:ea typeface="ＭＳ Ｐゴシック" pitchFamily="-107" charset="-128"/>
                <a:cs typeface="ＭＳ Ｐゴシック" pitchFamily="-107" charset="-128"/>
              </a:rPr>
              <a:t>Daddy's Roommate</a:t>
            </a:r>
            <a:r>
              <a:rPr lang="en-US">
                <a:latin typeface="Times New Roman" pitchFamily="-107" charset="0"/>
                <a:ea typeface="ＭＳ Ｐゴシック" pitchFamily="-107" charset="-128"/>
                <a:cs typeface="ＭＳ Ｐゴシック" pitchFamily="-107" charset="-128"/>
              </a:rPr>
              <a:t> and </a:t>
            </a:r>
            <a:r>
              <a:rPr lang="en-US" i="1">
                <a:latin typeface="Times New Roman" pitchFamily="-107" charset="0"/>
                <a:ea typeface="ＭＳ Ｐゴシック" pitchFamily="-107" charset="-128"/>
                <a:cs typeface="ＭＳ Ｐゴシック" pitchFamily="-107" charset="-128"/>
              </a:rPr>
              <a:t>Heather Has Two Mommies</a:t>
            </a:r>
            <a:r>
              <a:rPr lang="en-US">
                <a:latin typeface="Times New Roman" pitchFamily="-107" charset="0"/>
                <a:ea typeface="ＭＳ Ｐゴシック" pitchFamily="-107" charset="-128"/>
                <a:cs typeface="ＭＳ Ｐゴシック" pitchFamily="-107" charset="-128"/>
              </a:rPr>
              <a:t>, after getting petitions [spearheaded by members of the First Baptist Church of Wichita Falls who initially wanted to remove "any literature that promotes or sanctions a homosexual lifestyle." ]</a:t>
            </a:r>
          </a:p>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p:spPr>
        <p:txBody>
          <a:bodyPr/>
          <a:lstStyle/>
          <a:p>
            <a:fld id="{F88E10C0-72CD-F344-9B67-E5D8F79233B1}" type="slidenum">
              <a:rPr lang="en-US">
                <a:solidFill>
                  <a:prstClr val="black"/>
                </a:solidFill>
              </a:rPr>
              <a:pPr/>
              <a:t>21</a:t>
            </a:fld>
            <a:endParaRPr lang="en-US">
              <a:solidFill>
                <a:prstClr val="black"/>
              </a:solidFill>
            </a:endParaRPr>
          </a:p>
        </p:txBody>
      </p:sp>
      <p:sp>
        <p:nvSpPr>
          <p:cNvPr id="125955" name="Rectangle 2"/>
          <p:cNvSpPr>
            <a:spLocks noGrp="1" noRot="1" noChangeAspect="1" noChangeArrowheads="1" noTextEdit="1"/>
          </p:cNvSpPr>
          <p:nvPr>
            <p:ph type="sldImg"/>
          </p:nvPr>
        </p:nvSpPr>
        <p:spPr>
          <a:xfrm>
            <a:off x="647700" y="663575"/>
            <a:ext cx="4419600" cy="3314700"/>
          </a:xfrm>
          <a:ln/>
        </p:spPr>
      </p:sp>
      <p:sp>
        <p:nvSpPr>
          <p:cNvPr id="125956" name="Rectangle 3"/>
          <p:cNvSpPr>
            <a:spLocks noGrp="1" noChangeArrowheads="1"/>
          </p:cNvSpPr>
          <p:nvPr>
            <p:ph type="body" idx="1"/>
          </p:nvPr>
        </p:nvSpPr>
        <p:spPr>
          <a:xfrm>
            <a:off x="762000" y="4198938"/>
            <a:ext cx="4191000" cy="3976687"/>
          </a:xfrm>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p:spPr>
        <p:txBody>
          <a:bodyPr/>
          <a:lstStyle/>
          <a:p>
            <a:fld id="{13612FD1-5E34-2A4B-9589-309701AF655B}" type="slidenum">
              <a:rPr lang="en-US">
                <a:solidFill>
                  <a:prstClr val="black"/>
                </a:solidFill>
              </a:rPr>
              <a:pPr/>
              <a:t>22</a:t>
            </a:fld>
            <a:endParaRPr lang="en-US">
              <a:solidFill>
                <a:prstClr val="black"/>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What if a library requires parent permission before checking out a particular book to a child?  A school district in Arkansas had copies of Harry Potter and the Sorcerers Stone in the library, but kept it behind the desk, checking it out to children only if they had parental permission.</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Dakota Counts and her parents sued the school, claiming that even though Dakota had her own copy at home, and even though her parents were willing to let her read the book, it was a</a:t>
            </a:r>
            <a:r>
              <a:rPr lang="en-US" b="1">
                <a:latin typeface="Times New Roman" pitchFamily="-107" charset="0"/>
                <a:ea typeface="ＭＳ Ｐゴシック" pitchFamily="-107" charset="-128"/>
                <a:cs typeface="ＭＳ Ｐゴシック" pitchFamily="-107" charset="-128"/>
              </a:rPr>
              <a:t> burden </a:t>
            </a:r>
            <a:r>
              <a:rPr lang="en-US">
                <a:latin typeface="Times New Roman" pitchFamily="-107" charset="0"/>
                <a:ea typeface="ＭＳ Ｐゴシック" pitchFamily="-107" charset="-128"/>
                <a:cs typeface="ＭＳ Ｐゴシック" pitchFamily="-107" charset="-128"/>
              </a:rPr>
              <a:t>for her to have to ask for parental permission, and there would be a stigma for her to borrow a book known as a “bad book”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How did the court rule in this case?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p:spPr>
        <p:txBody>
          <a:bodyPr/>
          <a:lstStyle/>
          <a:p>
            <a:fld id="{6EDF79AA-7E5D-F94A-93F6-9B8B5B204B3D}" type="slidenum">
              <a:rPr lang="en-US">
                <a:solidFill>
                  <a:prstClr val="black"/>
                </a:solidFill>
              </a:rPr>
              <a:pPr/>
              <a:t>5</a:t>
            </a:fld>
            <a:endParaRPr lang="en-US">
              <a:solidFill>
                <a:prstClr val="black"/>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Let’s start with the librarian.  Now here’s a really interesting legal phenomenon.  </a:t>
            </a:r>
            <a:r>
              <a:rPr lang="en-US" b="1">
                <a:latin typeface="Times New Roman" pitchFamily="-107" charset="0"/>
                <a:ea typeface="ＭＳ Ｐゴシック" pitchFamily="-107" charset="-128"/>
                <a:cs typeface="ＭＳ Ｐゴシック" pitchFamily="-107" charset="-128"/>
              </a:rPr>
              <a:t>Selection v. Removal.</a:t>
            </a:r>
            <a:r>
              <a:rPr lang="en-US">
                <a:latin typeface="Times New Roman" pitchFamily="-107" charset="0"/>
                <a:ea typeface="ＭＳ Ｐゴシック" pitchFamily="-107" charset="-128"/>
                <a:cs typeface="ＭＳ Ｐゴシック" pitchFamily="-107" charset="-128"/>
              </a:rPr>
              <a:t>  Let’s say you, the librarian, decide not to buy a book.  …. You can’t buy every book, there isn’t enough money or space.  The court’s don’t look at the purchases you don’t make!  It would be impossible.</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http://sspp.gsfc.nasa.gov/sem/img/developing.gif</a:t>
            </a:r>
          </a:p>
          <a:p>
            <a:r>
              <a:rPr lang="en-US">
                <a:latin typeface="Times New Roman" pitchFamily="-107" charset="0"/>
                <a:ea typeface="ＭＳ Ｐゴシック" pitchFamily="-107" charset="-128"/>
                <a:cs typeface="ＭＳ Ｐゴシック" pitchFamily="-107" charset="-128"/>
              </a:rPr>
              <a:t>http://www.smith.edu/libraries/images/fyi/tips/58.jpg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p:spPr>
        <p:txBody>
          <a:bodyPr/>
          <a:lstStyle/>
          <a:p>
            <a:fld id="{991AEB0F-1FB8-6641-BCB2-51AAB03C1DFB}" type="slidenum">
              <a:rPr lang="en-US">
                <a:solidFill>
                  <a:prstClr val="black"/>
                </a:solidFill>
              </a:rPr>
              <a:pPr/>
              <a:t>23</a:t>
            </a:fld>
            <a:endParaRPr lang="en-US">
              <a:solidFill>
                <a:prstClr val="black"/>
              </a:solidFill>
            </a:endParaRPr>
          </a:p>
        </p:txBody>
      </p:sp>
      <p:sp>
        <p:nvSpPr>
          <p:cNvPr id="130051" name="Rectangle 2"/>
          <p:cNvSpPr>
            <a:spLocks noGrp="1" noRot="1" noChangeAspect="1" noChangeArrowheads="1" noTextEdit="1"/>
          </p:cNvSpPr>
          <p:nvPr>
            <p:ph type="sldImg"/>
          </p:nvPr>
        </p:nvSpPr>
        <p:spPr>
          <a:xfrm>
            <a:off x="647700" y="663575"/>
            <a:ext cx="4419600" cy="3314700"/>
          </a:xfrm>
          <a:ln/>
        </p:spPr>
      </p:sp>
      <p:sp>
        <p:nvSpPr>
          <p:cNvPr id="130052" name="Rectangle 3"/>
          <p:cNvSpPr>
            <a:spLocks noGrp="1" noChangeArrowheads="1"/>
          </p:cNvSpPr>
          <p:nvPr>
            <p:ph type="body" idx="1"/>
          </p:nvPr>
        </p:nvSpPr>
        <p:spPr>
          <a:xfrm>
            <a:off x="762000" y="4198938"/>
            <a:ext cx="4191000" cy="3976687"/>
          </a:xfrm>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p>
            <a:fld id="{2C2354A3-B120-AF4F-A883-B041C5BFB1FB}" type="slidenum">
              <a:rPr lang="en-US">
                <a:solidFill>
                  <a:prstClr val="black"/>
                </a:solidFill>
              </a:rPr>
              <a:pPr/>
              <a:t>24</a:t>
            </a:fld>
            <a:endParaRPr lang="en-US">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So let’s review – who gets to decide what goes into a library collection?  First stop, the librarians who select books, with no judicial oversight.  Librarians also week books, and when they do, it should be based on professional criteria, and not the </a:t>
            </a:r>
            <a:r>
              <a:rPr lang="en-US" i="1">
                <a:latin typeface="Times New Roman" pitchFamily="-107" charset="0"/>
                <a:ea typeface="ＭＳ Ｐゴシック" pitchFamily="-107" charset="-128"/>
                <a:cs typeface="ＭＳ Ｐゴシック" pitchFamily="-107" charset="-128"/>
              </a:rPr>
              <a:t>viewpoint</a:t>
            </a:r>
            <a:r>
              <a:rPr lang="en-US">
                <a:latin typeface="Times New Roman" pitchFamily="-107" charset="0"/>
                <a:ea typeface="ＭＳ Ｐゴシック" pitchFamily="-107" charset="-128"/>
                <a:cs typeface="ＭＳ Ｐゴシック" pitchFamily="-107" charset="-128"/>
              </a:rPr>
              <a:t> of the book (or cd, dvd etc.)..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public, either as individuals or as an organized group may approach the library or the library bd to remove the book. If it’s a </a:t>
            </a:r>
            <a:r>
              <a:rPr lang="en-US" b="1">
                <a:latin typeface="Times New Roman" pitchFamily="-107" charset="0"/>
                <a:ea typeface="ＭＳ Ｐゴシック" pitchFamily="-107" charset="-128"/>
                <a:cs typeface="ＭＳ Ｐゴシック" pitchFamily="-107" charset="-128"/>
              </a:rPr>
              <a:t>school board,</a:t>
            </a:r>
            <a:r>
              <a:rPr lang="en-US">
                <a:latin typeface="Times New Roman" pitchFamily="-107" charset="0"/>
                <a:ea typeface="ＭＳ Ｐゴシック" pitchFamily="-107" charset="-128"/>
                <a:cs typeface="ＭＳ Ｐゴシック" pitchFamily="-107" charset="-128"/>
              </a:rPr>
              <a:t> the board has the authority to remove books that are  educationally unsuitable, but </a:t>
            </a:r>
            <a:r>
              <a:rPr lang="en-US" b="1">
                <a:latin typeface="Times New Roman" pitchFamily="-107" charset="0"/>
                <a:ea typeface="ＭＳ Ｐゴシック" pitchFamily="-107" charset="-128"/>
                <a:cs typeface="ＭＳ Ｐゴシック" pitchFamily="-107" charset="-128"/>
              </a:rPr>
              <a:t>even then</a:t>
            </a:r>
            <a:r>
              <a:rPr lang="en-US">
                <a:latin typeface="Times New Roman" pitchFamily="-107" charset="0"/>
                <a:ea typeface="ＭＳ Ｐゴシック" pitchFamily="-107" charset="-128"/>
                <a:cs typeface="ＭＳ Ｐゴシック" pitchFamily="-107" charset="-128"/>
              </a:rPr>
              <a:t> not if it merely doesn’t agree with the ideas or viewpoint of the book.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If it’s a public library, the books have even </a:t>
            </a:r>
            <a:r>
              <a:rPr lang="en-US" b="1">
                <a:latin typeface="Times New Roman" pitchFamily="-107" charset="0"/>
                <a:ea typeface="ＭＳ Ｐゴシック" pitchFamily="-107" charset="-128"/>
                <a:cs typeface="ＭＳ Ｐゴシック" pitchFamily="-107" charset="-128"/>
              </a:rPr>
              <a:t>greater </a:t>
            </a:r>
            <a:r>
              <a:rPr lang="en-US">
                <a:latin typeface="Times New Roman" pitchFamily="-107" charset="0"/>
                <a:ea typeface="ＭＳ Ｐゴシック" pitchFamily="-107" charset="-128"/>
                <a:cs typeface="ＭＳ Ｐゴシック" pitchFamily="-107" charset="-128"/>
              </a:rPr>
              <a:t>protection … and it’s not likely that the library board would be able to overrule professional criteria and remove books based on their viewpoint.</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Finally, can a legislator tied state or federal funds to a requirement to remove material?  Although they can pass such laws, it’s likely the courts will strike down such laws as unconstitutional, unless the material falls outside the protection of the First Amendment.</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a:t>
            </a:r>
          </a:p>
          <a:p>
            <a:endParaRPr lang="en-US">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http://library.gsfc.nasa.gov/AskALib/askalib.jpg</a:t>
            </a:r>
          </a:p>
          <a:p>
            <a:r>
              <a:rPr lang="en-US">
                <a:latin typeface="Times New Roman" pitchFamily="-107" charset="0"/>
                <a:ea typeface="ＭＳ Ｐゴシック" pitchFamily="-107" charset="-128"/>
                <a:cs typeface="ＭＳ Ｐゴシック" pitchFamily="-107" charset="-128"/>
              </a:rPr>
              <a:t>http://www.contentedits.com/clientimages/1092/revised2a.jpg </a:t>
            </a:r>
          </a:p>
          <a:p>
            <a:r>
              <a:rPr lang="en-US">
                <a:latin typeface="Times New Roman" pitchFamily="-107" charset="0"/>
                <a:ea typeface="ＭＳ Ｐゴシック" pitchFamily="-107" charset="-128"/>
                <a:cs typeface="ＭＳ Ｐゴシック" pitchFamily="-107" charset="-128"/>
              </a:rPr>
              <a:t>Luverne Public Library, 148 E. Third Street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Luverne, AL </a:t>
            </a:r>
          </a:p>
          <a:p>
            <a:r>
              <a:rPr lang="en-US">
                <a:latin typeface="Times New Roman" pitchFamily="-107" charset="0"/>
                <a:ea typeface="ＭＳ Ｐゴシック" pitchFamily="-107" charset="-128"/>
                <a:cs typeface="ＭＳ Ｐゴシック" pitchFamily="-107" charset="-128"/>
              </a:rPr>
              <a:t>http://www.pnl.gov/edo/images/money_rain.jpg</a:t>
            </a:r>
          </a:p>
          <a:p>
            <a:r>
              <a:rPr lang="en-US">
                <a:latin typeface="Times New Roman" pitchFamily="-107" charset="0"/>
                <a:ea typeface="ＭＳ Ｐゴシック" pitchFamily="-107" charset="-128"/>
                <a:cs typeface="ＭＳ Ｐゴシック" pitchFamily="-107" charset="-128"/>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p:spPr>
        <p:txBody>
          <a:bodyPr/>
          <a:lstStyle/>
          <a:p>
            <a:fld id="{58C24000-BE06-A34B-83A3-CA5E974FA7D8}" type="slidenum">
              <a:rPr lang="en-US">
                <a:solidFill>
                  <a:prstClr val="black"/>
                </a:solidFill>
              </a:rPr>
              <a:pPr/>
              <a:t>25</a:t>
            </a:fld>
            <a:endParaRPr lang="en-US">
              <a:solidFill>
                <a:prstClr val="black"/>
              </a:solidFill>
            </a:endParaRPr>
          </a:p>
        </p:txBody>
      </p:sp>
      <p:sp>
        <p:nvSpPr>
          <p:cNvPr id="138243" name="Rectangle 2"/>
          <p:cNvSpPr>
            <a:spLocks noGrp="1" noRot="1" noChangeAspect="1" noChangeArrowheads="1" noTextEdit="1"/>
          </p:cNvSpPr>
          <p:nvPr>
            <p:ph type="sldImg"/>
          </p:nvPr>
        </p:nvSpPr>
        <p:spPr>
          <a:xfrm>
            <a:off x="647700" y="663575"/>
            <a:ext cx="4419600" cy="3314700"/>
          </a:xfrm>
          <a:ln/>
        </p:spPr>
      </p:sp>
      <p:sp>
        <p:nvSpPr>
          <p:cNvPr id="138244" name="Rectangle 3"/>
          <p:cNvSpPr>
            <a:spLocks noGrp="1" noChangeArrowheads="1"/>
          </p:cNvSpPr>
          <p:nvPr>
            <p:ph type="body" idx="1"/>
          </p:nvPr>
        </p:nvSpPr>
        <p:spPr>
          <a:xfrm>
            <a:off x="571500" y="4198938"/>
            <a:ext cx="4572000" cy="3976687"/>
          </a:xfrm>
          <a:noFill/>
          <a:ln/>
        </p:spPr>
        <p:txBody>
          <a:bodyPr/>
          <a:lstStyle/>
          <a:p>
            <a:pPr>
              <a:lnSpc>
                <a:spcPct val="80000"/>
              </a:lnSpc>
            </a:pPr>
            <a:r>
              <a:rPr lang="en-US" sz="800">
                <a:latin typeface="Times New Roman" pitchFamily="-107" charset="0"/>
                <a:ea typeface="ＭＳ Ｐゴシック" pitchFamily="-107" charset="-128"/>
                <a:cs typeface="ＭＳ Ｐゴシック" pitchFamily="-107" charset="-128"/>
              </a:rPr>
              <a:t>That School Board member, Frank J. Bolanos, added the following item to the School Board's April 18, 2006 agenda: </a:t>
            </a:r>
            <a:r>
              <a:rPr lang="en-US" sz="800" b="1">
                <a:latin typeface="Times New Roman" pitchFamily="-107" charset="0"/>
                <a:ea typeface="ＭＳ Ｐゴシック" pitchFamily="-107" charset="-128"/>
                <a:cs typeface="ＭＳ Ｐゴシック" pitchFamily="-107" charset="-128"/>
              </a:rPr>
              <a:t>PROTECTING OUR CHILDREN FROM THE HURTFUL &amp; INSULTING DISTORTIONS OF THE BOOK "VAMOS A CUBA" BY REMOVING THESE BOOKS FROM ALL OF OUR PUBLIC SCHOOL LIBRARIES</a:t>
            </a:r>
            <a:r>
              <a:rPr lang="en-US" sz="800">
                <a:latin typeface="Times New Roman" pitchFamily="-107" charset="0"/>
                <a:ea typeface="ＭＳ Ｐゴシック" pitchFamily="-107" charset="-128"/>
                <a:cs typeface="ＭＳ Ｐゴシック" pitchFamily="-107" charset="-128"/>
              </a:rPr>
              <a:t>. Mr. Bolanos described </a:t>
            </a:r>
            <a:r>
              <a:rPr lang="en-US" sz="800" i="1">
                <a:latin typeface="Times New Roman" pitchFamily="-107" charset="0"/>
                <a:ea typeface="ＭＳ Ｐゴシック" pitchFamily="-107" charset="-128"/>
                <a:cs typeface="ＭＳ Ｐゴシック" pitchFamily="-107" charset="-128"/>
              </a:rPr>
              <a:t>!Vamos a Cuba</a:t>
            </a:r>
            <a:r>
              <a:rPr lang="en-US" sz="800">
                <a:latin typeface="Times New Roman" pitchFamily="-107" charset="0"/>
                <a:ea typeface="ＭＳ Ｐゴシック" pitchFamily="-107" charset="-128"/>
                <a:cs typeface="ＭＳ Ｐゴシック" pitchFamily="-107" charset="-128"/>
              </a:rPr>
              <a:t>! as "hurtful and insulting to both our Cuban-American community and those Cubans still living on the island under oppressive conditions." (Plaintiffs' Exhibit 19, Memo to School Board Members dated April 18, 2006). Mr. Bolanos then described a number of the book's passages as "distortions," followed by his comments, labeled "reality." (</a:t>
            </a:r>
            <a:r>
              <a:rPr lang="en-US" sz="800" i="1">
                <a:latin typeface="Times New Roman" pitchFamily="-107" charset="0"/>
                <a:ea typeface="ＭＳ Ｐゴシック" pitchFamily="-107" charset="-128"/>
                <a:cs typeface="ＭＳ Ｐゴシック" pitchFamily="-107" charset="-128"/>
              </a:rPr>
              <a:t>Id.</a:t>
            </a:r>
            <a:r>
              <a:rPr lang="en-US" sz="800">
                <a:latin typeface="Times New Roman" pitchFamily="-107" charset="0"/>
                <a:ea typeface="ＭＳ Ｐゴシック" pitchFamily="-107" charset="-128"/>
                <a:cs typeface="ＭＳ Ｐゴシック" pitchFamily="-107" charset="-128"/>
              </a:rPr>
              <a:t>). The following is a list of those </a:t>
            </a:r>
            <a:r>
              <a:rPr lang="en-US" sz="800" b="1">
                <a:latin typeface="Times New Roman" pitchFamily="-107" charset="0"/>
                <a:ea typeface="ＭＳ Ｐゴシック" pitchFamily="-107" charset="-128"/>
                <a:cs typeface="ＭＳ Ｐゴシック" pitchFamily="-107" charset="-128"/>
              </a:rPr>
              <a:t>[*14]</a:t>
            </a:r>
            <a:r>
              <a:rPr lang="en-US" sz="800">
                <a:latin typeface="Times New Roman" pitchFamily="-107" charset="0"/>
                <a:ea typeface="ＭＳ Ｐゴシック" pitchFamily="-107" charset="-128"/>
                <a:cs typeface="ＭＳ Ｐゴシック" pitchFamily="-107" charset="-128"/>
              </a:rPr>
              <a:t>  passages and his comments:</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people of Cuba eat, work and study like you," page 5.</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Nothing could be further from the truth. The people of Cuba survive without civil liberties and due process under the law and receive 10 to 20 year prison sentences for simply writing a document or voicing an opinion contrary to the party line. People are told where to work. They lose their job if they do not follow the dictates of the communist party. Children are indoctrinated and forced to chant Castro's greatness in class.</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"White rice is the most common food in Cuba. Black beans are eaten. Arroz con Pollo is another favorite dish," page 12.</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Food is rationed; people stand in line for hours to ask for their measly ration only to be told they ran out. Children stop receiving their milk ration at age six.</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major celebration in Cuba is 'Carnival.' It is celebrated on July 26th," page 26.</a:t>
            </a: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The annual commemoration of July 26th is the symbolic observation of the rise to power of Castro's communist, totalitarian regime. It is a day of mourning </a:t>
            </a:r>
            <a:r>
              <a:rPr lang="en-US" sz="800" b="1">
                <a:latin typeface="Times New Roman" pitchFamily="-107" charset="0"/>
                <a:ea typeface="ＭＳ Ｐゴシック" pitchFamily="-107" charset="-128"/>
                <a:cs typeface="ＭＳ Ｐゴシック" pitchFamily="-107" charset="-128"/>
              </a:rPr>
              <a:t>[*15]</a:t>
            </a:r>
            <a:r>
              <a:rPr lang="en-US" sz="800">
                <a:latin typeface="Times New Roman" pitchFamily="-107" charset="0"/>
                <a:ea typeface="ＭＳ Ｐゴシック" pitchFamily="-107" charset="-128"/>
                <a:cs typeface="ＭＳ Ｐゴシック" pitchFamily="-107" charset="-128"/>
              </a:rPr>
              <a:t>  for most Cubans. Cubans celebrate the 20th of May and the 28th of January, to celebrate their independence from Spain and the birth of Jose Marti, Cuba's greatest national hero.</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celebrations in Cuba are a mix of African and Catholic roots," page 27.</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Historically, Castro's regime has prohibited or chastised those that engage in religious practices, including the Catholic Church and other organized forms of religion. Religious leaders, including Jehovah's Witnesses have been imprisoned. A famous cry while facing Castro's firing squad was "Viva Cristo el Rey" (long live Christ the King).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p:spPr>
        <p:txBody>
          <a:bodyPr/>
          <a:lstStyle/>
          <a:p>
            <a:fld id="{4979FB4D-8FD6-6448-974C-6249B4268D33}" type="slidenum">
              <a:rPr lang="en-US">
                <a:solidFill>
                  <a:prstClr val="black"/>
                </a:solidFill>
              </a:rPr>
              <a:pPr/>
              <a:t>26</a:t>
            </a:fld>
            <a:endParaRPr lang="en-US">
              <a:solidFill>
                <a:prstClr val="black"/>
              </a:solidFill>
            </a:endParaRPr>
          </a:p>
        </p:txBody>
      </p:sp>
      <p:sp>
        <p:nvSpPr>
          <p:cNvPr id="140291" name="Rectangle 2"/>
          <p:cNvSpPr>
            <a:spLocks noGrp="1" noRot="1" noChangeAspect="1" noChangeArrowheads="1" noTextEdit="1"/>
          </p:cNvSpPr>
          <p:nvPr>
            <p:ph type="sldImg"/>
          </p:nvPr>
        </p:nvSpPr>
        <p:spPr>
          <a:xfrm>
            <a:off x="647700" y="663575"/>
            <a:ext cx="4419600" cy="3314700"/>
          </a:xfrm>
          <a:ln/>
        </p:spPr>
      </p:sp>
      <p:sp>
        <p:nvSpPr>
          <p:cNvPr id="140292" name="Rectangle 3"/>
          <p:cNvSpPr>
            <a:spLocks noGrp="1" noChangeArrowheads="1"/>
          </p:cNvSpPr>
          <p:nvPr>
            <p:ph type="body" idx="1"/>
          </p:nvPr>
        </p:nvSpPr>
        <p:spPr>
          <a:xfrm>
            <a:off x="571500" y="4198938"/>
            <a:ext cx="4572000" cy="3976687"/>
          </a:xfrm>
          <a:noFill/>
          <a:ln/>
        </p:spPr>
        <p:txBody>
          <a:bodyPr/>
          <a:lstStyle/>
          <a:p>
            <a:pPr>
              <a:lnSpc>
                <a:spcPct val="80000"/>
              </a:lnSpc>
            </a:pPr>
            <a:r>
              <a:rPr lang="en-US" sz="800">
                <a:latin typeface="Times New Roman" pitchFamily="-107" charset="0"/>
                <a:ea typeface="ＭＳ Ｐゴシック" pitchFamily="-107" charset="-128"/>
                <a:cs typeface="ＭＳ Ｐゴシック" pitchFamily="-107" charset="-128"/>
              </a:rPr>
              <a:t>That School Board member, Frank J. Bolanos, added the following item to the School Board's April 18, 2006 agenda: </a:t>
            </a:r>
            <a:r>
              <a:rPr lang="en-US" sz="800" b="1">
                <a:latin typeface="Times New Roman" pitchFamily="-107" charset="0"/>
                <a:ea typeface="ＭＳ Ｐゴシック" pitchFamily="-107" charset="-128"/>
                <a:cs typeface="ＭＳ Ｐゴシック" pitchFamily="-107" charset="-128"/>
              </a:rPr>
              <a:t>PROTECTING OUR CHILDREN FROM THE HURTFUL &amp; INSULTING DISTORTIONS OF THE BOOK "VAMOS A CUBA" BY REMOVING THESE BOOKS FROM ALL OF OUR PUBLIC SCHOOL LIBRARIES</a:t>
            </a:r>
            <a:r>
              <a:rPr lang="en-US" sz="800">
                <a:latin typeface="Times New Roman" pitchFamily="-107" charset="0"/>
                <a:ea typeface="ＭＳ Ｐゴシック" pitchFamily="-107" charset="-128"/>
                <a:cs typeface="ＭＳ Ｐゴシック" pitchFamily="-107" charset="-128"/>
              </a:rPr>
              <a:t>. Mr. Bolanos described </a:t>
            </a:r>
            <a:r>
              <a:rPr lang="en-US" sz="800" i="1">
                <a:latin typeface="Times New Roman" pitchFamily="-107" charset="0"/>
                <a:ea typeface="ＭＳ Ｐゴシック" pitchFamily="-107" charset="-128"/>
                <a:cs typeface="ＭＳ Ｐゴシック" pitchFamily="-107" charset="-128"/>
              </a:rPr>
              <a:t>!Vamos a Cuba</a:t>
            </a:r>
            <a:r>
              <a:rPr lang="en-US" sz="800">
                <a:latin typeface="Times New Roman" pitchFamily="-107" charset="0"/>
                <a:ea typeface="ＭＳ Ｐゴシック" pitchFamily="-107" charset="-128"/>
                <a:cs typeface="ＭＳ Ｐゴシック" pitchFamily="-107" charset="-128"/>
              </a:rPr>
              <a:t>! as "hurtful and insulting to both our Cuban-American community and those Cubans still living on the island under oppressive conditions." (Plaintiffs' Exhibit 19, Memo to School Board Members dated April 18, 2006). Mr. Bolanos then described a number of the book's passages as "distortions," followed by his comments, labeled "reality." (</a:t>
            </a:r>
            <a:r>
              <a:rPr lang="en-US" sz="800" i="1">
                <a:latin typeface="Times New Roman" pitchFamily="-107" charset="0"/>
                <a:ea typeface="ＭＳ Ｐゴシック" pitchFamily="-107" charset="-128"/>
                <a:cs typeface="ＭＳ Ｐゴシック" pitchFamily="-107" charset="-128"/>
              </a:rPr>
              <a:t>Id.</a:t>
            </a:r>
            <a:r>
              <a:rPr lang="en-US" sz="800">
                <a:latin typeface="Times New Roman" pitchFamily="-107" charset="0"/>
                <a:ea typeface="ＭＳ Ｐゴシック" pitchFamily="-107" charset="-128"/>
                <a:cs typeface="ＭＳ Ｐゴシック" pitchFamily="-107" charset="-128"/>
              </a:rPr>
              <a:t>). The following is a list of those </a:t>
            </a:r>
            <a:r>
              <a:rPr lang="en-US" sz="800" b="1">
                <a:latin typeface="Times New Roman" pitchFamily="-107" charset="0"/>
                <a:ea typeface="ＭＳ Ｐゴシック" pitchFamily="-107" charset="-128"/>
                <a:cs typeface="ＭＳ Ｐゴシック" pitchFamily="-107" charset="-128"/>
              </a:rPr>
              <a:t>[*14]</a:t>
            </a:r>
            <a:r>
              <a:rPr lang="en-US" sz="800">
                <a:latin typeface="Times New Roman" pitchFamily="-107" charset="0"/>
                <a:ea typeface="ＭＳ Ｐゴシック" pitchFamily="-107" charset="-128"/>
                <a:cs typeface="ＭＳ Ｐゴシック" pitchFamily="-107" charset="-128"/>
              </a:rPr>
              <a:t>  passages and his comments:</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people of Cuba eat, work and study like you," page 5.</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Nothing could be further from the truth. The people of Cuba survive without civil liberties and due process under the law and receive 10 to 20 year prison sentences for simply writing a document or voicing an opinion contrary to the party line. People are told where to work. They lose their job if they do not follow the dictates of the communist party. Children are indoctrinated and forced to chant Castro's greatness in class.</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"White rice is the most common food in Cuba. Black beans are eaten. Arroz con Pollo is another favorite dish," page 12.</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Food is rationed; people stand in line for hours to ask for their measly ration only to be told they ran out. Children stop receiving their milk ration at age six.</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major celebration in Cuba is 'Carnival.' It is celebrated on July 26th," page 26.</a:t>
            </a: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The annual commemoration of July 26th is the symbolic observation of the rise to power of Castro's communist, totalitarian regime. It is a day of mourning </a:t>
            </a:r>
            <a:r>
              <a:rPr lang="en-US" sz="800" b="1">
                <a:latin typeface="Times New Roman" pitchFamily="-107" charset="0"/>
                <a:ea typeface="ＭＳ Ｐゴシック" pitchFamily="-107" charset="-128"/>
                <a:cs typeface="ＭＳ Ｐゴシック" pitchFamily="-107" charset="-128"/>
              </a:rPr>
              <a:t>[*15]</a:t>
            </a:r>
            <a:r>
              <a:rPr lang="en-US" sz="800">
                <a:latin typeface="Times New Roman" pitchFamily="-107" charset="0"/>
                <a:ea typeface="ＭＳ Ｐゴシック" pitchFamily="-107" charset="-128"/>
                <a:cs typeface="ＭＳ Ｐゴシック" pitchFamily="-107" charset="-128"/>
              </a:rPr>
              <a:t>  for most Cubans. Cubans celebrate the 20th of May and the 28th of January, to celebrate their independence from Spain and the birth of Jose Marti, Cuba's greatest national hero.</a:t>
            </a:r>
          </a:p>
          <a:p>
            <a:pPr>
              <a:lnSpc>
                <a:spcPct val="80000"/>
              </a:lnSpc>
            </a:pPr>
            <a:r>
              <a:rPr lang="en-US" sz="800">
                <a:latin typeface="Times New Roman" pitchFamily="-107" charset="0"/>
                <a:ea typeface="ＭＳ Ｐゴシック" pitchFamily="-107" charset="-128"/>
                <a:cs typeface="ＭＳ Ｐゴシック" pitchFamily="-107" charset="-128"/>
              </a:rPr>
              <a:t> </a:t>
            </a:r>
          </a:p>
          <a:p>
            <a:pPr>
              <a:lnSpc>
                <a:spcPct val="80000"/>
              </a:lnSpc>
            </a:pPr>
            <a:r>
              <a:rPr lang="en-US" sz="800">
                <a:latin typeface="Times New Roman" pitchFamily="-107" charset="0"/>
                <a:ea typeface="ＭＳ Ｐゴシック" pitchFamily="-107" charset="-128"/>
                <a:cs typeface="ＭＳ Ｐゴシック" pitchFamily="-107" charset="-128"/>
              </a:rPr>
              <a:t>. </a:t>
            </a:r>
            <a:r>
              <a:rPr lang="en-US" sz="800" b="1">
                <a:latin typeface="Times New Roman" pitchFamily="-107" charset="0"/>
                <a:ea typeface="ＭＳ Ｐゴシック" pitchFamily="-107" charset="-128"/>
                <a:cs typeface="ＭＳ Ｐゴシック" pitchFamily="-107" charset="-128"/>
              </a:rPr>
              <a:t>Book's distortion</a:t>
            </a:r>
            <a:r>
              <a:rPr lang="en-US" sz="800">
                <a:latin typeface="Times New Roman" pitchFamily="-107" charset="0"/>
                <a:ea typeface="ＭＳ Ｐゴシック" pitchFamily="-107" charset="-128"/>
                <a:cs typeface="ＭＳ Ｐゴシック" pitchFamily="-107" charset="-128"/>
              </a:rPr>
              <a:t>: "The celebrations in Cuba are a mix of African and Catholic roots," page 27.</a:t>
            </a:r>
          </a:p>
          <a:p>
            <a:pPr>
              <a:lnSpc>
                <a:spcPct val="80000"/>
              </a:lnSpc>
            </a:pPr>
            <a:r>
              <a:rPr lang="en-US" sz="800">
                <a:latin typeface="Times New Roman" pitchFamily="-107" charset="0"/>
                <a:ea typeface="ＭＳ Ｐゴシック" pitchFamily="-107" charset="-128"/>
                <a:cs typeface="ＭＳ Ｐゴシック" pitchFamily="-107" charset="-128"/>
              </a:rPr>
              <a:t> </a:t>
            </a:r>
            <a:endParaRPr lang="en-US" sz="800" b="1">
              <a:latin typeface="Times New Roman" pitchFamily="-107" charset="0"/>
              <a:ea typeface="ＭＳ Ｐゴシック" pitchFamily="-107" charset="-128"/>
              <a:cs typeface="ＭＳ Ｐゴシック" pitchFamily="-107" charset="-128"/>
            </a:endParaRPr>
          </a:p>
          <a:p>
            <a:pPr>
              <a:lnSpc>
                <a:spcPct val="80000"/>
              </a:lnSpc>
            </a:pPr>
            <a:r>
              <a:rPr lang="en-US" sz="800" b="1">
                <a:latin typeface="Times New Roman" pitchFamily="-107" charset="0"/>
                <a:ea typeface="ＭＳ Ｐゴシック" pitchFamily="-107" charset="-128"/>
                <a:cs typeface="ＭＳ Ｐゴシック" pitchFamily="-107" charset="-128"/>
              </a:rPr>
              <a:t>Reality</a:t>
            </a:r>
            <a:r>
              <a:rPr lang="en-US" sz="800">
                <a:latin typeface="Times New Roman" pitchFamily="-107" charset="0"/>
                <a:ea typeface="ＭＳ Ｐゴシック" pitchFamily="-107" charset="-128"/>
                <a:cs typeface="ＭＳ Ｐゴシック" pitchFamily="-107" charset="-128"/>
              </a:rPr>
              <a:t>: Historically, Castro's regime has prohibited or chastised those that engage in religious practices, including the Catholic Church and other organized forms of religion. Religious leaders, including Jehovah's Witnesses have been imprisoned. A famous cry while facing Castro's firing squad was "Viva Cristo el Rey" (long live Christ the King).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p:spPr>
        <p:txBody>
          <a:bodyPr/>
          <a:lstStyle/>
          <a:p>
            <a:fld id="{1EE90790-AA22-F143-BE76-7D7742603AAC}" type="slidenum">
              <a:rPr lang="en-US">
                <a:solidFill>
                  <a:prstClr val="black"/>
                </a:solidFill>
              </a:rPr>
              <a:pPr/>
              <a:t>27</a:t>
            </a:fld>
            <a:endParaRPr lang="en-US">
              <a:solidFill>
                <a:prstClr val="black"/>
              </a:solidFill>
            </a:endParaRPr>
          </a:p>
        </p:txBody>
      </p:sp>
      <p:sp>
        <p:nvSpPr>
          <p:cNvPr id="142339" name="Rectangle 2"/>
          <p:cNvSpPr>
            <a:spLocks noGrp="1" noRot="1" noChangeAspect="1" noChangeArrowheads="1" noTextEdit="1"/>
          </p:cNvSpPr>
          <p:nvPr>
            <p:ph type="sldImg"/>
          </p:nvPr>
        </p:nvSpPr>
        <p:spPr>
          <a:xfrm>
            <a:off x="649288" y="663575"/>
            <a:ext cx="4418012" cy="3314700"/>
          </a:xfrm>
          <a:ln/>
        </p:spPr>
      </p:sp>
      <p:sp>
        <p:nvSpPr>
          <p:cNvPr id="117764" name="Rectangle 3"/>
          <p:cNvSpPr>
            <a:spLocks noGrp="1" noChangeArrowheads="1"/>
          </p:cNvSpPr>
          <p:nvPr>
            <p:ph type="body" idx="1"/>
          </p:nvPr>
        </p:nvSpPr>
        <p:spPr>
          <a:xfrm>
            <a:off x="571500" y="4198938"/>
            <a:ext cx="4572000" cy="3976687"/>
          </a:xfrm>
          <a:ln/>
        </p:spPr>
        <p:txBody>
          <a:bodyPr>
            <a:normAutofit fontScale="70000" lnSpcReduction="20000"/>
          </a:bodyPr>
          <a:lstStyle/>
          <a:p>
            <a:pPr>
              <a:lnSpc>
                <a:spcPct val="80000"/>
              </a:lnSpc>
              <a:buFont typeface="Times New Roman" charset="0"/>
              <a:buNone/>
              <a:defRPr/>
            </a:pPr>
            <a:r>
              <a:rPr lang="en-US" sz="900" dirty="0" err="1"/>
              <a:t>Vamos</a:t>
            </a:r>
            <a:r>
              <a:rPr lang="en-US" sz="900" dirty="0"/>
              <a:t> a Cuba and Let’s Visit Cuba is an easy reader that became an explosive issue in the Miami Cade County School district over the past few years.</a:t>
            </a:r>
          </a:p>
          <a:p>
            <a:pPr>
              <a:lnSpc>
                <a:spcPct val="80000"/>
              </a:lnSpc>
              <a:buFont typeface="Times New Roman" charset="0"/>
              <a:buNone/>
              <a:defRPr/>
            </a:pPr>
            <a:r>
              <a:rPr lang="en-US" sz="900" dirty="0"/>
              <a:t>Here’s an update on the case, and since the Supreme Court has denied a plea to hear the case, this is likely the final word.</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A parent, who had been a political prisoner in Cuba, saw that his child’s school library had a book that showed happy smiling faces of children and said things like these children go to school, just like you do,… they eat just like you do.</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The book was challenged at the school and went to two different materials reconsideration committees, both of which recommended keeping the book on the shelf. The superintendent kept the book on the shelf, but the school board overruled him and took it off (along with others in the same series)</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The ACLU filed suit, won at the lower court, but the final word is </a:t>
            </a:r>
            <a:r>
              <a:rPr lang="en-US" sz="900" dirty="0" err="1"/>
              <a:t>tha</a:t>
            </a:r>
            <a:r>
              <a:rPr lang="en-US" sz="900" dirty="0"/>
              <a:t> the appellate court ruled in 2009 that the school board has the right to remove the book because the book has many factual inaccuracies.</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If you’ve studies library book censorship, you’re familiar with the Supreme Court  </a:t>
            </a:r>
            <a:r>
              <a:rPr lang="en-US" sz="900" dirty="0" err="1"/>
              <a:t>dec</a:t>
            </a:r>
            <a:r>
              <a:rPr lang="en-US" sz="900" dirty="0"/>
              <a:t>. </a:t>
            </a:r>
            <a:r>
              <a:rPr lang="en-US" sz="900" b="1" dirty="0"/>
              <a:t>Island Trees School District v Pico. </a:t>
            </a:r>
            <a:r>
              <a:rPr lang="en-US" sz="900" dirty="0"/>
              <a:t>Most library censorship cases cite that decision, but in this </a:t>
            </a:r>
            <a:r>
              <a:rPr lang="en-US" sz="900" dirty="0" err="1"/>
              <a:t>Vamos</a:t>
            </a:r>
            <a:r>
              <a:rPr lang="en-US" sz="900" dirty="0"/>
              <a:t> a Cuba case, the federal appellate court in the 11</a:t>
            </a:r>
            <a:r>
              <a:rPr lang="en-US" sz="900" baseline="30000" dirty="0"/>
              <a:t>th</a:t>
            </a:r>
            <a:r>
              <a:rPr lang="en-US" sz="900" dirty="0"/>
              <a:t> circuit </a:t>
            </a:r>
            <a:r>
              <a:rPr lang="en-US" sz="900" dirty="0" err="1"/>
              <a:t>explictly</a:t>
            </a:r>
            <a:r>
              <a:rPr lang="en-US" sz="900" dirty="0"/>
              <a:t> said it did not need to follow Pico, because it was, in fact, a 4 to 4 decision, and did not establish clear precedent.</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Nevertheless, the court did </a:t>
            </a:r>
            <a:r>
              <a:rPr lang="en-US" sz="900" b="1" dirty="0"/>
              <a:t>discuss </a:t>
            </a:r>
            <a:r>
              <a:rPr lang="en-US" sz="900" dirty="0"/>
              <a:t>the Pico standard – that a school board may not remove a book based on political ideology or disagreement with the ideas in a book, but may only remove based on pervasive vulgarity or educational unsuitability.</a:t>
            </a:r>
          </a:p>
          <a:p>
            <a:pPr>
              <a:lnSpc>
                <a:spcPct val="80000"/>
              </a:lnSpc>
              <a:buFont typeface="Times New Roman" charset="0"/>
              <a:buNone/>
              <a:defRPr/>
            </a:pPr>
            <a:endParaRPr lang="en-US" sz="900" dirty="0"/>
          </a:p>
          <a:p>
            <a:pPr>
              <a:lnSpc>
                <a:spcPct val="80000"/>
              </a:lnSpc>
              <a:buFont typeface="Times New Roman" charset="0"/>
              <a:buNone/>
              <a:defRPr/>
            </a:pPr>
            <a:r>
              <a:rPr lang="en-US" sz="900" dirty="0"/>
              <a:t>The Court observed that “everyone, including both sides’ experts, agreed that the book contained factual inaccuracies,” including omissions of Cuba’s food rationing system, of its forced government work and of the obligatory ideological indoctrination that takes place in its schools. Therefore, the evidence supported the board’s contention that it was motivated by a legitimate goal of not having misleading books on its shelves rather than an improper desire for political orthodoxy. </a:t>
            </a:r>
            <a:endParaRPr lang="en-US" sz="600" dirty="0"/>
          </a:p>
          <a:p>
            <a:pPr>
              <a:lnSpc>
                <a:spcPct val="80000"/>
              </a:lnSpc>
              <a:buFont typeface="Times New Roman" charset="0"/>
              <a:buNone/>
              <a:defRPr/>
            </a:pPr>
            <a:endParaRPr lang="en-US" sz="900" b="1" dirty="0"/>
          </a:p>
          <a:p>
            <a:pPr>
              <a:lnSpc>
                <a:spcPct val="80000"/>
              </a:lnSpc>
              <a:buFont typeface="Times New Roman" charset="0"/>
              <a:buNone/>
              <a:defRPr/>
            </a:pPr>
            <a:r>
              <a:rPr lang="en-US" sz="900" b="1" dirty="0"/>
              <a:t>What is unique is that the court found most of the inaccuracies in what the Book DID NOT SAY, rather than what it did say… in that it leaves out the hardships of living in Cuba, that in fact the people of </a:t>
            </a:r>
            <a:r>
              <a:rPr lang="en-US" sz="900" b="1" dirty="0" err="1"/>
              <a:t>cuba</a:t>
            </a:r>
            <a:r>
              <a:rPr lang="en-US" sz="900" b="1" dirty="0"/>
              <a:t> do not, as the book states, “eat, work and go to school like you do”</a:t>
            </a:r>
          </a:p>
          <a:p>
            <a:pPr>
              <a:lnSpc>
                <a:spcPct val="80000"/>
              </a:lnSpc>
              <a:buFont typeface="Times New Roman" charset="0"/>
              <a:buNone/>
              <a:defRPr/>
            </a:pPr>
            <a:endParaRPr lang="en-US" sz="900" dirty="0"/>
          </a:p>
          <a:p>
            <a:pPr>
              <a:lnSpc>
                <a:spcPct val="80000"/>
              </a:lnSpc>
              <a:buFont typeface="Times New Roman" charset="0"/>
              <a:buNone/>
              <a:defRPr/>
            </a:pPr>
            <a:endParaRPr lang="en-US" sz="900" dirty="0"/>
          </a:p>
          <a:p>
            <a:pPr>
              <a:lnSpc>
                <a:spcPct val="80000"/>
              </a:lnSpc>
              <a:buFont typeface="Times New Roman" charset="0"/>
              <a:buNone/>
              <a:defRPr/>
            </a:pPr>
            <a:r>
              <a:rPr lang="en-US" sz="900" dirty="0"/>
              <a:t>In </a:t>
            </a:r>
            <a:r>
              <a:rPr lang="en-US" sz="900" i="1" dirty="0"/>
              <a:t>American Civil Liberties Union of Florida, Inc. v. Miami-Dade County School Board,</a:t>
            </a:r>
            <a:r>
              <a:rPr lang="en-US" sz="900" dirty="0"/>
              <a:t> 557 F.3d 1177 (11th Cir. 2009), a school board’s decision to remove the book </a:t>
            </a:r>
            <a:r>
              <a:rPr lang="en-US" sz="900" dirty="0" err="1"/>
              <a:t>Vamos</a:t>
            </a:r>
            <a:r>
              <a:rPr lang="en-US" sz="900" dirty="0"/>
              <a:t> a Cuba from its shelves did not violate students’ First Amendment rights because the removal was based upon its factual inaccuracies rather than its political message. </a:t>
            </a:r>
            <a:endParaRPr lang="en-US" sz="600" dirty="0"/>
          </a:p>
          <a:p>
            <a:pPr>
              <a:lnSpc>
                <a:spcPct val="80000"/>
              </a:lnSpc>
              <a:buFont typeface="Times New Roman" charset="0"/>
              <a:buNone/>
              <a:defRPr/>
            </a:pPr>
            <a:endParaRPr lang="en-US" sz="600" dirty="0"/>
          </a:p>
          <a:p>
            <a:pPr>
              <a:lnSpc>
                <a:spcPct val="80000"/>
              </a:lnSpc>
              <a:buFont typeface="Times New Roman" charset="0"/>
              <a:buNone/>
              <a:defRPr/>
            </a:pPr>
            <a:endParaRPr lang="en-US" sz="600" dirty="0"/>
          </a:p>
          <a:p>
            <a:pPr>
              <a:lnSpc>
                <a:spcPct val="80000"/>
              </a:lnSpc>
              <a:buFont typeface="Times New Roman" charset="0"/>
              <a:buNone/>
              <a:defRPr/>
            </a:pPr>
            <a:endParaRPr lang="en-US" sz="600" dirty="0"/>
          </a:p>
          <a:p>
            <a:pPr>
              <a:lnSpc>
                <a:spcPct val="80000"/>
              </a:lnSpc>
              <a:buFont typeface="Times New Roman" charset="0"/>
              <a:buNone/>
              <a:defRPr/>
            </a:pPr>
            <a:r>
              <a:rPr lang="en-US" sz="600" dirty="0"/>
              <a:t>That School Board member, Frank J. </a:t>
            </a:r>
            <a:r>
              <a:rPr lang="en-US" sz="600" dirty="0" err="1"/>
              <a:t>Bolanos</a:t>
            </a:r>
            <a:r>
              <a:rPr lang="en-US" sz="600" dirty="0"/>
              <a:t>, added the following item to the School Board's April 18, 2006 agenda: </a:t>
            </a:r>
            <a:r>
              <a:rPr lang="en-US" sz="600" b="1" dirty="0"/>
              <a:t>PROTECTING OUR CHILDREN FROM THE HURTFUL &amp; INSULTING DISTORTIONS OF THE BOOK "VAMOS A CUBA" BY REMOVING THESE BOOKS FROM ALL OF OUR PUBLIC SCHOOL LIBRARIES</a:t>
            </a:r>
            <a:r>
              <a:rPr lang="en-US" sz="600" dirty="0"/>
              <a:t>. Mr. </a:t>
            </a:r>
            <a:r>
              <a:rPr lang="en-US" sz="600" dirty="0" err="1"/>
              <a:t>Bolanos</a:t>
            </a:r>
            <a:r>
              <a:rPr lang="en-US" sz="600" dirty="0"/>
              <a:t> described </a:t>
            </a:r>
            <a:r>
              <a:rPr lang="en-US" sz="600" i="1" dirty="0"/>
              <a:t>!</a:t>
            </a:r>
            <a:r>
              <a:rPr lang="en-US" sz="600" i="1" dirty="0" err="1"/>
              <a:t>Vamos</a:t>
            </a:r>
            <a:r>
              <a:rPr lang="en-US" sz="600" i="1" dirty="0"/>
              <a:t> a Cuba</a:t>
            </a:r>
            <a:r>
              <a:rPr lang="en-US" sz="600" dirty="0"/>
              <a:t>! as "hurtful and insulting to both our Cuban-American community and those Cubans still living on the island under oppressive conditions." (Plaintiffs' Exhibit 19, Memo to School Board Members dated April 18, 2006). Mr. </a:t>
            </a:r>
            <a:r>
              <a:rPr lang="en-US" sz="600" dirty="0" err="1"/>
              <a:t>Bolanos</a:t>
            </a:r>
            <a:r>
              <a:rPr lang="en-US" sz="600" dirty="0"/>
              <a:t> then described a number of the book's passages as "distortions," followed by his comments, labeled "reality." (</a:t>
            </a:r>
            <a:r>
              <a:rPr lang="en-US" sz="600" i="1" dirty="0"/>
              <a:t>Id.</a:t>
            </a:r>
            <a:r>
              <a:rPr lang="en-US" sz="600" dirty="0"/>
              <a:t>). The following is a list of those </a:t>
            </a:r>
            <a:r>
              <a:rPr lang="en-US" sz="600" b="1" dirty="0"/>
              <a:t>[*14]</a:t>
            </a:r>
            <a:r>
              <a:rPr lang="en-US" sz="600" dirty="0"/>
              <a:t>  passages and his comments:</a:t>
            </a:r>
          </a:p>
          <a:p>
            <a:pPr>
              <a:lnSpc>
                <a:spcPct val="80000"/>
              </a:lnSpc>
              <a:buFont typeface="Times New Roman" charset="0"/>
              <a:buNone/>
              <a:defRPr/>
            </a:pPr>
            <a:r>
              <a:rPr lang="en-US" sz="600" dirty="0"/>
              <a:t> </a:t>
            </a:r>
          </a:p>
          <a:p>
            <a:pPr>
              <a:lnSpc>
                <a:spcPct val="80000"/>
              </a:lnSpc>
              <a:buFont typeface="Times New Roman" charset="0"/>
              <a:buNone/>
              <a:defRPr/>
            </a:pPr>
            <a:r>
              <a:rPr lang="en-US" sz="600" dirty="0"/>
              <a:t>. </a:t>
            </a:r>
            <a:r>
              <a:rPr lang="en-US" sz="600" b="1" dirty="0"/>
              <a:t>Book's distortion</a:t>
            </a:r>
            <a:r>
              <a:rPr lang="en-US" sz="600" dirty="0"/>
              <a:t>: "The people of Cuba eat, work and study like you," page 5.</a:t>
            </a:r>
          </a:p>
          <a:p>
            <a:pPr>
              <a:lnSpc>
                <a:spcPct val="80000"/>
              </a:lnSpc>
              <a:buFont typeface="Times New Roman" charset="0"/>
              <a:buNone/>
              <a:defRPr/>
            </a:pPr>
            <a:r>
              <a:rPr lang="en-US" sz="600" dirty="0"/>
              <a:t> </a:t>
            </a:r>
            <a:endParaRPr lang="en-US" sz="600" b="1" dirty="0"/>
          </a:p>
          <a:p>
            <a:pPr>
              <a:lnSpc>
                <a:spcPct val="80000"/>
              </a:lnSpc>
              <a:buFont typeface="Times New Roman" charset="0"/>
              <a:buNone/>
              <a:defRPr/>
            </a:pPr>
            <a:r>
              <a:rPr lang="en-US" sz="600" b="1" dirty="0"/>
              <a:t>Reality</a:t>
            </a:r>
            <a:r>
              <a:rPr lang="en-US" sz="600" dirty="0"/>
              <a:t>: Nothing could be further from the truth. The people of Cuba survive without civil liberties and due process under the law and receive 10 to 20 year prison sentences for simply writing a document or voicing an opinion contrary to the party line. People are told where to work. They lose their job if they do not follow the dictates of the communist party. Children are indoctrinated and forced to chant Castro's greatness in class.</a:t>
            </a:r>
          </a:p>
          <a:p>
            <a:pPr>
              <a:lnSpc>
                <a:spcPct val="80000"/>
              </a:lnSpc>
              <a:buFont typeface="Times New Roman" charset="0"/>
              <a:buNone/>
              <a:defRPr/>
            </a:pPr>
            <a:r>
              <a:rPr lang="en-US" sz="600" dirty="0"/>
              <a:t> </a:t>
            </a:r>
          </a:p>
          <a:p>
            <a:pPr>
              <a:lnSpc>
                <a:spcPct val="80000"/>
              </a:lnSpc>
              <a:buFont typeface="Times New Roman" charset="0"/>
              <a:buNone/>
              <a:defRPr/>
            </a:pPr>
            <a:r>
              <a:rPr lang="en-US" sz="600" dirty="0"/>
              <a:t>. </a:t>
            </a:r>
            <a:r>
              <a:rPr lang="en-US" sz="600" b="1" dirty="0"/>
              <a:t>Book's distortion</a:t>
            </a:r>
            <a:r>
              <a:rPr lang="en-US" sz="600" dirty="0"/>
              <a:t>: "White rice is the most common food in Cuba. Black beans are eaten. </a:t>
            </a:r>
            <a:r>
              <a:rPr lang="en-US" sz="600" dirty="0" err="1"/>
              <a:t>Arroz</a:t>
            </a:r>
            <a:r>
              <a:rPr lang="en-US" sz="600" dirty="0"/>
              <a:t> con </a:t>
            </a:r>
            <a:r>
              <a:rPr lang="en-US" sz="600" dirty="0" err="1"/>
              <a:t>Pollo</a:t>
            </a:r>
            <a:r>
              <a:rPr lang="en-US" sz="600" dirty="0"/>
              <a:t> is another favorite dish," page 12.</a:t>
            </a:r>
          </a:p>
          <a:p>
            <a:pPr>
              <a:lnSpc>
                <a:spcPct val="80000"/>
              </a:lnSpc>
              <a:buFont typeface="Times New Roman" charset="0"/>
              <a:buNone/>
              <a:defRPr/>
            </a:pPr>
            <a:r>
              <a:rPr lang="en-US" sz="600" dirty="0"/>
              <a:t> </a:t>
            </a:r>
            <a:endParaRPr lang="en-US" sz="600" b="1" dirty="0"/>
          </a:p>
          <a:p>
            <a:pPr>
              <a:lnSpc>
                <a:spcPct val="80000"/>
              </a:lnSpc>
              <a:buFont typeface="Times New Roman" charset="0"/>
              <a:buNone/>
              <a:defRPr/>
            </a:pPr>
            <a:r>
              <a:rPr lang="en-US" sz="600" b="1" dirty="0"/>
              <a:t>Reality</a:t>
            </a:r>
            <a:r>
              <a:rPr lang="en-US" sz="600" dirty="0"/>
              <a:t>: Food is rationed; people stand in line for hours to ask for their measly ration only to be told they ran out. Children stop receiving their milk ration at age six.</a:t>
            </a:r>
          </a:p>
          <a:p>
            <a:pPr>
              <a:lnSpc>
                <a:spcPct val="80000"/>
              </a:lnSpc>
              <a:buFont typeface="Times New Roman" charset="0"/>
              <a:buNone/>
              <a:defRPr/>
            </a:pPr>
            <a:r>
              <a:rPr lang="en-US" sz="600" dirty="0"/>
              <a:t> </a:t>
            </a:r>
          </a:p>
          <a:p>
            <a:pPr>
              <a:lnSpc>
                <a:spcPct val="80000"/>
              </a:lnSpc>
              <a:buFont typeface="Times New Roman" charset="0"/>
              <a:buNone/>
              <a:defRPr/>
            </a:pPr>
            <a:r>
              <a:rPr lang="en-US" sz="600" dirty="0"/>
              <a:t>. </a:t>
            </a:r>
            <a:r>
              <a:rPr lang="en-US" sz="600" b="1" dirty="0"/>
              <a:t>Book's distortion</a:t>
            </a:r>
            <a:r>
              <a:rPr lang="en-US" sz="600" dirty="0"/>
              <a:t>: "The major celebration in Cuba is 'Carnival.' It is celebrated on July 26th," page 26.</a:t>
            </a:r>
          </a:p>
          <a:p>
            <a:pPr>
              <a:lnSpc>
                <a:spcPct val="80000"/>
              </a:lnSpc>
              <a:buFont typeface="Times New Roman" charset="0"/>
              <a:buNone/>
              <a:defRPr/>
            </a:pPr>
            <a:r>
              <a:rPr lang="en-US" sz="600" b="1" dirty="0"/>
              <a:t>Reality</a:t>
            </a:r>
            <a:r>
              <a:rPr lang="en-US" sz="600" dirty="0"/>
              <a:t>: The annual commemoration of July 26th is the symbolic observation of the rise to power of Castro's communist, totalitarian regime. It is a day of mourning </a:t>
            </a:r>
            <a:r>
              <a:rPr lang="en-US" sz="600" b="1" dirty="0"/>
              <a:t>[*15]</a:t>
            </a:r>
            <a:r>
              <a:rPr lang="en-US" sz="600" dirty="0"/>
              <a:t>  for most Cubans. Cubans celebrate the 20th of May and the 28th of January, to celebrate their independence from Spain and the birth of Jose Marti, Cuba's greatest national hero.</a:t>
            </a:r>
          </a:p>
          <a:p>
            <a:pPr>
              <a:lnSpc>
                <a:spcPct val="80000"/>
              </a:lnSpc>
              <a:buFont typeface="Times New Roman" charset="0"/>
              <a:buNone/>
              <a:defRPr/>
            </a:pPr>
            <a:r>
              <a:rPr lang="en-US" sz="600" dirty="0"/>
              <a:t> </a:t>
            </a:r>
          </a:p>
          <a:p>
            <a:pPr>
              <a:lnSpc>
                <a:spcPct val="80000"/>
              </a:lnSpc>
              <a:buFont typeface="Times New Roman" charset="0"/>
              <a:buNone/>
              <a:defRPr/>
            </a:pPr>
            <a:r>
              <a:rPr lang="en-US" sz="600" dirty="0"/>
              <a:t>. </a:t>
            </a:r>
            <a:r>
              <a:rPr lang="en-US" sz="600" b="1" dirty="0"/>
              <a:t>Book's distortion</a:t>
            </a:r>
            <a:r>
              <a:rPr lang="en-US" sz="600" dirty="0"/>
              <a:t>: "The celebrations in Cuba are a mix of African and Catholic roots," page 27.</a:t>
            </a:r>
          </a:p>
          <a:p>
            <a:pPr>
              <a:lnSpc>
                <a:spcPct val="80000"/>
              </a:lnSpc>
              <a:buFont typeface="Times New Roman" charset="0"/>
              <a:buNone/>
              <a:defRPr/>
            </a:pPr>
            <a:r>
              <a:rPr lang="en-US" sz="600" dirty="0"/>
              <a:t> </a:t>
            </a:r>
            <a:endParaRPr lang="en-US" sz="600" b="1" dirty="0"/>
          </a:p>
          <a:p>
            <a:pPr>
              <a:lnSpc>
                <a:spcPct val="80000"/>
              </a:lnSpc>
              <a:buFont typeface="Times New Roman" charset="0"/>
              <a:buNone/>
              <a:defRPr/>
            </a:pPr>
            <a:r>
              <a:rPr lang="en-US" sz="600" b="1" dirty="0"/>
              <a:t>Reality</a:t>
            </a:r>
            <a:r>
              <a:rPr lang="en-US" sz="600" dirty="0"/>
              <a:t>: Historically, Castro's regime has prohibited or chastised those that engage in religious practices, including the Catholic Church and other organized forms of religion. Religious leaders, including Jehovah's Witnesses have been imprisoned. A famous cry while facing Castro's firing squad was "Viva Cristo el Rey" (long live Christ the King).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pPr>
              <a:lnSpc>
                <a:spcPct val="90000"/>
              </a:lnSpc>
            </a:pPr>
            <a:r>
              <a:rPr lang="en-US" sz="1100" smtClean="0">
                <a:latin typeface="Times New Roman" pitchFamily="-110" charset="0"/>
                <a:ea typeface="ＭＳ Ｐゴシック" pitchFamily="-110" charset="-128"/>
                <a:cs typeface="ＭＳ Ｐゴシック" pitchFamily="-110" charset="-128"/>
              </a:rPr>
              <a:t>On November 13, 2012, a mother filed a lawsuit against the Davis County Schools in the U.S. District Court for the District of Utah, on behalf of her two children, A.W. and C.W. The Plaintiffs, represented by the ACLU and bringing suit under 42 U.S.C § 1983, sought injunctive and declaratory relief, as well as nominal damages, alleging that the school district violated their First and Fourteenth Amendment rights by removing a children’s book, In Our Mothers’ House, from the library shelves to a restricted access section. The book depicts a same-sex couple and their three adopted children. Specifically, the Plaintiffs alleged that the book should be returned to the regular collection and that similar books should not be restricted from student access. Plaintiffs also sought to class certification.Defendant argued that the book violated Utah’s sex education law, U.C.A. 1953 §53A-13-101, which prohibits sex-education curricula from using instructional materials that advocate homosexuality. Defendant also claimed that because elementary school students have structured time in the library, such time should be treated as part of the curriculum. The matter was referred to alternative dispute resolution on December 11, 2012. It then settled. Defendants agreed to return the book to regular circulation, to not remove the book from libraries for any reason based on its content, and not to rely on Utah Code §53A-13-101 as a basis for content discrimination. Plaintiffs agreed that the book may be restricted on a per-student basis, just as any other book may, at the request of a parent or guardian. As part of the agreement, both parties filed motions to dismiss. The case closed on February 4, 2013. </a:t>
            </a:r>
          </a:p>
        </p:txBody>
      </p:sp>
      <p:sp>
        <p:nvSpPr>
          <p:cNvPr id="95236" name="Slide Number Placeholder 3"/>
          <p:cNvSpPr>
            <a:spLocks noGrp="1"/>
          </p:cNvSpPr>
          <p:nvPr>
            <p:ph type="sldNum" sz="quarter"/>
          </p:nvPr>
        </p:nvSpPr>
        <p:spPr>
          <a:noFill/>
        </p:spPr>
        <p:txBody>
          <a:bodyPr/>
          <a:lstStyle/>
          <a:p>
            <a:pPr>
              <a:buFont typeface="Times New Roman" pitchFamily="-110" charset="0"/>
              <a:buNone/>
            </a:pPr>
            <a:fld id="{A102CC07-53C3-C146-BC3E-060220967A2B}" type="slidenum">
              <a:rPr lang="en-US" smtClean="0">
                <a:latin typeface="Times New Roman" pitchFamily="-110" charset="0"/>
                <a:ea typeface="Lucida Sans Unicode" pitchFamily="-110" charset="0"/>
                <a:cs typeface="Lucida Sans Unicode" pitchFamily="-110" charset="0"/>
              </a:rPr>
              <a:pPr>
                <a:buFont typeface="Times New Roman" pitchFamily="-110" charset="0"/>
                <a:buNone/>
              </a:pPr>
              <a:t>28</a:t>
            </a:fld>
            <a:endParaRPr lang="en-US" smtClean="0">
              <a:latin typeface="Times New Roman" pitchFamily="-110" charset="0"/>
              <a:ea typeface="Lucida Sans Unicode" pitchFamily="-110" charset="0"/>
              <a:cs typeface="Lucida Sans Unicode" pitchFamily="-110"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p:spPr>
        <p:txBody>
          <a:bodyPr/>
          <a:lstStyle/>
          <a:p>
            <a:pPr>
              <a:lnSpc>
                <a:spcPct val="90000"/>
              </a:lnSpc>
            </a:pPr>
            <a:r>
              <a:rPr lang="en-US" sz="1100" smtClean="0">
                <a:latin typeface="Times New Roman" pitchFamily="-110" charset="0"/>
                <a:ea typeface="ＭＳ Ｐゴシック" pitchFamily="-110" charset="-128"/>
                <a:cs typeface="ＭＳ Ｐゴシック" pitchFamily="-110" charset="-128"/>
              </a:rPr>
              <a:t>On November 13, 2012, a mother filed a lawsuit against the Davis County Schools in the U.S. District Court for the District of Utah, on behalf of her two children, A.W. and C.W. The Plaintiffs, represented by the ACLU and bringing suit under 42 U.S.C § 1983, sought injunctive and declaratory relief, as well as nominal damages, alleging that the school district violated their First and Fourteenth Amendment rights by removing a children’s book, In Our Mothers’ House, from the library shelves to a restricted access section. The book depicts a same-sex couple and their three adopted children. Specifically, the Plaintiffs alleged that the book should be returned to the regular collection and that similar books should not be restricted from student access. Plaintiffs also sought to class certification.Defendant argued that the book violated Utah’s sex education law, U.C.A. 1953 §53A-13-101, which prohibits sex-education curricula from using instructional materials that advocate homosexuality. Defendant also claimed that because elementary school students have structured time in the library, such time should be treated as part of the curriculum. The matter was referred to alternative dispute resolution on December 11, 2012. It then settled. Defendants agreed to return the book to regular circulation, to not remove the book from libraries for any reason based on its content, and not to rely on Utah Code §53A-13-101 as a basis for content discrimination. Plaintiffs agreed that the book may be restricted on a per-student basis, just as any other book may, at the request of a parent or guardian. As part of the agreement, both parties filed motions to dismiss. The case closed on February 4, 2013. </a:t>
            </a:r>
          </a:p>
        </p:txBody>
      </p:sp>
      <p:sp>
        <p:nvSpPr>
          <p:cNvPr id="97284" name="Slide Number Placeholder 3"/>
          <p:cNvSpPr>
            <a:spLocks noGrp="1"/>
          </p:cNvSpPr>
          <p:nvPr>
            <p:ph type="sldNum" sz="quarter"/>
          </p:nvPr>
        </p:nvSpPr>
        <p:spPr>
          <a:noFill/>
        </p:spPr>
        <p:txBody>
          <a:bodyPr/>
          <a:lstStyle/>
          <a:p>
            <a:pPr>
              <a:buFont typeface="Times New Roman" pitchFamily="-110" charset="0"/>
              <a:buNone/>
            </a:pPr>
            <a:fld id="{629C90B2-6320-044A-90F4-CA635BCC8F85}" type="slidenum">
              <a:rPr lang="en-US" smtClean="0">
                <a:latin typeface="Times New Roman" pitchFamily="-110" charset="0"/>
                <a:ea typeface="Lucida Sans Unicode" pitchFamily="-110" charset="0"/>
                <a:cs typeface="Lucida Sans Unicode" pitchFamily="-110" charset="0"/>
              </a:rPr>
              <a:pPr>
                <a:buFont typeface="Times New Roman" pitchFamily="-110" charset="0"/>
                <a:buNone/>
              </a:pPr>
              <a:t>29</a:t>
            </a:fld>
            <a:endParaRPr lang="en-US" smtClean="0">
              <a:latin typeface="Times New Roman" pitchFamily="-110" charset="0"/>
              <a:ea typeface="Lucida Sans Unicode" pitchFamily="-110" charset="0"/>
              <a:cs typeface="Lucida Sans Unicode" pitchFamily="-110"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Times New Roman" pitchFamily="-107" charset="0"/>
                <a:ea typeface="ＭＳ Ｐゴシック" pitchFamily="-107" charset="-128"/>
                <a:cs typeface="ＭＳ Ｐゴシック" pitchFamily="-107" charset="-128"/>
              </a:rPr>
              <a:t>http://www.erh.noaa.gov/pbz/images/computer_man.jpg</a:t>
            </a:r>
          </a:p>
        </p:txBody>
      </p:sp>
      <p:sp>
        <p:nvSpPr>
          <p:cNvPr id="145412" name="Slide Number Placeholder 3"/>
          <p:cNvSpPr>
            <a:spLocks noGrp="1"/>
          </p:cNvSpPr>
          <p:nvPr>
            <p:ph type="sldNum" sz="quarter"/>
          </p:nvPr>
        </p:nvSpPr>
        <p:spPr>
          <a:noFill/>
        </p:spPr>
        <p:txBody>
          <a:bodyPr/>
          <a:lstStyle/>
          <a:p>
            <a:fld id="{52DA6DA3-F631-1F46-B6A5-153269D8686B}" type="slidenum">
              <a:rPr lang="en-US">
                <a:solidFill>
                  <a:prstClr val="black"/>
                </a:solidFill>
              </a:rPr>
              <a:pPr/>
              <a:t>30</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p:spPr>
        <p:txBody>
          <a:bodyPr/>
          <a:lstStyle/>
          <a:p>
            <a:fld id="{6E0333E9-8418-E14F-A954-5BE45B4A1825}" type="slidenum">
              <a:rPr lang="en-US">
                <a:solidFill>
                  <a:prstClr val="black"/>
                </a:solidFill>
              </a:rPr>
              <a:pPr/>
              <a:t>31</a:t>
            </a:fld>
            <a:endParaRPr lang="en-US">
              <a:solidFill>
                <a:prstClr val="black"/>
              </a:solidFill>
            </a:endParaRPr>
          </a:p>
        </p:txBody>
      </p:sp>
      <p:sp>
        <p:nvSpPr>
          <p:cNvPr id="147459"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47460" name="Text Box 3"/>
          <p:cNvSpPr>
            <a:spLocks noGrp="1" noChangeArrowheads="1"/>
          </p:cNvSpPr>
          <p:nvPr>
            <p:ph type="body"/>
          </p:nvPr>
        </p:nvSpPr>
        <p:spPr>
          <a:xfrm>
            <a:off x="762000" y="4198938"/>
            <a:ext cx="4191000" cy="397668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As a past Supreme Court Justice, Justice Harlan once wrote: - one man’s vulgarity is another’s lyric</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It's impossible to define words like offensive.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As Supreme Court Justice Antonin Scalia wrote back in 1987:</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De Gustibus non est disputandum. Just as there is no arguing about taste, there is no use litigating about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www.ed.gov/Family/RWN/ Activ97/begin.html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p:spPr>
        <p:txBody>
          <a:bodyPr/>
          <a:lstStyle/>
          <a:p>
            <a:fld id="{65D11230-1A49-BE41-BCC9-B84C80E33A4E}" type="slidenum">
              <a:rPr lang="en-US">
                <a:solidFill>
                  <a:prstClr val="black"/>
                </a:solidFill>
              </a:rPr>
              <a:pPr/>
              <a:t>32</a:t>
            </a:fld>
            <a:endParaRPr lang="en-US">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p:spPr>
        <p:txBody>
          <a:bodyPr/>
          <a:lstStyle/>
          <a:p>
            <a:fld id="{46D43BBD-20BB-6D43-8D8A-78EB1B8FCDE9}" type="slidenum">
              <a:rPr lang="en-US">
                <a:solidFill>
                  <a:prstClr val="black"/>
                </a:solidFill>
              </a:rPr>
              <a:pPr/>
              <a:t>6</a:t>
            </a:fld>
            <a:endParaRPr lang="en-US">
              <a:solidFill>
                <a:prstClr val="black"/>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On the other hand, when </a:t>
            </a:r>
            <a:r>
              <a:rPr lang="en-US" b="1" i="1">
                <a:latin typeface="Times New Roman" pitchFamily="-107" charset="0"/>
                <a:ea typeface="ＭＳ Ｐゴシック" pitchFamily="-107" charset="-128"/>
                <a:cs typeface="ＭＳ Ｐゴシック" pitchFamily="-107" charset="-128"/>
              </a:rPr>
              <a:t>the Government  </a:t>
            </a:r>
            <a:r>
              <a:rPr lang="en-US" sz="1400" b="1" i="1">
                <a:latin typeface="Times New Roman" pitchFamily="-107" charset="0"/>
                <a:ea typeface="ＭＳ Ｐゴシック" pitchFamily="-107" charset="-128"/>
                <a:cs typeface="ＭＳ Ｐゴシック" pitchFamily="-107" charset="-128"/>
              </a:rPr>
              <a:t>removes  </a:t>
            </a:r>
            <a:r>
              <a:rPr lang="en-US" sz="1400">
                <a:latin typeface="Times New Roman" pitchFamily="-107" charset="0"/>
                <a:ea typeface="ＭＳ Ｐゴシック" pitchFamily="-107" charset="-128"/>
                <a:cs typeface="ＭＳ Ｐゴシック" pitchFamily="-107" charset="-128"/>
              </a:rPr>
              <a:t>a book, (CD, DVD etc.), and someone files a free speech or First Amendment claim that the government is restricting access to information, ….</a:t>
            </a:r>
          </a:p>
          <a:p>
            <a:endParaRPr lang="en-US" sz="1400">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http://sspp.gsfc.nasa.gov/sem/img/developing.gif</a:t>
            </a:r>
          </a:p>
          <a:p>
            <a:r>
              <a:rPr lang="en-US">
                <a:latin typeface="Times New Roman" pitchFamily="-107" charset="0"/>
                <a:ea typeface="ＭＳ Ｐゴシック" pitchFamily="-107" charset="-128"/>
                <a:cs typeface="ＭＳ Ｐゴシック" pitchFamily="-107" charset="-128"/>
              </a:rPr>
              <a:t>http://www.smith.edu/libraries/images/fyi/tips/58.jpg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p:spPr>
        <p:txBody>
          <a:bodyPr/>
          <a:lstStyle/>
          <a:p>
            <a:fld id="{1DC6EE97-32C9-CE44-B562-14523348E17C}" type="slidenum">
              <a:rPr lang="en-US">
                <a:solidFill>
                  <a:prstClr val="black"/>
                </a:solidFill>
              </a:rPr>
              <a:pPr/>
              <a:t>33</a:t>
            </a:fld>
            <a:endParaRPr lang="en-US">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r>
              <a:rPr lang="en-US" dirty="0" smtClean="0">
                <a:latin typeface="Times New Roman" pitchFamily="-107" charset="0"/>
                <a:ea typeface="ＭＳ Ｐゴシック" pitchFamily="-107" charset="-128"/>
                <a:cs typeface="ＭＳ Ｐゴシック" pitchFamily="-107" charset="-128"/>
              </a:rPr>
              <a:t>http://</a:t>
            </a:r>
            <a:r>
              <a:rPr lang="en-US" dirty="0" err="1" smtClean="0">
                <a:latin typeface="Times New Roman" pitchFamily="-107" charset="0"/>
                <a:ea typeface="ＭＳ Ｐゴシック" pitchFamily="-107" charset="-128"/>
                <a:cs typeface="ＭＳ Ｐゴシック" pitchFamily="-107" charset="-128"/>
              </a:rPr>
              <a:t>burgess.house.gov/news/email/show.aspx?ID</a:t>
            </a:r>
            <a:r>
              <a:rPr lang="en-US" dirty="0" smtClean="0">
                <a:latin typeface="Times New Roman" pitchFamily="-107" charset="0"/>
                <a:ea typeface="ＭＳ Ｐゴシック" pitchFamily="-107" charset="-128"/>
                <a:cs typeface="ＭＳ Ｐゴシック" pitchFamily="-107" charset="-128"/>
              </a:rPr>
              <a:t>=N63ZXX2VH5OERIAZNH5THWCPRM</a:t>
            </a:r>
          </a:p>
          <a:p>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p:spPr>
        <p:txBody>
          <a:bodyPr/>
          <a:lstStyle/>
          <a:p>
            <a:fld id="{31723653-65B3-9040-990A-30A893B41511}" type="slidenum">
              <a:rPr lang="en-US">
                <a:solidFill>
                  <a:prstClr val="black"/>
                </a:solidFill>
              </a:rPr>
              <a:pPr/>
              <a:t>35</a:t>
            </a:fld>
            <a:endParaRPr lang="en-US">
              <a:solidFill>
                <a:prstClr val="black"/>
              </a:solidFill>
            </a:endParaRPr>
          </a:p>
        </p:txBody>
      </p:sp>
      <p:sp>
        <p:nvSpPr>
          <p:cNvPr id="156675"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56676" name="Text Box 3"/>
          <p:cNvSpPr>
            <a:spLocks noGrp="1" noChangeArrowheads="1"/>
          </p:cNvSpPr>
          <p:nvPr>
            <p:ph type="body"/>
          </p:nvPr>
        </p:nvSpPr>
        <p:spPr>
          <a:xfrm>
            <a:off x="762000" y="4198938"/>
            <a:ext cx="4191000" cy="397668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www.crh.noaa.gov/ dlh/question.htm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p:spPr>
        <p:txBody>
          <a:bodyPr/>
          <a:lstStyle/>
          <a:p>
            <a:fld id="{C57A79D9-08B4-1D41-8056-4BEF3069C60D}" type="slidenum">
              <a:rPr lang="en-US">
                <a:solidFill>
                  <a:prstClr val="black"/>
                </a:solidFill>
              </a:rPr>
              <a:pPr/>
              <a:t>36</a:t>
            </a:fld>
            <a:endParaRPr lang="en-US">
              <a:solidFill>
                <a:prstClr val="black"/>
              </a:solidFill>
            </a:endParaRPr>
          </a:p>
        </p:txBody>
      </p:sp>
      <p:sp>
        <p:nvSpPr>
          <p:cNvPr id="158723"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58724" name="Text Box 3"/>
          <p:cNvSpPr>
            <a:spLocks noGrp="1" noChangeArrowheads="1"/>
          </p:cNvSpPr>
          <p:nvPr>
            <p:ph type="body"/>
          </p:nvPr>
        </p:nvSpPr>
        <p:spPr>
          <a:xfrm>
            <a:off x="762000" y="4198938"/>
            <a:ext cx="4191000" cy="397668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www.crh.noaa.gov/ dlh/question.htm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p:spPr>
        <p:txBody>
          <a:bodyPr/>
          <a:lstStyle/>
          <a:p>
            <a:fld id="{B7B2DC94-E386-E044-806D-CEEF63D17447}" type="slidenum">
              <a:rPr lang="en-US">
                <a:solidFill>
                  <a:prstClr val="black"/>
                </a:solidFill>
              </a:rPr>
              <a:pPr/>
              <a:t>37</a:t>
            </a:fld>
            <a:endParaRPr lang="en-US">
              <a:solidFill>
                <a:prstClr val="black"/>
              </a:solidFill>
            </a:endParaRPr>
          </a:p>
        </p:txBody>
      </p:sp>
      <p:sp>
        <p:nvSpPr>
          <p:cNvPr id="160771"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60772" name="Text Box 3"/>
          <p:cNvSpPr>
            <a:spLocks noGrp="1" noChangeArrowheads="1"/>
          </p:cNvSpPr>
          <p:nvPr>
            <p:ph type="body"/>
          </p:nvPr>
        </p:nvSpPr>
        <p:spPr>
          <a:xfrm>
            <a:off x="762000" y="4198938"/>
            <a:ext cx="4191000" cy="7980362"/>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CIPA refers to other sections of the federal code to give definitions of C-O-H, and in the handout, I wrote an article pulling out these definitions in full, because I didn't see that anyone else had done it.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I think everyone just figured they know it when they see it... and that's not the legal definition.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Child pornography, according to federal law that the Children's Internet Protection Act references,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refers to Visual depiction of minor (under 18) engaged in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"sexually explicit conduct."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Sexually explicit conduct is actual or simulated: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 sexual intercourse, including genital-genital, oral-genital, anal-genital, or oral-anal, whether between persons of the same or opposite sex;</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(B) bestiality;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(C) masturbation;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(D) sadistic or masochistic abuse; 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(E) lascivious exhibition of the genitals or pubic area of any  person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None at home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No bonafide research purpose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 so don't unblock these sites for a patron...who says they are doing research ..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People who say they were journalists, researchers are IN JAIL NOW because child pornography was on their hard drives.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[U.S. v Matthews, 209 F.3d 338 (4th Cir. 2000) NPR journalist wrote series on CP - claimed newsgathering solely - imprisoned - no defense no jury allowed - disseminates harm to children][must have scienter - knowingly transport, but need not be bad motive-Matthews failed to inform FBI of his research]</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jail: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www.attorneygeneral.gov/team_up/ slides/slide2.cfm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p:cNvSpPr>
          <p:nvPr>
            <p:ph type="sldImg"/>
          </p:nvPr>
        </p:nvSpPr>
        <p:spPr>
          <a:ln/>
        </p:spPr>
      </p:sp>
      <p:sp>
        <p:nvSpPr>
          <p:cNvPr id="167939" name="Notes Placeholder 2"/>
          <p:cNvSpPr>
            <a:spLocks noGrp="1"/>
          </p:cNvSpPr>
          <p:nvPr>
            <p:ph type="body" idx="1"/>
          </p:nvPr>
        </p:nvSpPr>
        <p:spPr>
          <a:noFill/>
          <a:ln/>
        </p:spPr>
        <p:txBody>
          <a:bodyPr/>
          <a:lstStyle/>
          <a:p>
            <a:r>
              <a:rPr lang="en-US" smtClean="0">
                <a:latin typeface="Times New Roman" pitchFamily="-107" charset="0"/>
                <a:ea typeface="ＭＳ Ｐゴシック" pitchFamily="-107" charset="-128"/>
                <a:cs typeface="ＭＳ Ｐゴシック" pitchFamily="-107" charset="-128"/>
              </a:rPr>
              <a:t>http://nihseniorhealth.gov/olderdrivers/whendrivingskillschange/man_on_computer_popup.html</a:t>
            </a:r>
          </a:p>
          <a:p>
            <a:endParaRPr lang="en-US" smtClean="0">
              <a:latin typeface="Times New Roman" pitchFamily="-107" charset="0"/>
              <a:ea typeface="ＭＳ Ｐゴシック" pitchFamily="-107" charset="-128"/>
              <a:cs typeface="ＭＳ Ｐゴシック" pitchFamily="-107" charset="-128"/>
            </a:endParaRPr>
          </a:p>
        </p:txBody>
      </p:sp>
      <p:sp>
        <p:nvSpPr>
          <p:cNvPr id="167940" name="Slide Number Placeholder 3"/>
          <p:cNvSpPr>
            <a:spLocks noGrp="1"/>
          </p:cNvSpPr>
          <p:nvPr>
            <p:ph type="sldNum" sz="quarter"/>
          </p:nvPr>
        </p:nvSpPr>
        <p:spPr>
          <a:noFill/>
        </p:spPr>
        <p:txBody>
          <a:bodyPr/>
          <a:lstStyle/>
          <a:p>
            <a:fld id="{4FBCE55C-CF22-B941-8FAE-054C9EE25816}" type="slidenum">
              <a:rPr lang="en-US">
                <a:solidFill>
                  <a:prstClr val="black"/>
                </a:solidFill>
              </a:rPr>
              <a:pPr/>
              <a:t>39</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p:cNvSpPr>
          <p:nvPr>
            <p:ph type="sldImg"/>
          </p:nvPr>
        </p:nvSpPr>
        <p:spPr>
          <a:ln/>
        </p:spPr>
      </p:sp>
      <p:sp>
        <p:nvSpPr>
          <p:cNvPr id="169987" name="Notes Placeholder 2"/>
          <p:cNvSpPr>
            <a:spLocks noGrp="1"/>
          </p:cNvSpPr>
          <p:nvPr>
            <p:ph type="body" idx="1"/>
          </p:nvPr>
        </p:nvSpPr>
        <p:spPr>
          <a:noFill/>
          <a:ln/>
        </p:spPr>
        <p:txBody>
          <a:bodyPr/>
          <a:lstStyle/>
          <a:p>
            <a:r>
              <a:rPr lang="en-US" smtClean="0">
                <a:latin typeface="Times New Roman" pitchFamily="-107" charset="0"/>
                <a:ea typeface="ＭＳ Ｐゴシック" pitchFamily="-107" charset="-128"/>
                <a:cs typeface="ＭＳ Ｐゴシック" pitchFamily="-107" charset="-128"/>
              </a:rPr>
              <a:t>http://nihseniorhealth.gov/olderdrivers/whendrivingskillschange/man_on_computer_popup.html</a:t>
            </a:r>
          </a:p>
          <a:p>
            <a:endParaRPr lang="en-US" smtClean="0">
              <a:latin typeface="Times New Roman" pitchFamily="-107" charset="0"/>
              <a:ea typeface="ＭＳ Ｐゴシック" pitchFamily="-107" charset="-128"/>
              <a:cs typeface="ＭＳ Ｐゴシック" pitchFamily="-107" charset="-128"/>
            </a:endParaRPr>
          </a:p>
        </p:txBody>
      </p:sp>
      <p:sp>
        <p:nvSpPr>
          <p:cNvPr id="169988" name="Slide Number Placeholder 3"/>
          <p:cNvSpPr>
            <a:spLocks noGrp="1"/>
          </p:cNvSpPr>
          <p:nvPr>
            <p:ph type="sldNum" sz="quarter"/>
          </p:nvPr>
        </p:nvSpPr>
        <p:spPr>
          <a:noFill/>
        </p:spPr>
        <p:txBody>
          <a:bodyPr/>
          <a:lstStyle/>
          <a:p>
            <a:fld id="{8918E6C2-C960-B744-A70B-12530ADE7615}" type="slidenum">
              <a:rPr lang="en-US">
                <a:solidFill>
                  <a:prstClr val="black"/>
                </a:solidFill>
              </a:rPr>
              <a:pPr/>
              <a:t>40</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p:nvPr>
        </p:nvSpPr>
        <p:spPr>
          <a:noFill/>
          <a:ln>
            <a:miter lim="800000"/>
          </a:ln>
        </p:spPr>
        <p:txBody>
          <a:bodyPr/>
          <a:lstStyle/>
          <a:p>
            <a:fld id="{44F8BE8C-1596-364C-9F47-43E74FF20D6E}" type="slidenum">
              <a:rPr lang="en-US">
                <a:solidFill>
                  <a:prstClr val="black"/>
                </a:solidFill>
              </a:rPr>
              <a:pPr/>
              <a:t>42</a:t>
            </a:fld>
            <a:endParaRPr lang="en-US">
              <a:solidFill>
                <a:prstClr val="black"/>
              </a:solidFill>
            </a:endParaRPr>
          </a:p>
        </p:txBody>
      </p:sp>
      <p:sp>
        <p:nvSpPr>
          <p:cNvPr id="176131" name="Rectangle 2"/>
          <p:cNvSpPr>
            <a:spLocks noGrp="1" noRot="1" noChangeAspect="1" noChangeArrowheads="1" noTextEdit="1"/>
          </p:cNvSpPr>
          <p:nvPr>
            <p:ph type="sldImg"/>
          </p:nvPr>
        </p:nvSpPr>
        <p:spPr>
          <a:noFill/>
          <a:ln/>
        </p:spPr>
      </p:sp>
      <p:sp>
        <p:nvSpPr>
          <p:cNvPr id="176132" name="Rectangle 3"/>
          <p:cNvSpPr>
            <a:spLocks noGrp="1" noChangeArrowheads="1"/>
          </p:cNvSpPr>
          <p:nvPr>
            <p:ph type="body" idx="1"/>
          </p:nvPr>
        </p:nvSpPr>
        <p:spPr>
          <a:noFill/>
          <a:ln/>
        </p:spPr>
        <p:txBody>
          <a:bodyPr/>
          <a:lstStyle/>
          <a:p>
            <a:pPr eaLnBrk="1" hangingPunct="1">
              <a:spcBef>
                <a:spcPct val="0"/>
              </a:spcBef>
            </a:pPr>
            <a:r>
              <a:rPr lang="en-US" smtClean="0">
                <a:latin typeface="Times New Roman" pitchFamily="-107" charset="0"/>
                <a:ea typeface="ＭＳ Ｐゴシック" pitchFamily="-107" charset="-128"/>
                <a:cs typeface="ＭＳ Ｐゴシック" pitchFamily="-107" charset="-128"/>
              </a:rPr>
              <a:t>By now you've probably heard of the  Miller test - the legal definition of obscenity brought to us by the Supreme Court.</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To  illuminate a little, it is MUCH narrower than most people think. To be legally obscene, an item must satisfy three multipart conditions</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First,  “the average person, applying contemporary community standards” must find that the work, taken as a whole, appeals to the prurient interest,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community standards is determined by a jury selected from the community ...</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appeal to the PRURIENT interest - it must turn you 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the court has gone on to refine that definition further - it must not only be prurient, but it must appeal to a shameful morbid lust, not a healthy normal sexual reaction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second,  the work must depict sexual conduct in a patently offensive way ... as my Stanford law school professor, Kathleen Sullivan explained it in laymans language,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that means it must gross you out</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 In fact, she is famous for saying: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turn you on and gross you out at the same time...</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be obscene by STATE LAW. Where I'm from in California is obviously going to be different from other states, but NO STATE can go further than the Miller definition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Finally, the work must lack serious literary artistic political or scientific value.</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This is a national standard, so even if you're in a state with the strictest obscenity laws like Tennessee, if there is some serious value to the work, it is not obscene.</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Legal advice to cyberporn producers is to be sure to put links to safe sex sites etc to add to the taken as a whole serious criteria.</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Jeffrey Douglas an adult industry lawyer who's tracked obscenity convictions nationwide, has said that as for ADULTS, just about anything is permissible, with possible exceptions of bestiality, necrophilia, incest, rape...and even then if you can show it was a dream, you may be okay</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"a work may be subjected to state regulation if (a) whether 'the average person, applying contemporary, community standards' would find that the work, taken as a whole, appeals to the prurient interest; (b) whether the work depicts or describes, in a patently offensive way, sexual conduct specifically defined by the applicable state law; and (c) whether the work, taken as a whole, lacks serious literary, artistic, political or scientific value</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Miller v. California, 413 U.S. 15, 24 (1973). In Miller, the Court reviewed a criminal conviction against a commercial vendor who mailed brochures containing pictures of sexually explicit activities to individuals who had not requested such materials.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57. Miller, 413 U.S. at 24. The decision offers some further clarification: "Under the holdings announced today, no one will be subject to prosecution for the sale or exposure of obscene materials unless these materials depict or describe patently offensive "hard core" sexual conduct specifically defined by the regulating state law, as written or construed." Id. 413 U.S. at 27. Later, in Jenkins v. Georgia, 418 U.S. 153 (1974), the Supreme Court reversed the conviction of a movie theater owner for showing the film, Carnal Knowledge. The Court held that the First Amendment would not allow the materials to be labeled obscene unless they "depict or describe patently offensive `hard-core' sexual conduct."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7"/>
          <p:cNvSpPr>
            <a:spLocks noGrp="1" noChangeArrowheads="1"/>
          </p:cNvSpPr>
          <p:nvPr>
            <p:ph type="sldNum" sz="quarter"/>
          </p:nvPr>
        </p:nvSpPr>
        <p:spPr>
          <a:noFill/>
        </p:spPr>
        <p:txBody>
          <a:bodyPr/>
          <a:lstStyle/>
          <a:p>
            <a:fld id="{7E6022A0-6198-F444-B395-8D635CC77328}" type="slidenum">
              <a:rPr lang="en-US">
                <a:solidFill>
                  <a:prstClr val="black"/>
                </a:solidFill>
              </a:rPr>
              <a:pPr/>
              <a:t>43</a:t>
            </a:fld>
            <a:endParaRPr lang="en-US">
              <a:solidFill>
                <a:prstClr val="black"/>
              </a:solidFill>
            </a:endParaRPr>
          </a:p>
        </p:txBody>
      </p:sp>
      <p:sp>
        <p:nvSpPr>
          <p:cNvPr id="192515"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92516" name="Text Box 3"/>
          <p:cNvSpPr>
            <a:spLocks noGrp="1" noChangeArrowheads="1"/>
          </p:cNvSpPr>
          <p:nvPr>
            <p:ph type="body"/>
          </p:nvPr>
        </p:nvSpPr>
        <p:spPr>
          <a:xfrm>
            <a:off x="762000" y="4198938"/>
            <a:ext cx="4191000" cy="9707562"/>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Now, to the heart of the matter:</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Harmful to Minors material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this is where the real concern is ... material that is considered harmful to children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Until CIPA, was relegated to state law, and I listed the NC law on the handout on the last page. NC law, by the way, offers librarians a defense to librarians carrying out legitimate functions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 ... some other states have similar provisions, written before the Net, to ensure that libraries could let kids check out art books on Michelangelo and the like without any second guessing themselves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So what is the definition of HM that CIPA uses?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It's the first federal definition for HM, and as you know, applies only to  libraries and schools that take specified federal monies are concerned.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It's modeled on the obscenity definition for adults, but uses a standard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"with respect to minors"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which in practice (at least from what we've seen from state courts using similar definitions)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means soft core pornography.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Playboy, thus could be found harmful to minors, but never obscene for adults.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NC ST § 14-190.15 (2003) Disseminating harmful material to minors; exhibiting harmful performances to minors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  (a) Disseminating Harmful Material. -- A person commits the offense of disseminating harmful material to minors if, with or without consideration and knowing the character or content of the material, he:  (1) Sells, furnishes, presents, or distributes to a minor material that is harmful to minors; or  (2) Allows a minor to review or peruse material that is harmful to minors.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(c)(2) [affirmative defense when...] The defendant was a school, church, museum, public library, governmental agency, medical clinic, or hospital carrying out its legitimate function; or an employee or agent of such an organization acting in that capacity and carrying out a legitimate duty of his employment.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7"/>
          <p:cNvSpPr>
            <a:spLocks noGrp="1" noChangeArrowheads="1"/>
          </p:cNvSpPr>
          <p:nvPr>
            <p:ph type="sldNum" sz="quarter"/>
          </p:nvPr>
        </p:nvSpPr>
        <p:spPr>
          <a:noFill/>
        </p:spPr>
        <p:txBody>
          <a:bodyPr/>
          <a:lstStyle/>
          <a:p>
            <a:fld id="{88AF06ED-650B-BD4E-AB6A-CE7134F6C1A0}" type="slidenum">
              <a:rPr lang="en-US">
                <a:solidFill>
                  <a:prstClr val="black"/>
                </a:solidFill>
              </a:rPr>
              <a:pPr/>
              <a:t>44</a:t>
            </a:fld>
            <a:endParaRPr lang="en-US">
              <a:solidFill>
                <a:prstClr val="black"/>
              </a:solidFill>
            </a:endParaRPr>
          </a:p>
        </p:txBody>
      </p:sp>
      <p:sp>
        <p:nvSpPr>
          <p:cNvPr id="194563"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194564" name="Text Box 3"/>
          <p:cNvSpPr>
            <a:spLocks noGrp="1" noChangeArrowheads="1"/>
          </p:cNvSpPr>
          <p:nvPr>
            <p:ph type="body"/>
          </p:nvPr>
        </p:nvSpPr>
        <p:spPr>
          <a:xfrm>
            <a:off x="762000" y="4198938"/>
            <a:ext cx="4191000" cy="397668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 point I want to really emphasize is that the definition is based wholly on sex.</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Wholly on sex, even the excretion portion refers to prurient interests.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Even the use of Excretion in the definition refers to a PRURIENT interest in excretion ... there must be a sexual interest in it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Thus... hate sites, violent sites, disgusting sites, are NOT considered harmful to minors... according to the courts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http://www.mlo.noaa.gov/Tours/ROAD/silver3.jpg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p:spPr>
        <p:txBody>
          <a:bodyPr/>
          <a:lstStyle/>
          <a:p>
            <a:fld id="{38039E99-E904-B245-AEF7-92C187DDED1C}" type="slidenum">
              <a:rPr lang="en-US">
                <a:solidFill>
                  <a:prstClr val="black"/>
                </a:solidFill>
              </a:rPr>
              <a:pPr/>
              <a:t>7</a:t>
            </a:fld>
            <a:endParaRPr lang="en-US">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a:p>
            <a:r>
              <a:rPr lang="en-US" sz="1400" b="1">
                <a:latin typeface="Times New Roman" pitchFamily="-107" charset="0"/>
                <a:ea typeface="ＭＳ Ｐゴシック" pitchFamily="-107" charset="-128"/>
                <a:cs typeface="ＭＳ Ｐゴシック" pitchFamily="-107" charset="-128"/>
              </a:rPr>
              <a:t>that might end up in court</a:t>
            </a:r>
            <a:r>
              <a:rPr lang="en-US" sz="1400">
                <a:latin typeface="Times New Roman" pitchFamily="-107" charset="0"/>
                <a:ea typeface="ＭＳ Ｐゴシック" pitchFamily="-107" charset="-128"/>
                <a:cs typeface="ＭＳ Ｐゴシック" pitchFamily="-107" charset="-128"/>
              </a:rPr>
              <a:t> … that could invite judicial review … and in fact that’s just what happened in the …</a:t>
            </a:r>
            <a:endParaRPr lang="en-US" sz="1400" b="1" i="1">
              <a:latin typeface="Times New Roman" pitchFamily="-107" charset="0"/>
              <a:ea typeface="ＭＳ Ｐゴシック" pitchFamily="-107" charset="-128"/>
              <a:cs typeface="ＭＳ Ｐゴシック" pitchFamily="-107" charset="-128"/>
            </a:endParaRP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http://sspp.gsfc.nasa.gov/sem/img/developing.gif</a:t>
            </a:r>
          </a:p>
          <a:p>
            <a:r>
              <a:rPr lang="en-US">
                <a:latin typeface="Times New Roman" pitchFamily="-107" charset="0"/>
                <a:ea typeface="ＭＳ Ｐゴシック" pitchFamily="-107" charset="-128"/>
                <a:cs typeface="ＭＳ Ｐゴシック" pitchFamily="-107" charset="-128"/>
              </a:rPr>
              <a:t>http://www.smith.edu/libraries/images/fyi/tips/58.jpg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p:nvPr>
        </p:nvSpPr>
        <p:spPr>
          <a:noFill/>
          <a:ln>
            <a:miter lim="800000"/>
          </a:ln>
        </p:spPr>
        <p:txBody>
          <a:bodyPr/>
          <a:lstStyle/>
          <a:p>
            <a:fld id="{2353F6EC-3E4B-B645-9372-76429738C2F3}" type="slidenum">
              <a:rPr lang="en-US">
                <a:solidFill>
                  <a:prstClr val="black"/>
                </a:solidFill>
              </a:rPr>
              <a:pPr/>
              <a:t>45</a:t>
            </a:fld>
            <a:endParaRPr lang="en-US">
              <a:solidFill>
                <a:prstClr val="black"/>
              </a:solidFill>
            </a:endParaRPr>
          </a:p>
        </p:txBody>
      </p:sp>
      <p:sp>
        <p:nvSpPr>
          <p:cNvPr id="196611" name="Rectangle 2"/>
          <p:cNvSpPr>
            <a:spLocks noGrp="1" noRot="1" noChangeAspect="1" noChangeArrowheads="1" noTextEdit="1"/>
          </p:cNvSpPr>
          <p:nvPr>
            <p:ph type="sldImg"/>
          </p:nvPr>
        </p:nvSpPr>
        <p:spPr>
          <a:noFill/>
          <a:ln/>
        </p:spPr>
      </p:sp>
      <p:sp>
        <p:nvSpPr>
          <p:cNvPr id="196612" name="Rectangle 3"/>
          <p:cNvSpPr>
            <a:spLocks noGrp="1" noChangeArrowheads="1"/>
          </p:cNvSpPr>
          <p:nvPr>
            <p:ph type="body" idx="1"/>
          </p:nvPr>
        </p:nvSpPr>
        <p:spPr>
          <a:noFill/>
          <a:ln/>
        </p:spPr>
        <p:txBody>
          <a:bodyPr/>
          <a:lstStyle/>
          <a:p>
            <a:pPr eaLnBrk="1" hangingPunct="1">
              <a:spcBef>
                <a:spcPct val="0"/>
              </a:spcBef>
            </a:pPr>
            <a:r>
              <a:rPr lang="en-US" smtClean="0">
                <a:latin typeface="Times New Roman" pitchFamily="-107" charset="0"/>
                <a:ea typeface="ＭＳ Ｐゴシック" pitchFamily="-107" charset="-128"/>
                <a:cs typeface="ＭＳ Ｐゴシック" pitchFamily="-107" charset="-128"/>
              </a:rPr>
              <a:t>By now you've probably heard of the  Miller test - the legal definition of obscenity brought to us by the Supreme Court.</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To  illuminate a little, it is MUCH narrower than most people think. To be legally obscene, an item must satisfy three multipart conditions</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First,  “the average person, applying contemporary community standards” must find that the work, taken as a whole, appeals to the prurient interest,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community standards is determined by a jury selected from the community ...</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appeal to the PRURIENT interest - it must turn you 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the court has gone on to refine that definition further - it must not only be prurient, but it must appeal to a shameful morbid lust, not a healthy normal sexual reaction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second,  the work must depict sexual conduct in a patently offensive way ... as my Stanford law school professor, Kathleen Sullivan explained it in laymans language,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that means it must gross you out</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 In fact, she is famous for saying: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turn you on and gross you out at the same time...</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it must be obscene by STATE LAW. Where I'm from in California is obviously going to be different from other states, but NO STATE can go further than the Miller definition</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Finally, the work must lack serious literary artistic political or scientific value.</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This is a national standard, so even if you're in a state with the strictest obscenity laws like Tennessee, if there is some serious value to the work, it is not obscene.</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Legal advice to cyberporn producers is to be sure to put links to safe sex sites etc to add to the taken as a whole serious criteria.</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Jeffrey Douglas an adult industry lawyer who's tracked obscenity convictions nationwide, has said that as for ADULTS, just about anything is permissible, with possible exceptions of bestiality, necrophilia, incest, rape...and even then if you can show it was a dream, you may be okay</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"a work may be subjected to state regulation if (a) whether 'the average person, applying contemporary, community standards' would find that the work, taken as a whole, appeals to the prurient interest; (b) whether the work depicts or describes, in a patently offensive way, sexual conduct specifically defined by the applicable state law; and (c) whether the work, taken as a whole, lacks serious literary, artistic, political or scientific value</a:t>
            </a: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Miller v. California, 413 U.S. 15, 24 (1973). In Miller, the Court reviewed a criminal conviction against a commercial vendor who mailed brochures containing pictures of sexually explicit activities to individuals who had not requested such materials. </a:t>
            </a:r>
          </a:p>
          <a:p>
            <a:pPr eaLnBrk="1" hangingPunct="1">
              <a:spcBef>
                <a:spcPct val="0"/>
              </a:spcBef>
            </a:pPr>
            <a:endParaRPr lang="en-US" smtClean="0">
              <a:latin typeface="Times New Roman" pitchFamily="-107" charset="0"/>
              <a:ea typeface="ＭＳ Ｐゴシック" pitchFamily="-107" charset="-128"/>
              <a:cs typeface="ＭＳ Ｐゴシック" pitchFamily="-107" charset="-128"/>
            </a:endParaRPr>
          </a:p>
          <a:p>
            <a:pPr eaLnBrk="1" hangingPunct="1">
              <a:spcBef>
                <a:spcPct val="0"/>
              </a:spcBef>
            </a:pPr>
            <a:r>
              <a:rPr lang="en-US" smtClean="0">
                <a:latin typeface="Times New Roman" pitchFamily="-107" charset="0"/>
                <a:ea typeface="ＭＳ Ｐゴシック" pitchFamily="-107" charset="-128"/>
                <a:cs typeface="ＭＳ Ｐゴシック" pitchFamily="-107" charset="-128"/>
              </a:rPr>
              <a:t>57. Miller, 413 U.S. at 24. The decision offers some further clarification: "Under the holdings announced today, no one will be subject to prosecution for the sale or exposure of obscene materials unless these materials depict or describe patently offensive "hard core" sexual conduct specifically defined by the regulating state law, as written or construed." Id. 413 U.S. at 27. Later, in Jenkins v. Georgia, 418 U.S. 153 (1974), the Supreme Court reversed the conviction of a movie theater owner for showing the film, Carnal Knowledge. The Court held that the First Amendment would not allow the materials to be labeled obscene unless they "depict or describe patently offensive `hard-core' sexual conduct."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p:spPr>
        <p:txBody>
          <a:bodyPr/>
          <a:lstStyle/>
          <a:p>
            <a:pPr>
              <a:buFont typeface="Times New Roman" pitchFamily="-110" charset="0"/>
              <a:buNone/>
            </a:pPr>
            <a:fld id="{A3F6CCEA-A4B6-BE40-9692-4C895935AE4B}" type="slidenum">
              <a:rPr lang="en-US">
                <a:latin typeface="Times New Roman" pitchFamily="-110" charset="0"/>
                <a:ea typeface="Lucida Sans Unicode" pitchFamily="-110" charset="0"/>
                <a:cs typeface="Lucida Sans Unicode" pitchFamily="-110" charset="0"/>
              </a:rPr>
              <a:pPr>
                <a:buFont typeface="Times New Roman" pitchFamily="-110" charset="0"/>
                <a:buNone/>
              </a:pPr>
              <a:t>46</a:t>
            </a:fld>
            <a:endParaRPr lang="en-US">
              <a:latin typeface="Times New Roman" pitchFamily="-110" charset="0"/>
              <a:ea typeface="Lucida Sans Unicode" pitchFamily="-110" charset="0"/>
              <a:cs typeface="Lucida Sans Unicode" pitchFamily="-110" charset="0"/>
            </a:endParaRPr>
          </a:p>
        </p:txBody>
      </p:sp>
      <p:sp>
        <p:nvSpPr>
          <p:cNvPr id="147459"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47460" name="Text Box 3"/>
          <p:cNvSpPr>
            <a:spLocks noGrp="1" noChangeArrowheads="1"/>
          </p:cNvSpPr>
          <p:nvPr>
            <p:ph type="body"/>
          </p:nvPr>
        </p:nvSpPr>
        <p:spPr>
          <a:xfrm>
            <a:off x="762000" y="4198938"/>
            <a:ext cx="4191000" cy="4678362"/>
          </a:xfrm>
          <a:noFill/>
          <a:ln/>
        </p:spPr>
        <p:txBody>
          <a:bodyPr/>
          <a:lstStyle/>
          <a:p>
            <a:pPr>
              <a:spcBef>
                <a:spcPts val="7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mtClean="0">
                <a:latin typeface="Times New Roman" pitchFamily="-110" charset="0"/>
                <a:ea typeface="Lucida Sans Unicode" pitchFamily="-110" charset="0"/>
                <a:cs typeface="Lucida Sans Unicode" pitchFamily="-110" charset="0"/>
              </a:rPr>
              <a:t>http://thisismynext.com/2011/06/27/supreme-court-video-games-protected-free-speech-analysis/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7"/>
          <p:cNvSpPr>
            <a:spLocks noGrp="1" noChangeArrowheads="1"/>
          </p:cNvSpPr>
          <p:nvPr>
            <p:ph type="sldNum" sz="quarter"/>
          </p:nvPr>
        </p:nvSpPr>
        <p:spPr>
          <a:noFill/>
        </p:spPr>
        <p:txBody>
          <a:bodyPr/>
          <a:lstStyle/>
          <a:p>
            <a:fld id="{043D64FB-6DDC-6E41-A069-A6053FB6B331}" type="slidenum">
              <a:rPr lang="en-US">
                <a:solidFill>
                  <a:prstClr val="black"/>
                </a:solidFill>
              </a:rPr>
              <a:pPr/>
              <a:t>47</a:t>
            </a:fld>
            <a:endParaRPr lang="en-US">
              <a:solidFill>
                <a:prstClr val="black"/>
              </a:solidFill>
            </a:endParaRPr>
          </a:p>
        </p:txBody>
      </p:sp>
      <p:sp>
        <p:nvSpPr>
          <p:cNvPr id="215043"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215044" name="Text Box 3"/>
          <p:cNvSpPr>
            <a:spLocks noGrp="1" noChangeArrowheads="1"/>
          </p:cNvSpPr>
          <p:nvPr>
            <p:ph type="body"/>
          </p:nvPr>
        </p:nvSpPr>
        <p:spPr>
          <a:xfrm>
            <a:off x="762000" y="4198938"/>
            <a:ext cx="4191000" cy="3976687"/>
          </a:xfrm>
          <a:noFill/>
          <a:ln/>
        </p:spPr>
        <p:txBody>
          <a:bodyPr wrap="none" anchor="ct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p:cNvSpPr>
          <p:nvPr>
            <p:ph type="sldImg"/>
          </p:nvPr>
        </p:nvSpPr>
        <p:spPr>
          <a:ln/>
        </p:spPr>
      </p:sp>
      <p:sp>
        <p:nvSpPr>
          <p:cNvPr id="217091" name="Notes Placeholder 2"/>
          <p:cNvSpPr>
            <a:spLocks noGrp="1"/>
          </p:cNvSpPr>
          <p:nvPr>
            <p:ph type="body" idx="1"/>
          </p:nvPr>
        </p:nvSpPr>
        <p:spPr>
          <a:noFill/>
          <a:ln/>
        </p:spPr>
        <p:txBody>
          <a:bodyPr/>
          <a:lstStyle/>
          <a:p>
            <a:r>
              <a:rPr lang="en-US" smtClean="0">
                <a:latin typeface="Times New Roman" pitchFamily="-107" charset="0"/>
                <a:ea typeface="ＭＳ Ｐゴシック" pitchFamily="-107" charset="-128"/>
                <a:cs typeface="ＭＳ Ｐゴシック" pitchFamily="-107" charset="-128"/>
              </a:rPr>
              <a:t>http://en.wikipedia.org/wiki/File:Nuvola_LGBT_flag_borderless.svg</a:t>
            </a:r>
          </a:p>
        </p:txBody>
      </p:sp>
      <p:sp>
        <p:nvSpPr>
          <p:cNvPr id="217092" name="Slide Number Placeholder 3"/>
          <p:cNvSpPr>
            <a:spLocks noGrp="1"/>
          </p:cNvSpPr>
          <p:nvPr>
            <p:ph type="sldNum" sz="quarter"/>
          </p:nvPr>
        </p:nvSpPr>
        <p:spPr>
          <a:noFill/>
        </p:spPr>
        <p:txBody>
          <a:bodyPr/>
          <a:lstStyle/>
          <a:p>
            <a:fld id="{6080853B-36D8-5143-8653-2C485FBDCE74}" type="slidenum">
              <a:rPr lang="en-US">
                <a:solidFill>
                  <a:prstClr val="black"/>
                </a:solidFill>
              </a:rPr>
              <a:pPr/>
              <a:t>48</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p:cNvSpPr>
          <p:nvPr>
            <p:ph type="sldImg"/>
          </p:nvPr>
        </p:nvSpPr>
        <p:spPr>
          <a:ln/>
        </p:spPr>
      </p:sp>
      <p:sp>
        <p:nvSpPr>
          <p:cNvPr id="219139" name="Notes Placeholder 2"/>
          <p:cNvSpPr>
            <a:spLocks noGrp="1"/>
          </p:cNvSpPr>
          <p:nvPr>
            <p:ph type="body" idx="1"/>
          </p:nvPr>
        </p:nvSpPr>
        <p:spPr>
          <a:noFill/>
          <a:ln/>
        </p:spPr>
        <p:txBody>
          <a:bodyPr/>
          <a:lstStyle/>
          <a:p>
            <a:r>
              <a:rPr lang="en-US" smtClean="0">
                <a:latin typeface="Times New Roman" pitchFamily="-107" charset="0"/>
                <a:ea typeface="ＭＳ Ｐゴシック" pitchFamily="-107" charset="-128"/>
                <a:cs typeface="ＭＳ Ｐゴシック" pitchFamily="-107" charset="-128"/>
              </a:rPr>
              <a:t>http://en.wikipedia.org/wiki/File:Nuvola_LGBT_flag_borderless.svg</a:t>
            </a:r>
          </a:p>
          <a:p>
            <a:endParaRPr lang="en-US" smtClean="0">
              <a:latin typeface="Times New Roman" pitchFamily="-107" charset="0"/>
              <a:ea typeface="ＭＳ Ｐゴシック" pitchFamily="-107" charset="-128"/>
              <a:cs typeface="ＭＳ Ｐゴシック" pitchFamily="-107" charset="-128"/>
            </a:endParaRPr>
          </a:p>
          <a:p>
            <a:r>
              <a:rPr lang="en-US" smtClean="0">
                <a:latin typeface="Times New Roman" pitchFamily="-107" charset="0"/>
                <a:ea typeface="ＭＳ Ｐゴシック" pitchFamily="-107" charset="-128"/>
                <a:cs typeface="ＭＳ Ｐゴシック" pitchFamily="-107" charset="-128"/>
              </a:rPr>
              <a:t>Reports from legal counsel Theresa Chmara focused on the </a:t>
            </a:r>
            <a:r>
              <a:rPr lang="en-US" i="1" smtClean="0">
                <a:latin typeface="Times New Roman" pitchFamily="-107" charset="0"/>
                <a:ea typeface="ＭＳ Ｐゴシック" pitchFamily="-107" charset="-128"/>
                <a:cs typeface="ＭＳ Ｐゴシック" pitchFamily="-107" charset="-128"/>
              </a:rPr>
              <a:t>Sarah Bradburn et. al. v. North Central Regional Library District</a:t>
            </a:r>
            <a:r>
              <a:rPr lang="en-US" smtClean="0">
                <a:latin typeface="Times New Roman" pitchFamily="-107" charset="0"/>
                <a:ea typeface="ＭＳ Ｐゴシック" pitchFamily="-107" charset="-128"/>
                <a:cs typeface="ＭＳ Ｐゴシック" pitchFamily="-107" charset="-128"/>
              </a:rPr>
              <a:t> (Washington state) filtering decision in a public library and the two filtering lawsuits in Missouri filed by the ACLU. The </a:t>
            </a:r>
            <a:r>
              <a:rPr lang="en-US" i="1" smtClean="0">
                <a:latin typeface="Times New Roman" pitchFamily="-107" charset="0"/>
                <a:ea typeface="ＭＳ Ｐゴシック" pitchFamily="-107" charset="-128"/>
                <a:cs typeface="ＭＳ Ｐゴシック" pitchFamily="-107" charset="-128"/>
              </a:rPr>
              <a:t>PFLAG v. Camdenton R-ILL School District </a:t>
            </a:r>
            <a:r>
              <a:rPr lang="en-US" smtClean="0">
                <a:latin typeface="Times New Roman" pitchFamily="-107" charset="0"/>
                <a:ea typeface="ＭＳ Ｐゴシック" pitchFamily="-107" charset="-128"/>
                <a:cs typeface="ＭＳ Ｐゴシック" pitchFamily="-107" charset="-128"/>
              </a:rPr>
              <a:t>(Missouri) decision resulted in the judge requiring that the school’s filter stop its viewpoint discrimination of pro-GLBT websites while at the same time allowing anti-GLBT websites to be accessible. Barbara Stripling was an expert witness in this case, and it is felt that her testimony was very influential in the judge’s decision. The court’s judgment is: the school district must stop blocking LGBT websites, submit to monitoring of its filtering practices for 18 months, and pay the ACLU’s $125,000 attorney fees. Although narrow in scope, this is a second win in the battle over filtering in schools, the first being another ACLU lawsuit in Tennessee in 2009. As a result of the </a:t>
            </a:r>
            <a:r>
              <a:rPr lang="en-US" i="1" smtClean="0">
                <a:latin typeface="Times New Roman" pitchFamily="-107" charset="0"/>
                <a:ea typeface="ＭＳ Ｐゴシック" pitchFamily="-107" charset="-128"/>
                <a:cs typeface="ＭＳ Ｐゴシック" pitchFamily="-107" charset="-128"/>
              </a:rPr>
              <a:t>Sarah Bradburn et. al. v. North Central Regional Library District</a:t>
            </a:r>
            <a:r>
              <a:rPr lang="en-US" smtClean="0">
                <a:latin typeface="Times New Roman" pitchFamily="-107" charset="0"/>
                <a:ea typeface="ＭＳ Ｐゴシック" pitchFamily="-107" charset="-128"/>
                <a:cs typeface="ＭＳ Ｐゴシック" pitchFamily="-107" charset="-128"/>
              </a:rPr>
              <a:t> decision, the FTRF will be focusing its future efforts on educating about filtering in public and school libraries.</a:t>
            </a:r>
          </a:p>
          <a:p>
            <a:endParaRPr lang="en-US" smtClean="0">
              <a:latin typeface="Times New Roman" pitchFamily="-107" charset="0"/>
              <a:ea typeface="ＭＳ Ｐゴシック" pitchFamily="-107" charset="-128"/>
              <a:cs typeface="ＭＳ Ｐゴシック" pitchFamily="-107" charset="-128"/>
            </a:endParaRPr>
          </a:p>
        </p:txBody>
      </p:sp>
      <p:sp>
        <p:nvSpPr>
          <p:cNvPr id="219140" name="Slide Number Placeholder 3"/>
          <p:cNvSpPr>
            <a:spLocks noGrp="1"/>
          </p:cNvSpPr>
          <p:nvPr>
            <p:ph type="sldNum" sz="quarter"/>
          </p:nvPr>
        </p:nvSpPr>
        <p:spPr>
          <a:noFill/>
        </p:spPr>
        <p:txBody>
          <a:bodyPr/>
          <a:lstStyle/>
          <a:p>
            <a:fld id="{0194C1FD-25BE-CA49-A508-C5D4AFC3786F}" type="slidenum">
              <a:rPr lang="en-US">
                <a:solidFill>
                  <a:prstClr val="black"/>
                </a:solidFill>
              </a:rPr>
              <a:pPr/>
              <a:t>49</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ln>
            <a:miter lim="800000"/>
          </a:ln>
        </p:spPr>
        <p:txBody>
          <a:bodyPr/>
          <a:lstStyle/>
          <a:p>
            <a:pPr>
              <a:buFont typeface="Times New Roman" pitchFamily="-110" charset="0"/>
              <a:buNone/>
            </a:pPr>
            <a:fld id="{CF2E7C81-D39E-BB4E-B2BE-9551E8EA2C41}" type="slidenum">
              <a:rPr lang="en-US">
                <a:latin typeface="Times New Roman" pitchFamily="-110" charset="0"/>
                <a:ea typeface="Lucida Sans Unicode" pitchFamily="-110" charset="0"/>
                <a:cs typeface="Lucida Sans Unicode" pitchFamily="-110" charset="0"/>
              </a:rPr>
              <a:pPr>
                <a:buFont typeface="Times New Roman" pitchFamily="-110" charset="0"/>
                <a:buNone/>
              </a:pPr>
              <a:t>50</a:t>
            </a:fld>
            <a:endParaRPr lang="en-US">
              <a:latin typeface="Times New Roman" pitchFamily="-110" charset="0"/>
              <a:ea typeface="Lucida Sans Unicode" pitchFamily="-110" charset="0"/>
              <a:cs typeface="Lucida Sans Unicode" pitchFamily="-110" charset="0"/>
            </a:endParaRPr>
          </a:p>
        </p:txBody>
      </p:sp>
      <p:sp>
        <p:nvSpPr>
          <p:cNvPr id="155651" name="Rectangle 2"/>
          <p:cNvSpPr>
            <a:spLocks noGrp="1" noRot="1" noChangeAspect="1" noChangeArrowheads="1" noTextEdit="1"/>
          </p:cNvSpPr>
          <p:nvPr>
            <p:ph type="sldImg"/>
          </p:nvPr>
        </p:nvSpPr>
        <p:spPr>
          <a:noFill/>
          <a:ln/>
        </p:spPr>
      </p:sp>
      <p:sp>
        <p:nvSpPr>
          <p:cNvPr id="155652" name="Rectangle 3"/>
          <p:cNvSpPr>
            <a:spLocks noGrp="1" noChangeArrowheads="1"/>
          </p:cNvSpPr>
          <p:nvPr>
            <p:ph type="body" idx="1"/>
          </p:nvPr>
        </p:nvSpPr>
        <p:spPr>
          <a:noFill/>
          <a:ln/>
        </p:spPr>
        <p:txBody>
          <a:bodyPr/>
          <a:lstStyle/>
          <a:p>
            <a:pPr eaLnBrk="1" hangingPunct="1">
              <a:lnSpc>
                <a:spcPct val="90000"/>
              </a:lnSpc>
              <a:spcBef>
                <a:spcPct val="0"/>
              </a:spcBef>
            </a:pPr>
            <a:r>
              <a:rPr lang="en-US" smtClean="0">
                <a:latin typeface="Times New Roman" pitchFamily="-110" charset="0"/>
                <a:ea typeface="ＭＳ Ｐゴシック" pitchFamily="-110" charset="-128"/>
                <a:cs typeface="ＭＳ Ｐゴシック" pitchFamily="-110" charset="-128"/>
              </a:rPr>
              <a:t>http://www.state.gov/cms_images/12Des_KidsChairs600.jpg</a:t>
            </a:r>
          </a:p>
          <a:p>
            <a:pPr eaLnBrk="1" hangingPunct="1">
              <a:spcBef>
                <a:spcPct val="0"/>
              </a:spcBef>
            </a:pPr>
            <a:r>
              <a:rPr lang="en-US" smtClean="0">
                <a:latin typeface="Times New Roman" pitchFamily="-110" charset="0"/>
                <a:ea typeface="ＭＳ Ｐゴシック" pitchFamily="-110" charset="-128"/>
                <a:cs typeface="ＭＳ Ｐゴシック" pitchFamily="-110" charset="-128"/>
              </a:rPr>
              <a:t>http://www.dnr.sc.gov/hunting/archery/images/archerypic.jpg</a:t>
            </a:r>
          </a:p>
          <a:p>
            <a:pPr eaLnBrk="1" hangingPunct="1">
              <a:spcBef>
                <a:spcPct val="0"/>
              </a:spcBef>
            </a:pPr>
            <a:r>
              <a:rPr lang="en-US" smtClean="0">
                <a:latin typeface="Times New Roman" pitchFamily="-110" charset="0"/>
                <a:ea typeface="ＭＳ Ｐゴシック" pitchFamily="-110" charset="-128"/>
                <a:cs typeface="ＭＳ Ｐゴシック" pitchFamily="-110" charset="-128"/>
              </a:rPr>
              <a:t>Washington – disabling versus unblocking sites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p:spPr>
        <p:txBody>
          <a:bodyPr/>
          <a:lstStyle/>
          <a:p>
            <a:pPr>
              <a:buFont typeface="Times New Roman" pitchFamily="-110" charset="0"/>
              <a:buNone/>
            </a:pPr>
            <a:fld id="{ECB3A5A5-CD35-E84F-9268-46C01C2F0DB6}" type="slidenum">
              <a:rPr lang="en-US">
                <a:latin typeface="Times New Roman" pitchFamily="-110" charset="0"/>
                <a:ea typeface="Lucida Sans Unicode" pitchFamily="-110" charset="0"/>
                <a:cs typeface="Lucida Sans Unicode" pitchFamily="-110" charset="0"/>
              </a:rPr>
              <a:pPr>
                <a:buFont typeface="Times New Roman" pitchFamily="-110" charset="0"/>
                <a:buNone/>
              </a:pPr>
              <a:t>52</a:t>
            </a:fld>
            <a:endParaRPr lang="en-US">
              <a:latin typeface="Times New Roman" pitchFamily="-110" charset="0"/>
              <a:ea typeface="Lucida Sans Unicode" pitchFamily="-110" charset="0"/>
              <a:cs typeface="Lucida Sans Unicode" pitchFamily="-110" charset="0"/>
            </a:endParaRPr>
          </a:p>
        </p:txBody>
      </p:sp>
      <p:sp>
        <p:nvSpPr>
          <p:cNvPr id="46083" name="Text Box 1"/>
          <p:cNvSpPr txBox="1">
            <a:spLocks noChangeArrowheads="1"/>
          </p:cNvSpPr>
          <p:nvPr/>
        </p:nvSpPr>
        <p:spPr bwMode="auto">
          <a:xfrm>
            <a:off x="960438" y="663575"/>
            <a:ext cx="3798887"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46084" name="Text Box 2"/>
          <p:cNvSpPr txBox="1">
            <a:spLocks noGrp="1" noChangeArrowheads="1"/>
          </p:cNvSpPr>
          <p:nvPr>
            <p:ph type="body"/>
          </p:nvPr>
        </p:nvSpPr>
        <p:spPr>
          <a:xfrm>
            <a:off x="762000" y="4198938"/>
            <a:ext cx="4191000" cy="3976687"/>
          </a:xfrm>
          <a:noFill/>
          <a:ln/>
        </p:spPr>
        <p:txBody>
          <a:bodyPr wrap="none" lIns="81811" tIns="40906" rIns="81811" bIns="40906" anchor="ctr"/>
          <a:lstStyle/>
          <a:p>
            <a:endParaRPr lang="en-US">
              <a:latin typeface="Times New Roman" pitchFamily="-11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fld id="{CC147A67-B501-484E-8C7D-36F20CEAF5DE}" type="slidenum">
              <a:rPr lang="en-US">
                <a:solidFill>
                  <a:prstClr val="black"/>
                </a:solidFill>
              </a:rPr>
              <a:pPr/>
              <a:t>53</a:t>
            </a:fld>
            <a:endParaRPr lang="en-US">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ALA amends the Library Bill of Rights to support “the rights of an individual to the use of a library should not be denied or abridged because of his race, religion, national origins, or political views.”</a:t>
            </a:r>
            <a:br>
              <a:rPr lang="en-US">
                <a:latin typeface="Times New Roman" pitchFamily="-107" charset="0"/>
                <a:ea typeface="ＭＳ Ｐゴシック" pitchFamily="-107" charset="-128"/>
                <a:cs typeface="ＭＳ Ｐゴシック" pitchFamily="-107" charset="-128"/>
              </a:rPr>
            </a:br>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http://www.ofmdfmni.gov.uk/image6-2.gif</a:t>
            </a:r>
          </a:p>
          <a:p>
            <a:r>
              <a:rPr lang="en-US">
                <a:latin typeface="Times New Roman" pitchFamily="-107" charset="0"/>
                <a:ea typeface="ＭＳ Ｐゴシック" pitchFamily="-107" charset="-128"/>
                <a:cs typeface="ＭＳ Ｐゴシック" pitchFamily="-107" charset="-128"/>
              </a:rPr>
              <a:t>http://www.flickr.com/photos/12392252@N03/2730564719/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p:spPr>
        <p:txBody>
          <a:bodyPr/>
          <a:lstStyle/>
          <a:p>
            <a:fld id="{B27B0707-D7A6-7B4C-B6AC-B02B18907C61}" type="slidenum">
              <a:rPr lang="en-US">
                <a:solidFill>
                  <a:prstClr val="black"/>
                </a:solidFill>
              </a:rPr>
              <a:pPr/>
              <a:t>55</a:t>
            </a:fld>
            <a:endParaRPr lang="en-US">
              <a:solidFill>
                <a:prstClr val="black"/>
              </a:solidFill>
            </a:endParaRPr>
          </a:p>
        </p:txBody>
      </p:sp>
      <p:sp>
        <p:nvSpPr>
          <p:cNvPr id="78851" name="Text Box 1"/>
          <p:cNvSpPr>
            <a:spLocks noGrp="1" noRot="1" noChangeAspect="1" noChangeArrowheads="1"/>
          </p:cNvSpPr>
          <p:nvPr>
            <p:ph type="sldImg"/>
          </p:nvPr>
        </p:nvSpPr>
        <p:spPr>
          <a:xfrm>
            <a:off x="649288" y="663575"/>
            <a:ext cx="4419600" cy="3314700"/>
          </a:xfrm>
          <a:ln/>
        </p:spPr>
      </p:sp>
      <p:sp>
        <p:nvSpPr>
          <p:cNvPr id="78852" name="Text Box 2"/>
          <p:cNvSpPr>
            <a:spLocks noGrp="1" noChangeArrowheads="1"/>
          </p:cNvSpPr>
          <p:nvPr>
            <p:ph type="body" idx="1"/>
          </p:nvPr>
        </p:nvSpPr>
        <p:spPr>
          <a:xfrm>
            <a:off x="762000" y="4198938"/>
            <a:ext cx="4191000" cy="3976687"/>
          </a:xfrm>
          <a:noFill/>
          <a:ln/>
        </p:spPr>
        <p:txBody>
          <a:bodyPr wrap="none" lIns="81811" tIns="40906" rIns="81811" bIns="40906" anchor="ctr"/>
          <a:lstStyle/>
          <a:p>
            <a:r>
              <a:rPr lang="en-US">
                <a:latin typeface="Times New Roman" pitchFamily="-107" charset="0"/>
                <a:ea typeface="ＭＳ Ｐゴシック" pitchFamily="-107" charset="-128"/>
                <a:cs typeface="ＭＳ Ｐゴシック" pitchFamily="-107" charset="-128"/>
              </a:rPr>
              <a:t>Every professional group has a code of ethics</a:t>
            </a:r>
          </a:p>
          <a:p>
            <a:r>
              <a:rPr lang="en-US">
                <a:latin typeface="Times New Roman" pitchFamily="-107" charset="0"/>
                <a:ea typeface="ＭＳ Ｐゴシック" pitchFamily="-107" charset="-128"/>
                <a:cs typeface="ＭＳ Ｐゴシック" pitchFamily="-107" charset="-128"/>
              </a:rPr>
              <a:t>Anthropology – american assn code of ethics and society for applied anthropology code of ethics </a:t>
            </a:r>
          </a:p>
          <a:p>
            <a:r>
              <a:rPr lang="en-US">
                <a:latin typeface="Times New Roman" pitchFamily="-107" charset="0"/>
                <a:ea typeface="ＭＳ Ｐゴシック" pitchFamily="-107" charset="-128"/>
                <a:cs typeface="ＭＳ Ｐゴシック" pitchFamily="-107" charset="-128"/>
              </a:rPr>
              <a:t>Engineering code of ethics</a:t>
            </a:r>
          </a:p>
          <a:p>
            <a:r>
              <a:rPr lang="en-US">
                <a:latin typeface="Times New Roman" pitchFamily="-107" charset="0"/>
                <a:ea typeface="ＭＳ Ｐゴシック" pitchFamily="-107" charset="-128"/>
                <a:cs typeface="ＭＳ Ｐゴシック" pitchFamily="-107" charset="-128"/>
              </a:rPr>
              <a:t>APA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p:spPr>
        <p:txBody>
          <a:bodyPr/>
          <a:lstStyle/>
          <a:p>
            <a:fld id="{EBF8F2E8-191C-1B4C-9373-617F11546742}" type="slidenum">
              <a:rPr lang="en-US">
                <a:solidFill>
                  <a:prstClr val="black"/>
                </a:solidFill>
              </a:rPr>
              <a:pPr/>
              <a:t>56</a:t>
            </a:fld>
            <a:endParaRPr lang="en-US">
              <a:solidFill>
                <a:prstClr val="black"/>
              </a:solidFill>
            </a:endParaRPr>
          </a:p>
        </p:txBody>
      </p:sp>
      <p:sp>
        <p:nvSpPr>
          <p:cNvPr id="80899"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80900" name="Text Box 3"/>
          <p:cNvSpPr>
            <a:spLocks noGrp="1" noChangeArrowheads="1"/>
          </p:cNvSpPr>
          <p:nvPr>
            <p:ph type="body"/>
          </p:nvPr>
        </p:nvSpPr>
        <p:spPr>
          <a:xfrm>
            <a:off x="762000" y="4198938"/>
            <a:ext cx="4191000" cy="8534400"/>
          </a:xfrm>
          <a:noFill/>
          <a:ln/>
        </p:spPr>
        <p:txBody>
          <a:bodyPr/>
          <a:lstStyle/>
          <a:p>
            <a:pPr>
              <a:lnSpc>
                <a:spcPct val="80000"/>
              </a:lnSpc>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a:latin typeface="Times New Roman" pitchFamily="-107" charset="0"/>
                <a:ea typeface="Lucida Sans Unicode" pitchFamily="-107" charset="0"/>
                <a:cs typeface="Lucida Sans Unicode" pitchFamily="-107" charset="0"/>
              </a:rPr>
              <a:t>HINGHAM - A high-risk sex offender from Norwell will be charged with possession of child pornography after he was caught printing photos of naked children off the Internet at the Hingham Public Library.</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Mark R. Sullivan, 40, of 125 Forest St., a registered Level 3 sex offender, is being held at Plymouth County Jail until his next court appearance on March 22.</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Hingham Police Lt. Michael Peraino said that on the afternoon of Feb. 14, an unidentified library employee went to check on a computer on which he had just installed new software, and saw Sullivan printing something from that computer.</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employee asked Sullivan how the computer was working; after Sullivan said, ‘‘Fine,’’ the employee saw he was printing a nude picture of a girl about 10 years old.</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employee took the picture out of printer, saying the library didn’t allow such images to be printed. Sullivan grabbed it, saying it was an accident and that it had popped up on his screen.</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When asked why he was printing a popup, Sullivan mumbled that it wouldn’t happen again, Peraino said.</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library employee alerted director Dennis Corcoran, who confronted the man and told him library computers are not to be used to view such images. This morning, Corcoran said he called police within 30 minutes after the staffer saw the image Sullivan had downloaded. He said police called the library back a little after 12:30 p.m. that day, and spoke with him and other staff members later that afternoon.</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Corcoran said a staff member found Sullivan’s Massachusetts Sex Offender Registry listing about 7:30 that night.</a:t>
            </a:r>
          </a:p>
          <a:p>
            <a:pPr>
              <a:lnSpc>
                <a:spcPct val="80000"/>
              </a:lnSpc>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a:latin typeface="Times New Roman" pitchFamily="-107" charset="0"/>
                <a:ea typeface="Lucida Sans Unicode" pitchFamily="-107" charset="0"/>
                <a:cs typeface="Lucida Sans Unicode" pitchFamily="-107" charset="0"/>
              </a:rPr>
              <a:t>A police search of criminal records showed that Sullivan had been found guilty of possession of child pornography three times in the past, and was currently on probation through Plymouth County Superior Court.</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Corcoran said Sullivan stayed at the library ‘‘for a while’’ after he was confronted, then left on his own.</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‘‘We obviously didn’t know he was a Level 3 sex offender when this happened,’’ the director said.</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After Sullivan left, the staff didn’t allow anyone else to use the computer, and when the library closed, a staff member checked the computer’s Internet browser history to see which Web sites Sullivan had visited.</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employee found a number of Russian Web sites showing nude children, and Web sites where someone could purchase police badges and uniforms.</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computers in the children’s section of the library have security filters on them, but the other computers in the library don’t.</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employee also saw that Sullivan had visited various South Shore police department Web sites, to see how each town displayed its sex offender registry. He also visited the state Sex Offender Registry, and searched for his own name.</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When the employee did a search for Sullivan’s name, a picture of him came up, showing he was a Level 3 sex offender, registered in Norwell.</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This morning Corcoran said Sullivan was a ‘‘quasi-known, quirky person’’ who had visited the library a number of times over the past six months. He said he observed Sullivan for about an hour late last summer, after a female patron complained about Sullivan’s distracting behavior.</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The patron told Corcoran she thought Sullivan was looking at child images on one of the computers.</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On Friday, Sullivan was called into court by his probation officer, and was put into police custody.</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Sullivan will be arraigned in Hingham District Court on March 22 on a charges of a third and subsequent offense of possession of child pornography along with a probation violation hearing scheduled for that day.</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Sullivan was convicted on March 12, 2001, on seven counts of possession of child pornography and three counts of posing or exhibiting a child in a state of nudity or sexual conduct.</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He spent 60 days of a 2½ -year sentence in prison, and was currently on probation.</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If convicted, Sullivan could face 10 years in prison and a fine of not less than $10,000 but not more than $30,000.</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Norwell Police Sgt. John Suurhans said that police there had not received any complaints about Sullivan since he moved to town. As a Level 3 sex offender, Sullivan’s photo is on posters at all the schools in Norwell as well as day care centers, grocery stores, gyms, town hall, the post office and the library.</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A neighbor of Sullivan’s who asked not to be named said that he’d seen Sullivan walking through the neighborhood regularly and had seen his photo at the post office but had never met him.</a:t>
            </a:r>
            <a:br>
              <a:rPr lang="en-US" sz="800">
                <a:latin typeface="Times New Roman" pitchFamily="-107" charset="0"/>
                <a:ea typeface="Lucida Sans Unicode" pitchFamily="-107" charset="0"/>
                <a:cs typeface="Lucida Sans Unicode" pitchFamily="-107" charset="0"/>
              </a:rPr>
            </a:br>
            <a:r>
              <a:rPr lang="en-US" sz="800">
                <a:latin typeface="Times New Roman" pitchFamily="-107" charset="0"/>
                <a:ea typeface="Lucida Sans Unicode" pitchFamily="-107" charset="0"/>
                <a:cs typeface="Lucida Sans Unicode" pitchFamily="-107" charset="0"/>
              </a:rPr>
              <a:t/>
            </a:r>
            <a:br>
              <a:rPr lang="en-US" sz="800">
                <a:latin typeface="Times New Roman" pitchFamily="-107" charset="0"/>
                <a:ea typeface="Lucida Sans Unicode" pitchFamily="-107" charset="0"/>
                <a:cs typeface="Lucida Sans Unicode" pitchFamily="-107" charset="0"/>
              </a:rPr>
            </a:br>
            <a:r>
              <a:rPr lang="en-US" sz="800" i="1">
                <a:latin typeface="Times New Roman" pitchFamily="-107" charset="0"/>
                <a:ea typeface="Lucida Sans Unicode" pitchFamily="-107" charset="0"/>
                <a:cs typeface="Lucida Sans Unicode" pitchFamily="-107" charset="0"/>
              </a:rPr>
              <a:t>Reporter Diana Schoberg contributed to this article.</a:t>
            </a:r>
            <a:br>
              <a:rPr lang="en-US" sz="800" i="1">
                <a:latin typeface="Times New Roman" pitchFamily="-107" charset="0"/>
                <a:ea typeface="Lucida Sans Unicode" pitchFamily="-107" charset="0"/>
                <a:cs typeface="Lucida Sans Unicode" pitchFamily="-107" charset="0"/>
              </a:rPr>
            </a:br>
            <a:r>
              <a:rPr lang="en-US" sz="800" i="1">
                <a:latin typeface="Times New Roman" pitchFamily="-107" charset="0"/>
                <a:ea typeface="Lucida Sans Unicode" pitchFamily="-107" charset="0"/>
                <a:cs typeface="Lucida Sans Unicode" pitchFamily="-107" charset="0"/>
              </a:rPr>
              <a:t/>
            </a:r>
            <a:br>
              <a:rPr lang="en-US" sz="800" i="1">
                <a:latin typeface="Times New Roman" pitchFamily="-107" charset="0"/>
                <a:ea typeface="Lucida Sans Unicode" pitchFamily="-107" charset="0"/>
                <a:cs typeface="Lucida Sans Unicode" pitchFamily="-107" charset="0"/>
              </a:rPr>
            </a:br>
            <a:r>
              <a:rPr lang="en-US" sz="800" i="1">
                <a:latin typeface="Times New Roman" pitchFamily="-107" charset="0"/>
                <a:ea typeface="Lucida Sans Unicode" pitchFamily="-107" charset="0"/>
                <a:cs typeface="Lucida Sans Unicode" pitchFamily="-107" charset="0"/>
              </a:rPr>
              <a:t>Kristen Walsh may be reached at </a:t>
            </a:r>
            <a:r>
              <a:rPr lang="en-US" sz="800" i="1">
                <a:solidFill>
                  <a:srgbClr val="CCCCFF"/>
                </a:solidFill>
                <a:latin typeface="Times New Roman" pitchFamily="-107" charset="0"/>
                <a:ea typeface="Lucida Sans Unicode" pitchFamily="-107" charset="0"/>
                <a:cs typeface="Lucida Sans Unicode" pitchFamily="-107" charset="0"/>
                <a:hlinkClick r:id="rId3"/>
              </a:rPr>
              <a:t>KRWalsh@ledger.com</a:t>
            </a:r>
          </a:p>
          <a:p>
            <a:pPr>
              <a:lnSpc>
                <a:spcPct val="80000"/>
              </a:lnSpc>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800" i="1">
              <a:latin typeface="Times New Roman" pitchFamily="-107" charset="0"/>
              <a:ea typeface="Lucida Sans Unicode" pitchFamily="-107" charset="0"/>
              <a:cs typeface="Lucida Sans Unicode" pitchFamily="-107" charset="0"/>
            </a:endParaRPr>
          </a:p>
          <a:p>
            <a:pPr>
              <a:lnSpc>
                <a:spcPct val="80000"/>
              </a:lnSpc>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800" i="1">
              <a:latin typeface="Times New Roman" pitchFamily="-107" charset="0"/>
              <a:ea typeface="Lucida Sans Unicode" pitchFamily="-107" charset="0"/>
              <a:cs typeface="Lucida Sans Unicode" pitchFamily="-107" charset="0"/>
            </a:endParaRPr>
          </a:p>
          <a:p>
            <a:pPr>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latin typeface="Times New Roman" pitchFamily="-107" charset="0"/>
                <a:ea typeface="Lucida Sans Unicode" pitchFamily="-107" charset="0"/>
                <a:cs typeface="Lucida Sans Unicode" pitchFamily="-107" charset="0"/>
              </a:rPr>
              <a:t>Police said that Sullivan, on Feb. 14, used a computer at the Hingham library to peruse Web sites containing pictures of nude children, and that he printed out a photo of a naked girl who appeared to be about 10.</a:t>
            </a:r>
            <a:br>
              <a:rPr lang="en-US" i="1">
                <a:latin typeface="Times New Roman" pitchFamily="-107" charset="0"/>
                <a:ea typeface="Lucida Sans Unicode" pitchFamily="-107" charset="0"/>
                <a:cs typeface="Lucida Sans Unicode" pitchFamily="-107" charset="0"/>
              </a:rPr>
            </a:br>
            <a:r>
              <a:rPr lang="en-US" i="1">
                <a:latin typeface="Times New Roman" pitchFamily="-107" charset="0"/>
                <a:ea typeface="Lucida Sans Unicode" pitchFamily="-107" charset="0"/>
                <a:cs typeface="Lucida Sans Unicode" pitchFamily="-107" charset="0"/>
              </a:rPr>
              <a:t/>
            </a:r>
            <a:br>
              <a:rPr lang="en-US" i="1">
                <a:latin typeface="Times New Roman" pitchFamily="-107" charset="0"/>
                <a:ea typeface="Lucida Sans Unicode" pitchFamily="-107" charset="0"/>
                <a:cs typeface="Lucida Sans Unicode" pitchFamily="-107" charset="0"/>
              </a:rPr>
            </a:br>
            <a:r>
              <a:rPr lang="en-US" i="1">
                <a:latin typeface="Times New Roman" pitchFamily="-107" charset="0"/>
                <a:ea typeface="Lucida Sans Unicode" pitchFamily="-107" charset="0"/>
                <a:cs typeface="Lucida Sans Unicode" pitchFamily="-107" charset="0"/>
              </a:rPr>
              <a:t>A library employee said he saw Sullivan print the picture. The employee was able to keep a portion of the picture, which tore when he tried to pull it from Sullivan’s hand. The library worker reported the incident to Library Director Dennis Corcoran, who confronted Sullivan and called police.</a:t>
            </a:r>
            <a:br>
              <a:rPr lang="en-US" i="1">
                <a:latin typeface="Times New Roman" pitchFamily="-107" charset="0"/>
                <a:ea typeface="Lucida Sans Unicode" pitchFamily="-107" charset="0"/>
                <a:cs typeface="Lucida Sans Unicode" pitchFamily="-107" charset="0"/>
              </a:rPr>
            </a:br>
            <a:endParaRPr lang="en-US" i="1">
              <a:latin typeface="Times New Roman" pitchFamily="-107" charset="0"/>
              <a:ea typeface="Lucida Sans Unicode" pitchFamily="-107" charset="0"/>
              <a:cs typeface="Lucida Sans Unicode" pitchFamily="-107"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p:spPr>
        <p:txBody>
          <a:bodyPr/>
          <a:lstStyle/>
          <a:p>
            <a:fld id="{F21BC0EA-F037-274B-8AC3-E501A3F98D43}" type="slidenum">
              <a:rPr lang="en-US">
                <a:solidFill>
                  <a:prstClr val="black"/>
                </a:solidFill>
              </a:rPr>
              <a:pPr/>
              <a:t>8</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a:latin typeface="Times New Roman" pitchFamily="-107" charset="0"/>
                <a:ea typeface="ＭＳ Ｐゴシック" pitchFamily="-107" charset="-128"/>
                <a:cs typeface="ＭＳ Ｐゴシック" pitchFamily="-107" charset="-128"/>
              </a:rPr>
              <a:t>http://library.gsfc.nasa.gov/AskALib/askalib.jpg</a:t>
            </a:r>
          </a:p>
          <a:p>
            <a:r>
              <a:rPr lang="en-US">
                <a:latin typeface="Times New Roman" pitchFamily="-107" charset="0"/>
                <a:ea typeface="ＭＳ Ｐゴシック" pitchFamily="-107" charset="-128"/>
                <a:cs typeface="ＭＳ Ｐゴシック" pitchFamily="-107" charset="-128"/>
              </a:rPr>
              <a:t>http://www.contentedits.com/clientimages/1092/revised2a.jpg </a:t>
            </a:r>
          </a:p>
          <a:p>
            <a:r>
              <a:rPr lang="en-US">
                <a:latin typeface="Times New Roman" pitchFamily="-107" charset="0"/>
                <a:ea typeface="ＭＳ Ｐゴシック" pitchFamily="-107" charset="-128"/>
                <a:cs typeface="ＭＳ Ｐゴシック" pitchFamily="-107" charset="-128"/>
              </a:rPr>
              <a:t>Luverne Public Library, 148 E. Third Street </a:t>
            </a:r>
            <a:br>
              <a:rPr lang="en-US">
                <a:latin typeface="Times New Roman" pitchFamily="-107" charset="0"/>
                <a:ea typeface="ＭＳ Ｐゴシック" pitchFamily="-107" charset="-128"/>
                <a:cs typeface="ＭＳ Ｐゴシック" pitchFamily="-107" charset="-128"/>
              </a:rPr>
            </a:br>
            <a:r>
              <a:rPr lang="en-US">
                <a:latin typeface="Times New Roman" pitchFamily="-107" charset="0"/>
                <a:ea typeface="ＭＳ Ｐゴシック" pitchFamily="-107" charset="-128"/>
                <a:cs typeface="ＭＳ Ｐゴシック" pitchFamily="-107" charset="-128"/>
              </a:rPr>
              <a:t>Luverne, AL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Now this may come as a surprise to you if you get to select materials for your library.  You may find yourself reading reviews at work, at home, in relative peace.  But there’s a large web of interested parties out there, who can or do get involved in deciding what’s at the library.</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First and foremost there’s the author … do you recognize this author, the author who’s racked up the most challenges, according to the American Library Association?  That’s Judy Blume, and she’s an eloquent spokesperson on behalf of intellectual freedom.  She says “</a:t>
            </a:r>
            <a:r>
              <a:rPr lang="en-US" b="1">
                <a:latin typeface="Times New Roman" pitchFamily="-107" charset="0"/>
                <a:ea typeface="ＭＳ Ｐゴシック" pitchFamily="-107" charset="-128"/>
                <a:cs typeface="ＭＳ Ｐゴシック" pitchFamily="-107" charset="-128"/>
              </a:rPr>
              <a:t>But it's not just the books under fire now that worry me.  It is the books that will never be written.  The books that will never be read.  And all due to the fear of censorship.  As always, young readers will be the real losers.</a:t>
            </a:r>
            <a:r>
              <a:rPr lang="en-US">
                <a:latin typeface="Times New Roman" pitchFamily="-107" charset="0"/>
                <a:ea typeface="ＭＳ Ｐゴシック" pitchFamily="-107" charset="-128"/>
                <a:cs typeface="ＭＳ Ｐゴシック" pitchFamily="-107" charset="-128"/>
              </a:rPr>
              <a:t>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Authors and publishers are at the start of the chain, but who’s next?  It’s </a:t>
            </a:r>
            <a:r>
              <a:rPr lang="en-US" b="1">
                <a:latin typeface="Times New Roman" pitchFamily="-107" charset="0"/>
                <a:ea typeface="ＭＳ Ｐゴシック" pitchFamily="-107" charset="-128"/>
                <a:cs typeface="ＭＳ Ｐゴシック" pitchFamily="-107" charset="-128"/>
              </a:rPr>
              <a:t>the librarians</a:t>
            </a:r>
            <a:r>
              <a:rPr lang="en-US" b="1" i="1">
                <a:latin typeface="Times New Roman" pitchFamily="-107" charset="0"/>
                <a:ea typeface="ＭＳ Ｐゴシック" pitchFamily="-107" charset="-128"/>
                <a:cs typeface="ＭＳ Ｐゴシック" pitchFamily="-107" charset="-128"/>
              </a:rPr>
              <a:t> </a:t>
            </a:r>
            <a:r>
              <a:rPr lang="en-US" i="1">
                <a:latin typeface="Times New Roman" pitchFamily="-107" charset="0"/>
                <a:ea typeface="ＭＳ Ｐゴシック" pitchFamily="-107" charset="-128"/>
                <a:cs typeface="ＭＳ Ｐゴシック" pitchFamily="-107" charset="-128"/>
              </a:rPr>
              <a:t>who </a:t>
            </a:r>
            <a:r>
              <a:rPr lang="en-US">
                <a:latin typeface="Times New Roman" pitchFamily="-107" charset="0"/>
                <a:ea typeface="ＭＳ Ｐゴシック" pitchFamily="-107" charset="-128"/>
                <a:cs typeface="ＭＳ Ｐゴシック" pitchFamily="-107" charset="-128"/>
              </a:rPr>
              <a:t>get to select the books, CDs, DVDs for the library, </a:t>
            </a:r>
            <a:r>
              <a:rPr lang="en-US" b="1">
                <a:latin typeface="Times New Roman" pitchFamily="-107" charset="0"/>
                <a:ea typeface="ＭＳ Ｐゴシック" pitchFamily="-107" charset="-128"/>
                <a:cs typeface="ＭＳ Ｐゴシック" pitchFamily="-107" charset="-128"/>
              </a:rPr>
              <a:t>based on the library’s collection development policy</a:t>
            </a:r>
            <a:r>
              <a:rPr lang="en-US">
                <a:latin typeface="Times New Roman" pitchFamily="-107" charset="0"/>
                <a:ea typeface="ＭＳ Ｐゴシック" pitchFamily="-107" charset="-128"/>
                <a:cs typeface="ＭＳ Ｐゴシック" pitchFamily="-107" charset="-128"/>
              </a:rPr>
              <a:t>, a policy that should be set and approved by the library board.</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What about the public?  For example, one group, Parents Against Bad Books in Schools has become a resource for other local groups who want to challenge books in libraries.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The next picture on this slide is a state legislator.  How do state legislators get involved, when libraries are run by local government, cities, counties, and the like.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This picture is of a state legislator in Alabama, Gerry Allen, who introduced a bill last session that  read “No public funds shall be used for the purchase of library materials that recognize or promote homosexuality as an acceptable lifestyle.”   </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 does the legislator have the legal right to make such a restriction?  Would the librarian have that right?</a:t>
            </a:r>
          </a:p>
          <a:p>
            <a:endParaRPr lang="en-US">
              <a:latin typeface="Times New Roman" pitchFamily="-107" charset="0"/>
              <a:ea typeface="ＭＳ Ｐゴシック" pitchFamily="-107" charset="-128"/>
              <a:cs typeface="ＭＳ Ｐゴシック" pitchFamily="-107" charset="-128"/>
            </a:endParaRPr>
          </a:p>
          <a:p>
            <a:r>
              <a:rPr lang="en-US">
                <a:latin typeface="Times New Roman" pitchFamily="-107" charset="0"/>
                <a:ea typeface="ＭＳ Ｐゴシック" pitchFamily="-107" charset="-128"/>
                <a:cs typeface="ＭＳ Ｐゴシック" pitchFamily="-107" charset="-128"/>
              </a:rPr>
              <a:t>THAT’S WHERE THE COURTS COME IN.  The picture that says JUDGE on this slide is of our new Chief Justice of the Supreme Court, John Roberts.  It’s the courts that determine whether restrictions on library books and materials are CONSTITUTIONAL, that is whether they comport with the free speech guarantees in the First Amendment.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a:ea typeface="ＭＳ Ｐゴシック" pitchFamily="-110" charset="-128"/>
                <a:cs typeface="ＭＳ Ｐゴシック" pitchFamily="-110" charset="-128"/>
              </a:rPr>
              <a:t>for false information negligence, sexually explicit content, discrimination etc. </a:t>
            </a:r>
            <a:r>
              <a:rPr lang="en-US" b="1" i="1">
                <a:ea typeface="ＭＳ Ｐゴシック" pitchFamily="-110" charset="-128"/>
                <a:cs typeface="ＭＳ Ｐゴシック" pitchFamily="-110" charset="-128"/>
              </a:rPr>
              <a:t>BUT</a:t>
            </a:r>
            <a:r>
              <a:rPr lang="en-US" i="1">
                <a:ea typeface="ＭＳ Ｐゴシック" pitchFamily="-110" charset="-128"/>
                <a:cs typeface="ＭＳ Ｐゴシック" pitchFamily="-110" charset="-128"/>
              </a:rPr>
              <a:t> don’t ASK for illegal content</a:t>
            </a:r>
            <a:endParaRPr lang="en-US">
              <a:ea typeface="ＭＳ Ｐゴシック" pitchFamily="-110" charset="-128"/>
              <a:cs typeface="ＭＳ Ｐゴシック" pitchFamily="-110" charset="-128"/>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D39B156D-45C2-D345-8090-F455B6E0579F}" type="slidenum">
              <a:rPr lang="en-US">
                <a:latin typeface="Arial" pitchFamily="-110" charset="0"/>
                <a:ea typeface="ＭＳ Ｐゴシック" pitchFamily="-110" charset="-128"/>
                <a:cs typeface="ＭＳ Ｐゴシック" pitchFamily="-110" charset="-128"/>
              </a:rPr>
              <a:pPr/>
              <a:t>60</a:t>
            </a:fld>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rgbClr val="000000"/>
                </a:solidFill>
                <a:latin typeface="Times New Roman" charset="0"/>
                <a:ea typeface="ＭＳ Ｐゴシック" charset="-128"/>
                <a:cs typeface="ＭＳ Ｐゴシック" charset="-128"/>
              </a:rPr>
              <a:t>U.S. Supreme Court hears case on social media </a:t>
            </a:r>
            <a:r>
              <a:rPr lang="en-US" sz="1200" b="1" kern="1200" dirty="0" err="1" smtClean="0">
                <a:solidFill>
                  <a:srgbClr val="000000"/>
                </a:solidFill>
                <a:latin typeface="Times New Roman" charset="0"/>
                <a:ea typeface="ＭＳ Ｐゴシック" charset="-128"/>
                <a:cs typeface="ＭＳ Ｐゴシック" charset="-128"/>
              </a:rPr>
              <a:t>speech</a:t>
            </a:r>
            <a:r>
              <a:rPr lang="en-US" sz="1200" b="1" kern="1200" dirty="0" err="1" smtClean="0">
                <a:solidFill>
                  <a:srgbClr val="000000"/>
                </a:solidFill>
                <a:latin typeface="Times New Roman" charset="0"/>
                <a:ea typeface="ＭＳ Ｐゴシック" charset="-128"/>
                <a:cs typeface="ＭＳ Ｐゴシック" charset="-128"/>
                <a:hlinkClick r:id="rId3"/>
              </a:rPr>
              <a:t>Frost</a:t>
            </a:r>
            <a:r>
              <a:rPr lang="en-US" sz="1200" b="1" kern="1200" dirty="0" smtClean="0">
                <a:solidFill>
                  <a:srgbClr val="000000"/>
                </a:solidFill>
                <a:latin typeface="Times New Roman" charset="0"/>
                <a:ea typeface="ＭＳ Ｐゴシック" charset="-128"/>
                <a:cs typeface="ＭＳ Ｐゴシック" charset="-128"/>
                <a:hlinkClick r:id="rId3"/>
              </a:rPr>
              <a:t> Brown Todd LLCUSAJanuary 30 2015</a:t>
            </a:r>
            <a:r>
              <a:rPr lang="en-US" sz="1200" b="1" kern="1200" dirty="0" smtClean="0">
                <a:solidFill>
                  <a:srgbClr val="000000"/>
                </a:solidFill>
                <a:latin typeface="Times New Roman" charset="0"/>
                <a:ea typeface="ＭＳ Ｐゴシック" charset="-128"/>
                <a:cs typeface="ＭＳ Ｐゴシック" charset="-128"/>
                <a:hlinkClick r:id="rId4"/>
              </a:rPr>
              <a:t> In December, the Supreme Court of the United States heard oral arguments in </a:t>
            </a:r>
            <a:r>
              <a:rPr lang="en-US" sz="1200" b="1" i="1" kern="1200" dirty="0" smtClean="0">
                <a:solidFill>
                  <a:srgbClr val="000000"/>
                </a:solidFill>
                <a:latin typeface="Times New Roman" charset="0"/>
                <a:ea typeface="ＭＳ Ｐゴシック" charset="-128"/>
                <a:cs typeface="ＭＳ Ｐゴシック" charset="-128"/>
                <a:hlinkClick r:id="rId4"/>
              </a:rPr>
              <a:t>Elonis v. United States.  This case concerns holding individuals criminally liable for comments made on social media that are considered “true threats.”  Elonis made multiple posts on Facebook concerning his desire to kill his ex-wife, law enforcement officials, and school students.  He was convicted of threatening another person over the interstate lines (the internet) in violation of 18 U.S.C. § 875(C).  At issue is whether a conviction under the statute requires proof of the defendant’s subjective intent to threaten, or whether it is enough to show that a “reasonable person” would regard the statement as threatening.This is the Supreme Court’s first case involving the limits of speech on social media.  Elonis argued that the government must prove that he specifically intended his speech to be taken as a threat.  Alternatively, the federal government requests the Court to apply a “reasonable person” standard, and hold that if a “reasonable person” would interpret an internet rant as a “true threat,” then that should be enough to hold the speaker as criminally responsible.</a:t>
            </a:r>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r>
              <a:rPr lang="en-US" dirty="0" smtClean="0"/>
              <a:t>http://blog.ericgoldman.org/archives/2015/01/police-officers-facebook-post-criticizing-chiefs-budget-decision-justified-termination-graziosi-v-greenville.htm</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endParaRPr lang="en-US" dirty="0" smtClean="0"/>
          </a:p>
          <a:p>
            <a:r>
              <a:rPr lang="en-US" sz="1200" kern="1200" dirty="0" smtClean="0">
                <a:solidFill>
                  <a:srgbClr val="000000"/>
                </a:solidFill>
                <a:latin typeface="Times New Roman" charset="0"/>
                <a:ea typeface="ＭＳ Ｐゴシック" charset="-128"/>
                <a:cs typeface="ＭＳ Ｐゴシック" charset="-128"/>
              </a:rPr>
              <a:t>Employees</a:t>
            </a:r>
            <a:r>
              <a:rPr lang="en-US" sz="1200" kern="1200" baseline="0" dirty="0" smtClean="0">
                <a:solidFill>
                  <a:srgbClr val="000000"/>
                </a:solidFill>
                <a:latin typeface="Times New Roman" charset="0"/>
                <a:ea typeface="ＭＳ Ｐゴシック" charset="-128"/>
                <a:cs typeface="ＭＳ Ｐゴシック" charset="-128"/>
              </a:rPr>
              <a:t> </a:t>
            </a:r>
            <a:r>
              <a:rPr lang="en-US" sz="1200" kern="1200" dirty="0" smtClean="0">
                <a:solidFill>
                  <a:srgbClr val="000000"/>
                </a:solidFill>
                <a:latin typeface="Times New Roman" charset="0"/>
                <a:ea typeface="ＭＳ Ｐゴシック" charset="-128"/>
                <a:cs typeface="ＭＳ Ｐゴシック" charset="-128"/>
              </a:rPr>
              <a:t>have the right to</a:t>
            </a:r>
          </a:p>
          <a:p>
            <a:r>
              <a:rPr lang="en-US" sz="1200" kern="1200" dirty="0" smtClean="0">
                <a:solidFill>
                  <a:srgbClr val="000000"/>
                </a:solidFill>
                <a:latin typeface="Times New Roman" charset="0"/>
                <a:ea typeface="ＭＳ Ｐゴシック" charset="-128"/>
                <a:cs typeface="ＭＳ Ｐゴシック" charset="-128"/>
              </a:rPr>
              <a:t>speak as private </a:t>
            </a:r>
            <a:r>
              <a:rPr lang="en-US" sz="1200" kern="1200" dirty="0" err="1" smtClean="0">
                <a:solidFill>
                  <a:srgbClr val="000000"/>
                </a:solidFill>
                <a:latin typeface="Times New Roman" charset="0"/>
                <a:ea typeface="ＭＳ Ｐゴシック" charset="-128"/>
                <a:cs typeface="ＭＳ Ｐゴシック" charset="-128"/>
              </a:rPr>
              <a:t>citi</a:t>
            </a:r>
            <a:endParaRPr lang="en-US" sz="1200" kern="1200" dirty="0" smtClean="0">
              <a:solidFill>
                <a:srgbClr val="000000"/>
              </a:solidFill>
              <a:latin typeface="Times New Roman" charset="0"/>
              <a:ea typeface="ＭＳ Ｐゴシック" charset="-128"/>
              <a:cs typeface="ＭＳ Ｐゴシック" charset="-128"/>
            </a:endParaRPr>
          </a:p>
          <a:p>
            <a:r>
              <a:rPr lang="en-US" sz="1200" kern="1200" dirty="0" err="1" smtClean="0">
                <a:solidFill>
                  <a:srgbClr val="000000"/>
                </a:solidFill>
                <a:latin typeface="Times New Roman" charset="0"/>
                <a:ea typeface="ＭＳ Ｐゴシック" charset="-128"/>
                <a:cs typeface="ＭＳ Ｐゴシック" charset="-128"/>
              </a:rPr>
              <a:t>zens</a:t>
            </a:r>
            <a:r>
              <a:rPr lang="en-US" sz="1200" kern="1200" dirty="0" smtClean="0">
                <a:solidFill>
                  <a:srgbClr val="000000"/>
                </a:solidFill>
                <a:latin typeface="Times New Roman" charset="0"/>
                <a:ea typeface="ＭＳ Ｐゴシック" charset="-128"/>
                <a:cs typeface="ＭＳ Ｐゴシック" charset="-128"/>
              </a:rPr>
              <a:t> on matters of </a:t>
            </a:r>
          </a:p>
          <a:p>
            <a:r>
              <a:rPr lang="en-US" sz="1200" kern="1200" dirty="0" smtClean="0">
                <a:solidFill>
                  <a:srgbClr val="000000"/>
                </a:solidFill>
                <a:latin typeface="Times New Roman" charset="0"/>
                <a:ea typeface="ＭＳ Ｐゴシック" charset="-128"/>
                <a:cs typeface="ＭＳ Ｐゴシック" charset="-128"/>
              </a:rPr>
              <a:t>public concern, but that right must be weighed against the</a:t>
            </a:r>
            <a:r>
              <a:rPr lang="en-US" sz="1200" kern="1200" baseline="0" dirty="0" smtClean="0">
                <a:solidFill>
                  <a:srgbClr val="000000"/>
                </a:solidFill>
                <a:latin typeface="Times New Roman" charset="0"/>
                <a:ea typeface="ＭＳ Ｐゴシック" charset="-128"/>
                <a:cs typeface="ＭＳ Ｐゴシック" charset="-128"/>
              </a:rPr>
              <a:t> legitimate </a:t>
            </a:r>
            <a:r>
              <a:rPr lang="en-US" sz="1200" kern="1200" dirty="0" smtClean="0">
                <a:solidFill>
                  <a:srgbClr val="000000"/>
                </a:solidFill>
                <a:latin typeface="Times New Roman" charset="0"/>
                <a:ea typeface="ＭＳ Ｐゴシック" charset="-128"/>
                <a:cs typeface="ＭＳ Ｐゴシック" charset="-128"/>
              </a:rPr>
              <a:t>interest, as an employer, in ma</a:t>
            </a:r>
          </a:p>
          <a:p>
            <a:r>
              <a:rPr lang="en-US" sz="1200" kern="1200" dirty="0" err="1" smtClean="0">
                <a:solidFill>
                  <a:srgbClr val="000000"/>
                </a:solidFill>
                <a:latin typeface="Times New Roman" charset="0"/>
                <a:ea typeface="ＭＳ Ｐゴシック" charset="-128"/>
                <a:cs typeface="ＭＳ Ｐゴシック" charset="-128"/>
              </a:rPr>
              <a:t>intaining</a:t>
            </a:r>
            <a:r>
              <a:rPr lang="en-US" sz="1200" kern="1200" dirty="0" smtClean="0">
                <a:solidFill>
                  <a:srgbClr val="000000"/>
                </a:solidFill>
                <a:latin typeface="Times New Roman" charset="0"/>
                <a:ea typeface="ＭＳ Ｐゴシック" charset="-128"/>
                <a:cs typeface="ＭＳ Ｐゴシック" charset="-128"/>
              </a:rPr>
              <a:t> an effective workforce. </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endParaRPr lang="en-US" dirty="0" smtClean="0"/>
          </a:p>
          <a:p>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64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r>
              <a:rPr lang="en-US" dirty="0" smtClean="0"/>
              <a:t>http://blog.ericgoldman.org/archives/2015/01/police-officers-facebook-post-criticizing-chiefs-budget-decision-justified-termination-graziosi-v-greenville.htm</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endParaRPr lang="en-US" dirty="0" smtClean="0"/>
          </a:p>
          <a:p>
            <a:r>
              <a:rPr lang="en-US" sz="1200" kern="1200" dirty="0" smtClean="0">
                <a:solidFill>
                  <a:srgbClr val="000000"/>
                </a:solidFill>
                <a:latin typeface="Times New Roman" charset="0"/>
                <a:ea typeface="ＭＳ Ｐゴシック" charset="-128"/>
                <a:cs typeface="ＭＳ Ｐゴシック" charset="-128"/>
              </a:rPr>
              <a:t>Employees</a:t>
            </a:r>
            <a:r>
              <a:rPr lang="en-US" sz="1200" kern="1200" baseline="0" dirty="0" smtClean="0">
                <a:solidFill>
                  <a:srgbClr val="000000"/>
                </a:solidFill>
                <a:latin typeface="Times New Roman" charset="0"/>
                <a:ea typeface="ＭＳ Ｐゴシック" charset="-128"/>
                <a:cs typeface="ＭＳ Ｐゴシック" charset="-128"/>
              </a:rPr>
              <a:t> </a:t>
            </a:r>
            <a:r>
              <a:rPr lang="en-US" sz="1200" kern="1200" dirty="0" smtClean="0">
                <a:solidFill>
                  <a:srgbClr val="000000"/>
                </a:solidFill>
                <a:latin typeface="Times New Roman" charset="0"/>
                <a:ea typeface="ＭＳ Ｐゴシック" charset="-128"/>
                <a:cs typeface="ＭＳ Ｐゴシック" charset="-128"/>
              </a:rPr>
              <a:t>have the right to</a:t>
            </a:r>
          </a:p>
          <a:p>
            <a:r>
              <a:rPr lang="en-US" sz="1200" kern="1200" dirty="0" smtClean="0">
                <a:solidFill>
                  <a:srgbClr val="000000"/>
                </a:solidFill>
                <a:latin typeface="Times New Roman" charset="0"/>
                <a:ea typeface="ＭＳ Ｐゴシック" charset="-128"/>
                <a:cs typeface="ＭＳ Ｐゴシック" charset="-128"/>
              </a:rPr>
              <a:t>speak as private </a:t>
            </a:r>
            <a:r>
              <a:rPr lang="en-US" sz="1200" kern="1200" dirty="0" err="1" smtClean="0">
                <a:solidFill>
                  <a:srgbClr val="000000"/>
                </a:solidFill>
                <a:latin typeface="Times New Roman" charset="0"/>
                <a:ea typeface="ＭＳ Ｐゴシック" charset="-128"/>
                <a:cs typeface="ＭＳ Ｐゴシック" charset="-128"/>
              </a:rPr>
              <a:t>citi</a:t>
            </a:r>
            <a:endParaRPr lang="en-US" sz="1200" kern="1200" dirty="0" smtClean="0">
              <a:solidFill>
                <a:srgbClr val="000000"/>
              </a:solidFill>
              <a:latin typeface="Times New Roman" charset="0"/>
              <a:ea typeface="ＭＳ Ｐゴシック" charset="-128"/>
              <a:cs typeface="ＭＳ Ｐゴシック" charset="-128"/>
            </a:endParaRPr>
          </a:p>
          <a:p>
            <a:r>
              <a:rPr lang="en-US" sz="1200" kern="1200" dirty="0" err="1" smtClean="0">
                <a:solidFill>
                  <a:srgbClr val="000000"/>
                </a:solidFill>
                <a:latin typeface="Times New Roman" charset="0"/>
                <a:ea typeface="ＭＳ Ｐゴシック" charset="-128"/>
                <a:cs typeface="ＭＳ Ｐゴシック" charset="-128"/>
              </a:rPr>
              <a:t>zens</a:t>
            </a:r>
            <a:r>
              <a:rPr lang="en-US" sz="1200" kern="1200" dirty="0" smtClean="0">
                <a:solidFill>
                  <a:srgbClr val="000000"/>
                </a:solidFill>
                <a:latin typeface="Times New Roman" charset="0"/>
                <a:ea typeface="ＭＳ Ｐゴシック" charset="-128"/>
                <a:cs typeface="ＭＳ Ｐゴシック" charset="-128"/>
              </a:rPr>
              <a:t> on matters of </a:t>
            </a:r>
          </a:p>
          <a:p>
            <a:r>
              <a:rPr lang="en-US" sz="1200" kern="1200" dirty="0" smtClean="0">
                <a:solidFill>
                  <a:srgbClr val="000000"/>
                </a:solidFill>
                <a:latin typeface="Times New Roman" charset="0"/>
                <a:ea typeface="ＭＳ Ｐゴシック" charset="-128"/>
                <a:cs typeface="ＭＳ Ｐゴシック" charset="-128"/>
              </a:rPr>
              <a:t>public concern, but that right must be weighed against the</a:t>
            </a:r>
            <a:r>
              <a:rPr lang="en-US" sz="1200" kern="1200" baseline="0" dirty="0" smtClean="0">
                <a:solidFill>
                  <a:srgbClr val="000000"/>
                </a:solidFill>
                <a:latin typeface="Times New Roman" charset="0"/>
                <a:ea typeface="ＭＳ Ｐゴシック" charset="-128"/>
                <a:cs typeface="ＭＳ Ｐゴシック" charset="-128"/>
              </a:rPr>
              <a:t> legitimate </a:t>
            </a:r>
            <a:r>
              <a:rPr lang="en-US" sz="1200" kern="1200" dirty="0" smtClean="0">
                <a:solidFill>
                  <a:srgbClr val="000000"/>
                </a:solidFill>
                <a:latin typeface="Times New Roman" charset="0"/>
                <a:ea typeface="ＭＳ Ｐゴシック" charset="-128"/>
                <a:cs typeface="ＭＳ Ｐゴシック" charset="-128"/>
              </a:rPr>
              <a:t>interest, as an employer, in ma</a:t>
            </a:r>
          </a:p>
          <a:p>
            <a:r>
              <a:rPr lang="en-US" sz="1200" kern="1200" dirty="0" err="1" smtClean="0">
                <a:solidFill>
                  <a:srgbClr val="000000"/>
                </a:solidFill>
                <a:latin typeface="Times New Roman" charset="0"/>
                <a:ea typeface="ＭＳ Ｐゴシック" charset="-128"/>
                <a:cs typeface="ＭＳ Ｐゴシック" charset="-128"/>
              </a:rPr>
              <a:t>intaining</a:t>
            </a:r>
            <a:r>
              <a:rPr lang="en-US" sz="1200" kern="1200" dirty="0" smtClean="0">
                <a:solidFill>
                  <a:srgbClr val="000000"/>
                </a:solidFill>
                <a:latin typeface="Times New Roman" charset="0"/>
                <a:ea typeface="ＭＳ Ｐゴシック" charset="-128"/>
                <a:cs typeface="ＭＳ Ｐゴシック" charset="-128"/>
              </a:rPr>
              <a:t> an effective workforce. </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07" charset="0"/>
              <a:buNone/>
              <a:tabLst/>
              <a:defRPr/>
            </a:pPr>
            <a:endParaRPr lang="en-US" dirty="0" smtClean="0"/>
          </a:p>
          <a:p>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65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http://upload.wikimedia.org/wikipedia/en/6/63/DLML_reference_desk.jpg</a:t>
            </a:r>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67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2BDD3AE-5370-F745-8CA9-81C3D0039C96}" type="slidenum">
              <a:rPr lang="en-US" smtClean="0"/>
              <a:pPr/>
              <a:t>68</a:t>
            </a:fld>
            <a:endParaRPr lang="en-US"/>
          </a:p>
        </p:txBody>
      </p:sp>
    </p:spTree>
    <p:extLst>
      <p:ext uri="{BB962C8B-B14F-4D97-AF65-F5344CB8AC3E}">
        <p14:creationId xmlns:p14="http://schemas.microsoft.com/office/powerpoint/2010/main" val="346360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p:spPr>
        <p:txBody>
          <a:bodyPr/>
          <a:lstStyle/>
          <a:p>
            <a:fld id="{1F6A68E8-A034-C740-89DD-15EE42D99961}" type="slidenum">
              <a:rPr lang="en-US">
                <a:solidFill>
                  <a:prstClr val="black"/>
                </a:solidFill>
              </a:rPr>
              <a:pPr/>
              <a:t>9</a:t>
            </a:fld>
            <a:endParaRPr lang="en-US">
              <a:solidFill>
                <a:prstClr val="black"/>
              </a:solidFill>
            </a:endParaRPr>
          </a:p>
        </p:txBody>
      </p:sp>
      <p:sp>
        <p:nvSpPr>
          <p:cNvPr id="87043" name="Text Box 1"/>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87044" name="Text Box 2"/>
          <p:cNvSpPr>
            <a:spLocks noGrp="1" noChangeArrowheads="1"/>
          </p:cNvSpPr>
          <p:nvPr>
            <p:ph type="body"/>
          </p:nvPr>
        </p:nvSpPr>
        <p:spPr>
          <a:xfrm>
            <a:off x="762000" y="4198938"/>
            <a:ext cx="4191000" cy="3976687"/>
          </a:xfrm>
          <a:noFill/>
          <a:ln/>
        </p:spPr>
        <p:txBody>
          <a:bodyPr wrap="none" lIns="81811" tIns="40906" rIns="81811" bIns="40906" anchor="ct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p:spPr>
        <p:txBody>
          <a:bodyPr/>
          <a:lstStyle/>
          <a:p>
            <a:fld id="{178D059C-6CC9-B949-8404-448681935461}" type="slidenum">
              <a:rPr lang="en-US">
                <a:solidFill>
                  <a:prstClr val="black"/>
                </a:solidFill>
              </a:rPr>
              <a:pPr/>
              <a:t>10</a:t>
            </a:fld>
            <a:endParaRPr lang="en-US">
              <a:solidFill>
                <a:prstClr val="black"/>
              </a:solidFill>
            </a:endParaRPr>
          </a:p>
        </p:txBody>
      </p:sp>
      <p:sp>
        <p:nvSpPr>
          <p:cNvPr id="89091" name="Text Box 1"/>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89092" name="Text Box 2"/>
          <p:cNvSpPr>
            <a:spLocks noGrp="1" noChangeArrowheads="1"/>
          </p:cNvSpPr>
          <p:nvPr>
            <p:ph type="body"/>
          </p:nvPr>
        </p:nvSpPr>
        <p:spPr>
          <a:xfrm>
            <a:off x="762000" y="4198938"/>
            <a:ext cx="4191000" cy="3976687"/>
          </a:xfrm>
          <a:noFill/>
          <a:ln/>
        </p:spPr>
        <p:txBody>
          <a:bodyPr wrap="none" lIns="81811" tIns="40906" rIns="81811" bIns="40906" anchor="ct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p:spPr>
        <p:txBody>
          <a:bodyPr/>
          <a:lstStyle/>
          <a:p>
            <a:fld id="{BB2F9BBE-4B9E-F141-B0EA-40E994996084}" type="slidenum">
              <a:rPr lang="en-US">
                <a:solidFill>
                  <a:prstClr val="black"/>
                </a:solidFill>
              </a:rPr>
              <a:pPr/>
              <a:t>11</a:t>
            </a:fld>
            <a:endParaRPr lang="en-US">
              <a:solidFill>
                <a:prstClr val="black"/>
              </a:solidFill>
            </a:endParaRPr>
          </a:p>
        </p:txBody>
      </p:sp>
      <p:sp>
        <p:nvSpPr>
          <p:cNvPr id="99331" name="Text Box 2"/>
          <p:cNvSpPr txBox="1">
            <a:spLocks noChangeArrowheads="1"/>
          </p:cNvSpPr>
          <p:nvPr/>
        </p:nvSpPr>
        <p:spPr bwMode="auto">
          <a:xfrm>
            <a:off x="958850" y="663575"/>
            <a:ext cx="3798888" cy="33147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solidFill>
                <a:prstClr val="black"/>
              </a:solidFill>
              <a:ea typeface="Lucida Sans Unicode" pitchFamily="-107" charset="0"/>
              <a:cs typeface="Lucida Sans Unicode" pitchFamily="-107" charset="0"/>
            </a:endParaRPr>
          </a:p>
        </p:txBody>
      </p:sp>
      <p:sp>
        <p:nvSpPr>
          <p:cNvPr id="99332" name="Text Box 3"/>
          <p:cNvSpPr>
            <a:spLocks noGrp="1" noChangeArrowheads="1"/>
          </p:cNvSpPr>
          <p:nvPr>
            <p:ph type="body"/>
          </p:nvPr>
        </p:nvSpPr>
        <p:spPr>
          <a:xfrm>
            <a:off x="762000" y="4198938"/>
            <a:ext cx="4191000" cy="397668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As a past Supreme Court Justice, Justice Harlan once wrote: - one man’s vulgarity is another’s lyric</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It's impossible to define words like offensive.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As Supreme Court Justice Antonin Scalia wrote back in 1987:</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De Gustibus non est disputandum. Just as there is no arguing about taste, there is no use litigating about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atin typeface="Times New Roman" pitchFamily="-107" charset="0"/>
              <a:ea typeface="Lucida Sans Unicode" pitchFamily="-107" charset="0"/>
              <a:cs typeface="Lucida Sans Unicode" pitchFamily="-107" charset="0"/>
            </a:endParaRP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Times New Roman" pitchFamily="-107" charset="0"/>
                <a:ea typeface="Lucida Sans Unicode" pitchFamily="-107" charset="0"/>
                <a:cs typeface="Lucida Sans Unicode" pitchFamily="-107" charset="0"/>
              </a:rPr>
              <a:t>www.ed.gov/Family/RWN/ Activ97/begin.html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p:spPr>
        <p:txBody>
          <a:bodyPr/>
          <a:lstStyle/>
          <a:p>
            <a:fld id="{4BCB227B-FD6F-D84B-B366-6F32AB9E951B}" type="slidenum">
              <a:rPr lang="en-US">
                <a:solidFill>
                  <a:prstClr val="black"/>
                </a:solidFill>
              </a:rPr>
              <a:pPr/>
              <a:t>12</a:t>
            </a:fld>
            <a:endParaRPr lang="en-US">
              <a:solidFill>
                <a:prstClr val="black"/>
              </a:solidFill>
            </a:endParaRPr>
          </a:p>
        </p:txBody>
      </p:sp>
      <p:sp>
        <p:nvSpPr>
          <p:cNvPr id="101379" name="Rectangle 2"/>
          <p:cNvSpPr>
            <a:spLocks noGrp="1" noRot="1" noChangeAspect="1" noChangeArrowheads="1" noTextEdit="1"/>
          </p:cNvSpPr>
          <p:nvPr>
            <p:ph type="sldImg"/>
          </p:nvPr>
        </p:nvSpPr>
        <p:spPr>
          <a:xfrm>
            <a:off x="647700" y="663575"/>
            <a:ext cx="4419600" cy="3314700"/>
          </a:xfrm>
          <a:ln/>
        </p:spPr>
      </p:sp>
      <p:sp>
        <p:nvSpPr>
          <p:cNvPr id="101380" name="Rectangle 3"/>
          <p:cNvSpPr>
            <a:spLocks noGrp="1" noChangeArrowheads="1"/>
          </p:cNvSpPr>
          <p:nvPr>
            <p:ph type="body" idx="1"/>
          </p:nvPr>
        </p:nvSpPr>
        <p:spPr>
          <a:xfrm>
            <a:off x="762000" y="4198938"/>
            <a:ext cx="4191000" cy="3976687"/>
          </a:xfrm>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8FE91D8-4A7A-854D-9CCB-D0F4D7A46F27}" type="datetime1">
              <a:rPr lang="en-US"/>
              <a:pPr/>
              <a:t>2/12/15</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buFont typeface="Times New Roman" pitchFamily="-1" charset="0"/>
              <a:buNone/>
              <a:defRPr>
                <a:latin typeface="Times New Roman" pitchFamily="-1" charset="0"/>
                <a:ea typeface="Lucida Sans Unicode" pitchFamily="-1" charset="0"/>
                <a:cs typeface="Lucida Sans Unicode" pitchFamily="-1" charset="0"/>
              </a:defRPr>
            </a:lvl1pPr>
          </a:lstStyle>
          <a:p>
            <a:pPr>
              <a:defRPr/>
            </a:pPr>
            <a:r>
              <a:rPr lang="en-US"/>
              <a:t>
              </a:t>
            </a:r>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A08EED5-09A4-DA4F-BAA4-DF1CE3D25E1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r" eaLnBrk="0" hangingPunct="0">
              <a:buClr>
                <a:srgbClr val="000000"/>
              </a:buClr>
              <a:buSzPct val="100000"/>
              <a:buFont typeface="Times New Roman" charset="0"/>
              <a:buNone/>
              <a:defRPr>
                <a:ea typeface="Lucida Sans Unicode" charset="0"/>
                <a:cs typeface="Lucida Sans Unicode" charset="0"/>
              </a:defRPr>
            </a:lvl1pPr>
          </a:lstStyle>
          <a:p>
            <a:pPr>
              <a:defRPr/>
            </a:pPr>
            <a:fld id="{81521C45-40A8-4849-9454-18AAE4363EAD}" type="datetime1">
              <a:rPr lang="en-US"/>
              <a:pPr>
                <a:defRPr/>
              </a:pPr>
              <a:t>2/12/15</a:t>
            </a:fld>
            <a:endParaRPr lang="en-US" dirty="0"/>
          </a:p>
        </p:txBody>
      </p:sp>
      <p:sp>
        <p:nvSpPr>
          <p:cNvPr id="5" name="Footer Placeholder 4"/>
          <p:cNvSpPr>
            <a:spLocks noGrp="1"/>
          </p:cNvSpPr>
          <p:nvPr>
            <p:ph type="ftr" sz="quarter" idx="11"/>
          </p:nvPr>
        </p:nvSpPr>
        <p:spPr/>
        <p:txBody>
          <a:bodyPr rtlCol="0"/>
          <a:lstStyle>
            <a:lvl1pPr eaLnBrk="0" fontAlgn="auto" hangingPunct="0">
              <a:spcBef>
                <a:spcPts val="0"/>
              </a:spcBef>
              <a:spcAft>
                <a:spcPts val="0"/>
              </a:spcAft>
              <a:buClr>
                <a:srgbClr val="000000"/>
              </a:buClr>
              <a:buSzPct val="100000"/>
              <a:buFont typeface="Times New Roman" charset="0"/>
              <a:buNone/>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buClr>
                <a:srgbClr val="000000"/>
              </a:buClr>
              <a:buSzPct val="100000"/>
              <a:buFont typeface="Times New Roman" charset="0"/>
              <a:buNone/>
              <a:defRPr>
                <a:ea typeface="Lucida Sans Unicode" charset="0"/>
                <a:cs typeface="Lucida Sans Unicode" charset="0"/>
              </a:defRPr>
            </a:lvl1pPr>
          </a:lstStyle>
          <a:p>
            <a:pPr>
              <a:defRPr/>
            </a:pPr>
            <a:fld id="{ECAF776A-7525-FB44-BA1B-B901882B4C2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6727825" y="6408738"/>
            <a:ext cx="1919288" cy="365125"/>
          </a:xfrm>
          <a:prstGeom prst="rect">
            <a:avLst/>
          </a:prstGeom>
        </p:spPr>
        <p:txBody>
          <a:bodyPr/>
          <a:lstStyle>
            <a:lvl1pPr>
              <a:defRPr/>
            </a:lvl1pPr>
          </a:lstStyle>
          <a:p>
            <a:pPr>
              <a:defRPr/>
            </a:pPr>
            <a:fld id="{B23A173F-D30E-9542-B6FD-F56B72507B3D}" type="datetime1">
              <a:rPr lang="en-US"/>
              <a:pPr>
                <a:defRPr/>
              </a:pPr>
              <a:t>2/12/15</a:t>
            </a:fld>
            <a:endParaRPr lang="en-US"/>
          </a:p>
        </p:txBody>
      </p:sp>
      <p:sp>
        <p:nvSpPr>
          <p:cNvPr id="3" name="Footer Placeholder 21"/>
          <p:cNvSpPr>
            <a:spLocks noGrp="1"/>
          </p:cNvSpPr>
          <p:nvPr>
            <p:ph type="ftr" sz="quarter" idx="11"/>
          </p:nvPr>
        </p:nvSpPr>
        <p:spPr>
          <a:xfrm>
            <a:off x="4379913" y="6408738"/>
            <a:ext cx="2351087" cy="365125"/>
          </a:xfrm>
          <a:prstGeom prst="rect">
            <a:avLst/>
          </a:prstGeom>
        </p:spPr>
        <p:txBody>
          <a:bodyPr/>
          <a:lstStyle>
            <a:lvl1pPr>
              <a:defRPr/>
            </a:lvl1pPr>
          </a:lstStyle>
          <a:p>
            <a:pPr>
              <a:defRPr/>
            </a:pPr>
            <a:endParaRPr lang="en-US"/>
          </a:p>
        </p:txBody>
      </p:sp>
      <p:sp>
        <p:nvSpPr>
          <p:cNvPr id="4" name="Slide Number Placeholder 17"/>
          <p:cNvSpPr>
            <a:spLocks noGrp="1"/>
          </p:cNvSpPr>
          <p:nvPr>
            <p:ph type="sldNum" sz="quarter" idx="12"/>
          </p:nvPr>
        </p:nvSpPr>
        <p:spPr>
          <a:xfrm>
            <a:off x="8647113" y="6408738"/>
            <a:ext cx="366712" cy="365125"/>
          </a:xfrm>
          <a:prstGeom prst="rect">
            <a:avLst/>
          </a:prstGeom>
        </p:spPr>
        <p:txBody>
          <a:bodyPr/>
          <a:lstStyle>
            <a:lvl1pPr>
              <a:defRPr/>
            </a:lvl1pPr>
          </a:lstStyle>
          <a:p>
            <a:pPr>
              <a:defRPr/>
            </a:pPr>
            <a:fld id="{311F6959-55BE-A249-B723-45DE82C45E47}" type="slidenum">
              <a:rPr lang="en-US"/>
              <a:pPr>
                <a:defRPr/>
              </a:pPr>
              <a:t>‹#›</a:t>
            </a:fld>
            <a:endParaRPr lang="en-US"/>
          </a:p>
        </p:txBody>
      </p:sp>
    </p:spTree>
    <p:extLst>
      <p:ext uri="{BB962C8B-B14F-4D97-AF65-F5344CB8AC3E}">
        <p14:creationId xmlns:p14="http://schemas.microsoft.com/office/powerpoint/2010/main" val="300648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3"/>
          <p:cNvSpPr>
            <a:spLocks noGrp="1"/>
          </p:cNvSpPr>
          <p:nvPr>
            <p:ph type="dt" sz="half" idx="10"/>
          </p:nvPr>
        </p:nvSpPr>
        <p:spPr>
          <a:xfrm>
            <a:off x="6727825" y="6408738"/>
            <a:ext cx="1919288"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94742925-98F4-9249-A4AD-E66988F7A3E6}" type="datetime1">
              <a:rPr lang="en-US"/>
              <a:pPr/>
              <a:t>2/12/15</a:t>
            </a:fld>
            <a:endParaRPr lang="en-US"/>
          </a:p>
        </p:txBody>
      </p:sp>
      <p:sp>
        <p:nvSpPr>
          <p:cNvPr id="5" name="Footer Placeholder 4"/>
          <p:cNvSpPr>
            <a:spLocks noGrp="1"/>
          </p:cNvSpPr>
          <p:nvPr>
            <p:ph type="ftr" sz="quarter" idx="11"/>
          </p:nvPr>
        </p:nvSpPr>
        <p:spPr>
          <a:xfrm>
            <a:off x="4379913" y="6408738"/>
            <a:ext cx="2351087" cy="365125"/>
          </a:xfrm>
          <a:prstGeom prst="rect">
            <a:avLst/>
          </a:prstGeom>
        </p:spPr>
        <p:txBody>
          <a:bodyPr/>
          <a:lstStyle>
            <a:lvl1pPr>
              <a:buFont typeface="Times New Roman" pitchFamily="-1" charset="0"/>
              <a:buNone/>
              <a:defRPr>
                <a:solidFill>
                  <a:srgbClr val="000000"/>
                </a:solidFill>
                <a:latin typeface="Times New Roman" pitchFamily="-1" charset="0"/>
                <a:ea typeface="Lucida Sans Unicode" pitchFamily="-1" charset="0"/>
                <a:cs typeface="Lucida Sans Unicode" pitchFamily="-1" charset="0"/>
              </a:defRPr>
            </a:lvl1pPr>
          </a:lstStyle>
          <a:p>
            <a:pPr>
              <a:defRPr/>
            </a:pPr>
            <a:r>
              <a:rPr lang="en-US"/>
              <a:t>
              </a:t>
            </a:r>
          </a:p>
        </p:txBody>
      </p:sp>
      <p:sp>
        <p:nvSpPr>
          <p:cNvPr id="6" name="Slide Number Placeholder 5"/>
          <p:cNvSpPr>
            <a:spLocks noGrp="1"/>
          </p:cNvSpPr>
          <p:nvPr>
            <p:ph type="sldNum" sz="quarter" idx="12"/>
          </p:nvPr>
        </p:nvSpPr>
        <p:spPr>
          <a:xfrm>
            <a:off x="8647113" y="6408738"/>
            <a:ext cx="3667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2D994BE6-9AEB-744E-9D9E-4C23494941F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3.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4.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146050"/>
            <a:ext cx="91424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1" name="Text Box 3"/>
          <p:cNvSpPr txBox="1">
            <a:spLocks noChangeArrowheads="1"/>
          </p:cNvSpPr>
          <p:nvPr/>
        </p:nvSpPr>
        <p:spPr bwMode="auto">
          <a:xfrm>
            <a:off x="8534400" y="6096000"/>
            <a:ext cx="184150" cy="366713"/>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2052" name="Text Box 4"/>
          <p:cNvSpPr txBox="1">
            <a:spLocks noChangeArrowheads="1"/>
          </p:cNvSpPr>
          <p:nvPr/>
        </p:nvSpPr>
        <p:spPr bwMode="auto">
          <a:xfrm>
            <a:off x="8366125" y="6051550"/>
            <a:ext cx="184150" cy="366713"/>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2053" name="Rectangle 5"/>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221" r:id="rId1"/>
  </p:sldLayoutIdLst>
  <p:txStyles>
    <p:titleStyle>
      <a:lvl1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mj-lt"/>
          <a:ea typeface="ＭＳ Ｐゴシック" charset="0"/>
          <a:cs typeface="+mj-cs"/>
        </a:defRPr>
      </a:lvl1pPr>
      <a:lvl2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2pPr>
      <a:lvl3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3pPr>
      <a:lvl4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4pPr>
      <a:lvl5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07" charset="0"/>
        <a:defRPr sz="3200">
          <a:solidFill>
            <a:srgbClr val="000000"/>
          </a:solidFill>
          <a:latin typeface="+mn-lt"/>
          <a:ea typeface="ＭＳ Ｐゴシック"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07"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07"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146050"/>
            <a:ext cx="91424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339" name="Text Box 3"/>
          <p:cNvSpPr txBox="1">
            <a:spLocks noChangeArrowheads="1"/>
          </p:cNvSpPr>
          <p:nvPr/>
        </p:nvSpPr>
        <p:spPr bwMode="auto">
          <a:xfrm>
            <a:off x="8534400" y="6096000"/>
            <a:ext cx="184150" cy="366713"/>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14340" name="Text Box 4"/>
          <p:cNvSpPr txBox="1">
            <a:spLocks noChangeArrowheads="1"/>
          </p:cNvSpPr>
          <p:nvPr/>
        </p:nvSpPr>
        <p:spPr bwMode="auto">
          <a:xfrm>
            <a:off x="8366125" y="6051550"/>
            <a:ext cx="184150" cy="366713"/>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14341" name="Rectangle 5"/>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227" r:id="rId1"/>
    <p:sldLayoutId id="2147484244" r:id="rId2"/>
  </p:sldLayoutIdLst>
  <p:txStyles>
    <p:titleStyle>
      <a:lvl1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mj-lt"/>
          <a:ea typeface="ＭＳ Ｐゴシック" charset="0"/>
          <a:cs typeface="+mj-cs"/>
        </a:defRPr>
      </a:lvl1pPr>
      <a:lvl2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2pPr>
      <a:lvl3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3pPr>
      <a:lvl4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4pPr>
      <a:lvl5pPr marL="2057400" indent="-228600"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ＭＳ Ｐゴシック" charset="0"/>
          <a:cs typeface="Lucida Sans Unicode" charset="0"/>
        </a:defRPr>
      </a:lvl5pPr>
      <a:lvl6pPr marL="25146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6pPr>
      <a:lvl7pPr marL="29718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7pPr>
      <a:lvl8pPr marL="34290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8pPr>
      <a:lvl9pPr marL="3886200" indent="-228600" algn="ctr" defTabSz="457200" rtl="0" fontAlgn="base">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07" charset="0"/>
        <a:defRPr sz="3200">
          <a:solidFill>
            <a:srgbClr val="000000"/>
          </a:solidFill>
          <a:latin typeface="+mn-lt"/>
          <a:ea typeface="ＭＳ Ｐゴシック" charset="0"/>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07"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07"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0" y="-146050"/>
            <a:ext cx="91424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 name="Text Box 2"/>
          <p:cNvSpPr txBox="1">
            <a:spLocks noChangeArrowheads="1"/>
          </p:cNvSpPr>
          <p:nvPr/>
        </p:nvSpPr>
        <p:spPr bwMode="auto">
          <a:xfrm>
            <a:off x="8534400" y="6096000"/>
            <a:ext cx="184150" cy="366713"/>
          </a:xfrm>
          <a:prstGeom prst="rect">
            <a:avLst/>
          </a:prstGeom>
          <a:noFill/>
          <a:ln w="9525">
            <a:noFill/>
            <a:round/>
            <a:headEnd/>
            <a:tailEnd/>
          </a:ln>
          <a:effectLst/>
        </p:spPr>
        <p:txBody>
          <a:bodyPr wrap="none" anchor="ctr">
            <a:prstTxWarp prst="textNoShape">
              <a:avLst/>
            </a:prstTxWarp>
          </a:bodyPr>
          <a:lstStyle/>
          <a:p>
            <a:pPr>
              <a:buFont typeface="Times New Roman" charset="0"/>
              <a:buNone/>
              <a:defRPr/>
            </a:pPr>
            <a:endParaRPr lang="en-US" dirty="0">
              <a:solidFill>
                <a:srgbClr val="000000"/>
              </a:solidFill>
              <a:latin typeface="Times New Roman" charset="0"/>
              <a:ea typeface="Lucida Sans Unicode" charset="0"/>
              <a:cs typeface="Lucida Sans Unicode" charset="0"/>
            </a:endParaRPr>
          </a:p>
        </p:txBody>
      </p:sp>
      <p:sp>
        <p:nvSpPr>
          <p:cNvPr id="1027" name="Text Box 3"/>
          <p:cNvSpPr txBox="1">
            <a:spLocks noChangeArrowheads="1"/>
          </p:cNvSpPr>
          <p:nvPr/>
        </p:nvSpPr>
        <p:spPr bwMode="auto">
          <a:xfrm>
            <a:off x="8366125" y="6051550"/>
            <a:ext cx="184150" cy="366713"/>
          </a:xfrm>
          <a:prstGeom prst="rect">
            <a:avLst/>
          </a:prstGeom>
          <a:noFill/>
          <a:ln w="9525">
            <a:noFill/>
            <a:round/>
            <a:headEnd/>
            <a:tailEnd/>
          </a:ln>
          <a:effectLst/>
        </p:spPr>
        <p:txBody>
          <a:bodyPr wrap="none" anchor="ctr">
            <a:prstTxWarp prst="textNoShape">
              <a:avLst/>
            </a:prstTxWarp>
          </a:bodyPr>
          <a:lstStyle/>
          <a:p>
            <a:pPr>
              <a:buFont typeface="Times New Roman" charset="0"/>
              <a:buNone/>
              <a:defRPr/>
            </a:pPr>
            <a:endParaRPr lang="en-US" dirty="0">
              <a:solidFill>
                <a:srgbClr val="000000"/>
              </a:solidFill>
              <a:latin typeface="Times New Roman" charset="0"/>
              <a:ea typeface="Lucida Sans Unicode" charset="0"/>
              <a:cs typeface="Lucida Sans Unicode" charset="0"/>
            </a:endParaRPr>
          </a:p>
        </p:txBody>
      </p:sp>
      <p:sp>
        <p:nvSpPr>
          <p:cNvPr id="24581" name="Rectangle 4"/>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230" r:id="rId1"/>
    <p:sldLayoutId id="2147484238" r:id="rId2"/>
    <p:sldLayoutId id="2147484239" r:id="rId3"/>
  </p:sldLayoutIdLst>
  <p:txStyles>
    <p:titleStyle>
      <a:lvl1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07"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07"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07"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146050"/>
            <a:ext cx="91424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 name="Text Box 2"/>
          <p:cNvSpPr txBox="1">
            <a:spLocks noChangeArrowheads="1"/>
          </p:cNvSpPr>
          <p:nvPr/>
        </p:nvSpPr>
        <p:spPr bwMode="auto">
          <a:xfrm>
            <a:off x="8534400" y="6096000"/>
            <a:ext cx="184150" cy="366713"/>
          </a:xfrm>
          <a:prstGeom prst="rect">
            <a:avLst/>
          </a:prstGeom>
          <a:noFill/>
          <a:ln w="9525">
            <a:noFill/>
            <a:round/>
            <a:headEnd/>
            <a:tailEnd/>
          </a:ln>
          <a:effectLst/>
        </p:spPr>
        <p:txBody>
          <a:bodyPr wrap="none" anchor="ctr">
            <a:prstTxWarp prst="textNoShape">
              <a:avLst/>
            </a:prstTxWarp>
          </a:bodyPr>
          <a:lstStyle/>
          <a:p>
            <a:pPr>
              <a:buFont typeface="Times New Roman" charset="0"/>
              <a:buNone/>
              <a:defRPr/>
            </a:pPr>
            <a:endParaRPr lang="en-US" dirty="0">
              <a:solidFill>
                <a:srgbClr val="000000"/>
              </a:solidFill>
              <a:latin typeface="Times New Roman" charset="0"/>
              <a:ea typeface="Lucida Sans Unicode" charset="0"/>
              <a:cs typeface="Lucida Sans Unicode" charset="0"/>
            </a:endParaRPr>
          </a:p>
        </p:txBody>
      </p:sp>
      <p:sp>
        <p:nvSpPr>
          <p:cNvPr id="1027" name="Text Box 3"/>
          <p:cNvSpPr txBox="1">
            <a:spLocks noChangeArrowheads="1"/>
          </p:cNvSpPr>
          <p:nvPr/>
        </p:nvSpPr>
        <p:spPr bwMode="auto">
          <a:xfrm>
            <a:off x="8366125" y="6051550"/>
            <a:ext cx="184150" cy="366713"/>
          </a:xfrm>
          <a:prstGeom prst="rect">
            <a:avLst/>
          </a:prstGeom>
          <a:noFill/>
          <a:ln w="9525">
            <a:noFill/>
            <a:round/>
            <a:headEnd/>
            <a:tailEnd/>
          </a:ln>
          <a:effectLst/>
        </p:spPr>
        <p:txBody>
          <a:bodyPr wrap="none" anchor="ctr">
            <a:prstTxWarp prst="textNoShape">
              <a:avLst/>
            </a:prstTxWarp>
          </a:bodyPr>
          <a:lstStyle/>
          <a:p>
            <a:pPr>
              <a:buFont typeface="Times New Roman" charset="0"/>
              <a:buNone/>
              <a:defRPr/>
            </a:pPr>
            <a:endParaRPr lang="en-US" dirty="0">
              <a:solidFill>
                <a:srgbClr val="000000"/>
              </a:solidFill>
              <a:latin typeface="Times New Roman" charset="0"/>
              <a:ea typeface="Lucida Sans Unicode" charset="0"/>
              <a:cs typeface="Lucida Sans Unicode" charset="0"/>
            </a:endParaRPr>
          </a:p>
        </p:txBody>
      </p:sp>
      <p:sp>
        <p:nvSpPr>
          <p:cNvPr id="1029" name="Rectangle 4"/>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Lst>
  <p:txStyles>
    <p:titleStyle>
      <a:lvl1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07"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07"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07"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buClrTx/>
              <a:buSzTx/>
              <a:buFontTx/>
              <a:buNone/>
              <a:defRPr sz="1200">
                <a:solidFill>
                  <a:srgbClr val="898989"/>
                </a:solidFill>
                <a:latin typeface="Calibri" charset="0"/>
                <a:ea typeface="Arial" charset="0"/>
                <a:cs typeface="Arial" charset="0"/>
              </a:defRPr>
            </a:lvl1pPr>
          </a:lstStyle>
          <a:p>
            <a:pPr>
              <a:defRPr/>
            </a:pPr>
            <a:fld id="{7486C19C-D60D-1346-8B0A-7CA1FACF5784}" type="datetime1">
              <a:rPr lang="en-US"/>
              <a:pPr>
                <a:defRPr/>
              </a:pPr>
              <a:t>2/12/15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buClrTx/>
              <a:buSzTx/>
              <a:buFontTx/>
              <a:buNone/>
              <a:defRPr sz="1200">
                <a:solidFill>
                  <a:srgbClr val="898989"/>
                </a:solidFill>
                <a:latin typeface="Calibri" charset="0"/>
                <a:ea typeface="Lucida Sans Unicode" charset="0"/>
                <a:cs typeface="Lucida Sans Unicode"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buClrTx/>
              <a:buSzTx/>
              <a:buFontTx/>
              <a:buNone/>
              <a:defRPr sz="1200">
                <a:solidFill>
                  <a:srgbClr val="898989"/>
                </a:solidFill>
                <a:latin typeface="Calibri" charset="0"/>
                <a:ea typeface="Arial" charset="0"/>
                <a:cs typeface="Arial" charset="0"/>
              </a:defRPr>
            </a:lvl1pPr>
          </a:lstStyle>
          <a:p>
            <a:pPr>
              <a:defRPr/>
            </a:pPr>
            <a:fld id="{686352F8-AA3E-6D4C-8BF6-3D865C5467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7"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107"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0" y="-146050"/>
            <a:ext cx="91424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Text Box 2"/>
          <p:cNvSpPr txBox="1">
            <a:spLocks noChangeArrowheads="1"/>
          </p:cNvSpPr>
          <p:nvPr/>
        </p:nvSpPr>
        <p:spPr bwMode="auto">
          <a:xfrm>
            <a:off x="8534400" y="6096000"/>
            <a:ext cx="184150" cy="366713"/>
          </a:xfrm>
          <a:prstGeom prst="rect">
            <a:avLst/>
          </a:prstGeom>
          <a:noFill/>
          <a:ln w="9525">
            <a:noFill/>
            <a:round/>
            <a:headEnd/>
            <a:tailEnd/>
          </a:ln>
          <a:effectLst/>
        </p:spPr>
        <p:txBody>
          <a:bodyPr wrap="none" anchor="ctr">
            <a:prstTxWarp prst="textNoShape">
              <a:avLst/>
            </a:prstTxWarp>
          </a:bodyPr>
          <a:lstStyle/>
          <a:p>
            <a:pPr algn="l">
              <a:buFont typeface="Times New Roman" charset="0"/>
              <a:buNone/>
              <a:defRPr/>
            </a:pPr>
            <a:endParaRPr lang="en-US">
              <a:solidFill>
                <a:srgbClr val="000000"/>
              </a:solidFill>
              <a:latin typeface="Times New Roman" charset="0"/>
              <a:ea typeface="Lucida Sans Unicode"/>
              <a:cs typeface="Lucida Sans Unicode"/>
            </a:endParaRPr>
          </a:p>
        </p:txBody>
      </p:sp>
      <p:sp>
        <p:nvSpPr>
          <p:cNvPr id="1027" name="Text Box 3"/>
          <p:cNvSpPr txBox="1">
            <a:spLocks noChangeArrowheads="1"/>
          </p:cNvSpPr>
          <p:nvPr/>
        </p:nvSpPr>
        <p:spPr bwMode="auto">
          <a:xfrm>
            <a:off x="8366125" y="6051550"/>
            <a:ext cx="184150" cy="366713"/>
          </a:xfrm>
          <a:prstGeom prst="rect">
            <a:avLst/>
          </a:prstGeom>
          <a:noFill/>
          <a:ln w="9525">
            <a:noFill/>
            <a:round/>
            <a:headEnd/>
            <a:tailEnd/>
          </a:ln>
          <a:effectLst/>
        </p:spPr>
        <p:txBody>
          <a:bodyPr wrap="none" anchor="ctr">
            <a:prstTxWarp prst="textNoShape">
              <a:avLst/>
            </a:prstTxWarp>
          </a:bodyPr>
          <a:lstStyle/>
          <a:p>
            <a:pPr algn="l">
              <a:buFont typeface="Times New Roman" charset="0"/>
              <a:buNone/>
              <a:defRPr/>
            </a:pPr>
            <a:endParaRPr lang="en-US">
              <a:solidFill>
                <a:srgbClr val="000000"/>
              </a:solidFill>
              <a:latin typeface="Times New Roman" charset="0"/>
              <a:ea typeface="Lucida Sans Unicode"/>
              <a:cs typeface="Lucida Sans Unicode"/>
            </a:endParaRPr>
          </a:p>
        </p:txBody>
      </p:sp>
      <p:sp>
        <p:nvSpPr>
          <p:cNvPr id="27653" name="Rectangle 4"/>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243" r:id="rId1"/>
    <p:sldLayoutId id="2147484245" r:id="rId2"/>
  </p:sldLayoutIdLst>
  <p:txStyles>
    <p:titleStyle>
      <a:lvl1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2pPr>
      <a:lvl3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3pPr>
      <a:lvl4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4pPr>
      <a:lvl5pPr algn="ctr" defTabSz="457200" rtl="0" eaLnBrk="0" fontAlgn="base" hangingPunct="0">
        <a:spcBef>
          <a:spcPct val="0"/>
        </a:spcBef>
        <a:spcAft>
          <a:spcPct val="0"/>
        </a:spcAft>
        <a:buClr>
          <a:srgbClr val="000000"/>
        </a:buClr>
        <a:buSzPct val="100000"/>
        <a:buFont typeface="Times New Roman" pitchFamily="-107" charset="0"/>
        <a:defRPr sz="4400">
          <a:solidFill>
            <a:srgbClr val="000000"/>
          </a:solidFill>
          <a:latin typeface="Verdana" charset="0"/>
          <a:ea typeface="Lucida Sans Unicode" charset="0"/>
          <a:cs typeface="Lucida Sans Unicode"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Verdana"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07"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07"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07"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comments" Target="../comments/comment2.xml"/><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comments" Target="../comments/comment3.xml"/><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comments" Target="../comments/comment4.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comments" Target="../comments/comment5.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35.jpeg"/><Relationship Id="rId9"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dockets.justia.com/docket/utah/utdce/1:2012cv00242/86877" TargetMode="External"/><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bin"/><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3" Type="http://schemas.openxmlformats.org/officeDocument/2006/relationships/hyperlink" Target="https://about.pinterest.com/en/acceptable-use-policy" TargetMode="External"/><Relationship Id="rId4" Type="http://schemas.openxmlformats.org/officeDocument/2006/relationships/hyperlink" Target="https://support.twitter.com/articles/18311-the-twitter-rules" TargetMode="External"/><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slideLayout" Target="../slideLayouts/slideLayout12.xml"/><Relationship Id="rId2" Type="http://schemas.openxmlformats.org/officeDocument/2006/relationships/hyperlink" Target="https://www.facebook.com/legal/term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 Id="rId3"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hyperlink" Target="http://www.ca-ilg.org/post/sample-social-media-policies" TargetMode="External"/><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ca5.uscourts.gov/opinions%5Cpub%5C13/13-60900-CV0.pdf" TargetMode="External"/><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9AAF4">
            <a:alpha val="23000"/>
          </a:srgbClr>
        </a:solidFill>
        <a:effectLst/>
      </p:bgPr>
    </p:bg>
    <p:spTree>
      <p:nvGrpSpPr>
        <p:cNvPr id="1" name=""/>
        <p:cNvGrpSpPr/>
        <p:nvPr/>
      </p:nvGrpSpPr>
      <p:grpSpPr>
        <a:xfrm>
          <a:off x="0" y="0"/>
          <a:ext cx="0" cy="0"/>
          <a:chOff x="0" y="0"/>
          <a:chExt cx="0" cy="0"/>
        </a:xfrm>
      </p:grpSpPr>
      <p:sp>
        <p:nvSpPr>
          <p:cNvPr id="5" name="TextBox 4"/>
          <p:cNvSpPr txBox="1"/>
          <p:nvPr/>
        </p:nvSpPr>
        <p:spPr>
          <a:xfrm>
            <a:off x="609600" y="609600"/>
            <a:ext cx="7772400" cy="1938992"/>
          </a:xfrm>
          <a:prstGeom prst="rect">
            <a:avLst/>
          </a:prstGeom>
          <a:noFill/>
        </p:spPr>
        <p:txBody>
          <a:bodyPr wrap="square" rtlCol="0">
            <a:spAutoFit/>
          </a:bodyPr>
          <a:lstStyle/>
          <a:p>
            <a:r>
              <a:rPr lang="en-US" sz="4000" dirty="0" smtClean="0">
                <a:latin typeface="Verdana"/>
                <a:cs typeface="Verdana"/>
              </a:rPr>
              <a:t>Introduction to Intellectual Freedom for Libraries</a:t>
            </a:r>
          </a:p>
          <a:p>
            <a:r>
              <a:rPr lang="en-US" sz="4000" dirty="0" smtClean="0">
                <a:latin typeface="Verdana"/>
                <a:cs typeface="Verdana"/>
              </a:rPr>
              <a:t>2015 Update</a:t>
            </a:r>
            <a:endParaRPr lang="en-US" sz="4000" dirty="0">
              <a:latin typeface="Verdana"/>
              <a:cs typeface="Verdana"/>
            </a:endParaRPr>
          </a:p>
        </p:txBody>
      </p:sp>
      <p:pic>
        <p:nvPicPr>
          <p:cNvPr id="6" name="Picture 5"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334000"/>
            <a:ext cx="7365944" cy="872078"/>
          </a:xfrm>
          <a:prstGeom prst="rect">
            <a:avLst/>
          </a:prstGeom>
        </p:spPr>
      </p:pic>
      <p:sp>
        <p:nvSpPr>
          <p:cNvPr id="7" name="TextBox 6"/>
          <p:cNvSpPr txBox="1"/>
          <p:nvPr/>
        </p:nvSpPr>
        <p:spPr>
          <a:xfrm>
            <a:off x="609600" y="2895600"/>
            <a:ext cx="7772400" cy="830997"/>
          </a:xfrm>
          <a:prstGeom prst="rect">
            <a:avLst/>
          </a:prstGeom>
          <a:noFill/>
        </p:spPr>
        <p:txBody>
          <a:bodyPr wrap="square" rtlCol="0">
            <a:spAutoFit/>
          </a:bodyPr>
          <a:lstStyle/>
          <a:p>
            <a:r>
              <a:rPr lang="en-US" dirty="0" smtClean="0">
                <a:latin typeface="Verdana"/>
                <a:cs typeface="Verdana"/>
              </a:rPr>
              <a:t>Presented by Mary </a:t>
            </a:r>
            <a:r>
              <a:rPr lang="en-US" dirty="0" err="1" smtClean="0">
                <a:latin typeface="Verdana"/>
                <a:cs typeface="Verdana"/>
              </a:rPr>
              <a:t>Minow</a:t>
            </a:r>
            <a:endParaRPr lang="en-US" dirty="0" smtClean="0">
              <a:latin typeface="Verdana"/>
              <a:cs typeface="Verdana"/>
            </a:endParaRPr>
          </a:p>
          <a:p>
            <a:r>
              <a:rPr lang="en-US" dirty="0" smtClean="0">
                <a:latin typeface="Verdana"/>
                <a:cs typeface="Verdana"/>
              </a:rPr>
              <a:t>J.D., A.M.L.S</a:t>
            </a:r>
            <a:endParaRPr lang="en-US" dirty="0">
              <a:latin typeface="Verdana"/>
              <a:cs typeface="Verdana"/>
            </a:endParaRPr>
          </a:p>
        </p:txBody>
      </p:sp>
      <p:sp>
        <p:nvSpPr>
          <p:cNvPr id="9" name="TextBox 8"/>
          <p:cNvSpPr txBox="1"/>
          <p:nvPr/>
        </p:nvSpPr>
        <p:spPr>
          <a:xfrm>
            <a:off x="609600" y="4648200"/>
            <a:ext cx="7772400" cy="461665"/>
          </a:xfrm>
          <a:prstGeom prst="rect">
            <a:avLst/>
          </a:prstGeom>
          <a:noFill/>
        </p:spPr>
        <p:txBody>
          <a:bodyPr wrap="square" rtlCol="0">
            <a:spAutoFit/>
          </a:bodyPr>
          <a:lstStyle/>
          <a:p>
            <a:r>
              <a:rPr lang="en-US" dirty="0" smtClean="0">
                <a:latin typeface="Verdana"/>
                <a:cs typeface="Verdana"/>
              </a:rPr>
              <a:t>Tuesday, February 17, 2015</a:t>
            </a:r>
            <a:endParaRPr lang="en-US" dirty="0">
              <a:latin typeface="Verdana"/>
              <a:cs typeface="Verdana"/>
            </a:endParaRPr>
          </a:p>
        </p:txBody>
      </p:sp>
      <p:pic>
        <p:nvPicPr>
          <p:cNvPr id="1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966410"/>
            <a:ext cx="2527300" cy="33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1219200" y="1371600"/>
            <a:ext cx="6858000" cy="4876800"/>
          </a:xfrm>
          <a:prstGeom prst="rect">
            <a:avLst/>
          </a:prstGeom>
          <a:solidFill>
            <a:srgbClr val="969696"/>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8067" name="Oval 2"/>
          <p:cNvSpPr>
            <a:spLocks noChangeArrowheads="1"/>
          </p:cNvSpPr>
          <p:nvPr/>
        </p:nvSpPr>
        <p:spPr bwMode="auto">
          <a:xfrm>
            <a:off x="2209800" y="2133600"/>
            <a:ext cx="5410200" cy="3886200"/>
          </a:xfrm>
          <a:prstGeom prst="ellipse">
            <a:avLst/>
          </a:prstGeom>
          <a:solidFill>
            <a:srgbClr val="00FF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8068" name="Oval 3"/>
          <p:cNvSpPr>
            <a:spLocks noChangeArrowheads="1"/>
          </p:cNvSpPr>
          <p:nvPr/>
        </p:nvSpPr>
        <p:spPr bwMode="auto">
          <a:xfrm>
            <a:off x="3581400" y="3886200"/>
            <a:ext cx="2590800" cy="1752600"/>
          </a:xfrm>
          <a:prstGeom prst="ellipse">
            <a:avLst/>
          </a:prstGeom>
          <a:solidFill>
            <a:srgbClr val="00CC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8069" name="Rectangle 4"/>
          <p:cNvSpPr>
            <a:spLocks noGrp="1" noChangeArrowheads="1"/>
          </p:cNvSpPr>
          <p:nvPr>
            <p:ph type="title"/>
          </p:nvPr>
        </p:nvSpPr>
        <p:spPr>
          <a:xfrm>
            <a:off x="0" y="0"/>
            <a:ext cx="7772400" cy="1371600"/>
          </a:xfrm>
          <a:solidFill>
            <a:srgbClr val="00FF00"/>
          </a:solidFill>
        </p:spPr>
        <p:txBody>
          <a:bodyPr/>
          <a:lstStyle/>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t>Or will Patron win? </a:t>
            </a:r>
          </a:p>
        </p:txBody>
      </p:sp>
      <p:sp>
        <p:nvSpPr>
          <p:cNvPr id="88070" name="Text Box 5"/>
          <p:cNvSpPr txBox="1">
            <a:spLocks noChangeArrowheads="1"/>
          </p:cNvSpPr>
          <p:nvPr/>
        </p:nvSpPr>
        <p:spPr bwMode="auto">
          <a:xfrm>
            <a:off x="8289925" y="2819400"/>
            <a:ext cx="184150" cy="457200"/>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pic>
        <p:nvPicPr>
          <p:cNvPr id="88071" name="Picture 6"/>
          <p:cNvPicPr>
            <a:picLocks noChangeAspect="1" noChangeArrowheads="1"/>
          </p:cNvPicPr>
          <p:nvPr/>
        </p:nvPicPr>
        <p:blipFill>
          <a:blip r:embed="rId3"/>
          <a:srcRect/>
          <a:stretch>
            <a:fillRect/>
          </a:stretch>
        </p:blipFill>
        <p:spPr bwMode="auto">
          <a:xfrm>
            <a:off x="6553200" y="0"/>
            <a:ext cx="2590800" cy="2286000"/>
          </a:xfrm>
          <a:prstGeom prst="rect">
            <a:avLst/>
          </a:prstGeom>
          <a:noFill/>
          <a:ln w="9525">
            <a:noFill/>
            <a:round/>
            <a:headEnd/>
            <a:tailEnd/>
          </a:ln>
        </p:spPr>
      </p:pic>
      <p:sp>
        <p:nvSpPr>
          <p:cNvPr id="88072" name="Oval 7"/>
          <p:cNvSpPr>
            <a:spLocks noChangeArrowheads="1"/>
          </p:cNvSpPr>
          <p:nvPr/>
        </p:nvSpPr>
        <p:spPr bwMode="auto">
          <a:xfrm>
            <a:off x="6096000" y="3124200"/>
            <a:ext cx="228600" cy="304800"/>
          </a:xfrm>
          <a:prstGeom prst="ellipse">
            <a:avLst/>
          </a:prstGeom>
          <a:solidFill>
            <a:srgbClr val="0000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8073" name="Oval 8"/>
          <p:cNvSpPr>
            <a:spLocks noChangeArrowheads="1"/>
          </p:cNvSpPr>
          <p:nvPr/>
        </p:nvSpPr>
        <p:spPr bwMode="auto">
          <a:xfrm>
            <a:off x="3886200" y="3048000"/>
            <a:ext cx="228600" cy="304800"/>
          </a:xfrm>
          <a:prstGeom prst="ellipse">
            <a:avLst/>
          </a:prstGeom>
          <a:solidFill>
            <a:srgbClr val="0000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nvGraphicFramePr>
        <p:xfrm>
          <a:off x="0" y="1143000"/>
          <a:ext cx="9144000" cy="2057400"/>
        </p:xfrm>
        <a:graphic>
          <a:graphicData uri="http://schemas.openxmlformats.org/presentationml/2006/ole">
            <mc:AlternateContent xmlns:mc="http://schemas.openxmlformats.org/markup-compatibility/2006">
              <mc:Choice xmlns:v="urn:schemas-microsoft-com:vml" Requires="v">
                <p:oleObj spid="_x0000_s563216" r:id="rId4" imgW="4885714" imgH="2638095" progId="">
                  <p:embed/>
                </p:oleObj>
              </mc:Choice>
              <mc:Fallback>
                <p:oleObj r:id="rId4" imgW="4885714" imgH="263809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20574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98307" name="Picture 2"/>
          <p:cNvPicPr>
            <a:picLocks noChangeAspect="1" noChangeArrowheads="1"/>
          </p:cNvPicPr>
          <p:nvPr/>
        </p:nvPicPr>
        <p:blipFill>
          <a:blip r:embed="rId6"/>
          <a:srcRect/>
          <a:stretch>
            <a:fillRect/>
          </a:stretch>
        </p:blipFill>
        <p:spPr bwMode="auto">
          <a:xfrm>
            <a:off x="0" y="3276600"/>
            <a:ext cx="4876800" cy="3227388"/>
          </a:xfrm>
          <a:prstGeom prst="rect">
            <a:avLst/>
          </a:prstGeom>
          <a:noFill/>
          <a:ln w="9525">
            <a:noFill/>
            <a:round/>
            <a:headEnd/>
            <a:tailEnd/>
          </a:ln>
        </p:spPr>
      </p:pic>
      <p:sp>
        <p:nvSpPr>
          <p:cNvPr id="98308" name="AutoShape 3"/>
          <p:cNvSpPr>
            <a:spLocks noChangeArrowheads="1"/>
          </p:cNvSpPr>
          <p:nvPr/>
        </p:nvSpPr>
        <p:spPr bwMode="auto">
          <a:xfrm>
            <a:off x="5181600" y="2590800"/>
            <a:ext cx="3733800" cy="990600"/>
          </a:xfrm>
          <a:prstGeom prst="wedgeRectCallout">
            <a:avLst>
              <a:gd name="adj1" fmla="val -122917"/>
              <a:gd name="adj2" fmla="val 109093"/>
            </a:avLst>
          </a:prstGeom>
          <a:solidFill>
            <a:srgbClr val="00CC99"/>
          </a:solidFill>
          <a:ln w="9360">
            <a:solidFill>
              <a:srgbClr val="000000"/>
            </a:solidFill>
            <a:miter lim="800000"/>
            <a:headEnd/>
            <a:tailEnd/>
          </a:ln>
        </p:spPr>
        <p:txBody>
          <a:bodyPr lIns="90000" tIns="46800" rIns="90000" bIns="46800">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i="1" dirty="0">
                <a:solidFill>
                  <a:srgbClr val="000000"/>
                </a:solidFill>
                <a:latin typeface="Verdana" pitchFamily="-107" charset="0"/>
                <a:ea typeface="Lucida Sans Unicode" pitchFamily="-107" charset="0"/>
                <a:cs typeface="Lucida Sans Unicode" pitchFamily="-107" charset="0"/>
              </a:rPr>
              <a:t>Speech protected under umbrella of First Amendment:</a:t>
            </a:r>
          </a:p>
        </p:txBody>
      </p:sp>
      <p:sp>
        <p:nvSpPr>
          <p:cNvPr id="98329" name="Rectangle 42"/>
          <p:cNvSpPr>
            <a:spLocks noChangeArrowheads="1"/>
          </p:cNvSpPr>
          <p:nvPr/>
        </p:nvSpPr>
        <p:spPr bwMode="auto">
          <a:xfrm>
            <a:off x="0" y="0"/>
            <a:ext cx="9144000" cy="1143000"/>
          </a:xfrm>
          <a:prstGeom prst="rect">
            <a:avLst/>
          </a:prstGeom>
          <a:solidFill>
            <a:srgbClr val="66FF33"/>
          </a:solidFill>
          <a:ln w="9525">
            <a:noFill/>
            <a:round/>
            <a:headEnd/>
            <a:tailEnd/>
          </a:ln>
        </p:spPr>
        <p:txBody>
          <a:bodyPr lIns="90000" tIns="46800" rIns="90000" bIns="46800" anchor="ctr">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a:solidFill>
                  <a:srgbClr val="000000"/>
                </a:solidFill>
                <a:latin typeface="Verdana" pitchFamily="-107" charset="0"/>
                <a:ea typeface="Lucida Sans Unicode" pitchFamily="-107" charset="0"/>
                <a:cs typeface="Lucida Sans Unicode" pitchFamily="-107" charset="0"/>
              </a:rPr>
              <a:t>Legal Definitions</a:t>
            </a:r>
          </a:p>
        </p:txBody>
      </p:sp>
      <p:pic>
        <p:nvPicPr>
          <p:cNvPr id="7" name="table"/>
          <p:cNvPicPr>
            <a:picLocks noChangeAspect="1"/>
          </p:cNvPicPr>
          <p:nvPr/>
        </p:nvPicPr>
        <p:blipFill>
          <a:blip r:embed="rId7"/>
          <a:stretch>
            <a:fillRect/>
          </a:stretch>
        </p:blipFill>
        <p:spPr>
          <a:xfrm>
            <a:off x="4267200" y="3886200"/>
            <a:ext cx="4495834" cy="282431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solidFill>
            <a:srgbClr val="FF0000"/>
          </a:solidFill>
        </p:spPr>
        <p:txBody>
          <a:bodyPr/>
          <a:lstStyle/>
          <a:p>
            <a:r>
              <a:rPr lang="en-US" sz="3200" b="1" smtClean="0"/>
              <a:t>Court Case: Can a library legally </a:t>
            </a:r>
            <a:br>
              <a:rPr lang="en-US" sz="3200" b="1" smtClean="0"/>
            </a:br>
            <a:r>
              <a:rPr lang="en-US" sz="3200" b="1" smtClean="0"/>
              <a:t>remove books based on viewpoint</a:t>
            </a:r>
            <a:r>
              <a:rPr lang="en-US" sz="3600" b="1" smtClean="0"/>
              <a:t>?</a:t>
            </a:r>
          </a:p>
        </p:txBody>
      </p:sp>
      <p:pic>
        <p:nvPicPr>
          <p:cNvPr id="100355" name="Picture 3"/>
          <p:cNvPicPr>
            <a:picLocks noGrp="1" noChangeAspect="1" noChangeArrowheads="1"/>
          </p:cNvPicPr>
          <p:nvPr>
            <p:ph type="body" sz="half" idx="1"/>
          </p:nvPr>
        </p:nvPicPr>
        <p:blipFill>
          <a:blip r:embed="rId3"/>
          <a:srcRect/>
          <a:stretch>
            <a:fillRect/>
          </a:stretch>
        </p:blipFill>
        <p:spPr>
          <a:xfrm>
            <a:off x="457200" y="1219200"/>
            <a:ext cx="1828800" cy="2514600"/>
          </a:xfrm>
        </p:spPr>
      </p:pic>
      <p:sp>
        <p:nvSpPr>
          <p:cNvPr id="100356" name="AutoShape 4"/>
          <p:cNvSpPr>
            <a:spLocks noGrp="1" noChangeAspect="1" noChangeArrowheads="1"/>
          </p:cNvSpPr>
          <p:nvPr>
            <p:ph type="body" sz="half" idx="2"/>
          </p:nvPr>
        </p:nvSpPr>
        <p:spPr>
          <a:xfrm>
            <a:off x="4495800" y="1600200"/>
            <a:ext cx="4343400" cy="4525963"/>
          </a:xfrm>
        </p:spPr>
        <p:txBody>
          <a:bodyPr/>
          <a:lstStyle/>
          <a:p>
            <a:pPr marL="0" indent="0" defTabSz="914400">
              <a:spcBef>
                <a:spcPct val="20000"/>
              </a:spcBef>
            </a:pPr>
            <a:r>
              <a:rPr lang="en-US" sz="3200">
                <a:latin typeface="Times New Roman" pitchFamily="-107" charset="0"/>
              </a:rPr>
              <a:t>Student sued when school board removed books as  </a:t>
            </a:r>
          </a:p>
          <a:p>
            <a:pPr marL="0" indent="0" defTabSz="914400">
              <a:spcBef>
                <a:spcPct val="20000"/>
              </a:spcBef>
            </a:pPr>
            <a:r>
              <a:rPr lang="en-US" sz="3200">
                <a:latin typeface="Times New Roman" pitchFamily="-107" charset="0"/>
              </a:rPr>
              <a:t>   “anti-American, </a:t>
            </a:r>
          </a:p>
          <a:p>
            <a:pPr marL="0" indent="0" defTabSz="914400">
              <a:spcBef>
                <a:spcPct val="20000"/>
              </a:spcBef>
            </a:pPr>
            <a:r>
              <a:rPr lang="en-US" sz="3200">
                <a:latin typeface="Times New Roman" pitchFamily="-107" charset="0"/>
              </a:rPr>
              <a:t>    anti-Christian, </a:t>
            </a:r>
          </a:p>
          <a:p>
            <a:pPr marL="0" indent="0" defTabSz="914400">
              <a:spcBef>
                <a:spcPct val="20000"/>
              </a:spcBef>
            </a:pPr>
            <a:r>
              <a:rPr lang="en-US" sz="3200">
                <a:latin typeface="Times New Roman" pitchFamily="-107" charset="0"/>
              </a:rPr>
              <a:t>    anti-Semitic, and </a:t>
            </a:r>
          </a:p>
          <a:p>
            <a:pPr marL="0" indent="0" defTabSz="914400">
              <a:spcBef>
                <a:spcPct val="20000"/>
              </a:spcBef>
            </a:pPr>
            <a:r>
              <a:rPr lang="en-US" sz="3200">
                <a:latin typeface="Times New Roman" pitchFamily="-107" charset="0"/>
              </a:rPr>
              <a:t>    just plain filthy”</a:t>
            </a:r>
            <a:br>
              <a:rPr lang="en-US" sz="3200">
                <a:latin typeface="Times New Roman" pitchFamily="-107" charset="0"/>
              </a:rPr>
            </a:br>
            <a:endParaRPr lang="en-US">
              <a:latin typeface="Times New Roman" pitchFamily="-107" charset="0"/>
            </a:endParaRPr>
          </a:p>
        </p:txBody>
      </p:sp>
      <p:pic>
        <p:nvPicPr>
          <p:cNvPr id="100357" name="Picture 5"/>
          <p:cNvPicPr>
            <a:picLocks noChangeAspect="1" noChangeArrowheads="1"/>
          </p:cNvPicPr>
          <p:nvPr/>
        </p:nvPicPr>
        <p:blipFill>
          <a:blip r:embed="rId4"/>
          <a:srcRect/>
          <a:stretch>
            <a:fillRect/>
          </a:stretch>
        </p:blipFill>
        <p:spPr bwMode="auto">
          <a:xfrm>
            <a:off x="457200" y="4038600"/>
            <a:ext cx="1666875" cy="2543175"/>
          </a:xfrm>
          <a:prstGeom prst="rect">
            <a:avLst/>
          </a:prstGeom>
          <a:noFill/>
          <a:ln w="9525">
            <a:noFill/>
            <a:miter lim="800000"/>
            <a:headEnd/>
            <a:tailEnd/>
          </a:ln>
        </p:spPr>
      </p:pic>
      <p:pic>
        <p:nvPicPr>
          <p:cNvPr id="100358" name="Picture 6"/>
          <p:cNvPicPr>
            <a:picLocks noChangeAspect="1" noChangeArrowheads="1"/>
          </p:cNvPicPr>
          <p:nvPr/>
        </p:nvPicPr>
        <p:blipFill>
          <a:blip r:embed="rId5"/>
          <a:srcRect/>
          <a:stretch>
            <a:fillRect/>
          </a:stretch>
        </p:blipFill>
        <p:spPr bwMode="auto">
          <a:xfrm>
            <a:off x="2590800" y="1219200"/>
            <a:ext cx="1531938" cy="2590800"/>
          </a:xfrm>
          <a:prstGeom prst="rect">
            <a:avLst/>
          </a:prstGeom>
          <a:noFill/>
          <a:ln w="9525">
            <a:noFill/>
            <a:miter lim="800000"/>
            <a:headEnd/>
            <a:tailEnd/>
          </a:ln>
        </p:spPr>
      </p:pic>
      <p:sp>
        <p:nvSpPr>
          <p:cNvPr id="100359" name="Text Box 7"/>
          <p:cNvSpPr txBox="1">
            <a:spLocks noChangeArrowheads="1"/>
          </p:cNvSpPr>
          <p:nvPr/>
        </p:nvSpPr>
        <p:spPr bwMode="auto">
          <a:xfrm>
            <a:off x="4346575" y="6248400"/>
            <a:ext cx="4797425" cy="366713"/>
          </a:xfrm>
          <a:prstGeom prst="rect">
            <a:avLst/>
          </a:prstGeom>
          <a:noFill/>
          <a:ln w="9525">
            <a:noFill/>
            <a:miter lim="800000"/>
            <a:headEnd/>
            <a:tailEnd/>
          </a:ln>
        </p:spPr>
        <p:txBody>
          <a:bodyPr wrap="none">
            <a:prstTxWarp prst="textNoShape">
              <a:avLst/>
            </a:prstTxWarp>
            <a:spAutoFit/>
          </a:bodyPr>
          <a:lstStyle/>
          <a:p>
            <a:pPr algn="ctr">
              <a:buClrTx/>
              <a:buSzTx/>
              <a:buFontTx/>
              <a:buNone/>
            </a:pPr>
            <a:r>
              <a:rPr lang="en-US" sz="1800">
                <a:solidFill>
                  <a:srgbClr val="000000"/>
                </a:solidFill>
                <a:latin typeface="Verdana" pitchFamily="-107" charset="0"/>
                <a:ea typeface="Lucida Sans Unicode" pitchFamily="-107" charset="0"/>
                <a:cs typeface="Lucida Sans Unicode" pitchFamily="-107" charset="0"/>
              </a:rPr>
              <a:t> </a:t>
            </a:r>
            <a:r>
              <a:rPr lang="en-US" sz="1800" i="1">
                <a:solidFill>
                  <a:srgbClr val="000000"/>
                </a:solidFill>
                <a:latin typeface="Verdana" pitchFamily="-107" charset="0"/>
                <a:ea typeface="Lucida Sans Unicode" pitchFamily="-107" charset="0"/>
                <a:cs typeface="Lucida Sans Unicode" pitchFamily="-107" charset="0"/>
              </a:rPr>
              <a:t>Bd. of Ed. v. Pico,</a:t>
            </a:r>
            <a:r>
              <a:rPr lang="en-US" sz="1800">
                <a:solidFill>
                  <a:srgbClr val="000000"/>
                </a:solidFill>
                <a:latin typeface="Verdana" pitchFamily="-107" charset="0"/>
                <a:ea typeface="Lucida Sans Unicode" pitchFamily="-107" charset="0"/>
                <a:cs typeface="Lucida Sans Unicode" pitchFamily="-107" charset="0"/>
              </a:rPr>
              <a:t> 457 U.S. 853 (1982)</a:t>
            </a:r>
          </a:p>
        </p:txBody>
      </p:sp>
      <p:pic>
        <p:nvPicPr>
          <p:cNvPr id="100360" name="Picture 8"/>
          <p:cNvPicPr>
            <a:picLocks noChangeAspect="1" noChangeArrowheads="1"/>
          </p:cNvPicPr>
          <p:nvPr/>
        </p:nvPicPr>
        <p:blipFill>
          <a:blip r:embed="rId6"/>
          <a:srcRect l="20000" t="13335" r="23334"/>
          <a:stretch>
            <a:fillRect/>
          </a:stretch>
        </p:blipFill>
        <p:spPr bwMode="auto">
          <a:xfrm>
            <a:off x="2590800" y="3962400"/>
            <a:ext cx="1644650" cy="2514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solidFill>
            <a:schemeClr val="accent1"/>
          </a:solidFill>
        </p:spPr>
        <p:txBody>
          <a:bodyPr/>
          <a:lstStyle/>
          <a:p>
            <a:r>
              <a:rPr lang="en-US" sz="3600" b="1"/>
              <a:t>No. U.S. Supreme Court  </a:t>
            </a:r>
          </a:p>
        </p:txBody>
      </p:sp>
      <p:sp>
        <p:nvSpPr>
          <p:cNvPr id="102403" name="Text Box 7"/>
          <p:cNvSpPr txBox="1">
            <a:spLocks noChangeArrowheads="1"/>
          </p:cNvSpPr>
          <p:nvPr/>
        </p:nvSpPr>
        <p:spPr bwMode="auto">
          <a:xfrm>
            <a:off x="295275" y="6400800"/>
            <a:ext cx="8848725" cy="457200"/>
          </a:xfrm>
          <a:prstGeom prst="rect">
            <a:avLst/>
          </a:prstGeom>
          <a:noFill/>
          <a:ln w="9525">
            <a:noFill/>
            <a:miter lim="800000"/>
            <a:headEnd/>
            <a:tailEnd/>
          </a:ln>
        </p:spPr>
        <p:txBody>
          <a:bodyPr wrap="none">
            <a:prstTxWarp prst="textNoShape">
              <a:avLst/>
            </a:prstTxWarp>
            <a:spAutoFit/>
          </a:bodyPr>
          <a:lstStyle/>
          <a:p>
            <a:pPr>
              <a:buClrTx/>
              <a:buSzTx/>
              <a:buFontTx/>
              <a:buNone/>
            </a:pPr>
            <a:r>
              <a:rPr lang="en-US" sz="1200">
                <a:solidFill>
                  <a:srgbClr val="000000"/>
                </a:solidFill>
                <a:latin typeface="Verdana" pitchFamily="-107" charset="0"/>
                <a:ea typeface="Lucida Sans Unicode" pitchFamily="-107" charset="0"/>
                <a:cs typeface="Lucida Sans Unicode" pitchFamily="-107" charset="0"/>
              </a:rPr>
              <a:t> </a:t>
            </a:r>
            <a:r>
              <a:rPr lang="en-US" sz="1200" i="1">
                <a:solidFill>
                  <a:srgbClr val="000000"/>
                </a:solidFill>
                <a:latin typeface="Verdana" pitchFamily="-107" charset="0"/>
                <a:ea typeface="Lucida Sans Unicode" pitchFamily="-107" charset="0"/>
                <a:cs typeface="Lucida Sans Unicode" pitchFamily="-107" charset="0"/>
              </a:rPr>
              <a:t>Bd. of Ed. v. Pico,</a:t>
            </a:r>
            <a:r>
              <a:rPr lang="en-US" sz="1200">
                <a:solidFill>
                  <a:srgbClr val="000000"/>
                </a:solidFill>
                <a:latin typeface="Verdana" pitchFamily="-107" charset="0"/>
                <a:ea typeface="Lucida Sans Unicode" pitchFamily="-107" charset="0"/>
                <a:cs typeface="Lucida Sans Unicode" pitchFamily="-107" charset="0"/>
              </a:rPr>
              <a:t> 457 U.S. 853 (1982)is cited for this proposition. The decision was a plurality, not a majority. </a:t>
            </a:r>
          </a:p>
          <a:p>
            <a:pPr>
              <a:buClrTx/>
              <a:buSzTx/>
              <a:buFontTx/>
              <a:buNone/>
            </a:pPr>
            <a:r>
              <a:rPr lang="en-US" sz="1200">
                <a:solidFill>
                  <a:srgbClr val="000000"/>
                </a:solidFill>
                <a:latin typeface="Verdana" pitchFamily="-107" charset="0"/>
                <a:ea typeface="Lucida Sans Unicode" pitchFamily="-107" charset="0"/>
                <a:cs typeface="Lucida Sans Unicode" pitchFamily="-107" charset="0"/>
              </a:rPr>
              <a:t>Lower court decisions citing it are controlling.</a:t>
            </a:r>
          </a:p>
        </p:txBody>
      </p:sp>
      <p:pic>
        <p:nvPicPr>
          <p:cNvPr id="102404" name="Picture 9"/>
          <p:cNvPicPr>
            <a:picLocks noChangeAspect="1" noChangeArrowheads="1"/>
          </p:cNvPicPr>
          <p:nvPr/>
        </p:nvPicPr>
        <p:blipFill>
          <a:blip r:embed="rId3"/>
          <a:srcRect/>
          <a:stretch>
            <a:fillRect/>
          </a:stretch>
        </p:blipFill>
        <p:spPr bwMode="auto">
          <a:xfrm>
            <a:off x="4343400" y="1371600"/>
            <a:ext cx="3838575" cy="2857500"/>
          </a:xfrm>
          <a:prstGeom prst="rect">
            <a:avLst/>
          </a:prstGeom>
          <a:noFill/>
          <a:ln w="9525">
            <a:noFill/>
            <a:miter lim="800000"/>
            <a:headEnd/>
            <a:tailEnd/>
          </a:ln>
        </p:spPr>
      </p:pic>
      <p:sp>
        <p:nvSpPr>
          <p:cNvPr id="461834" name="Text Box 10"/>
          <p:cNvSpPr txBox="1">
            <a:spLocks noChangeArrowheads="1"/>
          </p:cNvSpPr>
          <p:nvPr/>
        </p:nvSpPr>
        <p:spPr bwMode="auto">
          <a:xfrm>
            <a:off x="4038600" y="3505200"/>
            <a:ext cx="5105400" cy="1831975"/>
          </a:xfrm>
          <a:prstGeom prst="rect">
            <a:avLst/>
          </a:prstGeom>
          <a:solidFill>
            <a:schemeClr val="accent1"/>
          </a:solidFill>
          <a:ln w="9525">
            <a:noFill/>
            <a:miter lim="800000"/>
            <a:headEnd/>
            <a:tailEnd/>
          </a:ln>
        </p:spPr>
        <p:txBody>
          <a:bodyPr>
            <a:prstTxWarp prst="textNoShape">
              <a:avLst/>
            </a:prstTxWarp>
            <a:spAutoFit/>
          </a:bodyPr>
          <a:lstStyle/>
          <a:p>
            <a:pPr algn="l">
              <a:spcBef>
                <a:spcPct val="50000"/>
              </a:spcBef>
            </a:pPr>
            <a:endParaRPr lang="en-US" sz="100" b="1">
              <a:solidFill>
                <a:srgbClr val="000000"/>
              </a:solidFill>
              <a:ea typeface="Lucida Sans Unicode" pitchFamily="-107" charset="0"/>
              <a:cs typeface="Lucida Sans Unicode" pitchFamily="-107" charset="0"/>
            </a:endParaRPr>
          </a:p>
          <a:p>
            <a:pPr algn="l">
              <a:spcBef>
                <a:spcPct val="50000"/>
              </a:spcBef>
            </a:pPr>
            <a:r>
              <a:rPr lang="en-US" sz="2000" b="1">
                <a:solidFill>
                  <a:srgbClr val="000000"/>
                </a:solidFill>
                <a:ea typeface="Lucida Sans Unicode" pitchFamily="-107" charset="0"/>
                <a:cs typeface="Lucida Sans Unicode" pitchFamily="-107" charset="0"/>
              </a:rPr>
              <a:t>Schools </a:t>
            </a:r>
            <a:r>
              <a:rPr lang="en-US" sz="2000" b="1" i="1">
                <a:solidFill>
                  <a:srgbClr val="000000"/>
                </a:solidFill>
                <a:ea typeface="Lucida Sans Unicode" pitchFamily="-107" charset="0"/>
                <a:cs typeface="Lucida Sans Unicode" pitchFamily="-107" charset="0"/>
              </a:rPr>
              <a:t>in loco parentis </a:t>
            </a:r>
            <a:r>
              <a:rPr lang="en-US" sz="2000" b="1">
                <a:solidFill>
                  <a:srgbClr val="000000"/>
                </a:solidFill>
                <a:ea typeface="Lucida Sans Unicode" pitchFamily="-107" charset="0"/>
                <a:cs typeface="Lucida Sans Unicode" pitchFamily="-107" charset="0"/>
              </a:rPr>
              <a:t>and set curriculum</a:t>
            </a:r>
            <a:r>
              <a:rPr lang="en-US" sz="2000">
                <a:solidFill>
                  <a:srgbClr val="000000"/>
                </a:solidFill>
                <a:ea typeface="Lucida Sans Unicode" pitchFamily="-107" charset="0"/>
                <a:cs typeface="Lucida Sans Unicode" pitchFamily="-107" charset="0"/>
              </a:rPr>
              <a:t>, but cannot remove books unless educationally unsuitable or pervasively vulgar. </a:t>
            </a:r>
          </a:p>
          <a:p>
            <a:pPr algn="l">
              <a:spcBef>
                <a:spcPct val="50000"/>
              </a:spcBef>
            </a:pPr>
            <a:r>
              <a:rPr lang="en-US" sz="2000">
                <a:solidFill>
                  <a:srgbClr val="000000"/>
                </a:solidFill>
                <a:ea typeface="Lucida Sans Unicode" pitchFamily="-107" charset="0"/>
                <a:cs typeface="Lucida Sans Unicode" pitchFamily="-107" charset="0"/>
              </a:rPr>
              <a:t>Settlement: Books returned to shelves.</a:t>
            </a:r>
          </a:p>
          <a:p>
            <a:pPr algn="l">
              <a:spcBef>
                <a:spcPct val="50000"/>
              </a:spcBef>
            </a:pPr>
            <a:endParaRPr lang="en-US" sz="800" b="1">
              <a:solidFill>
                <a:srgbClr val="000000"/>
              </a:solidFill>
              <a:ea typeface="Lucida Sans Unicode" pitchFamily="-107" charset="0"/>
              <a:cs typeface="Lucida Sans Unicode" pitchFamily="-107" charset="0"/>
            </a:endParaRPr>
          </a:p>
        </p:txBody>
      </p:sp>
      <p:pic>
        <p:nvPicPr>
          <p:cNvPr id="102406" name="Picture 13"/>
          <p:cNvPicPr>
            <a:picLocks noChangeAspect="1" noChangeArrowheads="1"/>
          </p:cNvPicPr>
          <p:nvPr/>
        </p:nvPicPr>
        <p:blipFill>
          <a:blip r:embed="rId4"/>
          <a:srcRect/>
          <a:stretch>
            <a:fillRect/>
          </a:stretch>
        </p:blipFill>
        <p:spPr bwMode="auto">
          <a:xfrm>
            <a:off x="304800" y="1295400"/>
            <a:ext cx="1536700" cy="2362200"/>
          </a:xfrm>
          <a:prstGeom prst="rect">
            <a:avLst/>
          </a:prstGeom>
          <a:noFill/>
          <a:ln w="9525">
            <a:noFill/>
            <a:miter lim="800000"/>
            <a:headEnd/>
            <a:tailEnd/>
          </a:ln>
        </p:spPr>
      </p:pic>
      <p:pic>
        <p:nvPicPr>
          <p:cNvPr id="102407" name="Picture 14"/>
          <p:cNvPicPr>
            <a:picLocks noChangeAspect="1" noChangeArrowheads="1"/>
          </p:cNvPicPr>
          <p:nvPr/>
        </p:nvPicPr>
        <p:blipFill>
          <a:blip r:embed="rId5"/>
          <a:srcRect l="16667" r="16667"/>
          <a:stretch>
            <a:fillRect/>
          </a:stretch>
        </p:blipFill>
        <p:spPr bwMode="auto">
          <a:xfrm>
            <a:off x="2336800" y="1371600"/>
            <a:ext cx="1625600" cy="2438400"/>
          </a:xfrm>
          <a:prstGeom prst="rect">
            <a:avLst/>
          </a:prstGeom>
          <a:noFill/>
          <a:ln w="9525">
            <a:noFill/>
            <a:miter lim="800000"/>
            <a:headEnd/>
            <a:tailEnd/>
          </a:ln>
        </p:spPr>
      </p:pic>
      <p:pic>
        <p:nvPicPr>
          <p:cNvPr id="102408" name="Picture 15"/>
          <p:cNvPicPr>
            <a:picLocks noChangeAspect="1" noChangeArrowheads="1"/>
          </p:cNvPicPr>
          <p:nvPr/>
        </p:nvPicPr>
        <p:blipFill>
          <a:blip r:embed="rId6"/>
          <a:srcRect/>
          <a:stretch>
            <a:fillRect/>
          </a:stretch>
        </p:blipFill>
        <p:spPr bwMode="auto">
          <a:xfrm>
            <a:off x="304800" y="4191000"/>
            <a:ext cx="1311275" cy="2057400"/>
          </a:xfrm>
          <a:prstGeom prst="rect">
            <a:avLst/>
          </a:prstGeom>
          <a:noFill/>
          <a:ln w="9525">
            <a:noFill/>
            <a:miter lim="800000"/>
            <a:headEnd/>
            <a:tailEnd/>
          </a:ln>
        </p:spPr>
      </p:pic>
      <p:pic>
        <p:nvPicPr>
          <p:cNvPr id="102409" name="Picture 17"/>
          <p:cNvPicPr>
            <a:picLocks noChangeAspect="1" noChangeArrowheads="1"/>
          </p:cNvPicPr>
          <p:nvPr/>
        </p:nvPicPr>
        <p:blipFill>
          <a:blip r:embed="rId7"/>
          <a:srcRect/>
          <a:stretch>
            <a:fillRect/>
          </a:stretch>
        </p:blipFill>
        <p:spPr bwMode="auto">
          <a:xfrm>
            <a:off x="2209800" y="3886200"/>
            <a:ext cx="1720850" cy="2571750"/>
          </a:xfrm>
          <a:prstGeom prst="rect">
            <a:avLst/>
          </a:prstGeom>
          <a:noFill/>
          <a:ln w="9525">
            <a:noFill/>
            <a:miter lim="800000"/>
            <a:headEnd/>
            <a:tailEnd/>
          </a:ln>
        </p:spPr>
      </p:pic>
      <p:pic>
        <p:nvPicPr>
          <p:cNvPr id="102410" name="Picture 16"/>
          <p:cNvPicPr>
            <a:picLocks noChangeAspect="1" noChangeArrowheads="1"/>
          </p:cNvPicPr>
          <p:nvPr/>
        </p:nvPicPr>
        <p:blipFill>
          <a:blip r:embed="rId8"/>
          <a:srcRect/>
          <a:stretch>
            <a:fillRect/>
          </a:stretch>
        </p:blipFill>
        <p:spPr bwMode="auto">
          <a:xfrm>
            <a:off x="1219200" y="3276600"/>
            <a:ext cx="1139825" cy="18811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834"/>
                                        </p:tgtEl>
                                        <p:attrNameLst>
                                          <p:attrName>style.visibility</p:attrName>
                                        </p:attrNameLst>
                                      </p:cBhvr>
                                      <p:to>
                                        <p:strVal val="visible"/>
                                      </p:to>
                                    </p:set>
                                    <p:animEffect transition="in" filter="blinds(horizontal)">
                                      <p:cBhvr>
                                        <p:cTn id="7" dur="500"/>
                                        <p:tgtEl>
                                          <p:spTgt spid="46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solidFill>
            <a:schemeClr val="accent1"/>
          </a:solidFill>
        </p:spPr>
        <p:txBody>
          <a:bodyPr/>
          <a:lstStyle/>
          <a:p>
            <a:r>
              <a:rPr lang="en-US" sz="3600" b="1"/>
              <a:t>No. U.S. Supreme Court  </a:t>
            </a:r>
          </a:p>
        </p:txBody>
      </p:sp>
      <p:sp>
        <p:nvSpPr>
          <p:cNvPr id="104451" name="Text Box 7"/>
          <p:cNvSpPr txBox="1">
            <a:spLocks noChangeArrowheads="1"/>
          </p:cNvSpPr>
          <p:nvPr/>
        </p:nvSpPr>
        <p:spPr bwMode="auto">
          <a:xfrm>
            <a:off x="295275" y="6400800"/>
            <a:ext cx="8848725" cy="457200"/>
          </a:xfrm>
          <a:prstGeom prst="rect">
            <a:avLst/>
          </a:prstGeom>
          <a:noFill/>
          <a:ln w="9525">
            <a:noFill/>
            <a:miter lim="800000"/>
            <a:headEnd/>
            <a:tailEnd/>
          </a:ln>
        </p:spPr>
        <p:txBody>
          <a:bodyPr wrap="none">
            <a:prstTxWarp prst="textNoShape">
              <a:avLst/>
            </a:prstTxWarp>
            <a:spAutoFit/>
          </a:bodyPr>
          <a:lstStyle/>
          <a:p>
            <a:pPr>
              <a:buClrTx/>
              <a:buSzTx/>
              <a:buFontTx/>
              <a:buNone/>
            </a:pPr>
            <a:r>
              <a:rPr lang="en-US" sz="1200">
                <a:solidFill>
                  <a:srgbClr val="000000"/>
                </a:solidFill>
                <a:latin typeface="Verdana" pitchFamily="-107" charset="0"/>
                <a:ea typeface="Lucida Sans Unicode" pitchFamily="-107" charset="0"/>
                <a:cs typeface="Lucida Sans Unicode" pitchFamily="-107" charset="0"/>
              </a:rPr>
              <a:t> </a:t>
            </a:r>
            <a:r>
              <a:rPr lang="en-US" sz="1200" i="1">
                <a:solidFill>
                  <a:srgbClr val="000000"/>
                </a:solidFill>
                <a:latin typeface="Verdana" pitchFamily="-107" charset="0"/>
                <a:ea typeface="Lucida Sans Unicode" pitchFamily="-107" charset="0"/>
                <a:cs typeface="Lucida Sans Unicode" pitchFamily="-107" charset="0"/>
              </a:rPr>
              <a:t>Bd. of Ed. v. Pico,</a:t>
            </a:r>
            <a:r>
              <a:rPr lang="en-US" sz="1200">
                <a:solidFill>
                  <a:srgbClr val="000000"/>
                </a:solidFill>
                <a:latin typeface="Verdana" pitchFamily="-107" charset="0"/>
                <a:ea typeface="Lucida Sans Unicode" pitchFamily="-107" charset="0"/>
                <a:cs typeface="Lucida Sans Unicode" pitchFamily="-107" charset="0"/>
              </a:rPr>
              <a:t> 457 U.S. 853 (1982)is cited for this proposition. The decision was a plurality, not a majority. </a:t>
            </a:r>
          </a:p>
          <a:p>
            <a:pPr>
              <a:buClrTx/>
              <a:buSzTx/>
              <a:buFontTx/>
              <a:buNone/>
            </a:pPr>
            <a:r>
              <a:rPr lang="en-US" sz="1200">
                <a:solidFill>
                  <a:srgbClr val="000000"/>
                </a:solidFill>
                <a:latin typeface="Verdana" pitchFamily="-107" charset="0"/>
                <a:ea typeface="Lucida Sans Unicode" pitchFamily="-107" charset="0"/>
                <a:cs typeface="Lucida Sans Unicode" pitchFamily="-107" charset="0"/>
              </a:rPr>
              <a:t>Lower court decisions citing it are controlling.</a:t>
            </a:r>
          </a:p>
        </p:txBody>
      </p:sp>
      <p:pic>
        <p:nvPicPr>
          <p:cNvPr id="104452" name="Picture 9"/>
          <p:cNvPicPr>
            <a:picLocks noChangeAspect="1" noChangeArrowheads="1"/>
          </p:cNvPicPr>
          <p:nvPr/>
        </p:nvPicPr>
        <p:blipFill>
          <a:blip r:embed="rId3"/>
          <a:srcRect/>
          <a:stretch>
            <a:fillRect/>
          </a:stretch>
        </p:blipFill>
        <p:spPr bwMode="auto">
          <a:xfrm>
            <a:off x="4343400" y="1371600"/>
            <a:ext cx="3838575" cy="2857500"/>
          </a:xfrm>
          <a:prstGeom prst="rect">
            <a:avLst/>
          </a:prstGeom>
          <a:noFill/>
          <a:ln w="9525">
            <a:noFill/>
            <a:miter lim="800000"/>
            <a:headEnd/>
            <a:tailEnd/>
          </a:ln>
        </p:spPr>
      </p:pic>
      <p:sp>
        <p:nvSpPr>
          <p:cNvPr id="461834" name="Text Box 10"/>
          <p:cNvSpPr txBox="1">
            <a:spLocks noChangeArrowheads="1"/>
          </p:cNvSpPr>
          <p:nvPr/>
        </p:nvSpPr>
        <p:spPr bwMode="auto">
          <a:xfrm>
            <a:off x="4038600" y="3505200"/>
            <a:ext cx="5105400" cy="2728913"/>
          </a:xfrm>
          <a:prstGeom prst="rect">
            <a:avLst/>
          </a:prstGeom>
          <a:solidFill>
            <a:schemeClr val="accent1"/>
          </a:solidFill>
          <a:ln w="9525">
            <a:noFill/>
            <a:miter lim="800000"/>
            <a:headEnd/>
            <a:tailEnd/>
          </a:ln>
        </p:spPr>
        <p:txBody>
          <a:bodyPr>
            <a:prstTxWarp prst="textNoShape">
              <a:avLst/>
            </a:prstTxWarp>
            <a:spAutoFit/>
          </a:bodyPr>
          <a:lstStyle/>
          <a:p>
            <a:pPr algn="l">
              <a:spcBef>
                <a:spcPct val="50000"/>
              </a:spcBef>
            </a:pPr>
            <a:endParaRPr lang="en-US" sz="100" b="1">
              <a:solidFill>
                <a:srgbClr val="000000"/>
              </a:solidFill>
              <a:ea typeface="Lucida Sans Unicode" pitchFamily="-107" charset="0"/>
              <a:cs typeface="Lucida Sans Unicode" pitchFamily="-107" charset="0"/>
            </a:endParaRPr>
          </a:p>
          <a:p>
            <a:pPr algn="l">
              <a:spcBef>
                <a:spcPct val="50000"/>
              </a:spcBef>
            </a:pPr>
            <a:r>
              <a:rPr lang="en-US" sz="2000" b="1">
                <a:solidFill>
                  <a:srgbClr val="000000"/>
                </a:solidFill>
                <a:ea typeface="Lucida Sans Unicode" pitchFamily="-107" charset="0"/>
                <a:cs typeface="Lucida Sans Unicode" pitchFamily="-107" charset="0"/>
              </a:rPr>
              <a:t>Schools </a:t>
            </a:r>
            <a:r>
              <a:rPr lang="en-US" sz="2000" b="1" i="1">
                <a:solidFill>
                  <a:srgbClr val="000000"/>
                </a:solidFill>
                <a:ea typeface="Lucida Sans Unicode" pitchFamily="-107" charset="0"/>
                <a:cs typeface="Lucida Sans Unicode" pitchFamily="-107" charset="0"/>
              </a:rPr>
              <a:t>in loco parentis </a:t>
            </a:r>
            <a:r>
              <a:rPr lang="en-US" sz="2000" b="1">
                <a:solidFill>
                  <a:srgbClr val="000000"/>
                </a:solidFill>
                <a:ea typeface="Lucida Sans Unicode" pitchFamily="-107" charset="0"/>
                <a:cs typeface="Lucida Sans Unicode" pitchFamily="-107" charset="0"/>
              </a:rPr>
              <a:t>and set curriculum</a:t>
            </a:r>
            <a:r>
              <a:rPr lang="en-US" sz="2000">
                <a:solidFill>
                  <a:srgbClr val="000000"/>
                </a:solidFill>
                <a:ea typeface="Lucida Sans Unicode" pitchFamily="-107" charset="0"/>
                <a:cs typeface="Lucida Sans Unicode" pitchFamily="-107" charset="0"/>
              </a:rPr>
              <a:t>, but cannot remove books unless educationally unsuitable or pervasively vulgar. </a:t>
            </a:r>
          </a:p>
          <a:p>
            <a:pPr algn="l">
              <a:spcBef>
                <a:spcPct val="50000"/>
              </a:spcBef>
            </a:pPr>
            <a:r>
              <a:rPr lang="en-US" sz="2000">
                <a:solidFill>
                  <a:srgbClr val="000000"/>
                </a:solidFill>
                <a:ea typeface="Lucida Sans Unicode" pitchFamily="-107" charset="0"/>
                <a:cs typeface="Lucida Sans Unicode" pitchFamily="-107" charset="0"/>
              </a:rPr>
              <a:t>Settlement: Books returned to shelves.</a:t>
            </a:r>
          </a:p>
          <a:p>
            <a:pPr algn="l">
              <a:spcBef>
                <a:spcPct val="50000"/>
              </a:spcBef>
            </a:pPr>
            <a:endParaRPr lang="en-US" sz="800" b="1">
              <a:solidFill>
                <a:srgbClr val="000000"/>
              </a:solidFill>
              <a:ea typeface="Lucida Sans Unicode" pitchFamily="-107" charset="0"/>
              <a:cs typeface="Lucida Sans Unicode" pitchFamily="-107" charset="0"/>
            </a:endParaRPr>
          </a:p>
          <a:p>
            <a:pPr algn="l">
              <a:spcBef>
                <a:spcPct val="50000"/>
              </a:spcBef>
            </a:pPr>
            <a:r>
              <a:rPr lang="en-US" b="1">
                <a:solidFill>
                  <a:srgbClr val="000000"/>
                </a:solidFill>
                <a:ea typeface="Lucida Sans Unicode" pitchFamily="-107" charset="0"/>
                <a:cs typeface="Lucida Sans Unicode" pitchFamily="-107" charset="0"/>
              </a:rPr>
              <a:t>Public library, place of free-wheeling inquiry, put the books on display</a:t>
            </a:r>
          </a:p>
        </p:txBody>
      </p:sp>
      <p:pic>
        <p:nvPicPr>
          <p:cNvPr id="104454" name="Picture 13"/>
          <p:cNvPicPr>
            <a:picLocks noChangeAspect="1" noChangeArrowheads="1"/>
          </p:cNvPicPr>
          <p:nvPr/>
        </p:nvPicPr>
        <p:blipFill>
          <a:blip r:embed="rId4"/>
          <a:srcRect/>
          <a:stretch>
            <a:fillRect/>
          </a:stretch>
        </p:blipFill>
        <p:spPr bwMode="auto">
          <a:xfrm>
            <a:off x="304800" y="1295400"/>
            <a:ext cx="1536700" cy="2362200"/>
          </a:xfrm>
          <a:prstGeom prst="rect">
            <a:avLst/>
          </a:prstGeom>
          <a:noFill/>
          <a:ln w="9525">
            <a:noFill/>
            <a:miter lim="800000"/>
            <a:headEnd/>
            <a:tailEnd/>
          </a:ln>
        </p:spPr>
      </p:pic>
      <p:pic>
        <p:nvPicPr>
          <p:cNvPr id="104455" name="Picture 14"/>
          <p:cNvPicPr>
            <a:picLocks noChangeAspect="1" noChangeArrowheads="1"/>
          </p:cNvPicPr>
          <p:nvPr/>
        </p:nvPicPr>
        <p:blipFill>
          <a:blip r:embed="rId5"/>
          <a:srcRect l="16667" r="16667"/>
          <a:stretch>
            <a:fillRect/>
          </a:stretch>
        </p:blipFill>
        <p:spPr bwMode="auto">
          <a:xfrm>
            <a:off x="2336800" y="1371600"/>
            <a:ext cx="1625600" cy="2438400"/>
          </a:xfrm>
          <a:prstGeom prst="rect">
            <a:avLst/>
          </a:prstGeom>
          <a:noFill/>
          <a:ln w="9525">
            <a:noFill/>
            <a:miter lim="800000"/>
            <a:headEnd/>
            <a:tailEnd/>
          </a:ln>
        </p:spPr>
      </p:pic>
      <p:pic>
        <p:nvPicPr>
          <p:cNvPr id="104456" name="Picture 15"/>
          <p:cNvPicPr>
            <a:picLocks noChangeAspect="1" noChangeArrowheads="1"/>
          </p:cNvPicPr>
          <p:nvPr/>
        </p:nvPicPr>
        <p:blipFill>
          <a:blip r:embed="rId6"/>
          <a:srcRect/>
          <a:stretch>
            <a:fillRect/>
          </a:stretch>
        </p:blipFill>
        <p:spPr bwMode="auto">
          <a:xfrm>
            <a:off x="304800" y="4191000"/>
            <a:ext cx="1311275" cy="2057400"/>
          </a:xfrm>
          <a:prstGeom prst="rect">
            <a:avLst/>
          </a:prstGeom>
          <a:noFill/>
          <a:ln w="9525">
            <a:noFill/>
            <a:miter lim="800000"/>
            <a:headEnd/>
            <a:tailEnd/>
          </a:ln>
        </p:spPr>
      </p:pic>
      <p:pic>
        <p:nvPicPr>
          <p:cNvPr id="104457" name="Picture 17"/>
          <p:cNvPicPr>
            <a:picLocks noChangeAspect="1" noChangeArrowheads="1"/>
          </p:cNvPicPr>
          <p:nvPr/>
        </p:nvPicPr>
        <p:blipFill>
          <a:blip r:embed="rId7"/>
          <a:srcRect/>
          <a:stretch>
            <a:fillRect/>
          </a:stretch>
        </p:blipFill>
        <p:spPr bwMode="auto">
          <a:xfrm>
            <a:off x="2209800" y="3886200"/>
            <a:ext cx="1720850" cy="2571750"/>
          </a:xfrm>
          <a:prstGeom prst="rect">
            <a:avLst/>
          </a:prstGeom>
          <a:noFill/>
          <a:ln w="9525">
            <a:noFill/>
            <a:miter lim="800000"/>
            <a:headEnd/>
            <a:tailEnd/>
          </a:ln>
        </p:spPr>
      </p:pic>
      <p:pic>
        <p:nvPicPr>
          <p:cNvPr id="104458" name="Picture 16"/>
          <p:cNvPicPr>
            <a:picLocks noChangeAspect="1" noChangeArrowheads="1"/>
          </p:cNvPicPr>
          <p:nvPr/>
        </p:nvPicPr>
        <p:blipFill>
          <a:blip r:embed="rId8"/>
          <a:srcRect/>
          <a:stretch>
            <a:fillRect/>
          </a:stretch>
        </p:blipFill>
        <p:spPr bwMode="auto">
          <a:xfrm>
            <a:off x="1219200" y="3276600"/>
            <a:ext cx="1139825" cy="18811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834"/>
                                        </p:tgtEl>
                                        <p:attrNameLst>
                                          <p:attrName>style.visibility</p:attrName>
                                        </p:attrNameLst>
                                      </p:cBhvr>
                                      <p:to>
                                        <p:strVal val="visible"/>
                                      </p:to>
                                    </p:set>
                                    <p:animEffect transition="in" filter="blinds(horizontal)">
                                      <p:cBhvr>
                                        <p:cTn id="7" dur="500"/>
                                        <p:tgtEl>
                                          <p:spTgt spid="46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solidFill>
            <a:srgbClr val="CC00CC"/>
          </a:solidFill>
          <a:ln>
            <a:solidFill>
              <a:srgbClr val="CC00CC"/>
            </a:solidFill>
          </a:ln>
        </p:spPr>
        <p:txBody>
          <a:bodyPr/>
          <a:lstStyle/>
          <a:p>
            <a:r>
              <a:rPr lang="en-US" sz="2400" b="1"/>
              <a:t>School Boards do NOT have unrestricted authority</a:t>
            </a:r>
            <a:br>
              <a:rPr lang="en-US" sz="2400" b="1"/>
            </a:br>
            <a:r>
              <a:rPr lang="en-US" sz="2400" b="1"/>
              <a:t>May consider vulgarity and educational suitability, but not merely the unorthodox ideas represented</a:t>
            </a:r>
            <a:r>
              <a:rPr lang="en-US" sz="2400"/>
              <a:t> </a:t>
            </a:r>
          </a:p>
        </p:txBody>
      </p:sp>
      <p:sp>
        <p:nvSpPr>
          <p:cNvPr id="106499" name="Rectangle 3"/>
          <p:cNvSpPr>
            <a:spLocks noGrp="1" noChangeArrowheads="1"/>
          </p:cNvSpPr>
          <p:nvPr>
            <p:ph type="body" idx="1"/>
          </p:nvPr>
        </p:nvSpPr>
        <p:spPr>
          <a:xfrm>
            <a:off x="0" y="1295400"/>
            <a:ext cx="9144000" cy="4525963"/>
          </a:xfrm>
          <a:noFill/>
        </p:spPr>
        <p:txBody>
          <a:bodyPr lIns="91440" tIns="45720" rIns="91440" bIns="45720"/>
          <a:lstStyle/>
          <a:p>
            <a:pPr>
              <a:buFontTx/>
              <a:buNone/>
            </a:pPr>
            <a:r>
              <a:rPr lang="en-US" sz="2800"/>
              <a:t>Classrooms    School Libraries      Public Libraries</a:t>
            </a:r>
          </a:p>
          <a:p>
            <a:pPr>
              <a:buFontTx/>
              <a:buNone/>
            </a:pPr>
            <a:r>
              <a:rPr lang="en-US" sz="2000"/>
              <a:t>educationally                                              	      freewheeling</a:t>
            </a:r>
          </a:p>
          <a:p>
            <a:pPr>
              <a:buFontTx/>
              <a:buNone/>
            </a:pPr>
            <a:r>
              <a:rPr lang="en-US" sz="2000"/>
              <a:t>suitable                                                     </a:t>
            </a:r>
            <a:endParaRPr lang="en-US"/>
          </a:p>
        </p:txBody>
      </p:sp>
      <p:sp>
        <p:nvSpPr>
          <p:cNvPr id="106500" name="Text Box 4"/>
          <p:cNvSpPr txBox="1">
            <a:spLocks noChangeArrowheads="1"/>
          </p:cNvSpPr>
          <p:nvPr/>
        </p:nvSpPr>
        <p:spPr bwMode="auto">
          <a:xfrm>
            <a:off x="4427538" y="6491288"/>
            <a:ext cx="4716462" cy="366712"/>
          </a:xfrm>
          <a:prstGeom prst="rect">
            <a:avLst/>
          </a:prstGeom>
          <a:noFill/>
          <a:ln w="9525">
            <a:noFill/>
            <a:miter lim="800000"/>
            <a:headEnd/>
            <a:tailEnd/>
          </a:ln>
        </p:spPr>
        <p:txBody>
          <a:bodyPr wrap="none">
            <a:prstTxWarp prst="textNoShape">
              <a:avLst/>
            </a:prstTxWarp>
            <a:spAutoFit/>
          </a:bodyPr>
          <a:lstStyle/>
          <a:p>
            <a:r>
              <a:rPr lang="en-US" i="1">
                <a:solidFill>
                  <a:srgbClr val="000000"/>
                </a:solidFill>
                <a:latin typeface="Verdana" pitchFamily="-107" charset="0"/>
                <a:ea typeface="Lucida Sans Unicode" pitchFamily="-107" charset="0"/>
                <a:cs typeface="Lucida Sans Unicode" pitchFamily="-107" charset="0"/>
              </a:rPr>
              <a:t>Bd. of Ed. v. Pico,</a:t>
            </a:r>
            <a:r>
              <a:rPr lang="en-US">
                <a:solidFill>
                  <a:srgbClr val="000000"/>
                </a:solidFill>
                <a:latin typeface="Verdana" pitchFamily="-107" charset="0"/>
                <a:ea typeface="Lucida Sans Unicode" pitchFamily="-107" charset="0"/>
                <a:cs typeface="Lucida Sans Unicode" pitchFamily="-107" charset="0"/>
              </a:rPr>
              <a:t> 457 U.S. 853 (1982)</a:t>
            </a:r>
          </a:p>
        </p:txBody>
      </p:sp>
      <p:pic>
        <p:nvPicPr>
          <p:cNvPr id="106501" name="Picture 5"/>
          <p:cNvPicPr>
            <a:picLocks noChangeAspect="1" noChangeArrowheads="1"/>
          </p:cNvPicPr>
          <p:nvPr/>
        </p:nvPicPr>
        <p:blipFill>
          <a:blip r:embed="rId3"/>
          <a:srcRect r="22690"/>
          <a:stretch>
            <a:fillRect/>
          </a:stretch>
        </p:blipFill>
        <p:spPr bwMode="auto">
          <a:xfrm>
            <a:off x="0" y="2895600"/>
            <a:ext cx="3505200" cy="2962275"/>
          </a:xfrm>
          <a:prstGeom prst="rect">
            <a:avLst/>
          </a:prstGeom>
          <a:noFill/>
          <a:ln w="9525">
            <a:noFill/>
            <a:miter lim="800000"/>
            <a:headEnd/>
            <a:tailEnd/>
          </a:ln>
        </p:spPr>
      </p:pic>
      <p:pic>
        <p:nvPicPr>
          <p:cNvPr id="106502" name="Picture 6"/>
          <p:cNvPicPr>
            <a:picLocks noChangeAspect="1" noChangeArrowheads="1"/>
          </p:cNvPicPr>
          <p:nvPr/>
        </p:nvPicPr>
        <p:blipFill>
          <a:blip r:embed="rId4"/>
          <a:srcRect/>
          <a:stretch>
            <a:fillRect/>
          </a:stretch>
        </p:blipFill>
        <p:spPr bwMode="auto">
          <a:xfrm>
            <a:off x="5715000" y="2743200"/>
            <a:ext cx="3429000" cy="2846388"/>
          </a:xfrm>
          <a:prstGeom prst="rect">
            <a:avLst/>
          </a:prstGeom>
          <a:noFill/>
          <a:ln w="9525">
            <a:noFill/>
            <a:miter lim="800000"/>
            <a:headEnd/>
            <a:tailEnd/>
          </a:ln>
        </p:spPr>
      </p:pic>
      <p:pic>
        <p:nvPicPr>
          <p:cNvPr id="106503" name="Picture 7"/>
          <p:cNvPicPr>
            <a:picLocks noChangeAspect="1" noChangeArrowheads="1"/>
          </p:cNvPicPr>
          <p:nvPr/>
        </p:nvPicPr>
        <p:blipFill>
          <a:blip r:embed="rId5"/>
          <a:srcRect/>
          <a:stretch>
            <a:fillRect/>
          </a:stretch>
        </p:blipFill>
        <p:spPr bwMode="auto">
          <a:xfrm>
            <a:off x="2133600" y="1943100"/>
            <a:ext cx="4267200" cy="2933700"/>
          </a:xfrm>
          <a:prstGeom prst="rect">
            <a:avLst/>
          </a:prstGeom>
          <a:noFill/>
          <a:ln w="9525">
            <a:noFill/>
            <a:miter lim="800000"/>
            <a:headEnd/>
            <a:tailEnd/>
          </a:ln>
        </p:spPr>
      </p:pic>
      <p:sp>
        <p:nvSpPr>
          <p:cNvPr id="106504" name="Text Box 8"/>
          <p:cNvSpPr txBox="1">
            <a:spLocks noChangeArrowheads="1"/>
          </p:cNvSpPr>
          <p:nvPr/>
        </p:nvSpPr>
        <p:spPr bwMode="auto">
          <a:xfrm>
            <a:off x="2895600" y="4648200"/>
            <a:ext cx="2705100" cy="641350"/>
          </a:xfrm>
          <a:prstGeom prst="rect">
            <a:avLst/>
          </a:prstGeom>
          <a:solidFill>
            <a:srgbClr val="FF00FF"/>
          </a:solidFill>
          <a:ln w="9525">
            <a:noFill/>
            <a:miter lim="800000"/>
            <a:headEnd/>
            <a:tailEnd/>
          </a:ln>
        </p:spPr>
        <p:txBody>
          <a:bodyPr wrap="none">
            <a:prstTxWarp prst="textNoShape">
              <a:avLst/>
            </a:prstTxWarp>
            <a:spAutoFit/>
          </a:bodyPr>
          <a:lstStyle/>
          <a:p>
            <a:pPr algn="ctr"/>
            <a:r>
              <a:rPr lang="en-US" sz="3600">
                <a:solidFill>
                  <a:srgbClr val="000000"/>
                </a:solidFill>
                <a:latin typeface="Verdana" pitchFamily="-107" charset="0"/>
                <a:ea typeface="Lucida Sans Unicode" pitchFamily="-107" charset="0"/>
                <a:cs typeface="Lucida Sans Unicode" pitchFamily="-107" charset="0"/>
              </a:rPr>
              <a:t>in between</a:t>
            </a:r>
          </a:p>
        </p:txBody>
      </p:sp>
      <p:sp>
        <p:nvSpPr>
          <p:cNvPr id="106505" name="Text Box 9"/>
          <p:cNvSpPr txBox="1">
            <a:spLocks noChangeArrowheads="1"/>
          </p:cNvSpPr>
          <p:nvPr/>
        </p:nvSpPr>
        <p:spPr bwMode="auto">
          <a:xfrm>
            <a:off x="2286000" y="1295400"/>
            <a:ext cx="3886200" cy="641350"/>
          </a:xfrm>
          <a:prstGeom prst="rect">
            <a:avLst/>
          </a:prstGeom>
          <a:solidFill>
            <a:srgbClr val="FF00FF"/>
          </a:solidFill>
          <a:ln w="9525">
            <a:noFill/>
            <a:miter lim="800000"/>
            <a:headEnd/>
            <a:tailEnd/>
          </a:ln>
        </p:spPr>
        <p:txBody>
          <a:bodyPr>
            <a:prstTxWarp prst="textNoShape">
              <a:avLst/>
            </a:prstTxWarp>
            <a:spAutoFit/>
          </a:bodyPr>
          <a:lstStyle/>
          <a:p>
            <a:pPr algn="ctr"/>
            <a:r>
              <a:rPr lang="en-US" sz="3600">
                <a:solidFill>
                  <a:srgbClr val="000000"/>
                </a:solidFill>
                <a:latin typeface="Verdana" pitchFamily="-107" charset="0"/>
                <a:ea typeface="Lucida Sans Unicode" pitchFamily="-107" charset="0"/>
                <a:cs typeface="Lucida Sans Unicode" pitchFamily="-107" charset="0"/>
              </a:rPr>
              <a:t>School libraries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solidFill>
            <a:schemeClr val="hlink"/>
          </a:solidFill>
        </p:spPr>
        <p:txBody>
          <a:bodyPr/>
          <a:lstStyle/>
          <a:p>
            <a:r>
              <a:rPr lang="en-US" sz="4000" b="1"/>
              <a:t>School Libraries Book Removal</a:t>
            </a:r>
            <a:endParaRPr lang="en-US" sz="3200" b="1"/>
          </a:p>
        </p:txBody>
      </p:sp>
      <p:sp>
        <p:nvSpPr>
          <p:cNvPr id="114691" name="Rectangle 3"/>
          <p:cNvSpPr>
            <a:spLocks noGrp="1" noChangeArrowheads="1"/>
          </p:cNvSpPr>
          <p:nvPr>
            <p:ph type="body" sz="half" idx="2"/>
          </p:nvPr>
        </p:nvSpPr>
        <p:spPr>
          <a:xfrm>
            <a:off x="3276600" y="1447800"/>
            <a:ext cx="5562600" cy="4525963"/>
          </a:xfrm>
          <a:noFill/>
        </p:spPr>
        <p:txBody>
          <a:bodyPr lIns="91440" tIns="45720" rIns="91440" bIns="45720"/>
          <a:lstStyle/>
          <a:p>
            <a:pPr marL="57150" indent="-57150">
              <a:buFontTx/>
              <a:buNone/>
            </a:pPr>
            <a:r>
              <a:rPr lang="en-US"/>
              <a:t>Scholarly and practical look</a:t>
            </a:r>
          </a:p>
          <a:p>
            <a:pPr marL="57150" indent="-57150">
              <a:buFontTx/>
              <a:buNone/>
            </a:pPr>
            <a:r>
              <a:rPr lang="en-US"/>
              <a:t>West African religions in U.S. </a:t>
            </a:r>
          </a:p>
          <a:p>
            <a:pPr marL="57150" indent="-57150">
              <a:buFontTx/>
              <a:buNone/>
            </a:pPr>
            <a:endParaRPr lang="en-US" sz="1200"/>
          </a:p>
          <a:p>
            <a:pPr marL="57150" indent="-57150">
              <a:buFontTx/>
              <a:buNone/>
            </a:pPr>
            <a:r>
              <a:rPr lang="en-US"/>
              <a:t>Spells to do ill</a:t>
            </a:r>
          </a:p>
          <a:p>
            <a:pPr marL="57150" indent="-57150">
              <a:buFontTx/>
              <a:buNone/>
            </a:pPr>
            <a:r>
              <a:rPr lang="en-US"/>
              <a:t>Love Spells</a:t>
            </a:r>
          </a:p>
          <a:p>
            <a:pPr marL="57150" indent="-57150">
              <a:buFontTx/>
              <a:buNone/>
            </a:pPr>
            <a:endParaRPr lang="en-US"/>
          </a:p>
          <a:p>
            <a:pPr marL="57150" indent="-57150">
              <a:buFontTx/>
              <a:buNone/>
            </a:pPr>
            <a:r>
              <a:rPr lang="en-US" b="1"/>
              <a:t>Court:</a:t>
            </a:r>
            <a:r>
              <a:rPr lang="en-US"/>
              <a:t> Deny access to ideas?</a:t>
            </a:r>
          </a:p>
          <a:p>
            <a:pPr marL="57150" indent="-57150">
              <a:buFontTx/>
              <a:buNone/>
            </a:pPr>
            <a:r>
              <a:rPr lang="en-US"/>
              <a:t>If so, return to shelves</a:t>
            </a:r>
          </a:p>
        </p:txBody>
      </p:sp>
      <p:sp>
        <p:nvSpPr>
          <p:cNvPr id="114692" name="Text Box 4"/>
          <p:cNvSpPr txBox="1">
            <a:spLocks noChangeArrowheads="1"/>
          </p:cNvSpPr>
          <p:nvPr/>
        </p:nvSpPr>
        <p:spPr bwMode="auto">
          <a:xfrm>
            <a:off x="517525" y="6172200"/>
            <a:ext cx="7974013" cy="338138"/>
          </a:xfrm>
          <a:prstGeom prst="rect">
            <a:avLst/>
          </a:prstGeom>
          <a:noFill/>
          <a:ln w="9525">
            <a:noFill/>
            <a:miter lim="800000"/>
            <a:headEnd/>
            <a:tailEnd/>
          </a:ln>
        </p:spPr>
        <p:txBody>
          <a:bodyPr wrap="none">
            <a:prstTxWarp prst="textNoShape">
              <a:avLst/>
            </a:prstTxWarp>
            <a:spAutoFit/>
          </a:bodyPr>
          <a:lstStyle/>
          <a:p>
            <a:pPr algn="ctr"/>
            <a:r>
              <a:rPr lang="en-US" sz="1600" i="1">
                <a:solidFill>
                  <a:srgbClr val="000000"/>
                </a:solidFill>
                <a:latin typeface="Verdana" pitchFamily="-107" charset="0"/>
                <a:ea typeface="Lucida Sans Unicode" pitchFamily="-107" charset="0"/>
                <a:cs typeface="Lucida Sans Unicode" pitchFamily="-107" charset="0"/>
              </a:rPr>
              <a:t>Campbell v. St. Tammany Parish School Board</a:t>
            </a:r>
            <a:r>
              <a:rPr lang="en-US" sz="1600">
                <a:solidFill>
                  <a:srgbClr val="000000"/>
                </a:solidFill>
                <a:latin typeface="Verdana" pitchFamily="-107" charset="0"/>
                <a:ea typeface="Lucida Sans Unicode" pitchFamily="-107" charset="0"/>
                <a:cs typeface="Lucida Sans Unicode" pitchFamily="-107" charset="0"/>
              </a:rPr>
              <a:t>, 64 F.3d 184 (5th Cir. 1995) </a:t>
            </a:r>
          </a:p>
        </p:txBody>
      </p:sp>
      <p:pic>
        <p:nvPicPr>
          <p:cNvPr id="114693" name="Picture 5" descr="LC"/>
          <p:cNvPicPr>
            <a:picLocks noChangeAspect="1" noChangeArrowheads="1"/>
          </p:cNvPicPr>
          <p:nvPr/>
        </p:nvPicPr>
        <p:blipFill>
          <a:blip r:embed="rId3"/>
          <a:srcRect/>
          <a:stretch>
            <a:fillRect/>
          </a:stretch>
        </p:blipFill>
        <p:spPr bwMode="auto">
          <a:xfrm>
            <a:off x="381000" y="1676400"/>
            <a:ext cx="2486025"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solidFill>
            <a:schemeClr val="hlink"/>
          </a:solidFill>
        </p:spPr>
        <p:txBody>
          <a:bodyPr/>
          <a:lstStyle/>
          <a:p>
            <a:r>
              <a:rPr lang="en-US" sz="3600" b="1" smtClean="0"/>
              <a:t>Court Looks at Board’s Motivation</a:t>
            </a:r>
            <a:endParaRPr lang="en-US" sz="2800" b="1" smtClean="0"/>
          </a:p>
        </p:txBody>
      </p:sp>
      <p:sp>
        <p:nvSpPr>
          <p:cNvPr id="116739" name="Rectangle 3"/>
          <p:cNvSpPr>
            <a:spLocks noGrp="1" noChangeArrowheads="1"/>
          </p:cNvSpPr>
          <p:nvPr>
            <p:ph type="body" sz="half" idx="2"/>
          </p:nvPr>
        </p:nvSpPr>
        <p:spPr>
          <a:xfrm>
            <a:off x="3276600" y="1447800"/>
            <a:ext cx="5562600" cy="4525963"/>
          </a:xfrm>
          <a:noFill/>
        </p:spPr>
        <p:txBody>
          <a:bodyPr lIns="91440" tIns="45720" rIns="91440" bIns="45720"/>
          <a:lstStyle/>
          <a:p>
            <a:pPr marL="57150" indent="-57150">
              <a:buFontTx/>
              <a:buNone/>
            </a:pPr>
            <a:r>
              <a:rPr lang="en-US"/>
              <a:t>Scholarly and practical look</a:t>
            </a:r>
          </a:p>
          <a:p>
            <a:pPr marL="57150" indent="-57150">
              <a:buFontTx/>
              <a:buNone/>
            </a:pPr>
            <a:r>
              <a:rPr lang="en-US"/>
              <a:t>West African religions in U.S. </a:t>
            </a:r>
          </a:p>
          <a:p>
            <a:pPr marL="57150" indent="-57150">
              <a:buFontTx/>
              <a:buNone/>
            </a:pPr>
            <a:endParaRPr lang="en-US" sz="1200"/>
          </a:p>
          <a:p>
            <a:pPr marL="57150" indent="-57150">
              <a:buFontTx/>
              <a:buNone/>
            </a:pPr>
            <a:r>
              <a:rPr lang="en-US"/>
              <a:t>Spells to do ill</a:t>
            </a:r>
          </a:p>
          <a:p>
            <a:pPr marL="57150" indent="-57150">
              <a:buFontTx/>
              <a:buNone/>
            </a:pPr>
            <a:r>
              <a:rPr lang="en-US"/>
              <a:t>Love Spells</a:t>
            </a:r>
          </a:p>
          <a:p>
            <a:pPr marL="57150" indent="-57150">
              <a:buFontTx/>
              <a:buNone/>
            </a:pPr>
            <a:endParaRPr lang="en-US"/>
          </a:p>
          <a:p>
            <a:pPr marL="57150" indent="-57150">
              <a:buFontTx/>
              <a:buNone/>
            </a:pPr>
            <a:r>
              <a:rPr lang="en-US" b="1"/>
              <a:t>Court:</a:t>
            </a:r>
            <a:r>
              <a:rPr lang="en-US"/>
              <a:t> Deny access to ideas?</a:t>
            </a:r>
          </a:p>
          <a:p>
            <a:pPr marL="57150" indent="-57150">
              <a:buFontTx/>
              <a:buNone/>
            </a:pPr>
            <a:r>
              <a:rPr lang="en-US"/>
              <a:t>If so, return to shelves</a:t>
            </a:r>
          </a:p>
        </p:txBody>
      </p:sp>
      <p:sp>
        <p:nvSpPr>
          <p:cNvPr id="116740" name="Text Box 4"/>
          <p:cNvSpPr txBox="1">
            <a:spLocks noChangeArrowheads="1"/>
          </p:cNvSpPr>
          <p:nvPr/>
        </p:nvSpPr>
        <p:spPr bwMode="auto">
          <a:xfrm>
            <a:off x="517525" y="6172200"/>
            <a:ext cx="7974013" cy="338138"/>
          </a:xfrm>
          <a:prstGeom prst="rect">
            <a:avLst/>
          </a:prstGeom>
          <a:noFill/>
          <a:ln w="9525">
            <a:noFill/>
            <a:miter lim="800000"/>
            <a:headEnd/>
            <a:tailEnd/>
          </a:ln>
        </p:spPr>
        <p:txBody>
          <a:bodyPr wrap="none">
            <a:prstTxWarp prst="textNoShape">
              <a:avLst/>
            </a:prstTxWarp>
            <a:spAutoFit/>
          </a:bodyPr>
          <a:lstStyle/>
          <a:p>
            <a:pPr algn="ctr"/>
            <a:r>
              <a:rPr lang="en-US" sz="1600" i="1">
                <a:solidFill>
                  <a:srgbClr val="000000"/>
                </a:solidFill>
                <a:latin typeface="Verdana" pitchFamily="-107" charset="0"/>
                <a:ea typeface="Lucida Sans Unicode" pitchFamily="-107" charset="0"/>
                <a:cs typeface="Lucida Sans Unicode" pitchFamily="-107" charset="0"/>
              </a:rPr>
              <a:t>Campbell v. St. Tammany Parish School Board</a:t>
            </a:r>
            <a:r>
              <a:rPr lang="en-US" sz="1600">
                <a:solidFill>
                  <a:srgbClr val="000000"/>
                </a:solidFill>
                <a:latin typeface="Verdana" pitchFamily="-107" charset="0"/>
                <a:ea typeface="Lucida Sans Unicode" pitchFamily="-107" charset="0"/>
                <a:cs typeface="Lucida Sans Unicode" pitchFamily="-107" charset="0"/>
              </a:rPr>
              <a:t>, 64 F.3d 184 (5th Cir. 1995) </a:t>
            </a:r>
          </a:p>
        </p:txBody>
      </p:sp>
      <p:pic>
        <p:nvPicPr>
          <p:cNvPr id="116741" name="Picture 5" descr="LC"/>
          <p:cNvPicPr>
            <a:picLocks noChangeAspect="1" noChangeArrowheads="1"/>
          </p:cNvPicPr>
          <p:nvPr/>
        </p:nvPicPr>
        <p:blipFill>
          <a:blip r:embed="rId3"/>
          <a:srcRect/>
          <a:stretch>
            <a:fillRect/>
          </a:stretch>
        </p:blipFill>
        <p:spPr bwMode="auto">
          <a:xfrm>
            <a:off x="381000" y="1676400"/>
            <a:ext cx="2486025"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solidFill>
            <a:schemeClr val="accent1"/>
          </a:solidFill>
        </p:spPr>
        <p:txBody>
          <a:bodyPr/>
          <a:lstStyle/>
          <a:p>
            <a:r>
              <a:rPr lang="en-US" sz="4000" b="1" smtClean="0"/>
              <a:t>School Board removes Annie</a:t>
            </a:r>
          </a:p>
        </p:txBody>
      </p:sp>
      <p:pic>
        <p:nvPicPr>
          <p:cNvPr id="118787" name="Picture 3"/>
          <p:cNvPicPr>
            <a:picLocks noGrp="1" noChangeAspect="1" noChangeArrowheads="1"/>
          </p:cNvPicPr>
          <p:nvPr>
            <p:ph type="body" sz="half" idx="1"/>
          </p:nvPr>
        </p:nvPicPr>
        <p:blipFill>
          <a:blip r:embed="rId3"/>
          <a:srcRect/>
          <a:stretch>
            <a:fillRect/>
          </a:stretch>
        </p:blipFill>
        <p:spPr>
          <a:xfrm>
            <a:off x="457200" y="1600200"/>
            <a:ext cx="3603625" cy="4038600"/>
          </a:xfrm>
          <a:noFill/>
        </p:spPr>
      </p:pic>
      <p:sp>
        <p:nvSpPr>
          <p:cNvPr id="118788" name="Rectangle 4"/>
          <p:cNvSpPr>
            <a:spLocks noGrp="1" noChangeArrowheads="1"/>
          </p:cNvSpPr>
          <p:nvPr>
            <p:ph type="body" sz="half" idx="2"/>
          </p:nvPr>
        </p:nvSpPr>
        <p:spPr>
          <a:xfrm>
            <a:off x="4648200" y="1600200"/>
            <a:ext cx="4495800" cy="4525963"/>
          </a:xfrm>
          <a:noFill/>
        </p:spPr>
        <p:txBody>
          <a:bodyPr lIns="91440" tIns="45720" rIns="91440" bIns="45720"/>
          <a:lstStyle/>
          <a:p>
            <a:pPr marL="0" indent="0">
              <a:buFontTx/>
              <a:buNone/>
            </a:pPr>
            <a:endParaRPr lang="en-US" sz="2400" smtClean="0"/>
          </a:p>
          <a:p>
            <a:pPr marL="0" indent="0">
              <a:buFontTx/>
              <a:buNone/>
            </a:pPr>
            <a:r>
              <a:rPr lang="en-US" sz="2400" smtClean="0"/>
              <a:t>novel </a:t>
            </a:r>
            <a:r>
              <a:rPr lang="en-US" sz="2400"/>
              <a:t>about teenage lesbian relationship </a:t>
            </a:r>
            <a:endParaRPr lang="en-US" sz="2400" smtClean="0"/>
          </a:p>
          <a:p>
            <a:pPr marL="0" indent="0">
              <a:buFontTx/>
              <a:buNone/>
            </a:pPr>
            <a:endParaRPr lang="en-US" sz="2400"/>
          </a:p>
        </p:txBody>
      </p:sp>
      <p:sp>
        <p:nvSpPr>
          <p:cNvPr id="118789" name="Text Box 5"/>
          <p:cNvSpPr txBox="1">
            <a:spLocks noChangeArrowheads="1"/>
          </p:cNvSpPr>
          <p:nvPr/>
        </p:nvSpPr>
        <p:spPr bwMode="auto">
          <a:xfrm>
            <a:off x="933450" y="6172200"/>
            <a:ext cx="7713663" cy="338138"/>
          </a:xfrm>
          <a:prstGeom prst="rect">
            <a:avLst/>
          </a:prstGeom>
          <a:noFill/>
          <a:ln w="9525">
            <a:noFill/>
            <a:miter lim="800000"/>
            <a:headEnd/>
            <a:tailEnd/>
          </a:ln>
        </p:spPr>
        <p:txBody>
          <a:bodyPr wrap="none">
            <a:prstTxWarp prst="textNoShape">
              <a:avLst/>
            </a:prstTxWarp>
            <a:spAutoFit/>
          </a:bodyPr>
          <a:lstStyle/>
          <a:p>
            <a:pPr algn="ctr"/>
            <a:r>
              <a:rPr lang="en-US" sz="1600" i="1">
                <a:solidFill>
                  <a:srgbClr val="000000"/>
                </a:solidFill>
                <a:latin typeface="Verdana" pitchFamily="-107" charset="0"/>
                <a:ea typeface="Lucida Sans Unicode" pitchFamily="-107" charset="0"/>
                <a:cs typeface="Lucida Sans Unicode" pitchFamily="-107" charset="0"/>
              </a:rPr>
              <a:t>Case v. Unified School District No. 233</a:t>
            </a:r>
            <a:r>
              <a:rPr lang="en-US" sz="1600">
                <a:solidFill>
                  <a:srgbClr val="000000"/>
                </a:solidFill>
                <a:latin typeface="Verdana" pitchFamily="-107" charset="0"/>
                <a:ea typeface="Lucida Sans Unicode" pitchFamily="-107" charset="0"/>
                <a:cs typeface="Lucida Sans Unicode" pitchFamily="-107" charset="0"/>
              </a:rPr>
              <a:t>, 908 F. Supp. 864 (D. Kan. 1995)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solidFill>
            <a:schemeClr val="accent1"/>
          </a:solidFill>
        </p:spPr>
        <p:txBody>
          <a:bodyPr/>
          <a:lstStyle/>
          <a:p>
            <a:r>
              <a:rPr lang="en-US" sz="4000" b="1" smtClean="0"/>
              <a:t>Court: </a:t>
            </a:r>
            <a:br>
              <a:rPr lang="en-US" sz="4000" b="1" smtClean="0"/>
            </a:br>
            <a:r>
              <a:rPr lang="en-US" sz="4000" b="1" smtClean="0"/>
              <a:t>Violation of First Amendment</a:t>
            </a:r>
          </a:p>
        </p:txBody>
      </p:sp>
      <p:pic>
        <p:nvPicPr>
          <p:cNvPr id="120835" name="Picture 3"/>
          <p:cNvPicPr>
            <a:picLocks noGrp="1" noChangeAspect="1" noChangeArrowheads="1"/>
          </p:cNvPicPr>
          <p:nvPr>
            <p:ph type="body" sz="half" idx="1"/>
          </p:nvPr>
        </p:nvPicPr>
        <p:blipFill>
          <a:blip r:embed="rId3"/>
          <a:srcRect/>
          <a:stretch>
            <a:fillRect/>
          </a:stretch>
        </p:blipFill>
        <p:spPr>
          <a:xfrm>
            <a:off x="457200" y="1600200"/>
            <a:ext cx="3603625" cy="4038600"/>
          </a:xfrm>
          <a:noFill/>
        </p:spPr>
      </p:pic>
      <p:sp>
        <p:nvSpPr>
          <p:cNvPr id="120836" name="Rectangle 4"/>
          <p:cNvSpPr>
            <a:spLocks noGrp="1" noChangeArrowheads="1"/>
          </p:cNvSpPr>
          <p:nvPr>
            <p:ph type="body" sz="half" idx="2"/>
          </p:nvPr>
        </p:nvSpPr>
        <p:spPr>
          <a:xfrm>
            <a:off x="4648200" y="1600200"/>
            <a:ext cx="4495800" cy="4525963"/>
          </a:xfrm>
          <a:noFill/>
        </p:spPr>
        <p:txBody>
          <a:bodyPr lIns="91440" tIns="45720" rIns="91440" bIns="45720"/>
          <a:lstStyle/>
          <a:p>
            <a:pPr marL="0" indent="0">
              <a:buFontTx/>
              <a:buNone/>
            </a:pPr>
            <a:endParaRPr lang="en-US" sz="2400" smtClean="0"/>
          </a:p>
          <a:p>
            <a:pPr marL="0" indent="0">
              <a:buFontTx/>
              <a:buNone/>
            </a:pPr>
            <a:endParaRPr lang="en-US" sz="2400" smtClean="0"/>
          </a:p>
          <a:p>
            <a:pPr marL="0" indent="0">
              <a:buFontTx/>
              <a:buNone/>
            </a:pPr>
            <a:r>
              <a:rPr lang="en-US" sz="2400" b="1"/>
              <a:t>Removal not based on “educational suitability”</a:t>
            </a:r>
            <a:endParaRPr lang="en-US" sz="2400" b="1" smtClean="0"/>
          </a:p>
          <a:p>
            <a:pPr marL="0" indent="0">
              <a:buFontTx/>
              <a:buNone/>
            </a:pPr>
            <a:endParaRPr lang="en-US" sz="2400" b="1" smtClean="0"/>
          </a:p>
          <a:p>
            <a:pPr marL="0" indent="0">
              <a:buFontTx/>
              <a:buNone/>
            </a:pPr>
            <a:r>
              <a:rPr lang="en-US" sz="2400" b="1" smtClean="0"/>
              <a:t>but </a:t>
            </a:r>
            <a:r>
              <a:rPr lang="en-US" sz="2400" b="1"/>
              <a:t>on ideology</a:t>
            </a:r>
            <a:endParaRPr lang="en-US" sz="2400"/>
          </a:p>
        </p:txBody>
      </p:sp>
      <p:sp>
        <p:nvSpPr>
          <p:cNvPr id="120837" name="Text Box 5"/>
          <p:cNvSpPr txBox="1">
            <a:spLocks noChangeArrowheads="1"/>
          </p:cNvSpPr>
          <p:nvPr/>
        </p:nvSpPr>
        <p:spPr bwMode="auto">
          <a:xfrm>
            <a:off x="933450" y="6172200"/>
            <a:ext cx="7713663" cy="338138"/>
          </a:xfrm>
          <a:prstGeom prst="rect">
            <a:avLst/>
          </a:prstGeom>
          <a:noFill/>
          <a:ln w="9525">
            <a:noFill/>
            <a:miter lim="800000"/>
            <a:headEnd/>
            <a:tailEnd/>
          </a:ln>
        </p:spPr>
        <p:txBody>
          <a:bodyPr wrap="none">
            <a:prstTxWarp prst="textNoShape">
              <a:avLst/>
            </a:prstTxWarp>
            <a:spAutoFit/>
          </a:bodyPr>
          <a:lstStyle/>
          <a:p>
            <a:pPr algn="ctr"/>
            <a:r>
              <a:rPr lang="en-US" sz="1600" i="1">
                <a:solidFill>
                  <a:srgbClr val="000000"/>
                </a:solidFill>
                <a:latin typeface="Verdana" pitchFamily="-107" charset="0"/>
                <a:ea typeface="Lucida Sans Unicode" pitchFamily="-107" charset="0"/>
                <a:cs typeface="Lucida Sans Unicode" pitchFamily="-107" charset="0"/>
              </a:rPr>
              <a:t>Case v. Unified School District No. 233</a:t>
            </a:r>
            <a:r>
              <a:rPr lang="en-US" sz="1600">
                <a:solidFill>
                  <a:srgbClr val="000000"/>
                </a:solidFill>
                <a:latin typeface="Verdana" pitchFamily="-107" charset="0"/>
                <a:ea typeface="Lucida Sans Unicode" pitchFamily="-107" charset="0"/>
                <a:cs typeface="Lucida Sans Unicode" pitchFamily="-107" charset="0"/>
              </a:rPr>
              <a:t>, 908 F. Supp. 864 (D. Kan. 1995)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0962" name="Title 4"/>
          <p:cNvSpPr>
            <a:spLocks noGrp="1"/>
          </p:cNvSpPr>
          <p:nvPr>
            <p:ph type="title"/>
          </p:nvPr>
        </p:nvSpPr>
        <p:spPr/>
        <p:txBody>
          <a:bodyPr/>
          <a:lstStyle/>
          <a:p>
            <a:endParaRPr lang="en-US" sz="4000" b="1" dirty="0" smtClean="0"/>
          </a:p>
        </p:txBody>
      </p:sp>
      <p:sp>
        <p:nvSpPr>
          <p:cNvPr id="54275" name="Content Placeholder 5"/>
          <p:cNvSpPr>
            <a:spLocks noGrp="1"/>
          </p:cNvSpPr>
          <p:nvPr>
            <p:ph idx="1"/>
          </p:nvPr>
        </p:nvSpPr>
        <p:spPr>
          <a:xfrm>
            <a:off x="457200" y="1295400"/>
            <a:ext cx="8228013" cy="4833938"/>
          </a:xfrm>
        </p:spPr>
        <p:txBody>
          <a:bodyPr/>
          <a:lstStyle/>
          <a:p>
            <a:pPr>
              <a:buFont typeface="Times New Roman" charset="0"/>
              <a:buNone/>
              <a:defRPr/>
            </a:pPr>
            <a:r>
              <a:rPr lang="en-US" sz="2400" dirty="0" smtClean="0"/>
              <a:t>Library shelves</a:t>
            </a:r>
          </a:p>
          <a:p>
            <a:pPr>
              <a:buFont typeface="Times New Roman" charset="0"/>
              <a:buNone/>
              <a:defRPr/>
            </a:pPr>
            <a:r>
              <a:rPr lang="en-US" sz="2400" dirty="0" smtClean="0"/>
              <a:t>	– Books (schools and public libraries)</a:t>
            </a:r>
          </a:p>
          <a:p>
            <a:pPr>
              <a:buFont typeface="Times New Roman" charset="0"/>
              <a:buNone/>
              <a:defRPr/>
            </a:pPr>
            <a:r>
              <a:rPr lang="en-US" sz="2400" dirty="0" smtClean="0"/>
              <a:t>	- Internet</a:t>
            </a:r>
          </a:p>
          <a:p>
            <a:pPr>
              <a:buFont typeface="Times New Roman" charset="0"/>
              <a:buNone/>
              <a:defRPr/>
            </a:pPr>
            <a:endParaRPr lang="en-US" sz="2400" dirty="0" smtClean="0"/>
          </a:p>
          <a:p>
            <a:pPr>
              <a:buFont typeface="Times New Roman" charset="0"/>
              <a:buNone/>
              <a:defRPr/>
            </a:pPr>
            <a:r>
              <a:rPr lang="en-US" sz="2400" dirty="0" smtClean="0"/>
              <a:t>Responding to challenges</a:t>
            </a:r>
          </a:p>
          <a:p>
            <a:pPr>
              <a:buFont typeface="Times New Roman" charset="0"/>
              <a:buNone/>
              <a:defRPr/>
            </a:pPr>
            <a:r>
              <a:rPr lang="en-US" sz="2400" dirty="0" smtClean="0"/>
              <a:t>	 - American Library Association</a:t>
            </a:r>
          </a:p>
          <a:p>
            <a:pPr>
              <a:buFont typeface="Times New Roman" charset="0"/>
              <a:buNone/>
              <a:defRPr/>
            </a:pPr>
            <a:endParaRPr lang="en-US" sz="2400" dirty="0" smtClean="0"/>
          </a:p>
          <a:p>
            <a:pPr>
              <a:buFont typeface="Times New Roman" charset="0"/>
              <a:buNone/>
              <a:defRPr/>
            </a:pPr>
            <a:r>
              <a:rPr lang="en-US" sz="2400" dirty="0" smtClean="0"/>
              <a:t>Social Media update</a:t>
            </a:r>
          </a:p>
          <a:p>
            <a:pPr>
              <a:buFont typeface="Times New Roman" charset="0"/>
              <a:buNone/>
              <a:defRPr/>
            </a:pPr>
            <a:r>
              <a:rPr lang="en-US" sz="2400" dirty="0" smtClean="0"/>
              <a:t>     - Public and staff postings</a:t>
            </a:r>
          </a:p>
          <a:p>
            <a:pPr>
              <a:buFont typeface="Times New Roman" charset="0"/>
              <a:buNone/>
              <a:defRPr/>
            </a:pPr>
            <a:r>
              <a:rPr lang="en-US" sz="2400" dirty="0" smtClean="0"/>
              <a:t>	</a:t>
            </a:r>
          </a:p>
          <a:p>
            <a:pPr>
              <a:buFont typeface="Times New Roman" charset="0"/>
              <a:buNone/>
              <a:defRPr/>
            </a:pPr>
            <a:endParaRPr lang="en-US" sz="2400" dirty="0" smtClean="0"/>
          </a:p>
          <a:p>
            <a:pPr>
              <a:buFont typeface="Times New Roman" charset="0"/>
              <a:buNone/>
              <a:defRPr/>
            </a:pPr>
            <a:endParaRPr lang="en-US" sz="2400" dirty="0" smtClean="0"/>
          </a:p>
        </p:txBody>
      </p:sp>
      <p:sp>
        <p:nvSpPr>
          <p:cNvPr id="7" name="Text Box 4"/>
          <p:cNvSpPr txBox="1">
            <a:spLocks noChangeArrowheads="1"/>
          </p:cNvSpPr>
          <p:nvPr/>
        </p:nvSpPr>
        <p:spPr bwMode="auto">
          <a:xfrm>
            <a:off x="4343400" y="5943600"/>
            <a:ext cx="4800600" cy="466725"/>
          </a:xfrm>
          <a:prstGeom prst="rect">
            <a:avLst/>
          </a:prstGeom>
          <a:solidFill>
            <a:srgbClr val="F06510"/>
          </a:solidFill>
          <a:ln w="9525">
            <a:solidFill>
              <a:srgbClr val="FF0000"/>
            </a:solidFill>
            <a:miter lim="800000"/>
            <a:headEnd/>
            <a:tailEnd/>
          </a:ln>
        </p:spPr>
        <p:txBody>
          <a:bodyPr>
            <a:prstTxWarp prst="textNoShape">
              <a:avLst/>
            </a:prstTxWarp>
            <a:spAutoFit/>
          </a:bodyPr>
          <a:lstStyle/>
          <a:p>
            <a:pPr algn="l">
              <a:spcBef>
                <a:spcPct val="50000"/>
              </a:spcBef>
            </a:pPr>
            <a:r>
              <a:rPr lang="en-US" b="1">
                <a:solidFill>
                  <a:srgbClr val="000000"/>
                </a:solidFill>
                <a:ea typeface="Lucida Sans Unicode" pitchFamily="-107" charset="0"/>
                <a:cs typeface="Lucida Sans Unicode" pitchFamily="-107" charset="0"/>
              </a:rPr>
              <a:t>Legal information, not legal advice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solidFill>
            <a:schemeClr val="accent1"/>
          </a:solidFill>
        </p:spPr>
        <p:txBody>
          <a:bodyPr/>
          <a:lstStyle/>
          <a:p>
            <a:r>
              <a:rPr lang="en-US" sz="3200" b="1" smtClean="0"/>
              <a:t>Public Library: </a:t>
            </a:r>
            <a:br>
              <a:rPr lang="en-US" sz="3200" b="1" smtClean="0"/>
            </a:br>
            <a:r>
              <a:rPr lang="en-US" sz="3200" b="1" smtClean="0"/>
              <a:t>Move books to adult shelves?</a:t>
            </a:r>
            <a:endParaRPr lang="en-US" sz="2800" b="1" smtClean="0"/>
          </a:p>
        </p:txBody>
      </p:sp>
      <p:sp>
        <p:nvSpPr>
          <p:cNvPr id="122883" name="Rectangle 3"/>
          <p:cNvSpPr>
            <a:spLocks noGrp="1" noChangeArrowheads="1"/>
          </p:cNvSpPr>
          <p:nvPr>
            <p:ph type="body" sz="half" idx="2"/>
          </p:nvPr>
        </p:nvSpPr>
        <p:spPr>
          <a:xfrm>
            <a:off x="2667000" y="1600200"/>
            <a:ext cx="6172200" cy="4525963"/>
          </a:xfrm>
          <a:noFill/>
        </p:spPr>
        <p:txBody>
          <a:bodyPr lIns="91440" tIns="45720" rIns="91440" bIns="45720"/>
          <a:lstStyle/>
          <a:p>
            <a:pPr marL="57150" indent="-57150">
              <a:buFontTx/>
              <a:buNone/>
            </a:pPr>
            <a:r>
              <a:rPr lang="en-US"/>
              <a:t>City council: </a:t>
            </a:r>
          </a:p>
          <a:p>
            <a:pPr marL="57150" indent="-57150">
              <a:buFontTx/>
              <a:buNone/>
            </a:pPr>
            <a:r>
              <a:rPr lang="en-US"/>
              <a:t>300 petitioners may demand children’s books go to adult area</a:t>
            </a:r>
          </a:p>
          <a:p>
            <a:pPr marL="57150" indent="-57150">
              <a:buFontTx/>
              <a:buNone/>
            </a:pPr>
            <a:endParaRPr lang="en-US" smtClean="0"/>
          </a:p>
          <a:p>
            <a:pPr marL="57150" indent="-57150">
              <a:buFontTx/>
              <a:buNone/>
            </a:pPr>
            <a:endParaRPr lang="en-US" b="1" smtClean="0"/>
          </a:p>
          <a:p>
            <a:pPr marL="57150" indent="-57150">
              <a:buFontTx/>
              <a:buNone/>
            </a:pPr>
            <a:r>
              <a:rPr lang="en-US" b="1" smtClean="0"/>
              <a:t>Court</a:t>
            </a:r>
            <a:r>
              <a:rPr lang="en-US" b="1"/>
              <a:t>:</a:t>
            </a:r>
            <a:r>
              <a:rPr lang="en-US"/>
              <a:t> </a:t>
            </a:r>
          </a:p>
          <a:p>
            <a:pPr marL="57150" indent="-57150">
              <a:buFontTx/>
              <a:buNone/>
            </a:pPr>
            <a:endParaRPr lang="en-US"/>
          </a:p>
        </p:txBody>
      </p:sp>
      <p:sp>
        <p:nvSpPr>
          <p:cNvPr id="122884" name="Text Box 4"/>
          <p:cNvSpPr txBox="1">
            <a:spLocks noChangeArrowheads="1"/>
          </p:cNvSpPr>
          <p:nvPr/>
        </p:nvSpPr>
        <p:spPr bwMode="auto">
          <a:xfrm>
            <a:off x="1162050" y="6477000"/>
            <a:ext cx="7208838" cy="338138"/>
          </a:xfrm>
          <a:prstGeom prst="rect">
            <a:avLst/>
          </a:prstGeom>
          <a:noFill/>
          <a:ln w="9525">
            <a:noFill/>
            <a:miter lim="800000"/>
            <a:headEnd/>
            <a:tailEnd/>
          </a:ln>
        </p:spPr>
        <p:txBody>
          <a:bodyPr wrap="none">
            <a:prstTxWarp prst="textNoShape">
              <a:avLst/>
            </a:prstTxWarp>
            <a:spAutoFit/>
          </a:bodyPr>
          <a:lstStyle/>
          <a:p>
            <a:pPr algn="ctr"/>
            <a:r>
              <a:rPr lang="en-US" sz="1600" i="1">
                <a:solidFill>
                  <a:srgbClr val="000000"/>
                </a:solidFill>
                <a:latin typeface="Verdana" pitchFamily="-107" charset="0"/>
                <a:ea typeface="Lucida Sans Unicode" pitchFamily="-107" charset="0"/>
                <a:cs typeface="Lucida Sans Unicode" pitchFamily="-107" charset="0"/>
              </a:rPr>
              <a:t>Sund v. City of Wichita Falls</a:t>
            </a:r>
            <a:r>
              <a:rPr lang="en-US" sz="1600">
                <a:solidFill>
                  <a:srgbClr val="000000"/>
                </a:solidFill>
                <a:latin typeface="Verdana" pitchFamily="-107" charset="0"/>
                <a:ea typeface="Lucida Sans Unicode" pitchFamily="-107" charset="0"/>
                <a:cs typeface="Lucida Sans Unicode" pitchFamily="-107" charset="0"/>
              </a:rPr>
              <a:t>, 121 F. Supp. 2d 530, (N.D. Tex. 2000) </a:t>
            </a:r>
          </a:p>
        </p:txBody>
      </p:sp>
      <p:pic>
        <p:nvPicPr>
          <p:cNvPr id="122885" name="Picture 5"/>
          <p:cNvPicPr>
            <a:picLocks noChangeAspect="1" noChangeArrowheads="1"/>
          </p:cNvPicPr>
          <p:nvPr/>
        </p:nvPicPr>
        <p:blipFill>
          <a:blip r:embed="rId3"/>
          <a:srcRect/>
          <a:stretch>
            <a:fillRect/>
          </a:stretch>
        </p:blipFill>
        <p:spPr bwMode="auto">
          <a:xfrm>
            <a:off x="457200" y="1295400"/>
            <a:ext cx="1890713" cy="2514600"/>
          </a:xfrm>
          <a:prstGeom prst="rect">
            <a:avLst/>
          </a:prstGeom>
          <a:noFill/>
          <a:ln w="9525">
            <a:noFill/>
            <a:miter lim="800000"/>
            <a:headEnd/>
            <a:tailEnd/>
          </a:ln>
        </p:spPr>
      </p:pic>
      <p:pic>
        <p:nvPicPr>
          <p:cNvPr id="122886" name="Picture 6"/>
          <p:cNvPicPr>
            <a:picLocks noChangeAspect="1" noChangeArrowheads="1"/>
          </p:cNvPicPr>
          <p:nvPr/>
        </p:nvPicPr>
        <p:blipFill>
          <a:blip r:embed="rId4"/>
          <a:srcRect b="17026"/>
          <a:stretch>
            <a:fillRect/>
          </a:stretch>
        </p:blipFill>
        <p:spPr bwMode="auto">
          <a:xfrm>
            <a:off x="381000" y="3962400"/>
            <a:ext cx="2185988" cy="2438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solidFill>
            <a:schemeClr val="accent1"/>
          </a:solidFill>
        </p:spPr>
        <p:txBody>
          <a:bodyPr/>
          <a:lstStyle/>
          <a:p>
            <a:r>
              <a:rPr lang="en-US" sz="2400" b="1" smtClean="0"/>
              <a:t>Court: No. Patron’s don’t decide this.</a:t>
            </a:r>
          </a:p>
        </p:txBody>
      </p:sp>
      <p:sp>
        <p:nvSpPr>
          <p:cNvPr id="124931" name="Rectangle 3"/>
          <p:cNvSpPr>
            <a:spLocks noGrp="1" noChangeArrowheads="1"/>
          </p:cNvSpPr>
          <p:nvPr>
            <p:ph type="body" sz="half" idx="2"/>
          </p:nvPr>
        </p:nvSpPr>
        <p:spPr>
          <a:xfrm>
            <a:off x="2667000" y="1600200"/>
            <a:ext cx="6172200" cy="4525963"/>
          </a:xfrm>
        </p:spPr>
        <p:txBody>
          <a:bodyPr/>
          <a:lstStyle/>
          <a:p>
            <a:pPr marL="57150" indent="-57150" defTabSz="914400">
              <a:spcBef>
                <a:spcPct val="20000"/>
              </a:spcBef>
            </a:pPr>
            <a:r>
              <a:rPr lang="en-US" sz="3200" b="1" smtClean="0">
                <a:latin typeface="Times New Roman" pitchFamily="-107" charset="0"/>
              </a:rPr>
              <a:t>Children and parents sued library.</a:t>
            </a:r>
          </a:p>
          <a:p>
            <a:pPr marL="57150" indent="-57150" defTabSz="914400">
              <a:spcBef>
                <a:spcPct val="20000"/>
              </a:spcBef>
            </a:pPr>
            <a:endParaRPr lang="en-US" sz="3200" b="1" smtClean="0">
              <a:latin typeface="Times New Roman" pitchFamily="-107" charset="0"/>
            </a:endParaRPr>
          </a:p>
          <a:p>
            <a:pPr marL="57150" indent="-57150" defTabSz="914400">
              <a:spcBef>
                <a:spcPct val="20000"/>
              </a:spcBef>
            </a:pPr>
            <a:endParaRPr lang="en-US" sz="3200" b="1" smtClean="0"/>
          </a:p>
          <a:p>
            <a:pPr marL="57150" indent="-57150" defTabSz="914400">
              <a:spcBef>
                <a:spcPct val="20000"/>
              </a:spcBef>
            </a:pPr>
            <a:r>
              <a:rPr lang="en-US" sz="3200" b="1" smtClean="0"/>
              <a:t>Court:</a:t>
            </a:r>
            <a:r>
              <a:rPr lang="en-US" sz="3200" smtClean="0"/>
              <a:t> </a:t>
            </a:r>
          </a:p>
          <a:p>
            <a:pPr marL="57150" indent="-57150" defTabSz="914400">
              <a:spcBef>
                <a:spcPct val="20000"/>
              </a:spcBef>
            </a:pPr>
            <a:endParaRPr lang="en-US" sz="3200" b="1" smtClean="0">
              <a:latin typeface="Times New Roman" pitchFamily="-107" charset="0"/>
            </a:endParaRPr>
          </a:p>
          <a:p>
            <a:pPr marL="57150" indent="-57150" defTabSz="914400">
              <a:spcBef>
                <a:spcPct val="20000"/>
              </a:spcBef>
            </a:pPr>
            <a:endParaRPr lang="en-US" sz="3200" b="1" smtClean="0">
              <a:latin typeface="Times New Roman" pitchFamily="-107" charset="0"/>
            </a:endParaRPr>
          </a:p>
          <a:p>
            <a:pPr marL="57150" indent="-57150" defTabSz="914400">
              <a:spcBef>
                <a:spcPct val="20000"/>
              </a:spcBef>
            </a:pPr>
            <a:endParaRPr lang="en-US" sz="3200" b="1" smtClean="0">
              <a:latin typeface="Times New Roman" pitchFamily="-107" charset="0"/>
            </a:endParaRPr>
          </a:p>
          <a:p>
            <a:pPr marL="57150" indent="-57150" defTabSz="914400">
              <a:spcBef>
                <a:spcPct val="20000"/>
              </a:spcBef>
            </a:pPr>
            <a:endParaRPr lang="en-US" sz="3200" b="1"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a:p>
            <a:pPr marL="57150" indent="-57150" defTabSz="914400">
              <a:spcBef>
                <a:spcPct val="20000"/>
              </a:spcBef>
            </a:pPr>
            <a:endParaRPr lang="en-US" sz="3200" smtClean="0">
              <a:latin typeface="Times New Roman" pitchFamily="-107" charset="0"/>
            </a:endParaRPr>
          </a:p>
        </p:txBody>
      </p:sp>
      <p:sp>
        <p:nvSpPr>
          <p:cNvPr id="124932" name="Text Box 4"/>
          <p:cNvSpPr txBox="1">
            <a:spLocks noChangeArrowheads="1"/>
          </p:cNvSpPr>
          <p:nvPr/>
        </p:nvSpPr>
        <p:spPr bwMode="auto">
          <a:xfrm>
            <a:off x="685800" y="6477000"/>
            <a:ext cx="8161338" cy="366713"/>
          </a:xfrm>
          <a:prstGeom prst="rect">
            <a:avLst/>
          </a:prstGeom>
          <a:noFill/>
          <a:ln w="9525">
            <a:noFill/>
            <a:miter lim="800000"/>
            <a:headEnd/>
            <a:tailEnd/>
          </a:ln>
        </p:spPr>
        <p:txBody>
          <a:bodyPr wrap="none">
            <a:prstTxWarp prst="textNoShape">
              <a:avLst/>
            </a:prstTxWarp>
            <a:spAutoFit/>
          </a:bodyPr>
          <a:lstStyle/>
          <a:p>
            <a:pPr algn="ctr">
              <a:buClrTx/>
              <a:buSzTx/>
              <a:buFontTx/>
              <a:buNone/>
            </a:pPr>
            <a:r>
              <a:rPr lang="en-US" sz="1800" i="1">
                <a:solidFill>
                  <a:srgbClr val="000000"/>
                </a:solidFill>
                <a:latin typeface="Verdana" pitchFamily="-107" charset="0"/>
                <a:ea typeface="Lucida Sans Unicode" pitchFamily="-107" charset="0"/>
                <a:cs typeface="Lucida Sans Unicode" pitchFamily="-107" charset="0"/>
              </a:rPr>
              <a:t>Sund v. City of Wichita Falls</a:t>
            </a:r>
            <a:r>
              <a:rPr lang="en-US" sz="1800">
                <a:solidFill>
                  <a:srgbClr val="000000"/>
                </a:solidFill>
                <a:latin typeface="Verdana" pitchFamily="-107" charset="0"/>
                <a:ea typeface="Lucida Sans Unicode" pitchFamily="-107" charset="0"/>
                <a:cs typeface="Lucida Sans Unicode" pitchFamily="-107" charset="0"/>
              </a:rPr>
              <a:t>, 121 F. Supp. 2d 530, (N.D. Tex. 2000) </a:t>
            </a:r>
          </a:p>
        </p:txBody>
      </p:sp>
      <p:pic>
        <p:nvPicPr>
          <p:cNvPr id="124933" name="Picture 5"/>
          <p:cNvPicPr>
            <a:picLocks noChangeAspect="1" noChangeArrowheads="1"/>
          </p:cNvPicPr>
          <p:nvPr/>
        </p:nvPicPr>
        <p:blipFill>
          <a:blip r:embed="rId3"/>
          <a:srcRect/>
          <a:stretch>
            <a:fillRect/>
          </a:stretch>
        </p:blipFill>
        <p:spPr bwMode="auto">
          <a:xfrm>
            <a:off x="457200" y="1295400"/>
            <a:ext cx="1890713" cy="2514600"/>
          </a:xfrm>
          <a:prstGeom prst="rect">
            <a:avLst/>
          </a:prstGeom>
          <a:noFill/>
          <a:ln w="9525">
            <a:noFill/>
            <a:miter lim="800000"/>
            <a:headEnd/>
            <a:tailEnd/>
          </a:ln>
        </p:spPr>
      </p:pic>
      <p:pic>
        <p:nvPicPr>
          <p:cNvPr id="124934" name="Picture 6"/>
          <p:cNvPicPr>
            <a:picLocks noChangeAspect="1" noChangeArrowheads="1"/>
          </p:cNvPicPr>
          <p:nvPr/>
        </p:nvPicPr>
        <p:blipFill>
          <a:blip r:embed="rId4"/>
          <a:srcRect b="17026"/>
          <a:stretch>
            <a:fillRect/>
          </a:stretch>
        </p:blipFill>
        <p:spPr bwMode="auto">
          <a:xfrm>
            <a:off x="381000" y="3962400"/>
            <a:ext cx="2185988" cy="2438400"/>
          </a:xfrm>
          <a:prstGeom prst="rect">
            <a:avLst/>
          </a:prstGeom>
          <a:noFill/>
          <a:ln w="9525">
            <a:noFill/>
            <a:miter lim="800000"/>
            <a:headEnd/>
            <a:tailEnd/>
          </a:ln>
        </p:spPr>
      </p:pic>
      <p:sp>
        <p:nvSpPr>
          <p:cNvPr id="424967" name="Text Box 7"/>
          <p:cNvSpPr txBox="1">
            <a:spLocks noChangeArrowheads="1"/>
          </p:cNvSpPr>
          <p:nvPr/>
        </p:nvSpPr>
        <p:spPr bwMode="auto">
          <a:xfrm>
            <a:off x="3048000" y="4038600"/>
            <a:ext cx="6096000" cy="1384300"/>
          </a:xfrm>
          <a:prstGeom prst="rect">
            <a:avLst/>
          </a:prstGeom>
          <a:solidFill>
            <a:schemeClr val="accent1"/>
          </a:solidFill>
          <a:ln w="9525">
            <a:noFill/>
            <a:miter lim="800000"/>
            <a:headEnd/>
            <a:tailEnd/>
          </a:ln>
        </p:spPr>
        <p:txBody>
          <a:bodyPr>
            <a:prstTxWarp prst="textNoShape">
              <a:avLst/>
            </a:prstTxWarp>
            <a:spAutoFit/>
          </a:bodyPr>
          <a:lstStyle/>
          <a:p>
            <a:pPr algn="l">
              <a:spcBef>
                <a:spcPct val="50000"/>
              </a:spcBef>
            </a:pPr>
            <a:r>
              <a:rPr lang="en-US">
                <a:solidFill>
                  <a:srgbClr val="000000"/>
                </a:solidFill>
                <a:ea typeface="Lucida Sans Unicode" pitchFamily="-107" charset="0"/>
                <a:cs typeface="Lucida Sans Unicode" pitchFamily="-107" charset="0"/>
              </a:rPr>
              <a:t>Books returned to children’s area. </a:t>
            </a:r>
          </a:p>
          <a:p>
            <a:pPr algn="l">
              <a:spcBef>
                <a:spcPct val="50000"/>
              </a:spcBef>
            </a:pPr>
            <a:r>
              <a:rPr lang="en-US">
                <a:solidFill>
                  <a:srgbClr val="000000"/>
                </a:solidFill>
                <a:ea typeface="Lucida Sans Unicode" pitchFamily="-107" charset="0"/>
                <a:cs typeface="Lucida Sans Unicode" pitchFamily="-107" charset="0"/>
              </a:rPr>
              <a:t>Next group may want to move children’s bibles away from kids.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4967"/>
                                        </p:tgtEl>
                                        <p:attrNameLst>
                                          <p:attrName>style.visibility</p:attrName>
                                        </p:attrNameLst>
                                      </p:cBhvr>
                                      <p:to>
                                        <p:strVal val="visible"/>
                                      </p:to>
                                    </p:set>
                                    <p:animEffect transition="in" filter="blinds(horizontal)">
                                      <p:cBhvr>
                                        <p:cTn id="7" dur="500"/>
                                        <p:tgtEl>
                                          <p:spTgt spid="424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solidFill>
            <a:srgbClr val="FF99CC"/>
          </a:solidFill>
        </p:spPr>
        <p:txBody>
          <a:bodyPr/>
          <a:lstStyle/>
          <a:p>
            <a:r>
              <a:rPr lang="en-US" sz="3600" b="1" smtClean="0"/>
              <a:t>Can library require parent’s permission to read Harry Potter?</a:t>
            </a:r>
            <a:endParaRPr lang="en-US" sz="4000" b="1" smtClean="0"/>
          </a:p>
        </p:txBody>
      </p:sp>
      <p:sp>
        <p:nvSpPr>
          <p:cNvPr id="126979" name="Rectangle 3"/>
          <p:cNvSpPr>
            <a:spLocks noGrp="1" noChangeArrowheads="1"/>
          </p:cNvSpPr>
          <p:nvPr>
            <p:ph type="body" idx="1"/>
          </p:nvPr>
        </p:nvSpPr>
        <p:spPr>
          <a:xfrm>
            <a:off x="3962400" y="1447800"/>
            <a:ext cx="5181600" cy="4678363"/>
          </a:xfrm>
          <a:noFill/>
        </p:spPr>
        <p:txBody>
          <a:bodyPr lIns="91440" tIns="45720" rIns="91440" bIns="45720"/>
          <a:lstStyle/>
          <a:p>
            <a:pPr marL="0" indent="0">
              <a:buFontTx/>
              <a:buNone/>
            </a:pPr>
            <a:r>
              <a:rPr lang="en-US"/>
              <a:t>School board required parent’s permission to read </a:t>
            </a:r>
            <a:r>
              <a:rPr lang="en-US" smtClean="0"/>
              <a:t>Harry.</a:t>
            </a:r>
          </a:p>
          <a:p>
            <a:pPr marL="0" indent="0">
              <a:buFontTx/>
              <a:buNone/>
            </a:pPr>
            <a:endParaRPr lang="en-US"/>
          </a:p>
          <a:p>
            <a:pPr marL="0" indent="0">
              <a:buFontTx/>
              <a:buNone/>
            </a:pPr>
            <a:endParaRPr lang="en-US" sz="1600" smtClean="0"/>
          </a:p>
          <a:p>
            <a:pPr marL="0" indent="0">
              <a:buFontTx/>
              <a:buNone/>
            </a:pPr>
            <a:r>
              <a:rPr lang="en-US" smtClean="0"/>
              <a:t>Student sued. </a:t>
            </a:r>
            <a:endParaRPr lang="en-US"/>
          </a:p>
        </p:txBody>
      </p:sp>
      <p:sp>
        <p:nvSpPr>
          <p:cNvPr id="126980" name="Text Box 4"/>
          <p:cNvSpPr txBox="1">
            <a:spLocks noChangeArrowheads="1"/>
          </p:cNvSpPr>
          <p:nvPr/>
        </p:nvSpPr>
        <p:spPr bwMode="auto">
          <a:xfrm>
            <a:off x="1157288" y="6203950"/>
            <a:ext cx="7013575" cy="366713"/>
          </a:xfrm>
          <a:prstGeom prst="rect">
            <a:avLst/>
          </a:prstGeom>
          <a:noFill/>
          <a:ln w="9525">
            <a:noFill/>
            <a:miter lim="800000"/>
            <a:headEnd/>
            <a:tailEnd/>
          </a:ln>
        </p:spPr>
        <p:txBody>
          <a:bodyPr wrap="none">
            <a:prstTxWarp prst="textNoShape">
              <a:avLst/>
            </a:prstTxWarp>
            <a:spAutoFit/>
          </a:bodyPr>
          <a:lstStyle/>
          <a:p>
            <a:pPr algn="ctr"/>
            <a:r>
              <a:rPr lang="en-US" i="1">
                <a:solidFill>
                  <a:srgbClr val="000000"/>
                </a:solidFill>
                <a:latin typeface="Verdana" pitchFamily="-107" charset="0"/>
                <a:ea typeface="Lucida Sans Unicode" pitchFamily="-107" charset="0"/>
                <a:cs typeface="Lucida Sans Unicode" pitchFamily="-107" charset="0"/>
              </a:rPr>
              <a:t>Counts v. Cedarville Sch. Dist. </a:t>
            </a:r>
            <a:r>
              <a:rPr lang="en-US">
                <a:solidFill>
                  <a:srgbClr val="000000"/>
                </a:solidFill>
                <a:latin typeface="Verdana" pitchFamily="-107" charset="0"/>
                <a:ea typeface="Lucida Sans Unicode" pitchFamily="-107" charset="0"/>
                <a:cs typeface="Lucida Sans Unicode" pitchFamily="-107" charset="0"/>
              </a:rPr>
              <a:t>295 F. Supp. 2d 996 (2003)</a:t>
            </a:r>
          </a:p>
        </p:txBody>
      </p:sp>
      <p:pic>
        <p:nvPicPr>
          <p:cNvPr id="126981" name="Picture 5"/>
          <p:cNvPicPr>
            <a:picLocks noChangeAspect="1" noChangeArrowheads="1"/>
          </p:cNvPicPr>
          <p:nvPr/>
        </p:nvPicPr>
        <p:blipFill>
          <a:blip r:embed="rId3"/>
          <a:srcRect/>
          <a:stretch>
            <a:fillRect/>
          </a:stretch>
        </p:blipFill>
        <p:spPr bwMode="auto">
          <a:xfrm>
            <a:off x="381000" y="1219200"/>
            <a:ext cx="3209925" cy="4724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solidFill>
            <a:srgbClr val="FF99CC"/>
          </a:solidFill>
        </p:spPr>
        <p:txBody>
          <a:bodyPr/>
          <a:lstStyle/>
          <a:p>
            <a:r>
              <a:rPr lang="en-US" sz="3600" b="1"/>
              <a:t>Can library require parent’s permission to read Harry Potter?</a:t>
            </a:r>
          </a:p>
        </p:txBody>
      </p:sp>
      <p:sp>
        <p:nvSpPr>
          <p:cNvPr id="129027" name="Rectangle 3"/>
          <p:cNvSpPr>
            <a:spLocks noGrp="1" noChangeArrowheads="1"/>
          </p:cNvSpPr>
          <p:nvPr>
            <p:ph type="body" idx="1"/>
          </p:nvPr>
        </p:nvSpPr>
        <p:spPr>
          <a:xfrm>
            <a:off x="3962400" y="1447800"/>
            <a:ext cx="5181600" cy="4678363"/>
          </a:xfrm>
        </p:spPr>
        <p:txBody>
          <a:bodyPr/>
          <a:lstStyle/>
          <a:p>
            <a:pPr marL="0" indent="0" defTabSz="914400"/>
            <a:r>
              <a:rPr lang="en-US"/>
              <a:t>School board required parent’s permission to read Harry.</a:t>
            </a:r>
          </a:p>
          <a:p>
            <a:pPr marL="0" indent="0" defTabSz="914400"/>
            <a:endParaRPr lang="en-US" sz="1200"/>
          </a:p>
          <a:p>
            <a:pPr marL="0" indent="0" defTabSz="914400"/>
            <a:r>
              <a:rPr lang="en-US"/>
              <a:t>Student sued.</a:t>
            </a:r>
          </a:p>
          <a:p>
            <a:pPr marL="0" indent="0" defTabSz="914400"/>
            <a:endParaRPr lang="en-US"/>
          </a:p>
          <a:p>
            <a:pPr marL="0" indent="0" defTabSz="914400"/>
            <a:endParaRPr lang="en-US" sz="1600"/>
          </a:p>
        </p:txBody>
      </p:sp>
      <p:sp>
        <p:nvSpPr>
          <p:cNvPr id="129028" name="Text Box 4"/>
          <p:cNvSpPr txBox="1">
            <a:spLocks noChangeArrowheads="1"/>
          </p:cNvSpPr>
          <p:nvPr/>
        </p:nvSpPr>
        <p:spPr bwMode="auto">
          <a:xfrm>
            <a:off x="782638" y="6203950"/>
            <a:ext cx="7770812" cy="366713"/>
          </a:xfrm>
          <a:prstGeom prst="rect">
            <a:avLst/>
          </a:prstGeom>
          <a:noFill/>
          <a:ln w="9525">
            <a:noFill/>
            <a:miter lim="800000"/>
            <a:headEnd/>
            <a:tailEnd/>
          </a:ln>
        </p:spPr>
        <p:txBody>
          <a:bodyPr wrap="none">
            <a:prstTxWarp prst="textNoShape">
              <a:avLst/>
            </a:prstTxWarp>
            <a:spAutoFit/>
          </a:bodyPr>
          <a:lstStyle/>
          <a:p>
            <a:pPr algn="ctr">
              <a:buClrTx/>
              <a:buSzTx/>
              <a:buFontTx/>
              <a:buNone/>
            </a:pPr>
            <a:r>
              <a:rPr lang="en-US" sz="1800" i="1">
                <a:solidFill>
                  <a:srgbClr val="000000"/>
                </a:solidFill>
                <a:latin typeface="Verdana" pitchFamily="-107" charset="0"/>
                <a:ea typeface="Lucida Sans Unicode" pitchFamily="-107" charset="0"/>
                <a:cs typeface="Lucida Sans Unicode" pitchFamily="-107" charset="0"/>
              </a:rPr>
              <a:t>Counts v. Cedarville Sch. Dist. (Ark.) </a:t>
            </a:r>
            <a:r>
              <a:rPr lang="en-US" sz="1800">
                <a:solidFill>
                  <a:srgbClr val="000000"/>
                </a:solidFill>
                <a:latin typeface="Verdana" pitchFamily="-107" charset="0"/>
                <a:ea typeface="Lucida Sans Unicode" pitchFamily="-107" charset="0"/>
                <a:cs typeface="Lucida Sans Unicode" pitchFamily="-107" charset="0"/>
              </a:rPr>
              <a:t>295 F. Supp. 2d 996 (2003)</a:t>
            </a:r>
          </a:p>
        </p:txBody>
      </p:sp>
      <p:pic>
        <p:nvPicPr>
          <p:cNvPr id="129029" name="Picture 5"/>
          <p:cNvPicPr>
            <a:picLocks noChangeAspect="1" noChangeArrowheads="1"/>
          </p:cNvPicPr>
          <p:nvPr/>
        </p:nvPicPr>
        <p:blipFill>
          <a:blip r:embed="rId3"/>
          <a:srcRect/>
          <a:stretch>
            <a:fillRect/>
          </a:stretch>
        </p:blipFill>
        <p:spPr bwMode="auto">
          <a:xfrm>
            <a:off x="381000" y="1219200"/>
            <a:ext cx="3209925" cy="4724400"/>
          </a:xfrm>
          <a:prstGeom prst="rect">
            <a:avLst/>
          </a:prstGeom>
          <a:noFill/>
          <a:ln w="9525">
            <a:noFill/>
            <a:miter lim="800000"/>
            <a:headEnd/>
            <a:tailEnd/>
          </a:ln>
        </p:spPr>
      </p:pic>
      <p:sp>
        <p:nvSpPr>
          <p:cNvPr id="427015" name="Text Box 7"/>
          <p:cNvSpPr txBox="1">
            <a:spLocks noChangeArrowheads="1"/>
          </p:cNvSpPr>
          <p:nvPr/>
        </p:nvSpPr>
        <p:spPr bwMode="auto">
          <a:xfrm>
            <a:off x="3810000" y="4038600"/>
            <a:ext cx="5029200" cy="1582738"/>
          </a:xfrm>
          <a:prstGeom prst="rect">
            <a:avLst/>
          </a:prstGeom>
          <a:solidFill>
            <a:schemeClr val="accent1"/>
          </a:solidFill>
          <a:ln w="9525">
            <a:noFill/>
            <a:miter lim="800000"/>
            <a:headEnd/>
            <a:tailEnd/>
          </a:ln>
        </p:spPr>
        <p:txBody>
          <a:bodyPr>
            <a:prstTxWarp prst="textNoShape">
              <a:avLst/>
            </a:prstTxWarp>
            <a:spAutoFit/>
          </a:bodyPr>
          <a:lstStyle/>
          <a:p>
            <a:pPr algn="l">
              <a:spcBef>
                <a:spcPct val="50000"/>
              </a:spcBef>
            </a:pPr>
            <a:endParaRPr lang="en-US" sz="200" b="1">
              <a:solidFill>
                <a:srgbClr val="000000"/>
              </a:solidFill>
              <a:ea typeface="Lucida Sans Unicode" pitchFamily="-107" charset="0"/>
              <a:cs typeface="Lucida Sans Unicode" pitchFamily="-107" charset="0"/>
            </a:endParaRPr>
          </a:p>
          <a:p>
            <a:pPr algn="l">
              <a:spcBef>
                <a:spcPct val="50000"/>
              </a:spcBef>
            </a:pPr>
            <a:r>
              <a:rPr lang="en-US" b="1">
                <a:solidFill>
                  <a:srgbClr val="000000"/>
                </a:solidFill>
                <a:ea typeface="Lucida Sans Unicode" pitchFamily="-107" charset="0"/>
                <a:cs typeface="Lucida Sans Unicode" pitchFamily="-107" charset="0"/>
              </a:rPr>
              <a:t>Court:</a:t>
            </a:r>
            <a:r>
              <a:rPr lang="en-US">
                <a:solidFill>
                  <a:srgbClr val="000000"/>
                </a:solidFill>
                <a:ea typeface="Lucida Sans Unicode" pitchFamily="-107" charset="0"/>
                <a:cs typeface="Lucida Sans Unicode" pitchFamily="-107" charset="0"/>
              </a:rPr>
              <a:t>  No. Return to open shelves. </a:t>
            </a:r>
          </a:p>
          <a:p>
            <a:pPr algn="l">
              <a:spcBef>
                <a:spcPct val="50000"/>
              </a:spcBef>
            </a:pPr>
            <a:r>
              <a:rPr lang="en-US">
                <a:solidFill>
                  <a:srgbClr val="000000"/>
                </a:solidFill>
                <a:ea typeface="Lucida Sans Unicode" pitchFamily="-107" charset="0"/>
                <a:cs typeface="Lucida Sans Unicode" pitchFamily="-107" charset="0"/>
              </a:rPr>
              <a:t>Otherwise, too much burden, stigma for children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7015"/>
                                        </p:tgtEl>
                                        <p:attrNameLst>
                                          <p:attrName>style.visibility</p:attrName>
                                        </p:attrNameLst>
                                      </p:cBhvr>
                                      <p:to>
                                        <p:strVal val="visible"/>
                                      </p:to>
                                    </p:set>
                                    <p:animEffect transition="in" filter="blinds(horizontal)">
                                      <p:cBhvr>
                                        <p:cTn id="7" dur="500"/>
                                        <p:tgtEl>
                                          <p:spTgt spid="427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solidFill>
            <a:srgbClr val="FF9900"/>
          </a:solidFill>
        </p:spPr>
        <p:txBody>
          <a:bodyPr/>
          <a:lstStyle/>
          <a:p>
            <a:pPr marL="838200" indent="-838200"/>
            <a:r>
              <a:rPr lang="en-US" sz="3600" b="1"/>
              <a:t>Who Decides What </a:t>
            </a:r>
            <a:br>
              <a:rPr lang="en-US" sz="3600" b="1"/>
            </a:br>
            <a:r>
              <a:rPr lang="en-US" sz="3600" b="1"/>
              <a:t>Goes in Library Collection?</a:t>
            </a:r>
          </a:p>
        </p:txBody>
      </p:sp>
      <p:sp>
        <p:nvSpPr>
          <p:cNvPr id="4545541" name="Text Box 5"/>
          <p:cNvSpPr txBox="1">
            <a:spLocks noChangeArrowheads="1"/>
          </p:cNvSpPr>
          <p:nvPr/>
        </p:nvSpPr>
        <p:spPr bwMode="auto">
          <a:xfrm>
            <a:off x="1447800" y="5943600"/>
            <a:ext cx="2736850" cy="731838"/>
          </a:xfrm>
          <a:prstGeom prst="rect">
            <a:avLst/>
          </a:prstGeom>
          <a:noFill/>
          <a:ln w="9525">
            <a:noFill/>
            <a:miter lim="800000"/>
            <a:headEnd/>
            <a:tailEnd/>
          </a:ln>
        </p:spPr>
        <p:txBody>
          <a:bodyPr wrap="none">
            <a:prstTxWarp prst="textNoShape">
              <a:avLst/>
            </a:prstTxWarp>
            <a:spAutoFit/>
          </a:bodyPr>
          <a:lstStyle/>
          <a:p>
            <a:pPr algn="just"/>
            <a:r>
              <a:rPr lang="en-US" b="1">
                <a:solidFill>
                  <a:srgbClr val="000000"/>
                </a:solidFill>
                <a:latin typeface="Verdana" pitchFamily="-107" charset="0"/>
                <a:ea typeface="Lucida Sans Unicode" pitchFamily="-107" charset="0"/>
                <a:cs typeface="Lucida Sans Unicode" pitchFamily="-107" charset="0"/>
              </a:rPr>
              <a:t>Legislator</a:t>
            </a:r>
          </a:p>
          <a:p>
            <a:pPr algn="just"/>
            <a:r>
              <a:rPr lang="en-US" b="1">
                <a:solidFill>
                  <a:srgbClr val="000000"/>
                </a:solidFill>
                <a:ea typeface="Lucida Sans Unicode" pitchFamily="-107" charset="0"/>
                <a:cs typeface="Lucida Sans Unicode" pitchFamily="-107" charset="0"/>
              </a:rPr>
              <a:t>Ties funding to policies</a:t>
            </a:r>
          </a:p>
        </p:txBody>
      </p:sp>
      <p:sp>
        <p:nvSpPr>
          <p:cNvPr id="4545542" name="Text Box 6"/>
          <p:cNvSpPr txBox="1">
            <a:spLocks noChangeArrowheads="1"/>
          </p:cNvSpPr>
          <p:nvPr/>
        </p:nvSpPr>
        <p:spPr bwMode="auto">
          <a:xfrm>
            <a:off x="0" y="3124200"/>
            <a:ext cx="2438400" cy="731838"/>
          </a:xfrm>
          <a:prstGeom prst="rect">
            <a:avLst/>
          </a:prstGeom>
          <a:noFill/>
          <a:ln w="9525">
            <a:noFill/>
            <a:miter lim="800000"/>
            <a:headEnd/>
            <a:tailEnd/>
          </a:ln>
        </p:spPr>
        <p:txBody>
          <a:bodyPr>
            <a:prstTxWarp prst="textNoShape">
              <a:avLst/>
            </a:prstTxWarp>
            <a:spAutoFit/>
          </a:bodyPr>
          <a:lstStyle/>
          <a:p>
            <a:r>
              <a:rPr lang="en-US" b="1">
                <a:solidFill>
                  <a:srgbClr val="000000"/>
                </a:solidFill>
                <a:latin typeface="Verdana" pitchFamily="-107" charset="0"/>
                <a:ea typeface="Lucida Sans Unicode" pitchFamily="-107" charset="0"/>
                <a:cs typeface="Lucida Sans Unicode" pitchFamily="-107" charset="0"/>
              </a:rPr>
              <a:t>Librarians  Select and Weed</a:t>
            </a:r>
          </a:p>
        </p:txBody>
      </p:sp>
      <p:pic>
        <p:nvPicPr>
          <p:cNvPr id="4545543" name="Picture 7" descr="index"/>
          <p:cNvPicPr>
            <a:picLocks noChangeAspect="1" noChangeArrowheads="1"/>
          </p:cNvPicPr>
          <p:nvPr/>
        </p:nvPicPr>
        <p:blipFill>
          <a:blip r:embed="rId3"/>
          <a:srcRect/>
          <a:stretch>
            <a:fillRect/>
          </a:stretch>
        </p:blipFill>
        <p:spPr bwMode="auto">
          <a:xfrm>
            <a:off x="6240463" y="1143000"/>
            <a:ext cx="2903537" cy="3733800"/>
          </a:xfrm>
          <a:prstGeom prst="rect">
            <a:avLst/>
          </a:prstGeom>
          <a:noFill/>
          <a:ln w="9525">
            <a:noFill/>
            <a:miter lim="800000"/>
            <a:headEnd/>
            <a:tailEnd/>
          </a:ln>
        </p:spPr>
      </p:pic>
      <p:pic>
        <p:nvPicPr>
          <p:cNvPr id="4545544" name="Picture 8"/>
          <p:cNvPicPr>
            <a:picLocks noChangeAspect="1" noChangeArrowheads="1"/>
          </p:cNvPicPr>
          <p:nvPr/>
        </p:nvPicPr>
        <p:blipFill>
          <a:blip r:embed="rId4"/>
          <a:srcRect/>
          <a:stretch>
            <a:fillRect/>
          </a:stretch>
        </p:blipFill>
        <p:spPr bwMode="auto">
          <a:xfrm>
            <a:off x="2438400" y="3962400"/>
            <a:ext cx="1427163" cy="1981200"/>
          </a:xfrm>
          <a:prstGeom prst="rect">
            <a:avLst/>
          </a:prstGeom>
          <a:noFill/>
          <a:ln w="9525">
            <a:noFill/>
            <a:miter lim="800000"/>
            <a:headEnd/>
            <a:tailEnd/>
          </a:ln>
        </p:spPr>
      </p:pic>
      <p:sp>
        <p:nvSpPr>
          <p:cNvPr id="4545545" name="Text Box 9"/>
          <p:cNvSpPr txBox="1">
            <a:spLocks noChangeArrowheads="1"/>
          </p:cNvSpPr>
          <p:nvPr/>
        </p:nvSpPr>
        <p:spPr bwMode="auto">
          <a:xfrm rot="10840901" flipV="1">
            <a:off x="5872163" y="4962525"/>
            <a:ext cx="3271837" cy="1895475"/>
          </a:xfrm>
          <a:prstGeom prst="rect">
            <a:avLst/>
          </a:prstGeom>
          <a:solidFill>
            <a:srgbClr val="66FF66"/>
          </a:solidFill>
          <a:ln w="9525">
            <a:noFill/>
            <a:miter lim="800000"/>
            <a:headEnd/>
            <a:tailEnd/>
          </a:ln>
        </p:spPr>
        <p:txBody>
          <a:bodyPr>
            <a:prstTxWarp prst="textNoShape">
              <a:avLst/>
            </a:prstTxWarp>
            <a:spAutoFit/>
          </a:bodyPr>
          <a:lstStyle/>
          <a:p>
            <a:pPr algn="just"/>
            <a:r>
              <a:rPr lang="en-US" sz="1600" b="1">
                <a:solidFill>
                  <a:srgbClr val="000000"/>
                </a:solidFill>
                <a:latin typeface="Verdana" pitchFamily="-107" charset="0"/>
                <a:ea typeface="Lucida Sans Unicode" pitchFamily="-107" charset="0"/>
                <a:cs typeface="Lucida Sans Unicode" pitchFamily="-107" charset="0"/>
              </a:rPr>
              <a:t>First Amendment</a:t>
            </a:r>
          </a:p>
          <a:p>
            <a:pPr algn="just"/>
            <a:endParaRPr lang="en-US" sz="600" b="1">
              <a:solidFill>
                <a:srgbClr val="000000"/>
              </a:solidFill>
              <a:latin typeface="Verdana" pitchFamily="-107" charset="0"/>
              <a:ea typeface="Lucida Sans Unicode" pitchFamily="-107" charset="0"/>
              <a:cs typeface="Lucida Sans Unicode" pitchFamily="-107" charset="0"/>
            </a:endParaRPr>
          </a:p>
          <a:p>
            <a:r>
              <a:rPr lang="en-US" sz="1600" b="1">
                <a:solidFill>
                  <a:srgbClr val="000000"/>
                </a:solidFill>
                <a:latin typeface="Verdana" pitchFamily="-107" charset="0"/>
                <a:ea typeface="Lucida Sans Unicode" pitchFamily="-107" charset="0"/>
                <a:cs typeface="Lucida Sans Unicode" pitchFamily="-107" charset="0"/>
              </a:rPr>
              <a:t> Schools</a:t>
            </a:r>
            <a:r>
              <a:rPr lang="en-US" sz="1600">
                <a:solidFill>
                  <a:srgbClr val="000000"/>
                </a:solidFill>
                <a:latin typeface="Verdana" pitchFamily="-107" charset="0"/>
                <a:ea typeface="Lucida Sans Unicode" pitchFamily="-107" charset="0"/>
                <a:cs typeface="Lucida Sans Unicode" pitchFamily="-107" charset="0"/>
              </a:rPr>
              <a:t> – may remove                              if educationally unsuitable</a:t>
            </a:r>
          </a:p>
          <a:p>
            <a:r>
              <a:rPr lang="en-US" sz="1600">
                <a:solidFill>
                  <a:srgbClr val="000000"/>
                </a:solidFill>
                <a:latin typeface="Verdana" pitchFamily="-107" charset="0"/>
                <a:ea typeface="Lucida Sans Unicode" pitchFamily="-107" charset="0"/>
                <a:cs typeface="Lucida Sans Unicode" pitchFamily="-107" charset="0"/>
              </a:rPr>
              <a:t>   </a:t>
            </a:r>
          </a:p>
          <a:p>
            <a:r>
              <a:rPr lang="en-US" sz="1600" b="1">
                <a:solidFill>
                  <a:srgbClr val="000000"/>
                </a:solidFill>
                <a:latin typeface="Verdana" pitchFamily="-107" charset="0"/>
                <a:ea typeface="Lucida Sans Unicode" pitchFamily="-107" charset="0"/>
                <a:cs typeface="Lucida Sans Unicode" pitchFamily="-107" charset="0"/>
              </a:rPr>
              <a:t>Public Libraries – </a:t>
            </a:r>
            <a:r>
              <a:rPr lang="en-US" sz="1600">
                <a:solidFill>
                  <a:srgbClr val="000000"/>
                </a:solidFill>
                <a:latin typeface="Verdana" pitchFamily="-107" charset="0"/>
                <a:ea typeface="Lucida Sans Unicode" pitchFamily="-107" charset="0"/>
                <a:cs typeface="Lucida Sans Unicode" pitchFamily="-107" charset="0"/>
              </a:rPr>
              <a:t>may remove if unprotected by First Amendment </a:t>
            </a:r>
            <a:endParaRPr lang="en-US" b="1">
              <a:solidFill>
                <a:srgbClr val="000000"/>
              </a:solidFill>
              <a:ea typeface="Lucida Sans Unicode" pitchFamily="-107" charset="0"/>
              <a:cs typeface="Lucida Sans Unicode" pitchFamily="-107" charset="0"/>
            </a:endParaRPr>
          </a:p>
        </p:txBody>
      </p:sp>
      <p:pic>
        <p:nvPicPr>
          <p:cNvPr id="4545546" name="Picture 10"/>
          <p:cNvPicPr>
            <a:picLocks noChangeAspect="1" noChangeArrowheads="1"/>
          </p:cNvPicPr>
          <p:nvPr/>
        </p:nvPicPr>
        <p:blipFill>
          <a:blip r:embed="rId5"/>
          <a:srcRect/>
          <a:stretch>
            <a:fillRect/>
          </a:stretch>
        </p:blipFill>
        <p:spPr bwMode="auto">
          <a:xfrm>
            <a:off x="457200" y="1295400"/>
            <a:ext cx="1905000" cy="1612900"/>
          </a:xfrm>
          <a:prstGeom prst="rect">
            <a:avLst/>
          </a:prstGeom>
          <a:noFill/>
          <a:ln w="9525">
            <a:noFill/>
            <a:miter lim="800000"/>
            <a:headEnd/>
            <a:tailEnd/>
          </a:ln>
        </p:spPr>
      </p:pic>
      <p:sp>
        <p:nvSpPr>
          <p:cNvPr id="4545547" name="Text Box 11"/>
          <p:cNvSpPr txBox="1">
            <a:spLocks noChangeArrowheads="1"/>
          </p:cNvSpPr>
          <p:nvPr/>
        </p:nvSpPr>
        <p:spPr bwMode="auto">
          <a:xfrm>
            <a:off x="3200400" y="2971800"/>
            <a:ext cx="2743200" cy="731838"/>
          </a:xfrm>
          <a:prstGeom prst="rect">
            <a:avLst/>
          </a:prstGeom>
          <a:noFill/>
          <a:ln w="9525">
            <a:noFill/>
            <a:miter lim="800000"/>
            <a:headEnd/>
            <a:tailEnd/>
          </a:ln>
        </p:spPr>
        <p:txBody>
          <a:bodyPr>
            <a:prstTxWarp prst="textNoShape">
              <a:avLst/>
            </a:prstTxWarp>
            <a:spAutoFit/>
          </a:bodyPr>
          <a:lstStyle/>
          <a:p>
            <a:pPr algn="just"/>
            <a:r>
              <a:rPr lang="en-US" b="1">
                <a:solidFill>
                  <a:srgbClr val="000000"/>
                </a:solidFill>
                <a:latin typeface="Verdana" pitchFamily="-107" charset="0"/>
                <a:ea typeface="Lucida Sans Unicode" pitchFamily="-107" charset="0"/>
                <a:cs typeface="Lucida Sans Unicode" pitchFamily="-107" charset="0"/>
              </a:rPr>
              <a:t>Library Board</a:t>
            </a:r>
          </a:p>
          <a:p>
            <a:r>
              <a:rPr lang="en-US" b="1">
                <a:solidFill>
                  <a:srgbClr val="000000"/>
                </a:solidFill>
                <a:ea typeface="Lucida Sans Unicode" pitchFamily="-107" charset="0"/>
                <a:cs typeface="Lucida Sans Unicode" pitchFamily="-107" charset="0"/>
              </a:rPr>
              <a:t>Vote to remove book</a:t>
            </a:r>
          </a:p>
        </p:txBody>
      </p:sp>
      <p:pic>
        <p:nvPicPr>
          <p:cNvPr id="4545548" name="Picture 12"/>
          <p:cNvPicPr>
            <a:picLocks noChangeAspect="1" noChangeArrowheads="1"/>
          </p:cNvPicPr>
          <p:nvPr/>
        </p:nvPicPr>
        <p:blipFill>
          <a:blip r:embed="rId6"/>
          <a:srcRect/>
          <a:stretch>
            <a:fillRect/>
          </a:stretch>
        </p:blipFill>
        <p:spPr bwMode="auto">
          <a:xfrm>
            <a:off x="3429000" y="1219200"/>
            <a:ext cx="2286000" cy="1570038"/>
          </a:xfrm>
          <a:prstGeom prst="rect">
            <a:avLst/>
          </a:prstGeom>
          <a:noFill/>
          <a:ln w="9525">
            <a:noFill/>
            <a:miter lim="800000"/>
            <a:headEnd/>
            <a:tailEnd/>
          </a:ln>
        </p:spPr>
      </p:pic>
      <p:pic>
        <p:nvPicPr>
          <p:cNvPr id="131083" name="Picture 13" descr="pabbislogonew"/>
          <p:cNvPicPr>
            <a:picLocks noChangeAspect="1" noChangeArrowheads="1"/>
          </p:cNvPicPr>
          <p:nvPr/>
        </p:nvPicPr>
        <p:blipFill>
          <a:blip r:embed="rId7"/>
          <a:srcRect r="68576"/>
          <a:stretch>
            <a:fillRect/>
          </a:stretch>
        </p:blipFill>
        <p:spPr bwMode="auto">
          <a:xfrm rot="-1731763">
            <a:off x="2667000" y="1524000"/>
            <a:ext cx="838200" cy="806450"/>
          </a:xfrm>
          <a:prstGeom prst="rect">
            <a:avLst/>
          </a:prstGeom>
          <a:noFill/>
          <a:ln w="9525">
            <a:noFill/>
            <a:miter lim="800000"/>
            <a:headEnd/>
            <a:tailEnd/>
          </a:ln>
        </p:spPr>
      </p:pic>
      <p:pic>
        <p:nvPicPr>
          <p:cNvPr id="131084" name="Picture 16" descr="money-l"/>
          <p:cNvPicPr>
            <a:picLocks noChangeAspect="1" noChangeArrowheads="1"/>
          </p:cNvPicPr>
          <p:nvPr/>
        </p:nvPicPr>
        <p:blipFill>
          <a:blip r:embed="rId8"/>
          <a:srcRect/>
          <a:stretch>
            <a:fillRect/>
          </a:stretch>
        </p:blipFill>
        <p:spPr bwMode="auto">
          <a:xfrm rot="-2858642">
            <a:off x="3515519" y="4485481"/>
            <a:ext cx="838200" cy="554038"/>
          </a:xfrm>
          <a:prstGeom prst="rect">
            <a:avLst/>
          </a:prstGeom>
          <a:noFill/>
          <a:ln w="9525">
            <a:noFill/>
            <a:miter lim="800000"/>
            <a:headEnd/>
            <a:tailEnd/>
          </a:ln>
        </p:spPr>
      </p:pic>
      <p:sp>
        <p:nvSpPr>
          <p:cNvPr id="131085" name="Text Box 17"/>
          <p:cNvSpPr txBox="1">
            <a:spLocks noChangeArrowheads="1"/>
          </p:cNvSpPr>
          <p:nvPr/>
        </p:nvSpPr>
        <p:spPr bwMode="auto">
          <a:xfrm>
            <a:off x="6229350" y="4343400"/>
            <a:ext cx="2914650" cy="366713"/>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ea typeface="Lucida Sans Unicode" pitchFamily="-107" charset="0"/>
                <a:cs typeface="Lucida Sans Unicode" pitchFamily="-107" charset="0"/>
              </a:rPr>
              <a:t>Chief Justice John Roberts</a:t>
            </a:r>
          </a:p>
        </p:txBody>
      </p:sp>
      <p:sp>
        <p:nvSpPr>
          <p:cNvPr id="131086" name="Line 22"/>
          <p:cNvSpPr>
            <a:spLocks noChangeShapeType="1"/>
          </p:cNvSpPr>
          <p:nvPr/>
        </p:nvSpPr>
        <p:spPr bwMode="auto">
          <a:xfrm flipV="1">
            <a:off x="3810000" y="4572000"/>
            <a:ext cx="2514600" cy="1295400"/>
          </a:xfrm>
          <a:prstGeom prst="line">
            <a:avLst/>
          </a:prstGeom>
          <a:noFill/>
          <a:ln w="28575">
            <a:solidFill>
              <a:schemeClr val="tx1"/>
            </a:solidFill>
            <a:round/>
            <a:headEnd type="oval" w="med" len="med"/>
            <a:tailEnd type="triangle" w="lg" len="lg"/>
          </a:ln>
        </p:spPr>
        <p:txBody>
          <a:bodyPr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131087" name="Line 24"/>
          <p:cNvSpPr>
            <a:spLocks noChangeShapeType="1"/>
          </p:cNvSpPr>
          <p:nvPr/>
        </p:nvSpPr>
        <p:spPr bwMode="auto">
          <a:xfrm>
            <a:off x="5562600" y="2819400"/>
            <a:ext cx="685800" cy="1600200"/>
          </a:xfrm>
          <a:prstGeom prst="line">
            <a:avLst/>
          </a:prstGeom>
          <a:noFill/>
          <a:ln w="28575">
            <a:solidFill>
              <a:schemeClr val="tx1"/>
            </a:solidFill>
            <a:round/>
            <a:headEnd type="oval" w="med" len="med"/>
            <a:tailEnd type="triangle" w="lg" len="lg"/>
          </a:ln>
        </p:spPr>
        <p:txBody>
          <a:bodyPr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pic>
        <p:nvPicPr>
          <p:cNvPr id="131088" name="Picture 25" descr="money_rain"/>
          <p:cNvPicPr>
            <a:picLocks noChangeAspect="1" noChangeArrowheads="1"/>
          </p:cNvPicPr>
          <p:nvPr/>
        </p:nvPicPr>
        <p:blipFill>
          <a:blip r:embed="rId9"/>
          <a:srcRect/>
          <a:stretch>
            <a:fillRect/>
          </a:stretch>
        </p:blipFill>
        <p:spPr bwMode="auto">
          <a:xfrm>
            <a:off x="4495800" y="5181600"/>
            <a:ext cx="1203325" cy="1179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5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455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455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455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455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455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455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45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5541" grpId="0"/>
      <p:bldP spid="4545542" grpId="0"/>
      <p:bldP spid="4545545" grpId="0" animBg="1"/>
      <p:bldP spid="45455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srcRect l="5937" r="20000"/>
          <a:stretch>
            <a:fillRect/>
          </a:stretch>
        </p:blipFill>
        <p:spPr bwMode="auto">
          <a:xfrm>
            <a:off x="381000" y="182944"/>
            <a:ext cx="5638800" cy="6090856"/>
          </a:xfrm>
          <a:prstGeom prst="rect">
            <a:avLst/>
          </a:prstGeom>
          <a:noFill/>
          <a:ln w="9525">
            <a:noFill/>
            <a:miter lim="800000"/>
            <a:headEnd/>
            <a:tailEnd/>
          </a:ln>
        </p:spPr>
      </p:pic>
      <p:sp>
        <p:nvSpPr>
          <p:cNvPr id="137219" name="Text Box 4"/>
          <p:cNvSpPr txBox="1">
            <a:spLocks noChangeArrowheads="1"/>
          </p:cNvSpPr>
          <p:nvPr/>
        </p:nvSpPr>
        <p:spPr bwMode="auto">
          <a:xfrm>
            <a:off x="3429000" y="228600"/>
            <a:ext cx="2590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latin typeface="Arial" pitchFamily="-107" charset="0"/>
                <a:ea typeface="Lucida Sans Unicode" pitchFamily="-107" charset="0"/>
                <a:cs typeface="Lucida Sans Unicode" pitchFamily="-107" charset="0"/>
              </a:rPr>
              <a:t>Ages 4 - 8</a:t>
            </a:r>
          </a:p>
        </p:txBody>
      </p:sp>
      <p:sp>
        <p:nvSpPr>
          <p:cNvPr id="137220" name="Rectangle 7"/>
          <p:cNvSpPr>
            <a:spLocks noChangeArrowheads="1"/>
          </p:cNvSpPr>
          <p:nvPr/>
        </p:nvSpPr>
        <p:spPr bwMode="auto">
          <a:xfrm>
            <a:off x="403225" y="6211888"/>
            <a:ext cx="8740775" cy="708025"/>
          </a:xfrm>
          <a:prstGeom prst="rect">
            <a:avLst/>
          </a:prstGeom>
          <a:noFill/>
          <a:ln w="9525">
            <a:noFill/>
            <a:miter lim="800000"/>
            <a:headEnd/>
            <a:tailEnd/>
          </a:ln>
        </p:spPr>
        <p:txBody>
          <a:bodyPr>
            <a:prstTxWarp prst="textNoShape">
              <a:avLst/>
            </a:prstTxWarp>
            <a:spAutoFit/>
          </a:bodyPr>
          <a:lstStyle/>
          <a:p>
            <a:r>
              <a:rPr lang="en-US" sz="2000" i="1">
                <a:solidFill>
                  <a:srgbClr val="000000"/>
                </a:solidFill>
                <a:ea typeface="Lucida Sans Unicode" pitchFamily="-107" charset="0"/>
                <a:cs typeface="Lucida Sans Unicode" pitchFamily="-107" charset="0"/>
              </a:rPr>
              <a:t>ACLU v. Miami-Dade County Sch. Bd</a:t>
            </a:r>
            <a:r>
              <a:rPr lang="en-US" sz="2000">
                <a:solidFill>
                  <a:srgbClr val="000000"/>
                </a:solidFill>
                <a:ea typeface="Lucida Sans Unicode" pitchFamily="-107" charset="0"/>
                <a:cs typeface="Lucida Sans Unicode" pitchFamily="-107" charset="0"/>
              </a:rPr>
              <a:t>., 557 F.3d 1177, 1200 (11th Cir.), </a:t>
            </a:r>
            <a:r>
              <a:rPr lang="en-US" sz="2000" i="1">
                <a:solidFill>
                  <a:srgbClr val="000000"/>
                </a:solidFill>
                <a:ea typeface="Lucida Sans Unicode" pitchFamily="-107" charset="0"/>
                <a:cs typeface="Lucida Sans Unicode" pitchFamily="-107" charset="0"/>
              </a:rPr>
              <a:t>cert. denied</a:t>
            </a:r>
            <a:r>
              <a:rPr lang="en-US" sz="2000">
                <a:solidFill>
                  <a:srgbClr val="000000"/>
                </a:solidFill>
                <a:ea typeface="Lucida Sans Unicode" pitchFamily="-107" charset="0"/>
                <a:cs typeface="Lucida Sans Unicode" pitchFamily="-107" charset="0"/>
              </a:rPr>
              <a:t>, 130 S. Ct. 659 (2009).</a:t>
            </a:r>
          </a:p>
        </p:txBody>
      </p:sp>
      <p:sp>
        <p:nvSpPr>
          <p:cNvPr id="137221" name="TextBox 4"/>
          <p:cNvSpPr txBox="1">
            <a:spLocks noChangeArrowheads="1"/>
          </p:cNvSpPr>
          <p:nvPr/>
        </p:nvSpPr>
        <p:spPr bwMode="auto">
          <a:xfrm>
            <a:off x="6400800" y="914400"/>
            <a:ext cx="2438400" cy="2308225"/>
          </a:xfrm>
          <a:prstGeom prst="rect">
            <a:avLst/>
          </a:prstGeom>
          <a:noFill/>
          <a:ln w="9525">
            <a:noFill/>
            <a:miter lim="800000"/>
            <a:headEnd/>
            <a:tailEnd/>
          </a:ln>
        </p:spPr>
        <p:txBody>
          <a:bodyPr>
            <a:prstTxWarp prst="textNoShape">
              <a:avLst/>
            </a:prstTxWarp>
            <a:spAutoFit/>
          </a:bodyPr>
          <a:lstStyle/>
          <a:p>
            <a:pPr algn="l"/>
            <a:r>
              <a:rPr lang="en-US" dirty="0">
                <a:solidFill>
                  <a:srgbClr val="000000"/>
                </a:solidFill>
                <a:ea typeface="Lucida Sans Unicode" pitchFamily="-107" charset="0"/>
                <a:cs typeface="Lucida Sans Unicode" pitchFamily="-107" charset="0"/>
              </a:rPr>
              <a:t>Parents wanted </a:t>
            </a:r>
            <a:r>
              <a:rPr lang="en-US" dirty="0" smtClean="0">
                <a:solidFill>
                  <a:srgbClr val="000000"/>
                </a:solidFill>
                <a:ea typeface="Lucida Sans Unicode" pitchFamily="-107" charset="0"/>
                <a:cs typeface="Lucida Sans Unicode" pitchFamily="-107" charset="0"/>
              </a:rPr>
              <a:t>removal </a:t>
            </a:r>
            <a:r>
              <a:rPr lang="en-US" dirty="0">
                <a:solidFill>
                  <a:srgbClr val="000000"/>
                </a:solidFill>
                <a:ea typeface="Lucida Sans Unicode" pitchFamily="-107" charset="0"/>
                <a:cs typeface="Lucida Sans Unicode" pitchFamily="-107" charset="0"/>
              </a:rPr>
              <a:t>from school library</a:t>
            </a:r>
          </a:p>
          <a:p>
            <a:endParaRPr lang="en-US" dirty="0">
              <a:solidFill>
                <a:srgbClr val="000000"/>
              </a:solidFill>
              <a:ea typeface="Lucida Sans Unicode" pitchFamily="-107" charset="0"/>
              <a:cs typeface="Lucida Sans Unicode" pitchFamily="-107" charset="0"/>
            </a:endParaRPr>
          </a:p>
          <a:p>
            <a:endParaRPr lang="en-US" dirty="0">
              <a:solidFill>
                <a:srgbClr val="000000"/>
              </a:solidFill>
              <a:ea typeface="Lucida Sans Unicode" pitchFamily="-107" charset="0"/>
              <a:cs typeface="Lucida Sans Unicode" pitchFamily="-107" charset="0"/>
            </a:endParaRPr>
          </a:p>
          <a:p>
            <a:endParaRPr lang="en-US" dirty="0">
              <a:solidFill>
                <a:srgbClr val="000000"/>
              </a:solidFill>
              <a:ea typeface="Lucida Sans Unicode" pitchFamily="-107" charset="0"/>
              <a:cs typeface="Lucida Sans Unicode"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l="5937" r="20000"/>
          <a:stretch>
            <a:fillRect/>
          </a:stretch>
        </p:blipFill>
        <p:spPr bwMode="auto">
          <a:xfrm>
            <a:off x="457200" y="381000"/>
            <a:ext cx="5408414" cy="5842000"/>
          </a:xfrm>
          <a:prstGeom prst="rect">
            <a:avLst/>
          </a:prstGeom>
          <a:noFill/>
          <a:ln w="9525">
            <a:noFill/>
            <a:miter lim="800000"/>
            <a:headEnd/>
            <a:tailEnd/>
          </a:ln>
        </p:spPr>
      </p:pic>
      <p:sp>
        <p:nvSpPr>
          <p:cNvPr id="139267" name="Text Box 4"/>
          <p:cNvSpPr txBox="1">
            <a:spLocks noChangeArrowheads="1"/>
          </p:cNvSpPr>
          <p:nvPr/>
        </p:nvSpPr>
        <p:spPr bwMode="auto">
          <a:xfrm>
            <a:off x="3429000" y="228600"/>
            <a:ext cx="2590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latin typeface="Arial" pitchFamily="-107" charset="0"/>
                <a:ea typeface="Lucida Sans Unicode" pitchFamily="-107" charset="0"/>
                <a:cs typeface="Lucida Sans Unicode" pitchFamily="-107" charset="0"/>
              </a:rPr>
              <a:t>Ages 4 - 8</a:t>
            </a:r>
          </a:p>
        </p:txBody>
      </p:sp>
      <p:sp>
        <p:nvSpPr>
          <p:cNvPr id="239621" name="Text Box 5"/>
          <p:cNvSpPr txBox="1">
            <a:spLocks noChangeArrowheads="1"/>
          </p:cNvSpPr>
          <p:nvPr/>
        </p:nvSpPr>
        <p:spPr bwMode="auto">
          <a:xfrm>
            <a:off x="6019800" y="381000"/>
            <a:ext cx="3352800" cy="4524375"/>
          </a:xfrm>
          <a:prstGeom prst="rect">
            <a:avLst/>
          </a:prstGeom>
          <a:noFill/>
          <a:ln w="9525">
            <a:noFill/>
            <a:miter lim="800000"/>
            <a:headEnd/>
            <a:tailEnd/>
          </a:ln>
        </p:spPr>
        <p:txBody>
          <a:bodyPr>
            <a:prstTxWarp prst="textNoShape">
              <a:avLst/>
            </a:prstTxWarp>
            <a:spAutoFit/>
          </a:bodyPr>
          <a:lstStyle/>
          <a:p>
            <a:pPr algn="l"/>
            <a:endParaRPr lang="en-US" dirty="0" smtClean="0">
              <a:solidFill>
                <a:srgbClr val="000000"/>
              </a:solidFill>
              <a:latin typeface="Arial" pitchFamily="-107" charset="0"/>
              <a:ea typeface="Lucida Sans Unicode" pitchFamily="-107" charset="0"/>
              <a:cs typeface="Lucida Sans Unicode" pitchFamily="-107" charset="0"/>
            </a:endParaRPr>
          </a:p>
          <a:p>
            <a:pPr algn="l"/>
            <a:endParaRPr lang="en-US" dirty="0">
              <a:solidFill>
                <a:srgbClr val="000000"/>
              </a:solidFill>
              <a:latin typeface="Arial" pitchFamily="-107" charset="0"/>
              <a:ea typeface="Lucida Sans Unicode" pitchFamily="-107" charset="0"/>
              <a:cs typeface="Lucida Sans Unicode" pitchFamily="-107" charset="0"/>
            </a:endParaRPr>
          </a:p>
          <a:p>
            <a:pPr algn="l"/>
            <a:r>
              <a:rPr lang="en-US" dirty="0">
                <a:solidFill>
                  <a:srgbClr val="000000"/>
                </a:solidFill>
                <a:latin typeface="Arial" pitchFamily="-107" charset="0"/>
                <a:ea typeface="Lucida Sans Unicode" pitchFamily="-107" charset="0"/>
                <a:cs typeface="Lucida Sans Unicode" pitchFamily="-107" charset="0"/>
              </a:rPr>
              <a:t>"The people of Cuba eat, work and study like you" </a:t>
            </a:r>
          </a:p>
          <a:p>
            <a:pPr algn="l"/>
            <a:r>
              <a:rPr lang="en-US" dirty="0">
                <a:solidFill>
                  <a:srgbClr val="000000"/>
                </a:solidFill>
                <a:latin typeface="Arial" pitchFamily="-107" charset="0"/>
                <a:ea typeface="Lucida Sans Unicode" pitchFamily="-107" charset="0"/>
                <a:cs typeface="Lucida Sans Unicode" pitchFamily="-107" charset="0"/>
              </a:rPr>
              <a:t> </a:t>
            </a:r>
            <a:endParaRPr lang="en-US" b="1" dirty="0">
              <a:solidFill>
                <a:srgbClr val="000000"/>
              </a:solidFill>
              <a:latin typeface="Arial" pitchFamily="-107" charset="0"/>
              <a:ea typeface="Lucida Sans Unicode" pitchFamily="-107" charset="0"/>
              <a:cs typeface="Lucida Sans Unicode" pitchFamily="-107" charset="0"/>
            </a:endParaRPr>
          </a:p>
          <a:p>
            <a:pPr algn="l"/>
            <a:r>
              <a:rPr lang="en-US" b="1" dirty="0">
                <a:solidFill>
                  <a:srgbClr val="000000"/>
                </a:solidFill>
                <a:latin typeface="Arial" pitchFamily="-107" charset="0"/>
                <a:ea typeface="Lucida Sans Unicode" pitchFamily="-107" charset="0"/>
                <a:cs typeface="Lucida Sans Unicode" pitchFamily="-107" charset="0"/>
              </a:rPr>
              <a:t>Complaint</a:t>
            </a:r>
            <a:r>
              <a:rPr lang="en-US" dirty="0">
                <a:solidFill>
                  <a:srgbClr val="000000"/>
                </a:solidFill>
                <a:latin typeface="Arial" pitchFamily="-107" charset="0"/>
                <a:ea typeface="Lucida Sans Unicode" pitchFamily="-107" charset="0"/>
                <a:cs typeface="Lucida Sans Unicode" pitchFamily="-107" charset="0"/>
              </a:rPr>
              <a:t>: Nothing could be further from the truth. People of Cuba survive without civil liberties and due process.</a:t>
            </a:r>
          </a:p>
        </p:txBody>
      </p:sp>
      <p:sp>
        <p:nvSpPr>
          <p:cNvPr id="139269" name="Rectangle 7"/>
          <p:cNvSpPr>
            <a:spLocks noChangeArrowheads="1"/>
          </p:cNvSpPr>
          <p:nvPr/>
        </p:nvSpPr>
        <p:spPr bwMode="auto">
          <a:xfrm>
            <a:off x="403225" y="6211888"/>
            <a:ext cx="8740775" cy="708025"/>
          </a:xfrm>
          <a:prstGeom prst="rect">
            <a:avLst/>
          </a:prstGeom>
          <a:noFill/>
          <a:ln w="9525">
            <a:noFill/>
            <a:miter lim="800000"/>
            <a:headEnd/>
            <a:tailEnd/>
          </a:ln>
        </p:spPr>
        <p:txBody>
          <a:bodyPr>
            <a:prstTxWarp prst="textNoShape">
              <a:avLst/>
            </a:prstTxWarp>
            <a:spAutoFit/>
          </a:bodyPr>
          <a:lstStyle/>
          <a:p>
            <a:r>
              <a:rPr lang="en-US" sz="2000" i="1">
                <a:solidFill>
                  <a:srgbClr val="000000"/>
                </a:solidFill>
                <a:ea typeface="Lucida Sans Unicode" pitchFamily="-107" charset="0"/>
                <a:cs typeface="Lucida Sans Unicode" pitchFamily="-107" charset="0"/>
              </a:rPr>
              <a:t>ACLU v. Miami-Dade County Sch. Bd</a:t>
            </a:r>
            <a:r>
              <a:rPr lang="en-US" sz="2000">
                <a:solidFill>
                  <a:srgbClr val="000000"/>
                </a:solidFill>
                <a:ea typeface="Lucida Sans Unicode" pitchFamily="-107" charset="0"/>
                <a:cs typeface="Lucida Sans Unicode" pitchFamily="-107" charset="0"/>
              </a:rPr>
              <a:t>., 557 F.3d 1177, 1200 (11th Cir.), </a:t>
            </a:r>
            <a:r>
              <a:rPr lang="en-US" sz="2000" i="1">
                <a:solidFill>
                  <a:srgbClr val="000000"/>
                </a:solidFill>
                <a:ea typeface="Lucida Sans Unicode" pitchFamily="-107" charset="0"/>
                <a:cs typeface="Lucida Sans Unicode" pitchFamily="-107" charset="0"/>
              </a:rPr>
              <a:t>cert. denied</a:t>
            </a:r>
            <a:r>
              <a:rPr lang="en-US" sz="2000">
                <a:solidFill>
                  <a:srgbClr val="000000"/>
                </a:solidFill>
                <a:ea typeface="Lucida Sans Unicode" pitchFamily="-107" charset="0"/>
                <a:cs typeface="Lucida Sans Unicode" pitchFamily="-107" charset="0"/>
              </a:rPr>
              <a:t>, 130 S. Ct. 659 (2009).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9621">
                                            <p:txEl>
                                              <p:pRg st="3" end="3"/>
                                            </p:txEl>
                                          </p:spTgt>
                                        </p:tgtEl>
                                        <p:attrNameLst>
                                          <p:attrName>style.visibility</p:attrName>
                                        </p:attrNameLst>
                                      </p:cBhvr>
                                      <p:to>
                                        <p:strVal val="visible"/>
                                      </p:to>
                                    </p:set>
                                    <p:animEffect transition="in" filter="blinds(horizontal)">
                                      <p:cBhvr>
                                        <p:cTn id="7" dur="500"/>
                                        <p:tgtEl>
                                          <p:spTgt spid="23962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9621">
                                            <p:txEl>
                                              <p:pRg st="4" end="4"/>
                                            </p:txEl>
                                          </p:spTgt>
                                        </p:tgtEl>
                                        <p:attrNameLst>
                                          <p:attrName>style.visibility</p:attrName>
                                        </p:attrNameLst>
                                      </p:cBhvr>
                                      <p:to>
                                        <p:strVal val="visible"/>
                                      </p:to>
                                    </p:set>
                                    <p:animEffect transition="in" filter="blinds(horizontal)">
                                      <p:cBhvr>
                                        <p:cTn id="10" dur="500"/>
                                        <p:tgtEl>
                                          <p:spTgt spid="2396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l="5937" r="20000"/>
          <a:stretch>
            <a:fillRect/>
          </a:stretch>
        </p:blipFill>
        <p:spPr bwMode="auto">
          <a:xfrm>
            <a:off x="304800" y="1295400"/>
            <a:ext cx="3763963" cy="4064000"/>
          </a:xfrm>
          <a:prstGeom prst="rect">
            <a:avLst/>
          </a:prstGeom>
          <a:noFill/>
          <a:ln w="9525">
            <a:noFill/>
            <a:miter lim="800000"/>
            <a:headEnd/>
            <a:tailEnd/>
          </a:ln>
        </p:spPr>
      </p:pic>
      <p:sp>
        <p:nvSpPr>
          <p:cNvPr id="141315" name="Text Box 3"/>
          <p:cNvSpPr txBox="1">
            <a:spLocks noChangeArrowheads="1"/>
          </p:cNvSpPr>
          <p:nvPr/>
        </p:nvSpPr>
        <p:spPr bwMode="auto">
          <a:xfrm>
            <a:off x="3276600" y="1447800"/>
            <a:ext cx="2590800" cy="366713"/>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b="1">
                <a:solidFill>
                  <a:srgbClr val="000000"/>
                </a:solidFill>
                <a:latin typeface="Arial" pitchFamily="-107" charset="0"/>
                <a:ea typeface="Lucida Sans Unicode" pitchFamily="-107" charset="0"/>
                <a:cs typeface="Lucida Sans Unicode" pitchFamily="-107" charset="0"/>
              </a:rPr>
              <a:t>Ages 4 - 8</a:t>
            </a:r>
          </a:p>
        </p:txBody>
      </p:sp>
      <p:sp>
        <p:nvSpPr>
          <p:cNvPr id="141316" name="Text Box 4"/>
          <p:cNvSpPr txBox="1">
            <a:spLocks noChangeArrowheads="1"/>
          </p:cNvSpPr>
          <p:nvPr/>
        </p:nvSpPr>
        <p:spPr bwMode="auto">
          <a:xfrm>
            <a:off x="4495800" y="1981200"/>
            <a:ext cx="4267200" cy="1200150"/>
          </a:xfrm>
          <a:prstGeom prst="rect">
            <a:avLst/>
          </a:prstGeom>
          <a:noFill/>
          <a:ln w="9525">
            <a:noFill/>
            <a:miter lim="800000"/>
            <a:headEnd/>
            <a:tailEnd/>
          </a:ln>
        </p:spPr>
        <p:txBody>
          <a:bodyPr>
            <a:prstTxWarp prst="textNoShape">
              <a:avLst/>
            </a:prstTxWarp>
            <a:spAutoFit/>
          </a:bodyPr>
          <a:lstStyle/>
          <a:p>
            <a:pPr defTabSz="914400"/>
            <a:r>
              <a:rPr lang="en-US">
                <a:solidFill>
                  <a:srgbClr val="000000"/>
                </a:solidFill>
                <a:ea typeface="Lucida Sans Unicode" pitchFamily="-107" charset="0"/>
                <a:cs typeface="Lucida Sans Unicode" pitchFamily="-107" charset="0"/>
              </a:rPr>
              <a:t>COURT: </a:t>
            </a:r>
          </a:p>
          <a:p>
            <a:pPr defTabSz="914400"/>
            <a:endParaRPr lang="en-US">
              <a:solidFill>
                <a:srgbClr val="000000"/>
              </a:solidFill>
              <a:ea typeface="Lucida Sans Unicode" pitchFamily="-107" charset="0"/>
              <a:cs typeface="Lucida Sans Unicode" pitchFamily="-107" charset="0"/>
            </a:endParaRPr>
          </a:p>
          <a:p>
            <a:pPr defTabSz="914400"/>
            <a:r>
              <a:rPr lang="en-US" b="1">
                <a:solidFill>
                  <a:srgbClr val="000000"/>
                </a:solidFill>
                <a:ea typeface="Lucida Sans Unicode" pitchFamily="-107" charset="0"/>
                <a:cs typeface="Lucida Sans Unicode" pitchFamily="-107" charset="0"/>
              </a:rPr>
              <a:t>School board may remove book based on inaccuracies.</a:t>
            </a:r>
          </a:p>
        </p:txBody>
      </p:sp>
      <p:sp>
        <p:nvSpPr>
          <p:cNvPr id="141317" name="Rectangle 6"/>
          <p:cNvSpPr>
            <a:spLocks noGrp="1" noChangeArrowheads="1"/>
          </p:cNvSpPr>
          <p:nvPr>
            <p:ph type="title"/>
          </p:nvPr>
        </p:nvSpPr>
        <p:spPr>
          <a:xfrm>
            <a:off x="0" y="0"/>
            <a:ext cx="9144000" cy="1143000"/>
          </a:xfrm>
        </p:spPr>
        <p:txBody>
          <a:bodyPr/>
          <a:lstStyle/>
          <a:p>
            <a:r>
              <a:rPr lang="en-US" sz="4000" b="1"/>
              <a:t>School Library Book </a:t>
            </a:r>
            <a:r>
              <a:rPr lang="en-US" sz="3200" b="1"/>
              <a:t>(Miami, FL)</a:t>
            </a:r>
          </a:p>
        </p:txBody>
      </p:sp>
      <p:sp>
        <p:nvSpPr>
          <p:cNvPr id="141318" name="Rectangle 6"/>
          <p:cNvSpPr>
            <a:spLocks noChangeArrowheads="1"/>
          </p:cNvSpPr>
          <p:nvPr/>
        </p:nvSpPr>
        <p:spPr bwMode="auto">
          <a:xfrm>
            <a:off x="0" y="5867400"/>
            <a:ext cx="8740775" cy="646113"/>
          </a:xfrm>
          <a:prstGeom prst="rect">
            <a:avLst/>
          </a:prstGeom>
          <a:noFill/>
          <a:ln w="9525">
            <a:noFill/>
            <a:miter lim="800000"/>
            <a:headEnd/>
            <a:tailEnd/>
          </a:ln>
        </p:spPr>
        <p:txBody>
          <a:bodyPr>
            <a:prstTxWarp prst="textNoShape">
              <a:avLst/>
            </a:prstTxWarp>
            <a:spAutoFit/>
          </a:bodyPr>
          <a:lstStyle/>
          <a:p>
            <a:r>
              <a:rPr lang="en-US" i="1">
                <a:solidFill>
                  <a:srgbClr val="000000"/>
                </a:solidFill>
                <a:ea typeface="Lucida Sans Unicode" pitchFamily="-107" charset="0"/>
                <a:cs typeface="Lucida Sans Unicode" pitchFamily="-107" charset="0"/>
              </a:rPr>
              <a:t>ACLU v. Miami-Dade County Sch. Bd</a:t>
            </a:r>
            <a:r>
              <a:rPr lang="en-US">
                <a:solidFill>
                  <a:srgbClr val="000000"/>
                </a:solidFill>
                <a:ea typeface="Lucida Sans Unicode" pitchFamily="-107" charset="0"/>
                <a:cs typeface="Lucida Sans Unicode" pitchFamily="-107" charset="0"/>
              </a:rPr>
              <a:t>., 557 F.3d 1177 (11th Cir.), </a:t>
            </a:r>
            <a:r>
              <a:rPr lang="en-US" i="1">
                <a:solidFill>
                  <a:srgbClr val="000000"/>
                </a:solidFill>
                <a:ea typeface="Lucida Sans Unicode" pitchFamily="-107" charset="0"/>
                <a:cs typeface="Lucida Sans Unicode" pitchFamily="-107" charset="0"/>
              </a:rPr>
              <a:t>cert. denied</a:t>
            </a:r>
            <a:r>
              <a:rPr lang="en-US">
                <a:solidFill>
                  <a:srgbClr val="000000"/>
                </a:solidFill>
                <a:ea typeface="Lucida Sans Unicode" pitchFamily="-107" charset="0"/>
                <a:cs typeface="Lucida Sans Unicode" pitchFamily="-107" charset="0"/>
              </a:rPr>
              <a:t>, 130 S. Ct. 659 (2009).</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mtClean="0"/>
              <a:t>Picture book </a:t>
            </a:r>
          </a:p>
        </p:txBody>
      </p:sp>
      <p:pic>
        <p:nvPicPr>
          <p:cNvPr id="94211" name="Picture 2"/>
          <p:cNvPicPr>
            <a:picLocks noChangeAspect="1"/>
          </p:cNvPicPr>
          <p:nvPr/>
        </p:nvPicPr>
        <p:blipFill>
          <a:blip r:embed="rId3"/>
          <a:srcRect/>
          <a:stretch>
            <a:fillRect/>
          </a:stretch>
        </p:blipFill>
        <p:spPr bwMode="auto">
          <a:xfrm>
            <a:off x="457200" y="1295400"/>
            <a:ext cx="2514600" cy="3238500"/>
          </a:xfrm>
          <a:prstGeom prst="rect">
            <a:avLst/>
          </a:prstGeom>
          <a:noFill/>
          <a:ln w="9525">
            <a:noFill/>
            <a:miter lim="800000"/>
            <a:headEnd/>
            <a:tailEnd/>
          </a:ln>
        </p:spPr>
      </p:pic>
      <p:sp>
        <p:nvSpPr>
          <p:cNvPr id="94212" name="TextBox 3"/>
          <p:cNvSpPr txBox="1">
            <a:spLocks noChangeArrowheads="1"/>
          </p:cNvSpPr>
          <p:nvPr/>
        </p:nvSpPr>
        <p:spPr bwMode="auto">
          <a:xfrm>
            <a:off x="1371600" y="6248400"/>
            <a:ext cx="5943600" cy="400050"/>
          </a:xfrm>
          <a:prstGeom prst="rect">
            <a:avLst/>
          </a:prstGeom>
          <a:noFill/>
          <a:ln w="9525">
            <a:noFill/>
            <a:miter lim="800000"/>
            <a:headEnd/>
            <a:tailEnd/>
          </a:ln>
        </p:spPr>
        <p:txBody>
          <a:bodyPr>
            <a:prstTxWarp prst="textNoShape">
              <a:avLst/>
            </a:prstTxWarp>
            <a:spAutoFit/>
          </a:bodyPr>
          <a:lstStyle/>
          <a:p>
            <a:r>
              <a:rPr lang="en-US" sz="2000" i="1"/>
              <a:t>AW v Davis School Dist.</a:t>
            </a:r>
            <a:r>
              <a:rPr lang="en-US" sz="2000"/>
              <a:t>  filed Nov. 13, 2012</a:t>
            </a:r>
            <a:endParaRPr lang="en-US"/>
          </a:p>
        </p:txBody>
      </p:sp>
      <p:sp>
        <p:nvSpPr>
          <p:cNvPr id="94213" name="TextBox 4"/>
          <p:cNvSpPr txBox="1">
            <a:spLocks noChangeArrowheads="1"/>
          </p:cNvSpPr>
          <p:nvPr/>
        </p:nvSpPr>
        <p:spPr bwMode="auto">
          <a:xfrm>
            <a:off x="3429000" y="1143000"/>
            <a:ext cx="5257800" cy="3170098"/>
          </a:xfrm>
          <a:prstGeom prst="rect">
            <a:avLst/>
          </a:prstGeom>
          <a:noFill/>
          <a:ln w="9525">
            <a:noFill/>
            <a:miter lim="800000"/>
            <a:headEnd/>
            <a:tailEnd/>
          </a:ln>
        </p:spPr>
        <p:txBody>
          <a:bodyPr wrap="square">
            <a:prstTxWarp prst="textNoShape">
              <a:avLst/>
            </a:prstTxWarp>
            <a:spAutoFit/>
          </a:bodyPr>
          <a:lstStyle/>
          <a:p>
            <a:pPr algn="l"/>
            <a:r>
              <a:rPr lang="en-US" sz="4000" baseline="30000" dirty="0"/>
              <a:t>Parents complained</a:t>
            </a:r>
            <a:r>
              <a:rPr lang="en-US" sz="4000" baseline="30000" dirty="0" smtClean="0"/>
              <a:t> book </a:t>
            </a:r>
            <a:r>
              <a:rPr lang="en-US" sz="4000" baseline="30000" dirty="0"/>
              <a:t>“normalizes a lifestyle we don’t agree with” </a:t>
            </a:r>
          </a:p>
          <a:p>
            <a:pPr algn="l"/>
            <a:endParaRPr lang="en-US" sz="4000" baseline="30000" dirty="0"/>
          </a:p>
          <a:p>
            <a:pPr algn="l"/>
            <a:r>
              <a:rPr lang="en-US" sz="4000" baseline="30000" dirty="0"/>
              <a:t>School district</a:t>
            </a:r>
            <a:r>
              <a:rPr lang="en-US" sz="4000" baseline="30000" dirty="0" smtClean="0"/>
              <a:t> behind counter </a:t>
            </a:r>
            <a:endParaRPr lang="en-US" sz="4000" baseline="30000" dirty="0"/>
          </a:p>
          <a:p>
            <a:pPr algn="l"/>
            <a:r>
              <a:rPr lang="en-US" sz="4000" baseline="30000" dirty="0"/>
              <a:t>Said</a:t>
            </a:r>
            <a:r>
              <a:rPr lang="en-US" sz="4000" dirty="0"/>
              <a:t> </a:t>
            </a:r>
            <a:r>
              <a:rPr lang="en-US" sz="4000" baseline="30000" dirty="0"/>
              <a:t>“advocacy of homosexuality,” violated Utah sex education laws</a:t>
            </a:r>
            <a:endParaRPr lang="en-US" sz="4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Picture book </a:t>
            </a:r>
          </a:p>
        </p:txBody>
      </p:sp>
      <p:pic>
        <p:nvPicPr>
          <p:cNvPr id="96259" name="Picture 2"/>
          <p:cNvPicPr>
            <a:picLocks noChangeAspect="1"/>
          </p:cNvPicPr>
          <p:nvPr/>
        </p:nvPicPr>
        <p:blipFill>
          <a:blip r:embed="rId3"/>
          <a:srcRect/>
          <a:stretch>
            <a:fillRect/>
          </a:stretch>
        </p:blipFill>
        <p:spPr bwMode="auto">
          <a:xfrm>
            <a:off x="457200" y="1295400"/>
            <a:ext cx="2514600" cy="3238500"/>
          </a:xfrm>
          <a:prstGeom prst="rect">
            <a:avLst/>
          </a:prstGeom>
          <a:noFill/>
          <a:ln w="9525">
            <a:noFill/>
            <a:miter lim="800000"/>
            <a:headEnd/>
            <a:tailEnd/>
          </a:ln>
        </p:spPr>
      </p:pic>
      <p:sp>
        <p:nvSpPr>
          <p:cNvPr id="96260" name="TextBox 3"/>
          <p:cNvSpPr txBox="1">
            <a:spLocks noChangeArrowheads="1"/>
          </p:cNvSpPr>
          <p:nvPr/>
        </p:nvSpPr>
        <p:spPr bwMode="auto">
          <a:xfrm>
            <a:off x="838200" y="5719763"/>
            <a:ext cx="8305800" cy="768350"/>
          </a:xfrm>
          <a:prstGeom prst="rect">
            <a:avLst/>
          </a:prstGeom>
          <a:noFill/>
          <a:ln w="9525">
            <a:noFill/>
            <a:miter lim="800000"/>
            <a:headEnd/>
            <a:tailEnd/>
          </a:ln>
        </p:spPr>
        <p:txBody>
          <a:bodyPr>
            <a:prstTxWarp prst="textNoShape">
              <a:avLst/>
            </a:prstTxWarp>
            <a:spAutoFit/>
          </a:bodyPr>
          <a:lstStyle/>
          <a:p>
            <a:r>
              <a:rPr lang="en-US" sz="2000" i="1"/>
              <a:t>AW v Davis School Dist. settled and dismissed Feb. 4, 2013 </a:t>
            </a:r>
            <a:r>
              <a:rPr lang="en-US" sz="2000"/>
              <a:t>1:2012cv00242   </a:t>
            </a:r>
            <a:endParaRPr lang="en-US" sz="2000">
              <a:hlinkClick r:id="rId4"/>
            </a:endParaRPr>
          </a:p>
          <a:p>
            <a:r>
              <a:rPr lang="en-US">
                <a:hlinkClick r:id="rId4"/>
              </a:rPr>
              <a:t>http://dockets.justia.com/docket/utah/utdce/1:2012cv00242/86877</a:t>
            </a:r>
            <a:endParaRPr lang="en-US"/>
          </a:p>
        </p:txBody>
      </p:sp>
      <p:sp>
        <p:nvSpPr>
          <p:cNvPr id="96261" name="TextBox 4"/>
          <p:cNvSpPr txBox="1">
            <a:spLocks noChangeArrowheads="1"/>
          </p:cNvSpPr>
          <p:nvPr/>
        </p:nvSpPr>
        <p:spPr bwMode="auto">
          <a:xfrm>
            <a:off x="3657600" y="1143000"/>
            <a:ext cx="5029200" cy="3539431"/>
          </a:xfrm>
          <a:prstGeom prst="rect">
            <a:avLst/>
          </a:prstGeom>
          <a:noFill/>
          <a:ln w="9525">
            <a:noFill/>
            <a:miter lim="800000"/>
            <a:headEnd/>
            <a:tailEnd/>
          </a:ln>
        </p:spPr>
        <p:txBody>
          <a:bodyPr>
            <a:prstTxWarp prst="textNoShape">
              <a:avLst/>
            </a:prstTxWarp>
            <a:spAutoFit/>
          </a:bodyPr>
          <a:lstStyle/>
          <a:p>
            <a:pPr algn="l"/>
            <a:r>
              <a:rPr lang="en-US" sz="2800" dirty="0"/>
              <a:t>Settled 2013.</a:t>
            </a:r>
            <a:r>
              <a:rPr lang="en-US" sz="2800" dirty="0" smtClean="0"/>
              <a:t> </a:t>
            </a:r>
          </a:p>
          <a:p>
            <a:pPr algn="l"/>
            <a:endParaRPr lang="en-US" sz="2800" dirty="0" smtClean="0"/>
          </a:p>
          <a:p>
            <a:pPr algn="l"/>
            <a:r>
              <a:rPr lang="en-US" sz="2800" dirty="0" smtClean="0"/>
              <a:t>School </a:t>
            </a:r>
            <a:r>
              <a:rPr lang="en-US" sz="2800" dirty="0"/>
              <a:t>District </a:t>
            </a:r>
            <a:r>
              <a:rPr lang="en-US" sz="2800" dirty="0" smtClean="0"/>
              <a:t>agreed </a:t>
            </a:r>
            <a:r>
              <a:rPr lang="en-US" sz="2800" dirty="0"/>
              <a:t>to return </a:t>
            </a:r>
            <a:r>
              <a:rPr lang="en-US" sz="2800" dirty="0" smtClean="0"/>
              <a:t> to </a:t>
            </a:r>
            <a:r>
              <a:rPr lang="en-US" sz="2800" dirty="0"/>
              <a:t>regular circulation.</a:t>
            </a:r>
          </a:p>
          <a:p>
            <a:pPr algn="l"/>
            <a:endParaRPr lang="en-US" sz="2800" dirty="0"/>
          </a:p>
          <a:p>
            <a:pPr algn="l"/>
            <a:r>
              <a:rPr lang="en-US" sz="2800" dirty="0"/>
              <a:t>Book may be restricted per-student at the request of parent (like any book)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Books </a:t>
            </a:r>
            <a:br>
              <a:rPr lang="en-US" b="1" dirty="0" smtClean="0"/>
            </a:br>
            <a:r>
              <a:rPr lang="en-US" sz="3600" b="1" dirty="0" smtClean="0"/>
              <a:t>and physical materials</a:t>
            </a:r>
            <a:endParaRPr lang="en-US" sz="3600" b="1" dirty="0"/>
          </a:p>
        </p:txBody>
      </p:sp>
      <p:sp>
        <p:nvSpPr>
          <p:cNvPr id="3" name="Rectangle 2"/>
          <p:cNvSpPr/>
          <p:nvPr/>
        </p:nvSpPr>
        <p:spPr>
          <a:xfrm>
            <a:off x="3352800" y="2895600"/>
            <a:ext cx="4572000" cy="1200328"/>
          </a:xfrm>
          <a:prstGeom prst="rect">
            <a:avLst/>
          </a:prstGeom>
        </p:spPr>
        <p:txBody>
          <a:bodyPr>
            <a:spAutoFit/>
          </a:bodyPr>
          <a:lstStyle/>
          <a:p>
            <a:pPr algn="l"/>
            <a:r>
              <a:rPr lang="en-US" dirty="0" smtClean="0">
                <a:latin typeface="Times New Roman" charset="0"/>
                <a:ea typeface="ＭＳ Ｐゴシック" charset="-128"/>
                <a:cs typeface="ＭＳ Ｐゴシック" charset="-128"/>
              </a:rPr>
              <a:t>A parent asks you to remove a book from the shelf because she feels it could harm her children.</a:t>
            </a:r>
          </a:p>
        </p:txBody>
      </p:sp>
      <p:pic>
        <p:nvPicPr>
          <p:cNvPr id="4" name="Picture 5"/>
          <p:cNvPicPr>
            <a:picLocks noChangeAspect="1" noChangeArrowheads="1"/>
          </p:cNvPicPr>
          <p:nvPr/>
        </p:nvPicPr>
        <p:blipFill>
          <a:blip r:embed="rId2"/>
          <a:srcRect/>
          <a:stretch>
            <a:fillRect/>
          </a:stretch>
        </p:blipFill>
        <p:spPr bwMode="auto">
          <a:xfrm>
            <a:off x="457200" y="1981200"/>
            <a:ext cx="2514600" cy="334435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p:cNvSpPr>
            <a:spLocks noGrp="1" noChangeArrowheads="1"/>
          </p:cNvSpPr>
          <p:nvPr>
            <p:ph type="body" idx="4294967295"/>
          </p:nvPr>
        </p:nvSpPr>
        <p:spPr>
          <a:xfrm>
            <a:off x="228600" y="1676400"/>
            <a:ext cx="3886200" cy="4524375"/>
          </a:xfrm>
        </p:spPr>
        <p:txBody>
          <a:bodyPr/>
          <a:lstStyle/>
          <a:p>
            <a:pPr eaLnBrk="1" hangingPunct="1"/>
            <a:endParaRPr lang="en-US" b="1" smtClean="0"/>
          </a:p>
          <a:p>
            <a:pPr eaLnBrk="1" hangingPunct="1"/>
            <a:r>
              <a:rPr lang="en-US" b="1" smtClean="0"/>
              <a:t>Man looks at porn on the computer.</a:t>
            </a:r>
          </a:p>
          <a:p>
            <a:pPr eaLnBrk="1" hangingPunct="1"/>
            <a:endParaRPr lang="en-US" b="1" smtClean="0"/>
          </a:p>
          <a:p>
            <a:pPr eaLnBrk="1" hangingPunct="1"/>
            <a:r>
              <a:rPr lang="en-US" b="1" smtClean="0"/>
              <a:t>Another patron complains.</a:t>
            </a:r>
          </a:p>
          <a:p>
            <a:pPr eaLnBrk="1" hangingPunct="1"/>
            <a:endParaRPr lang="en-US" b="1" smtClean="0"/>
          </a:p>
          <a:p>
            <a:pPr eaLnBrk="1" hangingPunct="1"/>
            <a:endParaRPr lang="en-US" b="1" smtClean="0"/>
          </a:p>
        </p:txBody>
      </p:sp>
      <p:sp>
        <p:nvSpPr>
          <p:cNvPr id="144387" name="Comment 7"/>
          <p:cNvSpPr>
            <a:spLocks noRot="1" noChangeAspect="1" noEditPoints="1" noChangeArrowheads="1" noChangeShapeType="1" noTextEdit="1"/>
          </p:cNvSpPr>
          <p:nvPr/>
        </p:nvSpPr>
        <p:spPr bwMode="auto">
          <a:xfrm>
            <a:off x="10610850" y="4857750"/>
            <a:ext cx="1588"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FF0000"/>
            </a:solidFill>
            <a:round/>
            <a:headEnd/>
            <a:tailEnd/>
          </a:ln>
        </p:spPr>
        <p:txBody>
          <a:bodyP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144388" name="Comment 8"/>
          <p:cNvSpPr>
            <a:spLocks noRot="1" noChangeAspect="1" noEditPoints="1" noChangeArrowheads="1" noChangeShapeType="1" noTextEdit="1"/>
          </p:cNvSpPr>
          <p:nvPr/>
        </p:nvSpPr>
        <p:spPr bwMode="auto">
          <a:xfrm>
            <a:off x="6076950" y="3752850"/>
            <a:ext cx="1588"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FF0000"/>
            </a:solidFill>
            <a:round/>
            <a:headEnd/>
            <a:tailEnd/>
          </a:ln>
        </p:spPr>
        <p:txBody>
          <a:bodyP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144389" name="Rectangle 10"/>
          <p:cNvSpPr>
            <a:spLocks noGrp="1" noChangeArrowheads="1"/>
          </p:cNvSpPr>
          <p:nvPr>
            <p:ph type="title"/>
          </p:nvPr>
        </p:nvSpPr>
        <p:spPr>
          <a:xfrm>
            <a:off x="-838200" y="0"/>
            <a:ext cx="9982200" cy="1433513"/>
          </a:xfrm>
        </p:spPr>
        <p:txBody>
          <a:bodyPr/>
          <a:lstStyle/>
          <a:p>
            <a:pPr eaLnBrk="1" hangingPunct="1"/>
            <a:r>
              <a:rPr lang="en-US" sz="6000" b="1" smtClean="0"/>
              <a:t>Internet</a:t>
            </a:r>
          </a:p>
        </p:txBody>
      </p:sp>
      <p:pic>
        <p:nvPicPr>
          <p:cNvPr id="144390" name="Picture 9"/>
          <p:cNvPicPr>
            <a:picLocks noChangeAspect="1"/>
          </p:cNvPicPr>
          <p:nvPr/>
        </p:nvPicPr>
        <p:blipFill>
          <a:blip r:embed="rId3"/>
          <a:srcRect/>
          <a:stretch>
            <a:fillRect/>
          </a:stretch>
        </p:blipFill>
        <p:spPr bwMode="auto">
          <a:xfrm>
            <a:off x="4419600" y="1447800"/>
            <a:ext cx="4438650" cy="510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4" name="Object 2"/>
          <p:cNvGraphicFramePr>
            <a:graphicFrameLocks noChangeAspect="1"/>
          </p:cNvGraphicFramePr>
          <p:nvPr/>
        </p:nvGraphicFramePr>
        <p:xfrm>
          <a:off x="0" y="1143000"/>
          <a:ext cx="9144000" cy="2057400"/>
        </p:xfrm>
        <a:graphic>
          <a:graphicData uri="http://schemas.openxmlformats.org/presentationml/2006/ole">
            <mc:AlternateContent xmlns:mc="http://schemas.openxmlformats.org/markup-compatibility/2006">
              <mc:Choice xmlns:v="urn:schemas-microsoft-com:vml" Requires="v">
                <p:oleObj spid="_x0000_s613392" r:id="rId4" imgW="4885714" imgH="2638095" progId="">
                  <p:embed/>
                </p:oleObj>
              </mc:Choice>
              <mc:Fallback>
                <p:oleObj r:id="rId4" imgW="4885714" imgH="263809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20574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146435" name="Picture 2"/>
          <p:cNvPicPr>
            <a:picLocks noChangeAspect="1" noChangeArrowheads="1"/>
          </p:cNvPicPr>
          <p:nvPr/>
        </p:nvPicPr>
        <p:blipFill>
          <a:blip r:embed="rId6"/>
          <a:srcRect/>
          <a:stretch>
            <a:fillRect/>
          </a:stretch>
        </p:blipFill>
        <p:spPr bwMode="auto">
          <a:xfrm>
            <a:off x="0" y="3276600"/>
            <a:ext cx="4876800" cy="3227388"/>
          </a:xfrm>
          <a:prstGeom prst="rect">
            <a:avLst/>
          </a:prstGeom>
          <a:noFill/>
          <a:ln w="9525">
            <a:noFill/>
            <a:round/>
            <a:headEnd/>
            <a:tailEnd/>
          </a:ln>
        </p:spPr>
      </p:pic>
      <p:sp>
        <p:nvSpPr>
          <p:cNvPr id="146436" name="AutoShape 3"/>
          <p:cNvSpPr>
            <a:spLocks noChangeArrowheads="1"/>
          </p:cNvSpPr>
          <p:nvPr/>
        </p:nvSpPr>
        <p:spPr bwMode="auto">
          <a:xfrm>
            <a:off x="5181600" y="2590800"/>
            <a:ext cx="3733800" cy="990600"/>
          </a:xfrm>
          <a:prstGeom prst="wedgeRectCallout">
            <a:avLst>
              <a:gd name="adj1" fmla="val -122917"/>
              <a:gd name="adj2" fmla="val 109093"/>
            </a:avLst>
          </a:prstGeom>
          <a:solidFill>
            <a:srgbClr val="00CC99"/>
          </a:solidFill>
          <a:ln w="9360">
            <a:solidFill>
              <a:srgbClr val="000000"/>
            </a:solidFill>
            <a:miter lim="800000"/>
            <a:headEnd/>
            <a:tailEnd/>
          </a:ln>
        </p:spPr>
        <p:txBody>
          <a:bodyPr lIns="90000" tIns="46800" rIns="90000" bIns="46800">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i="1">
                <a:solidFill>
                  <a:srgbClr val="000000"/>
                </a:solidFill>
                <a:latin typeface="Verdana" pitchFamily="-107" charset="0"/>
                <a:ea typeface="Lucida Sans Unicode" pitchFamily="-107" charset="0"/>
                <a:cs typeface="Lucida Sans Unicode" pitchFamily="-107" charset="0"/>
              </a:rPr>
              <a:t>Speech protected under umbrella of First Amendment:</a:t>
            </a:r>
          </a:p>
        </p:txBody>
      </p:sp>
      <p:sp>
        <p:nvSpPr>
          <p:cNvPr id="146457" name="Rectangle 42"/>
          <p:cNvSpPr>
            <a:spLocks noChangeArrowheads="1"/>
          </p:cNvSpPr>
          <p:nvPr/>
        </p:nvSpPr>
        <p:spPr bwMode="auto">
          <a:xfrm>
            <a:off x="0" y="0"/>
            <a:ext cx="9144000" cy="1143000"/>
          </a:xfrm>
          <a:prstGeom prst="rect">
            <a:avLst/>
          </a:prstGeom>
          <a:solidFill>
            <a:srgbClr val="66FF33"/>
          </a:solidFill>
          <a:ln w="9525">
            <a:noFill/>
            <a:round/>
            <a:headEnd/>
            <a:tailEnd/>
          </a:ln>
        </p:spPr>
        <p:txBody>
          <a:bodyPr lIns="90000" tIns="46800" rIns="90000" bIns="46800" anchor="ctr">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a:solidFill>
                  <a:srgbClr val="000000"/>
                </a:solidFill>
                <a:latin typeface="Verdana" pitchFamily="-107" charset="0"/>
                <a:ea typeface="Lucida Sans Unicode" pitchFamily="-107" charset="0"/>
                <a:cs typeface="Lucida Sans Unicode" pitchFamily="-107" charset="0"/>
              </a:rPr>
              <a:t>Legal Definitions</a:t>
            </a:r>
          </a:p>
        </p:txBody>
      </p:sp>
      <p:pic>
        <p:nvPicPr>
          <p:cNvPr id="7" name="table"/>
          <p:cNvPicPr>
            <a:picLocks noChangeAspect="1"/>
          </p:cNvPicPr>
          <p:nvPr/>
        </p:nvPicPr>
        <p:blipFill>
          <a:blip r:embed="rId7"/>
          <a:stretch>
            <a:fillRect/>
          </a:stretch>
        </p:blipFill>
        <p:spPr>
          <a:xfrm>
            <a:off x="3733800" y="3584952"/>
            <a:ext cx="5183187" cy="325611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solidFill>
            <a:srgbClr val="FF0000"/>
          </a:solidFill>
        </p:spPr>
        <p:txBody>
          <a:bodyPr/>
          <a:lstStyle/>
          <a:p>
            <a:r>
              <a:rPr lang="en-US" sz="3200" b="1" smtClean="0"/>
              <a:t>Early lawsuit: Parent sues Livermore</a:t>
            </a:r>
            <a:endParaRPr lang="en-US" sz="900" b="1" smtClean="0"/>
          </a:p>
        </p:txBody>
      </p:sp>
      <p:sp>
        <p:nvSpPr>
          <p:cNvPr id="148483" name="Rectangle 3"/>
          <p:cNvSpPr>
            <a:spLocks noGrp="1" noChangeArrowheads="1"/>
          </p:cNvSpPr>
          <p:nvPr>
            <p:ph type="body" idx="1"/>
          </p:nvPr>
        </p:nvSpPr>
        <p:spPr>
          <a:xfrm>
            <a:off x="0" y="1951038"/>
            <a:ext cx="8458200" cy="4906962"/>
          </a:xfrm>
        </p:spPr>
        <p:txBody>
          <a:bodyPr lIns="91440" tIns="45720" rIns="91440" bIns="45720"/>
          <a:lstStyle/>
          <a:p>
            <a:pPr marL="381000" indent="-381000">
              <a:lnSpc>
                <a:spcPct val="90000"/>
              </a:lnSpc>
              <a:buFontTx/>
              <a:buNone/>
            </a:pPr>
            <a:endParaRPr lang="en-US" sz="2800"/>
          </a:p>
          <a:p>
            <a:pPr marL="381000" indent="-381000">
              <a:lnSpc>
                <a:spcPct val="90000"/>
              </a:lnSpc>
              <a:buFontTx/>
              <a:buNone/>
            </a:pPr>
            <a:r>
              <a:rPr lang="en-US" sz="2800"/>
              <a:t>	</a:t>
            </a:r>
            <a:r>
              <a:rPr lang="en-US" sz="4000" b="1">
                <a:solidFill>
                  <a:srgbClr val="00CC66"/>
                </a:solidFill>
              </a:rPr>
              <a:t>P</a:t>
            </a:r>
            <a:r>
              <a:rPr lang="en-US" sz="2800"/>
              <a:t>remises liability</a:t>
            </a:r>
          </a:p>
          <a:p>
            <a:pPr marL="381000" indent="-381000">
              <a:lnSpc>
                <a:spcPct val="90000"/>
              </a:lnSpc>
              <a:buFontTx/>
              <a:buNone/>
            </a:pPr>
            <a:r>
              <a:rPr lang="en-US" sz="2800"/>
              <a:t>	</a:t>
            </a:r>
            <a:r>
              <a:rPr lang="en-US" sz="4000" b="1">
                <a:solidFill>
                  <a:srgbClr val="00CC66"/>
                </a:solidFill>
              </a:rPr>
              <a:t>P</a:t>
            </a:r>
            <a:r>
              <a:rPr lang="en-US" sz="2800"/>
              <a:t>ublic nuisance</a:t>
            </a:r>
          </a:p>
          <a:p>
            <a:pPr marL="381000" indent="-381000">
              <a:lnSpc>
                <a:spcPct val="90000"/>
              </a:lnSpc>
              <a:buFontTx/>
              <a:buNone/>
            </a:pPr>
            <a:r>
              <a:rPr lang="en-US" sz="2800"/>
              <a:t>	</a:t>
            </a:r>
            <a:r>
              <a:rPr lang="en-US" sz="4000" b="1">
                <a:solidFill>
                  <a:srgbClr val="00CC66"/>
                </a:solidFill>
              </a:rPr>
              <a:t>P</a:t>
            </a:r>
            <a:r>
              <a:rPr lang="en-US" sz="2800"/>
              <a:t>ublic funds waste</a:t>
            </a:r>
          </a:p>
          <a:p>
            <a:pPr marL="381000" indent="-381000">
              <a:lnSpc>
                <a:spcPct val="90000"/>
              </a:lnSpc>
              <a:buFontTx/>
              <a:buNone/>
            </a:pPr>
            <a:endParaRPr lang="en-US" sz="1000"/>
          </a:p>
        </p:txBody>
      </p:sp>
      <p:pic>
        <p:nvPicPr>
          <p:cNvPr id="148484" name="Picture 4"/>
          <p:cNvPicPr>
            <a:picLocks noChangeAspect="1" noChangeArrowheads="1"/>
          </p:cNvPicPr>
          <p:nvPr/>
        </p:nvPicPr>
        <p:blipFill>
          <a:blip r:embed="rId3"/>
          <a:srcRect/>
          <a:stretch>
            <a:fillRect/>
          </a:stretch>
        </p:blipFill>
        <p:spPr bwMode="auto">
          <a:xfrm>
            <a:off x="5257800" y="1447800"/>
            <a:ext cx="3886200" cy="3136900"/>
          </a:xfrm>
          <a:prstGeom prst="rect">
            <a:avLst/>
          </a:prstGeom>
          <a:noFill/>
          <a:ln w="9525">
            <a:noFill/>
            <a:miter lim="800000"/>
            <a:headEnd/>
            <a:tailEnd/>
          </a:ln>
        </p:spPr>
      </p:pic>
      <p:sp>
        <p:nvSpPr>
          <p:cNvPr id="148485" name="Rectangle 5"/>
          <p:cNvSpPr>
            <a:spLocks noChangeArrowheads="1"/>
          </p:cNvSpPr>
          <p:nvPr/>
        </p:nvSpPr>
        <p:spPr bwMode="auto">
          <a:xfrm>
            <a:off x="1216025" y="6019800"/>
            <a:ext cx="6864350" cy="830263"/>
          </a:xfrm>
          <a:prstGeom prst="rect">
            <a:avLst/>
          </a:prstGeom>
          <a:solidFill>
            <a:schemeClr val="hlink"/>
          </a:solidFill>
          <a:ln w="9525">
            <a:noFill/>
            <a:miter lim="800000"/>
            <a:headEnd/>
            <a:tailEnd/>
          </a:ln>
        </p:spPr>
        <p:txBody>
          <a:bodyPr wrap="none">
            <a:prstTxWarp prst="textNoShape">
              <a:avLst/>
            </a:prstTxWarp>
            <a:spAutoFit/>
          </a:bodyPr>
          <a:lstStyle/>
          <a:p>
            <a:pPr algn="ctr"/>
            <a:r>
              <a:rPr lang="en-US">
                <a:solidFill>
                  <a:srgbClr val="000000"/>
                </a:solidFill>
                <a:latin typeface="Verdana" pitchFamily="-107" charset="0"/>
                <a:ea typeface="Lucida Sans Unicode" pitchFamily="-107" charset="0"/>
                <a:cs typeface="Lucida Sans Unicode" pitchFamily="-107" charset="0"/>
              </a:rPr>
              <a:t>Parent, Kathleen R. sued Livermore</a:t>
            </a:r>
          </a:p>
          <a:p>
            <a:pPr algn="ctr"/>
            <a:r>
              <a:rPr lang="en-US">
                <a:solidFill>
                  <a:srgbClr val="000000"/>
                </a:solidFill>
                <a:latin typeface="Verdana" pitchFamily="-107" charset="0"/>
                <a:ea typeface="Lucida Sans Unicode" pitchFamily="-107" charset="0"/>
                <a:cs typeface="Lucida Sans Unicode" pitchFamily="-107" charset="0"/>
              </a:rPr>
              <a:t>son downloaded pornography at the library</a:t>
            </a:r>
          </a:p>
        </p:txBody>
      </p:sp>
      <p:sp>
        <p:nvSpPr>
          <p:cNvPr id="3275782" name="Text Box 6"/>
          <p:cNvSpPr txBox="1">
            <a:spLocks noChangeArrowheads="1"/>
          </p:cNvSpPr>
          <p:nvPr/>
        </p:nvSpPr>
        <p:spPr bwMode="auto">
          <a:xfrm>
            <a:off x="0" y="4495800"/>
            <a:ext cx="4829175" cy="1555750"/>
          </a:xfrm>
          <a:prstGeom prst="rect">
            <a:avLst/>
          </a:prstGeom>
          <a:noFill/>
          <a:ln w="9525">
            <a:noFill/>
            <a:miter lim="800000"/>
            <a:headEnd/>
            <a:tailEnd/>
          </a:ln>
        </p:spPr>
        <p:txBody>
          <a:bodyPr wrap="none">
            <a:prstTxWarp prst="textNoShape">
              <a:avLst/>
            </a:prstTxWarp>
            <a:spAutoFit/>
          </a:bodyPr>
          <a:lstStyle/>
          <a:p>
            <a:r>
              <a:rPr lang="en-US" sz="2800">
                <a:solidFill>
                  <a:srgbClr val="000000"/>
                </a:solidFill>
                <a:latin typeface="Verdana" pitchFamily="-107" charset="0"/>
                <a:ea typeface="Lucida Sans Unicode" pitchFamily="-107" charset="0"/>
                <a:cs typeface="Lucida Sans Unicode" pitchFamily="-107" charset="0"/>
              </a:rPr>
              <a:t>… and Constitutional Duty</a:t>
            </a:r>
          </a:p>
          <a:p>
            <a:r>
              <a:rPr lang="en-US" sz="2800">
                <a:solidFill>
                  <a:srgbClr val="000000"/>
                </a:solidFill>
                <a:latin typeface="Verdana" pitchFamily="-107" charset="0"/>
                <a:ea typeface="Lucida Sans Unicode" pitchFamily="-107" charset="0"/>
                <a:cs typeface="Lucida Sans Unicode" pitchFamily="-107" charset="0"/>
              </a:rPr>
              <a:t>	to </a:t>
            </a:r>
            <a:r>
              <a:rPr lang="en-US" sz="4000" b="1">
                <a:solidFill>
                  <a:srgbClr val="00CC66"/>
                </a:solidFill>
                <a:latin typeface="Verdana" pitchFamily="-107" charset="0"/>
                <a:ea typeface="Lucida Sans Unicode" pitchFamily="-107" charset="0"/>
                <a:cs typeface="Lucida Sans Unicode" pitchFamily="-107" charset="0"/>
              </a:rPr>
              <a:t>P</a:t>
            </a:r>
            <a:r>
              <a:rPr lang="en-US" sz="2800">
                <a:solidFill>
                  <a:srgbClr val="000000"/>
                </a:solidFill>
                <a:latin typeface="Verdana" pitchFamily="-107" charset="0"/>
                <a:ea typeface="Lucida Sans Unicode" pitchFamily="-107" charset="0"/>
                <a:cs typeface="Lucida Sans Unicode" pitchFamily="-107" charset="0"/>
              </a:rPr>
              <a:t>rotect child</a:t>
            </a:r>
          </a:p>
          <a:p>
            <a:endParaRPr lang="en-US" sz="2800">
              <a:solidFill>
                <a:srgbClr val="000000"/>
              </a:solidFill>
              <a:latin typeface="Verdana" pitchFamily="-107" charset="0"/>
              <a:ea typeface="Lucida Sans Unicode" pitchFamily="-107" charset="0"/>
              <a:cs typeface="Lucida Sans Unicode" pitchFamily="-107"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5782"/>
                                        </p:tgtEl>
                                        <p:attrNameLst>
                                          <p:attrName>style.visibility</p:attrName>
                                        </p:attrNameLst>
                                      </p:cBhvr>
                                      <p:to>
                                        <p:strVal val="visible"/>
                                      </p:to>
                                    </p:set>
                                    <p:anim calcmode="lin" valueType="num">
                                      <p:cBhvr additive="base">
                                        <p:cTn id="7" dur="500" fill="hold"/>
                                        <p:tgtEl>
                                          <p:spTgt spid="3275782"/>
                                        </p:tgtEl>
                                        <p:attrNameLst>
                                          <p:attrName>ppt_x</p:attrName>
                                        </p:attrNameLst>
                                      </p:cBhvr>
                                      <p:tavLst>
                                        <p:tav tm="0">
                                          <p:val>
                                            <p:strVal val="#ppt_x"/>
                                          </p:val>
                                        </p:tav>
                                        <p:tav tm="100000">
                                          <p:val>
                                            <p:strVal val="#ppt_x"/>
                                          </p:val>
                                        </p:tav>
                                      </p:tavLst>
                                    </p:anim>
                                    <p:anim calcmode="lin" valueType="num">
                                      <p:cBhvr additive="base">
                                        <p:cTn id="8" dur="500" fill="hold"/>
                                        <p:tgtEl>
                                          <p:spTgt spid="3275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578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title"/>
          </p:nvPr>
        </p:nvSpPr>
        <p:spPr>
          <a:solidFill>
            <a:schemeClr val="accent1"/>
          </a:solidFill>
        </p:spPr>
        <p:txBody>
          <a:bodyPr/>
          <a:lstStyle/>
          <a:p>
            <a:r>
              <a:rPr lang="en-US" sz="4800" b="1"/>
              <a:t>Library Won</a:t>
            </a:r>
            <a:endParaRPr lang="en-US" sz="1600" b="1"/>
          </a:p>
        </p:txBody>
      </p:sp>
      <p:sp>
        <p:nvSpPr>
          <p:cNvPr id="150531" name="Rectangle 4"/>
          <p:cNvSpPr>
            <a:spLocks noGrp="1" noChangeArrowheads="1"/>
          </p:cNvSpPr>
          <p:nvPr>
            <p:ph type="body" idx="1"/>
          </p:nvPr>
        </p:nvSpPr>
        <p:spPr>
          <a:xfrm>
            <a:off x="0" y="1951038"/>
            <a:ext cx="8458200" cy="4906962"/>
          </a:xfrm>
        </p:spPr>
        <p:txBody>
          <a:bodyPr lIns="91440" tIns="45720" rIns="91440" bIns="45720"/>
          <a:lstStyle/>
          <a:p>
            <a:pPr marL="381000" indent="-381000">
              <a:lnSpc>
                <a:spcPct val="90000"/>
              </a:lnSpc>
              <a:buFontTx/>
              <a:buNone/>
            </a:pPr>
            <a:r>
              <a:rPr lang="en-US" sz="2800"/>
              <a:t>Possible state lawsuits:</a:t>
            </a:r>
          </a:p>
          <a:p>
            <a:pPr marL="381000" indent="-381000">
              <a:lnSpc>
                <a:spcPct val="90000"/>
              </a:lnSpc>
              <a:buFontTx/>
              <a:buNone/>
            </a:pPr>
            <a:r>
              <a:rPr lang="en-US" sz="2800"/>
              <a:t>	</a:t>
            </a:r>
            <a:r>
              <a:rPr lang="en-US" sz="4000" b="1">
                <a:solidFill>
                  <a:srgbClr val="00CC66"/>
                </a:solidFill>
              </a:rPr>
              <a:t>P</a:t>
            </a:r>
            <a:r>
              <a:rPr lang="en-US" sz="2800"/>
              <a:t>remises liability</a:t>
            </a:r>
          </a:p>
          <a:p>
            <a:pPr marL="381000" indent="-381000">
              <a:lnSpc>
                <a:spcPct val="90000"/>
              </a:lnSpc>
              <a:buFontTx/>
              <a:buNone/>
            </a:pPr>
            <a:r>
              <a:rPr lang="en-US" sz="2800"/>
              <a:t>	</a:t>
            </a:r>
            <a:r>
              <a:rPr lang="en-US" sz="4000" b="1">
                <a:solidFill>
                  <a:srgbClr val="00CC66"/>
                </a:solidFill>
              </a:rPr>
              <a:t>P</a:t>
            </a:r>
            <a:r>
              <a:rPr lang="en-US" sz="2800"/>
              <a:t>ublic nuisance</a:t>
            </a:r>
          </a:p>
          <a:p>
            <a:pPr marL="381000" indent="-381000">
              <a:lnSpc>
                <a:spcPct val="90000"/>
              </a:lnSpc>
              <a:buFontTx/>
              <a:buNone/>
            </a:pPr>
            <a:r>
              <a:rPr lang="en-US" sz="2800"/>
              <a:t>	</a:t>
            </a:r>
            <a:r>
              <a:rPr lang="en-US" sz="4000" b="1">
                <a:solidFill>
                  <a:srgbClr val="00CC66"/>
                </a:solidFill>
              </a:rPr>
              <a:t>P</a:t>
            </a:r>
            <a:r>
              <a:rPr lang="en-US" sz="2800"/>
              <a:t>ublic funds waste</a:t>
            </a:r>
          </a:p>
          <a:p>
            <a:pPr marL="381000" indent="-381000">
              <a:lnSpc>
                <a:spcPct val="90000"/>
              </a:lnSpc>
              <a:buFontTx/>
              <a:buNone/>
            </a:pPr>
            <a:endParaRPr lang="en-US" sz="1000"/>
          </a:p>
          <a:p>
            <a:pPr marL="381000" indent="-381000">
              <a:lnSpc>
                <a:spcPct val="90000"/>
              </a:lnSpc>
              <a:buFontTx/>
              <a:buNone/>
            </a:pPr>
            <a:r>
              <a:rPr lang="en-US" sz="2800"/>
              <a:t>Possible federal lawsuit:</a:t>
            </a:r>
          </a:p>
          <a:p>
            <a:pPr marL="381000" indent="-381000">
              <a:lnSpc>
                <a:spcPct val="90000"/>
              </a:lnSpc>
              <a:buFontTx/>
              <a:buNone/>
            </a:pPr>
            <a:r>
              <a:rPr lang="en-US" sz="2800"/>
              <a:t>	</a:t>
            </a:r>
            <a:r>
              <a:rPr lang="en-US" sz="4000" b="1">
                <a:solidFill>
                  <a:srgbClr val="00CC66"/>
                </a:solidFill>
              </a:rPr>
              <a:t>P</a:t>
            </a:r>
            <a:r>
              <a:rPr lang="en-US" sz="2800"/>
              <a:t>rotect child – constitutional duty</a:t>
            </a:r>
          </a:p>
        </p:txBody>
      </p:sp>
      <p:pic>
        <p:nvPicPr>
          <p:cNvPr id="150532" name="Picture 5"/>
          <p:cNvPicPr>
            <a:picLocks noChangeAspect="1" noChangeArrowheads="1"/>
          </p:cNvPicPr>
          <p:nvPr/>
        </p:nvPicPr>
        <p:blipFill>
          <a:blip r:embed="rId3"/>
          <a:srcRect/>
          <a:stretch>
            <a:fillRect/>
          </a:stretch>
        </p:blipFill>
        <p:spPr bwMode="auto">
          <a:xfrm>
            <a:off x="4495800" y="1066800"/>
            <a:ext cx="4648200" cy="3517900"/>
          </a:xfrm>
          <a:prstGeom prst="rect">
            <a:avLst/>
          </a:prstGeom>
          <a:noFill/>
          <a:ln w="9525">
            <a:noFill/>
            <a:miter lim="800000"/>
            <a:headEnd/>
            <a:tailEnd/>
          </a:ln>
        </p:spPr>
      </p:pic>
      <p:sp>
        <p:nvSpPr>
          <p:cNvPr id="150533" name="Text Box 6"/>
          <p:cNvSpPr txBox="1">
            <a:spLocks noChangeArrowheads="1"/>
          </p:cNvSpPr>
          <p:nvPr/>
        </p:nvSpPr>
        <p:spPr bwMode="auto">
          <a:xfrm>
            <a:off x="2917825" y="5943600"/>
            <a:ext cx="6226175" cy="641350"/>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Verdana" pitchFamily="-107" charset="0"/>
                <a:ea typeface="Lucida Sans Unicode" pitchFamily="-107" charset="0"/>
                <a:cs typeface="Lucida Sans Unicode" pitchFamily="-107" charset="0"/>
              </a:rPr>
              <a:t>	California: </a:t>
            </a:r>
            <a:r>
              <a:rPr lang="en-US" i="1">
                <a:solidFill>
                  <a:srgbClr val="000000"/>
                </a:solidFill>
                <a:latin typeface="Verdana" pitchFamily="-107" charset="0"/>
                <a:ea typeface="Lucida Sans Unicode" pitchFamily="-107" charset="0"/>
                <a:cs typeface="Lucida Sans Unicode" pitchFamily="-107" charset="0"/>
              </a:rPr>
              <a:t>Kathleen R. v. City of Livermore</a:t>
            </a:r>
            <a:r>
              <a:rPr lang="en-US">
                <a:solidFill>
                  <a:srgbClr val="000000"/>
                </a:solidFill>
                <a:latin typeface="Verdana" pitchFamily="-107" charset="0"/>
                <a:ea typeface="Lucida Sans Unicode" pitchFamily="-107" charset="0"/>
                <a:cs typeface="Lucida Sans Unicode" pitchFamily="-107" charset="0"/>
              </a:rPr>
              <a:t>, </a:t>
            </a:r>
          </a:p>
          <a:p>
            <a:r>
              <a:rPr lang="en-US">
                <a:solidFill>
                  <a:srgbClr val="000000"/>
                </a:solidFill>
                <a:latin typeface="Verdana" pitchFamily="-107" charset="0"/>
                <a:ea typeface="Lucida Sans Unicode" pitchFamily="-107" charset="0"/>
                <a:cs typeface="Lucida Sans Unicode" pitchFamily="-107" charset="0"/>
              </a:rPr>
              <a:t>	87 Cal. App. 4th 684 (2001) </a:t>
            </a:r>
            <a:endParaRPr lang="en-US" b="1" i="1">
              <a:solidFill>
                <a:srgbClr val="000000"/>
              </a:solidFill>
              <a:latin typeface="Verdana" pitchFamily="-107" charset="0"/>
              <a:ea typeface="Lucida Sans Unicode" pitchFamily="-107" charset="0"/>
              <a:cs typeface="Lucida Sans Unicode" pitchFamily="-107" charset="0"/>
            </a:endParaRPr>
          </a:p>
        </p:txBody>
      </p:sp>
      <p:pic>
        <p:nvPicPr>
          <p:cNvPr id="150534" name="Picture 9"/>
          <p:cNvPicPr>
            <a:picLocks noChangeAspect="1" noChangeArrowheads="1"/>
          </p:cNvPicPr>
          <p:nvPr/>
        </p:nvPicPr>
        <p:blipFill>
          <a:blip r:embed="rId4"/>
          <a:srcRect l="20692" t="29164" r="19736" b="18747"/>
          <a:stretch>
            <a:fillRect/>
          </a:stretch>
        </p:blipFill>
        <p:spPr bwMode="auto">
          <a:xfrm>
            <a:off x="1752600" y="2057400"/>
            <a:ext cx="6324600" cy="3948113"/>
          </a:xfrm>
          <a:prstGeom prst="rect">
            <a:avLst/>
          </a:prstGeom>
          <a:noFill/>
          <a:ln w="9525">
            <a:noFill/>
            <a:miter lim="800000"/>
            <a:headEnd/>
            <a:tailEnd/>
          </a:ln>
        </p:spPr>
      </p:pic>
      <p:sp>
        <p:nvSpPr>
          <p:cNvPr id="150535" name="Text Box 8"/>
          <p:cNvSpPr txBox="1">
            <a:spLocks noChangeArrowheads="1"/>
          </p:cNvSpPr>
          <p:nvPr/>
        </p:nvSpPr>
        <p:spPr bwMode="auto">
          <a:xfrm>
            <a:off x="2133600" y="2819400"/>
            <a:ext cx="5287963" cy="1800225"/>
          </a:xfrm>
          <a:prstGeom prst="rect">
            <a:avLst/>
          </a:prstGeom>
          <a:noFill/>
          <a:ln w="9525">
            <a:noFill/>
            <a:miter lim="800000"/>
            <a:headEnd/>
            <a:tailEnd/>
          </a:ln>
        </p:spPr>
        <p:txBody>
          <a:bodyPr wrap="none">
            <a:prstTxWarp prst="textNoShape">
              <a:avLst/>
            </a:prstTxWarp>
            <a:spAutoFit/>
          </a:bodyPr>
          <a:lstStyle/>
          <a:p>
            <a:pPr algn="ctr"/>
            <a:endParaRPr lang="en-US" sz="2800" b="1" dirty="0">
              <a:solidFill>
                <a:srgbClr val="000000"/>
              </a:solidFill>
              <a:latin typeface="Verdana" pitchFamily="-107" charset="0"/>
              <a:ea typeface="Lucida Sans Unicode" pitchFamily="-107" charset="0"/>
              <a:cs typeface="Lucida Sans Unicode" pitchFamily="-107" charset="0"/>
            </a:endParaRPr>
          </a:p>
          <a:p>
            <a:pPr algn="ctr"/>
            <a:r>
              <a:rPr lang="en-US" sz="2800" b="1" dirty="0">
                <a:solidFill>
                  <a:srgbClr val="000000"/>
                </a:solidFill>
                <a:latin typeface="Verdana" pitchFamily="-107" charset="0"/>
                <a:ea typeface="Lucida Sans Unicode" pitchFamily="-107" charset="0"/>
                <a:cs typeface="Lucida Sans Unicode" pitchFamily="-107" charset="0"/>
              </a:rPr>
              <a:t>Library immune from suit</a:t>
            </a:r>
          </a:p>
          <a:p>
            <a:pPr algn="ctr"/>
            <a:r>
              <a:rPr lang="en-US" sz="2800" b="1" dirty="0">
                <a:solidFill>
                  <a:srgbClr val="000000"/>
                </a:solidFill>
                <a:latin typeface="Verdana" pitchFamily="-107" charset="0"/>
                <a:ea typeface="Lucida Sans Unicode" pitchFamily="-107" charset="0"/>
                <a:cs typeface="Lucida Sans Unicode" pitchFamily="-107" charset="0"/>
              </a:rPr>
              <a:t>No duty to protect child</a:t>
            </a:r>
            <a:endParaRPr lang="en-US" sz="4000" b="1" dirty="0">
              <a:solidFill>
                <a:srgbClr val="000000"/>
              </a:solidFill>
              <a:latin typeface="Verdana" pitchFamily="-107" charset="0"/>
              <a:ea typeface="Lucida Sans Unicode" pitchFamily="-107" charset="0"/>
              <a:cs typeface="Lucida Sans Unicode" pitchFamily="-107" charset="0"/>
            </a:endParaRPr>
          </a:p>
          <a:p>
            <a:pPr algn="ctr"/>
            <a:r>
              <a:rPr lang="en-US" sz="2800" b="1" dirty="0">
                <a:solidFill>
                  <a:srgbClr val="000000"/>
                </a:solidFill>
                <a:ea typeface="Lucida Sans Unicode" pitchFamily="-107" charset="0"/>
                <a:cs typeface="Lucida Sans Unicode" pitchFamily="-107" charset="0"/>
              </a:rPr>
              <a:t>(federal grounds)</a:t>
            </a:r>
            <a:endParaRPr lang="en-US" sz="4000" b="1" dirty="0">
              <a:solidFill>
                <a:srgbClr val="000000"/>
              </a:solidFill>
              <a:latin typeface="Verdana" pitchFamily="-107" charset="0"/>
              <a:ea typeface="Lucida Sans Unicode" pitchFamily="-107" charset="0"/>
              <a:cs typeface="Lucida Sans Unicode"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b="1" smtClean="0"/>
              <a:t>Children’s Internet Protection Act (CIPA)</a:t>
            </a:r>
          </a:p>
        </p:txBody>
      </p:sp>
      <p:sp>
        <p:nvSpPr>
          <p:cNvPr id="154627" name="Content Placeholder 2"/>
          <p:cNvSpPr>
            <a:spLocks noGrp="1"/>
          </p:cNvSpPr>
          <p:nvPr>
            <p:ph idx="1"/>
          </p:nvPr>
        </p:nvSpPr>
        <p:spPr>
          <a:xfrm>
            <a:off x="457200" y="1600200"/>
            <a:ext cx="8686800" cy="4525963"/>
          </a:xfrm>
        </p:spPr>
        <p:txBody>
          <a:bodyPr/>
          <a:lstStyle/>
          <a:p>
            <a:r>
              <a:rPr lang="en-US" smtClean="0"/>
              <a:t>…requires schools and libraries with specific federal funds* to block</a:t>
            </a:r>
          </a:p>
          <a:p>
            <a:r>
              <a:rPr lang="en-US" smtClean="0"/>
              <a:t> 	</a:t>
            </a:r>
          </a:p>
          <a:p>
            <a:pPr>
              <a:buFont typeface="Arial" pitchFamily="-107" charset="0"/>
              <a:buChar char="•"/>
            </a:pPr>
            <a:r>
              <a:rPr lang="en-US" smtClean="0"/>
              <a:t>	child pornography </a:t>
            </a:r>
          </a:p>
          <a:p>
            <a:pPr>
              <a:buFont typeface="Arial" pitchFamily="-107" charset="0"/>
              <a:buChar char="•"/>
            </a:pPr>
            <a:r>
              <a:rPr lang="en-US" smtClean="0"/>
              <a:t> obscenity </a:t>
            </a:r>
          </a:p>
          <a:p>
            <a:pPr>
              <a:buFont typeface="Arial" pitchFamily="-107" charset="0"/>
              <a:buChar char="•"/>
            </a:pPr>
            <a:r>
              <a:rPr lang="en-US" smtClean="0"/>
              <a:t> harmful to minors</a:t>
            </a:r>
          </a:p>
          <a:p>
            <a:endParaRPr lang="en-US" smtClean="0"/>
          </a:p>
          <a:p>
            <a:endParaRPr lang="en-US" smtClean="0"/>
          </a:p>
        </p:txBody>
      </p:sp>
      <p:sp>
        <p:nvSpPr>
          <p:cNvPr id="154628" name="TextBox 3"/>
          <p:cNvSpPr txBox="1">
            <a:spLocks noChangeArrowheads="1"/>
          </p:cNvSpPr>
          <p:nvPr/>
        </p:nvSpPr>
        <p:spPr bwMode="auto">
          <a:xfrm>
            <a:off x="304800" y="5943600"/>
            <a:ext cx="8229600" cy="461963"/>
          </a:xfrm>
          <a:prstGeom prst="rect">
            <a:avLst/>
          </a:prstGeom>
          <a:noFill/>
          <a:ln w="9525">
            <a:noFill/>
            <a:miter lim="800000"/>
            <a:headEnd/>
            <a:tailEnd/>
          </a:ln>
        </p:spPr>
        <p:txBody>
          <a:bodyPr>
            <a:prstTxWarp prst="textNoShape">
              <a:avLst/>
            </a:prstTxWarp>
            <a:spAutoFit/>
          </a:bodyPr>
          <a:lstStyle/>
          <a:p>
            <a:r>
              <a:rPr lang="en-US">
                <a:solidFill>
                  <a:srgbClr val="000000"/>
                </a:solidFill>
                <a:ea typeface="Lucida Sans Unicode" pitchFamily="-107" charset="0"/>
                <a:cs typeface="Lucida Sans Unicode" pitchFamily="-107" charset="0"/>
              </a:rPr>
              <a:t>*erate discounts and LSTA funds for internet access</a:t>
            </a:r>
          </a:p>
        </p:txBody>
      </p:sp>
      <p:pic>
        <p:nvPicPr>
          <p:cNvPr id="5" name="Picture 3"/>
          <p:cNvPicPr>
            <a:picLocks noChangeAspect="1"/>
          </p:cNvPicPr>
          <p:nvPr/>
        </p:nvPicPr>
        <p:blipFill>
          <a:blip r:embed="rId3"/>
          <a:srcRect/>
          <a:stretch>
            <a:fillRect/>
          </a:stretch>
        </p:blipFill>
        <p:spPr bwMode="auto">
          <a:xfrm>
            <a:off x="5097316" y="2743200"/>
            <a:ext cx="4046684" cy="2573338"/>
          </a:xfrm>
          <a:prstGeom prst="rect">
            <a:avLst/>
          </a:prstGeom>
          <a:noFill/>
          <a:ln w="9525">
            <a:noFill/>
            <a:miter lim="800000"/>
            <a:headEnd/>
            <a:tailEnd/>
          </a:ln>
        </p:spPr>
      </p:pic>
    </p:spTree>
    <p:extLst>
      <p:ext uri="{BB962C8B-B14F-4D97-AF65-F5344CB8AC3E}">
        <p14:creationId xmlns:p14="http://schemas.microsoft.com/office/powerpoint/2010/main" val="1047379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0"/>
            <a:ext cx="9144000" cy="1600200"/>
          </a:xfrm>
          <a:solidFill>
            <a:srgbClr val="FF00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t>U.S. Supreme Court</a:t>
            </a:r>
            <a:br>
              <a:rPr lang="en-US" sz="2400" b="1" dirty="0"/>
            </a:br>
            <a:r>
              <a:rPr lang="en-US" sz="3600" b="1" u="sng" dirty="0"/>
              <a:t>NOT PROTECTED</a:t>
            </a:r>
            <a:r>
              <a:rPr lang="en-US" sz="3600" b="1" dirty="0"/>
              <a:t> under </a:t>
            </a:r>
            <a:br>
              <a:rPr lang="en-US" sz="3600" b="1" dirty="0"/>
            </a:br>
            <a:r>
              <a:rPr lang="en-US" sz="3600" b="1" dirty="0"/>
              <a:t>Umbrella of First Amendment</a:t>
            </a:r>
          </a:p>
        </p:txBody>
      </p:sp>
      <p:sp>
        <p:nvSpPr>
          <p:cNvPr id="155651" name="Rectangle 3"/>
          <p:cNvSpPr>
            <a:spLocks noGrp="1" noChangeArrowheads="1"/>
          </p:cNvSpPr>
          <p:nvPr>
            <p:ph type="body" idx="1"/>
          </p:nvPr>
        </p:nvSpPr>
        <p:spPr>
          <a:xfrm>
            <a:off x="0" y="1524000"/>
            <a:ext cx="7772400" cy="1905000"/>
          </a:xfrm>
          <a:solidFill>
            <a:srgbClr val="FFFFFF"/>
          </a:solidFill>
          <a:ln w="9360">
            <a:solidFill>
              <a:srgbClr val="000000"/>
            </a:solidFill>
            <a:miter lim="800000"/>
          </a:ln>
        </p:spPr>
        <p:txBody>
          <a:bodyPr lIns="90000" tIns="46800" rIns="90000" bIns="46800"/>
          <a:lstStyle/>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C</a:t>
            </a:r>
          </a:p>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O</a:t>
            </a:r>
          </a:p>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H</a:t>
            </a:r>
          </a:p>
        </p:txBody>
      </p:sp>
      <p:pic>
        <p:nvPicPr>
          <p:cNvPr id="155652" name="Picture 4"/>
          <p:cNvPicPr>
            <a:picLocks noChangeAspect="1" noChangeArrowheads="1"/>
          </p:cNvPicPr>
          <p:nvPr/>
        </p:nvPicPr>
        <p:blipFill>
          <a:blip r:embed="rId3"/>
          <a:srcRect/>
          <a:stretch>
            <a:fillRect/>
          </a:stretch>
        </p:blipFill>
        <p:spPr bwMode="auto">
          <a:xfrm>
            <a:off x="6057900" y="3352800"/>
            <a:ext cx="3086100" cy="3086100"/>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0"/>
            <a:ext cx="9144000" cy="1143000"/>
          </a:xfrm>
          <a:solidFill>
            <a:srgbClr val="FF00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smtClean="0"/>
              <a:t>First Amendment does not protect</a:t>
            </a:r>
          </a:p>
        </p:txBody>
      </p:sp>
      <p:sp>
        <p:nvSpPr>
          <p:cNvPr id="157699" name="Rectangle 3"/>
          <p:cNvSpPr>
            <a:spLocks noGrp="1" noChangeArrowheads="1"/>
          </p:cNvSpPr>
          <p:nvPr>
            <p:ph type="body" idx="1"/>
          </p:nvPr>
        </p:nvSpPr>
        <p:spPr>
          <a:xfrm>
            <a:off x="0" y="1524000"/>
            <a:ext cx="7772400" cy="1905000"/>
          </a:xfrm>
          <a:solidFill>
            <a:srgbClr val="FFFFFF"/>
          </a:solidFill>
          <a:ln w="9360">
            <a:solidFill>
              <a:srgbClr val="000000"/>
            </a:solidFill>
            <a:miter lim="800000"/>
          </a:ln>
        </p:spPr>
        <p:txBody>
          <a:bodyPr lIns="90000" tIns="46800" rIns="90000" bIns="46800"/>
          <a:lstStyle/>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Child Pornography </a:t>
            </a:r>
          </a:p>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Obscenity</a:t>
            </a:r>
          </a:p>
          <a:p>
            <a:pPr marL="341313" indent="-341313">
              <a:buFont typeface="Verdana" pitchFamily="-107"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t>Harmful to Minors</a:t>
            </a:r>
          </a:p>
        </p:txBody>
      </p:sp>
      <p:pic>
        <p:nvPicPr>
          <p:cNvPr id="157700" name="Picture 4"/>
          <p:cNvPicPr>
            <a:picLocks noChangeAspect="1" noChangeArrowheads="1"/>
          </p:cNvPicPr>
          <p:nvPr/>
        </p:nvPicPr>
        <p:blipFill>
          <a:blip r:embed="rId3"/>
          <a:srcRect/>
          <a:stretch>
            <a:fillRect/>
          </a:stretch>
        </p:blipFill>
        <p:spPr bwMode="auto">
          <a:xfrm>
            <a:off x="5867400" y="3581400"/>
            <a:ext cx="3276600" cy="3276600"/>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0" y="0"/>
            <a:ext cx="9144000" cy="1143000"/>
          </a:xfrm>
          <a:solidFill>
            <a:srgbClr val="FF00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t>Child Pornography	</a:t>
            </a:r>
          </a:p>
        </p:txBody>
      </p:sp>
      <p:sp>
        <p:nvSpPr>
          <p:cNvPr id="159747" name="Rectangle 3"/>
          <p:cNvSpPr>
            <a:spLocks noGrp="1" noChangeArrowheads="1"/>
          </p:cNvSpPr>
          <p:nvPr>
            <p:ph type="body" idx="1"/>
          </p:nvPr>
        </p:nvSpPr>
        <p:spPr>
          <a:xfrm>
            <a:off x="457200" y="1524000"/>
            <a:ext cx="8229600" cy="4525963"/>
          </a:xfrm>
          <a:solidFill>
            <a:srgbClr val="FFFFFF"/>
          </a:solidFill>
          <a:ln w="9360">
            <a:solidFill>
              <a:srgbClr val="000000"/>
            </a:solidFill>
            <a:miter lim="800000"/>
          </a:ln>
        </p:spPr>
        <p:txBody>
          <a:bodyPr lIns="90000" tIns="46800" rIns="90000" bIns="46800"/>
          <a:lstStyle/>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sz="2800"/>
              <a:t>Image of minor "sexually explicit conduct” </a:t>
            </a:r>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endParaRPr lang="en-US"/>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a:t>None at home</a:t>
            </a:r>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a:t>No research purpose</a:t>
            </a:r>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b="1"/>
              <a:t>DO NOT UNBLOCK!</a:t>
            </a:r>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endParaRPr lang="en-US" b="1"/>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b="1"/>
              <a:t>Call Police</a:t>
            </a:r>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r>
              <a:rPr lang="en-US" sz="2000" b="1">
                <a:solidFill>
                  <a:schemeClr val="accent2"/>
                </a:solidFill>
              </a:rPr>
              <a:t>Cybertipline.com</a:t>
            </a:r>
            <a:r>
              <a:rPr lang="en-US" sz="2000" b="1"/>
              <a:t> or call 1-800-843-5678 </a:t>
            </a:r>
            <a:r>
              <a:rPr lang="en-US" sz="1400"/>
              <a:t>(1-800-THE-LOST)</a:t>
            </a:r>
            <a:endParaRPr lang="en-US" sz="2000"/>
          </a:p>
          <a:p>
            <a:pPr>
              <a:spcBef>
                <a:spcPts val="700"/>
              </a:spcBef>
              <a:tabLst>
                <a:tab pos="625475" algn="l"/>
                <a:tab pos="1539875" algn="l"/>
                <a:tab pos="2454275" algn="l"/>
                <a:tab pos="3368675" algn="l"/>
                <a:tab pos="4283075" algn="l"/>
                <a:tab pos="5197475" algn="l"/>
                <a:tab pos="6111875" algn="l"/>
                <a:tab pos="7026275" algn="l"/>
                <a:tab pos="7940675" algn="l"/>
                <a:tab pos="8855075" algn="l"/>
                <a:tab pos="9769475" algn="l"/>
              </a:tabLst>
            </a:pPr>
            <a:endParaRPr lang="en-US" sz="2000" b="1"/>
          </a:p>
        </p:txBody>
      </p:sp>
      <p:sp>
        <p:nvSpPr>
          <p:cNvPr id="159748" name="Text Box 4"/>
          <p:cNvSpPr txBox="1">
            <a:spLocks noChangeArrowheads="1"/>
          </p:cNvSpPr>
          <p:nvPr/>
        </p:nvSpPr>
        <p:spPr bwMode="auto">
          <a:xfrm>
            <a:off x="339725" y="6216650"/>
            <a:ext cx="8504238" cy="642938"/>
          </a:xfrm>
          <a:prstGeom prst="rect">
            <a:avLst/>
          </a:prstGeom>
          <a:solidFill>
            <a:srgbClr val="FFFFFF"/>
          </a:solidFill>
          <a:ln w="9525">
            <a:noFill/>
            <a:round/>
            <a:headEnd/>
            <a:tailEnd/>
          </a:ln>
        </p:spPr>
        <p:txBody>
          <a:bodyPr wrap="none" lIns="90000" tIns="46800" rIns="90000" bIns="46800">
            <a:prstTxWarp prst="textNoShape">
              <a:avLst/>
            </a:prstTxWarp>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a:solidFill>
                  <a:srgbClr val="000000"/>
                </a:solidFill>
                <a:latin typeface="Verdana" pitchFamily="-107" charset="0"/>
                <a:ea typeface="Lucida Sans Unicode" pitchFamily="-107" charset="0"/>
                <a:cs typeface="Lucida Sans Unicode" pitchFamily="-107" charset="0"/>
              </a:rPr>
              <a:t>CIPA cites 18 U.S.C. Sec. 2256;</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a:solidFill>
                  <a:srgbClr val="000000"/>
                </a:solidFill>
                <a:latin typeface="Verdana" pitchFamily="-107" charset="0"/>
                <a:ea typeface="Lucida Sans Unicode" pitchFamily="-107" charset="0"/>
                <a:cs typeface="Lucida Sans Unicode" pitchFamily="-107" charset="0"/>
              </a:rPr>
              <a:t> PROTECT ACT Signed into law April 30, 2003; See 18 U.S.C. §2256(B);</a:t>
            </a:r>
          </a:p>
        </p:txBody>
      </p:sp>
      <p:pic>
        <p:nvPicPr>
          <p:cNvPr id="159749" name="Picture 5"/>
          <p:cNvPicPr>
            <a:picLocks noChangeAspect="1" noChangeArrowheads="1"/>
          </p:cNvPicPr>
          <p:nvPr/>
        </p:nvPicPr>
        <p:blipFill>
          <a:blip r:embed="rId3"/>
          <a:srcRect/>
          <a:stretch>
            <a:fillRect/>
          </a:stretch>
        </p:blipFill>
        <p:spPr bwMode="auto">
          <a:xfrm>
            <a:off x="5943600" y="2514600"/>
            <a:ext cx="2286000" cy="197802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1795" name="Rectangle 4"/>
          <p:cNvSpPr>
            <a:spLocks noChangeArrowheads="1"/>
          </p:cNvSpPr>
          <p:nvPr/>
        </p:nvSpPr>
        <p:spPr bwMode="auto">
          <a:xfrm>
            <a:off x="4114800" y="6396038"/>
            <a:ext cx="4572000" cy="461962"/>
          </a:xfrm>
          <a:prstGeom prst="rect">
            <a:avLst/>
          </a:prstGeom>
          <a:noFill/>
          <a:ln w="9525">
            <a:noFill/>
            <a:miter lim="800000"/>
            <a:headEnd/>
            <a:tailEnd/>
          </a:ln>
        </p:spPr>
        <p:txBody>
          <a:bodyPr>
            <a:prstTxWarp prst="textNoShape">
              <a:avLst/>
            </a:prstTxWarp>
            <a:spAutoFit/>
          </a:bodyPr>
          <a:lstStyle/>
          <a:p>
            <a:r>
              <a:rPr lang="en-US">
                <a:solidFill>
                  <a:srgbClr val="000000"/>
                </a:solidFill>
                <a:ea typeface="Lucida Sans Unicode" pitchFamily="-107" charset="0"/>
                <a:cs typeface="Lucida Sans Unicode" pitchFamily="-107" charset="0"/>
              </a:rPr>
              <a:t>Cybertipline.com</a:t>
            </a:r>
          </a:p>
        </p:txBody>
      </p:sp>
      <p:pic>
        <p:nvPicPr>
          <p:cNvPr id="5" name="Content Placeholder 3" descr="National Center for Missing &amp; Exploited Children-1.jpg"/>
          <p:cNvPicPr>
            <a:picLocks noGrp="1" noChangeAspect="1"/>
          </p:cNvPicPr>
          <p:nvPr/>
        </p:nvPicPr>
        <p:blipFill>
          <a:blip r:embed="rId2"/>
          <a:srcRect l="-29416" r="-29416"/>
          <a:stretch>
            <a:fillRect/>
          </a:stretch>
        </p:blipFill>
        <p:spPr bwMode="auto">
          <a:xfrm>
            <a:off x="-762000" y="381000"/>
            <a:ext cx="10617585" cy="5837767"/>
          </a:xfrm>
          <a:prstGeom prst="rect">
            <a:avLst/>
          </a:prstGeom>
          <a:noFill/>
          <a:ln w="9525">
            <a:noFill/>
            <a:round/>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0" y="228600"/>
            <a:ext cx="9142413" cy="1433513"/>
          </a:xfrm>
        </p:spPr>
        <p:txBody>
          <a:bodyPr/>
          <a:lstStyle/>
          <a:p>
            <a:r>
              <a:rPr lang="en-US" dirty="0" smtClean="0"/>
              <a:t>What about man with his own laptop or mobile device?</a:t>
            </a:r>
          </a:p>
        </p:txBody>
      </p:sp>
      <p:sp>
        <p:nvSpPr>
          <p:cNvPr id="166916" name="Rectangle 3"/>
          <p:cNvSpPr>
            <a:spLocks noChangeArrowheads="1"/>
          </p:cNvSpPr>
          <p:nvPr/>
        </p:nvSpPr>
        <p:spPr bwMode="auto">
          <a:xfrm>
            <a:off x="33867" y="5867400"/>
            <a:ext cx="8839200" cy="830262"/>
          </a:xfrm>
          <a:prstGeom prst="rect">
            <a:avLst/>
          </a:prstGeom>
          <a:noFill/>
          <a:ln w="9525">
            <a:noFill/>
            <a:miter lim="800000"/>
            <a:headEnd/>
            <a:tailEnd/>
          </a:ln>
        </p:spPr>
        <p:txBody>
          <a:bodyPr>
            <a:prstTxWarp prst="textNoShape">
              <a:avLst/>
            </a:prstTxWarp>
            <a:spAutoFit/>
          </a:bodyPr>
          <a:lstStyle/>
          <a:p>
            <a:r>
              <a:rPr lang="en-US" dirty="0">
                <a:solidFill>
                  <a:srgbClr val="000000"/>
                </a:solidFill>
                <a:ea typeface="Lucida Sans Unicode" pitchFamily="-107" charset="0"/>
                <a:cs typeface="Lucida Sans Unicode" pitchFamily="-107" charset="0"/>
              </a:rPr>
              <a:t>	United States v. Talley, 392 Fed. </a:t>
            </a:r>
            <a:r>
              <a:rPr lang="en-US" dirty="0" err="1">
                <a:solidFill>
                  <a:srgbClr val="000000"/>
                </a:solidFill>
                <a:ea typeface="Lucida Sans Unicode" pitchFamily="-107" charset="0"/>
                <a:cs typeface="Lucida Sans Unicode" pitchFamily="-107" charset="0"/>
              </a:rPr>
              <a:t>Appx</a:t>
            </a:r>
            <a:r>
              <a:rPr lang="en-US" dirty="0">
                <a:solidFill>
                  <a:srgbClr val="000000"/>
                </a:solidFill>
                <a:ea typeface="Lucida Sans Unicode" pitchFamily="-107" charset="0"/>
                <a:cs typeface="Lucida Sans Unicode" pitchFamily="-107" charset="0"/>
              </a:rPr>
              <a:t>. 129, 2010 U.S. App. LEXIS 17058 (4th Cir. Va. 2010); </a:t>
            </a:r>
            <a:r>
              <a:rPr lang="en-US" i="1" dirty="0">
                <a:solidFill>
                  <a:srgbClr val="000000"/>
                </a:solidFill>
                <a:ea typeface="Lucida Sans Unicode" pitchFamily="-107" charset="0"/>
                <a:cs typeface="Lucida Sans Unicode" pitchFamily="-107" charset="0"/>
              </a:rPr>
              <a:t>cert. den. </a:t>
            </a:r>
            <a:r>
              <a:rPr lang="en-US" dirty="0">
                <a:solidFill>
                  <a:srgbClr val="000000"/>
                </a:solidFill>
                <a:ea typeface="Lucida Sans Unicode" pitchFamily="-107" charset="0"/>
                <a:cs typeface="Lucida Sans Unicode" pitchFamily="-107" charset="0"/>
              </a:rPr>
              <a:t>131 S. Ct. 84 (2010)	</a:t>
            </a:r>
          </a:p>
        </p:txBody>
      </p:sp>
      <p:pic>
        <p:nvPicPr>
          <p:cNvPr id="6" name="Content Placeholder 4" descr="Google Image Result for http___nihseniorhealth.gov_olderdrivers_whendrivingskillschange_images_man_on_computer.jpg.jpg"/>
          <p:cNvPicPr>
            <a:picLocks noGrp="1" noChangeAspect="1"/>
          </p:cNvPicPr>
          <p:nvPr/>
        </p:nvPicPr>
        <p:blipFill>
          <a:blip r:embed="rId3"/>
          <a:srcRect t="-110" b="-110"/>
          <a:stretch>
            <a:fillRect/>
          </a:stretch>
        </p:blipFill>
        <p:spPr bwMode="auto">
          <a:xfrm>
            <a:off x="1066800" y="1676400"/>
            <a:ext cx="7170474" cy="3942861"/>
          </a:xfrm>
          <a:prstGeom prst="rect">
            <a:avLst/>
          </a:prstGeom>
          <a:noFill/>
          <a:ln w="9525">
            <a:noFill/>
            <a:round/>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287"/>
            <a:ext cx="9142413" cy="1433513"/>
          </a:xfrm>
        </p:spPr>
        <p:txBody>
          <a:bodyPr/>
          <a:lstStyle/>
          <a:p>
            <a:r>
              <a:rPr lang="en-US" b="1" dirty="0" smtClean="0"/>
              <a:t>Who decides?</a:t>
            </a:r>
            <a:endParaRPr lang="en-US" b="1" dirty="0"/>
          </a:p>
        </p:txBody>
      </p:sp>
      <p:sp>
        <p:nvSpPr>
          <p:cNvPr id="3" name="Rectangle 2"/>
          <p:cNvSpPr/>
          <p:nvPr/>
        </p:nvSpPr>
        <p:spPr>
          <a:xfrm>
            <a:off x="6172200" y="2438400"/>
            <a:ext cx="2971800" cy="1938992"/>
          </a:xfrm>
          <a:prstGeom prst="rect">
            <a:avLst/>
          </a:prstGeom>
        </p:spPr>
        <p:txBody>
          <a:bodyPr wrap="square">
            <a:spAutoFit/>
          </a:bodyPr>
          <a:lstStyle/>
          <a:p>
            <a:pPr algn="l"/>
            <a:r>
              <a:rPr lang="en-US" dirty="0" smtClean="0">
                <a:latin typeface="Times New Roman" charset="0"/>
                <a:ea typeface="ＭＳ Ｐゴシック" charset="-128"/>
                <a:cs typeface="ＭＳ Ｐゴシック" charset="-128"/>
              </a:rPr>
              <a:t>Your library has too many liberal magazines and not enough conservative ones!</a:t>
            </a:r>
          </a:p>
        </p:txBody>
      </p:sp>
      <p:pic>
        <p:nvPicPr>
          <p:cNvPr id="4" name="Picture 3"/>
          <p:cNvPicPr>
            <a:picLocks noChangeAspect="1"/>
          </p:cNvPicPr>
          <p:nvPr/>
        </p:nvPicPr>
        <p:blipFill>
          <a:blip r:embed="rId3"/>
          <a:stretch>
            <a:fillRect/>
          </a:stretch>
        </p:blipFill>
        <p:spPr>
          <a:xfrm>
            <a:off x="228600" y="1981200"/>
            <a:ext cx="5770033" cy="433139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dirty="0" smtClean="0"/>
              <a:t>What about man with his own laptop or mobile device?</a:t>
            </a:r>
          </a:p>
        </p:txBody>
      </p:sp>
      <p:sp>
        <p:nvSpPr>
          <p:cNvPr id="168964" name="Rectangle 3"/>
          <p:cNvSpPr>
            <a:spLocks noChangeArrowheads="1"/>
          </p:cNvSpPr>
          <p:nvPr/>
        </p:nvSpPr>
        <p:spPr bwMode="auto">
          <a:xfrm>
            <a:off x="304800" y="6027738"/>
            <a:ext cx="8839200" cy="830262"/>
          </a:xfrm>
          <a:prstGeom prst="rect">
            <a:avLst/>
          </a:prstGeom>
          <a:noFill/>
          <a:ln w="9525">
            <a:noFill/>
            <a:miter lim="800000"/>
            <a:headEnd/>
            <a:tailEnd/>
          </a:ln>
        </p:spPr>
        <p:txBody>
          <a:bodyPr>
            <a:prstTxWarp prst="textNoShape">
              <a:avLst/>
            </a:prstTxWarp>
            <a:spAutoFit/>
          </a:bodyPr>
          <a:lstStyle/>
          <a:p>
            <a:r>
              <a:rPr lang="en-US">
                <a:solidFill>
                  <a:srgbClr val="000000"/>
                </a:solidFill>
                <a:ea typeface="Lucida Sans Unicode" pitchFamily="-107" charset="0"/>
                <a:cs typeface="Lucida Sans Unicode" pitchFamily="-107" charset="0"/>
              </a:rPr>
              <a:t>	United States v. Talley, 392 Fed. Appx. 129, 2010 U.S. App. LEXIS 17058 (4th Cir. Va. 2010); </a:t>
            </a:r>
            <a:r>
              <a:rPr lang="en-US" i="1">
                <a:solidFill>
                  <a:srgbClr val="000000"/>
                </a:solidFill>
                <a:ea typeface="Lucida Sans Unicode" pitchFamily="-107" charset="0"/>
                <a:cs typeface="Lucida Sans Unicode" pitchFamily="-107" charset="0"/>
              </a:rPr>
              <a:t>cert. den. </a:t>
            </a:r>
            <a:r>
              <a:rPr lang="en-US">
                <a:solidFill>
                  <a:srgbClr val="000000"/>
                </a:solidFill>
                <a:ea typeface="Lucida Sans Unicode" pitchFamily="-107" charset="0"/>
                <a:cs typeface="Lucida Sans Unicode" pitchFamily="-107" charset="0"/>
              </a:rPr>
              <a:t>131 S. Ct. 84 (2010)	</a:t>
            </a:r>
          </a:p>
        </p:txBody>
      </p:sp>
      <p:sp>
        <p:nvSpPr>
          <p:cNvPr id="168965" name="TextBox 5"/>
          <p:cNvSpPr txBox="1">
            <a:spLocks noChangeArrowheads="1"/>
          </p:cNvSpPr>
          <p:nvPr/>
        </p:nvSpPr>
        <p:spPr bwMode="auto">
          <a:xfrm>
            <a:off x="3581400" y="2209800"/>
            <a:ext cx="5562600" cy="1692275"/>
          </a:xfrm>
          <a:prstGeom prst="rect">
            <a:avLst/>
          </a:prstGeom>
          <a:noFill/>
          <a:ln w="9525">
            <a:noFill/>
            <a:miter lim="800000"/>
            <a:headEnd/>
            <a:tailEnd/>
          </a:ln>
        </p:spPr>
        <p:txBody>
          <a:bodyPr>
            <a:prstTxWarp prst="textNoShape">
              <a:avLst/>
            </a:prstTxWarp>
            <a:spAutoFit/>
          </a:bodyPr>
          <a:lstStyle/>
          <a:p>
            <a:pPr algn="l"/>
            <a:r>
              <a:rPr lang="en-US" sz="3200" dirty="0">
                <a:solidFill>
                  <a:srgbClr val="000000"/>
                </a:solidFill>
                <a:ea typeface="Lucida Sans Unicode" pitchFamily="-107" charset="0"/>
                <a:cs typeface="Lucida Sans Unicode" pitchFamily="-107" charset="0"/>
              </a:rPr>
              <a:t>Child Pornography is ILLEGAL</a:t>
            </a:r>
          </a:p>
          <a:p>
            <a:pPr algn="l"/>
            <a:endParaRPr lang="en-US" dirty="0">
              <a:solidFill>
                <a:srgbClr val="000000"/>
              </a:solidFill>
              <a:ea typeface="Lucida Sans Unicode" pitchFamily="-107" charset="0"/>
              <a:cs typeface="Lucida Sans Unicode" pitchFamily="-107" charset="0"/>
            </a:endParaRPr>
          </a:p>
          <a:p>
            <a:pPr algn="l"/>
            <a:endParaRPr lang="en-US" dirty="0">
              <a:solidFill>
                <a:srgbClr val="000000"/>
              </a:solidFill>
              <a:ea typeface="Lucida Sans Unicode" pitchFamily="-107" charset="0"/>
              <a:cs typeface="Lucida Sans Unicode" pitchFamily="-107" charset="0"/>
            </a:endParaRPr>
          </a:p>
          <a:p>
            <a:pPr algn="l"/>
            <a:r>
              <a:rPr lang="en-US" dirty="0">
                <a:solidFill>
                  <a:srgbClr val="000000"/>
                </a:solidFill>
                <a:ea typeface="Lucida Sans Unicode" pitchFamily="-107" charset="0"/>
                <a:cs typeface="Lucida Sans Unicode" pitchFamily="-107" charset="0"/>
              </a:rPr>
              <a:t>Any device</a:t>
            </a:r>
          </a:p>
        </p:txBody>
      </p:sp>
      <p:pic>
        <p:nvPicPr>
          <p:cNvPr id="7" name="Content Placeholder 4" descr="Google Image Result for http___nihseniorhealth.gov_olderdrivers_whendrivingskillschange_images_man_on_computer.jpg.jpg"/>
          <p:cNvPicPr>
            <a:picLocks noGrp="1" noChangeAspect="1"/>
          </p:cNvPicPr>
          <p:nvPr/>
        </p:nvPicPr>
        <p:blipFill>
          <a:blip r:embed="rId3"/>
          <a:srcRect t="-110" b="-110"/>
          <a:stretch>
            <a:fillRect/>
          </a:stretch>
        </p:blipFill>
        <p:spPr bwMode="auto">
          <a:xfrm>
            <a:off x="533400" y="1981200"/>
            <a:ext cx="2901950" cy="1595437"/>
          </a:xfrm>
          <a:prstGeom prst="rect">
            <a:avLst/>
          </a:prstGeom>
          <a:noFill/>
          <a:ln w="9525">
            <a:noFill/>
            <a:round/>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b="1" smtClean="0"/>
              <a:t>Key Point</a:t>
            </a:r>
          </a:p>
        </p:txBody>
      </p:sp>
      <p:sp>
        <p:nvSpPr>
          <p:cNvPr id="174083" name="Content Placeholder 2"/>
          <p:cNvSpPr>
            <a:spLocks noGrp="1"/>
          </p:cNvSpPr>
          <p:nvPr>
            <p:ph idx="1"/>
          </p:nvPr>
        </p:nvSpPr>
        <p:spPr>
          <a:xfrm>
            <a:off x="457200" y="1604963"/>
            <a:ext cx="4953000" cy="4524375"/>
          </a:xfrm>
        </p:spPr>
        <p:txBody>
          <a:bodyPr/>
          <a:lstStyle/>
          <a:p>
            <a:r>
              <a:rPr lang="en-US" smtClean="0"/>
              <a:t>It’s not censorship to report child pornography.</a:t>
            </a:r>
          </a:p>
          <a:p>
            <a:endParaRPr lang="en-US" smtClean="0"/>
          </a:p>
          <a:p>
            <a:r>
              <a:rPr lang="en-US" smtClean="0"/>
              <a:t>Child pornography is against the law.</a:t>
            </a:r>
          </a:p>
        </p:txBody>
      </p:sp>
      <p:pic>
        <p:nvPicPr>
          <p:cNvPr id="174084" name="Picture 3"/>
          <p:cNvPicPr>
            <a:picLocks noChangeAspect="1"/>
          </p:cNvPicPr>
          <p:nvPr/>
        </p:nvPicPr>
        <p:blipFill>
          <a:blip r:embed="rId2"/>
          <a:srcRect/>
          <a:stretch>
            <a:fillRect/>
          </a:stretch>
        </p:blipFill>
        <p:spPr bwMode="auto">
          <a:xfrm>
            <a:off x="5638800" y="1295400"/>
            <a:ext cx="3505200" cy="45386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0"/>
            <a:ext cx="9144000" cy="1371600"/>
          </a:xfrm>
          <a:solidFill>
            <a:srgbClr val="FF0000"/>
          </a:solidFill>
        </p:spPr>
        <p:txBody>
          <a:bodyPr/>
          <a:lstStyle/>
          <a:p>
            <a:pPr eaLnBrk="1" hangingPunct="1"/>
            <a:r>
              <a:rPr lang="en-US" sz="3600" b="1" dirty="0">
                <a:ea typeface="ＭＳ Ｐゴシック" pitchFamily="-107" charset="-128"/>
                <a:cs typeface="ＭＳ Ｐゴシック" pitchFamily="-107" charset="-128"/>
              </a:rPr>
              <a:t>Obscenity</a:t>
            </a:r>
          </a:p>
        </p:txBody>
      </p:sp>
      <p:sp>
        <p:nvSpPr>
          <p:cNvPr id="175107" name="Text Box 3"/>
          <p:cNvSpPr txBox="1">
            <a:spLocks noChangeArrowheads="1"/>
          </p:cNvSpPr>
          <p:nvPr/>
        </p:nvSpPr>
        <p:spPr bwMode="auto">
          <a:xfrm>
            <a:off x="0" y="6027738"/>
            <a:ext cx="9144000" cy="646112"/>
          </a:xfrm>
          <a:prstGeom prst="rect">
            <a:avLst/>
          </a:prstGeom>
          <a:noFill/>
          <a:ln w="9525">
            <a:noFill/>
            <a:miter lim="800000"/>
            <a:headEnd/>
            <a:tailEnd/>
          </a:ln>
        </p:spPr>
        <p:txBody>
          <a:bodyPr>
            <a:prstTxWarp prst="textNoShape">
              <a:avLst/>
            </a:prstTxWarp>
            <a:spAutoFit/>
          </a:bodyPr>
          <a:lstStyle/>
          <a:p>
            <a:pPr algn="l" defTabSz="914400" eaLnBrk="1" hangingPunct="1">
              <a:buClrTx/>
              <a:buSzTx/>
              <a:buFontTx/>
              <a:buNone/>
            </a:pPr>
            <a:r>
              <a:rPr lang="en-US" sz="1200">
                <a:solidFill>
                  <a:srgbClr val="000000"/>
                </a:solidFill>
                <a:latin typeface="Calibri" pitchFamily="-107" charset="0"/>
                <a:ea typeface="Arial" pitchFamily="-107" charset="0"/>
                <a:cs typeface="Arial" pitchFamily="-107" charset="0"/>
              </a:rPr>
              <a:t>CIPA cites 18 U.S.C. § 1460; Courts likely to apply </a:t>
            </a:r>
            <a:r>
              <a:rPr lang="en-US" sz="1200" i="1">
                <a:solidFill>
                  <a:srgbClr val="000000"/>
                </a:solidFill>
                <a:latin typeface="Calibri" pitchFamily="-107" charset="0"/>
                <a:ea typeface="Arial" pitchFamily="-107" charset="0"/>
                <a:cs typeface="Arial" pitchFamily="-107" charset="0"/>
              </a:rPr>
              <a:t>Miller v. California</a:t>
            </a:r>
            <a:r>
              <a:rPr lang="en-US" sz="1200">
                <a:solidFill>
                  <a:srgbClr val="000000"/>
                </a:solidFill>
                <a:latin typeface="Calibri" pitchFamily="-107" charset="0"/>
                <a:ea typeface="Arial" pitchFamily="-107" charset="0"/>
                <a:cs typeface="Arial" pitchFamily="-107" charset="0"/>
              </a:rPr>
              <a:t>, 413 U.S. 15, 24 (1973). See also "Judicial Erosion of Protection for Defendants in Obscenity Prosecutions?: When Courts Say, Literally, Enough is Enough and When Internet Availability Does Not Mean Acceptance.” </a:t>
            </a:r>
            <a:r>
              <a:rPr lang="en-US" sz="1200" i="1">
                <a:solidFill>
                  <a:srgbClr val="000000"/>
                </a:solidFill>
                <a:latin typeface="Calibri" pitchFamily="-107" charset="0"/>
                <a:ea typeface="Arial" pitchFamily="-107" charset="0"/>
                <a:cs typeface="Arial" pitchFamily="-107" charset="0"/>
              </a:rPr>
              <a:t>Harvard Journal of Sports &amp; Entertainment Law</a:t>
            </a:r>
            <a:r>
              <a:rPr lang="en-US" sz="1200">
                <a:solidFill>
                  <a:srgbClr val="000000"/>
                </a:solidFill>
                <a:latin typeface="Calibri" pitchFamily="-107" charset="0"/>
                <a:ea typeface="Arial" pitchFamily="-107" charset="0"/>
                <a:cs typeface="Arial" pitchFamily="-107" charset="0"/>
              </a:rPr>
              <a:t>, (Spring 2010) http://tinyurl.com/obscenityprosecutions</a:t>
            </a:r>
            <a:endParaRPr lang="en-US" sz="1200" i="1">
              <a:solidFill>
                <a:srgbClr val="000000"/>
              </a:solidFill>
              <a:latin typeface="Calibri" pitchFamily="-107" charset="0"/>
              <a:ea typeface="Arial" pitchFamily="-107" charset="0"/>
              <a:cs typeface="Arial" pitchFamily="-107" charset="0"/>
            </a:endParaRPr>
          </a:p>
        </p:txBody>
      </p:sp>
      <p:sp>
        <p:nvSpPr>
          <p:cNvPr id="175108" name="Rectangle 6"/>
          <p:cNvSpPr>
            <a:spLocks noChangeArrowheads="1"/>
          </p:cNvSpPr>
          <p:nvPr/>
        </p:nvSpPr>
        <p:spPr bwMode="auto">
          <a:xfrm>
            <a:off x="381000" y="1676400"/>
            <a:ext cx="8382000" cy="3467616"/>
          </a:xfrm>
          <a:prstGeom prst="rect">
            <a:avLst/>
          </a:prstGeom>
          <a:noFill/>
          <a:ln w="9525">
            <a:noFill/>
            <a:miter lim="800000"/>
            <a:headEnd/>
            <a:tailEnd/>
          </a:ln>
        </p:spPr>
        <p:txBody>
          <a:bodyPr wrap="square">
            <a:prstTxWarp prst="textNoShape">
              <a:avLst/>
            </a:prstTxWarp>
            <a:spAutoFit/>
          </a:bodyPr>
          <a:lstStyle/>
          <a:p>
            <a:pPr marL="658813" indent="-658813" algn="l">
              <a:spcBef>
                <a:spcPts val="700"/>
              </a:spcBef>
              <a:buFont typeface="Verdana" pitchFamily="-107" charset="0"/>
              <a:buChar char="•"/>
              <a:tabLst>
                <a:tab pos="1228725" algn="l"/>
                <a:tab pos="2143125" algn="l"/>
                <a:tab pos="3057525" algn="l"/>
                <a:tab pos="3971925" algn="l"/>
                <a:tab pos="4886325" algn="l"/>
                <a:tab pos="5800725" algn="l"/>
                <a:tab pos="6715125" algn="l"/>
                <a:tab pos="7629525" algn="l"/>
                <a:tab pos="8543925" algn="l"/>
                <a:tab pos="9458325" algn="l"/>
                <a:tab pos="10372725" algn="l"/>
              </a:tabLst>
            </a:pPr>
            <a:r>
              <a:rPr lang="en-US" sz="2800" dirty="0">
                <a:solidFill>
                  <a:prstClr val="black"/>
                </a:solidFill>
                <a:ea typeface="Lucida Sans Unicode" pitchFamily="-107" charset="0"/>
                <a:cs typeface="Lucida Sans Unicode" pitchFamily="-107" charset="0"/>
              </a:rPr>
              <a:t>Community standards find prurient interest</a:t>
            </a:r>
          </a:p>
          <a:p>
            <a:pPr marL="658813" indent="-658813" algn="l">
              <a:spcBef>
                <a:spcPts val="700"/>
              </a:spcBef>
              <a:buFont typeface="Verdana" pitchFamily="-107" charset="0"/>
              <a:buChar char="•"/>
              <a:tabLst>
                <a:tab pos="1228725" algn="l"/>
                <a:tab pos="2143125" algn="l"/>
                <a:tab pos="3057525" algn="l"/>
                <a:tab pos="3971925" algn="l"/>
                <a:tab pos="4886325" algn="l"/>
                <a:tab pos="5800725" algn="l"/>
                <a:tab pos="6715125" algn="l"/>
                <a:tab pos="7629525" algn="l"/>
                <a:tab pos="8543925" algn="l"/>
                <a:tab pos="9458325" algn="l"/>
                <a:tab pos="10372725" algn="l"/>
              </a:tabLst>
            </a:pPr>
            <a:endParaRPr lang="en-US" sz="2800" dirty="0">
              <a:solidFill>
                <a:prstClr val="black"/>
              </a:solidFill>
              <a:ea typeface="Lucida Sans Unicode" pitchFamily="-107" charset="0"/>
              <a:cs typeface="Lucida Sans Unicode" pitchFamily="-107" charset="0"/>
            </a:endParaRPr>
          </a:p>
          <a:p>
            <a:pPr marL="658813" indent="-658813" algn="l">
              <a:spcBef>
                <a:spcPts val="700"/>
              </a:spcBef>
              <a:buFont typeface="Verdana" pitchFamily="-107" charset="0"/>
              <a:buChar char="•"/>
              <a:tabLst>
                <a:tab pos="1228725" algn="l"/>
                <a:tab pos="2143125" algn="l"/>
                <a:tab pos="3057525" algn="l"/>
                <a:tab pos="3971925" algn="l"/>
                <a:tab pos="4886325" algn="l"/>
                <a:tab pos="5800725" algn="l"/>
                <a:tab pos="6715125" algn="l"/>
                <a:tab pos="7629525" algn="l"/>
                <a:tab pos="8543925" algn="l"/>
                <a:tab pos="9458325" algn="l"/>
                <a:tab pos="10372725" algn="l"/>
              </a:tabLst>
            </a:pPr>
            <a:r>
              <a:rPr lang="en-US" sz="2800" dirty="0">
                <a:solidFill>
                  <a:prstClr val="black"/>
                </a:solidFill>
                <a:ea typeface="Lucida Sans Unicode" pitchFamily="-107" charset="0"/>
                <a:cs typeface="Lucida Sans Unicode" pitchFamily="-107" charset="0"/>
              </a:rPr>
              <a:t>Patently offensive sexual conduct defined by state law … </a:t>
            </a:r>
            <a:r>
              <a:rPr lang="en-US" sz="2800" b="1" dirty="0">
                <a:solidFill>
                  <a:prstClr val="black"/>
                </a:solidFill>
                <a:ea typeface="Lucida Sans Unicode" pitchFamily="-107" charset="0"/>
                <a:cs typeface="Lucida Sans Unicode" pitchFamily="-107" charset="0"/>
              </a:rPr>
              <a:t>and</a:t>
            </a:r>
          </a:p>
          <a:p>
            <a:pPr marL="658813" indent="-658813" algn="l">
              <a:spcBef>
                <a:spcPts val="700"/>
              </a:spcBef>
              <a:buFont typeface="Verdana" pitchFamily="-107" charset="0"/>
              <a:buChar char="•"/>
              <a:tabLst>
                <a:tab pos="1228725" algn="l"/>
                <a:tab pos="2143125" algn="l"/>
                <a:tab pos="3057525" algn="l"/>
                <a:tab pos="3971925" algn="l"/>
                <a:tab pos="4886325" algn="l"/>
                <a:tab pos="5800725" algn="l"/>
                <a:tab pos="6715125" algn="l"/>
                <a:tab pos="7629525" algn="l"/>
                <a:tab pos="8543925" algn="l"/>
                <a:tab pos="9458325" algn="l"/>
                <a:tab pos="10372725" algn="l"/>
              </a:tabLst>
            </a:pPr>
            <a:endParaRPr lang="en-US" sz="2800" dirty="0">
              <a:solidFill>
                <a:prstClr val="black"/>
              </a:solidFill>
              <a:ea typeface="Lucida Sans Unicode" pitchFamily="-107" charset="0"/>
              <a:cs typeface="Lucida Sans Unicode" pitchFamily="-107" charset="0"/>
            </a:endParaRPr>
          </a:p>
          <a:p>
            <a:pPr marL="658813" indent="-658813" algn="l">
              <a:spcBef>
                <a:spcPts val="700"/>
              </a:spcBef>
              <a:buFont typeface="Verdana" pitchFamily="-107" charset="0"/>
              <a:buChar char="•"/>
              <a:tabLst>
                <a:tab pos="1228725" algn="l"/>
                <a:tab pos="2143125" algn="l"/>
                <a:tab pos="3057525" algn="l"/>
                <a:tab pos="3971925" algn="l"/>
                <a:tab pos="4886325" algn="l"/>
                <a:tab pos="5800725" algn="l"/>
                <a:tab pos="6715125" algn="l"/>
                <a:tab pos="7629525" algn="l"/>
                <a:tab pos="8543925" algn="l"/>
                <a:tab pos="9458325" algn="l"/>
                <a:tab pos="10372725" algn="l"/>
              </a:tabLst>
            </a:pPr>
            <a:r>
              <a:rPr lang="en-US" sz="2800" dirty="0">
                <a:solidFill>
                  <a:prstClr val="black"/>
                </a:solidFill>
                <a:ea typeface="Lucida Sans Unicode" pitchFamily="-107" charset="0"/>
                <a:cs typeface="Lucida Sans Unicode" pitchFamily="-107" charset="0"/>
              </a:rPr>
              <a:t>Taken as a whole </a:t>
            </a:r>
            <a:r>
              <a:rPr lang="en-US" sz="2800" i="1" dirty="0">
                <a:solidFill>
                  <a:prstClr val="black"/>
                </a:solidFill>
                <a:ea typeface="Lucida Sans Unicode" pitchFamily="-107" charset="0"/>
                <a:cs typeface="Lucida Sans Unicode" pitchFamily="-107" charset="0"/>
              </a:rPr>
              <a:t>lacks serious</a:t>
            </a:r>
            <a:r>
              <a:rPr lang="en-US" sz="2800" dirty="0">
                <a:solidFill>
                  <a:prstClr val="black"/>
                </a:solidFill>
                <a:ea typeface="Lucida Sans Unicode" pitchFamily="-107" charset="0"/>
                <a:cs typeface="Lucida Sans Unicode" pitchFamily="-107" charset="0"/>
              </a:rPr>
              <a:t> literary, artistic, political, or scientific value. </a:t>
            </a:r>
            <a:endParaRPr lang="en-US" sz="2800" dirty="0">
              <a:solidFill>
                <a:prstClr val="black"/>
              </a:solidFill>
              <a:ea typeface="Lucida Sans Unicode" pitchFamily="-107" charset="0"/>
              <a:cs typeface="Lucida Sans Unicode"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23813"/>
            <a:ext cx="9144000" cy="1190626"/>
          </a:xfrm>
          <a:solidFill>
            <a:srgbClr val="FF00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t>Harmful to Minors</a:t>
            </a:r>
            <a:endParaRPr lang="en-US" sz="3600" b="1"/>
          </a:p>
        </p:txBody>
      </p:sp>
      <p:sp>
        <p:nvSpPr>
          <p:cNvPr id="191491" name="Rectangle 3"/>
          <p:cNvSpPr>
            <a:spLocks noGrp="1" noChangeArrowheads="1"/>
          </p:cNvSpPr>
          <p:nvPr>
            <p:ph type="body" idx="1"/>
          </p:nvPr>
        </p:nvSpPr>
        <p:spPr>
          <a:xfrm>
            <a:off x="0" y="1295400"/>
            <a:ext cx="8915400" cy="4572000"/>
          </a:xfrm>
          <a:solidFill>
            <a:srgbClr val="FFFFFF"/>
          </a:solidFill>
          <a:ln w="9360">
            <a:solidFill>
              <a:srgbClr val="000000"/>
            </a:solidFill>
            <a:miter lim="800000"/>
          </a:ln>
        </p:spPr>
        <p:txBody>
          <a:bodyPr lIns="90000" tIns="46800" rIns="90000" bIns="46800"/>
          <a:lstStyle/>
          <a:p>
            <a:pPr marL="608013" indent="-608013">
              <a:lnSpc>
                <a:spcPct val="80000"/>
              </a:lnSpc>
              <a:spcBef>
                <a:spcPts val="600"/>
              </a:spcBef>
              <a:tabLst>
                <a:tab pos="1179513" algn="l"/>
                <a:tab pos="2093913" algn="l"/>
                <a:tab pos="3008313" algn="l"/>
                <a:tab pos="3922713" algn="l"/>
                <a:tab pos="4837113" algn="l"/>
                <a:tab pos="5751513" algn="l"/>
                <a:tab pos="6665913" algn="l"/>
                <a:tab pos="7580313" algn="l"/>
                <a:tab pos="8494713" algn="l"/>
                <a:tab pos="9409113" algn="l"/>
                <a:tab pos="10323513" algn="l"/>
              </a:tabLst>
            </a:pPr>
            <a:r>
              <a:rPr lang="en-US" sz="2400" dirty="0"/>
              <a:t>“harmful to minors” means any picture, image, graphic image file, or other visual depiction that– </a:t>
            </a:r>
          </a:p>
          <a:p>
            <a:pPr marL="608013" indent="-608013">
              <a:lnSpc>
                <a:spcPct val="80000"/>
              </a:lnSpc>
              <a:spcBef>
                <a:spcPts val="225"/>
              </a:spcBef>
              <a:tabLst>
                <a:tab pos="1179513" algn="l"/>
                <a:tab pos="2093913" algn="l"/>
                <a:tab pos="3008313" algn="l"/>
                <a:tab pos="3922713" algn="l"/>
                <a:tab pos="4837113" algn="l"/>
                <a:tab pos="5751513" algn="l"/>
                <a:tab pos="6665913" algn="l"/>
                <a:tab pos="7580313" algn="l"/>
                <a:tab pos="8494713" algn="l"/>
                <a:tab pos="9409113" algn="l"/>
                <a:tab pos="10323513" algn="l"/>
              </a:tabLst>
            </a:pPr>
            <a:endParaRPr lang="en-US" sz="900" dirty="0"/>
          </a:p>
          <a:p>
            <a:pPr marL="608013" indent="-608013">
              <a:lnSpc>
                <a:spcPct val="80000"/>
              </a:lnSpc>
              <a:spcBef>
                <a:spcPts val="600"/>
              </a:spcBef>
              <a:buFont typeface="Times New Roman" pitchFamily="-107" charset="0"/>
              <a:buAutoNum type="alphaUcParenBoth"/>
              <a:tabLst>
                <a:tab pos="1179513" algn="l"/>
                <a:tab pos="2093913" algn="l"/>
                <a:tab pos="3008313" algn="l"/>
                <a:tab pos="3922713" algn="l"/>
                <a:tab pos="4837113" algn="l"/>
                <a:tab pos="5751513" algn="l"/>
                <a:tab pos="6665913" algn="l"/>
                <a:tab pos="7580313" algn="l"/>
                <a:tab pos="8494713" algn="l"/>
                <a:tab pos="9409113" algn="l"/>
                <a:tab pos="10323513" algn="l"/>
              </a:tabLst>
            </a:pPr>
            <a:r>
              <a:rPr lang="en-US" sz="2400" dirty="0"/>
              <a:t>taken as a whole and with respect to minors, appeals to a prurient interest in nudity, sex, or excretion; </a:t>
            </a:r>
          </a:p>
          <a:p>
            <a:pPr marL="608013" indent="-608013">
              <a:lnSpc>
                <a:spcPct val="80000"/>
              </a:lnSpc>
              <a:spcBef>
                <a:spcPts val="350"/>
              </a:spcBef>
              <a:buClrTx/>
              <a:buSzTx/>
              <a:buFontTx/>
              <a:buNone/>
              <a:tabLst>
                <a:tab pos="1179513" algn="l"/>
                <a:tab pos="2093913" algn="l"/>
                <a:tab pos="3008313" algn="l"/>
                <a:tab pos="3922713" algn="l"/>
                <a:tab pos="4837113" algn="l"/>
                <a:tab pos="5751513" algn="l"/>
                <a:tab pos="6665913" algn="l"/>
                <a:tab pos="7580313" algn="l"/>
                <a:tab pos="8494713" algn="l"/>
                <a:tab pos="9409113" algn="l"/>
                <a:tab pos="10323513" algn="l"/>
              </a:tabLst>
            </a:pPr>
            <a:endParaRPr lang="en-US" sz="1400" dirty="0"/>
          </a:p>
          <a:p>
            <a:pPr marL="608013" indent="-608013">
              <a:lnSpc>
                <a:spcPct val="80000"/>
              </a:lnSpc>
              <a:spcBef>
                <a:spcPts val="600"/>
              </a:spcBef>
              <a:buClrTx/>
              <a:buSzTx/>
              <a:buFontTx/>
              <a:buNone/>
              <a:tabLst>
                <a:tab pos="1179513" algn="l"/>
                <a:tab pos="2093913" algn="l"/>
                <a:tab pos="3008313" algn="l"/>
                <a:tab pos="3922713" algn="l"/>
                <a:tab pos="4837113" algn="l"/>
                <a:tab pos="5751513" algn="l"/>
                <a:tab pos="6665913" algn="l"/>
                <a:tab pos="7580313" algn="l"/>
                <a:tab pos="8494713" algn="l"/>
                <a:tab pos="9409113" algn="l"/>
                <a:tab pos="10323513" algn="l"/>
              </a:tabLst>
            </a:pPr>
            <a:r>
              <a:rPr lang="en-US" sz="2400" dirty="0"/>
              <a:t>(B) depicts, describes, or represents, in a patently offensive way with respect to what is suitable for minors, an actual or simulated sexual act or sexual contact, actual or simulated normal or perverted sexual acts, or a lewd exhibition of the genitals; and </a:t>
            </a:r>
          </a:p>
          <a:p>
            <a:pPr marL="608013" indent="-608013">
              <a:lnSpc>
                <a:spcPct val="80000"/>
              </a:lnSpc>
              <a:spcBef>
                <a:spcPts val="350"/>
              </a:spcBef>
              <a:buClrTx/>
              <a:buSzTx/>
              <a:buFontTx/>
              <a:buNone/>
              <a:tabLst>
                <a:tab pos="1179513" algn="l"/>
                <a:tab pos="2093913" algn="l"/>
                <a:tab pos="3008313" algn="l"/>
                <a:tab pos="3922713" algn="l"/>
                <a:tab pos="4837113" algn="l"/>
                <a:tab pos="5751513" algn="l"/>
                <a:tab pos="6665913" algn="l"/>
                <a:tab pos="7580313" algn="l"/>
                <a:tab pos="8494713" algn="l"/>
                <a:tab pos="9409113" algn="l"/>
                <a:tab pos="10323513" algn="l"/>
              </a:tabLst>
            </a:pPr>
            <a:endParaRPr lang="en-US" sz="1400" dirty="0"/>
          </a:p>
          <a:p>
            <a:pPr marL="608013" indent="-608013">
              <a:lnSpc>
                <a:spcPct val="80000"/>
              </a:lnSpc>
              <a:spcBef>
                <a:spcPts val="600"/>
              </a:spcBef>
              <a:buClrTx/>
              <a:buSzTx/>
              <a:buFontTx/>
              <a:buNone/>
              <a:tabLst>
                <a:tab pos="1179513" algn="l"/>
                <a:tab pos="2093913" algn="l"/>
                <a:tab pos="3008313" algn="l"/>
                <a:tab pos="3922713" algn="l"/>
                <a:tab pos="4837113" algn="l"/>
                <a:tab pos="5751513" algn="l"/>
                <a:tab pos="6665913" algn="l"/>
                <a:tab pos="7580313" algn="l"/>
                <a:tab pos="8494713" algn="l"/>
                <a:tab pos="9409113" algn="l"/>
                <a:tab pos="10323513" algn="l"/>
              </a:tabLst>
            </a:pPr>
            <a:r>
              <a:rPr lang="en-US" sz="2400" dirty="0"/>
              <a:t>(C) taken as a whole, lacks serious literary, artistic, political, or scientific value as to minors.</a:t>
            </a:r>
          </a:p>
        </p:txBody>
      </p:sp>
      <p:sp>
        <p:nvSpPr>
          <p:cNvPr id="191492" name="Text Box 4"/>
          <p:cNvSpPr txBox="1">
            <a:spLocks noChangeArrowheads="1"/>
          </p:cNvSpPr>
          <p:nvPr/>
        </p:nvSpPr>
        <p:spPr bwMode="auto">
          <a:xfrm>
            <a:off x="3944938" y="6340475"/>
            <a:ext cx="4945062" cy="309563"/>
          </a:xfrm>
          <a:prstGeom prst="rect">
            <a:avLst/>
          </a:prstGeom>
          <a:noFill/>
          <a:ln w="9525">
            <a:noFill/>
            <a:round/>
            <a:headEnd/>
            <a:tailEnd/>
          </a:ln>
        </p:spPr>
        <p:txBody>
          <a:bodyPr wrap="none" lIns="90000" tIns="46800" rIns="90000" bIns="46800">
            <a:prstTxWarp prst="textNoShape">
              <a:avLst/>
            </a:prstTxWarp>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a:solidFill>
                  <a:srgbClr val="000000"/>
                </a:solidFill>
                <a:latin typeface="Verdana" pitchFamily="-107" charset="0"/>
                <a:ea typeface="Lucida Sans Unicode" pitchFamily="-107" charset="0"/>
                <a:cs typeface="Lucida Sans Unicode" pitchFamily="-107" charset="0"/>
              </a:rPr>
              <a:t>Children’s Internet Protection Act (Pub. L. 106-554)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23813"/>
            <a:ext cx="9144000" cy="1190626"/>
          </a:xfrm>
          <a:solidFill>
            <a:srgbClr val="FF00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a:t>Harmful to Minors </a:t>
            </a:r>
            <a:r>
              <a:rPr lang="en-US" sz="3200" b="1"/>
              <a:t>(part of CIPA)</a:t>
            </a:r>
            <a:br>
              <a:rPr lang="en-US" sz="3200" b="1"/>
            </a:br>
            <a:r>
              <a:rPr lang="en-US" sz="3200" b="1"/>
              <a:t>NEW to federal law</a:t>
            </a:r>
          </a:p>
        </p:txBody>
      </p:sp>
      <p:sp>
        <p:nvSpPr>
          <p:cNvPr id="193539" name="Rectangle 3"/>
          <p:cNvSpPr>
            <a:spLocks noGrp="1" noChangeArrowheads="1"/>
          </p:cNvSpPr>
          <p:nvPr>
            <p:ph type="body" idx="1"/>
          </p:nvPr>
        </p:nvSpPr>
        <p:spPr>
          <a:xfrm>
            <a:off x="457200" y="1600200"/>
            <a:ext cx="8229600" cy="4525963"/>
          </a:xfrm>
          <a:solidFill>
            <a:srgbClr val="FFFFFF"/>
          </a:solidFill>
          <a:ln w="9360">
            <a:solidFill>
              <a:srgbClr val="000000"/>
            </a:solidFill>
            <a:miter lim="800000"/>
          </a:ln>
        </p:spPr>
        <p:txBody>
          <a:bodyPr lIns="90000" tIns="46800" rIns="90000" bIns="46800"/>
          <a:lstStyle/>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t>The term “harmful to minors” means any picture, image, graphic image file, or other visual depiction that-- </a:t>
            </a:r>
          </a:p>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t>(A) taken as a whole and with respect to minors, appeals to a prurient interest in nudity, sex, or excretion; </a:t>
            </a:r>
          </a:p>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t>(B) depicts, describes, or represents, in a patently offensive way with respect to what is suitable for minors, an actual or simulated sexual act or sexual contact, actual or simulated normal or perverted sexual acts, or a lewd exhibition of the genitals; and </a:t>
            </a:r>
          </a:p>
          <a:p>
            <a:pPr>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400"/>
              <a:t>(C) taken as a whole, lacks serious literary, artistic, political, or scientific value as to minors.</a:t>
            </a:r>
          </a:p>
        </p:txBody>
      </p:sp>
      <p:sp>
        <p:nvSpPr>
          <p:cNvPr id="193540" name="Text Box 4"/>
          <p:cNvSpPr txBox="1">
            <a:spLocks noChangeArrowheads="1"/>
          </p:cNvSpPr>
          <p:nvPr/>
        </p:nvSpPr>
        <p:spPr bwMode="auto">
          <a:xfrm>
            <a:off x="2244725" y="6248400"/>
            <a:ext cx="6149975" cy="368300"/>
          </a:xfrm>
          <a:prstGeom prst="rect">
            <a:avLst/>
          </a:prstGeom>
          <a:noFill/>
          <a:ln w="9525">
            <a:noFill/>
            <a:round/>
            <a:headEnd/>
            <a:tailEnd/>
          </a:ln>
        </p:spPr>
        <p:txBody>
          <a:bodyPr wrap="none" lIns="90000" tIns="46800" rIns="90000" bIns="46800">
            <a:prstTxWarp prst="textNoShape">
              <a:avLst/>
            </a:prstTxWarp>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a:solidFill>
                  <a:srgbClr val="000000"/>
                </a:solidFill>
                <a:latin typeface="Verdana" pitchFamily="-107" charset="0"/>
                <a:ea typeface="Lucida Sans Unicode" pitchFamily="-107" charset="0"/>
                <a:cs typeface="Lucida Sans Unicode" pitchFamily="-107" charset="0"/>
              </a:rPr>
              <a:t>Children’s Internet Protection Act (Pub. L. 106-554)</a:t>
            </a:r>
          </a:p>
        </p:txBody>
      </p:sp>
      <p:pic>
        <p:nvPicPr>
          <p:cNvPr id="193541" name="Picture 5"/>
          <p:cNvPicPr>
            <a:picLocks noChangeAspect="1" noChangeArrowheads="1"/>
          </p:cNvPicPr>
          <p:nvPr/>
        </p:nvPicPr>
        <p:blipFill>
          <a:blip r:embed="rId3"/>
          <a:srcRect t="4321"/>
          <a:stretch>
            <a:fillRect/>
          </a:stretch>
        </p:blipFill>
        <p:spPr bwMode="auto">
          <a:xfrm>
            <a:off x="2209800" y="1143000"/>
            <a:ext cx="3519488" cy="5062538"/>
          </a:xfrm>
          <a:prstGeom prst="rect">
            <a:avLst/>
          </a:prstGeom>
          <a:noFill/>
          <a:ln w="9525">
            <a:noFill/>
            <a:round/>
            <a:headEnd/>
            <a:tailEnd/>
          </a:ln>
        </p:spPr>
      </p:pic>
      <p:sp>
        <p:nvSpPr>
          <p:cNvPr id="193542" name="Text Box 6"/>
          <p:cNvSpPr txBox="1">
            <a:spLocks noChangeArrowheads="1"/>
          </p:cNvSpPr>
          <p:nvPr/>
        </p:nvSpPr>
        <p:spPr bwMode="auto">
          <a:xfrm>
            <a:off x="3200400" y="3810000"/>
            <a:ext cx="1595438" cy="460375"/>
          </a:xfrm>
          <a:prstGeom prst="rect">
            <a:avLst/>
          </a:prstGeom>
          <a:solidFill>
            <a:srgbClr val="B2B2B2"/>
          </a:solidFill>
          <a:ln w="9525">
            <a:noFill/>
            <a:round/>
            <a:headEnd/>
            <a:tailEnd/>
          </a:ln>
        </p:spPr>
        <p:txBody>
          <a:bodyPr lIns="90000" tIns="46800" rIns="90000" bIns="46800">
            <a:prstTxWarp prst="textNoShape">
              <a:avLst/>
            </a:prstTxWarp>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i="1">
                <a:solidFill>
                  <a:srgbClr val="000000"/>
                </a:solidFill>
                <a:latin typeface="Verdana" pitchFamily="-107" charset="0"/>
                <a:ea typeface="Lucida Sans Unicode" pitchFamily="-107" charset="0"/>
                <a:cs typeface="Lucida Sans Unicode" pitchFamily="-107" charset="0"/>
              </a:rPr>
              <a:t>SEXUAL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solidFill>
            <a:srgbClr val="FF0000"/>
          </a:solidFill>
        </p:spPr>
        <p:txBody>
          <a:bodyPr/>
          <a:lstStyle/>
          <a:p>
            <a:pPr eaLnBrk="1" hangingPunct="1"/>
            <a:r>
              <a:rPr lang="en-US" sz="3600" b="1" smtClean="0"/>
              <a:t>Libraries with E-Rate discounts</a:t>
            </a:r>
            <a:br>
              <a:rPr lang="en-US" sz="3600" b="1" smtClean="0"/>
            </a:br>
            <a:r>
              <a:rPr lang="en-US" sz="3600" b="1" smtClean="0"/>
              <a:t>and certain LSTA funds *</a:t>
            </a:r>
          </a:p>
        </p:txBody>
      </p:sp>
      <p:sp>
        <p:nvSpPr>
          <p:cNvPr id="195587" name="Text Box 3"/>
          <p:cNvSpPr txBox="1">
            <a:spLocks noChangeArrowheads="1"/>
          </p:cNvSpPr>
          <p:nvPr/>
        </p:nvSpPr>
        <p:spPr bwMode="auto">
          <a:xfrm>
            <a:off x="0" y="6027738"/>
            <a:ext cx="9144000" cy="646112"/>
          </a:xfrm>
          <a:prstGeom prst="rect">
            <a:avLst/>
          </a:prstGeom>
          <a:noFill/>
          <a:ln w="9525">
            <a:noFill/>
            <a:miter lim="800000"/>
            <a:headEnd/>
            <a:tailEnd/>
          </a:ln>
        </p:spPr>
        <p:txBody>
          <a:bodyPr>
            <a:prstTxWarp prst="textNoShape">
              <a:avLst/>
            </a:prstTxWarp>
            <a:spAutoFit/>
          </a:bodyPr>
          <a:lstStyle/>
          <a:p>
            <a:r>
              <a:rPr lang="en-US" sz="1200">
                <a:solidFill>
                  <a:srgbClr val="000000"/>
                </a:solidFill>
                <a:latin typeface="Calibri" pitchFamily="-107" charset="0"/>
                <a:ea typeface="Lucida Sans Unicode" pitchFamily="-107" charset="0"/>
                <a:cs typeface="Lucida Sans Unicode" pitchFamily="-107" charset="0"/>
              </a:rPr>
              <a:t>CIPA cites 18 U.S.C. § 1460; Courts likely to apply </a:t>
            </a:r>
            <a:r>
              <a:rPr lang="en-US" sz="1200" i="1">
                <a:solidFill>
                  <a:srgbClr val="000000"/>
                </a:solidFill>
                <a:latin typeface="Calibri" pitchFamily="-107" charset="0"/>
                <a:ea typeface="Lucida Sans Unicode" pitchFamily="-107" charset="0"/>
                <a:cs typeface="Lucida Sans Unicode" pitchFamily="-107" charset="0"/>
              </a:rPr>
              <a:t>Miller v. California</a:t>
            </a:r>
            <a:r>
              <a:rPr lang="en-US" sz="1200">
                <a:solidFill>
                  <a:srgbClr val="000000"/>
                </a:solidFill>
                <a:latin typeface="Calibri" pitchFamily="-107" charset="0"/>
                <a:ea typeface="Lucida Sans Unicode" pitchFamily="-107" charset="0"/>
                <a:cs typeface="Lucida Sans Unicode" pitchFamily="-107" charset="0"/>
              </a:rPr>
              <a:t>, 413 U.S. 15, 24 (1973). See also "Judicial Erosion of Protection for Defendants in Obscenity Prosecutions?: When Courts Say, Literally, Enough is Enough and When Internet Availability Does Not Mean Acceptance.” </a:t>
            </a:r>
            <a:r>
              <a:rPr lang="en-US" sz="1200" i="1">
                <a:solidFill>
                  <a:srgbClr val="000000"/>
                </a:solidFill>
                <a:latin typeface="Calibri" pitchFamily="-107" charset="0"/>
                <a:ea typeface="Lucida Sans Unicode" pitchFamily="-107" charset="0"/>
                <a:cs typeface="Lucida Sans Unicode" pitchFamily="-107" charset="0"/>
              </a:rPr>
              <a:t>Harvard Journal of Sports &amp; Entertainment Law</a:t>
            </a:r>
            <a:r>
              <a:rPr lang="en-US" sz="1200">
                <a:solidFill>
                  <a:srgbClr val="000000"/>
                </a:solidFill>
                <a:latin typeface="Calibri" pitchFamily="-107" charset="0"/>
                <a:ea typeface="Lucida Sans Unicode" pitchFamily="-107" charset="0"/>
                <a:cs typeface="Lucida Sans Unicode" pitchFamily="-107" charset="0"/>
              </a:rPr>
              <a:t>, (Spring 2010) http://tinyurl.com/obscenityprosecutions</a:t>
            </a:r>
            <a:endParaRPr lang="en-US" sz="1200" i="1">
              <a:solidFill>
                <a:srgbClr val="000000"/>
              </a:solidFill>
              <a:latin typeface="Calibri" pitchFamily="-107" charset="0"/>
              <a:ea typeface="Lucida Sans Unicode" pitchFamily="-107" charset="0"/>
              <a:cs typeface="Lucida Sans Unicode" pitchFamily="-107" charset="0"/>
            </a:endParaRPr>
          </a:p>
        </p:txBody>
      </p:sp>
      <p:sp>
        <p:nvSpPr>
          <p:cNvPr id="195588" name="Rectangle 4"/>
          <p:cNvSpPr>
            <a:spLocks noGrp="1" noChangeArrowheads="1"/>
          </p:cNvSpPr>
          <p:nvPr>
            <p:ph type="body" idx="1"/>
          </p:nvPr>
        </p:nvSpPr>
        <p:spPr>
          <a:xfrm>
            <a:off x="228600" y="1447800"/>
            <a:ext cx="4648200" cy="4267200"/>
          </a:xfrm>
          <a:solidFill>
            <a:schemeClr val="bg1"/>
          </a:solidFill>
        </p:spPr>
        <p:txBody>
          <a:bodyPr/>
          <a:lstStyle/>
          <a:p>
            <a:pPr marL="660400" indent="-660400" eaLnBrk="1" hangingPunct="1">
              <a:buFontTx/>
              <a:buNone/>
            </a:pPr>
            <a:r>
              <a:rPr lang="en-US" sz="2800" smtClean="0"/>
              <a:t>Required to block or filter </a:t>
            </a:r>
            <a:r>
              <a:rPr lang="en-US" sz="2800" b="1" smtClean="0"/>
              <a:t>“visual depictions”</a:t>
            </a:r>
          </a:p>
        </p:txBody>
      </p:sp>
      <p:pic>
        <p:nvPicPr>
          <p:cNvPr id="195589" name="Picture 4"/>
          <p:cNvPicPr>
            <a:picLocks noChangeAspect="1"/>
          </p:cNvPicPr>
          <p:nvPr/>
        </p:nvPicPr>
        <p:blipFill>
          <a:blip r:embed="rId3"/>
          <a:srcRect/>
          <a:stretch>
            <a:fillRect/>
          </a:stretch>
        </p:blipFill>
        <p:spPr bwMode="auto">
          <a:xfrm>
            <a:off x="4724400" y="2286000"/>
            <a:ext cx="3711575" cy="2297113"/>
          </a:xfrm>
          <a:prstGeom prst="rect">
            <a:avLst/>
          </a:prstGeom>
          <a:noFill/>
          <a:ln w="9525">
            <a:noFill/>
            <a:miter lim="800000"/>
            <a:headEnd/>
            <a:tailEnd/>
          </a:ln>
        </p:spPr>
      </p:pic>
      <p:sp>
        <p:nvSpPr>
          <p:cNvPr id="195590" name="Rectangle 5"/>
          <p:cNvSpPr>
            <a:spLocks noChangeArrowheads="1"/>
          </p:cNvSpPr>
          <p:nvPr/>
        </p:nvSpPr>
        <p:spPr bwMode="auto">
          <a:xfrm>
            <a:off x="4191000" y="1905000"/>
            <a:ext cx="3429000" cy="461963"/>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alibri" pitchFamily="-107" charset="0"/>
                <a:ea typeface="Lucida Sans Unicode" pitchFamily="-107" charset="0"/>
                <a:cs typeface="Lucida Sans Unicode" pitchFamily="-107" charset="0"/>
              </a:rPr>
              <a:t>CIPA </a:t>
            </a:r>
            <a:r>
              <a:rPr lang="en-US" b="1" i="1">
                <a:solidFill>
                  <a:srgbClr val="000000"/>
                </a:solidFill>
                <a:latin typeface="Calibri" pitchFamily="-107" charset="0"/>
                <a:ea typeface="Lucida Sans Unicode" pitchFamily="-107" charset="0"/>
                <a:cs typeface="Lucida Sans Unicode" pitchFamily="-107" charset="0"/>
              </a:rPr>
              <a:t>images </a:t>
            </a:r>
            <a:r>
              <a:rPr lang="en-US">
                <a:solidFill>
                  <a:srgbClr val="000000"/>
                </a:solidFill>
                <a:latin typeface="Calibri" pitchFamily="-107" charset="0"/>
                <a:ea typeface="Lucida Sans Unicode" pitchFamily="-107" charset="0"/>
                <a:cs typeface="Lucida Sans Unicode" pitchFamily="-107" charset="0"/>
              </a:rPr>
              <a:t>to block</a:t>
            </a:r>
          </a:p>
        </p:txBody>
      </p:sp>
      <p:sp>
        <p:nvSpPr>
          <p:cNvPr id="195591" name="TextBox 6"/>
          <p:cNvSpPr txBox="1">
            <a:spLocks noChangeArrowheads="1"/>
          </p:cNvSpPr>
          <p:nvPr/>
        </p:nvSpPr>
        <p:spPr bwMode="auto">
          <a:xfrm>
            <a:off x="5181600" y="5257800"/>
            <a:ext cx="3962400" cy="646113"/>
          </a:xfrm>
          <a:prstGeom prst="rect">
            <a:avLst/>
          </a:prstGeom>
          <a:noFill/>
          <a:ln w="9525">
            <a:noFill/>
            <a:miter lim="800000"/>
            <a:headEnd/>
            <a:tailEnd/>
          </a:ln>
        </p:spPr>
        <p:txBody>
          <a:bodyPr>
            <a:prstTxWarp prst="textNoShape">
              <a:avLst/>
            </a:prstTxWarp>
            <a:spAutoFit/>
          </a:bodyPr>
          <a:lstStyle/>
          <a:p>
            <a:pPr algn="l"/>
            <a:r>
              <a:rPr lang="en-US" sz="1200">
                <a:solidFill>
                  <a:srgbClr val="000000"/>
                </a:solidFill>
                <a:ea typeface="Lucida Sans Unicode" pitchFamily="-107" charset="0"/>
                <a:cs typeface="Lucida Sans Unicode" pitchFamily="-107" charset="0"/>
              </a:rPr>
              <a:t>*for Internet serivce or internal connections. Also applies to libraries with LSTA grants for computers and direct costs to access the Internet</a:t>
            </a:r>
          </a:p>
        </p:txBody>
      </p:sp>
      <p:pic>
        <p:nvPicPr>
          <p:cNvPr id="195592" name="Picture 10" descr="http://www.papermag.com/blogs/chris.jpg"/>
          <p:cNvPicPr>
            <a:picLocks noChangeAspect="1" noChangeArrowheads="1"/>
          </p:cNvPicPr>
          <p:nvPr/>
        </p:nvPicPr>
        <p:blipFill>
          <a:blip r:embed="rId4"/>
          <a:srcRect/>
          <a:stretch>
            <a:fillRect/>
          </a:stretch>
        </p:blipFill>
        <p:spPr bwMode="auto">
          <a:xfrm>
            <a:off x="685800" y="2590800"/>
            <a:ext cx="2074863" cy="3048000"/>
          </a:xfrm>
          <a:prstGeom prst="rect">
            <a:avLst/>
          </a:prstGeom>
          <a:noFill/>
          <a:ln w="9525">
            <a:noFill/>
            <a:miter lim="800000"/>
            <a:headEnd/>
            <a:tailEnd/>
          </a:ln>
        </p:spPr>
      </p:pic>
      <p:sp>
        <p:nvSpPr>
          <p:cNvPr id="195593" name="TextBox 8"/>
          <p:cNvSpPr txBox="1">
            <a:spLocks noChangeArrowheads="1"/>
          </p:cNvSpPr>
          <p:nvPr/>
        </p:nvSpPr>
        <p:spPr bwMode="auto">
          <a:xfrm rot="-1632793">
            <a:off x="1160463" y="2925763"/>
            <a:ext cx="1219200" cy="369887"/>
          </a:xfrm>
          <a:prstGeom prst="rect">
            <a:avLst/>
          </a:prstGeom>
          <a:solidFill>
            <a:schemeClr val="tx1"/>
          </a:solidFill>
          <a:ln w="9525">
            <a:noFill/>
            <a:miter lim="800000"/>
            <a:headEnd/>
            <a:tailEnd/>
          </a:ln>
        </p:spPr>
        <p:txBody>
          <a:bodyPr>
            <a:prstTxWarp prst="textNoShape">
              <a:avLst/>
            </a:prstTxWarp>
            <a:spAutoFit/>
          </a:bodyPr>
          <a:lstStyle/>
          <a:p>
            <a:endParaRPr lang="en-US">
              <a:solidFill>
                <a:srgbClr val="000000"/>
              </a:solidFill>
              <a:ea typeface="Lucida Sans Unicode" pitchFamily="-107" charset="0"/>
              <a:cs typeface="Lucida Sans Unicode" pitchFamily="-107" charset="0"/>
            </a:endParaRPr>
          </a:p>
        </p:txBody>
      </p:sp>
      <p:sp>
        <p:nvSpPr>
          <p:cNvPr id="195594" name="Text Box 6"/>
          <p:cNvSpPr txBox="1">
            <a:spLocks noChangeArrowheads="1"/>
          </p:cNvSpPr>
          <p:nvPr/>
        </p:nvSpPr>
        <p:spPr bwMode="auto">
          <a:xfrm rot="-1002058">
            <a:off x="962025" y="4914900"/>
            <a:ext cx="2441575" cy="923925"/>
          </a:xfrm>
          <a:prstGeom prst="rect">
            <a:avLst/>
          </a:prstGeom>
          <a:solidFill>
            <a:srgbClr val="800080"/>
          </a:solidFill>
          <a:ln w="9525">
            <a:noFill/>
            <a:miter lim="800000"/>
            <a:headEnd/>
            <a:tailEnd/>
          </a:ln>
        </p:spPr>
        <p:txBody>
          <a:bodyPr>
            <a:prstTxWarp prst="textNoShape">
              <a:avLst/>
            </a:prstTxWarp>
            <a:spAutoFit/>
          </a:bodyPr>
          <a:lstStyle/>
          <a:p>
            <a:pPr algn="ctr" defTabSz="914400" eaLnBrk="1" hangingPunct="1">
              <a:buClrTx/>
              <a:buSzTx/>
              <a:buFontTx/>
              <a:buNone/>
            </a:pPr>
            <a:r>
              <a:rPr lang="en-US" sz="1800">
                <a:solidFill>
                  <a:srgbClr val="000000"/>
                </a:solidFill>
                <a:latin typeface="Calibri" pitchFamily="-107" charset="0"/>
                <a:ea typeface="Lucida Sans Unicode" pitchFamily="-107" charset="0"/>
                <a:cs typeface="Lucida Sans Unicode" pitchFamily="-107" charset="0"/>
              </a:rPr>
              <a:t>SEXUAL</a:t>
            </a:r>
          </a:p>
          <a:p>
            <a:pPr algn="ctr" defTabSz="914400" eaLnBrk="1" hangingPunct="1">
              <a:buClrTx/>
              <a:buSzTx/>
              <a:buFontTx/>
              <a:buNone/>
            </a:pPr>
            <a:r>
              <a:rPr lang="en-US" sz="1800">
                <a:solidFill>
                  <a:srgbClr val="000000"/>
                </a:solidFill>
                <a:latin typeface="Calibri" pitchFamily="-107" charset="0"/>
                <a:ea typeface="Lucida Sans Unicode" pitchFamily="-107" charset="0"/>
                <a:cs typeface="Lucida Sans Unicode" pitchFamily="-107" charset="0"/>
              </a:rPr>
              <a:t>Not merely nudity</a:t>
            </a:r>
          </a:p>
          <a:p>
            <a:pPr algn="ctr" defTabSz="914400" eaLnBrk="1" hangingPunct="1">
              <a:buClrTx/>
              <a:buSzTx/>
              <a:buFontTx/>
              <a:buNone/>
            </a:pPr>
            <a:endParaRPr lang="en-US" sz="1800">
              <a:solidFill>
                <a:srgbClr val="000000"/>
              </a:solidFill>
              <a:latin typeface="Calibri" pitchFamily="-107" charset="0"/>
              <a:ea typeface="Lucida Sans Unicode" pitchFamily="-107" charset="0"/>
              <a:cs typeface="Lucida Sans Unicode"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85725"/>
            <a:ext cx="9144000" cy="1312863"/>
          </a:xfrm>
          <a:solidFill>
            <a:srgbClr val="FF3300"/>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t>Is Graphic Violence  </a:t>
            </a:r>
            <a:br>
              <a:rPr lang="en-US" sz="4000" b="1" dirty="0"/>
            </a:br>
            <a:r>
              <a:rPr lang="en-US" sz="4000" b="1" dirty="0"/>
              <a:t>Harmful to Minors?</a:t>
            </a:r>
          </a:p>
        </p:txBody>
      </p:sp>
      <p:sp>
        <p:nvSpPr>
          <p:cNvPr id="449543" name="Text Box 7"/>
          <p:cNvSpPr txBox="1">
            <a:spLocks noChangeArrowheads="1"/>
          </p:cNvSpPr>
          <p:nvPr/>
        </p:nvSpPr>
        <p:spPr bwMode="auto">
          <a:xfrm>
            <a:off x="304800" y="2286000"/>
            <a:ext cx="4038600" cy="1557338"/>
          </a:xfrm>
          <a:prstGeom prst="rect">
            <a:avLst/>
          </a:prstGeom>
          <a:solidFill>
            <a:schemeClr val="accent1"/>
          </a:solidFill>
          <a:ln w="9525">
            <a:noFill/>
            <a:miter lim="800000"/>
            <a:headEnd/>
            <a:tailEnd/>
          </a:ln>
        </p:spPr>
        <p:txBody>
          <a:bodyPr>
            <a:prstTxWarp prst="textNoShape">
              <a:avLst/>
            </a:prstTxWarp>
            <a:spAutoFit/>
          </a:bodyPr>
          <a:lstStyle/>
          <a:p>
            <a:pPr algn="l" defTabSz="914400" eaLnBrk="1" hangingPunct="1">
              <a:spcBef>
                <a:spcPct val="20000"/>
              </a:spcBef>
              <a:buClrTx/>
              <a:buSzTx/>
            </a:pPr>
            <a:r>
              <a:rPr lang="en-US" sz="2800">
                <a:solidFill>
                  <a:srgbClr val="000000"/>
                </a:solidFill>
                <a:latin typeface="Calibri" pitchFamily="-110" charset="0"/>
                <a:ea typeface="ＭＳ Ｐゴシック" pitchFamily="-110" charset="-128"/>
                <a:cs typeface="ＭＳ Ｐゴシック" pitchFamily="-110" charset="-128"/>
              </a:rPr>
              <a:t>Supreme Court:</a:t>
            </a:r>
          </a:p>
          <a:p>
            <a:pPr algn="l" defTabSz="914400" eaLnBrk="1" hangingPunct="1">
              <a:spcBef>
                <a:spcPct val="20000"/>
              </a:spcBef>
              <a:buClrTx/>
              <a:buSzTx/>
            </a:pPr>
            <a:endParaRPr lang="en-US" sz="2800">
              <a:solidFill>
                <a:srgbClr val="000000"/>
              </a:solidFill>
              <a:latin typeface="Calibri" pitchFamily="-110" charset="0"/>
              <a:ea typeface="ＭＳ Ｐゴシック" pitchFamily="-110" charset="-128"/>
              <a:cs typeface="ＭＳ Ｐゴシック" pitchFamily="-110" charset="-128"/>
            </a:endParaRPr>
          </a:p>
          <a:p>
            <a:pPr algn="l" defTabSz="914400" eaLnBrk="1" hangingPunct="1">
              <a:spcBef>
                <a:spcPct val="20000"/>
              </a:spcBef>
              <a:buClrTx/>
              <a:buSzTx/>
            </a:pPr>
            <a:r>
              <a:rPr lang="en-US" sz="2800">
                <a:solidFill>
                  <a:srgbClr val="000000"/>
                </a:solidFill>
                <a:latin typeface="Calibri" pitchFamily="-110" charset="0"/>
                <a:ea typeface="ＭＳ Ｐゴシック" pitchFamily="-110" charset="-128"/>
                <a:cs typeface="ＭＳ Ｐゴシック" pitchFamily="-110" charset="-128"/>
              </a:rPr>
              <a:t>No</a:t>
            </a:r>
          </a:p>
        </p:txBody>
      </p:sp>
      <p:pic>
        <p:nvPicPr>
          <p:cNvPr id="146436" name="Picture 5"/>
          <p:cNvPicPr>
            <a:picLocks noChangeAspect="1"/>
          </p:cNvPicPr>
          <p:nvPr/>
        </p:nvPicPr>
        <p:blipFill>
          <a:blip r:embed="rId3"/>
          <a:srcRect/>
          <a:stretch>
            <a:fillRect/>
          </a:stretch>
        </p:blipFill>
        <p:spPr bwMode="auto">
          <a:xfrm>
            <a:off x="4462463" y="2209800"/>
            <a:ext cx="4148137" cy="2126817"/>
          </a:xfrm>
          <a:prstGeom prst="rect">
            <a:avLst/>
          </a:prstGeom>
          <a:noFill/>
          <a:ln w="9525">
            <a:noFill/>
            <a:miter lim="800000"/>
            <a:headEnd/>
            <a:tailEnd/>
          </a:ln>
        </p:spPr>
      </p:pic>
      <p:sp>
        <p:nvSpPr>
          <p:cNvPr id="146438" name="Rectangle 9"/>
          <p:cNvSpPr>
            <a:spLocks noChangeArrowheads="1"/>
          </p:cNvSpPr>
          <p:nvPr/>
        </p:nvSpPr>
        <p:spPr bwMode="auto">
          <a:xfrm>
            <a:off x="304800" y="6129338"/>
            <a:ext cx="8534400" cy="400050"/>
          </a:xfrm>
          <a:prstGeom prst="rect">
            <a:avLst/>
          </a:prstGeom>
          <a:noFill/>
          <a:ln w="9525">
            <a:noFill/>
            <a:miter lim="800000"/>
            <a:headEnd/>
            <a:tailEnd/>
          </a:ln>
        </p:spPr>
        <p:txBody>
          <a:bodyPr>
            <a:prstTxWarp prst="textNoShape">
              <a:avLst/>
            </a:prstTxWarp>
            <a:spAutoFit/>
          </a:bodyPr>
          <a:lstStyle/>
          <a:p>
            <a:r>
              <a:rPr lang="en-US" sz="2000" i="1" dirty="0"/>
              <a:t>Brown v. Entertainment Merchants Assn.</a:t>
            </a:r>
            <a:r>
              <a:rPr lang="en-US" sz="2000" dirty="0"/>
              <a:t>, 131 S. Ct. 2729 (2011)</a:t>
            </a:r>
          </a:p>
        </p:txBody>
      </p:sp>
    </p:spTree>
    <p:extLst>
      <p:ext uri="{BB962C8B-B14F-4D97-AF65-F5344CB8AC3E}">
        <p14:creationId xmlns:p14="http://schemas.microsoft.com/office/powerpoint/2010/main" val="7548518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9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srcRect/>
          <a:stretch>
            <a:fillRect/>
          </a:stretch>
        </p:blipFill>
        <p:spPr bwMode="auto">
          <a:xfrm>
            <a:off x="304800" y="3657600"/>
            <a:ext cx="8229600" cy="2497138"/>
          </a:xfrm>
          <a:prstGeom prst="rect">
            <a:avLst/>
          </a:prstGeom>
          <a:noFill/>
          <a:ln w="9525">
            <a:noFill/>
            <a:round/>
            <a:headEnd/>
            <a:tailEnd/>
          </a:ln>
        </p:spPr>
      </p:pic>
      <p:pic>
        <p:nvPicPr>
          <p:cNvPr id="214019" name="Picture 3"/>
          <p:cNvPicPr>
            <a:picLocks noChangeAspect="1" noChangeArrowheads="1"/>
          </p:cNvPicPr>
          <p:nvPr/>
        </p:nvPicPr>
        <p:blipFill>
          <a:blip r:embed="rId4"/>
          <a:srcRect/>
          <a:stretch>
            <a:fillRect/>
          </a:stretch>
        </p:blipFill>
        <p:spPr bwMode="auto">
          <a:xfrm>
            <a:off x="25400" y="0"/>
            <a:ext cx="5557838" cy="3463925"/>
          </a:xfrm>
          <a:prstGeom prst="rect">
            <a:avLst/>
          </a:prstGeom>
          <a:noFill/>
          <a:ln w="9525">
            <a:noFill/>
            <a:round/>
            <a:headEnd/>
            <a:tailEnd/>
          </a:ln>
        </p:spPr>
      </p:pic>
      <p:pic>
        <p:nvPicPr>
          <p:cNvPr id="214020" name="Picture 4"/>
          <p:cNvPicPr>
            <a:picLocks noChangeAspect="1" noChangeArrowheads="1"/>
          </p:cNvPicPr>
          <p:nvPr/>
        </p:nvPicPr>
        <p:blipFill>
          <a:blip r:embed="rId5"/>
          <a:srcRect l="63481" t="29163" r="6734" b="20052"/>
          <a:stretch>
            <a:fillRect/>
          </a:stretch>
        </p:blipFill>
        <p:spPr bwMode="auto">
          <a:xfrm>
            <a:off x="5410200" y="381000"/>
            <a:ext cx="3429000" cy="2819400"/>
          </a:xfrm>
          <a:prstGeom prst="rect">
            <a:avLst/>
          </a:prstGeom>
          <a:noFill/>
          <a:ln w="9525">
            <a:noFill/>
            <a:round/>
            <a:headEnd/>
            <a:tailEnd/>
          </a:ln>
        </p:spPr>
      </p:pic>
      <p:sp>
        <p:nvSpPr>
          <p:cNvPr id="214021" name="Freeform 5"/>
          <p:cNvSpPr>
            <a:spLocks noChangeArrowheads="1"/>
          </p:cNvSpPr>
          <p:nvPr/>
        </p:nvSpPr>
        <p:spPr bwMode="auto">
          <a:xfrm>
            <a:off x="5110163" y="2347913"/>
            <a:ext cx="3735387" cy="1223962"/>
          </a:xfrm>
          <a:custGeom>
            <a:avLst/>
            <a:gdLst>
              <a:gd name="T0" fmla="*/ 2147483647 w 10379"/>
              <a:gd name="T1" fmla="*/ 2147483647 h 3401"/>
              <a:gd name="T2" fmla="*/ 2147483647 w 10379"/>
              <a:gd name="T3" fmla="*/ 2147483647 h 3401"/>
              <a:gd name="T4" fmla="*/ 2147483647 w 10379"/>
              <a:gd name="T5" fmla="*/ 2147483647 h 3401"/>
              <a:gd name="T6" fmla="*/ 2147483647 w 10379"/>
              <a:gd name="T7" fmla="*/ 2147483647 h 3401"/>
              <a:gd name="T8" fmla="*/ 2147483647 w 10379"/>
              <a:gd name="T9" fmla="*/ 2147483647 h 3401"/>
              <a:gd name="T10" fmla="*/ 2147483647 w 10379"/>
              <a:gd name="T11" fmla="*/ 2147483647 h 3401"/>
              <a:gd name="T12" fmla="*/ 2147483647 w 10379"/>
              <a:gd name="T13" fmla="*/ 2147483647 h 3401"/>
              <a:gd name="T14" fmla="*/ 2147483647 w 10379"/>
              <a:gd name="T15" fmla="*/ 2147483647 h 3401"/>
              <a:gd name="T16" fmla="*/ 2147483647 w 10379"/>
              <a:gd name="T17" fmla="*/ 2147483647 h 3401"/>
              <a:gd name="T18" fmla="*/ 2147483647 w 10379"/>
              <a:gd name="T19" fmla="*/ 2147483647 h 3401"/>
              <a:gd name="T20" fmla="*/ 2147483647 w 10379"/>
              <a:gd name="T21" fmla="*/ 2147483647 h 3401"/>
              <a:gd name="T22" fmla="*/ 2147483647 w 10379"/>
              <a:gd name="T23" fmla="*/ 2147483647 h 3401"/>
              <a:gd name="T24" fmla="*/ 2147483647 w 10379"/>
              <a:gd name="T25" fmla="*/ 0 h 3401"/>
              <a:gd name="T26" fmla="*/ 2147483647 w 10379"/>
              <a:gd name="T27" fmla="*/ 2147483647 h 34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79"/>
              <a:gd name="T43" fmla="*/ 0 h 3401"/>
              <a:gd name="T44" fmla="*/ 10379 w 10379"/>
              <a:gd name="T45" fmla="*/ 3401 h 34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79" h="3401" extrusionOk="0">
                <a:moveTo>
                  <a:pt x="4357" y="353"/>
                </a:moveTo>
                <a:cubicBezTo>
                  <a:pt x="4186" y="247"/>
                  <a:pt x="4073" y="179"/>
                  <a:pt x="3864" y="129"/>
                </a:cubicBezTo>
                <a:cubicBezTo>
                  <a:pt x="3698" y="89"/>
                  <a:pt x="3536" y="77"/>
                  <a:pt x="3366" y="73"/>
                </a:cubicBezTo>
                <a:cubicBezTo>
                  <a:pt x="2302" y="50"/>
                  <a:pt x="1028" y="439"/>
                  <a:pt x="297" y="1249"/>
                </a:cubicBezTo>
                <a:cubicBezTo>
                  <a:pt x="44" y="1529"/>
                  <a:pt x="-113" y="1852"/>
                  <a:pt x="151" y="2179"/>
                </a:cubicBezTo>
                <a:cubicBezTo>
                  <a:pt x="325" y="2394"/>
                  <a:pt x="601" y="2536"/>
                  <a:pt x="846" y="2650"/>
                </a:cubicBezTo>
                <a:cubicBezTo>
                  <a:pt x="1426" y="2920"/>
                  <a:pt x="2084" y="3081"/>
                  <a:pt x="2711" y="3187"/>
                </a:cubicBezTo>
                <a:cubicBezTo>
                  <a:pt x="4225" y="3443"/>
                  <a:pt x="5846" y="3469"/>
                  <a:pt x="7376" y="3367"/>
                </a:cubicBezTo>
                <a:cubicBezTo>
                  <a:pt x="8072" y="3320"/>
                  <a:pt x="8796" y="3236"/>
                  <a:pt x="9448" y="2980"/>
                </a:cubicBezTo>
                <a:cubicBezTo>
                  <a:pt x="9837" y="2827"/>
                  <a:pt x="10357" y="2559"/>
                  <a:pt x="10378" y="2078"/>
                </a:cubicBezTo>
                <a:cubicBezTo>
                  <a:pt x="10400" y="1585"/>
                  <a:pt x="9805" y="1239"/>
                  <a:pt x="9432" y="1059"/>
                </a:cubicBezTo>
                <a:cubicBezTo>
                  <a:pt x="9006" y="853"/>
                  <a:pt x="8556" y="713"/>
                  <a:pt x="8099" y="594"/>
                </a:cubicBezTo>
                <a:cubicBezTo>
                  <a:pt x="6507" y="180"/>
                  <a:pt x="4707" y="-51"/>
                  <a:pt x="3058" y="0"/>
                </a:cubicBezTo>
                <a:cubicBezTo>
                  <a:pt x="2867" y="11"/>
                  <a:pt x="2811" y="15"/>
                  <a:pt x="2688" y="23"/>
                </a:cubicBezTo>
              </a:path>
            </a:pathLst>
          </a:custGeom>
          <a:noFill/>
          <a:ln w="19080">
            <a:solidFill>
              <a:srgbClr val="FF0000"/>
            </a:solid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214022" name="Freeform 6"/>
          <p:cNvSpPr>
            <a:spLocks noChangeArrowheads="1"/>
          </p:cNvSpPr>
          <p:nvPr/>
        </p:nvSpPr>
        <p:spPr bwMode="auto">
          <a:xfrm>
            <a:off x="10591800" y="3371850"/>
            <a:ext cx="1588"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80">
            <a:solidFill>
              <a:srgbClr val="FF0000"/>
            </a:solid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214023" name="Text Box 7"/>
          <p:cNvSpPr txBox="1">
            <a:spLocks noChangeArrowheads="1"/>
          </p:cNvSpPr>
          <p:nvPr/>
        </p:nvSpPr>
        <p:spPr bwMode="auto">
          <a:xfrm>
            <a:off x="7315200" y="3200400"/>
            <a:ext cx="1828800" cy="368300"/>
          </a:xfrm>
          <a:prstGeom prst="rect">
            <a:avLst/>
          </a:prstGeom>
          <a:solidFill>
            <a:srgbClr val="99FFCC"/>
          </a:solidFill>
          <a:ln w="9525">
            <a:noFill/>
            <a:round/>
            <a:headEnd/>
            <a:tailEnd/>
          </a:ln>
        </p:spPr>
        <p:txBody>
          <a:bodyPr lIns="90000" tIns="46800" rIns="90000" bIns="46800">
            <a:prstTxWarp prst="textNoShape">
              <a:avLst/>
            </a:prstTxWarp>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a:solidFill>
                  <a:srgbClr val="000000"/>
                </a:solidFill>
                <a:latin typeface="Arial" pitchFamily="-107" charset="0"/>
                <a:ea typeface="Lucida Sans Unicode" pitchFamily="-107" charset="0"/>
                <a:cs typeface="Lucida Sans Unicode" pitchFamily="-107" charset="0"/>
              </a:rPr>
              <a:t>www.cofcc.org/</a:t>
            </a:r>
          </a:p>
        </p:txBody>
      </p:sp>
      <p:sp>
        <p:nvSpPr>
          <p:cNvPr id="214024" name="Text Box 8"/>
          <p:cNvSpPr txBox="1">
            <a:spLocks noChangeArrowheads="1"/>
          </p:cNvSpPr>
          <p:nvPr/>
        </p:nvSpPr>
        <p:spPr bwMode="auto">
          <a:xfrm>
            <a:off x="0" y="5932488"/>
            <a:ext cx="9144000" cy="833437"/>
          </a:xfrm>
          <a:prstGeom prst="rect">
            <a:avLst/>
          </a:prstGeom>
          <a:solidFill>
            <a:srgbClr val="66FF66"/>
          </a:solidFill>
          <a:ln w="9525">
            <a:noFill/>
            <a:round/>
            <a:headEnd/>
            <a:tailEnd/>
          </a:ln>
        </p:spPr>
        <p:txBody>
          <a:bodyPr lIns="90000" tIns="46800" rIns="90000" bIns="46800">
            <a:prstTxWarp prst="textNoShape">
              <a:avLst/>
            </a:prstTxWarp>
            <a:spAutoFit/>
          </a:bodyPr>
          <a:lstStyle/>
          <a:p>
            <a:pPr>
              <a:spcBef>
                <a:spcPct val="50000"/>
              </a:spcBef>
            </a:pPr>
            <a:r>
              <a:rPr lang="en-US" sz="1600" i="1">
                <a:solidFill>
                  <a:srgbClr val="000000"/>
                </a:solidFill>
                <a:latin typeface="Calibri" pitchFamily="-107" charset="0"/>
                <a:ea typeface="Lucida Sans Unicode" pitchFamily="-107" charset="0"/>
                <a:cs typeface="Lucida Sans Unicode" pitchFamily="-107" charset="0"/>
              </a:rPr>
              <a:t>Baum v Maplewood City Library et al – Consent Judgment Feb. 5, 2007</a:t>
            </a:r>
            <a:r>
              <a:rPr lang="en-US" sz="1600">
                <a:solidFill>
                  <a:srgbClr val="000000"/>
                </a:solidFill>
                <a:latin typeface="Calibri" pitchFamily="-107" charset="0"/>
                <a:ea typeface="Lucida Sans Unicode" pitchFamily="-107" charset="0"/>
                <a:cs typeface="Lucida Sans Unicode" pitchFamily="-107" charset="0"/>
              </a:rPr>
              <a:t> (libraries acknowledge filters restricting hate speech or content other than that proscribed by CIPA is a violation of First and Fourteenth</a:t>
            </a:r>
            <a:r>
              <a:rPr lang="en-US" sz="1600" i="1">
                <a:solidFill>
                  <a:srgbClr val="000000"/>
                </a:solidFill>
                <a:latin typeface="Calibri" pitchFamily="-107" charset="0"/>
                <a:ea typeface="Lucida Sans Unicode" pitchFamily="-107" charset="0"/>
                <a:cs typeface="Lucida Sans Unicode" pitchFamily="-107" charset="0"/>
              </a:rPr>
              <a:t> </a:t>
            </a:r>
            <a:r>
              <a:rPr lang="en-US" sz="1600">
                <a:solidFill>
                  <a:srgbClr val="000000"/>
                </a:solidFill>
                <a:latin typeface="Calibri" pitchFamily="-107" charset="0"/>
                <a:ea typeface="Lucida Sans Unicode" pitchFamily="-107" charset="0"/>
                <a:cs typeface="Lucida Sans Unicode" pitchFamily="-107" charset="0"/>
              </a:rPr>
              <a:t>http://tinyurl.com/hatefilters</a:t>
            </a:r>
          </a:p>
        </p:txBody>
      </p:sp>
      <p:sp>
        <p:nvSpPr>
          <p:cNvPr id="214025" name="Text Box 9"/>
          <p:cNvSpPr txBox="1">
            <a:spLocks noChangeArrowheads="1"/>
          </p:cNvSpPr>
          <p:nvPr/>
        </p:nvSpPr>
        <p:spPr bwMode="auto">
          <a:xfrm rot="-540000">
            <a:off x="2863850" y="3209925"/>
            <a:ext cx="3962400" cy="1068388"/>
          </a:xfrm>
          <a:prstGeom prst="rect">
            <a:avLst/>
          </a:prstGeom>
          <a:solidFill>
            <a:srgbClr val="66FF66"/>
          </a:solidFill>
          <a:ln w="9525">
            <a:noFill/>
            <a:round/>
            <a:headEnd/>
            <a:tailEnd/>
          </a:ln>
        </p:spPr>
        <p:txBody>
          <a:bodyPr lIns="90000" tIns="46800" rIns="90000" bIns="46800">
            <a:prstTxWarp prst="textNoShape">
              <a:avLst/>
            </a:prstTxWarp>
            <a:spAutoFit/>
          </a:bodyPr>
          <a:lstStyle/>
          <a:p>
            <a:pPr algn="l">
              <a:spcBef>
                <a:spcPts val="2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rgbClr val="000000"/>
                </a:solidFill>
                <a:latin typeface="Arial" pitchFamily="-107" charset="0"/>
                <a:ea typeface="Lucida Sans Unicode" pitchFamily="-107" charset="0"/>
                <a:cs typeface="Lucida Sans Unicode" pitchFamily="-107" charset="0"/>
              </a:rPr>
              <a:t>Libraries sued for blocking hate sites</a:t>
            </a:r>
          </a:p>
        </p:txBody>
      </p:sp>
      <p:sp>
        <p:nvSpPr>
          <p:cNvPr id="451594" name="Text Box 10"/>
          <p:cNvSpPr txBox="1">
            <a:spLocks noChangeArrowheads="1"/>
          </p:cNvSpPr>
          <p:nvPr/>
        </p:nvSpPr>
        <p:spPr bwMode="auto">
          <a:xfrm rot="-540000">
            <a:off x="3009900" y="2828925"/>
            <a:ext cx="4440238" cy="2814638"/>
          </a:xfrm>
          <a:prstGeom prst="rect">
            <a:avLst/>
          </a:prstGeom>
          <a:solidFill>
            <a:srgbClr val="66FF66"/>
          </a:solidFill>
          <a:ln w="9525">
            <a:noFill/>
            <a:round/>
            <a:headEnd/>
            <a:tailEnd/>
          </a:ln>
        </p:spPr>
        <p:txBody>
          <a:bodyPr lIns="90000" tIns="46800" rIns="90000" bIns="46800">
            <a:prstTxWarp prst="textNoShape">
              <a:avLst/>
            </a:prstTxWarp>
            <a:spAutoFit/>
          </a:bodyPr>
          <a:lstStyle/>
          <a:p>
            <a:pPr algn="l">
              <a:spcBef>
                <a:spcPts val="2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rgbClr val="000000"/>
                </a:solidFill>
                <a:latin typeface="Arial" pitchFamily="-107" charset="0"/>
                <a:ea typeface="Lucida Sans Unicode" pitchFamily="-107" charset="0"/>
                <a:cs typeface="Lucida Sans Unicode" pitchFamily="-107" charset="0"/>
              </a:rPr>
              <a:t>Not recommended. </a:t>
            </a:r>
          </a:p>
          <a:p>
            <a:pPr algn="l">
              <a:spcBef>
                <a:spcPts val="2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rgbClr val="000000"/>
                </a:solidFill>
                <a:latin typeface="Arial" pitchFamily="-107" charset="0"/>
                <a:ea typeface="Lucida Sans Unicode" pitchFamily="-107" charset="0"/>
                <a:cs typeface="Lucida Sans Unicode" pitchFamily="-107" charset="0"/>
              </a:rPr>
              <a:t>CONSENT JUDGMENT: LIBRARY REMOVES HATE FILTERS</a:t>
            </a:r>
          </a:p>
        </p:txBody>
      </p:sp>
      <p:sp>
        <p:nvSpPr>
          <p:cNvPr id="214027" name="Text Box 12"/>
          <p:cNvSpPr txBox="1">
            <a:spLocks noChangeArrowheads="1"/>
          </p:cNvSpPr>
          <p:nvPr/>
        </p:nvSpPr>
        <p:spPr bwMode="auto">
          <a:xfrm>
            <a:off x="0" y="0"/>
            <a:ext cx="9144000" cy="579438"/>
          </a:xfrm>
          <a:prstGeom prst="rect">
            <a:avLst/>
          </a:prstGeom>
          <a:solidFill>
            <a:srgbClr val="FF0000"/>
          </a:solidFill>
          <a:ln w="9525">
            <a:noFill/>
            <a:miter lim="800000"/>
            <a:headEnd/>
            <a:tailEnd/>
          </a:ln>
        </p:spPr>
        <p:txBody>
          <a:bodyPr>
            <a:prstTxWarp prst="textNoShape">
              <a:avLst/>
            </a:prstTxWarp>
            <a:spAutoFit/>
          </a:bodyPr>
          <a:lstStyle/>
          <a:p>
            <a:pPr algn="ctr">
              <a:spcBef>
                <a:spcPct val="50000"/>
              </a:spcBef>
            </a:pPr>
            <a:r>
              <a:rPr lang="en-US" sz="3200" b="1">
                <a:solidFill>
                  <a:srgbClr val="000000"/>
                </a:solidFill>
                <a:ea typeface="Lucida Sans Unicode" pitchFamily="-107" charset="0"/>
                <a:cs typeface="Lucida Sans Unicode" pitchFamily="-107" charset="0"/>
              </a:rPr>
              <a:t>May Library Filter Hate Sites?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1594"/>
                                        </p:tgtEl>
                                        <p:attrNameLst>
                                          <p:attrName>style.visibility</p:attrName>
                                        </p:attrNameLst>
                                      </p:cBhvr>
                                      <p:to>
                                        <p:strVal val="visible"/>
                                      </p:to>
                                    </p:set>
                                    <p:animEffect transition="in" filter="blinds(horizontal)">
                                      <p:cBhvr>
                                        <p:cTn id="7" dur="500"/>
                                        <p:tgtEl>
                                          <p:spTgt spid="451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99CC">
            <a:alpha val="52940"/>
          </a:srgbClr>
        </a:solidFill>
        <a:effectLst/>
      </p:bgPr>
    </p:bg>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sz="4000" b="1" smtClean="0"/>
              <a:t>May a School Filter LGBT Sites?</a:t>
            </a:r>
          </a:p>
        </p:txBody>
      </p:sp>
      <p:sp>
        <p:nvSpPr>
          <p:cNvPr id="216067" name="Content Placeholder 2"/>
          <p:cNvSpPr>
            <a:spLocks noGrp="1"/>
          </p:cNvSpPr>
          <p:nvPr>
            <p:ph idx="1"/>
          </p:nvPr>
        </p:nvSpPr>
        <p:spPr>
          <a:xfrm>
            <a:off x="304800" y="1295400"/>
            <a:ext cx="3048000" cy="4524375"/>
          </a:xfrm>
        </p:spPr>
        <p:txBody>
          <a:bodyPr/>
          <a:lstStyle/>
          <a:p>
            <a:r>
              <a:rPr lang="en-US" sz="1600" smtClean="0"/>
              <a:t>Missouri school uses URL Blacklist (free).</a:t>
            </a:r>
          </a:p>
          <a:p>
            <a:r>
              <a:rPr lang="en-US" sz="1600" smtClean="0"/>
              <a:t>Blocks categories “pornography” “sexuality” </a:t>
            </a:r>
          </a:p>
          <a:p>
            <a:endParaRPr lang="en-US" sz="1600" smtClean="0"/>
          </a:p>
          <a:p>
            <a:r>
              <a:rPr lang="en-US" sz="1600" smtClean="0"/>
              <a:t>PFLAG claimed it blocks sites expressing a positive viewpoint towards LGBT</a:t>
            </a:r>
          </a:p>
          <a:p>
            <a:endParaRPr lang="en-US" sz="1600" smtClean="0"/>
          </a:p>
          <a:p>
            <a:r>
              <a:rPr lang="en-US" sz="1600" smtClean="0"/>
              <a:t>Students could request unblocking, but not completely anonymously</a:t>
            </a:r>
          </a:p>
          <a:p>
            <a:endParaRPr lang="en-US" sz="1600" smtClean="0"/>
          </a:p>
        </p:txBody>
      </p:sp>
      <p:sp>
        <p:nvSpPr>
          <p:cNvPr id="216068" name="Rectangle 3"/>
          <p:cNvSpPr>
            <a:spLocks noChangeArrowheads="1"/>
          </p:cNvSpPr>
          <p:nvPr/>
        </p:nvSpPr>
        <p:spPr bwMode="auto">
          <a:xfrm>
            <a:off x="1447800" y="6019800"/>
            <a:ext cx="7391400" cy="830263"/>
          </a:xfrm>
          <a:prstGeom prst="rect">
            <a:avLst/>
          </a:prstGeom>
          <a:noFill/>
          <a:ln w="9525">
            <a:noFill/>
            <a:miter lim="800000"/>
            <a:headEnd/>
            <a:tailEnd/>
          </a:ln>
        </p:spPr>
        <p:txBody>
          <a:bodyPr>
            <a:prstTxWarp prst="textNoShape">
              <a:avLst/>
            </a:prstTxWarp>
            <a:spAutoFit/>
          </a:bodyPr>
          <a:lstStyle/>
          <a:p>
            <a:r>
              <a:rPr lang="en-US">
                <a:solidFill>
                  <a:srgbClr val="000000"/>
                </a:solidFill>
                <a:ea typeface="Lucida Sans Unicode" pitchFamily="-107" charset="0"/>
                <a:cs typeface="Lucida Sans Unicode" pitchFamily="-107" charset="0"/>
              </a:rPr>
              <a:t>Parents, Families, and Friends of Lesbians and Gays v. Camdenton R-III School District, 2:11-cv-04212</a:t>
            </a:r>
          </a:p>
        </p:txBody>
      </p:sp>
      <p:pic>
        <p:nvPicPr>
          <p:cNvPr id="216069" name="Picture 4"/>
          <p:cNvPicPr>
            <a:picLocks noChangeAspect="1"/>
          </p:cNvPicPr>
          <p:nvPr/>
        </p:nvPicPr>
        <p:blipFill>
          <a:blip r:embed="rId3"/>
          <a:srcRect/>
          <a:stretch>
            <a:fillRect/>
          </a:stretch>
        </p:blipFill>
        <p:spPr bwMode="auto">
          <a:xfrm>
            <a:off x="3048000" y="838200"/>
            <a:ext cx="6350000" cy="5080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99CC">
            <a:alpha val="52940"/>
          </a:srgbClr>
        </a:solidFill>
        <a:effectLst/>
      </p:bgPr>
    </p:bg>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sz="4000" b="1" smtClean="0"/>
              <a:t>No. Viewpoint Discrimination.</a:t>
            </a:r>
          </a:p>
        </p:txBody>
      </p:sp>
      <p:sp>
        <p:nvSpPr>
          <p:cNvPr id="218115" name="Content Placeholder 2"/>
          <p:cNvSpPr>
            <a:spLocks noGrp="1"/>
          </p:cNvSpPr>
          <p:nvPr>
            <p:ph idx="1"/>
          </p:nvPr>
        </p:nvSpPr>
        <p:spPr>
          <a:xfrm>
            <a:off x="304800" y="1295400"/>
            <a:ext cx="3048000" cy="4524375"/>
          </a:xfrm>
        </p:spPr>
        <p:txBody>
          <a:bodyPr/>
          <a:lstStyle/>
          <a:p>
            <a:r>
              <a:rPr lang="en-US" sz="1600" smtClean="0"/>
              <a:t>School district must stop </a:t>
            </a:r>
          </a:p>
          <a:p>
            <a:r>
              <a:rPr lang="en-US" sz="1600" smtClean="0"/>
              <a:t>blocking LGBT websites, </a:t>
            </a:r>
          </a:p>
          <a:p>
            <a:r>
              <a:rPr lang="en-US" sz="1600" smtClean="0"/>
              <a:t>submit to monitoring of its filtering practices for 18 months</a:t>
            </a:r>
          </a:p>
          <a:p>
            <a:r>
              <a:rPr lang="en-US" sz="1600" smtClean="0"/>
              <a:t> and pay the ACLU’s $125,000 attorney fees </a:t>
            </a:r>
          </a:p>
        </p:txBody>
      </p:sp>
      <p:sp>
        <p:nvSpPr>
          <p:cNvPr id="218116" name="Rectangle 3"/>
          <p:cNvSpPr>
            <a:spLocks noChangeArrowheads="1"/>
          </p:cNvSpPr>
          <p:nvPr/>
        </p:nvSpPr>
        <p:spPr bwMode="auto">
          <a:xfrm>
            <a:off x="1447800" y="6019800"/>
            <a:ext cx="7391400" cy="830263"/>
          </a:xfrm>
          <a:prstGeom prst="rect">
            <a:avLst/>
          </a:prstGeom>
          <a:noFill/>
          <a:ln w="9525">
            <a:noFill/>
            <a:miter lim="800000"/>
            <a:headEnd/>
            <a:tailEnd/>
          </a:ln>
        </p:spPr>
        <p:txBody>
          <a:bodyPr>
            <a:prstTxWarp prst="textNoShape">
              <a:avLst/>
            </a:prstTxWarp>
            <a:spAutoFit/>
          </a:bodyPr>
          <a:lstStyle/>
          <a:p>
            <a:r>
              <a:rPr lang="en-US">
                <a:solidFill>
                  <a:srgbClr val="000000"/>
                </a:solidFill>
                <a:ea typeface="Lucida Sans Unicode" pitchFamily="-107" charset="0"/>
                <a:cs typeface="Lucida Sans Unicode" pitchFamily="-107" charset="0"/>
              </a:rPr>
              <a:t>Parents, Families, and Friends of Lesbians and Gays v. Camdenton R-III School District, 2:11-cv-04212</a:t>
            </a:r>
          </a:p>
        </p:txBody>
      </p:sp>
      <p:pic>
        <p:nvPicPr>
          <p:cNvPr id="218117" name="Picture 4"/>
          <p:cNvPicPr>
            <a:picLocks noChangeAspect="1"/>
          </p:cNvPicPr>
          <p:nvPr/>
        </p:nvPicPr>
        <p:blipFill>
          <a:blip r:embed="rId3"/>
          <a:srcRect/>
          <a:stretch>
            <a:fillRect/>
          </a:stretch>
        </p:blipFill>
        <p:spPr bwMode="auto">
          <a:xfrm>
            <a:off x="3048000" y="838200"/>
            <a:ext cx="6350000" cy="5080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solidFill>
            <a:srgbClr val="FF0000"/>
          </a:solidFill>
        </p:spPr>
        <p:txBody>
          <a:bodyPr/>
          <a:lstStyle/>
          <a:p>
            <a:r>
              <a:rPr lang="en-US" b="1"/>
              <a:t>Selection v. Removal</a:t>
            </a:r>
          </a:p>
        </p:txBody>
      </p:sp>
      <p:pic>
        <p:nvPicPr>
          <p:cNvPr id="108547" name="Picture 3" descr="Illustration of a woman sitting at a desk reading."/>
          <p:cNvPicPr>
            <a:picLocks noChangeAspect="1" noChangeArrowheads="1"/>
          </p:cNvPicPr>
          <p:nvPr/>
        </p:nvPicPr>
        <p:blipFill>
          <a:blip r:embed="rId3"/>
          <a:srcRect l="27954"/>
          <a:stretch>
            <a:fillRect/>
          </a:stretch>
        </p:blipFill>
        <p:spPr bwMode="auto">
          <a:xfrm>
            <a:off x="838200" y="1676400"/>
            <a:ext cx="2360613" cy="3649663"/>
          </a:xfrm>
          <a:prstGeom prst="rect">
            <a:avLst/>
          </a:prstGeom>
          <a:noFill/>
          <a:ln w="9525">
            <a:noFill/>
            <a:miter lim="800000"/>
            <a:headEnd/>
            <a:tailEnd/>
          </a:ln>
        </p:spPr>
      </p:pic>
      <p:sp>
        <p:nvSpPr>
          <p:cNvPr id="108548" name="Text Box 4"/>
          <p:cNvSpPr txBox="1">
            <a:spLocks noChangeArrowheads="1"/>
          </p:cNvSpPr>
          <p:nvPr/>
        </p:nvSpPr>
        <p:spPr bwMode="auto">
          <a:xfrm>
            <a:off x="838200" y="5867400"/>
            <a:ext cx="51816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solidFill>
                <a:srgbClr val="000000"/>
              </a:solidFill>
              <a:ea typeface="Lucida Sans Unicode" pitchFamily="-107" charset="0"/>
              <a:cs typeface="Lucida Sans Unicode" pitchFamily="-107" charset="0"/>
            </a:endParaRPr>
          </a:p>
        </p:txBody>
      </p:sp>
      <p:sp>
        <p:nvSpPr>
          <p:cNvPr id="108549" name="Text Box 5"/>
          <p:cNvSpPr txBox="1">
            <a:spLocks noChangeArrowheads="1"/>
          </p:cNvSpPr>
          <p:nvPr/>
        </p:nvSpPr>
        <p:spPr bwMode="auto">
          <a:xfrm>
            <a:off x="381000" y="5638800"/>
            <a:ext cx="55626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1" dirty="0">
                <a:solidFill>
                  <a:srgbClr val="000000"/>
                </a:solidFill>
                <a:ea typeface="Lucida Sans Unicode" pitchFamily="-107" charset="0"/>
                <a:cs typeface="Lucida Sans Unicode" pitchFamily="-107" charset="0"/>
              </a:rPr>
              <a:t>Librarian doesn’t buy </a:t>
            </a:r>
            <a:r>
              <a:rPr lang="en-US" b="1" dirty="0" smtClean="0">
                <a:solidFill>
                  <a:srgbClr val="000000"/>
                </a:solidFill>
                <a:ea typeface="Lucida Sans Unicode" pitchFamily="-107" charset="0"/>
                <a:cs typeface="Lucida Sans Unicode" pitchFamily="-107" charset="0"/>
              </a:rPr>
              <a:t>book or magazine</a:t>
            </a:r>
          </a:p>
          <a:p>
            <a:pPr>
              <a:spcBef>
                <a:spcPct val="50000"/>
              </a:spcBef>
            </a:pPr>
            <a:r>
              <a:rPr lang="en-US" b="1" dirty="0">
                <a:solidFill>
                  <a:srgbClr val="000000"/>
                </a:solidFill>
                <a:ea typeface="Lucida Sans Unicode" pitchFamily="-107" charset="0"/>
                <a:cs typeface="Lucida Sans Unicode" pitchFamily="-107" charset="0"/>
              </a:rPr>
              <a:t>No judicial review</a:t>
            </a:r>
          </a:p>
        </p:txBody>
      </p:sp>
    </p:spTree>
    <p:extLst>
      <p:ext uri="{BB962C8B-B14F-4D97-AF65-F5344CB8AC3E}">
        <p14:creationId xmlns:p14="http://schemas.microsoft.com/office/powerpoint/2010/main" val="110741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solidFill>
            <a:srgbClr val="00CC66"/>
          </a:solidFill>
        </p:spPr>
        <p:txBody>
          <a:bodyPr/>
          <a:lstStyle/>
          <a:p>
            <a:pPr eaLnBrk="1" hangingPunct="1"/>
            <a:r>
              <a:rPr lang="en-US" sz="3200" b="1" dirty="0" smtClean="0"/>
              <a:t>Is Filtering Internet a removal of library content?</a:t>
            </a:r>
          </a:p>
        </p:txBody>
      </p:sp>
      <p:sp>
        <p:nvSpPr>
          <p:cNvPr id="154627" name="Text Box 21"/>
          <p:cNvSpPr txBox="1">
            <a:spLocks noChangeArrowheads="1"/>
          </p:cNvSpPr>
          <p:nvPr/>
        </p:nvSpPr>
        <p:spPr bwMode="auto">
          <a:xfrm>
            <a:off x="304800" y="6096000"/>
            <a:ext cx="8458200" cy="584776"/>
          </a:xfrm>
          <a:prstGeom prst="rect">
            <a:avLst/>
          </a:prstGeom>
          <a:noFill/>
          <a:ln w="9525">
            <a:noFill/>
            <a:miter lim="800000"/>
            <a:headEnd/>
            <a:tailEnd/>
          </a:ln>
        </p:spPr>
        <p:txBody>
          <a:bodyPr wrap="square">
            <a:prstTxWarp prst="textNoShape">
              <a:avLst/>
            </a:prstTxWarp>
            <a:spAutoFit/>
          </a:bodyPr>
          <a:lstStyle/>
          <a:p>
            <a:r>
              <a:rPr lang="en-US" sz="800" dirty="0">
                <a:latin typeface="Calibri" pitchFamily="-110" charset="0"/>
              </a:rPr>
              <a:t>47 U.S.C. § 254(h)(6)(D) (E-rate: disabling permitted for adults); 20 U.S.C. § 9134(f)(3) (disabling permitted without mention of age); </a:t>
            </a:r>
            <a:r>
              <a:rPr lang="en-US" sz="800" dirty="0" err="1">
                <a:latin typeface="Calibri" pitchFamily="-110" charset="0"/>
              </a:rPr>
              <a:t>Anten</a:t>
            </a:r>
            <a:r>
              <a:rPr lang="en-US" sz="800" dirty="0">
                <a:latin typeface="Calibri" pitchFamily="-110" charset="0"/>
              </a:rPr>
              <a:t>, Todd. (Fall, 2005).  Note: "Please Disable the Entire Filter": Why Non-Removable Filters on Public Library Computers Violate the First Amendment, </a:t>
            </a:r>
            <a:r>
              <a:rPr lang="en-US" sz="800" i="1" dirty="0">
                <a:latin typeface="Calibri" pitchFamily="-110" charset="0"/>
              </a:rPr>
              <a:t>11 Texas Journal on Civil Liberties &amp; Civil Rights</a:t>
            </a:r>
            <a:r>
              <a:rPr lang="en-US" sz="800" dirty="0">
                <a:latin typeface="Calibri" pitchFamily="-110" charset="0"/>
              </a:rPr>
              <a:t> 65; Mary </a:t>
            </a:r>
            <a:r>
              <a:rPr lang="en-US" sz="800" dirty="0" err="1">
                <a:latin typeface="Calibri" pitchFamily="-110" charset="0"/>
              </a:rPr>
              <a:t>Minow</a:t>
            </a:r>
            <a:r>
              <a:rPr lang="en-US" sz="800" dirty="0">
                <a:latin typeface="Calibri" pitchFamily="-110" charset="0"/>
              </a:rPr>
              <a:t>. (April 5, 2004). Lawfully Surfing the Net: Disabling Public Library Internet Filters to Avoid More Lawsuits in the United States </a:t>
            </a:r>
            <a:r>
              <a:rPr lang="en-US" sz="800" i="1" dirty="0">
                <a:latin typeface="Calibri" pitchFamily="-110" charset="0"/>
              </a:rPr>
              <a:t>First Monday,</a:t>
            </a:r>
            <a:r>
              <a:rPr lang="en-US" sz="800" dirty="0">
                <a:latin typeface="Calibri" pitchFamily="-110" charset="0"/>
              </a:rPr>
              <a:t>  </a:t>
            </a:r>
            <a:r>
              <a:rPr lang="en-US" sz="800" dirty="0" err="1">
                <a:latin typeface="Calibri" pitchFamily="-110" charset="0"/>
              </a:rPr>
              <a:t>firstmonday.org</a:t>
            </a:r>
            <a:r>
              <a:rPr lang="en-US" sz="800" dirty="0">
                <a:latin typeface="Calibri" pitchFamily="-110" charset="0"/>
              </a:rPr>
              <a:t>/issues/issue9_4/</a:t>
            </a:r>
            <a:r>
              <a:rPr lang="en-US" sz="800" dirty="0" err="1">
                <a:latin typeface="Calibri" pitchFamily="-110" charset="0"/>
              </a:rPr>
              <a:t>minow</a:t>
            </a:r>
            <a:r>
              <a:rPr lang="en-US" sz="800" dirty="0">
                <a:latin typeface="Calibri" pitchFamily="-110" charset="0"/>
              </a:rPr>
              <a:t>/; </a:t>
            </a:r>
            <a:r>
              <a:rPr lang="en-US" sz="800" i="1" dirty="0" err="1">
                <a:latin typeface="Calibri" pitchFamily="-110" charset="0"/>
              </a:rPr>
              <a:t>Bradburn</a:t>
            </a:r>
            <a:r>
              <a:rPr lang="en-US" sz="800" i="1" dirty="0">
                <a:latin typeface="Calibri" pitchFamily="-110" charset="0"/>
              </a:rPr>
              <a:t> v. North Central Regional Library District</a:t>
            </a:r>
            <a:r>
              <a:rPr lang="en-US" sz="800" dirty="0">
                <a:latin typeface="Calibri" pitchFamily="-110" charset="0"/>
              </a:rPr>
              <a:t> (WA Supreme Court upholds library policy of no disabling)(now pending in federal court</a:t>
            </a:r>
            <a:r>
              <a:rPr lang="en-US" sz="800" i="1" dirty="0">
                <a:latin typeface="Calibri" pitchFamily="-110" charset="0"/>
              </a:rPr>
              <a:t> </a:t>
            </a:r>
            <a:r>
              <a:rPr lang="en-US" sz="800" dirty="0">
                <a:latin typeface="Calibri" pitchFamily="-110" charset="0"/>
              </a:rPr>
              <a:t>http://</a:t>
            </a:r>
            <a:r>
              <a:rPr lang="en-US" sz="800" dirty="0" err="1">
                <a:latin typeface="Calibri" pitchFamily="-110" charset="0"/>
              </a:rPr>
              <a:t>tinyurl.com</a:t>
            </a:r>
            <a:r>
              <a:rPr lang="en-US" sz="800" dirty="0">
                <a:latin typeface="Calibri" pitchFamily="-110" charset="0"/>
              </a:rPr>
              <a:t>/</a:t>
            </a:r>
            <a:r>
              <a:rPr lang="en-US" sz="800" dirty="0" err="1">
                <a:latin typeface="Calibri" pitchFamily="-110" charset="0"/>
              </a:rPr>
              <a:t>filterdisabling</a:t>
            </a:r>
            <a:r>
              <a:rPr lang="en-US" sz="800" i="1" dirty="0">
                <a:latin typeface="Calibri" pitchFamily="-110" charset="0"/>
              </a:rPr>
              <a:t> </a:t>
            </a:r>
            <a:endParaRPr lang="en-US" sz="800" dirty="0">
              <a:latin typeface="Calibri" pitchFamily="-110" charset="0"/>
            </a:endParaRPr>
          </a:p>
        </p:txBody>
      </p:sp>
      <p:sp>
        <p:nvSpPr>
          <p:cNvPr id="154628" name="Text Box 22"/>
          <p:cNvSpPr txBox="1">
            <a:spLocks noChangeArrowheads="1"/>
          </p:cNvSpPr>
          <p:nvPr/>
        </p:nvSpPr>
        <p:spPr bwMode="auto">
          <a:xfrm>
            <a:off x="228600" y="1676400"/>
            <a:ext cx="3962400" cy="3631763"/>
          </a:xfrm>
          <a:prstGeom prst="rect">
            <a:avLst/>
          </a:prstGeom>
          <a:noFill/>
          <a:ln w="9525">
            <a:noFill/>
            <a:miter lim="800000"/>
            <a:headEnd/>
            <a:tailEnd/>
          </a:ln>
        </p:spPr>
        <p:txBody>
          <a:bodyPr>
            <a:prstTxWarp prst="textNoShape">
              <a:avLst/>
            </a:prstTxWarp>
            <a:spAutoFit/>
          </a:bodyPr>
          <a:lstStyle/>
          <a:p>
            <a:pPr algn="l"/>
            <a:endParaRPr lang="en-US" dirty="0" smtClean="0">
              <a:latin typeface="Calibri" pitchFamily="-110" charset="0"/>
            </a:endParaRPr>
          </a:p>
          <a:p>
            <a:pPr algn="l"/>
            <a:r>
              <a:rPr lang="en-US" dirty="0" smtClean="0">
                <a:latin typeface="Calibri" pitchFamily="-110" charset="0"/>
              </a:rPr>
              <a:t>It’s complicated.</a:t>
            </a:r>
          </a:p>
          <a:p>
            <a:pPr algn="l"/>
            <a:endParaRPr lang="en-US" dirty="0" smtClean="0">
              <a:latin typeface="Calibri" pitchFamily="-110" charset="0"/>
            </a:endParaRPr>
          </a:p>
          <a:p>
            <a:pPr algn="l"/>
            <a:r>
              <a:rPr lang="en-US" dirty="0" smtClean="0">
                <a:latin typeface="Calibri" pitchFamily="-110" charset="0"/>
              </a:rPr>
              <a:t>WA </a:t>
            </a:r>
            <a:r>
              <a:rPr lang="en-US" dirty="0">
                <a:latin typeface="Calibri" pitchFamily="-110" charset="0"/>
              </a:rPr>
              <a:t>Supreme Court (6-3): Internet sites are part of collection development. </a:t>
            </a:r>
          </a:p>
          <a:p>
            <a:pPr algn="l"/>
            <a:endParaRPr lang="en-US" sz="1400" dirty="0">
              <a:latin typeface="Calibri" pitchFamily="-110" charset="0"/>
            </a:endParaRPr>
          </a:p>
          <a:p>
            <a:pPr algn="l"/>
            <a:r>
              <a:rPr lang="en-US" dirty="0">
                <a:latin typeface="Calibri" pitchFamily="-110" charset="0"/>
              </a:rPr>
              <a:t>No need to disable filters. </a:t>
            </a:r>
          </a:p>
          <a:p>
            <a:pPr algn="l"/>
            <a:endParaRPr lang="en-US" dirty="0">
              <a:latin typeface="Calibri" pitchFamily="-110" charset="0"/>
            </a:endParaRPr>
          </a:p>
          <a:p>
            <a:pPr algn="l"/>
            <a:endParaRPr lang="en-US" dirty="0">
              <a:latin typeface="Calibri" pitchFamily="-110" charset="0"/>
            </a:endParaRPr>
          </a:p>
        </p:txBody>
      </p:sp>
      <p:sp>
        <p:nvSpPr>
          <p:cNvPr id="154629" name="Rectangle 5"/>
          <p:cNvSpPr>
            <a:spLocks noChangeArrowheads="1"/>
          </p:cNvSpPr>
          <p:nvPr/>
        </p:nvSpPr>
        <p:spPr bwMode="auto">
          <a:xfrm>
            <a:off x="4114800" y="4191000"/>
            <a:ext cx="4572000" cy="2308225"/>
          </a:xfrm>
          <a:prstGeom prst="rect">
            <a:avLst/>
          </a:prstGeom>
          <a:noFill/>
          <a:ln w="9525">
            <a:noFill/>
            <a:miter lim="800000"/>
            <a:headEnd/>
            <a:tailEnd/>
          </a:ln>
        </p:spPr>
        <p:txBody>
          <a:bodyPr>
            <a:prstTxWarp prst="textNoShape">
              <a:avLst/>
            </a:prstTxWarp>
            <a:spAutoFit/>
          </a:bodyPr>
          <a:lstStyle/>
          <a:p>
            <a:pPr algn="l"/>
            <a:r>
              <a:rPr lang="en-US" sz="1800" dirty="0">
                <a:latin typeface="Calibri" pitchFamily="-110" charset="0"/>
              </a:rPr>
              <a:t>Law: Library may disable "to enable access for bona fide research or other lawful purposes”</a:t>
            </a:r>
          </a:p>
          <a:p>
            <a:pPr algn="l"/>
            <a:endParaRPr lang="en-US" sz="1800" dirty="0">
              <a:latin typeface="Calibri" pitchFamily="-110" charset="0"/>
            </a:endParaRPr>
          </a:p>
          <a:p>
            <a:pPr algn="l"/>
            <a:r>
              <a:rPr lang="en-US" sz="1800" dirty="0">
                <a:latin typeface="Calibri" pitchFamily="-110" charset="0"/>
              </a:rPr>
              <a:t>U.S. Supreme Court (2003): Concerns dispelled by the ease with which patrons may have filtering disabled. </a:t>
            </a:r>
          </a:p>
          <a:p>
            <a:pPr algn="l"/>
            <a:endParaRPr lang="en-US" sz="1800" dirty="0">
              <a:latin typeface="Calibri" pitchFamily="-110" charset="0"/>
            </a:endParaRPr>
          </a:p>
          <a:p>
            <a:pPr algn="l"/>
            <a:endParaRPr lang="en-US" sz="1800" dirty="0">
              <a:latin typeface="Calibri" pitchFamily="-110" charset="0"/>
            </a:endParaRPr>
          </a:p>
        </p:txBody>
      </p:sp>
      <p:pic>
        <p:nvPicPr>
          <p:cNvPr id="154630" name="Picture 7"/>
          <p:cNvPicPr>
            <a:picLocks noChangeAspect="1"/>
          </p:cNvPicPr>
          <p:nvPr/>
        </p:nvPicPr>
        <p:blipFill>
          <a:blip r:embed="rId3"/>
          <a:srcRect/>
          <a:stretch>
            <a:fillRect/>
          </a:stretch>
        </p:blipFill>
        <p:spPr bwMode="auto">
          <a:xfrm>
            <a:off x="4648200" y="1676400"/>
            <a:ext cx="3619500" cy="238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0000">
            <a:alpha val="63136"/>
          </a:srgbClr>
        </a:solidFill>
        <a:effectLst/>
      </p:bgPr>
    </p:bg>
    <p:spTree>
      <p:nvGrpSpPr>
        <p:cNvPr id="1" name=""/>
        <p:cNvGrpSpPr/>
        <p:nvPr/>
      </p:nvGrpSpPr>
      <p:grpSpPr>
        <a:xfrm>
          <a:off x="0" y="0"/>
          <a:ext cx="0" cy="0"/>
          <a:chOff x="0" y="0"/>
          <a:chExt cx="0" cy="0"/>
        </a:xfrm>
      </p:grpSpPr>
      <p:sp>
        <p:nvSpPr>
          <p:cNvPr id="226306" name="Title 1"/>
          <p:cNvSpPr>
            <a:spLocks noGrp="1"/>
          </p:cNvSpPr>
          <p:nvPr>
            <p:ph type="title"/>
          </p:nvPr>
        </p:nvSpPr>
        <p:spPr/>
        <p:txBody>
          <a:bodyPr/>
          <a:lstStyle/>
          <a:p>
            <a:r>
              <a:rPr lang="en-US" sz="3600" b="1" smtClean="0"/>
              <a:t>Joint school / public library</a:t>
            </a:r>
          </a:p>
        </p:txBody>
      </p:sp>
      <p:sp>
        <p:nvSpPr>
          <p:cNvPr id="226307" name="Rectangle 2"/>
          <p:cNvSpPr>
            <a:spLocks noChangeArrowheads="1"/>
          </p:cNvSpPr>
          <p:nvPr/>
        </p:nvSpPr>
        <p:spPr bwMode="auto">
          <a:xfrm>
            <a:off x="-1588" y="6027738"/>
            <a:ext cx="9144001" cy="830262"/>
          </a:xfrm>
          <a:prstGeom prst="rect">
            <a:avLst/>
          </a:prstGeom>
          <a:noFill/>
          <a:ln w="9525">
            <a:noFill/>
            <a:miter lim="800000"/>
            <a:headEnd/>
            <a:tailEnd/>
          </a:ln>
        </p:spPr>
        <p:txBody>
          <a:bodyPr>
            <a:prstTxWarp prst="textNoShape">
              <a:avLst/>
            </a:prstTxWarp>
            <a:spAutoFit/>
          </a:bodyPr>
          <a:lstStyle/>
          <a:p>
            <a:pPr eaLnBrk="1" hangingPunct="1">
              <a:buClrTx/>
              <a:buSzTx/>
              <a:buFontTx/>
              <a:buNone/>
            </a:pPr>
            <a:r>
              <a:rPr lang="en-US" sz="1600" i="1">
                <a:solidFill>
                  <a:srgbClr val="000000"/>
                </a:solidFill>
                <a:latin typeface="Verdana" pitchFamily="-107" charset="0"/>
                <a:ea typeface="Lucida Sans Unicode" pitchFamily="-107" charset="0"/>
                <a:cs typeface="Lucida Sans Unicode" pitchFamily="-107" charset="0"/>
              </a:rPr>
              <a:t>					Bradburn v North Central Regional Library District, </a:t>
            </a:r>
            <a:r>
              <a:rPr lang="en-US" sz="1600">
                <a:solidFill>
                  <a:srgbClr val="000000"/>
                </a:solidFill>
                <a:latin typeface="Verdana" pitchFamily="-107" charset="0"/>
                <a:ea typeface="Lucida Sans Unicode" pitchFamily="-107" charset="0"/>
                <a:cs typeface="Lucida Sans Unicode" pitchFamily="-107" charset="0"/>
              </a:rPr>
              <a:t>2012 U.S. Dist. LEXIS 50360 (April 10, 2012);See also </a:t>
            </a:r>
            <a:r>
              <a:rPr lang="en-US" sz="1600" i="1">
                <a:solidFill>
                  <a:srgbClr val="000000"/>
                </a:solidFill>
                <a:latin typeface="Verdana" pitchFamily="-107" charset="0"/>
                <a:ea typeface="Lucida Sans Unicode" pitchFamily="-107" charset="0"/>
                <a:cs typeface="Lucida Sans Unicode" pitchFamily="-107" charset="0"/>
              </a:rPr>
              <a:t>U.S. v. American Library Association</a:t>
            </a:r>
            <a:r>
              <a:rPr lang="en-US" sz="1600">
                <a:solidFill>
                  <a:srgbClr val="000000"/>
                </a:solidFill>
                <a:latin typeface="Verdana" pitchFamily="-107" charset="0"/>
                <a:ea typeface="Lucida Sans Unicode" pitchFamily="-107" charset="0"/>
                <a:cs typeface="Lucida Sans Unicode" pitchFamily="-107" charset="0"/>
              </a:rPr>
              <a:t>, 539 U.S. 194 (2003)(upheld filters, noting that librarians can disable on request)</a:t>
            </a:r>
          </a:p>
        </p:txBody>
      </p:sp>
      <p:sp>
        <p:nvSpPr>
          <p:cNvPr id="226308" name="Rectangle 3"/>
          <p:cNvSpPr>
            <a:spLocks noChangeArrowheads="1"/>
          </p:cNvSpPr>
          <p:nvPr/>
        </p:nvSpPr>
        <p:spPr bwMode="auto">
          <a:xfrm>
            <a:off x="3597275" y="1225550"/>
            <a:ext cx="5219700" cy="923925"/>
          </a:xfrm>
          <a:prstGeom prst="rect">
            <a:avLst/>
          </a:prstGeom>
          <a:noFill/>
          <a:ln w="9525">
            <a:noFill/>
            <a:miter lim="800000"/>
            <a:headEnd/>
            <a:tailEnd/>
          </a:ln>
        </p:spPr>
        <p:txBody>
          <a:bodyPr>
            <a:prstTxWarp prst="textNoShape">
              <a:avLst/>
            </a:prstTxWarp>
            <a:spAutoFit/>
          </a:bodyPr>
          <a:lstStyle/>
          <a:p>
            <a:pPr algn="l" eaLnBrk="1" hangingPunct="1">
              <a:buClrTx/>
              <a:buSzTx/>
              <a:buFontTx/>
              <a:buNone/>
            </a:pPr>
            <a:r>
              <a:rPr lang="en-US" sz="1800">
                <a:solidFill>
                  <a:srgbClr val="000000"/>
                </a:solidFill>
                <a:latin typeface="Verdana" pitchFamily="-107" charset="0"/>
                <a:ea typeface="Lucida Sans Unicode" pitchFamily="-107" charset="0"/>
                <a:cs typeface="Lucida Sans Unicode" pitchFamily="-107" charset="0"/>
              </a:rPr>
              <a:t>     </a:t>
            </a:r>
          </a:p>
          <a:p>
            <a:pPr algn="l" eaLnBrk="1" hangingPunct="1">
              <a:buClrTx/>
              <a:buSzTx/>
              <a:buFontTx/>
              <a:buNone/>
            </a:pPr>
            <a:endParaRPr lang="en-US" sz="1800">
              <a:solidFill>
                <a:srgbClr val="000000"/>
              </a:solidFill>
              <a:latin typeface="Verdana" pitchFamily="-107" charset="0"/>
              <a:ea typeface="Lucida Sans Unicode" pitchFamily="-107" charset="0"/>
              <a:cs typeface="Lucida Sans Unicode" pitchFamily="-107" charset="0"/>
            </a:endParaRPr>
          </a:p>
          <a:p>
            <a:pPr algn="l" eaLnBrk="1" hangingPunct="1">
              <a:buClrTx/>
              <a:buSzTx/>
              <a:buFontTx/>
              <a:buNone/>
            </a:pPr>
            <a:r>
              <a:rPr lang="en-US" sz="1800">
                <a:solidFill>
                  <a:srgbClr val="000000"/>
                </a:solidFill>
                <a:latin typeface="Verdana" pitchFamily="-107" charset="0"/>
                <a:ea typeface="Lucida Sans Unicode" pitchFamily="-107" charset="0"/>
                <a:cs typeface="Lucida Sans Unicode" pitchFamily="-107" charset="0"/>
              </a:rPr>
              <a:t> </a:t>
            </a:r>
          </a:p>
        </p:txBody>
      </p:sp>
      <p:sp>
        <p:nvSpPr>
          <p:cNvPr id="226309" name="Rectangle 4"/>
          <p:cNvSpPr>
            <a:spLocks noChangeArrowheads="1"/>
          </p:cNvSpPr>
          <p:nvPr/>
        </p:nvSpPr>
        <p:spPr bwMode="auto">
          <a:xfrm>
            <a:off x="3962400" y="1524000"/>
            <a:ext cx="4572000" cy="3540125"/>
          </a:xfrm>
          <a:prstGeom prst="rect">
            <a:avLst/>
          </a:prstGeom>
          <a:noFill/>
          <a:ln w="9525">
            <a:noFill/>
            <a:miter lim="800000"/>
            <a:headEnd/>
            <a:tailEnd/>
          </a:ln>
        </p:spPr>
        <p:txBody>
          <a:bodyPr>
            <a:prstTxWarp prst="textNoShape">
              <a:avLst/>
            </a:prstTxWarp>
            <a:spAutoFit/>
          </a:bodyPr>
          <a:lstStyle/>
          <a:p>
            <a:pPr algn="l" eaLnBrk="1" hangingPunct="1">
              <a:buClrTx/>
              <a:buSzTx/>
              <a:buFontTx/>
              <a:buNone/>
            </a:pPr>
            <a:r>
              <a:rPr lang="en-US" sz="2800">
                <a:solidFill>
                  <a:srgbClr val="000000"/>
                </a:solidFill>
                <a:ea typeface="Lucida Sans Unicode" pitchFamily="-107" charset="0"/>
                <a:cs typeface="Lucida Sans Unicode" pitchFamily="-107" charset="0"/>
              </a:rPr>
              <a:t>Library worthy mission of facilitating learning, research, and recreational pursuits.</a:t>
            </a:r>
          </a:p>
          <a:p>
            <a:pPr algn="l" eaLnBrk="1" hangingPunct="1">
              <a:buClrTx/>
              <a:buSzTx/>
              <a:buFontTx/>
              <a:buNone/>
            </a:pPr>
            <a:r>
              <a:rPr lang="en-US" sz="2800">
                <a:solidFill>
                  <a:srgbClr val="000000"/>
                </a:solidFill>
                <a:ea typeface="Lucida Sans Unicode" pitchFamily="-107" charset="0"/>
                <a:cs typeface="Lucida Sans Unicode" pitchFamily="-107" charset="0"/>
              </a:rPr>
              <a:t>Not required to provide “universal coverage” and enjoys “broad discretion to decide what material to provide to [its] patrons.”</a:t>
            </a:r>
            <a:endParaRPr lang="en-US" sz="2800">
              <a:solidFill>
                <a:srgbClr val="000000"/>
              </a:solidFill>
              <a:latin typeface="Verdana" pitchFamily="-107" charset="0"/>
              <a:ea typeface="Lucida Sans Unicode" pitchFamily="-107" charset="0"/>
              <a:cs typeface="Lucida Sans Unicode" pitchFamily="-107" charset="0"/>
            </a:endParaRPr>
          </a:p>
        </p:txBody>
      </p:sp>
      <p:pic>
        <p:nvPicPr>
          <p:cNvPr id="226310" name="Picture 7"/>
          <p:cNvPicPr>
            <a:picLocks noChangeAspect="1"/>
          </p:cNvPicPr>
          <p:nvPr/>
        </p:nvPicPr>
        <p:blipFill>
          <a:blip r:embed="rId2"/>
          <a:srcRect/>
          <a:stretch>
            <a:fillRect/>
          </a:stretch>
        </p:blipFill>
        <p:spPr bwMode="auto">
          <a:xfrm>
            <a:off x="39688" y="1535113"/>
            <a:ext cx="3557587" cy="26860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0" y="0"/>
            <a:ext cx="9144000" cy="1143000"/>
          </a:xfrm>
          <a:solidFill>
            <a:srgbClr val="3366FF"/>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t>Responding to Challenges</a:t>
            </a:r>
            <a:endParaRPr lang="en-US" b="1" dirty="0"/>
          </a:p>
        </p:txBody>
      </p:sp>
      <p:sp>
        <p:nvSpPr>
          <p:cNvPr id="7170" name="Rectangle 2"/>
          <p:cNvSpPr>
            <a:spLocks noGrp="1" noChangeArrowheads="1"/>
          </p:cNvSpPr>
          <p:nvPr>
            <p:ph type="body" idx="1"/>
          </p:nvPr>
        </p:nvSpPr>
        <p:spPr>
          <a:xfrm>
            <a:off x="457200" y="1600200"/>
            <a:ext cx="8229600" cy="4525963"/>
          </a:xfrm>
          <a:solidFill>
            <a:srgbClr val="FFFFFF"/>
          </a:solidFill>
          <a:ln w="9360">
            <a:solidFill>
              <a:srgbClr val="000000"/>
            </a:solidFill>
            <a:miter lim="800000"/>
          </a:ln>
        </p:spPr>
        <p:txBody>
          <a:bodyPr lIns="90000" tIns="46800" rIns="90000" bIns="46800"/>
          <a:lstStyle/>
          <a:p>
            <a:pPr>
              <a:lnSpc>
                <a:spcPct val="90000"/>
              </a:lnSpc>
              <a:spcBef>
                <a:spcPts val="165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6600" b="1">
                <a:effectLst>
                  <a:outerShdw blurRad="38100" dist="38100" dir="2700000" algn="tl">
                    <a:srgbClr val="DDDDDD"/>
                  </a:outerShdw>
                </a:effectLst>
                <a:latin typeface="GoudyHandtooled BT" pitchFamily="80" charset="0"/>
              </a:rPr>
              <a:t>Constitution</a:t>
            </a:r>
          </a:p>
          <a:p>
            <a:pPr>
              <a:lnSpc>
                <a:spcPct val="90000"/>
              </a:lnSpc>
              <a:spcBef>
                <a:spcPts val="110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4400" b="1">
                <a:latin typeface="GoudyHandtooled BT" pitchFamily="80" charset="0"/>
              </a:rPr>
              <a:t>Federal Law</a:t>
            </a:r>
          </a:p>
          <a:p>
            <a:pPr>
              <a:lnSpc>
                <a:spcPct val="90000"/>
              </a:lnSpc>
              <a:spcBef>
                <a:spcPts val="90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4800" b="1">
                <a:latin typeface="GoudyOlSt BT" pitchFamily="16" charset="0"/>
              </a:rPr>
              <a:t>	</a:t>
            </a:r>
            <a:r>
              <a:rPr lang="en-US" sz="3600" b="1">
                <a:latin typeface="GoudyOlSt BT" pitchFamily="16" charset="0"/>
              </a:rPr>
              <a:t>State Laws</a:t>
            </a:r>
          </a:p>
          <a:p>
            <a:pPr>
              <a:lnSpc>
                <a:spcPct val="90000"/>
              </a:lnSpc>
              <a:spcBef>
                <a:spcPts val="70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600" b="1">
                <a:latin typeface="GoudyOlSt BT" pitchFamily="16" charset="0"/>
              </a:rPr>
              <a:t>		</a:t>
            </a:r>
            <a:r>
              <a:rPr lang="en-US" sz="2800" b="1">
                <a:latin typeface="GoudyOlSt BT" pitchFamily="16" charset="0"/>
              </a:rPr>
              <a:t>Local laws</a:t>
            </a:r>
          </a:p>
          <a:p>
            <a:pPr>
              <a:lnSpc>
                <a:spcPct val="90000"/>
              </a:lnSpc>
              <a:spcBef>
                <a:spcPts val="70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4400">
                <a:latin typeface="Kabel Bk BT" pitchFamily="32" charset="0"/>
              </a:rPr>
              <a:t>             </a:t>
            </a:r>
            <a:r>
              <a:rPr lang="en-US" sz="2800">
                <a:latin typeface="Kabel Bk BT" pitchFamily="32" charset="0"/>
              </a:rPr>
              <a:t>Library Policies</a:t>
            </a:r>
          </a:p>
          <a:p>
            <a:pPr>
              <a:lnSpc>
                <a:spcPct val="90000"/>
              </a:lnSpc>
              <a:spcBef>
                <a:spcPts val="700"/>
              </a:spcBef>
              <a:buFont typeface="Times New Roman" pitchFamily="-84" charset="0"/>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2800">
              <a:latin typeface="Kabel Bk BT" pitchFamily="32" charset="0"/>
            </a:endParaRPr>
          </a:p>
        </p:txBody>
      </p:sp>
      <p:sp>
        <p:nvSpPr>
          <p:cNvPr id="7171" name="Text Box 3"/>
          <p:cNvSpPr txBox="1">
            <a:spLocks noChangeArrowheads="1"/>
          </p:cNvSpPr>
          <p:nvPr/>
        </p:nvSpPr>
        <p:spPr bwMode="auto">
          <a:xfrm rot="-1440000">
            <a:off x="5637213" y="2592388"/>
            <a:ext cx="2971800" cy="703262"/>
          </a:xfrm>
          <a:prstGeom prst="rect">
            <a:avLst/>
          </a:prstGeom>
          <a:solidFill>
            <a:srgbClr val="66FF66"/>
          </a:solidFill>
          <a:ln w="9525">
            <a:noFill/>
            <a:round/>
            <a:headEnd/>
            <a:tailEnd/>
          </a:ln>
        </p:spPr>
        <p:txBody>
          <a:bodyPr lIns="90000" tIns="46800" rIns="90000" bIns="46800">
            <a:prstTxWarp prst="textNoShape">
              <a:avLst/>
            </a:prstTxWarp>
            <a:spAutoFit/>
          </a:bodyPr>
          <a:lstStyle/>
          <a:p>
            <a:pPr algn="ctr">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Arial" pitchFamily="-110" charset="0"/>
              </a:rPr>
              <a:t>Where does ALA Code of Ethics fit in?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79413" y="0"/>
            <a:ext cx="9142413" cy="1433513"/>
          </a:xfrm>
        </p:spPr>
        <p:txBody>
          <a:bodyPr/>
          <a:lstStyle/>
          <a:p>
            <a:pPr eaLnBrk="1" hangingPunct="1"/>
            <a:r>
              <a:rPr lang="en-US" b="1" dirty="0" smtClean="0"/>
              <a:t>Responding to Challenges</a:t>
            </a:r>
            <a:endParaRPr lang="en-US" b="1" dirty="0"/>
          </a:p>
        </p:txBody>
      </p:sp>
      <p:sp>
        <p:nvSpPr>
          <p:cNvPr id="73731" name="Rectangle 3"/>
          <p:cNvSpPr>
            <a:spLocks noGrp="1" noChangeArrowheads="1"/>
          </p:cNvSpPr>
          <p:nvPr>
            <p:ph type="body" idx="1"/>
          </p:nvPr>
        </p:nvSpPr>
        <p:spPr>
          <a:xfrm>
            <a:off x="304800" y="1295400"/>
            <a:ext cx="5715000" cy="4524375"/>
          </a:xfrm>
        </p:spPr>
        <p:txBody>
          <a:bodyPr/>
          <a:lstStyle/>
          <a:p>
            <a:pPr eaLnBrk="1" hangingPunct="1">
              <a:spcBef>
                <a:spcPts val="500"/>
              </a:spcBef>
              <a:spcAft>
                <a:spcPts val="500"/>
              </a:spcAft>
            </a:pPr>
            <a:r>
              <a:rPr lang="en-US" sz="2800" b="1" dirty="0"/>
              <a:t>Code of Ethics</a:t>
            </a:r>
            <a:r>
              <a:rPr lang="en-US" sz="2800" dirty="0"/>
              <a:t>	</a:t>
            </a:r>
          </a:p>
          <a:p>
            <a:pPr eaLnBrk="1" hangingPunct="1">
              <a:spcBef>
                <a:spcPts val="500"/>
              </a:spcBef>
              <a:spcAft>
                <a:spcPts val="500"/>
              </a:spcAft>
            </a:pPr>
            <a:r>
              <a:rPr lang="en-US" sz="2800" b="1" i="1" dirty="0"/>
              <a:t>   </a:t>
            </a:r>
            <a:r>
              <a:rPr lang="en-US" sz="2800" dirty="0"/>
              <a:t>equitable access, unbiased, and courteous responses to all …</a:t>
            </a:r>
          </a:p>
          <a:p>
            <a:pPr eaLnBrk="1" hangingPunct="1">
              <a:spcBef>
                <a:spcPts val="500"/>
              </a:spcBef>
              <a:spcAft>
                <a:spcPts val="500"/>
              </a:spcAft>
            </a:pPr>
            <a:endParaRPr lang="en-US" sz="600" b="1" dirty="0"/>
          </a:p>
          <a:p>
            <a:pPr eaLnBrk="1" hangingPunct="1">
              <a:spcBef>
                <a:spcPts val="500"/>
              </a:spcBef>
              <a:spcAft>
                <a:spcPts val="500"/>
              </a:spcAft>
            </a:pPr>
            <a:endParaRPr lang="en-US" sz="600" b="1" dirty="0"/>
          </a:p>
          <a:p>
            <a:pPr eaLnBrk="1" hangingPunct="1">
              <a:spcBef>
                <a:spcPts val="500"/>
              </a:spcBef>
              <a:spcAft>
                <a:spcPts val="500"/>
              </a:spcAft>
            </a:pPr>
            <a:r>
              <a:rPr lang="en-US" sz="2800" b="1" dirty="0"/>
              <a:t>Library Bill of Rights</a:t>
            </a:r>
          </a:p>
          <a:p>
            <a:pPr eaLnBrk="1" hangingPunct="1">
              <a:spcBef>
                <a:spcPts val="500"/>
              </a:spcBef>
              <a:spcAft>
                <a:spcPts val="500"/>
              </a:spcAft>
            </a:pPr>
            <a:r>
              <a:rPr lang="en-US" sz="2800" dirty="0"/>
              <a:t>   right to use library not denied or abridged because</a:t>
            </a:r>
          </a:p>
          <a:p>
            <a:pPr eaLnBrk="1" hangingPunct="1">
              <a:spcBef>
                <a:spcPts val="500"/>
              </a:spcBef>
              <a:spcAft>
                <a:spcPts val="500"/>
              </a:spcAft>
            </a:pPr>
            <a:r>
              <a:rPr lang="en-US" sz="2800" b="1" i="1" dirty="0">
                <a:solidFill>
                  <a:schemeClr val="accent1"/>
                </a:solidFill>
              </a:rPr>
              <a:t>  </a:t>
            </a:r>
            <a:r>
              <a:rPr lang="en-US" sz="2000" b="1" i="1" dirty="0">
                <a:solidFill>
                  <a:schemeClr val="accent1"/>
                </a:solidFill>
              </a:rPr>
              <a:t>origin, age, background, or views</a:t>
            </a:r>
          </a:p>
        </p:txBody>
      </p:sp>
      <p:pic>
        <p:nvPicPr>
          <p:cNvPr id="73732" name="Picture 4"/>
          <p:cNvPicPr>
            <a:picLocks noChangeAspect="1" noChangeArrowheads="1"/>
          </p:cNvPicPr>
          <p:nvPr/>
        </p:nvPicPr>
        <p:blipFill>
          <a:blip r:embed="rId3"/>
          <a:srcRect/>
          <a:stretch>
            <a:fillRect/>
          </a:stretch>
        </p:blipFill>
        <p:spPr bwMode="auto">
          <a:xfrm>
            <a:off x="6324600" y="1752600"/>
            <a:ext cx="2316163" cy="3276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0"/>
            <a:ext cx="9142413" cy="1433513"/>
          </a:xfrm>
        </p:spPr>
        <p:txBody>
          <a:bodyPr/>
          <a:lstStyle/>
          <a:p>
            <a:pPr eaLnBrk="1" hangingPunct="1"/>
            <a:r>
              <a:rPr lang="en-US" sz="3600" b="1"/>
              <a:t>Personal v. Professional       </a:t>
            </a:r>
          </a:p>
        </p:txBody>
      </p:sp>
      <p:sp>
        <p:nvSpPr>
          <p:cNvPr id="76803" name="Rectangle 3"/>
          <p:cNvSpPr>
            <a:spLocks noGrp="1" noChangeArrowheads="1"/>
          </p:cNvSpPr>
          <p:nvPr>
            <p:ph type="body" idx="1"/>
          </p:nvPr>
        </p:nvSpPr>
        <p:spPr>
          <a:xfrm>
            <a:off x="304800" y="1600200"/>
            <a:ext cx="5257800" cy="4524375"/>
          </a:xfrm>
        </p:spPr>
        <p:txBody>
          <a:bodyPr/>
          <a:lstStyle/>
          <a:p>
            <a:pPr marL="0" indent="0" eaLnBrk="1" hangingPunct="1"/>
            <a:r>
              <a:rPr lang="en-US" b="1"/>
              <a:t>Code of Ethics</a:t>
            </a:r>
            <a:endParaRPr lang="en-US" sz="4000"/>
          </a:p>
          <a:p>
            <a:pPr marL="0" indent="0" eaLnBrk="1" hangingPunct="1"/>
            <a:r>
              <a:rPr lang="en-US" sz="4000"/>
              <a:t>We do not allow</a:t>
            </a:r>
          </a:p>
          <a:p>
            <a:pPr marL="0" indent="0" eaLnBrk="1" hangingPunct="1"/>
            <a:r>
              <a:rPr lang="en-US" sz="4000"/>
              <a:t>our personal beliefs to interfere with access to information.</a:t>
            </a:r>
          </a:p>
          <a:p>
            <a:pPr marL="0" indent="0" eaLnBrk="1" hangingPunct="1"/>
            <a:endParaRPr lang="en-US" sz="4000"/>
          </a:p>
        </p:txBody>
      </p:sp>
      <p:pic>
        <p:nvPicPr>
          <p:cNvPr id="76804" name="Picture 4"/>
          <p:cNvPicPr>
            <a:picLocks noChangeAspect="1" noChangeArrowheads="1"/>
          </p:cNvPicPr>
          <p:nvPr/>
        </p:nvPicPr>
        <p:blipFill>
          <a:blip r:embed="rId2"/>
          <a:srcRect l="9091" t="15909" r="18182"/>
          <a:stretch>
            <a:fillRect/>
          </a:stretch>
        </p:blipFill>
        <p:spPr bwMode="auto">
          <a:xfrm>
            <a:off x="5715000" y="1828800"/>
            <a:ext cx="3097213" cy="3581400"/>
          </a:xfrm>
          <a:prstGeom prst="rect">
            <a:avLst/>
          </a:prstGeom>
          <a:noFill/>
          <a:ln w="9525">
            <a:noFill/>
            <a:miter lim="800000"/>
            <a:headEnd/>
            <a:tailEnd/>
          </a:ln>
        </p:spPr>
      </p:pic>
      <p:sp>
        <p:nvSpPr>
          <p:cNvPr id="419845" name="Text Box 5"/>
          <p:cNvSpPr txBox="1">
            <a:spLocks noChangeArrowheads="1"/>
          </p:cNvSpPr>
          <p:nvPr/>
        </p:nvSpPr>
        <p:spPr bwMode="auto">
          <a:xfrm>
            <a:off x="5562600" y="5683250"/>
            <a:ext cx="3352800" cy="641350"/>
          </a:xfrm>
          <a:prstGeom prst="rect">
            <a:avLst/>
          </a:prstGeom>
          <a:noFill/>
          <a:ln w="9525">
            <a:noFill/>
            <a:miter lim="800000"/>
            <a:headEnd/>
            <a:tailEnd/>
          </a:ln>
        </p:spPr>
        <p:txBody>
          <a:bodyPr>
            <a:prstTxWarp prst="textNoShape">
              <a:avLst/>
            </a:prstTxWarp>
            <a:spAutoFit/>
          </a:bodyPr>
          <a:lstStyle/>
          <a:p>
            <a:pPr algn="l">
              <a:spcBef>
                <a:spcPct val="50000"/>
              </a:spcBef>
            </a:pPr>
            <a:r>
              <a:rPr lang="en-US" sz="1800">
                <a:solidFill>
                  <a:srgbClr val="000000"/>
                </a:solidFill>
                <a:ea typeface="Lucida Sans Unicode" pitchFamily="-107" charset="0"/>
                <a:cs typeface="Lucida Sans Unicode" pitchFamily="-107" charset="0"/>
              </a:rPr>
              <a:t>Vegetarian librarian opposed to cookbooks with hamburgers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45"/>
                                        </p:tgtEl>
                                        <p:attrNameLst>
                                          <p:attrName>style.visibility</p:attrName>
                                        </p:attrNameLst>
                                      </p:cBhvr>
                                      <p:to>
                                        <p:strVal val="visible"/>
                                      </p:to>
                                    </p:set>
                                    <p:animEffect transition="in" filter="blinds(horizontal)">
                                      <p:cBhvr>
                                        <p:cTn id="7" dur="500"/>
                                        <p:tgtEl>
                                          <p:spTgt spid="419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ChangeArrowheads="1"/>
          </p:cNvSpPr>
          <p:nvPr>
            <p:ph type="title"/>
          </p:nvPr>
        </p:nvSpPr>
        <p:spPr>
          <a:xfrm>
            <a:off x="0" y="0"/>
            <a:ext cx="9144000" cy="1143000"/>
          </a:xfrm>
          <a:solidFill>
            <a:srgbClr val="CCCCFF"/>
          </a:solidFill>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smtClean="0"/>
              <a:t>TODAY: American Library Association Code of Ethics &amp; Bill of Rights</a:t>
            </a:r>
          </a:p>
        </p:txBody>
      </p:sp>
      <p:pic>
        <p:nvPicPr>
          <p:cNvPr id="77827" name="Picture 2"/>
          <p:cNvPicPr>
            <a:picLocks noChangeAspect="1" noChangeArrowheads="1"/>
          </p:cNvPicPr>
          <p:nvPr/>
        </p:nvPicPr>
        <p:blipFill>
          <a:blip r:embed="rId3"/>
          <a:srcRect l="9949" t="25256" r="50011" b="13535"/>
          <a:stretch>
            <a:fillRect/>
          </a:stretch>
        </p:blipFill>
        <p:spPr bwMode="auto">
          <a:xfrm>
            <a:off x="381000" y="1447800"/>
            <a:ext cx="4387850" cy="5029200"/>
          </a:xfrm>
          <a:prstGeom prst="rect">
            <a:avLst/>
          </a:prstGeom>
          <a:noFill/>
          <a:ln w="9525">
            <a:noFill/>
            <a:round/>
            <a:headEnd/>
            <a:tailEnd/>
          </a:ln>
        </p:spPr>
      </p:pic>
      <p:pic>
        <p:nvPicPr>
          <p:cNvPr id="77828" name="Picture 5"/>
          <p:cNvPicPr>
            <a:picLocks noChangeAspect="1" noChangeArrowheads="1"/>
          </p:cNvPicPr>
          <p:nvPr/>
        </p:nvPicPr>
        <p:blipFill>
          <a:blip r:embed="rId4"/>
          <a:srcRect l="31883" t="16888" r="29710" b="16444"/>
          <a:stretch>
            <a:fillRect/>
          </a:stretch>
        </p:blipFill>
        <p:spPr bwMode="auto">
          <a:xfrm rot="478807">
            <a:off x="4755204" y="1508001"/>
            <a:ext cx="3879850" cy="51054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4"/>
          <p:cNvSpPr txBox="1">
            <a:spLocks noChangeArrowheads="1"/>
          </p:cNvSpPr>
          <p:nvPr/>
        </p:nvSpPr>
        <p:spPr bwMode="auto">
          <a:xfrm>
            <a:off x="0" y="5943600"/>
            <a:ext cx="9144000" cy="457200"/>
          </a:xfrm>
          <a:prstGeom prst="rect">
            <a:avLst/>
          </a:prstGeom>
          <a:noFill/>
          <a:ln w="9525">
            <a:noFill/>
            <a:round/>
            <a:headEnd/>
            <a:tailEnd/>
          </a:ln>
        </p:spPr>
        <p:txBody>
          <a:bodyPr lIns="90000" tIns="46800" rIns="90000" bIns="46800">
            <a:prstTxWarp prst="textNoShape">
              <a:avLst/>
            </a:prstTxWarp>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ea typeface="Lucida Sans Unicode" pitchFamily="-107" charset="0"/>
                <a:cs typeface="Lucida Sans Unicode" pitchFamily="-107" charset="0"/>
              </a:rPr>
              <a:t>http://tinyurl.com/ydtbwp3</a:t>
            </a:r>
            <a:r>
              <a:rPr lang="en-US">
                <a:solidFill>
                  <a:srgbClr val="000000"/>
                </a:solidFill>
                <a:ea typeface="Lucida Sans Unicode" pitchFamily="-107" charset="0"/>
                <a:cs typeface="Lucida Sans Unicode" pitchFamily="-107" charset="0"/>
              </a:rPr>
              <a:t> </a:t>
            </a:r>
            <a:r>
              <a:rPr lang="en-US">
                <a:solidFill>
                  <a:srgbClr val="FFFFFF"/>
                </a:solidFill>
                <a:ea typeface="Lucida Sans Unicode" pitchFamily="-107" charset="0"/>
                <a:cs typeface="Lucida Sans Unicode" pitchFamily="-107" charset="0"/>
              </a:rPr>
              <a:t> </a:t>
            </a:r>
          </a:p>
        </p:txBody>
      </p:sp>
      <p:pic>
        <p:nvPicPr>
          <p:cNvPr id="79875" name="Picture 7"/>
          <p:cNvPicPr>
            <a:picLocks noChangeAspect="1" noChangeArrowheads="1"/>
          </p:cNvPicPr>
          <p:nvPr/>
        </p:nvPicPr>
        <p:blipFill>
          <a:blip r:embed="rId3"/>
          <a:srcRect l="29482" t="8328" r="18759" b="17444"/>
          <a:stretch>
            <a:fillRect/>
          </a:stretch>
        </p:blipFill>
        <p:spPr bwMode="auto">
          <a:xfrm rot="-248895">
            <a:off x="685800" y="228600"/>
            <a:ext cx="5100638" cy="5486400"/>
          </a:xfrm>
          <a:prstGeom prst="rect">
            <a:avLst/>
          </a:prstGeom>
          <a:noFill/>
          <a:ln w="9525">
            <a:noFill/>
            <a:miter lim="800000"/>
            <a:headEnd/>
            <a:tailEnd/>
          </a:ln>
        </p:spPr>
      </p:pic>
      <p:sp>
        <p:nvSpPr>
          <p:cNvPr id="79876" name="Text Box 9"/>
          <p:cNvSpPr txBox="1">
            <a:spLocks noChangeArrowheads="1"/>
          </p:cNvSpPr>
          <p:nvPr/>
        </p:nvSpPr>
        <p:spPr bwMode="auto">
          <a:xfrm>
            <a:off x="6248400" y="2057400"/>
            <a:ext cx="2514600" cy="4287838"/>
          </a:xfrm>
          <a:prstGeom prst="rect">
            <a:avLst/>
          </a:prstGeom>
          <a:noFill/>
          <a:ln w="9525">
            <a:noFill/>
            <a:miter lim="800000"/>
            <a:headEnd/>
            <a:tailEnd/>
          </a:ln>
        </p:spPr>
        <p:txBody>
          <a:bodyPr>
            <a:prstTxWarp prst="textNoShape">
              <a:avLst/>
            </a:prstTxWarp>
            <a:spAutoFit/>
          </a:bodyPr>
          <a:lstStyle/>
          <a:p>
            <a:pPr algn="l">
              <a:spcBef>
                <a:spcPct val="50000"/>
              </a:spcBef>
            </a:pPr>
            <a:r>
              <a:rPr lang="en-US" sz="2800" b="1" dirty="0">
                <a:solidFill>
                  <a:srgbClr val="000000"/>
                </a:solidFill>
                <a:ea typeface="Lucida Sans Unicode" pitchFamily="-107" charset="0"/>
                <a:cs typeface="Lucida Sans Unicode" pitchFamily="-107" charset="0"/>
              </a:rPr>
              <a:t>REMOVAL DECISIONS MADE BY DIRECTOR AND BOARD</a:t>
            </a:r>
          </a:p>
          <a:p>
            <a:pPr algn="l">
              <a:spcBef>
                <a:spcPct val="50000"/>
              </a:spcBef>
            </a:pPr>
            <a:endParaRPr lang="en-US" sz="1800" b="1" dirty="0">
              <a:solidFill>
                <a:srgbClr val="000000"/>
              </a:solidFill>
              <a:ea typeface="Lucida Sans Unicode" pitchFamily="-107" charset="0"/>
              <a:cs typeface="Lucida Sans Unicode" pitchFamily="-107" charset="0"/>
            </a:endParaRPr>
          </a:p>
          <a:p>
            <a:pPr algn="l">
              <a:spcBef>
                <a:spcPct val="50000"/>
              </a:spcBef>
            </a:pPr>
            <a:r>
              <a:rPr lang="en-US" b="1" dirty="0">
                <a:solidFill>
                  <a:srgbClr val="000000"/>
                </a:solidFill>
                <a:ea typeface="Lucida Sans Unicode" pitchFamily="-107" charset="0"/>
                <a:cs typeface="Lucida Sans Unicode" pitchFamily="-107" charset="0"/>
              </a:rPr>
              <a:t>Resources:</a:t>
            </a:r>
          </a:p>
          <a:p>
            <a:pPr algn="l">
              <a:spcBef>
                <a:spcPct val="50000"/>
              </a:spcBef>
            </a:pPr>
            <a:r>
              <a:rPr lang="en-US" sz="1800" b="1" dirty="0">
                <a:solidFill>
                  <a:srgbClr val="000000"/>
                </a:solidFill>
                <a:ea typeface="Lucida Sans Unicode" pitchFamily="-107" charset="0"/>
                <a:cs typeface="Lucida Sans Unicode" pitchFamily="-107" charset="0"/>
              </a:rPr>
              <a:t>ALA Office for Intellectual Freedom </a:t>
            </a:r>
          </a:p>
          <a:p>
            <a:pPr algn="l">
              <a:spcBef>
                <a:spcPct val="50000"/>
              </a:spcBef>
            </a:pPr>
            <a:r>
              <a:rPr lang="en-US" sz="1800" b="1" dirty="0">
                <a:solidFill>
                  <a:srgbClr val="000000"/>
                </a:solidFill>
                <a:ea typeface="Lucida Sans Unicode" pitchFamily="-107" charset="0"/>
                <a:cs typeface="Lucida Sans Unicode" pitchFamily="-107" charset="0"/>
              </a:rPr>
              <a:t>800-545-2433, ext. 4223</a:t>
            </a:r>
            <a:r>
              <a:rPr lang="en-US" sz="1800" b="1" dirty="0">
                <a:solidFill>
                  <a:srgbClr val="FFFFFF"/>
                </a:solidFill>
                <a:ea typeface="Lucida Sans Unicode" pitchFamily="-107" charset="0"/>
                <a:cs typeface="Lucida Sans Unicode" pitchFamily="-107" charset="0"/>
              </a:rPr>
              <a:t> </a:t>
            </a:r>
          </a:p>
        </p:txBody>
      </p:sp>
      <p:sp>
        <p:nvSpPr>
          <p:cNvPr id="5" name="TextBox 4"/>
          <p:cNvSpPr txBox="1"/>
          <p:nvPr/>
        </p:nvSpPr>
        <p:spPr>
          <a:xfrm>
            <a:off x="6096000" y="457200"/>
            <a:ext cx="2590800" cy="830997"/>
          </a:xfrm>
          <a:prstGeom prst="rect">
            <a:avLst/>
          </a:prstGeom>
          <a:noFill/>
        </p:spPr>
        <p:txBody>
          <a:bodyPr wrap="square" rtlCol="0">
            <a:spAutoFit/>
          </a:bodyPr>
          <a:lstStyle/>
          <a:p>
            <a:r>
              <a:rPr lang="en-US" dirty="0" smtClean="0"/>
              <a:t>Key point:</a:t>
            </a:r>
          </a:p>
          <a:p>
            <a:r>
              <a:rPr lang="en-US" dirty="0" smtClean="0"/>
              <a:t>Use library policy</a:t>
            </a:r>
            <a:endParaRPr lang="en-US" dirty="0"/>
          </a:p>
        </p:txBody>
      </p:sp>
    </p:spTree>
    <p:extLst>
      <p:ext uri="{BB962C8B-B14F-4D97-AF65-F5344CB8AC3E}">
        <p14:creationId xmlns:p14="http://schemas.microsoft.com/office/powerpoint/2010/main" val="18194866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905000" y="1981200"/>
            <a:ext cx="1905000" cy="838200"/>
          </a:xfrm>
          <a:prstGeom prst="flowChartDecision">
            <a:avLst/>
          </a:prstGeom>
          <a:solidFill>
            <a:srgbClr val="FF3300">
              <a:alpha val="74901"/>
            </a:srgbClr>
          </a:solidFill>
          <a:ln w="9525">
            <a:solidFill>
              <a:schemeClr val="tx1"/>
            </a:solidFill>
            <a:miter lim="800000"/>
            <a:headEnd/>
            <a:tailEnd/>
          </a:ln>
        </p:spPr>
        <p:txBody>
          <a:bodyPr wrap="none" anchor="ctr">
            <a:prstTxWarp prst="textNoShape">
              <a:avLst/>
            </a:prstTxWarp>
          </a:bodyPr>
          <a:lstStyle/>
          <a:p>
            <a:endParaRPr lang="en-US" sz="1600" dirty="0"/>
          </a:p>
        </p:txBody>
      </p:sp>
      <p:sp>
        <p:nvSpPr>
          <p:cNvPr id="67588" name="Line 3"/>
          <p:cNvSpPr>
            <a:spLocks noChangeShapeType="1"/>
          </p:cNvSpPr>
          <p:nvPr/>
        </p:nvSpPr>
        <p:spPr bwMode="auto">
          <a:xfrm>
            <a:off x="4724400" y="762000"/>
            <a:ext cx="0" cy="381000"/>
          </a:xfrm>
          <a:prstGeom prst="line">
            <a:avLst/>
          </a:prstGeom>
          <a:noFill/>
          <a:ln w="9525">
            <a:noFill/>
            <a:round/>
            <a:headEnd/>
            <a:tailEnd type="triangle" w="med" len="med"/>
          </a:ln>
        </p:spPr>
        <p:txBody>
          <a:bodyPr wrap="none" anchor="ctr">
            <a:prstTxWarp prst="textNoShape">
              <a:avLst/>
            </a:prstTxWarp>
          </a:bodyPr>
          <a:lstStyle/>
          <a:p>
            <a:endParaRPr lang="en-US"/>
          </a:p>
        </p:txBody>
      </p:sp>
      <p:sp>
        <p:nvSpPr>
          <p:cNvPr id="67589" name="AutoShape 4"/>
          <p:cNvSpPr>
            <a:spLocks noChangeArrowheads="1"/>
          </p:cNvSpPr>
          <p:nvPr/>
        </p:nvSpPr>
        <p:spPr bwMode="auto">
          <a:xfrm>
            <a:off x="6248400" y="2124075"/>
            <a:ext cx="2895600" cy="1123950"/>
          </a:xfrm>
          <a:prstGeom prst="flowChartDecision">
            <a:avLst/>
          </a:prstGeom>
          <a:solidFill>
            <a:srgbClr val="00FF00"/>
          </a:solidFill>
          <a:ln w="9525">
            <a:solidFill>
              <a:schemeClr val="tx1"/>
            </a:solidFill>
            <a:miter lim="800000"/>
            <a:headEnd/>
            <a:tailEnd/>
          </a:ln>
        </p:spPr>
        <p:txBody>
          <a:bodyPr wrap="none" anchor="ctr">
            <a:prstTxWarp prst="textNoShape">
              <a:avLst/>
            </a:prstTxWarp>
          </a:bodyPr>
          <a:lstStyle/>
          <a:p>
            <a:r>
              <a:rPr lang="en-US" sz="2000"/>
              <a:t>Public Forum</a:t>
            </a:r>
          </a:p>
        </p:txBody>
      </p:sp>
      <p:sp>
        <p:nvSpPr>
          <p:cNvPr id="67590" name="Rectangle 5"/>
          <p:cNvSpPr>
            <a:spLocks noChangeArrowheads="1"/>
          </p:cNvSpPr>
          <p:nvPr/>
        </p:nvSpPr>
        <p:spPr bwMode="auto">
          <a:xfrm>
            <a:off x="5029200" y="3114675"/>
            <a:ext cx="292100" cy="457200"/>
          </a:xfrm>
          <a:prstGeom prst="rect">
            <a:avLst/>
          </a:prstGeom>
          <a:noFill/>
          <a:ln w="9525">
            <a:noFill/>
            <a:miter lim="800000"/>
            <a:headEnd/>
            <a:tailEnd/>
          </a:ln>
        </p:spPr>
        <p:txBody>
          <a:bodyPr wrap="none">
            <a:prstTxWarp prst="textNoShape">
              <a:avLst/>
            </a:prstTxWarp>
            <a:spAutoFit/>
          </a:bodyPr>
          <a:lstStyle/>
          <a:p>
            <a:r>
              <a:rPr lang="en-US"/>
              <a:t> </a:t>
            </a:r>
            <a:endParaRPr lang="en-US">
              <a:latin typeface="Times New Roman" pitchFamily="-110" charset="0"/>
            </a:endParaRPr>
          </a:p>
        </p:txBody>
      </p:sp>
      <p:sp>
        <p:nvSpPr>
          <p:cNvPr id="67591" name="Line 6"/>
          <p:cNvSpPr>
            <a:spLocks noChangeShapeType="1"/>
          </p:cNvSpPr>
          <p:nvPr/>
        </p:nvSpPr>
        <p:spPr bwMode="auto">
          <a:xfrm>
            <a:off x="4724400" y="762000"/>
            <a:ext cx="0" cy="381000"/>
          </a:xfrm>
          <a:prstGeom prst="line">
            <a:avLst/>
          </a:prstGeom>
          <a:noFill/>
          <a:ln w="9525">
            <a:noFill/>
            <a:round/>
            <a:headEnd/>
            <a:tailEnd type="triangle" w="med" len="med"/>
          </a:ln>
        </p:spPr>
        <p:txBody>
          <a:bodyPr wrap="none" anchor="ctr">
            <a:prstTxWarp prst="textNoShape">
              <a:avLst/>
            </a:prstTxWarp>
          </a:bodyPr>
          <a:lstStyle/>
          <a:p>
            <a:endParaRPr lang="en-US"/>
          </a:p>
        </p:txBody>
      </p:sp>
      <p:cxnSp>
        <p:nvCxnSpPr>
          <p:cNvPr id="67592" name="AutoShape 7"/>
          <p:cNvCxnSpPr>
            <a:cxnSpLocks noChangeShapeType="1"/>
            <a:stCxn id="67591" idx="0"/>
          </p:cNvCxnSpPr>
          <p:nvPr/>
        </p:nvCxnSpPr>
        <p:spPr bwMode="auto">
          <a:xfrm flipV="1">
            <a:off x="4724400" y="533400"/>
            <a:ext cx="38100" cy="228600"/>
          </a:xfrm>
          <a:prstGeom prst="straightConnector1">
            <a:avLst/>
          </a:prstGeom>
          <a:noFill/>
          <a:ln w="9525">
            <a:noFill/>
            <a:round/>
            <a:headEnd/>
            <a:tailEnd type="triangle" w="med" len="med"/>
          </a:ln>
        </p:spPr>
      </p:cxnSp>
      <p:cxnSp>
        <p:nvCxnSpPr>
          <p:cNvPr id="67593" name="AutoShape 8"/>
          <p:cNvCxnSpPr>
            <a:cxnSpLocks noChangeShapeType="1"/>
          </p:cNvCxnSpPr>
          <p:nvPr/>
        </p:nvCxnSpPr>
        <p:spPr bwMode="auto">
          <a:xfrm flipV="1">
            <a:off x="4724400" y="-1066800"/>
            <a:ext cx="152400" cy="228600"/>
          </a:xfrm>
          <a:prstGeom prst="straightConnector1">
            <a:avLst/>
          </a:prstGeom>
          <a:noFill/>
          <a:ln w="9525">
            <a:noFill/>
            <a:round/>
            <a:headEnd/>
            <a:tailEnd type="triangle" w="med" len="med"/>
          </a:ln>
        </p:spPr>
      </p:cxnSp>
      <p:sp>
        <p:nvSpPr>
          <p:cNvPr id="67594" name="Line 9"/>
          <p:cNvSpPr>
            <a:spLocks noChangeShapeType="1"/>
          </p:cNvSpPr>
          <p:nvPr/>
        </p:nvSpPr>
        <p:spPr bwMode="auto">
          <a:xfrm>
            <a:off x="6019800" y="1066800"/>
            <a:ext cx="1752600" cy="0"/>
          </a:xfrm>
          <a:prstGeom prst="line">
            <a:avLst/>
          </a:prstGeom>
          <a:noFill/>
          <a:ln w="9525">
            <a:noFill/>
            <a:round/>
            <a:headEnd/>
            <a:tailEnd type="triangle" w="med" len="med"/>
          </a:ln>
        </p:spPr>
        <p:txBody>
          <a:bodyPr wrap="none" anchor="ctr">
            <a:prstTxWarp prst="textNoShape">
              <a:avLst/>
            </a:prstTxWarp>
          </a:bodyPr>
          <a:lstStyle/>
          <a:p>
            <a:endParaRPr lang="en-US"/>
          </a:p>
        </p:txBody>
      </p:sp>
      <p:sp>
        <p:nvSpPr>
          <p:cNvPr id="67595" name="Line 10"/>
          <p:cNvSpPr>
            <a:spLocks noChangeShapeType="1"/>
          </p:cNvSpPr>
          <p:nvPr/>
        </p:nvSpPr>
        <p:spPr bwMode="auto">
          <a:xfrm>
            <a:off x="4800600" y="1524000"/>
            <a:ext cx="2895600" cy="533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67596" name="AutoShape 11"/>
          <p:cNvSpPr>
            <a:spLocks noChangeArrowheads="1"/>
          </p:cNvSpPr>
          <p:nvPr/>
        </p:nvSpPr>
        <p:spPr bwMode="auto">
          <a:xfrm>
            <a:off x="0" y="1905000"/>
            <a:ext cx="2286000" cy="838200"/>
          </a:xfrm>
          <a:prstGeom prst="flowChartDecision">
            <a:avLst/>
          </a:prstGeom>
          <a:solidFill>
            <a:srgbClr val="FF0000"/>
          </a:solidFill>
          <a:ln w="9525">
            <a:solidFill>
              <a:schemeClr val="tx1"/>
            </a:solidFill>
            <a:miter lim="800000"/>
            <a:headEnd/>
            <a:tailEnd/>
          </a:ln>
        </p:spPr>
        <p:txBody>
          <a:bodyPr wrap="none" anchor="ctr">
            <a:prstTxWarp prst="textNoShape">
              <a:avLst/>
            </a:prstTxWarp>
          </a:bodyPr>
          <a:lstStyle/>
          <a:p>
            <a:r>
              <a:rPr lang="en-US" sz="1800" dirty="0"/>
              <a:t>Nonpublic </a:t>
            </a:r>
          </a:p>
          <a:p>
            <a:r>
              <a:rPr lang="en-US" sz="1800" dirty="0"/>
              <a:t>Forum</a:t>
            </a:r>
          </a:p>
        </p:txBody>
      </p:sp>
      <p:sp>
        <p:nvSpPr>
          <p:cNvPr id="67597" name="Line 12"/>
          <p:cNvSpPr>
            <a:spLocks noChangeShapeType="1"/>
          </p:cNvSpPr>
          <p:nvPr/>
        </p:nvSpPr>
        <p:spPr bwMode="auto">
          <a:xfrm flipH="1">
            <a:off x="990600" y="1524000"/>
            <a:ext cx="3733800" cy="609600"/>
          </a:xfrm>
          <a:prstGeom prst="line">
            <a:avLst/>
          </a:prstGeom>
          <a:noFill/>
          <a:ln w="9525">
            <a:noFill/>
            <a:round/>
            <a:headEnd/>
            <a:tailEnd/>
          </a:ln>
        </p:spPr>
        <p:txBody>
          <a:bodyPr wrap="none" anchor="ctr">
            <a:prstTxWarp prst="textNoShape">
              <a:avLst/>
            </a:prstTxWarp>
          </a:bodyPr>
          <a:lstStyle/>
          <a:p>
            <a:endParaRPr lang="en-US"/>
          </a:p>
        </p:txBody>
      </p:sp>
      <p:sp>
        <p:nvSpPr>
          <p:cNvPr id="67598" name="Line 13"/>
          <p:cNvSpPr>
            <a:spLocks noChangeShapeType="1"/>
          </p:cNvSpPr>
          <p:nvPr/>
        </p:nvSpPr>
        <p:spPr bwMode="auto">
          <a:xfrm flipH="1">
            <a:off x="1676400" y="1524000"/>
            <a:ext cx="2971800" cy="533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pic>
        <p:nvPicPr>
          <p:cNvPr id="67599" name="Picture 14"/>
          <p:cNvPicPr>
            <a:picLocks noChangeAspect="1" noChangeArrowheads="1"/>
          </p:cNvPicPr>
          <p:nvPr/>
        </p:nvPicPr>
        <p:blipFill>
          <a:blip r:embed="rId2"/>
          <a:srcRect/>
          <a:stretch>
            <a:fillRect/>
          </a:stretch>
        </p:blipFill>
        <p:spPr bwMode="auto">
          <a:xfrm>
            <a:off x="7010400" y="3276600"/>
            <a:ext cx="1524000" cy="1562100"/>
          </a:xfrm>
          <a:prstGeom prst="rect">
            <a:avLst/>
          </a:prstGeom>
          <a:noFill/>
          <a:ln w="9525">
            <a:noFill/>
            <a:miter lim="800000"/>
            <a:headEnd/>
            <a:tailEnd/>
          </a:ln>
        </p:spPr>
      </p:pic>
      <p:pic>
        <p:nvPicPr>
          <p:cNvPr id="15" name="Picture 15"/>
          <p:cNvPicPr>
            <a:picLocks noChangeAspect="1" noChangeArrowheads="1"/>
          </p:cNvPicPr>
          <p:nvPr/>
        </p:nvPicPr>
        <p:blipFill>
          <a:blip r:embed="rId3"/>
          <a:srcRect l="38292" t="-2682" r="25999" b="32439"/>
          <a:stretch>
            <a:fillRect/>
          </a:stretch>
        </p:blipFill>
        <p:spPr bwMode="auto">
          <a:xfrm>
            <a:off x="3886200" y="3124200"/>
            <a:ext cx="452438" cy="914400"/>
          </a:xfrm>
          <a:prstGeom prst="rect">
            <a:avLst/>
          </a:prstGeom>
          <a:noFill/>
          <a:ln w="9525">
            <a:noFill/>
            <a:miter lim="800000"/>
            <a:headEnd/>
            <a:tailEnd/>
          </a:ln>
        </p:spPr>
      </p:pic>
      <p:sp>
        <p:nvSpPr>
          <p:cNvPr id="16" name="AutoShape 16"/>
          <p:cNvSpPr>
            <a:spLocks noChangeArrowheads="1"/>
          </p:cNvSpPr>
          <p:nvPr/>
        </p:nvSpPr>
        <p:spPr bwMode="auto">
          <a:xfrm>
            <a:off x="3200400" y="2124075"/>
            <a:ext cx="1676400" cy="1066800"/>
          </a:xfrm>
          <a:prstGeom prst="flowChartDecision">
            <a:avLst/>
          </a:prstGeom>
          <a:solidFill>
            <a:srgbClr val="FF3300"/>
          </a:solidFill>
          <a:ln w="9525">
            <a:solidFill>
              <a:schemeClr val="tx1"/>
            </a:solidFill>
            <a:miter lim="800000"/>
            <a:headEnd/>
            <a:tailEnd/>
          </a:ln>
        </p:spPr>
        <p:txBody>
          <a:bodyPr wrap="none" anchor="ctr">
            <a:prstTxWarp prst="textNoShape">
              <a:avLst/>
            </a:prstTxWarp>
          </a:bodyPr>
          <a:lstStyle/>
          <a:p>
            <a:endParaRPr lang="en-US" sz="1600" dirty="0"/>
          </a:p>
        </p:txBody>
      </p:sp>
      <p:sp>
        <p:nvSpPr>
          <p:cNvPr id="17" name="AutoShape 17"/>
          <p:cNvSpPr>
            <a:spLocks noChangeArrowheads="1"/>
          </p:cNvSpPr>
          <p:nvPr/>
        </p:nvSpPr>
        <p:spPr bwMode="auto">
          <a:xfrm>
            <a:off x="4495800" y="2047875"/>
            <a:ext cx="2362200" cy="1295400"/>
          </a:xfrm>
          <a:prstGeom prst="flowChartDecision">
            <a:avLst/>
          </a:prstGeom>
          <a:solidFill>
            <a:srgbClr val="66FF33">
              <a:alpha val="72156"/>
            </a:srgbClr>
          </a:solidFill>
          <a:ln w="9525">
            <a:solidFill>
              <a:schemeClr val="tx1"/>
            </a:solidFill>
            <a:miter lim="800000"/>
            <a:headEnd/>
            <a:tailEnd/>
          </a:ln>
        </p:spPr>
        <p:txBody>
          <a:bodyPr wrap="none" anchor="ctr">
            <a:prstTxWarp prst="textNoShape">
              <a:avLst/>
            </a:prstTxWarp>
          </a:bodyPr>
          <a:lstStyle/>
          <a:p>
            <a:endParaRPr lang="en-US" sz="1600" dirty="0"/>
          </a:p>
        </p:txBody>
      </p:sp>
      <p:pic>
        <p:nvPicPr>
          <p:cNvPr id="18" name="Picture 18"/>
          <p:cNvPicPr>
            <a:picLocks noChangeAspect="1" noChangeArrowheads="1"/>
          </p:cNvPicPr>
          <p:nvPr/>
        </p:nvPicPr>
        <p:blipFill>
          <a:blip r:embed="rId2"/>
          <a:srcRect r="29750" b="29756"/>
          <a:stretch>
            <a:fillRect/>
          </a:stretch>
        </p:blipFill>
        <p:spPr bwMode="auto">
          <a:xfrm>
            <a:off x="5181600" y="3429000"/>
            <a:ext cx="1071563" cy="1096963"/>
          </a:xfrm>
          <a:prstGeom prst="rect">
            <a:avLst/>
          </a:prstGeom>
          <a:noFill/>
          <a:ln w="9525">
            <a:noFill/>
            <a:miter lim="800000"/>
            <a:headEnd/>
            <a:tailEnd/>
          </a:ln>
        </p:spPr>
      </p:pic>
      <p:sp>
        <p:nvSpPr>
          <p:cNvPr id="20" name="Rectangle 20"/>
          <p:cNvSpPr txBox="1">
            <a:spLocks noChangeArrowheads="1"/>
          </p:cNvSpPr>
          <p:nvPr/>
        </p:nvSpPr>
        <p:spPr>
          <a:xfrm>
            <a:off x="533400" y="228600"/>
            <a:ext cx="9144000" cy="1219200"/>
          </a:xfrm>
          <a:prstGeom prst="rect">
            <a:avLst/>
          </a:prstGeom>
          <a:noFill/>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lstStyle>
          <a:p>
            <a:pPr>
              <a:defRPr/>
            </a:pPr>
            <a:r>
              <a:rPr lang="en-US" sz="4000" dirty="0" smtClean="0">
                <a:latin typeface="Calibri" pitchFamily="34" charset="0"/>
                <a:cs typeface="Calibri" pitchFamily="34" charset="0"/>
              </a:rPr>
              <a:t> First Amendment and Public Forums</a:t>
            </a:r>
          </a:p>
        </p:txBody>
      </p:sp>
      <p:pic>
        <p:nvPicPr>
          <p:cNvPr id="67605" name="Picture 21"/>
          <p:cNvPicPr>
            <a:picLocks noChangeAspect="1" noChangeArrowheads="1"/>
          </p:cNvPicPr>
          <p:nvPr/>
        </p:nvPicPr>
        <p:blipFill>
          <a:blip r:embed="rId4"/>
          <a:srcRect t="22604"/>
          <a:stretch>
            <a:fillRect/>
          </a:stretch>
        </p:blipFill>
        <p:spPr bwMode="auto">
          <a:xfrm>
            <a:off x="304800" y="2743200"/>
            <a:ext cx="1093788" cy="1143000"/>
          </a:xfrm>
          <a:prstGeom prst="rect">
            <a:avLst/>
          </a:prstGeom>
          <a:noFill/>
          <a:ln w="9525">
            <a:noFill/>
            <a:miter lim="800000"/>
            <a:headEnd/>
            <a:tailEnd/>
          </a:ln>
        </p:spPr>
      </p:pic>
      <p:sp>
        <p:nvSpPr>
          <p:cNvPr id="67606" name="Text Box 22"/>
          <p:cNvSpPr txBox="1">
            <a:spLocks noChangeArrowheads="1"/>
          </p:cNvSpPr>
          <p:nvPr/>
        </p:nvSpPr>
        <p:spPr bwMode="auto">
          <a:xfrm>
            <a:off x="304800" y="4114800"/>
            <a:ext cx="2052966" cy="461665"/>
          </a:xfrm>
          <a:prstGeom prst="rect">
            <a:avLst/>
          </a:prstGeom>
          <a:noFill/>
          <a:ln w="9525">
            <a:noFill/>
            <a:miter lim="800000"/>
            <a:headEnd/>
            <a:tailEnd/>
          </a:ln>
        </p:spPr>
        <p:txBody>
          <a:bodyPr wrap="none">
            <a:prstTxWarp prst="textNoShape">
              <a:avLst/>
            </a:prstTxWarp>
            <a:spAutoFit/>
          </a:bodyPr>
          <a:lstStyle/>
          <a:p>
            <a:r>
              <a:rPr lang="en-US" sz="2400" b="1" dirty="0" err="1" smtClean="0">
                <a:latin typeface="Verdana" pitchFamily="-110" charset="0"/>
              </a:rPr>
              <a:t>Govt</a:t>
            </a:r>
            <a:r>
              <a:rPr lang="en-US" sz="2400" b="1" dirty="0" smtClean="0">
                <a:latin typeface="Verdana" pitchFamily="-110" charset="0"/>
              </a:rPr>
              <a:t> office</a:t>
            </a:r>
            <a:endParaRPr lang="en-US" sz="2400" b="1" dirty="0">
              <a:latin typeface="Verdana" pitchFamily="-110" charset="0"/>
            </a:endParaRPr>
          </a:p>
        </p:txBody>
      </p:sp>
      <p:sp>
        <p:nvSpPr>
          <p:cNvPr id="67607" name="Text Box 23"/>
          <p:cNvSpPr txBox="1">
            <a:spLocks noChangeArrowheads="1"/>
          </p:cNvSpPr>
          <p:nvPr/>
        </p:nvSpPr>
        <p:spPr bwMode="auto">
          <a:xfrm>
            <a:off x="7162800" y="4943475"/>
            <a:ext cx="1198563" cy="457200"/>
          </a:xfrm>
          <a:prstGeom prst="rect">
            <a:avLst/>
          </a:prstGeom>
          <a:noFill/>
          <a:ln w="9525">
            <a:noFill/>
            <a:miter lim="800000"/>
            <a:headEnd/>
            <a:tailEnd/>
          </a:ln>
        </p:spPr>
        <p:txBody>
          <a:bodyPr wrap="none">
            <a:prstTxWarp prst="textNoShape">
              <a:avLst/>
            </a:prstTxWarp>
            <a:spAutoFit/>
          </a:bodyPr>
          <a:lstStyle/>
          <a:p>
            <a:r>
              <a:rPr lang="en-US" sz="2400" b="1">
                <a:latin typeface="Verdana" pitchFamily="-110" charset="0"/>
              </a:rPr>
              <a:t>street</a:t>
            </a:r>
          </a:p>
        </p:txBody>
      </p:sp>
      <p:sp>
        <p:nvSpPr>
          <p:cNvPr id="24" name="Text Box 24"/>
          <p:cNvSpPr txBox="1">
            <a:spLocks noChangeArrowheads="1"/>
          </p:cNvSpPr>
          <p:nvPr/>
        </p:nvSpPr>
        <p:spPr bwMode="auto">
          <a:xfrm>
            <a:off x="2276475" y="3429000"/>
            <a:ext cx="1160463" cy="581025"/>
          </a:xfrm>
          <a:prstGeom prst="rect">
            <a:avLst/>
          </a:prstGeom>
          <a:noFill/>
          <a:ln w="9525">
            <a:noFill/>
            <a:miter lim="800000"/>
            <a:headEnd/>
            <a:tailEnd/>
          </a:ln>
        </p:spPr>
        <p:txBody>
          <a:bodyPr wrap="none">
            <a:prstTxWarp prst="textNoShape">
              <a:avLst/>
            </a:prstTxWarp>
            <a:spAutoFit/>
          </a:bodyPr>
          <a:lstStyle/>
          <a:p>
            <a:r>
              <a:rPr lang="en-US" sz="1600" b="1" i="1">
                <a:latin typeface="Verdana" pitchFamily="-110" charset="0"/>
              </a:rPr>
              <a:t>Cultural </a:t>
            </a:r>
          </a:p>
          <a:p>
            <a:r>
              <a:rPr lang="en-US" sz="1600" b="1" i="1">
                <a:latin typeface="Verdana" pitchFamily="-110" charset="0"/>
              </a:rPr>
              <a:t>Notices </a:t>
            </a:r>
          </a:p>
        </p:txBody>
      </p:sp>
      <p:sp>
        <p:nvSpPr>
          <p:cNvPr id="25" name="Text Box 25"/>
          <p:cNvSpPr txBox="1">
            <a:spLocks noChangeArrowheads="1"/>
          </p:cNvSpPr>
          <p:nvPr/>
        </p:nvSpPr>
        <p:spPr bwMode="auto">
          <a:xfrm>
            <a:off x="5114925" y="4562475"/>
            <a:ext cx="1438275" cy="1006475"/>
          </a:xfrm>
          <a:prstGeom prst="rect">
            <a:avLst/>
          </a:prstGeom>
          <a:noFill/>
          <a:ln w="9525">
            <a:noFill/>
            <a:miter lim="800000"/>
            <a:headEnd/>
            <a:tailEnd/>
          </a:ln>
        </p:spPr>
        <p:txBody>
          <a:bodyPr wrap="none">
            <a:prstTxWarp prst="textNoShape">
              <a:avLst/>
            </a:prstTxWarp>
            <a:spAutoFit/>
          </a:bodyPr>
          <a:lstStyle/>
          <a:p>
            <a:r>
              <a:rPr lang="en-US" sz="2000" b="1" i="1">
                <a:latin typeface="Verdana" pitchFamily="-110" charset="0"/>
              </a:rPr>
              <a:t>Public</a:t>
            </a:r>
          </a:p>
          <a:p>
            <a:r>
              <a:rPr lang="en-US" sz="2000" b="1" i="1">
                <a:latin typeface="Verdana" pitchFamily="-110" charset="0"/>
              </a:rPr>
              <a:t> meeting</a:t>
            </a:r>
          </a:p>
          <a:p>
            <a:r>
              <a:rPr lang="en-US" sz="2000" b="1" i="1">
                <a:latin typeface="Verdana" pitchFamily="-110" charset="0"/>
              </a:rPr>
              <a:t> room</a:t>
            </a:r>
          </a:p>
        </p:txBody>
      </p:sp>
      <p:sp>
        <p:nvSpPr>
          <p:cNvPr id="26" name="Text Box 26"/>
          <p:cNvSpPr txBox="1">
            <a:spLocks noChangeArrowheads="1"/>
          </p:cNvSpPr>
          <p:nvPr/>
        </p:nvSpPr>
        <p:spPr bwMode="auto">
          <a:xfrm>
            <a:off x="3432175" y="4114800"/>
            <a:ext cx="1409700" cy="641350"/>
          </a:xfrm>
          <a:prstGeom prst="rect">
            <a:avLst/>
          </a:prstGeom>
          <a:noFill/>
          <a:ln w="9525">
            <a:noFill/>
            <a:miter lim="800000"/>
            <a:headEnd/>
            <a:tailEnd/>
          </a:ln>
        </p:spPr>
        <p:txBody>
          <a:bodyPr wrap="none">
            <a:prstTxWarp prst="textNoShape">
              <a:avLst/>
            </a:prstTxWarp>
            <a:spAutoFit/>
          </a:bodyPr>
          <a:lstStyle/>
          <a:p>
            <a:r>
              <a:rPr lang="en-US" b="1" i="1">
                <a:latin typeface="Verdana" pitchFamily="-110" charset="0"/>
              </a:rPr>
              <a:t>Nonprofit</a:t>
            </a:r>
          </a:p>
          <a:p>
            <a:r>
              <a:rPr lang="en-US" b="1" i="1">
                <a:latin typeface="Verdana" pitchFamily="-110" charset="0"/>
              </a:rPr>
              <a:t>Flyers </a:t>
            </a:r>
          </a:p>
        </p:txBody>
      </p:sp>
      <p:sp>
        <p:nvSpPr>
          <p:cNvPr id="67611" name="Text Box 28"/>
          <p:cNvSpPr txBox="1">
            <a:spLocks noChangeArrowheads="1"/>
          </p:cNvSpPr>
          <p:nvPr/>
        </p:nvSpPr>
        <p:spPr bwMode="auto">
          <a:xfrm>
            <a:off x="3886200" y="1524000"/>
            <a:ext cx="3962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i="1">
                <a:latin typeface="Verdana" pitchFamily="-110" charset="0"/>
              </a:rPr>
              <a:t> purpose</a:t>
            </a:r>
          </a:p>
        </p:txBody>
      </p:sp>
      <p:sp>
        <p:nvSpPr>
          <p:cNvPr id="29" name="Rectangle 28"/>
          <p:cNvSpPr/>
          <p:nvPr/>
        </p:nvSpPr>
        <p:spPr>
          <a:xfrm>
            <a:off x="2743200" y="2286000"/>
            <a:ext cx="3733800" cy="461665"/>
          </a:xfrm>
          <a:prstGeom prst="rect">
            <a:avLst/>
          </a:prstGeom>
          <a:solidFill>
            <a:srgbClr val="FFFF00">
              <a:alpha val="52000"/>
            </a:srgbClr>
          </a:solidFill>
        </p:spPr>
        <p:txBody>
          <a:bodyPr wrap="square">
            <a:spAutoFit/>
          </a:bodyPr>
          <a:lstStyle/>
          <a:p>
            <a:pPr algn="l"/>
            <a:r>
              <a:rPr lang="en-US" dirty="0" smtClean="0"/>
              <a:t>Limited Public Forums</a:t>
            </a:r>
            <a:endParaRPr lang="en-US" dirty="0"/>
          </a:p>
        </p:txBody>
      </p:sp>
      <p:pic>
        <p:nvPicPr>
          <p:cNvPr id="6" name="Picture 5" descr="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2819400"/>
            <a:ext cx="303848" cy="713689"/>
          </a:xfrm>
          <a:prstGeom prst="rect">
            <a:avLst/>
          </a:prstGeom>
        </p:spPr>
      </p:pic>
    </p:spTree>
    <p:extLst>
      <p:ext uri="{BB962C8B-B14F-4D97-AF65-F5344CB8AC3E}">
        <p14:creationId xmlns:p14="http://schemas.microsoft.com/office/powerpoint/2010/main" val="1429899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ppt_x"/>
                                          </p:val>
                                        </p:tav>
                                        <p:tav tm="100000">
                                          <p:val>
                                            <p:strVal val="#ppt_x"/>
                                          </p:val>
                                        </p:tav>
                                      </p:tavLst>
                                    </p:anim>
                                    <p:anim calcmode="lin" valueType="num">
                                      <p:cBhvr additive="base">
                                        <p:cTn id="8" dur="2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par>
                                <p:cTn id="18" presetID="5"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par>
                                <p:cTn id="21" presetID="5"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heckerboard(across)">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28600"/>
            <a:ext cx="83820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lstStyle>
          <a:p>
            <a:pPr algn="ctr">
              <a:defRPr/>
            </a:pPr>
            <a:r>
              <a:rPr lang="en-US" dirty="0" smtClean="0">
                <a:latin typeface="Calibri" pitchFamily="34" charset="0"/>
                <a:cs typeface="Calibri" pitchFamily="34" charset="0"/>
              </a:rPr>
              <a:t>Public Comments in</a:t>
            </a:r>
          </a:p>
          <a:p>
            <a:pPr algn="ctr">
              <a:defRPr/>
            </a:pPr>
            <a:r>
              <a:rPr lang="en-US" dirty="0" smtClean="0">
                <a:latin typeface="Calibri" pitchFamily="34" charset="0"/>
                <a:cs typeface="Calibri" pitchFamily="34" charset="0"/>
              </a:rPr>
              <a:t>Limited Public Forum</a:t>
            </a:r>
          </a:p>
        </p:txBody>
      </p:sp>
      <p:sp>
        <p:nvSpPr>
          <p:cNvPr id="68611" name="Content Placeholder 2"/>
          <p:cNvSpPr txBox="1">
            <a:spLocks/>
          </p:cNvSpPr>
          <p:nvPr/>
        </p:nvSpPr>
        <p:spPr bwMode="auto">
          <a:xfrm>
            <a:off x="152400" y="1524000"/>
            <a:ext cx="8229600" cy="4525963"/>
          </a:xfrm>
          <a:prstGeom prst="rect">
            <a:avLst/>
          </a:prstGeom>
          <a:noFill/>
          <a:ln w="9525">
            <a:noFill/>
            <a:miter lim="800000"/>
            <a:headEnd/>
            <a:tailEnd/>
          </a:ln>
        </p:spPr>
        <p:txBody>
          <a:bodyPr>
            <a:prstTxWarp prst="textNoShape">
              <a:avLst/>
            </a:prstTxWarp>
          </a:bodyPr>
          <a:lstStyle/>
          <a:p>
            <a:pPr marL="365125" indent="-255588" algn="l" eaLnBrk="0" hangingPunct="0">
              <a:spcBef>
                <a:spcPts val="400"/>
              </a:spcBef>
              <a:buClr>
                <a:schemeClr val="accent1"/>
              </a:buClr>
              <a:buSzPct val="68000"/>
              <a:buFont typeface="Wingdings 3" pitchFamily="-110" charset="2"/>
              <a:buChar char=""/>
            </a:pPr>
            <a:r>
              <a:rPr lang="en-US" sz="3200" dirty="0">
                <a:latin typeface="Calibri" pitchFamily="-110" charset="0"/>
              </a:rPr>
              <a:t>Define purpose of the space		</a:t>
            </a:r>
            <a:endParaRPr lang="en-US" sz="3200" dirty="0" smtClean="0">
              <a:latin typeface="Calibri" pitchFamily="-110" charset="0"/>
            </a:endParaRPr>
          </a:p>
          <a:p>
            <a:pPr marL="858838" lvl="2" algn="l">
              <a:spcBef>
                <a:spcPts val="350"/>
              </a:spcBef>
              <a:buClr>
                <a:schemeClr val="accent2"/>
              </a:buClr>
              <a:buFont typeface="Wingdings 2" pitchFamily="-110" charset="2"/>
              <a:buChar char=""/>
            </a:pPr>
            <a:r>
              <a:rPr lang="en-US" sz="3200" dirty="0" smtClean="0">
                <a:latin typeface="Calibri" pitchFamily="-110" charset="0"/>
              </a:rPr>
              <a:t>Broad: Library services</a:t>
            </a:r>
          </a:p>
          <a:p>
            <a:pPr marL="858838" lvl="2" indent="-228600" algn="l" eaLnBrk="0" hangingPunct="0">
              <a:spcBef>
                <a:spcPts val="350"/>
              </a:spcBef>
              <a:buClr>
                <a:schemeClr val="accent2"/>
              </a:buClr>
              <a:buSzPct val="100000"/>
              <a:buFont typeface="Wingdings 2" pitchFamily="-110" charset="2"/>
              <a:buChar char=""/>
            </a:pPr>
            <a:r>
              <a:rPr lang="en-US" sz="3200" dirty="0" smtClean="0">
                <a:latin typeface="Calibri" pitchFamily="-110" charset="0"/>
              </a:rPr>
              <a:t>Narrow: Reading game</a:t>
            </a:r>
          </a:p>
          <a:p>
            <a:pPr marL="365125" indent="-255588" algn="l" eaLnBrk="0" hangingPunct="0">
              <a:spcBef>
                <a:spcPts val="400"/>
              </a:spcBef>
              <a:buClr>
                <a:schemeClr val="accent1"/>
              </a:buClr>
              <a:buSzPct val="68000"/>
              <a:buFont typeface="Wingdings 3" pitchFamily="-110" charset="2"/>
              <a:buChar char=""/>
            </a:pPr>
            <a:r>
              <a:rPr lang="en-US" sz="3200" dirty="0" smtClean="0">
                <a:latin typeface="Calibri" pitchFamily="-110" charset="0"/>
              </a:rPr>
              <a:t>Ask </a:t>
            </a:r>
            <a:r>
              <a:rPr lang="en-US" sz="3200" dirty="0">
                <a:latin typeface="Calibri" pitchFamily="-110" charset="0"/>
              </a:rPr>
              <a:t>for civility (but don’t enforce)</a:t>
            </a:r>
          </a:p>
          <a:p>
            <a:pPr marL="365125" indent="-255588" algn="l" eaLnBrk="0" hangingPunct="0">
              <a:spcBef>
                <a:spcPts val="400"/>
              </a:spcBef>
              <a:buClr>
                <a:schemeClr val="accent1"/>
              </a:buClr>
              <a:buSzPct val="68000"/>
              <a:buFont typeface="Wingdings 3" pitchFamily="-110" charset="2"/>
              <a:buChar char=""/>
            </a:pPr>
            <a:r>
              <a:rPr lang="en-US" sz="3200" dirty="0">
                <a:latin typeface="Calibri" pitchFamily="-110" charset="0"/>
              </a:rPr>
              <a:t>Remove OFF TOPIC </a:t>
            </a:r>
          </a:p>
          <a:p>
            <a:pPr marL="858838" lvl="2" indent="-228600" algn="l" eaLnBrk="0" hangingPunct="0">
              <a:spcBef>
                <a:spcPts val="350"/>
              </a:spcBef>
              <a:buClr>
                <a:schemeClr val="accent2"/>
              </a:buClr>
              <a:buSzPct val="100000"/>
              <a:buFont typeface="Wingdings 2" pitchFamily="-110" charset="2"/>
              <a:buChar char=""/>
            </a:pPr>
            <a:r>
              <a:rPr lang="en-US" sz="3200" dirty="0" err="1">
                <a:latin typeface="Calibri" pitchFamily="-110" charset="0"/>
              </a:rPr>
              <a:t>Cialis</a:t>
            </a:r>
            <a:endParaRPr lang="en-US" sz="3200" dirty="0">
              <a:latin typeface="Calibri" pitchFamily="-110" charset="0"/>
            </a:endParaRPr>
          </a:p>
          <a:p>
            <a:pPr marL="858838" lvl="2" indent="-228600" algn="l" eaLnBrk="0" hangingPunct="0">
              <a:spcBef>
                <a:spcPts val="350"/>
              </a:spcBef>
              <a:buClr>
                <a:schemeClr val="accent2"/>
              </a:buClr>
              <a:buSzPct val="100000"/>
              <a:buFont typeface="Wingdings 2" pitchFamily="-110" charset="2"/>
              <a:buChar char=""/>
            </a:pPr>
            <a:r>
              <a:rPr lang="en-US" sz="3200" dirty="0">
                <a:latin typeface="Calibri" pitchFamily="-110" charset="0"/>
              </a:rPr>
              <a:t>Personal attacks that are off topic</a:t>
            </a:r>
          </a:p>
          <a:p>
            <a:pPr marL="365125" indent="-255588" algn="l" eaLnBrk="0" hangingPunct="0">
              <a:spcBef>
                <a:spcPts val="400"/>
              </a:spcBef>
              <a:buClr>
                <a:schemeClr val="accent1"/>
              </a:buClr>
              <a:buSzPct val="68000"/>
              <a:buFont typeface="Wingdings 3" pitchFamily="-110" charset="2"/>
              <a:buChar char=""/>
            </a:pPr>
            <a:r>
              <a:rPr lang="en-US" sz="3200" dirty="0">
                <a:latin typeface="Calibri" pitchFamily="-110" charset="0"/>
              </a:rPr>
              <a:t>Bury offensive posts</a:t>
            </a:r>
          </a:p>
        </p:txBody>
      </p:sp>
      <p:sp>
        <p:nvSpPr>
          <p:cNvPr id="5" name="TextBox 4"/>
          <p:cNvSpPr txBox="1"/>
          <p:nvPr/>
        </p:nvSpPr>
        <p:spPr>
          <a:xfrm rot="20911898">
            <a:off x="5452875" y="3605687"/>
            <a:ext cx="3387541" cy="769441"/>
          </a:xfrm>
          <a:prstGeom prst="rect">
            <a:avLst/>
          </a:prstGeom>
          <a:noFill/>
        </p:spPr>
        <p:txBody>
          <a:bodyPr wrap="none" rtlCol="0">
            <a:spAutoFit/>
          </a:bodyPr>
          <a:lstStyle/>
          <a:p>
            <a:r>
              <a:rPr lang="en-US" sz="4400" b="1" dirty="0" smtClean="0">
                <a:solidFill>
                  <a:srgbClr val="FF0F22"/>
                </a:solidFill>
              </a:rPr>
              <a:t>OFF TOPIC!</a:t>
            </a:r>
          </a:p>
        </p:txBody>
      </p:sp>
      <p:sp>
        <p:nvSpPr>
          <p:cNvPr id="6" name="Rectangle 5"/>
          <p:cNvSpPr/>
          <p:nvPr/>
        </p:nvSpPr>
        <p:spPr bwMode="auto">
          <a:xfrm rot="20886320">
            <a:off x="5257800" y="3669736"/>
            <a:ext cx="3886200" cy="685800"/>
          </a:xfrm>
          <a:prstGeom prst="rect">
            <a:avLst/>
          </a:prstGeom>
          <a:solidFill>
            <a:srgbClr val="FF6600">
              <a:alpha val="1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tx1"/>
              </a:solidFill>
              <a:effectLst/>
              <a:latin typeface="Times New Roman" charset="0"/>
              <a:ea typeface="Lucida Sans Unicode" charset="0"/>
              <a:cs typeface="Lucida Sans Unicode" charset="0"/>
            </a:endParaRPr>
          </a:p>
        </p:txBody>
      </p:sp>
    </p:spTree>
    <p:extLst>
      <p:ext uri="{BB962C8B-B14F-4D97-AF65-F5344CB8AC3E}">
        <p14:creationId xmlns:p14="http://schemas.microsoft.com/office/powerpoint/2010/main" val="37120393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61913"/>
            <a:ext cx="9142413" cy="1433513"/>
          </a:xfrm>
        </p:spPr>
        <p:txBody>
          <a:bodyPr/>
          <a:lstStyle/>
          <a:p>
            <a:r>
              <a:rPr lang="en-US" b="1" dirty="0" smtClean="0"/>
              <a:t>Want More Control?</a:t>
            </a:r>
          </a:p>
        </p:txBody>
      </p:sp>
      <p:sp>
        <p:nvSpPr>
          <p:cNvPr id="157699" name="Content Placeholder 2"/>
          <p:cNvSpPr>
            <a:spLocks noGrp="1"/>
          </p:cNvSpPr>
          <p:nvPr>
            <p:ph idx="1"/>
          </p:nvPr>
        </p:nvSpPr>
        <p:spPr>
          <a:xfrm>
            <a:off x="457200" y="1604963"/>
            <a:ext cx="8153400" cy="4524375"/>
          </a:xfrm>
        </p:spPr>
        <p:txBody>
          <a:bodyPr lIns="91440" tIns="45720" rIns="91440" bIns="45720"/>
          <a:lstStyle/>
          <a:p>
            <a:r>
              <a:rPr lang="en-US" dirty="0" smtClean="0"/>
              <a:t>Treat online space as a newsletter with letters to the editor</a:t>
            </a:r>
          </a:p>
          <a:p>
            <a:endParaRPr lang="en-US" dirty="0" smtClean="0"/>
          </a:p>
          <a:p>
            <a:r>
              <a:rPr lang="en-US" dirty="0" smtClean="0"/>
              <a:t>“Government speech”</a:t>
            </a:r>
          </a:p>
          <a:p>
            <a:r>
              <a:rPr lang="en-US" dirty="0" smtClean="0"/>
              <a:t>Content is determined</a:t>
            </a:r>
          </a:p>
          <a:p>
            <a:r>
              <a:rPr lang="en-US" dirty="0" smtClean="0"/>
              <a:t>by library</a:t>
            </a:r>
          </a:p>
        </p:txBody>
      </p:sp>
      <p:pic>
        <p:nvPicPr>
          <p:cNvPr id="157700" name="Picture 3"/>
          <p:cNvPicPr>
            <a:picLocks noChangeAspect="1"/>
          </p:cNvPicPr>
          <p:nvPr/>
        </p:nvPicPr>
        <p:blipFill>
          <a:blip r:embed="rId2"/>
          <a:srcRect/>
          <a:stretch>
            <a:fillRect/>
          </a:stretch>
        </p:blipFill>
        <p:spPr bwMode="auto">
          <a:xfrm rot="-744701">
            <a:off x="5662613" y="2670175"/>
            <a:ext cx="3082925" cy="1976438"/>
          </a:xfrm>
          <a:prstGeom prst="rect">
            <a:avLst/>
          </a:prstGeom>
          <a:noFill/>
          <a:ln w="9525">
            <a:noFill/>
            <a:miter lim="800000"/>
            <a:headEnd/>
            <a:tailEnd/>
          </a:ln>
        </p:spPr>
      </p:pic>
    </p:spTree>
    <p:extLst>
      <p:ext uri="{BB962C8B-B14F-4D97-AF65-F5344CB8AC3E}">
        <p14:creationId xmlns:p14="http://schemas.microsoft.com/office/powerpoint/2010/main" val="2927943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solidFill>
            <a:srgbClr val="FF0000"/>
          </a:solidFill>
        </p:spPr>
        <p:txBody>
          <a:bodyPr/>
          <a:lstStyle/>
          <a:p>
            <a:r>
              <a:rPr lang="en-US" b="1"/>
              <a:t>Selection v. Removal</a:t>
            </a:r>
          </a:p>
        </p:txBody>
      </p:sp>
      <p:pic>
        <p:nvPicPr>
          <p:cNvPr id="110595" name="Picture 3" descr="Illustration of a woman sitting at a desk reading."/>
          <p:cNvPicPr>
            <a:picLocks noChangeAspect="1" noChangeArrowheads="1"/>
          </p:cNvPicPr>
          <p:nvPr/>
        </p:nvPicPr>
        <p:blipFill>
          <a:blip r:embed="rId3"/>
          <a:srcRect l="27954"/>
          <a:stretch>
            <a:fillRect/>
          </a:stretch>
        </p:blipFill>
        <p:spPr bwMode="auto">
          <a:xfrm>
            <a:off x="838200" y="1676400"/>
            <a:ext cx="2360613" cy="3649663"/>
          </a:xfrm>
          <a:prstGeom prst="rect">
            <a:avLst/>
          </a:prstGeom>
          <a:noFill/>
          <a:ln w="9525">
            <a:noFill/>
            <a:miter lim="800000"/>
            <a:headEnd/>
            <a:tailEnd/>
          </a:ln>
        </p:spPr>
      </p:pic>
      <p:pic>
        <p:nvPicPr>
          <p:cNvPr id="110596" name="Picture 4" descr="58"/>
          <p:cNvPicPr>
            <a:picLocks noChangeAspect="1" noChangeArrowheads="1"/>
          </p:cNvPicPr>
          <p:nvPr/>
        </p:nvPicPr>
        <p:blipFill>
          <a:blip r:embed="rId4"/>
          <a:srcRect/>
          <a:stretch>
            <a:fillRect/>
          </a:stretch>
        </p:blipFill>
        <p:spPr bwMode="auto">
          <a:xfrm>
            <a:off x="4343400" y="1752600"/>
            <a:ext cx="3375025" cy="3562350"/>
          </a:xfrm>
          <a:prstGeom prst="rect">
            <a:avLst/>
          </a:prstGeom>
          <a:noFill/>
          <a:ln w="9525">
            <a:noFill/>
            <a:miter lim="800000"/>
            <a:headEnd/>
            <a:tailEnd/>
          </a:ln>
        </p:spPr>
      </p:pic>
      <p:sp>
        <p:nvSpPr>
          <p:cNvPr id="110597" name="Text Box 6"/>
          <p:cNvSpPr txBox="1">
            <a:spLocks noChangeArrowheads="1"/>
          </p:cNvSpPr>
          <p:nvPr/>
        </p:nvSpPr>
        <p:spPr bwMode="auto">
          <a:xfrm>
            <a:off x="3657600" y="5715000"/>
            <a:ext cx="5181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000000"/>
                </a:solidFill>
                <a:ea typeface="Lucida Sans Unicode" pitchFamily="-107" charset="0"/>
                <a:cs typeface="Lucida Sans Unicode" pitchFamily="-107" charset="0"/>
              </a:rPr>
              <a:t>Removal by </a:t>
            </a:r>
            <a:r>
              <a:rPr lang="en-US" b="1" dirty="0">
                <a:solidFill>
                  <a:srgbClr val="000000"/>
                </a:solidFill>
                <a:ea typeface="Lucida Sans Unicode" pitchFamily="-107" charset="0"/>
                <a:cs typeface="Lucida Sans Unicode" pitchFamily="-107" charset="0"/>
              </a:rPr>
              <a:t>the government                      may invite judicial review</a:t>
            </a:r>
          </a:p>
        </p:txBody>
      </p:sp>
    </p:spTree>
    <p:extLst>
      <p:ext uri="{BB962C8B-B14F-4D97-AF65-F5344CB8AC3E}">
        <p14:creationId xmlns:p14="http://schemas.microsoft.com/office/powerpoint/2010/main" val="1029009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1143000"/>
          </a:xfrm>
          <a:prstGeom prst="rect">
            <a:avLst/>
          </a:prstGeom>
        </p:spPr>
        <p:txBody>
          <a:bodyPr>
            <a:prstTxWarp prst="textNoShape">
              <a:avLst/>
            </a:prstTxWarp>
          </a:bodyPr>
          <a:lstStyle/>
          <a:p>
            <a:pPr algn="ctr" eaLnBrk="0" hangingPunct="0">
              <a:defRPr/>
            </a:pPr>
            <a:r>
              <a:rPr lang="en-US" sz="3600" b="1" dirty="0" smtClean="0">
                <a:solidFill>
                  <a:schemeClr val="tx2"/>
                </a:solidFill>
                <a:effectLst>
                  <a:outerShdw blurRad="38100" dist="38100" dir="2700000" algn="tl">
                    <a:srgbClr val="DDDDDD"/>
                  </a:outerShdw>
                </a:effectLst>
                <a:latin typeface="Calibri" charset="0"/>
                <a:ea typeface="ＭＳ Ｐゴシック" charset="-128"/>
                <a:cs typeface="ＭＳ Ｐゴシック" charset="-128"/>
              </a:rPr>
              <a:t>But isn’t the library responsible for libel?</a:t>
            </a:r>
          </a:p>
          <a:p>
            <a:pPr algn="l" eaLnBrk="0" hangingPunct="0">
              <a:defRPr/>
            </a:pPr>
            <a:endParaRPr lang="en-US" sz="4000" b="1" dirty="0">
              <a:solidFill>
                <a:schemeClr val="tx2"/>
              </a:solidFill>
              <a:effectLst>
                <a:outerShdw blurRad="38100" dist="38100" dir="2700000" algn="tl">
                  <a:srgbClr val="DDDDDD"/>
                </a:outerShdw>
              </a:effectLst>
              <a:latin typeface="Calibri" charset="0"/>
              <a:ea typeface="ＭＳ Ｐゴシック" charset="-128"/>
              <a:cs typeface="ＭＳ Ｐゴシック" charset="-128"/>
            </a:endParaRPr>
          </a:p>
        </p:txBody>
      </p:sp>
      <p:sp>
        <p:nvSpPr>
          <p:cNvPr id="69635" name="Rectangle 3"/>
          <p:cNvSpPr txBox="1">
            <a:spLocks noChangeArrowheads="1"/>
          </p:cNvSpPr>
          <p:nvPr/>
        </p:nvSpPr>
        <p:spPr bwMode="auto">
          <a:xfrm>
            <a:off x="381000" y="1379538"/>
            <a:ext cx="7772400" cy="1058862"/>
          </a:xfrm>
          <a:prstGeom prst="rect">
            <a:avLst/>
          </a:prstGeom>
          <a:noFill/>
          <a:ln w="9525">
            <a:noFill/>
            <a:miter lim="800000"/>
            <a:headEnd/>
            <a:tailEnd/>
          </a:ln>
        </p:spPr>
        <p:txBody>
          <a:bodyPr>
            <a:prstTxWarp prst="textNoShape">
              <a:avLst/>
            </a:prstTxWarp>
          </a:bodyPr>
          <a:lstStyle/>
          <a:p>
            <a:pPr marL="65088" indent="-65088" algn="l" eaLnBrk="0" hangingPunct="0">
              <a:spcBef>
                <a:spcPts val="400"/>
              </a:spcBef>
              <a:buClr>
                <a:schemeClr val="accent1"/>
              </a:buClr>
              <a:buSzPct val="68000"/>
            </a:pPr>
            <a:r>
              <a:rPr lang="en-US" sz="2800" b="1" dirty="0" smtClean="0">
                <a:latin typeface="Calibri" pitchFamily="-110" charset="0"/>
              </a:rPr>
              <a:t> No. </a:t>
            </a:r>
            <a:endParaRPr lang="en-US" sz="2700" dirty="0">
              <a:latin typeface="Lucida Sans Unicode" pitchFamily="-110" charset="0"/>
            </a:endParaRPr>
          </a:p>
        </p:txBody>
      </p:sp>
      <p:sp>
        <p:nvSpPr>
          <p:cNvPr id="69636" name="Text Box 8"/>
          <p:cNvSpPr txBox="1">
            <a:spLocks noChangeArrowheads="1"/>
          </p:cNvSpPr>
          <p:nvPr/>
        </p:nvSpPr>
        <p:spPr bwMode="auto">
          <a:xfrm>
            <a:off x="228600" y="5613400"/>
            <a:ext cx="8153400" cy="1016000"/>
          </a:xfrm>
          <a:prstGeom prst="rect">
            <a:avLst/>
          </a:prstGeom>
          <a:noFill/>
          <a:ln w="9525">
            <a:solidFill>
              <a:schemeClr val="accent1"/>
            </a:solidFill>
            <a:miter lim="800000"/>
            <a:headEnd/>
            <a:tailEnd/>
          </a:ln>
        </p:spPr>
        <p:txBody>
          <a:bodyPr>
            <a:prstTxWarp prst="textNoShape">
              <a:avLst/>
            </a:prstTxWarp>
            <a:spAutoFit/>
          </a:bodyPr>
          <a:lstStyle/>
          <a:p>
            <a:pPr>
              <a:spcBef>
                <a:spcPct val="50000"/>
              </a:spcBef>
            </a:pPr>
            <a:r>
              <a:rPr lang="en-US" sz="2000" b="1" i="1">
                <a:latin typeface="Calibri" pitchFamily="-110" charset="0"/>
              </a:rPr>
              <a:t>No provider or user of an interactive computer service shall be treated as the publisher or speaker of any information provided by another information content provider. 47 USC§ 230(c) </a:t>
            </a:r>
          </a:p>
        </p:txBody>
      </p:sp>
      <p:pic>
        <p:nvPicPr>
          <p:cNvPr id="69638" name="Picture 8"/>
          <p:cNvPicPr>
            <a:picLocks noChangeAspect="1"/>
          </p:cNvPicPr>
          <p:nvPr/>
        </p:nvPicPr>
        <p:blipFill>
          <a:blip r:embed="rId3"/>
          <a:srcRect/>
          <a:stretch>
            <a:fillRect/>
          </a:stretch>
        </p:blipFill>
        <p:spPr bwMode="auto">
          <a:xfrm>
            <a:off x="228600" y="2362200"/>
            <a:ext cx="3175000" cy="2260600"/>
          </a:xfrm>
          <a:prstGeom prst="rect">
            <a:avLst/>
          </a:prstGeom>
          <a:noFill/>
          <a:ln w="9525">
            <a:noFill/>
            <a:miter lim="800000"/>
            <a:headEnd/>
            <a:tailEnd/>
          </a:ln>
        </p:spPr>
      </p:pic>
      <p:sp>
        <p:nvSpPr>
          <p:cNvPr id="69639" name="TextBox 9"/>
          <p:cNvSpPr txBox="1">
            <a:spLocks noChangeArrowheads="1"/>
          </p:cNvSpPr>
          <p:nvPr/>
        </p:nvSpPr>
        <p:spPr bwMode="auto">
          <a:xfrm>
            <a:off x="3581400" y="1447800"/>
            <a:ext cx="5334000" cy="1415772"/>
          </a:xfrm>
          <a:prstGeom prst="rect">
            <a:avLst/>
          </a:prstGeom>
          <a:noFill/>
          <a:ln w="9525">
            <a:noFill/>
            <a:miter lim="800000"/>
            <a:headEnd/>
            <a:tailEnd/>
          </a:ln>
        </p:spPr>
        <p:txBody>
          <a:bodyPr>
            <a:prstTxWarp prst="textNoShape">
              <a:avLst/>
            </a:prstTxWarp>
            <a:spAutoFit/>
          </a:bodyPr>
          <a:lstStyle/>
          <a:p>
            <a:r>
              <a:rPr lang="en-US" dirty="0" err="1"/>
              <a:t>Matchmaker.com</a:t>
            </a:r>
            <a:r>
              <a:rPr lang="en-US" dirty="0" smtClean="0"/>
              <a:t> not liable when user posted false </a:t>
            </a:r>
            <a:r>
              <a:rPr lang="en-US" dirty="0"/>
              <a:t>profile for Star Trek actress</a:t>
            </a:r>
            <a:r>
              <a:rPr lang="en-US" dirty="0" smtClean="0"/>
              <a:t> </a:t>
            </a:r>
          </a:p>
          <a:p>
            <a:endParaRPr lang="en-US" dirty="0"/>
          </a:p>
          <a:p>
            <a:r>
              <a:rPr lang="en-US" sz="1400" i="1" dirty="0" err="1"/>
              <a:t>Carafano</a:t>
            </a:r>
            <a:r>
              <a:rPr lang="en-US" sz="1400" i="1" dirty="0"/>
              <a:t> v. </a:t>
            </a:r>
            <a:r>
              <a:rPr lang="en-US" sz="1400" i="1" dirty="0" err="1"/>
              <a:t>Metrosplash.com</a:t>
            </a:r>
            <a:r>
              <a:rPr lang="en-US" sz="1400" i="1" dirty="0"/>
              <a:t>, Inc.</a:t>
            </a:r>
            <a:r>
              <a:rPr lang="en-US" sz="1400" dirty="0"/>
              <a:t>, 339 F.3d 1119 (9</a:t>
            </a:r>
            <a:r>
              <a:rPr lang="en-US" sz="1400" baseline="30000" dirty="0"/>
              <a:t>th</a:t>
            </a:r>
            <a:r>
              <a:rPr lang="en-US" sz="1400" dirty="0"/>
              <a:t> Cir. 2003)</a:t>
            </a:r>
          </a:p>
        </p:txBody>
      </p:sp>
      <p:sp>
        <p:nvSpPr>
          <p:cNvPr id="69640" name="TextBox 10"/>
          <p:cNvSpPr txBox="1">
            <a:spLocks noChangeArrowheads="1"/>
          </p:cNvSpPr>
          <p:nvPr/>
        </p:nvSpPr>
        <p:spPr bwMode="auto">
          <a:xfrm>
            <a:off x="3810000" y="3886200"/>
            <a:ext cx="5029200" cy="1200328"/>
          </a:xfrm>
          <a:prstGeom prst="rect">
            <a:avLst/>
          </a:prstGeom>
          <a:noFill/>
          <a:ln w="9525">
            <a:noFill/>
            <a:miter lim="800000"/>
            <a:headEnd/>
            <a:tailEnd/>
          </a:ln>
        </p:spPr>
        <p:txBody>
          <a:bodyPr>
            <a:prstTxWarp prst="textNoShape">
              <a:avLst/>
            </a:prstTxWarp>
            <a:spAutoFit/>
          </a:bodyPr>
          <a:lstStyle/>
          <a:p>
            <a:r>
              <a:rPr lang="en-US" dirty="0"/>
              <a:t>Sect. 230 broad protection – from false information, negligence, sexually explicit content, </a:t>
            </a:r>
            <a:r>
              <a:rPr lang="en-US" dirty="0" smtClean="0"/>
              <a:t>discrimination</a:t>
            </a:r>
            <a:endParaRPr lang="en-US" dirty="0"/>
          </a:p>
        </p:txBody>
      </p:sp>
    </p:spTree>
    <p:extLst>
      <p:ext uri="{BB962C8B-B14F-4D97-AF65-F5344CB8AC3E}">
        <p14:creationId xmlns:p14="http://schemas.microsoft.com/office/powerpoint/2010/main" val="40102577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2-10 at 10.42.20 PM.png"/>
          <p:cNvPicPr>
            <a:picLocks noGrp="1" noChangeAspect="1"/>
          </p:cNvPicPr>
          <p:nvPr>
            <p:ph idx="1"/>
          </p:nvPr>
        </p:nvPicPr>
        <p:blipFill>
          <a:blip r:embed="rId3"/>
          <a:srcRect l="-8882" r="-8882"/>
          <a:stretch>
            <a:fillRect/>
          </a:stretch>
        </p:blipFill>
        <p:spPr>
          <a:xfrm rot="20950743">
            <a:off x="-166121" y="2352505"/>
            <a:ext cx="5029200" cy="2765429"/>
          </a:xfrm>
        </p:spPr>
      </p:pic>
      <p:sp>
        <p:nvSpPr>
          <p:cNvPr id="3" name="Title 2"/>
          <p:cNvSpPr>
            <a:spLocks noGrp="1"/>
          </p:cNvSpPr>
          <p:nvPr>
            <p:ph type="title"/>
          </p:nvPr>
        </p:nvSpPr>
        <p:spPr>
          <a:xfrm>
            <a:off x="-474124" y="-146050"/>
            <a:ext cx="9142413" cy="1433513"/>
          </a:xfrm>
        </p:spPr>
        <p:txBody>
          <a:bodyPr/>
          <a:lstStyle/>
          <a:p>
            <a:r>
              <a:rPr lang="en-US" b="1" dirty="0" smtClean="0"/>
              <a:t>Very tough to show threats, stalking</a:t>
            </a:r>
            <a:endParaRPr lang="en-US" b="1" dirty="0"/>
          </a:p>
        </p:txBody>
      </p:sp>
      <p:sp>
        <p:nvSpPr>
          <p:cNvPr id="4" name="TextBox 3"/>
          <p:cNvSpPr txBox="1"/>
          <p:nvPr/>
        </p:nvSpPr>
        <p:spPr>
          <a:xfrm>
            <a:off x="0" y="6412468"/>
            <a:ext cx="9144000" cy="369332"/>
          </a:xfrm>
          <a:prstGeom prst="rect">
            <a:avLst/>
          </a:prstGeom>
          <a:noFill/>
        </p:spPr>
        <p:txBody>
          <a:bodyPr wrap="square" rtlCol="0">
            <a:spAutoFit/>
          </a:bodyPr>
          <a:lstStyle/>
          <a:p>
            <a:r>
              <a:rPr lang="en-US" sz="1800" dirty="0" smtClean="0">
                <a:solidFill>
                  <a:srgbClr val="000000"/>
                </a:solidFill>
              </a:rPr>
              <a:t>Pending case before Supreme Court: </a:t>
            </a:r>
            <a:r>
              <a:rPr lang="en-US" sz="1800" i="1" dirty="0" err="1" smtClean="0">
                <a:solidFill>
                  <a:srgbClr val="000000"/>
                </a:solidFill>
              </a:rPr>
              <a:t>Elonis</a:t>
            </a:r>
            <a:r>
              <a:rPr lang="en-US" sz="1800" i="1" dirty="0" smtClean="0">
                <a:solidFill>
                  <a:srgbClr val="000000"/>
                </a:solidFill>
              </a:rPr>
              <a:t> v. United States</a:t>
            </a:r>
          </a:p>
        </p:txBody>
      </p:sp>
      <p:pic>
        <p:nvPicPr>
          <p:cNvPr id="6" name="Picture 5" descr="Screen Shot 2015-02-11 at 10.39.22 AM.png"/>
          <p:cNvPicPr>
            <a:picLocks noChangeAspect="1"/>
          </p:cNvPicPr>
          <p:nvPr/>
        </p:nvPicPr>
        <p:blipFill>
          <a:blip r:embed="rId4"/>
          <a:stretch>
            <a:fillRect/>
          </a:stretch>
        </p:blipFill>
        <p:spPr>
          <a:xfrm rot="717454">
            <a:off x="3524200" y="2467672"/>
            <a:ext cx="5079019" cy="3657600"/>
          </a:xfrm>
          <a:prstGeom prst="rect">
            <a:avLst/>
          </a:prstGeom>
        </p:spPr>
      </p:pic>
      <p:pic>
        <p:nvPicPr>
          <p:cNvPr id="10" name="Picture 9" descr="Screen Shot 2015-02-11 at 10.41.15 AM.png"/>
          <p:cNvPicPr>
            <a:picLocks noChangeAspect="1"/>
          </p:cNvPicPr>
          <p:nvPr/>
        </p:nvPicPr>
        <p:blipFill>
          <a:blip r:embed="rId5"/>
          <a:stretch>
            <a:fillRect/>
          </a:stretch>
        </p:blipFill>
        <p:spPr>
          <a:xfrm rot="768803">
            <a:off x="4083253" y="1612813"/>
            <a:ext cx="5032662" cy="967781"/>
          </a:xfrm>
          <a:prstGeom prst="rect">
            <a:avLst/>
          </a:prstGeom>
        </p:spPr>
      </p:pic>
    </p:spTree>
    <p:extLst>
      <p:ext uri="{BB962C8B-B14F-4D97-AF65-F5344CB8AC3E}">
        <p14:creationId xmlns:p14="http://schemas.microsoft.com/office/powerpoint/2010/main" val="3985827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Terms of Service</a:t>
            </a:r>
            <a:endParaRPr lang="en-US" b="1" dirty="0"/>
          </a:p>
        </p:txBody>
      </p:sp>
      <p:sp>
        <p:nvSpPr>
          <p:cNvPr id="4" name="Rectangle 3"/>
          <p:cNvSpPr/>
          <p:nvPr/>
        </p:nvSpPr>
        <p:spPr>
          <a:xfrm>
            <a:off x="762000" y="5791200"/>
            <a:ext cx="8001000" cy="923330"/>
          </a:xfrm>
          <a:prstGeom prst="rect">
            <a:avLst/>
          </a:prstGeom>
        </p:spPr>
        <p:txBody>
          <a:bodyPr wrap="square">
            <a:spAutoFit/>
          </a:bodyPr>
          <a:lstStyle/>
          <a:p>
            <a:r>
              <a:rPr lang="en-US" sz="1800" dirty="0" smtClean="0">
                <a:hlinkClick r:id="rId2"/>
              </a:rPr>
              <a:t>https://www.facebook.com/legal/terms</a:t>
            </a:r>
            <a:endParaRPr lang="en-US" sz="1800" dirty="0" smtClean="0"/>
          </a:p>
          <a:p>
            <a:r>
              <a:rPr lang="en-US" sz="1800" dirty="0" smtClean="0">
                <a:hlinkClick r:id="rId3"/>
              </a:rPr>
              <a:t>https://about.pinterest.com/en/acceptable-use-policy</a:t>
            </a:r>
            <a:r>
              <a:rPr lang="en-US" sz="1800" dirty="0" smtClean="0"/>
              <a:t> </a:t>
            </a:r>
          </a:p>
          <a:p>
            <a:r>
              <a:rPr lang="en-US" sz="1800" dirty="0" smtClean="0">
                <a:hlinkClick r:id="rId4"/>
              </a:rPr>
              <a:t>https://support.twitter.com/articles/18311-the-twitter-rules</a:t>
            </a:r>
            <a:r>
              <a:rPr lang="en-US" sz="1800" dirty="0" smtClean="0"/>
              <a:t> </a:t>
            </a:r>
            <a:endParaRPr lang="en-US" sz="1800" dirty="0"/>
          </a:p>
        </p:txBody>
      </p:sp>
      <p:pic>
        <p:nvPicPr>
          <p:cNvPr id="7" name="Picture 6" descr="Screen Shot 2015-02-10 at 10.59.54 PM.png"/>
          <p:cNvPicPr>
            <a:picLocks noChangeAspect="1"/>
          </p:cNvPicPr>
          <p:nvPr/>
        </p:nvPicPr>
        <p:blipFill>
          <a:blip r:embed="rId5"/>
          <a:stretch>
            <a:fillRect/>
          </a:stretch>
        </p:blipFill>
        <p:spPr>
          <a:xfrm>
            <a:off x="0" y="0"/>
            <a:ext cx="2105025" cy="1784695"/>
          </a:xfrm>
          <a:prstGeom prst="rect">
            <a:avLst/>
          </a:prstGeom>
        </p:spPr>
      </p:pic>
      <p:pic>
        <p:nvPicPr>
          <p:cNvPr id="11" name="Content Placeholder 10" descr="Screen Shot 2015-02-10 at 11.00.42 PM.png"/>
          <p:cNvPicPr>
            <a:picLocks noGrp="1" noChangeAspect="1"/>
          </p:cNvPicPr>
          <p:nvPr>
            <p:ph idx="1"/>
          </p:nvPr>
        </p:nvPicPr>
        <p:blipFill>
          <a:blip r:embed="rId6"/>
          <a:srcRect t="-370698" b="-370698"/>
          <a:stretch>
            <a:fillRect/>
          </a:stretch>
        </p:blipFill>
        <p:spPr>
          <a:xfrm rot="21076432">
            <a:off x="-11700" y="-1114243"/>
            <a:ext cx="8915400" cy="6553200"/>
          </a:xfrm>
        </p:spPr>
      </p:pic>
      <p:pic>
        <p:nvPicPr>
          <p:cNvPr id="8" name="Picture 7" descr="Screen Shot 2015-02-10 at 11.19.53 PM.png"/>
          <p:cNvPicPr>
            <a:picLocks noChangeAspect="1"/>
          </p:cNvPicPr>
          <p:nvPr/>
        </p:nvPicPr>
        <p:blipFill>
          <a:blip r:embed="rId7"/>
          <a:stretch>
            <a:fillRect/>
          </a:stretch>
        </p:blipFill>
        <p:spPr>
          <a:xfrm rot="534885">
            <a:off x="167186" y="3572849"/>
            <a:ext cx="5005499" cy="2547938"/>
          </a:xfrm>
          <a:prstGeom prst="rect">
            <a:avLst/>
          </a:prstGeom>
        </p:spPr>
      </p:pic>
      <p:pic>
        <p:nvPicPr>
          <p:cNvPr id="6" name="Picture 5" descr="Screen Shot 2015-02-10 at 11.18.22 PM.png"/>
          <p:cNvPicPr>
            <a:picLocks noChangeAspect="1"/>
          </p:cNvPicPr>
          <p:nvPr/>
        </p:nvPicPr>
        <p:blipFill>
          <a:blip r:embed="rId8"/>
          <a:stretch>
            <a:fillRect/>
          </a:stretch>
        </p:blipFill>
        <p:spPr>
          <a:xfrm>
            <a:off x="4940658" y="2438400"/>
            <a:ext cx="4003613" cy="2806700"/>
          </a:xfrm>
          <a:prstGeom prst="rect">
            <a:avLst/>
          </a:prstGeom>
        </p:spPr>
      </p:pic>
      <p:pic>
        <p:nvPicPr>
          <p:cNvPr id="9" name="Picture 8"/>
          <p:cNvPicPr>
            <a:picLocks noChangeAspect="1"/>
          </p:cNvPicPr>
          <p:nvPr/>
        </p:nvPicPr>
        <p:blipFill>
          <a:blip r:embed="rId9"/>
          <a:stretch>
            <a:fillRect/>
          </a:stretch>
        </p:blipFill>
        <p:spPr>
          <a:xfrm rot="285126">
            <a:off x="2890100" y="3118699"/>
            <a:ext cx="1049867" cy="1049867"/>
          </a:xfrm>
          <a:prstGeom prst="rect">
            <a:avLst/>
          </a:prstGeom>
        </p:spPr>
      </p:pic>
      <p:pic>
        <p:nvPicPr>
          <p:cNvPr id="10" name="Picture 9"/>
          <p:cNvPicPr>
            <a:picLocks noChangeAspect="1"/>
          </p:cNvPicPr>
          <p:nvPr/>
        </p:nvPicPr>
        <p:blipFill>
          <a:blip r:embed="rId10"/>
          <a:stretch>
            <a:fillRect/>
          </a:stretch>
        </p:blipFill>
        <p:spPr>
          <a:xfrm>
            <a:off x="8001000" y="1937297"/>
            <a:ext cx="929356" cy="750870"/>
          </a:xfrm>
          <a:prstGeom prst="rect">
            <a:avLst/>
          </a:prstGeom>
        </p:spPr>
      </p:pic>
    </p:spTree>
    <p:extLst>
      <p:ext uri="{BB962C8B-B14F-4D97-AF65-F5344CB8AC3E}">
        <p14:creationId xmlns:p14="http://schemas.microsoft.com/office/powerpoint/2010/main" val="4217978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27003"/>
            <a:ext cx="8229600" cy="830997"/>
          </a:xfrm>
          <a:prstGeom prst="rect">
            <a:avLst/>
          </a:prstGeom>
        </p:spPr>
        <p:txBody>
          <a:bodyPr wrap="square">
            <a:spAutoFit/>
          </a:bodyPr>
          <a:lstStyle/>
          <a:p>
            <a:r>
              <a:rPr lang="en-US" dirty="0" err="1" smtClean="0"/>
              <a:t>http://politicalscience.yale.edu/sites/default/files/ardito_alissa_socmediaadminagenciesandfirstamend.pdf</a:t>
            </a:r>
            <a:endParaRPr lang="en-US" dirty="0"/>
          </a:p>
        </p:txBody>
      </p:sp>
      <p:pic>
        <p:nvPicPr>
          <p:cNvPr id="3" name="Picture 2" descr="Screen Shot 2015-02-10 at 11.08.41 PM.png"/>
          <p:cNvPicPr>
            <a:picLocks noChangeAspect="1"/>
          </p:cNvPicPr>
          <p:nvPr/>
        </p:nvPicPr>
        <p:blipFill>
          <a:blip r:embed="rId2"/>
          <a:stretch>
            <a:fillRect/>
          </a:stretch>
        </p:blipFill>
        <p:spPr>
          <a:xfrm rot="20930408">
            <a:off x="634240" y="444581"/>
            <a:ext cx="5051762" cy="4685189"/>
          </a:xfrm>
          <a:prstGeom prst="rect">
            <a:avLst/>
          </a:prstGeom>
        </p:spPr>
      </p:pic>
      <p:pic>
        <p:nvPicPr>
          <p:cNvPr id="4" name="Picture 3" descr="Screen Shot 2015-02-11 at 10.32.29 AM.png"/>
          <p:cNvPicPr>
            <a:picLocks noChangeAspect="1"/>
          </p:cNvPicPr>
          <p:nvPr/>
        </p:nvPicPr>
        <p:blipFill>
          <a:blip r:embed="rId3"/>
          <a:stretch>
            <a:fillRect/>
          </a:stretch>
        </p:blipFill>
        <p:spPr>
          <a:xfrm rot="684657">
            <a:off x="2982559" y="2150944"/>
            <a:ext cx="5934118" cy="2996604"/>
          </a:xfrm>
          <a:prstGeom prst="rect">
            <a:avLst/>
          </a:prstGeom>
        </p:spPr>
      </p:pic>
      <p:sp>
        <p:nvSpPr>
          <p:cNvPr id="5" name="TextBox 4"/>
          <p:cNvSpPr txBox="1"/>
          <p:nvPr/>
        </p:nvSpPr>
        <p:spPr>
          <a:xfrm>
            <a:off x="5486400" y="533400"/>
            <a:ext cx="2743200" cy="461665"/>
          </a:xfrm>
          <a:prstGeom prst="rect">
            <a:avLst/>
          </a:prstGeom>
          <a:noFill/>
        </p:spPr>
        <p:txBody>
          <a:bodyPr wrap="square" rtlCol="0">
            <a:spAutoFit/>
          </a:bodyPr>
          <a:lstStyle/>
          <a:p>
            <a:r>
              <a:rPr lang="en-US" dirty="0" smtClean="0"/>
              <a:t>Further Reading</a:t>
            </a:r>
            <a:endParaRPr lang="en-US" dirty="0"/>
          </a:p>
        </p:txBody>
      </p:sp>
    </p:spTree>
    <p:extLst>
      <p:ext uri="{BB962C8B-B14F-4D97-AF65-F5344CB8AC3E}">
        <p14:creationId xmlns:p14="http://schemas.microsoft.com/office/powerpoint/2010/main" val="3728399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27003"/>
            <a:ext cx="8915400" cy="1200328"/>
          </a:xfrm>
          <a:prstGeom prst="rect">
            <a:avLst/>
          </a:prstGeom>
        </p:spPr>
        <p:txBody>
          <a:bodyPr wrap="square">
            <a:spAutoFit/>
          </a:bodyPr>
          <a:lstStyle/>
          <a:p>
            <a:r>
              <a:rPr lang="en-US" dirty="0" smtClean="0">
                <a:hlinkClick r:id="rId3"/>
              </a:rPr>
              <a:t>http://www.ca-ilg.org/post/sample-social-media-policies</a:t>
            </a:r>
            <a:endParaRPr lang="en-US" dirty="0" smtClean="0"/>
          </a:p>
          <a:p>
            <a:r>
              <a:rPr lang="en-US" i="1" dirty="0" err="1" smtClean="0"/>
              <a:t>Graziosi</a:t>
            </a:r>
            <a:r>
              <a:rPr lang="en-US" i="1" dirty="0" smtClean="0"/>
              <a:t> v. City of Greenville</a:t>
            </a:r>
            <a:r>
              <a:rPr lang="en-US" dirty="0" smtClean="0"/>
              <a:t>, No. 13-60900 (5th Cir. Jan. 9, 2015)</a:t>
            </a:r>
          </a:p>
          <a:p>
            <a:endParaRPr lang="en-US" dirty="0"/>
          </a:p>
        </p:txBody>
      </p:sp>
      <p:pic>
        <p:nvPicPr>
          <p:cNvPr id="3" name="Picture 2" descr="Screen Shot 2015-02-10 at 11.29.38 PM.png"/>
          <p:cNvPicPr>
            <a:picLocks noChangeAspect="1"/>
          </p:cNvPicPr>
          <p:nvPr/>
        </p:nvPicPr>
        <p:blipFill>
          <a:blip r:embed="rId4"/>
          <a:stretch>
            <a:fillRect/>
          </a:stretch>
        </p:blipFill>
        <p:spPr>
          <a:xfrm>
            <a:off x="0" y="1676400"/>
            <a:ext cx="3876675" cy="4191000"/>
          </a:xfrm>
          <a:prstGeom prst="rect">
            <a:avLst/>
          </a:prstGeom>
        </p:spPr>
      </p:pic>
      <p:sp>
        <p:nvSpPr>
          <p:cNvPr id="4" name="Rectangle 3"/>
          <p:cNvSpPr/>
          <p:nvPr/>
        </p:nvSpPr>
        <p:spPr>
          <a:xfrm>
            <a:off x="914400" y="152400"/>
            <a:ext cx="6477000" cy="646331"/>
          </a:xfrm>
          <a:prstGeom prst="rect">
            <a:avLst/>
          </a:prstGeom>
        </p:spPr>
        <p:txBody>
          <a:bodyPr wrap="square">
            <a:spAutoFit/>
          </a:bodyPr>
          <a:lstStyle/>
          <a:p>
            <a:pPr algn="ctr"/>
            <a:r>
              <a:rPr lang="en-US" sz="3600" b="1" dirty="0" smtClean="0"/>
              <a:t>Employees and Social Media</a:t>
            </a:r>
            <a:endParaRPr lang="en-US" sz="3600" dirty="0"/>
          </a:p>
        </p:txBody>
      </p:sp>
      <p:sp>
        <p:nvSpPr>
          <p:cNvPr id="6" name="Rectangle 5"/>
          <p:cNvSpPr/>
          <p:nvPr/>
        </p:nvSpPr>
        <p:spPr>
          <a:xfrm>
            <a:off x="4114800" y="914400"/>
            <a:ext cx="4572000" cy="3046988"/>
          </a:xfrm>
          <a:prstGeom prst="rect">
            <a:avLst/>
          </a:prstGeom>
        </p:spPr>
        <p:txBody>
          <a:bodyPr>
            <a:spAutoFit/>
          </a:bodyPr>
          <a:lstStyle/>
          <a:p>
            <a:pPr algn="l"/>
            <a:r>
              <a:rPr lang="en-US" dirty="0" smtClean="0"/>
              <a:t>You heard that a library worker in the next county was reprimanded for a post she put on the library's social media site. Now you wonder about writing your next posts for your library.</a:t>
            </a:r>
          </a:p>
          <a:p>
            <a:pPr algn="l"/>
            <a:endParaRPr lang="en-US" sz="1800" dirty="0" smtClean="0"/>
          </a:p>
          <a:p>
            <a:pPr algn="l"/>
            <a:r>
              <a:rPr lang="en-US" dirty="0" smtClean="0"/>
              <a:t>Library determines </a:t>
            </a:r>
            <a:r>
              <a:rPr lang="en-US" i="1" dirty="0" smtClean="0"/>
              <a:t>official </a:t>
            </a:r>
            <a:r>
              <a:rPr lang="en-US" dirty="0" smtClean="0"/>
              <a:t>speech</a:t>
            </a:r>
          </a:p>
        </p:txBody>
      </p:sp>
      <p:pic>
        <p:nvPicPr>
          <p:cNvPr id="7" name="Picture 6" descr="Screen Shot 2015-02-11 at 10.50.56 AM.png"/>
          <p:cNvPicPr>
            <a:picLocks noChangeAspect="1"/>
          </p:cNvPicPr>
          <p:nvPr/>
        </p:nvPicPr>
        <p:blipFill>
          <a:blip r:embed="rId5"/>
          <a:stretch>
            <a:fillRect/>
          </a:stretch>
        </p:blipFill>
        <p:spPr>
          <a:xfrm>
            <a:off x="5029200" y="3962400"/>
            <a:ext cx="3550323" cy="2206624"/>
          </a:xfrm>
          <a:prstGeom prst="rect">
            <a:avLst/>
          </a:prstGeom>
        </p:spPr>
      </p:pic>
    </p:spTree>
    <p:extLst>
      <p:ext uri="{BB962C8B-B14F-4D97-AF65-F5344CB8AC3E}">
        <p14:creationId xmlns:p14="http://schemas.microsoft.com/office/powerpoint/2010/main" val="1125544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229600" cy="1200329"/>
          </a:xfrm>
          <a:prstGeom prst="rect">
            <a:avLst/>
          </a:prstGeom>
        </p:spPr>
        <p:txBody>
          <a:bodyPr wrap="square">
            <a:spAutoFit/>
          </a:bodyPr>
          <a:lstStyle/>
          <a:p>
            <a:pPr algn="ctr"/>
            <a:r>
              <a:rPr lang="en-US" sz="3200" b="1" dirty="0" smtClean="0"/>
              <a:t>Social Media Speech as Private Citizen</a:t>
            </a:r>
          </a:p>
          <a:p>
            <a:pPr algn="ctr"/>
            <a:r>
              <a:rPr lang="en-US" sz="2000" dirty="0" smtClean="0"/>
              <a:t>Public employees, (unlike private) do have some limited  First Amendment rights to speak out on matters of public concern.</a:t>
            </a:r>
            <a:endParaRPr lang="en-US" sz="2000" dirty="0"/>
          </a:p>
        </p:txBody>
      </p:sp>
      <p:sp>
        <p:nvSpPr>
          <p:cNvPr id="5" name="Rectangle 4"/>
          <p:cNvSpPr/>
          <p:nvPr/>
        </p:nvSpPr>
        <p:spPr>
          <a:xfrm>
            <a:off x="228600" y="2133600"/>
            <a:ext cx="5334000" cy="2862322"/>
          </a:xfrm>
          <a:prstGeom prst="rect">
            <a:avLst/>
          </a:prstGeom>
        </p:spPr>
        <p:txBody>
          <a:bodyPr wrap="square">
            <a:spAutoFit/>
          </a:bodyPr>
          <a:lstStyle/>
          <a:p>
            <a:pPr algn="l"/>
            <a:r>
              <a:rPr lang="en-US" dirty="0" smtClean="0"/>
              <a:t>1) Private (not workplace) speech?</a:t>
            </a:r>
          </a:p>
          <a:p>
            <a:pPr algn="l"/>
            <a:endParaRPr lang="en-US" dirty="0" smtClean="0"/>
          </a:p>
          <a:p>
            <a:pPr algn="l"/>
            <a:r>
              <a:rPr lang="en-US" dirty="0" smtClean="0"/>
              <a:t>2) Public concern?  Corruption?   </a:t>
            </a:r>
          </a:p>
          <a:p>
            <a:pPr algn="l"/>
            <a:r>
              <a:rPr lang="en-US" sz="1800" dirty="0" smtClean="0"/>
              <a:t>                     (mere gripes don’t qualify)</a:t>
            </a:r>
          </a:p>
          <a:p>
            <a:pPr algn="l"/>
            <a:endParaRPr lang="en-US" sz="1800" dirty="0" smtClean="0"/>
          </a:p>
          <a:p>
            <a:pPr algn="l"/>
            <a:r>
              <a:rPr lang="en-US" dirty="0" smtClean="0"/>
              <a:t>3) </a:t>
            </a:r>
            <a:r>
              <a:rPr lang="en-US" b="1" dirty="0" smtClean="0"/>
              <a:t>Does public interest outweigh employer’s interest in maintaining order?</a:t>
            </a:r>
          </a:p>
        </p:txBody>
      </p:sp>
      <p:sp>
        <p:nvSpPr>
          <p:cNvPr id="7" name="TextBox 6"/>
          <p:cNvSpPr txBox="1"/>
          <p:nvPr/>
        </p:nvSpPr>
        <p:spPr>
          <a:xfrm>
            <a:off x="304800" y="6096000"/>
            <a:ext cx="8610600" cy="707886"/>
          </a:xfrm>
          <a:prstGeom prst="rect">
            <a:avLst/>
          </a:prstGeom>
          <a:noFill/>
        </p:spPr>
        <p:txBody>
          <a:bodyPr wrap="square" rtlCol="0">
            <a:spAutoFit/>
          </a:bodyPr>
          <a:lstStyle/>
          <a:p>
            <a:r>
              <a:rPr lang="en-US" sz="2000" dirty="0" smtClean="0"/>
              <a:t>But note: Speech protected for some “concerted activity” e.g. union organizing </a:t>
            </a:r>
            <a:r>
              <a:rPr lang="en-US" sz="2000" dirty="0" err="1" smtClean="0"/>
              <a:t>http://www.nlrb.gov/news-outreach/fact-sheets/nlrb-and-social-media</a:t>
            </a:r>
            <a:endParaRPr lang="en-US" sz="2000" dirty="0" smtClean="0"/>
          </a:p>
        </p:txBody>
      </p:sp>
      <p:pic>
        <p:nvPicPr>
          <p:cNvPr id="8" name="Picture 7"/>
          <p:cNvPicPr>
            <a:picLocks noChangeAspect="1"/>
          </p:cNvPicPr>
          <p:nvPr/>
        </p:nvPicPr>
        <p:blipFill>
          <a:blip r:embed="rId3"/>
          <a:stretch>
            <a:fillRect/>
          </a:stretch>
        </p:blipFill>
        <p:spPr>
          <a:xfrm>
            <a:off x="5562600" y="2209800"/>
            <a:ext cx="2882900" cy="1790700"/>
          </a:xfrm>
          <a:prstGeom prst="rect">
            <a:avLst/>
          </a:prstGeom>
        </p:spPr>
      </p:pic>
      <p:sp>
        <p:nvSpPr>
          <p:cNvPr id="9" name="TextBox 8"/>
          <p:cNvSpPr txBox="1"/>
          <p:nvPr/>
        </p:nvSpPr>
        <p:spPr>
          <a:xfrm>
            <a:off x="6324600" y="4191000"/>
            <a:ext cx="2073554" cy="461665"/>
          </a:xfrm>
          <a:prstGeom prst="rect">
            <a:avLst/>
          </a:prstGeom>
          <a:noFill/>
        </p:spPr>
        <p:txBody>
          <a:bodyPr wrap="none" rtlCol="0">
            <a:spAutoFit/>
          </a:bodyPr>
          <a:lstStyle/>
          <a:p>
            <a:r>
              <a:rPr lang="en-US" dirty="0" smtClean="0"/>
              <a:t>employee loses</a:t>
            </a:r>
            <a:endParaRPr lang="en-US" dirty="0"/>
          </a:p>
        </p:txBody>
      </p:sp>
      <p:sp>
        <p:nvSpPr>
          <p:cNvPr id="10" name="TextBox 9"/>
          <p:cNvSpPr txBox="1"/>
          <p:nvPr/>
        </p:nvSpPr>
        <p:spPr>
          <a:xfrm>
            <a:off x="838200" y="1524000"/>
            <a:ext cx="7239000" cy="461665"/>
          </a:xfrm>
          <a:prstGeom prst="rect">
            <a:avLst/>
          </a:prstGeom>
          <a:solidFill>
            <a:schemeClr val="accent1">
              <a:lumMod val="60000"/>
              <a:lumOff val="40000"/>
            </a:schemeClr>
          </a:solidFill>
        </p:spPr>
        <p:txBody>
          <a:bodyPr wrap="square" rtlCol="0">
            <a:spAutoFit/>
          </a:bodyPr>
          <a:lstStyle/>
          <a:p>
            <a:pPr algn="ctr"/>
            <a:r>
              <a:rPr lang="en-US" dirty="0" smtClean="0"/>
              <a:t>Court must  find YES to all three … or </a:t>
            </a:r>
            <a:endParaRPr lang="en-US" dirty="0"/>
          </a:p>
        </p:txBody>
      </p:sp>
      <p:sp>
        <p:nvSpPr>
          <p:cNvPr id="11" name="TextBox 10"/>
          <p:cNvSpPr txBox="1"/>
          <p:nvPr/>
        </p:nvSpPr>
        <p:spPr>
          <a:xfrm>
            <a:off x="2438400" y="4876800"/>
            <a:ext cx="5715000" cy="1077218"/>
          </a:xfrm>
          <a:prstGeom prst="rect">
            <a:avLst/>
          </a:prstGeom>
          <a:noFill/>
        </p:spPr>
        <p:txBody>
          <a:bodyPr wrap="square" rtlCol="0">
            <a:spAutoFit/>
          </a:bodyPr>
          <a:lstStyle/>
          <a:p>
            <a:pPr algn="l"/>
            <a:r>
              <a:rPr lang="en-US" dirty="0" smtClean="0"/>
              <a:t>e.g. off duty police officer terminated after criticizing chief on Facebook. Loses case.</a:t>
            </a:r>
          </a:p>
          <a:p>
            <a:pPr algn="l"/>
            <a:r>
              <a:rPr lang="en-US" sz="1600" i="1" dirty="0" smtClean="0">
                <a:hlinkClick r:id="rId4"/>
              </a:rPr>
              <a:t>Graziosi v. Greenville</a:t>
            </a:r>
            <a:r>
              <a:rPr lang="en-US" sz="1600" dirty="0" smtClean="0">
                <a:hlinkClick r:id="rId4"/>
              </a:rPr>
              <a:t>, No. 13-60900 (5th Cir. Jan. 9, 2015)</a:t>
            </a:r>
            <a:endParaRPr lang="en-US" sz="1600" dirty="0"/>
          </a:p>
        </p:txBody>
      </p:sp>
    </p:spTree>
    <p:extLst>
      <p:ext uri="{BB962C8B-B14F-4D97-AF65-F5344CB8AC3E}">
        <p14:creationId xmlns:p14="http://schemas.microsoft.com/office/powerpoint/2010/main" val="3776372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p:txBody>
          <a:bodyPr/>
          <a:lstStyle/>
          <a:p>
            <a:r>
              <a:rPr lang="en-US" sz="4000" b="1" dirty="0" smtClean="0"/>
              <a:t>Recap</a:t>
            </a:r>
          </a:p>
        </p:txBody>
      </p:sp>
      <p:sp>
        <p:nvSpPr>
          <p:cNvPr id="54275" name="Content Placeholder 5"/>
          <p:cNvSpPr>
            <a:spLocks noGrp="1"/>
          </p:cNvSpPr>
          <p:nvPr>
            <p:ph idx="1"/>
          </p:nvPr>
        </p:nvSpPr>
        <p:spPr>
          <a:xfrm>
            <a:off x="457200" y="1295400"/>
            <a:ext cx="8228013" cy="4833938"/>
          </a:xfrm>
        </p:spPr>
        <p:txBody>
          <a:bodyPr/>
          <a:lstStyle/>
          <a:p>
            <a:pPr>
              <a:buFont typeface="Times New Roman" charset="0"/>
              <a:buNone/>
              <a:defRPr/>
            </a:pPr>
            <a:r>
              <a:rPr lang="en-US" sz="2400" dirty="0" smtClean="0"/>
              <a:t>Library shelves</a:t>
            </a:r>
          </a:p>
          <a:p>
            <a:pPr>
              <a:buFont typeface="Times New Roman" charset="0"/>
              <a:buNone/>
              <a:defRPr/>
            </a:pPr>
            <a:r>
              <a:rPr lang="en-US" sz="2400" dirty="0" smtClean="0"/>
              <a:t>	– Books (schools and public libraries)</a:t>
            </a:r>
          </a:p>
          <a:p>
            <a:pPr>
              <a:buFont typeface="Times New Roman" charset="0"/>
              <a:buNone/>
              <a:defRPr/>
            </a:pPr>
            <a:r>
              <a:rPr lang="en-US" sz="2400" dirty="0" smtClean="0"/>
              <a:t>	- Internet</a:t>
            </a:r>
          </a:p>
          <a:p>
            <a:pPr>
              <a:buFont typeface="Times New Roman" charset="0"/>
              <a:buNone/>
              <a:defRPr/>
            </a:pPr>
            <a:endParaRPr lang="en-US" sz="2400" dirty="0" smtClean="0"/>
          </a:p>
          <a:p>
            <a:pPr>
              <a:buFont typeface="Times New Roman" charset="0"/>
              <a:buNone/>
              <a:defRPr/>
            </a:pPr>
            <a:r>
              <a:rPr lang="en-US" sz="2400" dirty="0" smtClean="0"/>
              <a:t>Responding to challenges</a:t>
            </a:r>
          </a:p>
          <a:p>
            <a:pPr>
              <a:buFont typeface="Times New Roman" charset="0"/>
              <a:buNone/>
              <a:defRPr/>
            </a:pPr>
            <a:r>
              <a:rPr lang="en-US" sz="2400" dirty="0" smtClean="0"/>
              <a:t>	 - American Library Association</a:t>
            </a:r>
          </a:p>
          <a:p>
            <a:pPr>
              <a:buFont typeface="Times New Roman" charset="0"/>
              <a:buNone/>
              <a:defRPr/>
            </a:pPr>
            <a:endParaRPr lang="en-US" sz="2400" dirty="0" smtClean="0"/>
          </a:p>
          <a:p>
            <a:pPr>
              <a:buFont typeface="Times New Roman" charset="0"/>
              <a:buNone/>
              <a:defRPr/>
            </a:pPr>
            <a:r>
              <a:rPr lang="en-US" sz="2400" dirty="0" smtClean="0"/>
              <a:t>Social Media update</a:t>
            </a:r>
          </a:p>
          <a:p>
            <a:pPr>
              <a:buFont typeface="Times New Roman" charset="0"/>
              <a:buNone/>
              <a:defRPr/>
            </a:pPr>
            <a:r>
              <a:rPr lang="en-US" sz="2400" dirty="0" smtClean="0"/>
              <a:t>     - Public and staff posts</a:t>
            </a:r>
          </a:p>
          <a:p>
            <a:pPr>
              <a:buFont typeface="Times New Roman" charset="0"/>
              <a:buNone/>
              <a:defRPr/>
            </a:pPr>
            <a:r>
              <a:rPr lang="en-US" sz="2400" dirty="0" smtClean="0"/>
              <a:t>	</a:t>
            </a:r>
          </a:p>
          <a:p>
            <a:pPr>
              <a:buFont typeface="Times New Roman" charset="0"/>
              <a:buNone/>
              <a:defRPr/>
            </a:pPr>
            <a:endParaRPr lang="en-US" sz="2400" dirty="0" smtClean="0"/>
          </a:p>
          <a:p>
            <a:pPr>
              <a:buFont typeface="Times New Roman" charset="0"/>
              <a:buNone/>
              <a:defRPr/>
            </a:pPr>
            <a:endParaRPr lang="en-US" sz="2400" dirty="0" smtClean="0"/>
          </a:p>
        </p:txBody>
      </p:sp>
      <p:sp>
        <p:nvSpPr>
          <p:cNvPr id="7" name="Text Box 4"/>
          <p:cNvSpPr txBox="1">
            <a:spLocks noChangeArrowheads="1"/>
          </p:cNvSpPr>
          <p:nvPr/>
        </p:nvSpPr>
        <p:spPr bwMode="auto">
          <a:xfrm>
            <a:off x="4343400" y="5943600"/>
            <a:ext cx="4800600" cy="466725"/>
          </a:xfrm>
          <a:prstGeom prst="rect">
            <a:avLst/>
          </a:prstGeom>
          <a:solidFill>
            <a:srgbClr val="F06510"/>
          </a:solidFill>
          <a:ln w="9525">
            <a:solidFill>
              <a:srgbClr val="FF0000"/>
            </a:solidFill>
            <a:miter lim="800000"/>
            <a:headEnd/>
            <a:tailEnd/>
          </a:ln>
        </p:spPr>
        <p:txBody>
          <a:bodyPr>
            <a:prstTxWarp prst="textNoShape">
              <a:avLst/>
            </a:prstTxWarp>
            <a:spAutoFit/>
          </a:bodyPr>
          <a:lstStyle/>
          <a:p>
            <a:pPr algn="l">
              <a:spcBef>
                <a:spcPct val="50000"/>
              </a:spcBef>
            </a:pPr>
            <a:r>
              <a:rPr lang="en-US" b="1">
                <a:solidFill>
                  <a:srgbClr val="000000"/>
                </a:solidFill>
                <a:ea typeface="Lucida Sans Unicode" pitchFamily="-107" charset="0"/>
                <a:cs typeface="Lucida Sans Unicode" pitchFamily="-107" charset="0"/>
              </a:rPr>
              <a:t>Legal information, not legal advice</a:t>
            </a:r>
          </a:p>
        </p:txBody>
      </p:sp>
    </p:spTree>
    <p:extLst>
      <p:ext uri="{BB962C8B-B14F-4D97-AF65-F5344CB8AC3E}">
        <p14:creationId xmlns:p14="http://schemas.microsoft.com/office/powerpoint/2010/main" val="1838132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228013" cy="4524375"/>
          </a:xfrm>
        </p:spPr>
        <p:txBody>
          <a:bodyPr/>
          <a:lstStyle/>
          <a:p>
            <a:r>
              <a:rPr lang="en-US" dirty="0" smtClean="0"/>
              <a:t>Public </a:t>
            </a:r>
            <a:r>
              <a:rPr lang="en-US" dirty="0" smtClean="0"/>
              <a:t>comments</a:t>
            </a:r>
            <a:endParaRPr lang="en-US" dirty="0" smtClean="0"/>
          </a:p>
          <a:p>
            <a:endParaRPr lang="en-US" dirty="0" smtClean="0"/>
          </a:p>
          <a:p>
            <a:r>
              <a:rPr lang="en-US" sz="2800" kern="1200" dirty="0" smtClean="0">
                <a:latin typeface="Verdana"/>
                <a:ea typeface="ＭＳ Ｐゴシック" charset="-128"/>
                <a:cs typeface="Verdana"/>
              </a:rPr>
              <a:t>One public comment on the library's social media site seems like a slur and another seems like a threat. Should you remove them?</a:t>
            </a:r>
          </a:p>
          <a:p>
            <a:endParaRPr lang="en-US" dirty="0"/>
          </a:p>
        </p:txBody>
      </p:sp>
      <p:sp>
        <p:nvSpPr>
          <p:cNvPr id="3" name="Title 2"/>
          <p:cNvSpPr>
            <a:spLocks noGrp="1"/>
          </p:cNvSpPr>
          <p:nvPr>
            <p:ph type="title"/>
          </p:nvPr>
        </p:nvSpPr>
        <p:spPr>
          <a:xfrm>
            <a:off x="-608013" y="0"/>
            <a:ext cx="9142413" cy="1287463"/>
          </a:xfrm>
        </p:spPr>
        <p:txBody>
          <a:bodyPr/>
          <a:lstStyle/>
          <a:p>
            <a:r>
              <a:rPr lang="en-US" b="1" dirty="0" smtClean="0"/>
              <a:t>Social Media</a:t>
            </a:r>
            <a:endParaRPr lang="en-US" b="1" dirty="0"/>
          </a:p>
        </p:txBody>
      </p:sp>
      <p:pic>
        <p:nvPicPr>
          <p:cNvPr id="4" name="Picture 3" descr="Screen Shot 2015-02-07 at 4.02.31 PM.png"/>
          <p:cNvPicPr>
            <a:picLocks noChangeAspect="1"/>
          </p:cNvPicPr>
          <p:nvPr/>
        </p:nvPicPr>
        <p:blipFill>
          <a:blip r:embed="rId3"/>
          <a:stretch>
            <a:fillRect/>
          </a:stretch>
        </p:blipFill>
        <p:spPr>
          <a:xfrm>
            <a:off x="4589462" y="4457379"/>
            <a:ext cx="4554538" cy="240062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5105400"/>
            <a:ext cx="4724400" cy="838200"/>
          </a:xfrm>
          <a:prstGeom prst="rect">
            <a:avLst/>
          </a:prstGeom>
          <a:noFill/>
        </p:spPr>
        <p:txBody>
          <a:bodyPr wrap="square" rtlCol="0">
            <a:spAutoFit/>
          </a:bodyPr>
          <a:lstStyle/>
          <a:p>
            <a:pPr algn="ctr"/>
            <a:r>
              <a:rPr lang="en-US" sz="4800" dirty="0" smtClean="0">
                <a:solidFill>
                  <a:srgbClr val="FF0000"/>
                </a:solidFill>
                <a:latin typeface="Verdana"/>
                <a:cs typeface="Verdana"/>
              </a:rPr>
              <a:t>Questions</a:t>
            </a:r>
            <a:endParaRPr lang="en-US" sz="4800" dirty="0">
              <a:solidFill>
                <a:srgbClr val="FF0000"/>
              </a:solidFill>
              <a:latin typeface="Verdana"/>
              <a:cs typeface="Verdana"/>
            </a:endParaRPr>
          </a:p>
        </p:txBody>
      </p:sp>
      <p:pic>
        <p:nvPicPr>
          <p:cNvPr id="2" name="Picture 1" descr="9TzEGBq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85800"/>
            <a:ext cx="4163264" cy="4163264"/>
          </a:xfrm>
          <a:prstGeom prst="rect">
            <a:avLst/>
          </a:prstGeom>
        </p:spPr>
      </p:pic>
    </p:spTree>
    <p:extLst>
      <p:ext uri="{BB962C8B-B14F-4D97-AF65-F5344CB8AC3E}">
        <p14:creationId xmlns:p14="http://schemas.microsoft.com/office/powerpoint/2010/main" val="2273609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391400" cy="1143000"/>
          </a:xfrm>
        </p:spPr>
        <p:txBody>
          <a:bodyPr/>
          <a:lstStyle/>
          <a:p>
            <a:pPr algn="l"/>
            <a:r>
              <a:rPr lang="en-US" dirty="0" smtClean="0"/>
              <a:t>Thank you</a:t>
            </a:r>
            <a:endParaRPr lang="en-US" dirty="0"/>
          </a:p>
        </p:txBody>
      </p:sp>
      <p:sp>
        <p:nvSpPr>
          <p:cNvPr id="3" name="Text Placeholder 2"/>
          <p:cNvSpPr>
            <a:spLocks noGrp="1"/>
          </p:cNvSpPr>
          <p:nvPr>
            <p:ph type="body" sz="half" idx="1"/>
          </p:nvPr>
        </p:nvSpPr>
        <p:spPr>
          <a:xfrm>
            <a:off x="685800" y="5334000"/>
            <a:ext cx="4343400" cy="457200"/>
          </a:xfrm>
        </p:spPr>
        <p:txBody>
          <a:bodyPr/>
          <a:lstStyle/>
          <a:p>
            <a:pPr algn="r"/>
            <a:r>
              <a:rPr lang="en-US" sz="2400" dirty="0" err="1" smtClean="0"/>
              <a:t>minow@librarylaw.com</a:t>
            </a:r>
            <a:endParaRPr lang="en-US" sz="2400" dirty="0"/>
          </a:p>
        </p:txBody>
      </p:sp>
      <p:pic>
        <p:nvPicPr>
          <p:cNvPr id="5" name="Picture 4" descr="Headxm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133600"/>
            <a:ext cx="2706624" cy="3593592"/>
          </a:xfrm>
          <a:prstGeom prst="rect">
            <a:avLst/>
          </a:prstGeom>
        </p:spPr>
      </p:pic>
    </p:spTree>
    <p:extLst>
      <p:ext uri="{BB962C8B-B14F-4D97-AF65-F5344CB8AC3E}">
        <p14:creationId xmlns:p14="http://schemas.microsoft.com/office/powerpoint/2010/main" val="2183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solidFill>
            <a:srgbClr val="FF0000"/>
          </a:solidFill>
        </p:spPr>
        <p:txBody>
          <a:bodyPr/>
          <a:lstStyle/>
          <a:p>
            <a:r>
              <a:rPr lang="en-US" b="1"/>
              <a:t>Selection v. Removal</a:t>
            </a:r>
          </a:p>
        </p:txBody>
      </p:sp>
      <p:pic>
        <p:nvPicPr>
          <p:cNvPr id="112643" name="Picture 3" descr="Illustration of a woman sitting at a desk reading."/>
          <p:cNvPicPr>
            <a:picLocks noChangeAspect="1" noChangeArrowheads="1"/>
          </p:cNvPicPr>
          <p:nvPr/>
        </p:nvPicPr>
        <p:blipFill>
          <a:blip r:embed="rId3"/>
          <a:srcRect l="27954"/>
          <a:stretch>
            <a:fillRect/>
          </a:stretch>
        </p:blipFill>
        <p:spPr bwMode="auto">
          <a:xfrm>
            <a:off x="838200" y="1676400"/>
            <a:ext cx="2360613" cy="3649663"/>
          </a:xfrm>
          <a:prstGeom prst="rect">
            <a:avLst/>
          </a:prstGeom>
          <a:noFill/>
          <a:ln w="9525">
            <a:noFill/>
            <a:miter lim="800000"/>
            <a:headEnd/>
            <a:tailEnd/>
          </a:ln>
        </p:spPr>
      </p:pic>
      <p:pic>
        <p:nvPicPr>
          <p:cNvPr id="112644" name="Picture 4" descr="58"/>
          <p:cNvPicPr>
            <a:picLocks noChangeAspect="1" noChangeArrowheads="1"/>
          </p:cNvPicPr>
          <p:nvPr/>
        </p:nvPicPr>
        <p:blipFill>
          <a:blip r:embed="rId4"/>
          <a:srcRect/>
          <a:stretch>
            <a:fillRect/>
          </a:stretch>
        </p:blipFill>
        <p:spPr bwMode="auto">
          <a:xfrm>
            <a:off x="4343400" y="1752600"/>
            <a:ext cx="3375025" cy="3562350"/>
          </a:xfrm>
          <a:prstGeom prst="rect">
            <a:avLst/>
          </a:prstGeom>
          <a:noFill/>
          <a:ln w="9525">
            <a:noFill/>
            <a:miter lim="800000"/>
            <a:headEnd/>
            <a:tailEnd/>
          </a:ln>
        </p:spPr>
      </p:pic>
      <p:pic>
        <p:nvPicPr>
          <p:cNvPr id="112645" name="Picture 5" descr="image of a judge using the gavel"/>
          <p:cNvPicPr>
            <a:picLocks noChangeAspect="1" noChangeArrowheads="1"/>
          </p:cNvPicPr>
          <p:nvPr/>
        </p:nvPicPr>
        <p:blipFill>
          <a:blip r:embed="rId5"/>
          <a:srcRect/>
          <a:stretch>
            <a:fillRect/>
          </a:stretch>
        </p:blipFill>
        <p:spPr bwMode="auto">
          <a:xfrm rot="-355475">
            <a:off x="6934200" y="1219200"/>
            <a:ext cx="1676400" cy="1352550"/>
          </a:xfrm>
          <a:prstGeom prst="rect">
            <a:avLst/>
          </a:prstGeom>
          <a:noFill/>
          <a:ln w="9525">
            <a:noFill/>
            <a:miter lim="800000"/>
            <a:headEnd/>
            <a:tailEnd/>
          </a:ln>
        </p:spPr>
      </p:pic>
      <p:sp>
        <p:nvSpPr>
          <p:cNvPr id="112646" name="Text Box 6"/>
          <p:cNvSpPr txBox="1">
            <a:spLocks noChangeArrowheads="1"/>
          </p:cNvSpPr>
          <p:nvPr/>
        </p:nvSpPr>
        <p:spPr bwMode="auto">
          <a:xfrm>
            <a:off x="3657600" y="5715000"/>
            <a:ext cx="5181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000000"/>
                </a:solidFill>
                <a:ea typeface="Lucida Sans Unicode" pitchFamily="-107" charset="0"/>
                <a:cs typeface="Lucida Sans Unicode" pitchFamily="-107" charset="0"/>
              </a:rPr>
              <a:t>Removal </a:t>
            </a:r>
            <a:r>
              <a:rPr lang="en-US" b="1" dirty="0">
                <a:solidFill>
                  <a:srgbClr val="000000"/>
                </a:solidFill>
                <a:ea typeface="Lucida Sans Unicode" pitchFamily="-107" charset="0"/>
                <a:cs typeface="Lucida Sans Unicode" pitchFamily="-107" charset="0"/>
              </a:rPr>
              <a:t>by the government                      may invite judicial review</a:t>
            </a:r>
          </a:p>
        </p:txBody>
      </p:sp>
    </p:spTree>
    <p:extLst>
      <p:ext uri="{BB962C8B-B14F-4D97-AF65-F5344CB8AC3E}">
        <p14:creationId xmlns:p14="http://schemas.microsoft.com/office/powerpoint/2010/main" val="140569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dirty="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solidFill>
            <a:srgbClr val="FF9900"/>
          </a:solidFill>
        </p:spPr>
        <p:txBody>
          <a:bodyPr/>
          <a:lstStyle/>
          <a:p>
            <a:pPr marL="838200" indent="-838200"/>
            <a:r>
              <a:rPr lang="en-US" sz="3600" b="1" dirty="0" smtClean="0"/>
              <a:t>Who Decides What </a:t>
            </a:r>
            <a:br>
              <a:rPr lang="en-US" sz="3600" b="1" dirty="0" smtClean="0"/>
            </a:br>
            <a:r>
              <a:rPr lang="en-US" sz="3600" b="1" dirty="0" smtClean="0"/>
              <a:t>Goes in Library Collection?</a:t>
            </a:r>
          </a:p>
        </p:txBody>
      </p:sp>
      <p:pic>
        <p:nvPicPr>
          <p:cNvPr id="94211" name="Picture 3" descr="blume"/>
          <p:cNvPicPr>
            <a:picLocks noChangeAspect="1" noChangeArrowheads="1"/>
          </p:cNvPicPr>
          <p:nvPr/>
        </p:nvPicPr>
        <p:blipFill>
          <a:blip r:embed="rId3"/>
          <a:srcRect/>
          <a:stretch>
            <a:fillRect/>
          </a:stretch>
        </p:blipFill>
        <p:spPr bwMode="auto">
          <a:xfrm>
            <a:off x="304800" y="2514600"/>
            <a:ext cx="1666875" cy="2133600"/>
          </a:xfrm>
          <a:prstGeom prst="rect">
            <a:avLst/>
          </a:prstGeom>
          <a:noFill/>
          <a:ln w="9525">
            <a:noFill/>
            <a:miter lim="800000"/>
            <a:headEnd/>
            <a:tailEnd/>
          </a:ln>
        </p:spPr>
      </p:pic>
      <p:sp>
        <p:nvSpPr>
          <p:cNvPr id="4457476" name="Text Box 4"/>
          <p:cNvSpPr txBox="1">
            <a:spLocks noChangeArrowheads="1"/>
          </p:cNvSpPr>
          <p:nvPr/>
        </p:nvSpPr>
        <p:spPr bwMode="auto">
          <a:xfrm>
            <a:off x="381000" y="4876800"/>
            <a:ext cx="1550988" cy="519113"/>
          </a:xfrm>
          <a:prstGeom prst="rect">
            <a:avLst/>
          </a:prstGeom>
          <a:noFill/>
          <a:ln w="9525">
            <a:noFill/>
            <a:miter lim="800000"/>
            <a:headEnd/>
            <a:tailEnd/>
          </a:ln>
        </p:spPr>
        <p:txBody>
          <a:bodyPr wrap="none">
            <a:prstTxWarp prst="textNoShape">
              <a:avLst/>
            </a:prstTxWarp>
            <a:spAutoFit/>
          </a:bodyPr>
          <a:lstStyle/>
          <a:p>
            <a:pPr algn="just"/>
            <a:r>
              <a:rPr lang="en-US" sz="2800" b="1">
                <a:solidFill>
                  <a:srgbClr val="000000"/>
                </a:solidFill>
                <a:latin typeface="Verdana" pitchFamily="-107" charset="0"/>
                <a:ea typeface="Lucida Sans Unicode" pitchFamily="-107" charset="0"/>
                <a:cs typeface="Lucida Sans Unicode" pitchFamily="-107" charset="0"/>
              </a:rPr>
              <a:t>Author</a:t>
            </a:r>
          </a:p>
        </p:txBody>
      </p:sp>
      <p:sp>
        <p:nvSpPr>
          <p:cNvPr id="4457477" name="Text Box 5"/>
          <p:cNvSpPr txBox="1">
            <a:spLocks noChangeArrowheads="1"/>
          </p:cNvSpPr>
          <p:nvPr/>
        </p:nvSpPr>
        <p:spPr bwMode="auto">
          <a:xfrm>
            <a:off x="5181600" y="5791200"/>
            <a:ext cx="1885950" cy="457200"/>
          </a:xfrm>
          <a:prstGeom prst="rect">
            <a:avLst/>
          </a:prstGeom>
          <a:noFill/>
          <a:ln w="9525">
            <a:noFill/>
            <a:miter lim="800000"/>
            <a:headEnd/>
            <a:tailEnd/>
          </a:ln>
        </p:spPr>
        <p:txBody>
          <a:bodyPr wrap="none">
            <a:prstTxWarp prst="textNoShape">
              <a:avLst/>
            </a:prstTxWarp>
            <a:spAutoFit/>
          </a:bodyPr>
          <a:lstStyle/>
          <a:p>
            <a:pPr algn="just"/>
            <a:r>
              <a:rPr lang="en-US" b="1">
                <a:solidFill>
                  <a:srgbClr val="000000"/>
                </a:solidFill>
                <a:latin typeface="Verdana" pitchFamily="-107" charset="0"/>
                <a:ea typeface="Lucida Sans Unicode" pitchFamily="-107" charset="0"/>
                <a:cs typeface="Lucida Sans Unicode" pitchFamily="-107" charset="0"/>
              </a:rPr>
              <a:t>Legislator</a:t>
            </a:r>
          </a:p>
        </p:txBody>
      </p:sp>
      <p:sp>
        <p:nvSpPr>
          <p:cNvPr id="4457478" name="Text Box 6"/>
          <p:cNvSpPr txBox="1">
            <a:spLocks noChangeArrowheads="1"/>
          </p:cNvSpPr>
          <p:nvPr/>
        </p:nvSpPr>
        <p:spPr bwMode="auto">
          <a:xfrm>
            <a:off x="2133600" y="3810000"/>
            <a:ext cx="2438400" cy="457200"/>
          </a:xfrm>
          <a:prstGeom prst="rect">
            <a:avLst/>
          </a:prstGeom>
          <a:noFill/>
          <a:ln w="9525">
            <a:noFill/>
            <a:miter lim="800000"/>
            <a:headEnd/>
            <a:tailEnd/>
          </a:ln>
        </p:spPr>
        <p:txBody>
          <a:bodyPr>
            <a:prstTxWarp prst="textNoShape">
              <a:avLst/>
            </a:prstTxWarp>
            <a:spAutoFit/>
          </a:bodyPr>
          <a:lstStyle/>
          <a:p>
            <a:pPr algn="ctr"/>
            <a:r>
              <a:rPr lang="en-US" b="1">
                <a:solidFill>
                  <a:srgbClr val="000000"/>
                </a:solidFill>
                <a:latin typeface="Verdana" pitchFamily="-107" charset="0"/>
                <a:ea typeface="Lucida Sans Unicode" pitchFamily="-107" charset="0"/>
                <a:cs typeface="Lucida Sans Unicode" pitchFamily="-107" charset="0"/>
              </a:rPr>
              <a:t>Librarians</a:t>
            </a:r>
          </a:p>
        </p:txBody>
      </p:sp>
      <p:pic>
        <p:nvPicPr>
          <p:cNvPr id="4457479" name="Picture 7" descr="index"/>
          <p:cNvPicPr>
            <a:picLocks noChangeAspect="1" noChangeArrowheads="1"/>
          </p:cNvPicPr>
          <p:nvPr/>
        </p:nvPicPr>
        <p:blipFill>
          <a:blip r:embed="rId4"/>
          <a:srcRect/>
          <a:stretch>
            <a:fillRect/>
          </a:stretch>
        </p:blipFill>
        <p:spPr bwMode="auto">
          <a:xfrm>
            <a:off x="7239000" y="2286000"/>
            <a:ext cx="1600200" cy="2057400"/>
          </a:xfrm>
          <a:prstGeom prst="rect">
            <a:avLst/>
          </a:prstGeom>
          <a:noFill/>
          <a:ln w="9525">
            <a:noFill/>
            <a:miter lim="800000"/>
            <a:headEnd/>
            <a:tailEnd/>
          </a:ln>
        </p:spPr>
      </p:pic>
      <p:pic>
        <p:nvPicPr>
          <p:cNvPr id="4457480" name="Picture 8"/>
          <p:cNvPicPr>
            <a:picLocks noChangeAspect="1" noChangeArrowheads="1"/>
          </p:cNvPicPr>
          <p:nvPr/>
        </p:nvPicPr>
        <p:blipFill>
          <a:blip r:embed="rId5"/>
          <a:srcRect/>
          <a:stretch>
            <a:fillRect/>
          </a:stretch>
        </p:blipFill>
        <p:spPr bwMode="auto">
          <a:xfrm>
            <a:off x="5105400" y="3048000"/>
            <a:ext cx="1920875" cy="2667000"/>
          </a:xfrm>
          <a:prstGeom prst="rect">
            <a:avLst/>
          </a:prstGeom>
          <a:noFill/>
          <a:ln w="9525">
            <a:noFill/>
            <a:miter lim="800000"/>
            <a:headEnd/>
            <a:tailEnd/>
          </a:ln>
        </p:spPr>
      </p:pic>
      <p:sp>
        <p:nvSpPr>
          <p:cNvPr id="4457481" name="Text Box 9"/>
          <p:cNvSpPr txBox="1">
            <a:spLocks noChangeArrowheads="1"/>
          </p:cNvSpPr>
          <p:nvPr/>
        </p:nvSpPr>
        <p:spPr bwMode="auto">
          <a:xfrm rot="10840901" flipV="1">
            <a:off x="7315200" y="4648200"/>
            <a:ext cx="1524000" cy="519113"/>
          </a:xfrm>
          <a:prstGeom prst="rect">
            <a:avLst/>
          </a:prstGeom>
          <a:noFill/>
          <a:ln w="9525">
            <a:noFill/>
            <a:miter lim="800000"/>
            <a:headEnd/>
            <a:tailEnd/>
          </a:ln>
        </p:spPr>
        <p:txBody>
          <a:bodyPr>
            <a:prstTxWarp prst="textNoShape">
              <a:avLst/>
            </a:prstTxWarp>
            <a:spAutoFit/>
          </a:bodyPr>
          <a:lstStyle/>
          <a:p>
            <a:pPr algn="just"/>
            <a:r>
              <a:rPr lang="en-US" sz="2800" b="1">
                <a:solidFill>
                  <a:srgbClr val="000000"/>
                </a:solidFill>
                <a:latin typeface="Verdana" pitchFamily="-107" charset="0"/>
                <a:ea typeface="Lucida Sans Unicode" pitchFamily="-107" charset="0"/>
                <a:cs typeface="Lucida Sans Unicode" pitchFamily="-107" charset="0"/>
              </a:rPr>
              <a:t>Judge</a:t>
            </a:r>
          </a:p>
        </p:txBody>
      </p:sp>
      <p:pic>
        <p:nvPicPr>
          <p:cNvPr id="4457482" name="Picture 10"/>
          <p:cNvPicPr>
            <a:picLocks noChangeAspect="1" noChangeArrowheads="1"/>
          </p:cNvPicPr>
          <p:nvPr/>
        </p:nvPicPr>
        <p:blipFill>
          <a:blip r:embed="rId6"/>
          <a:srcRect/>
          <a:stretch>
            <a:fillRect/>
          </a:stretch>
        </p:blipFill>
        <p:spPr bwMode="auto">
          <a:xfrm>
            <a:off x="2438400" y="2133600"/>
            <a:ext cx="1905000" cy="1612900"/>
          </a:xfrm>
          <a:prstGeom prst="rect">
            <a:avLst/>
          </a:prstGeom>
          <a:noFill/>
          <a:ln w="9525">
            <a:noFill/>
            <a:miter lim="800000"/>
            <a:headEnd/>
            <a:tailEnd/>
          </a:ln>
        </p:spPr>
      </p:pic>
      <p:sp>
        <p:nvSpPr>
          <p:cNvPr id="4457483" name="Text Box 11"/>
          <p:cNvSpPr txBox="1">
            <a:spLocks noChangeArrowheads="1"/>
          </p:cNvSpPr>
          <p:nvPr/>
        </p:nvSpPr>
        <p:spPr bwMode="auto">
          <a:xfrm>
            <a:off x="2057400" y="5943600"/>
            <a:ext cx="2743200" cy="457200"/>
          </a:xfrm>
          <a:prstGeom prst="rect">
            <a:avLst/>
          </a:prstGeom>
          <a:noFill/>
          <a:ln w="9525">
            <a:noFill/>
            <a:miter lim="800000"/>
            <a:headEnd/>
            <a:tailEnd/>
          </a:ln>
        </p:spPr>
        <p:txBody>
          <a:bodyPr>
            <a:prstTxWarp prst="textNoShape">
              <a:avLst/>
            </a:prstTxWarp>
            <a:spAutoFit/>
          </a:bodyPr>
          <a:lstStyle/>
          <a:p>
            <a:pPr algn="just"/>
            <a:r>
              <a:rPr lang="en-US" b="1">
                <a:solidFill>
                  <a:srgbClr val="000000"/>
                </a:solidFill>
                <a:latin typeface="Verdana" pitchFamily="-107" charset="0"/>
                <a:ea typeface="Lucida Sans Unicode" pitchFamily="-107" charset="0"/>
                <a:cs typeface="Lucida Sans Unicode" pitchFamily="-107" charset="0"/>
              </a:rPr>
              <a:t>Library Board</a:t>
            </a:r>
          </a:p>
        </p:txBody>
      </p:sp>
      <p:pic>
        <p:nvPicPr>
          <p:cNvPr id="4457484" name="Picture 12"/>
          <p:cNvPicPr>
            <a:picLocks noChangeAspect="1" noChangeArrowheads="1"/>
          </p:cNvPicPr>
          <p:nvPr/>
        </p:nvPicPr>
        <p:blipFill>
          <a:blip r:embed="rId7"/>
          <a:srcRect/>
          <a:stretch>
            <a:fillRect/>
          </a:stretch>
        </p:blipFill>
        <p:spPr bwMode="auto">
          <a:xfrm>
            <a:off x="2209800" y="4419600"/>
            <a:ext cx="2286000" cy="1570038"/>
          </a:xfrm>
          <a:prstGeom prst="rect">
            <a:avLst/>
          </a:prstGeom>
          <a:noFill/>
          <a:ln w="9525">
            <a:noFill/>
            <a:miter lim="800000"/>
            <a:headEnd/>
            <a:tailEnd/>
          </a:ln>
        </p:spPr>
      </p:pic>
      <p:pic>
        <p:nvPicPr>
          <p:cNvPr id="94221" name="Picture 13" descr="pabbislogonew"/>
          <p:cNvPicPr>
            <a:picLocks noChangeAspect="1" noChangeArrowheads="1"/>
          </p:cNvPicPr>
          <p:nvPr/>
        </p:nvPicPr>
        <p:blipFill>
          <a:blip r:embed="rId8"/>
          <a:srcRect r="68576"/>
          <a:stretch>
            <a:fillRect/>
          </a:stretch>
        </p:blipFill>
        <p:spPr bwMode="auto">
          <a:xfrm>
            <a:off x="5410200" y="1277938"/>
            <a:ext cx="1431925" cy="1377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7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57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74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574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57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574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57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574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7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7476" grpId="0"/>
      <p:bldP spid="4457477" grpId="0"/>
      <p:bldP spid="4457478" grpId="0"/>
      <p:bldP spid="4457481" grpId="0"/>
      <p:bldP spid="44574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1219200" y="1371600"/>
            <a:ext cx="6858000" cy="4876800"/>
          </a:xfrm>
          <a:prstGeom prst="rect">
            <a:avLst/>
          </a:prstGeom>
          <a:solidFill>
            <a:srgbClr val="969696"/>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6019" name="Oval 2"/>
          <p:cNvSpPr>
            <a:spLocks noChangeArrowheads="1"/>
          </p:cNvSpPr>
          <p:nvPr/>
        </p:nvSpPr>
        <p:spPr bwMode="auto">
          <a:xfrm>
            <a:off x="2209800" y="2133600"/>
            <a:ext cx="5410200" cy="3886200"/>
          </a:xfrm>
          <a:prstGeom prst="ellipse">
            <a:avLst/>
          </a:prstGeom>
          <a:solidFill>
            <a:srgbClr val="00FF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6020" name="Oval 3"/>
          <p:cNvSpPr>
            <a:spLocks noChangeArrowheads="1"/>
          </p:cNvSpPr>
          <p:nvPr/>
        </p:nvSpPr>
        <p:spPr bwMode="auto">
          <a:xfrm>
            <a:off x="2895600" y="3886200"/>
            <a:ext cx="2590800" cy="1752600"/>
          </a:xfrm>
          <a:prstGeom prst="ellipse">
            <a:avLst/>
          </a:prstGeom>
          <a:solidFill>
            <a:srgbClr val="00CC00"/>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6021" name="Oval 4"/>
          <p:cNvSpPr>
            <a:spLocks noChangeArrowheads="1"/>
          </p:cNvSpPr>
          <p:nvPr/>
        </p:nvSpPr>
        <p:spPr bwMode="auto">
          <a:xfrm>
            <a:off x="4876800" y="2743200"/>
            <a:ext cx="92075" cy="90488"/>
          </a:xfrm>
          <a:prstGeom prst="ellipse">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6022" name="Oval 5"/>
          <p:cNvSpPr>
            <a:spLocks noChangeArrowheads="1"/>
          </p:cNvSpPr>
          <p:nvPr/>
        </p:nvSpPr>
        <p:spPr bwMode="auto">
          <a:xfrm>
            <a:off x="2819400" y="2819400"/>
            <a:ext cx="92075" cy="90488"/>
          </a:xfrm>
          <a:prstGeom prst="ellipse">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sp>
        <p:nvSpPr>
          <p:cNvPr id="86023" name="Rectangle 6"/>
          <p:cNvSpPr>
            <a:spLocks noGrp="1" noChangeArrowheads="1"/>
          </p:cNvSpPr>
          <p:nvPr>
            <p:ph type="title"/>
          </p:nvPr>
        </p:nvSpPr>
        <p:spPr>
          <a:xfrm>
            <a:off x="0" y="0"/>
            <a:ext cx="7772400" cy="1143000"/>
          </a:xfrm>
          <a:solidFill>
            <a:srgbClr val="00FF00"/>
          </a:solidFill>
        </p:spPr>
        <p:txBody>
          <a:bodyPr/>
          <a:lstStyle/>
          <a:p>
            <a: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t>Law, Cases</a:t>
            </a:r>
            <a:br>
              <a:rPr lang="en-US" sz="3600" b="1" dirty="0" smtClean="0"/>
            </a:br>
            <a:r>
              <a:rPr lang="en-US" sz="3600" b="1" dirty="0" smtClean="0"/>
              <a:t> Question is Always</a:t>
            </a:r>
          </a:p>
        </p:txBody>
      </p:sp>
      <p:sp>
        <p:nvSpPr>
          <p:cNvPr id="86024" name="Oval 7"/>
          <p:cNvSpPr>
            <a:spLocks noChangeArrowheads="1"/>
          </p:cNvSpPr>
          <p:nvPr/>
        </p:nvSpPr>
        <p:spPr bwMode="auto">
          <a:xfrm>
            <a:off x="1066800" y="2362200"/>
            <a:ext cx="5715000" cy="3581400"/>
          </a:xfrm>
          <a:prstGeom prst="ellipse">
            <a:avLst/>
          </a:prstGeom>
          <a:solidFill>
            <a:srgbClr val="FF0000"/>
          </a:solidFill>
          <a:ln w="9360">
            <a:solidFill>
              <a:srgbClr val="000000"/>
            </a:solidFill>
            <a:miter lim="800000"/>
            <a:headEnd/>
            <a:tailEnd/>
          </a:ln>
        </p:spPr>
        <p:txBody>
          <a:bodyPr lIns="90000" tIns="46800" rIns="90000" bIns="46800">
            <a:prstTxWarp prst="textNoShape">
              <a:avLst/>
            </a:prstTxWarp>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a:solidFill>
                <a:srgbClr val="000000"/>
              </a:solidFill>
              <a:latin typeface="Verdana" pitchFamily="-107" charset="0"/>
              <a:ea typeface="Lucida Sans Unicode" pitchFamily="-107" charset="0"/>
              <a:cs typeface="Lucida Sans Unicode" pitchFamily="-107" charset="0"/>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dirty="0">
                <a:solidFill>
                  <a:srgbClr val="000000"/>
                </a:solidFill>
                <a:latin typeface="Verdana" pitchFamily="-107" charset="0"/>
                <a:ea typeface="Lucida Sans Unicode" pitchFamily="-107" charset="0"/>
                <a:cs typeface="Lucida Sans Unicode" pitchFamily="-107" charset="0"/>
              </a:rPr>
              <a:t>Library Restriction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dirty="0">
                <a:solidFill>
                  <a:srgbClr val="000000"/>
                </a:solidFill>
                <a:latin typeface="Verdana" pitchFamily="-107" charset="0"/>
                <a:ea typeface="Lucida Sans Unicode" pitchFamily="-107" charset="0"/>
                <a:cs typeface="Lucida Sans Unicode" pitchFamily="-107" charset="0"/>
              </a:rPr>
              <a:t>on Speech</a:t>
            </a:r>
          </a:p>
        </p:txBody>
      </p:sp>
      <p:sp>
        <p:nvSpPr>
          <p:cNvPr id="86025" name="Text Box 8"/>
          <p:cNvSpPr txBox="1">
            <a:spLocks noChangeArrowheads="1"/>
          </p:cNvSpPr>
          <p:nvPr/>
        </p:nvSpPr>
        <p:spPr bwMode="auto">
          <a:xfrm>
            <a:off x="8289925" y="2819400"/>
            <a:ext cx="184150" cy="457200"/>
          </a:xfrm>
          <a:prstGeom prst="rect">
            <a:avLst/>
          </a:prstGeom>
          <a:noFill/>
          <a:ln w="9525">
            <a:noFill/>
            <a:round/>
            <a:headEnd/>
            <a:tailEnd/>
          </a:ln>
        </p:spPr>
        <p:txBody>
          <a:bodyPr wrap="none" anchor="ctr">
            <a:prstTxWarp prst="textNoShape">
              <a:avLst/>
            </a:prstTxWarp>
          </a:bodyPr>
          <a:lstStyle/>
          <a:p>
            <a:endParaRPr lang="en-US">
              <a:solidFill>
                <a:srgbClr val="000000"/>
              </a:solidFill>
              <a:ea typeface="Lucida Sans Unicode" pitchFamily="-107" charset="0"/>
              <a:cs typeface="Lucida Sans Unicode" pitchFamily="-107" charset="0"/>
            </a:endParaRPr>
          </a:p>
        </p:txBody>
      </p:sp>
      <p:pic>
        <p:nvPicPr>
          <p:cNvPr id="86026" name="Picture 9"/>
          <p:cNvPicPr>
            <a:picLocks noChangeAspect="1" noChangeArrowheads="1"/>
          </p:cNvPicPr>
          <p:nvPr/>
        </p:nvPicPr>
        <p:blipFill>
          <a:blip r:embed="rId3"/>
          <a:srcRect/>
          <a:stretch>
            <a:fillRect/>
          </a:stretch>
        </p:blipFill>
        <p:spPr bwMode="auto">
          <a:xfrm>
            <a:off x="7239000" y="0"/>
            <a:ext cx="1905000" cy="1681163"/>
          </a:xfrm>
          <a:prstGeom prst="rect">
            <a:avLst/>
          </a:prstGeom>
          <a:noFill/>
          <a:ln w="9525">
            <a:noFill/>
            <a:round/>
            <a:headEnd/>
            <a:tailEnd/>
          </a:ln>
        </p:spPr>
      </p:pic>
      <p:sp>
        <p:nvSpPr>
          <p:cNvPr id="86027" name="Rectangle 10"/>
          <p:cNvSpPr>
            <a:spLocks noChangeArrowheads="1"/>
          </p:cNvSpPr>
          <p:nvPr/>
        </p:nvSpPr>
        <p:spPr bwMode="auto">
          <a:xfrm>
            <a:off x="0" y="1143000"/>
            <a:ext cx="8458200" cy="609600"/>
          </a:xfrm>
          <a:prstGeom prst="rect">
            <a:avLst/>
          </a:prstGeom>
          <a:solidFill>
            <a:srgbClr val="FF0000"/>
          </a:solidFill>
          <a:ln w="9525">
            <a:noFill/>
            <a:round/>
            <a:headEnd/>
            <a:tailEnd/>
          </a:ln>
        </p:spPr>
        <p:txBody>
          <a:bodyPr lIns="90000" tIns="46800" rIns="90000" bIns="46800" anchor="ctr">
            <a:prstTxWarp prst="textNoShape">
              <a:avLst/>
            </a:prstTxWarp>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a:solidFill>
                  <a:srgbClr val="000000"/>
                </a:solidFill>
                <a:latin typeface="Verdana" pitchFamily="-107" charset="0"/>
                <a:ea typeface="Lucida Sans Unicode" pitchFamily="-107" charset="0"/>
                <a:cs typeface="Lucida Sans Unicode" pitchFamily="-107" charset="0"/>
              </a:rPr>
              <a:t>Will Library Win in Court?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Verdana"/>
        <a:ea typeface="Lucida Sans Unicode"/>
        <a:cs typeface="Lucida Sans Unicode"/>
      </a:majorFont>
      <a:minorFont>
        <a:latin typeface="Verdana"/>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Verdana"/>
        <a:ea typeface="Lucida Sans Unicode"/>
        <a:cs typeface="Lucida Sans Unicode"/>
      </a:majorFont>
      <a:minorFont>
        <a:latin typeface="Verdana"/>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Lucida Sans Unicode"/>
        <a:cs typeface="Lucida Sans Unicode"/>
      </a:majorFont>
      <a:minorFont>
        <a:latin typeface="Verdana"/>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Lucida Sans Unicode"/>
        <a:cs typeface="Lucida Sans Unicode"/>
      </a:majorFont>
      <a:minorFont>
        <a:latin typeface="Verdana"/>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Lucida Sans Unicode"/>
        <a:cs typeface="Lucida Sans Unicode"/>
      </a:majorFont>
      <a:minorFont>
        <a:latin typeface="Verdana"/>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tx1"/>
            </a:solidFill>
            <a:effectLst/>
            <a:latin typeface="Times New Roman" charset="0"/>
            <a:ea typeface="Lucida Sans Unicode" charset="0"/>
            <a:cs typeface="Lucida Sans Unicode"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52565</TotalTime>
  <Words>10859</Words>
  <Application>Microsoft Macintosh PowerPoint</Application>
  <PresentationFormat>On-screen Show (4:3)</PresentationFormat>
  <Paragraphs>874</Paragraphs>
  <Slides>70</Slides>
  <Notes>55</Notes>
  <HiddenSlides>0</HiddenSlides>
  <MMClips>0</MMClips>
  <ScaleCrop>false</ScaleCrop>
  <HeadingPairs>
    <vt:vector size="6" baseType="variant">
      <vt:variant>
        <vt:lpstr>Theme</vt:lpstr>
      </vt:variant>
      <vt:variant>
        <vt:i4>6</vt:i4>
      </vt:variant>
      <vt:variant>
        <vt:lpstr>Embedded OLE Servers</vt:lpstr>
      </vt:variant>
      <vt:variant>
        <vt:i4>0</vt:i4>
      </vt:variant>
      <vt:variant>
        <vt:lpstr>Slide Titles</vt:lpstr>
      </vt:variant>
      <vt:variant>
        <vt:i4>70</vt:i4>
      </vt:variant>
    </vt:vector>
  </HeadingPairs>
  <TitlesOfParts>
    <vt:vector size="76" baseType="lpstr">
      <vt:lpstr>3_Default Design</vt:lpstr>
      <vt:lpstr>4_Default Design</vt:lpstr>
      <vt:lpstr>2_Default Design</vt:lpstr>
      <vt:lpstr>7_Default Design</vt:lpstr>
      <vt:lpstr>3_Office Theme</vt:lpstr>
      <vt:lpstr>8_Default Design</vt:lpstr>
      <vt:lpstr>PowerPoint Presentation</vt:lpstr>
      <vt:lpstr>PowerPoint Presentation</vt:lpstr>
      <vt:lpstr>Books  and physical materials</vt:lpstr>
      <vt:lpstr>Who decides?</vt:lpstr>
      <vt:lpstr>Selection v. Removal</vt:lpstr>
      <vt:lpstr>Selection v. Removal</vt:lpstr>
      <vt:lpstr>Selection v. Removal</vt:lpstr>
      <vt:lpstr>Who Decides What  Goes in Library Collection?</vt:lpstr>
      <vt:lpstr>Law, Cases  Question is Always</vt:lpstr>
      <vt:lpstr>Or will Patron win? </vt:lpstr>
      <vt:lpstr>PowerPoint Presentation</vt:lpstr>
      <vt:lpstr>Court Case: Can a library legally  remove books based on viewpoint?</vt:lpstr>
      <vt:lpstr>No. U.S. Supreme Court  </vt:lpstr>
      <vt:lpstr>No. U.S. Supreme Court  </vt:lpstr>
      <vt:lpstr>School Boards do NOT have unrestricted authority May consider vulgarity and educational suitability, but not merely the unorthodox ideas represented </vt:lpstr>
      <vt:lpstr>School Libraries Book Removal</vt:lpstr>
      <vt:lpstr>Court Looks at Board’s Motivation</vt:lpstr>
      <vt:lpstr>School Board removes Annie</vt:lpstr>
      <vt:lpstr>Court:  Violation of First Amendment</vt:lpstr>
      <vt:lpstr>Public Library:  Move books to adult shelves?</vt:lpstr>
      <vt:lpstr>Court: No. Patron’s don’t decide this.</vt:lpstr>
      <vt:lpstr>Can library require parent’s permission to read Harry Potter?</vt:lpstr>
      <vt:lpstr>Can library require parent’s permission to read Harry Potter?</vt:lpstr>
      <vt:lpstr>Who Decides What  Goes in Library Collection?</vt:lpstr>
      <vt:lpstr>PowerPoint Presentation</vt:lpstr>
      <vt:lpstr>PowerPoint Presentation</vt:lpstr>
      <vt:lpstr>School Library Book (Miami, FL)</vt:lpstr>
      <vt:lpstr>Picture book </vt:lpstr>
      <vt:lpstr>Picture book </vt:lpstr>
      <vt:lpstr>Internet</vt:lpstr>
      <vt:lpstr>PowerPoint Presentation</vt:lpstr>
      <vt:lpstr>Early lawsuit: Parent sues Livermore</vt:lpstr>
      <vt:lpstr>Library Won</vt:lpstr>
      <vt:lpstr>Children’s Internet Protection Act (CIPA)</vt:lpstr>
      <vt:lpstr>U.S. Supreme Court NOT PROTECTED under  Umbrella of First Amendment</vt:lpstr>
      <vt:lpstr>First Amendment does not protect</vt:lpstr>
      <vt:lpstr>Child Pornography </vt:lpstr>
      <vt:lpstr>PowerPoint Presentation</vt:lpstr>
      <vt:lpstr>What about man with his own laptop or mobile device?</vt:lpstr>
      <vt:lpstr>What about man with his own laptop or mobile device?</vt:lpstr>
      <vt:lpstr>Key Point</vt:lpstr>
      <vt:lpstr>Obscenity</vt:lpstr>
      <vt:lpstr>Harmful to Minors</vt:lpstr>
      <vt:lpstr>Harmful to Minors (part of CIPA) NEW to federal law</vt:lpstr>
      <vt:lpstr>Libraries with E-Rate discounts and certain LSTA funds *</vt:lpstr>
      <vt:lpstr>Is Graphic Violence   Harmful to Minors?</vt:lpstr>
      <vt:lpstr>PowerPoint Presentation</vt:lpstr>
      <vt:lpstr>May a School Filter LGBT Sites?</vt:lpstr>
      <vt:lpstr>No. Viewpoint Discrimination.</vt:lpstr>
      <vt:lpstr>Is Filtering Internet a removal of library content?</vt:lpstr>
      <vt:lpstr>Joint school / public library</vt:lpstr>
      <vt:lpstr>Responding to Challenges</vt:lpstr>
      <vt:lpstr>Responding to Challenges</vt:lpstr>
      <vt:lpstr>Personal v. Professional       </vt:lpstr>
      <vt:lpstr>TODAY: American Library Association Code of Ethics &amp; Bill of Rights</vt:lpstr>
      <vt:lpstr>PowerPoint Presentation</vt:lpstr>
      <vt:lpstr>PowerPoint Presentation</vt:lpstr>
      <vt:lpstr>PowerPoint Presentation</vt:lpstr>
      <vt:lpstr>Want More Control?</vt:lpstr>
      <vt:lpstr>PowerPoint Presentation</vt:lpstr>
      <vt:lpstr>Very tough to show threats, stalking</vt:lpstr>
      <vt:lpstr>Terms of Service</vt:lpstr>
      <vt:lpstr>PowerPoint Presentation</vt:lpstr>
      <vt:lpstr>PowerPoint Presentation</vt:lpstr>
      <vt:lpstr>PowerPoint Presentation</vt:lpstr>
      <vt:lpstr>Recap</vt:lpstr>
      <vt:lpstr>Social Media</vt:lpstr>
      <vt:lpstr>PowerPoint Presentation</vt:lpstr>
      <vt:lpstr>Thank you</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Amendment 2015</dc:title>
  <dc:subject/>
  <dc:creator>mm</dc:creator>
  <cp:keywords/>
  <dc:description/>
  <cp:lastModifiedBy>Stanley Strauss</cp:lastModifiedBy>
  <cp:revision>6627</cp:revision>
  <cp:lastPrinted>2012-01-11T23:33:45Z</cp:lastPrinted>
  <dcterms:created xsi:type="dcterms:W3CDTF">2015-02-07T22:43:01Z</dcterms:created>
  <dcterms:modified xsi:type="dcterms:W3CDTF">2015-02-12T18:18:08Z</dcterms:modified>
  <cp:category/>
</cp:coreProperties>
</file>