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32"/>
  </p:notesMasterIdLst>
  <p:sldIdLst>
    <p:sldId id="256" r:id="rId5"/>
    <p:sldId id="257" r:id="rId6"/>
    <p:sldId id="279" r:id="rId7"/>
    <p:sldId id="280" r:id="rId8"/>
    <p:sldId id="258" r:id="rId9"/>
    <p:sldId id="267" r:id="rId10"/>
    <p:sldId id="266" r:id="rId11"/>
    <p:sldId id="281" r:id="rId12"/>
    <p:sldId id="265" r:id="rId13"/>
    <p:sldId id="282" r:id="rId14"/>
    <p:sldId id="264" r:id="rId15"/>
    <p:sldId id="262" r:id="rId16"/>
    <p:sldId id="261" r:id="rId17"/>
    <p:sldId id="259" r:id="rId18"/>
    <p:sldId id="260" r:id="rId19"/>
    <p:sldId id="275" r:id="rId20"/>
    <p:sldId id="274" r:id="rId21"/>
    <p:sldId id="273" r:id="rId22"/>
    <p:sldId id="272" r:id="rId23"/>
    <p:sldId id="271" r:id="rId24"/>
    <p:sldId id="270" r:id="rId25"/>
    <p:sldId id="269" r:id="rId26"/>
    <p:sldId id="278" r:id="rId27"/>
    <p:sldId id="277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EC78"/>
    <a:srgbClr val="D6CD6A"/>
    <a:srgbClr val="EB382E"/>
    <a:srgbClr val="F7B6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68" autoAdjust="0"/>
    <p:restoredTop sz="91624" autoAdjust="0"/>
  </p:normalViewPr>
  <p:slideViewPr>
    <p:cSldViewPr snapToGrid="0" snapToObjects="1">
      <p:cViewPr varScale="1">
        <p:scale>
          <a:sx n="136" d="100"/>
          <a:sy n="136" d="100"/>
        </p:scale>
        <p:origin x="-112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C39F0-DBEE-9842-830D-9DD6A38887B3}" type="datetimeFigureOut">
              <a:rPr lang="en-US" smtClean="0"/>
              <a:t>2/11/15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62AB-B372-5146-AA04-5F86D2840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57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F62AB-B372-5146-AA04-5F86D2840A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49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Youth-Centered</a:t>
            </a:r>
            <a:r>
              <a:rPr lang="en-US" baseline="0" dirty="0" smtClean="0"/>
              <a:t> (not resource-centered)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F62AB-B372-5146-AA04-5F86D2840A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3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YOUmedia</a:t>
            </a:r>
            <a:r>
              <a:rPr lang="en-US" dirty="0" smtClean="0"/>
              <a:t> – the first “Learning Lab”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F62AB-B372-5146-AA04-5F86D2840A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00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That’s why in November</a:t>
            </a:r>
            <a:r>
              <a:rPr lang="en-US" baseline="0" dirty="0" smtClean="0"/>
              <a:t> 2009, The President launched the Educate to Innovate initiative to move American students from the middle of the pack in science and math to the top over the next decade (</a:t>
            </a:r>
            <a:r>
              <a:rPr lang="en-US" baseline="0" dirty="0" err="1" smtClean="0"/>
              <a:t>whitehouse.gov</a:t>
            </a:r>
            <a:r>
              <a:rPr lang="en-US" baseline="0" dirty="0" smtClean="0"/>
              <a:t>). President asked for public/private partnerships to support the initiative and MacArthur/IMLS partnered for IMLS LL grants (LL report)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F62AB-B372-5146-AA04-5F86D2840A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24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2/11/15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0F066-0113-FD40-9F75-02D1EE209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8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2/11/15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B6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2/11/15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  <p:sldLayoutId id="2147493467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9597" y="430065"/>
            <a:ext cx="8458200" cy="1082781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EB382E"/>
                </a:solidFill>
                <a:latin typeface="Futura"/>
                <a:cs typeface="Futura"/>
              </a:rPr>
              <a:t>Teen Learning Labs</a:t>
            </a:r>
            <a:endParaRPr lang="en-US" sz="6000" dirty="0">
              <a:solidFill>
                <a:srgbClr val="EB382E"/>
              </a:solidFill>
              <a:latin typeface="Futura"/>
              <a:cs typeface="Futur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9812" y="1541110"/>
            <a:ext cx="6400800" cy="1260456"/>
          </a:xfrm>
          <a:noFill/>
          <a:ln>
            <a:noFill/>
          </a:ln>
        </p:spPr>
        <p:txBody>
          <a:bodyPr>
            <a:noAutofit/>
          </a:bodyPr>
          <a:lstStyle/>
          <a:p>
            <a:pPr algn="r"/>
            <a:r>
              <a:rPr lang="en-US" sz="2800" dirty="0" smtClean="0">
                <a:solidFill>
                  <a:srgbClr val="F8EC78"/>
                </a:solidFill>
                <a:latin typeface="Futura Condensed"/>
                <a:cs typeface="Futura Condensed"/>
              </a:rPr>
              <a:t>Presented by Corey Wittig</a:t>
            </a:r>
            <a:endParaRPr lang="en-US" sz="2800" dirty="0">
              <a:solidFill>
                <a:srgbClr val="F8EC78"/>
              </a:solidFill>
              <a:latin typeface="Futura Condensed"/>
              <a:cs typeface="Futura Condensed"/>
            </a:endParaRPr>
          </a:p>
          <a:p>
            <a:pPr algn="r"/>
            <a:r>
              <a:rPr lang="en-US" sz="2400" dirty="0" smtClean="0">
                <a:solidFill>
                  <a:srgbClr val="F8EC78"/>
                </a:solidFill>
                <a:latin typeface="Futura Condensed"/>
                <a:cs typeface="Futura Condensed"/>
              </a:rPr>
              <a:t>Digital Learning Librarian</a:t>
            </a:r>
            <a:endParaRPr lang="en-US" sz="2400" dirty="0">
              <a:solidFill>
                <a:srgbClr val="F8EC78"/>
              </a:solidFill>
              <a:latin typeface="Futura Condensed"/>
              <a:cs typeface="Futura Condensed"/>
            </a:endParaRPr>
          </a:p>
        </p:txBody>
      </p:sp>
      <p:pic>
        <p:nvPicPr>
          <p:cNvPr id="5" name="Picture 4" descr="books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4" t="19863" r="13492" b="9802"/>
          <a:stretch/>
        </p:blipFill>
        <p:spPr>
          <a:xfrm>
            <a:off x="625630" y="2801566"/>
            <a:ext cx="2094932" cy="2047728"/>
          </a:xfrm>
          <a:prstGeom prst="rect">
            <a:avLst/>
          </a:prstGeom>
        </p:spPr>
      </p:pic>
      <p:pic>
        <p:nvPicPr>
          <p:cNvPr id="6" name="Picture 5" descr="nikonds3200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305" y="2778734"/>
            <a:ext cx="2237637" cy="2070560"/>
          </a:xfrm>
          <a:prstGeom prst="rect">
            <a:avLst/>
          </a:prstGeom>
        </p:spPr>
      </p:pic>
      <p:pic>
        <p:nvPicPr>
          <p:cNvPr id="7" name="Picture 6" descr="cwpirat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099" y="2919182"/>
            <a:ext cx="1930112" cy="1930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IFP logo 2012_outlines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30" y="6023101"/>
            <a:ext cx="3331293" cy="394403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819812" y="5399849"/>
            <a:ext cx="6400800" cy="126045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800" dirty="0" smtClean="0">
                <a:solidFill>
                  <a:srgbClr val="F8EC78"/>
                </a:solidFill>
                <a:latin typeface="Futura Condensed"/>
                <a:cs typeface="Futura Condensed"/>
              </a:rPr>
              <a:t>Tuesday, February 24, 2015</a:t>
            </a:r>
          </a:p>
          <a:p>
            <a:pPr algn="r"/>
            <a:r>
              <a:rPr lang="en-US" sz="2800" dirty="0" smtClean="0">
                <a:solidFill>
                  <a:srgbClr val="F8EC78"/>
                </a:solidFill>
                <a:latin typeface="Futura Condensed"/>
                <a:cs typeface="Futura Condensed"/>
              </a:rPr>
              <a:t>an Infopeople webinar</a:t>
            </a:r>
            <a:endParaRPr lang="en-US" sz="2400" dirty="0">
              <a:solidFill>
                <a:srgbClr val="F8EC78"/>
              </a:solidFill>
              <a:latin typeface="Futura Condensed"/>
              <a:cs typeface="Futura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299100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4222" y="578555"/>
            <a:ext cx="7069667" cy="5740763"/>
          </a:xfrm>
          <a:prstGeom prst="rect">
            <a:avLst/>
          </a:prstGeom>
          <a:solidFill>
            <a:srgbClr val="EB382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222" y="381001"/>
            <a:ext cx="6999111" cy="1933222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  <a:t/>
            </a:r>
            <a:b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</a:br>
            <a: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  <a:t>The library  is a natural site for community-based </a:t>
            </a:r>
            <a:b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</a:br>
            <a: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  <a:t>informal education</a:t>
            </a:r>
            <a:endParaRPr lang="en-US" dirty="0">
              <a:solidFill>
                <a:srgbClr val="F8EC78"/>
              </a:solidFill>
              <a:latin typeface="Futura"/>
              <a:cs typeface="Futur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4222" y="2822012"/>
            <a:ext cx="6956778" cy="3200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Futura Condensed"/>
                <a:cs typeface="Futura Condensed"/>
              </a:rPr>
              <a:t>“Libraries have a strong role in connected learning because they can help teens connect to people and resources that support their personal formal and informal interests.” </a:t>
            </a:r>
            <a:br>
              <a:rPr lang="en-US" sz="3200" dirty="0" smtClean="0">
                <a:solidFill>
                  <a:srgbClr val="FFFFFF"/>
                </a:solidFill>
                <a:latin typeface="Futura Condensed"/>
                <a:cs typeface="Futura Condensed"/>
              </a:rPr>
            </a:br>
            <a:endParaRPr lang="en-US" sz="2000" dirty="0" smtClean="0">
              <a:solidFill>
                <a:srgbClr val="FFFFFF"/>
              </a:solidFill>
              <a:latin typeface="Futura Condensed"/>
              <a:cs typeface="Futura Condensed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Futura Condensed"/>
                <a:cs typeface="Futura Condensed"/>
              </a:rPr>
              <a:t>– Jack Martin (Executive Director, Providence Public Library &amp; YALSA past-president), Martin, Jack, Wittig, Corey, </a:t>
            </a:r>
            <a:r>
              <a:rPr lang="en-US" dirty="0" err="1" smtClean="0">
                <a:solidFill>
                  <a:srgbClr val="FFFFFF"/>
                </a:solidFill>
                <a:latin typeface="Futura Condensed"/>
                <a:cs typeface="Futura Condensed"/>
              </a:rPr>
              <a:t>Strock</a:t>
            </a:r>
            <a:r>
              <a:rPr lang="en-US" dirty="0" smtClean="0">
                <a:solidFill>
                  <a:srgbClr val="FFFFFF"/>
                </a:solidFill>
                <a:latin typeface="Futura Condensed"/>
                <a:cs typeface="Futura Condensed"/>
              </a:rPr>
              <a:t> Adrienne, “Library Service for Teens: Who we are we? What are we? And, where are we going?”, Young Adult Library Services, Fall 2014, pg. 5)</a:t>
            </a:r>
            <a:endParaRPr lang="en-US" dirty="0">
              <a:solidFill>
                <a:srgbClr val="FFFFFF"/>
              </a:solidFill>
              <a:latin typeface="Futura Condensed"/>
              <a:cs typeface="Futura Condensed"/>
            </a:endParaRPr>
          </a:p>
        </p:txBody>
      </p:sp>
      <p:pic>
        <p:nvPicPr>
          <p:cNvPr id="4" name="Picture 3" descr="Screen Shot 2015-02-11 at 7.48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69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10 at 6.22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555" y="204083"/>
            <a:ext cx="5564011" cy="3769492"/>
          </a:xfrm>
          <a:prstGeom prst="rect">
            <a:avLst/>
          </a:prstGeom>
        </p:spPr>
      </p:pic>
      <p:pic>
        <p:nvPicPr>
          <p:cNvPr id="6" name="Picture 5" descr="Screen Shot 2015-02-10 at 6.23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4251678"/>
            <a:ext cx="78994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76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575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EB382E"/>
                </a:solidFill>
                <a:latin typeface="Futura"/>
                <a:cs typeface="Futura"/>
              </a:rPr>
              <a:t>Successful Learning Labs</a:t>
            </a:r>
            <a:endParaRPr lang="en-US" dirty="0">
              <a:solidFill>
                <a:srgbClr val="EB382E"/>
              </a:solidFill>
              <a:latin typeface="Futura"/>
              <a:cs typeface="Futur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4218842"/>
            <a:ext cx="8229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Futura Condensed"/>
                <a:cs typeface="Futura Condensed"/>
              </a:rPr>
              <a:t>Learning Labs in Libraries and Museums: Transformative Spaces for Teens, </a:t>
            </a:r>
            <a:r>
              <a:rPr lang="en-US" dirty="0" err="1" smtClean="0">
                <a:solidFill>
                  <a:schemeClr val="bg1"/>
                </a:solidFill>
                <a:latin typeface="Futura Condensed"/>
                <a:cs typeface="Futura Condensed"/>
              </a:rPr>
              <a:t>IMLS.gov</a:t>
            </a:r>
            <a:endParaRPr lang="en-US" dirty="0">
              <a:solidFill>
                <a:schemeClr val="bg1"/>
              </a:solidFill>
              <a:latin typeface="Futura Condensed"/>
              <a:cs typeface="Futura Condense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6756" y="4769551"/>
            <a:ext cx="4810476" cy="3200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B382E"/>
                </a:solidFill>
                <a:latin typeface="Futura"/>
                <a:cs typeface="Futura"/>
              </a:rPr>
              <a:t>Here are some early standouts</a:t>
            </a:r>
            <a:r>
              <a:rPr lang="en-US" dirty="0" smtClean="0">
                <a:solidFill>
                  <a:srgbClr val="EB382E"/>
                </a:solidFill>
                <a:latin typeface="Futura"/>
                <a:cs typeface="Futura"/>
              </a:rPr>
              <a:t>: </a:t>
            </a:r>
            <a:r>
              <a:rPr lang="en-US" sz="1200" dirty="0" smtClean="0">
                <a:solidFill>
                  <a:srgbClr val="EB382E"/>
                </a:solidFill>
                <a:latin typeface="Futura"/>
                <a:cs typeface="Futura"/>
              </a:rPr>
              <a:t>  </a:t>
            </a:r>
            <a:endParaRPr lang="en-US" dirty="0" smtClean="0">
              <a:solidFill>
                <a:srgbClr val="EB382E"/>
              </a:solidFill>
              <a:latin typeface="Futura"/>
              <a:cs typeface="Futur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err="1" smtClean="0">
                <a:solidFill>
                  <a:srgbClr val="EB382E"/>
                </a:solidFill>
                <a:latin typeface="Futura"/>
                <a:cs typeface="Futura"/>
              </a:rPr>
              <a:t>YOUmedia</a:t>
            </a:r>
            <a:r>
              <a:rPr lang="en-US" sz="1600" dirty="0" smtClean="0">
                <a:solidFill>
                  <a:srgbClr val="EB382E"/>
                </a:solidFill>
                <a:latin typeface="Futura"/>
                <a:cs typeface="Futura"/>
              </a:rPr>
              <a:t> (Chicago Public </a:t>
            </a:r>
            <a:r>
              <a:rPr lang="en-US" sz="1600" dirty="0" err="1" smtClean="0">
                <a:solidFill>
                  <a:srgbClr val="EB382E"/>
                </a:solidFill>
                <a:latin typeface="Futura"/>
                <a:cs typeface="Futura"/>
              </a:rPr>
              <a:t>LIbrary</a:t>
            </a:r>
            <a:r>
              <a:rPr lang="en-US" sz="1600" dirty="0" smtClean="0">
                <a:solidFill>
                  <a:srgbClr val="EB382E"/>
                </a:solidFill>
                <a:latin typeface="Futura"/>
                <a:cs typeface="Futura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EB382E"/>
                </a:solidFill>
                <a:latin typeface="Futura"/>
                <a:cs typeface="Futura"/>
              </a:rPr>
              <a:t>The Bubbler (Madison Public Library)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EB382E"/>
                </a:solidFill>
                <a:latin typeface="Futura"/>
                <a:cs typeface="Futura"/>
              </a:rPr>
              <a:t>The Studio</a:t>
            </a:r>
            <a:br>
              <a:rPr lang="en-US" sz="1600" dirty="0" smtClean="0">
                <a:solidFill>
                  <a:srgbClr val="EB382E"/>
                </a:solidFill>
                <a:latin typeface="Futura"/>
                <a:cs typeface="Futura"/>
              </a:rPr>
            </a:br>
            <a:r>
              <a:rPr lang="en-US" sz="1600" dirty="0" smtClean="0">
                <a:solidFill>
                  <a:srgbClr val="EB382E"/>
                </a:solidFill>
                <a:latin typeface="Futura"/>
                <a:cs typeface="Futura"/>
              </a:rPr>
              <a:t>(</a:t>
            </a:r>
            <a:r>
              <a:rPr lang="en-US" sz="1600" dirty="0" err="1" smtClean="0">
                <a:solidFill>
                  <a:srgbClr val="EB382E"/>
                </a:solidFill>
                <a:latin typeface="Futura"/>
                <a:cs typeface="Futura"/>
              </a:rPr>
              <a:t>Anythink</a:t>
            </a:r>
            <a:r>
              <a:rPr lang="en-US" sz="1600" dirty="0" smtClean="0">
                <a:solidFill>
                  <a:srgbClr val="EB382E"/>
                </a:solidFill>
                <a:latin typeface="Futura"/>
                <a:cs typeface="Futura"/>
              </a:rPr>
              <a:t>, </a:t>
            </a:r>
            <a:r>
              <a:rPr lang="en-US" sz="1600" dirty="0" err="1" smtClean="0">
                <a:solidFill>
                  <a:srgbClr val="EB382E"/>
                </a:solidFill>
                <a:latin typeface="Futura"/>
                <a:cs typeface="Futura"/>
              </a:rPr>
              <a:t>Rangeview</a:t>
            </a:r>
            <a:r>
              <a:rPr lang="en-US" sz="1600" dirty="0" smtClean="0">
                <a:solidFill>
                  <a:srgbClr val="EB382E"/>
                </a:solidFill>
                <a:latin typeface="Futura"/>
                <a:cs typeface="Futura"/>
              </a:rPr>
              <a:t> Library District)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EB382E"/>
                </a:solidFill>
                <a:latin typeface="Futura"/>
                <a:cs typeface="Futura"/>
              </a:rPr>
              <a:t>Information Commons (Brooklyn Public Library)</a:t>
            </a:r>
          </a:p>
          <a:p>
            <a:endParaRPr lang="en-US" sz="1600" dirty="0" smtClean="0">
              <a:solidFill>
                <a:srgbClr val="EB382E"/>
              </a:solidFill>
              <a:latin typeface="Futura"/>
              <a:cs typeface="Futura"/>
            </a:endParaRPr>
          </a:p>
          <a:p>
            <a:pPr marL="285750" indent="-285750">
              <a:buFont typeface="Arial"/>
              <a:buChar char="•"/>
            </a:pPr>
            <a:endParaRPr lang="en-US" sz="1600" dirty="0" smtClean="0">
              <a:solidFill>
                <a:srgbClr val="EB382E"/>
              </a:solidFill>
              <a:latin typeface="Futura"/>
              <a:cs typeface="Futura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EB382E"/>
              </a:solidFill>
              <a:latin typeface="Futura"/>
              <a:cs typeface="Futura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EB382E"/>
              </a:solidFill>
              <a:latin typeface="Futura"/>
              <a:cs typeface="Futura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EB382E"/>
              </a:solidFill>
              <a:latin typeface="Futura"/>
              <a:cs typeface="Futura"/>
            </a:endParaRP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14899" y="4766720"/>
            <a:ext cx="55682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EB382E"/>
                </a:solidFill>
                <a:latin typeface="Futura"/>
                <a:cs typeface="Futura"/>
              </a:rPr>
              <a:t>Maker </a:t>
            </a:r>
            <a:r>
              <a:rPr lang="en-US" dirty="0" err="1">
                <a:solidFill>
                  <a:srgbClr val="EB382E"/>
                </a:solidFill>
                <a:latin typeface="Futura"/>
                <a:cs typeface="Futura"/>
              </a:rPr>
              <a:t>Jawn</a:t>
            </a:r>
            <a:r>
              <a:rPr lang="en-US" dirty="0">
                <a:solidFill>
                  <a:srgbClr val="EB382E"/>
                </a:solidFill>
                <a:latin typeface="Futura"/>
                <a:cs typeface="Futura"/>
              </a:rPr>
              <a:t> </a:t>
            </a:r>
            <a:br>
              <a:rPr lang="en-US" dirty="0">
                <a:solidFill>
                  <a:srgbClr val="EB382E"/>
                </a:solidFill>
                <a:latin typeface="Futura"/>
                <a:cs typeface="Futura"/>
              </a:rPr>
            </a:br>
            <a:r>
              <a:rPr lang="en-US" dirty="0" smtClean="0">
                <a:solidFill>
                  <a:srgbClr val="EB382E"/>
                </a:solidFill>
                <a:latin typeface="Futura"/>
                <a:cs typeface="Futura"/>
              </a:rPr>
              <a:t>(</a:t>
            </a:r>
            <a:r>
              <a:rPr lang="en-US" dirty="0">
                <a:solidFill>
                  <a:srgbClr val="EB382E"/>
                </a:solidFill>
                <a:latin typeface="Futura"/>
                <a:cs typeface="Futura"/>
              </a:rPr>
              <a:t>Free Library of Philadelphia</a:t>
            </a:r>
            <a:r>
              <a:rPr lang="en-US" dirty="0" smtClean="0">
                <a:solidFill>
                  <a:srgbClr val="EB382E"/>
                </a:solidFill>
                <a:latin typeface="Futura"/>
                <a:cs typeface="Futura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EB382E"/>
                </a:solidFill>
                <a:latin typeface="Futura"/>
                <a:cs typeface="Futura"/>
              </a:rPr>
              <a:t>Studio NPL (Nashville Public Library)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EB382E"/>
                </a:solidFill>
                <a:latin typeface="Futura"/>
                <a:cs typeface="Futura"/>
              </a:rPr>
              <a:t>Teen Central and IMAGINEYOU</a:t>
            </a:r>
            <a:br>
              <a:rPr lang="en-US" dirty="0" smtClean="0">
                <a:solidFill>
                  <a:srgbClr val="EB382E"/>
                </a:solidFill>
                <a:latin typeface="Futura"/>
                <a:cs typeface="Futura"/>
              </a:rPr>
            </a:br>
            <a:r>
              <a:rPr lang="en-US" dirty="0" smtClean="0">
                <a:solidFill>
                  <a:srgbClr val="EB382E"/>
                </a:solidFill>
                <a:latin typeface="Futura"/>
                <a:cs typeface="Futura"/>
              </a:rPr>
              <a:t>(Rochester Public Library)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EB382E"/>
              </a:solidFill>
              <a:latin typeface="Futura"/>
              <a:cs typeface="Futura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EB382E"/>
              </a:solidFill>
              <a:latin typeface="Futura"/>
              <a:cs typeface="Futura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EB382E"/>
              </a:solidFill>
              <a:latin typeface="Futura"/>
              <a:cs typeface="Futura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EB382E"/>
              </a:solidFill>
              <a:latin typeface="Futura"/>
              <a:cs typeface="Futura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EB382E"/>
              </a:solidFill>
              <a:latin typeface="Futura"/>
              <a:cs typeface="Futura"/>
            </a:endParaRPr>
          </a:p>
          <a:p>
            <a:endParaRPr lang="en-US" dirty="0"/>
          </a:p>
        </p:txBody>
      </p:sp>
      <p:pic>
        <p:nvPicPr>
          <p:cNvPr id="9" name="Content Placeholder 9" descr="Screen Shot 2015-02-10 at 6.30.24 PM.pn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" b="3835"/>
          <a:stretch>
            <a:fillRect/>
          </a:stretch>
        </p:blipFill>
        <p:spPr>
          <a:xfrm>
            <a:off x="1312333" y="821671"/>
            <a:ext cx="6012713" cy="33067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12333" y="3653552"/>
            <a:ext cx="601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B382E"/>
                </a:solidFill>
                <a:latin typeface="Futura"/>
                <a:cs typeface="Futura"/>
              </a:rPr>
              <a:t>Teen Learning Labs are in libraries of all sizes! </a:t>
            </a:r>
          </a:p>
        </p:txBody>
      </p:sp>
    </p:spTree>
    <p:extLst>
      <p:ext uri="{BB962C8B-B14F-4D97-AF65-F5344CB8AC3E}">
        <p14:creationId xmlns:p14="http://schemas.microsoft.com/office/powerpoint/2010/main" val="88688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6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EB382E"/>
                </a:solidFill>
                <a:latin typeface="Futura"/>
                <a:cs typeface="Futura"/>
              </a:rPr>
              <a:t>Translating Research into</a:t>
            </a:r>
            <a:br>
              <a:rPr lang="en-US" dirty="0" smtClean="0">
                <a:solidFill>
                  <a:srgbClr val="EB382E"/>
                </a:solidFill>
                <a:latin typeface="Futura"/>
                <a:cs typeface="Futura"/>
              </a:rPr>
            </a:br>
            <a:r>
              <a:rPr lang="en-US" dirty="0" smtClean="0">
                <a:solidFill>
                  <a:srgbClr val="EB382E"/>
                </a:solidFill>
                <a:latin typeface="Futura"/>
                <a:cs typeface="Futura"/>
              </a:rPr>
              <a:t>User-Centered Programming</a:t>
            </a:r>
            <a:endParaRPr lang="en-US" dirty="0">
              <a:solidFill>
                <a:srgbClr val="EB382E"/>
              </a:solidFill>
              <a:latin typeface="Futura"/>
              <a:cs typeface="Futura"/>
            </a:endParaRPr>
          </a:p>
        </p:txBody>
      </p:sp>
      <p:pic>
        <p:nvPicPr>
          <p:cNvPr id="9" name="Picture 8" descr="Screen Shot 2015-02-10 at 7.08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50622"/>
            <a:ext cx="5943600" cy="17145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14865" y="3434646"/>
            <a:ext cx="372414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Futura Condensed"/>
                <a:cs typeface="Futura Condensed"/>
              </a:rPr>
              <a:t>Connect the research to </a:t>
            </a:r>
          </a:p>
          <a:p>
            <a:r>
              <a:rPr lang="en-US" sz="2400" dirty="0" smtClean="0">
                <a:latin typeface="Futura Condensed"/>
                <a:cs typeface="Futura Condensed"/>
              </a:rPr>
              <a:t>your community</a:t>
            </a:r>
          </a:p>
          <a:p>
            <a:r>
              <a:rPr lang="en-US" sz="2400" dirty="0" smtClean="0">
                <a:latin typeface="Futura Condensed"/>
                <a:cs typeface="Futura Condensed"/>
              </a:rPr>
              <a:t>Strategic Plan</a:t>
            </a:r>
          </a:p>
          <a:p>
            <a:r>
              <a:rPr lang="en-US" sz="2400" dirty="0" smtClean="0">
                <a:latin typeface="Futura Condensed"/>
                <a:cs typeface="Futura Condensed"/>
              </a:rPr>
              <a:t>Program Design</a:t>
            </a:r>
          </a:p>
          <a:p>
            <a:r>
              <a:rPr lang="en-US" sz="2400" dirty="0" smtClean="0">
                <a:latin typeface="Futura Condensed"/>
                <a:cs typeface="Futura Condensed"/>
              </a:rPr>
              <a:t>Your vision of the future </a:t>
            </a:r>
            <a:br>
              <a:rPr lang="en-US" sz="2400" dirty="0" smtClean="0">
                <a:latin typeface="Futura Condensed"/>
                <a:cs typeface="Futura Condensed"/>
              </a:rPr>
            </a:br>
            <a:r>
              <a:rPr lang="en-US" sz="2400" dirty="0" smtClean="0">
                <a:latin typeface="Futura Condensed"/>
                <a:cs typeface="Futura Condensed"/>
              </a:rPr>
              <a:t>of your library</a:t>
            </a:r>
            <a:endParaRPr lang="en-US" sz="2400" dirty="0">
              <a:latin typeface="Futura Condensed"/>
              <a:cs typeface="Futura Condensed"/>
            </a:endParaRPr>
          </a:p>
        </p:txBody>
      </p:sp>
      <p:pic>
        <p:nvPicPr>
          <p:cNvPr id="11" name="Picture 10" descr="Screen Shot 2015-02-10 at 7.13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99" y="3903515"/>
            <a:ext cx="4444623" cy="23335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06561" y="6208889"/>
            <a:ext cx="3417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Futura Condensed"/>
                <a:cs typeface="Futura Condensed"/>
              </a:rPr>
              <a:t>designthinkingforlibraries.com</a:t>
            </a:r>
            <a:endParaRPr lang="en-US" dirty="0">
              <a:solidFill>
                <a:schemeClr val="bg1"/>
              </a:solidFill>
              <a:latin typeface="Futura Condensed"/>
              <a:cs typeface="Futura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620144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822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EB382E"/>
                </a:solidFill>
                <a:latin typeface="Futura"/>
                <a:cs typeface="Futura"/>
              </a:rPr>
              <a:t>Outcomes of Successful</a:t>
            </a:r>
            <a:br>
              <a:rPr lang="en-US" dirty="0" smtClean="0">
                <a:solidFill>
                  <a:srgbClr val="EB382E"/>
                </a:solidFill>
                <a:latin typeface="Futura"/>
                <a:cs typeface="Futura"/>
              </a:rPr>
            </a:br>
            <a:r>
              <a:rPr lang="en-US" dirty="0" smtClean="0">
                <a:solidFill>
                  <a:srgbClr val="EB382E"/>
                </a:solidFill>
                <a:latin typeface="Futura"/>
                <a:cs typeface="Futura"/>
              </a:rPr>
              <a:t>Learning Labs</a:t>
            </a:r>
            <a:endParaRPr lang="en-US" dirty="0">
              <a:solidFill>
                <a:srgbClr val="EB382E"/>
              </a:solidFill>
              <a:latin typeface="Futura"/>
              <a:cs typeface="Futura"/>
            </a:endParaRPr>
          </a:p>
        </p:txBody>
      </p:sp>
      <p:pic>
        <p:nvPicPr>
          <p:cNvPr id="4" name="Picture 3" descr="Screen Shot 2015-02-10 at 8.47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81" y="1416856"/>
            <a:ext cx="3037082" cy="44807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6624" y="6485746"/>
            <a:ext cx="8382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Futura Condensed"/>
                <a:cs typeface="Futura Condensed"/>
              </a:rPr>
              <a:t>Learning Labs in Libraries and Museums: Transformative Spaces for Teens, </a:t>
            </a:r>
            <a:r>
              <a:rPr lang="en-US" sz="1600" dirty="0" err="1" smtClean="0">
                <a:solidFill>
                  <a:schemeClr val="bg1"/>
                </a:solidFill>
                <a:latin typeface="Futura Condensed"/>
                <a:cs typeface="Futura Condensed"/>
              </a:rPr>
              <a:t>imls.gov</a:t>
            </a:r>
            <a:endParaRPr lang="en-US" sz="1600" dirty="0">
              <a:solidFill>
                <a:schemeClr val="bg1"/>
              </a:solidFill>
              <a:latin typeface="Futura Condensed"/>
              <a:cs typeface="Futura Condense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0460" y="5309982"/>
            <a:ext cx="73437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Futura Condensed"/>
              <a:cs typeface="Futura Condensed"/>
            </a:endParaRPr>
          </a:p>
          <a:p>
            <a:r>
              <a:rPr lang="en-US" sz="2800" dirty="0" smtClean="0">
                <a:latin typeface="Futura Condensed"/>
                <a:cs typeface="Futura Condensed"/>
              </a:rPr>
              <a:t>Outcomes should be collective and personal</a:t>
            </a:r>
          </a:p>
        </p:txBody>
      </p:sp>
      <p:pic>
        <p:nvPicPr>
          <p:cNvPr id="8" name="Picture 7" descr="IMG_0120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99" y="1416856"/>
            <a:ext cx="3360574" cy="448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48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376" y="288137"/>
            <a:ext cx="4484512" cy="151233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EB382E"/>
                </a:solidFill>
                <a:latin typeface="Futura"/>
                <a:cs typeface="Futura"/>
              </a:rPr>
              <a:t>There is no </a:t>
            </a:r>
            <a:br>
              <a:rPr lang="en-US" dirty="0" smtClean="0">
                <a:solidFill>
                  <a:srgbClr val="EB382E"/>
                </a:solidFill>
                <a:latin typeface="Futura"/>
                <a:cs typeface="Futura"/>
              </a:rPr>
            </a:br>
            <a:r>
              <a:rPr lang="en-US" dirty="0" smtClean="0">
                <a:solidFill>
                  <a:srgbClr val="EB382E"/>
                </a:solidFill>
                <a:latin typeface="Futura"/>
                <a:cs typeface="Futura"/>
              </a:rPr>
              <a:t>“one-size fits all”</a:t>
            </a:r>
            <a:br>
              <a:rPr lang="en-US" dirty="0" smtClean="0">
                <a:solidFill>
                  <a:srgbClr val="EB382E"/>
                </a:solidFill>
                <a:latin typeface="Futura"/>
                <a:cs typeface="Futura"/>
              </a:rPr>
            </a:br>
            <a:r>
              <a:rPr lang="en-US" dirty="0" smtClean="0">
                <a:solidFill>
                  <a:srgbClr val="EB382E"/>
                </a:solidFill>
                <a:latin typeface="Futura"/>
                <a:cs typeface="Futura"/>
              </a:rPr>
              <a:t>teen learning lab</a:t>
            </a:r>
            <a:endParaRPr lang="en-US" dirty="0">
              <a:solidFill>
                <a:srgbClr val="EB382E"/>
              </a:solidFill>
              <a:latin typeface="Futura"/>
              <a:cs typeface="Futur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27621" y="1968478"/>
            <a:ext cx="4175267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Futura Condensed"/>
                <a:cs typeface="Futura Condensed"/>
              </a:rPr>
              <a:t>Learning Labs don’t have to be large </a:t>
            </a:r>
            <a:r>
              <a:rPr lang="en-US" sz="2400" dirty="0" err="1">
                <a:latin typeface="Futura Condensed"/>
                <a:cs typeface="Futura Condensed"/>
              </a:rPr>
              <a:t>MakerSpaces</a:t>
            </a:r>
            <a:r>
              <a:rPr lang="en-US" sz="2400" dirty="0">
                <a:latin typeface="Futura Condensed"/>
                <a:cs typeface="Futura Condensed"/>
              </a:rPr>
              <a:t> or </a:t>
            </a:r>
            <a:r>
              <a:rPr lang="en-US" sz="2400" dirty="0" err="1" smtClean="0">
                <a:latin typeface="Futura Condensed"/>
                <a:cs typeface="Futura Condensed"/>
              </a:rPr>
              <a:t>fablabs</a:t>
            </a:r>
            <a:r>
              <a:rPr lang="en-US" sz="2400" dirty="0">
                <a:latin typeface="Futura Condensed"/>
                <a:cs typeface="Futura Condensed"/>
              </a:rPr>
              <a:t> </a:t>
            </a:r>
            <a:r>
              <a:rPr lang="en-US" sz="2400" dirty="0" smtClean="0">
                <a:latin typeface="Futura Condensed"/>
                <a:cs typeface="Futura Condensed"/>
              </a:rPr>
              <a:t>to create the desired learning outcomes</a:t>
            </a:r>
            <a:endParaRPr lang="en-US" sz="2400" dirty="0">
              <a:latin typeface="Futura Condensed"/>
              <a:cs typeface="Futura Condensed"/>
            </a:endParaRPr>
          </a:p>
          <a:p>
            <a:endParaRPr lang="en-US" dirty="0"/>
          </a:p>
        </p:txBody>
      </p:sp>
      <p:pic>
        <p:nvPicPr>
          <p:cNvPr id="9" name="Picture 8" descr="10612997_839302782781215_2360878223743298475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72" y="250819"/>
            <a:ext cx="4397505" cy="3298129"/>
          </a:xfrm>
          <a:prstGeom prst="rect">
            <a:avLst/>
          </a:prstGeom>
        </p:spPr>
      </p:pic>
      <p:pic>
        <p:nvPicPr>
          <p:cNvPr id="8" name="Picture 7" descr="IMG_259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594" y="4176889"/>
            <a:ext cx="4609850" cy="2506504"/>
          </a:xfrm>
          <a:prstGeom prst="rect">
            <a:avLst/>
          </a:prstGeom>
        </p:spPr>
      </p:pic>
      <p:pic>
        <p:nvPicPr>
          <p:cNvPr id="10" name="Picture 9" descr="_DSC010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10" y="3626555"/>
            <a:ext cx="3377720" cy="305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89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2-10 at 9.39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121490"/>
            <a:ext cx="7662334" cy="62115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92217" y="3935537"/>
            <a:ext cx="4854222" cy="1320196"/>
          </a:xfrm>
          <a:prstGeom prst="rect">
            <a:avLst/>
          </a:prstGeom>
          <a:solidFill>
            <a:srgbClr val="F8EC7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8301" y="5404557"/>
            <a:ext cx="8287801" cy="1030110"/>
          </a:xfrm>
          <a:prstGeom prst="rect">
            <a:avLst/>
          </a:prstGeom>
          <a:solidFill>
            <a:srgbClr val="EB382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1" y="5424309"/>
            <a:ext cx="8634589" cy="10103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FFFF"/>
                </a:solidFill>
                <a:latin typeface="Futura Condensed"/>
                <a:cs typeface="Futura Condensed"/>
              </a:rPr>
              <a:t>“Before </a:t>
            </a:r>
            <a:r>
              <a:rPr lang="en-US" sz="2400" dirty="0">
                <a:solidFill>
                  <a:srgbClr val="FFFFFF"/>
                </a:solidFill>
                <a:latin typeface="Futura Condensed"/>
                <a:cs typeface="Futura Condensed"/>
              </a:rPr>
              <a:t>you go on a shopping spree and max out your credit card assess </a:t>
            </a:r>
            <a:r>
              <a:rPr lang="en-US" sz="2400" dirty="0" smtClean="0">
                <a:solidFill>
                  <a:srgbClr val="FFFFFF"/>
                </a:solidFill>
                <a:latin typeface="Futura Condensed"/>
                <a:cs typeface="Futura Condensed"/>
              </a:rPr>
              <a:t>what </a:t>
            </a:r>
            <a:r>
              <a:rPr lang="en-US" sz="2400" dirty="0">
                <a:solidFill>
                  <a:srgbClr val="FFFFFF"/>
                </a:solidFill>
                <a:latin typeface="Futura Condensed"/>
                <a:cs typeface="Futura Condensed"/>
              </a:rPr>
              <a:t>your Makerspace will actually </a:t>
            </a:r>
            <a:r>
              <a:rPr lang="en-US" sz="2400" dirty="0" smtClean="0">
                <a:solidFill>
                  <a:srgbClr val="FFFFFF"/>
                </a:solidFill>
                <a:latin typeface="Futura Condensed"/>
                <a:cs typeface="Futura Condensed"/>
              </a:rPr>
              <a:t>require.”</a:t>
            </a:r>
            <a:endParaRPr lang="en-US" sz="2400" dirty="0">
              <a:solidFill>
                <a:srgbClr val="FFFFFF"/>
              </a:solidFill>
              <a:latin typeface="Futura Condensed"/>
              <a:cs typeface="Futura Condense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0079" y="57420"/>
            <a:ext cx="4120444" cy="381122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9328" y="3951600"/>
            <a:ext cx="4967111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Futura"/>
                <a:cs typeface="Futura"/>
              </a:rPr>
              <a:t>Common Equipment</a:t>
            </a:r>
            <a:br>
              <a:rPr lang="en-US" dirty="0" smtClean="0">
                <a:solidFill>
                  <a:srgbClr val="FFFFFF"/>
                </a:solidFill>
                <a:latin typeface="Futura"/>
                <a:cs typeface="Futura"/>
              </a:rPr>
            </a:br>
            <a:r>
              <a:rPr lang="en-US" dirty="0" smtClean="0">
                <a:solidFill>
                  <a:srgbClr val="FFFFFF"/>
                </a:solidFill>
                <a:latin typeface="Futura"/>
                <a:cs typeface="Futura"/>
              </a:rPr>
              <a:t>in Learning Labs</a:t>
            </a:r>
            <a:endParaRPr lang="en-US" dirty="0">
              <a:solidFill>
                <a:srgbClr val="FFFFFF"/>
              </a:solidFill>
              <a:latin typeface="Futura"/>
              <a:cs typeface="Futura"/>
            </a:endParaRPr>
          </a:p>
        </p:txBody>
      </p:sp>
      <p:pic>
        <p:nvPicPr>
          <p:cNvPr id="4" name="Picture 3" descr="Screen Shot 2015-02-10 at 9.36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157" y="108355"/>
            <a:ext cx="3949700" cy="33405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16897" y="3456001"/>
            <a:ext cx="168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utura Condensed"/>
                <a:cs typeface="Futura Condensed"/>
              </a:rPr>
              <a:t>IMLS Report</a:t>
            </a:r>
            <a:endParaRPr lang="en-US" dirty="0">
              <a:latin typeface="Futura Condensed"/>
              <a:cs typeface="Futura Condense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4508" y="6420555"/>
            <a:ext cx="4568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Futura Condensed"/>
                <a:cs typeface="Futura Condensed"/>
              </a:rPr>
              <a:t>Makerspace</a:t>
            </a:r>
            <a:r>
              <a:rPr lang="en-US" sz="1600" dirty="0" smtClean="0">
                <a:latin typeface="Futura Condensed"/>
                <a:cs typeface="Futura Condensed"/>
              </a:rPr>
              <a:t> Playbook, School Edition</a:t>
            </a:r>
            <a:endParaRPr lang="en-US" sz="1600" dirty="0">
              <a:latin typeface="Futura Condensed"/>
              <a:cs typeface="Futura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195450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2" y="0"/>
            <a:ext cx="9112956" cy="860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  <a:t>Popular Software</a:t>
            </a:r>
            <a:endParaRPr lang="en-US" dirty="0">
              <a:solidFill>
                <a:srgbClr val="F8EC78"/>
              </a:solidFill>
              <a:latin typeface="Futura"/>
              <a:cs typeface="Futura"/>
            </a:endParaRPr>
          </a:p>
        </p:txBody>
      </p:sp>
      <p:pic>
        <p:nvPicPr>
          <p:cNvPr id="4" name="Picture 3" descr="Screen Shot 2015-02-10 at 9.54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0" y="860778"/>
            <a:ext cx="6488289" cy="3797440"/>
          </a:xfrm>
          <a:prstGeom prst="rect">
            <a:avLst/>
          </a:prstGeom>
        </p:spPr>
      </p:pic>
      <p:pic>
        <p:nvPicPr>
          <p:cNvPr id="6" name="Picture 5" descr="Screen Shot 2015-02-10 at 10.00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27" y="4726058"/>
            <a:ext cx="3146778" cy="1985952"/>
          </a:xfrm>
          <a:prstGeom prst="rect">
            <a:avLst/>
          </a:prstGeom>
        </p:spPr>
      </p:pic>
      <p:pic>
        <p:nvPicPr>
          <p:cNvPr id="8" name="Picture 7" descr="Screen Shot 2015-02-10 at 10.03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89" y="860778"/>
            <a:ext cx="2374900" cy="1866900"/>
          </a:xfrm>
          <a:prstGeom prst="rect">
            <a:avLst/>
          </a:prstGeom>
        </p:spPr>
      </p:pic>
      <p:pic>
        <p:nvPicPr>
          <p:cNvPr id="9" name="Picture 8" descr="Screen Shot 2015-02-10 at 10.05.26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3904" b="2306"/>
          <a:stretch/>
        </p:blipFill>
        <p:spPr>
          <a:xfrm>
            <a:off x="4441264" y="4019756"/>
            <a:ext cx="4449649" cy="2723013"/>
          </a:xfrm>
          <a:prstGeom prst="rect">
            <a:avLst/>
          </a:prstGeom>
        </p:spPr>
      </p:pic>
      <p:pic>
        <p:nvPicPr>
          <p:cNvPr id="5" name="Picture 4" descr="Screen Shot 2015-02-10 at 9.58.2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749" y="4784454"/>
            <a:ext cx="2120900" cy="596900"/>
          </a:xfrm>
          <a:prstGeom prst="rect">
            <a:avLst/>
          </a:prstGeom>
        </p:spPr>
      </p:pic>
      <p:pic>
        <p:nvPicPr>
          <p:cNvPr id="10" name="Picture 9" descr="Screen Shot 2015-02-10 at 10.13.59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27" y="2838321"/>
            <a:ext cx="4224377" cy="859195"/>
          </a:xfrm>
          <a:prstGeom prst="rect">
            <a:avLst/>
          </a:prstGeom>
        </p:spPr>
      </p:pic>
      <p:pic>
        <p:nvPicPr>
          <p:cNvPr id="7" name="Picture 6" descr="Screen Shot 2015-02-10 at 10.02.01 P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9"/>
          <a:stretch/>
        </p:blipFill>
        <p:spPr>
          <a:xfrm>
            <a:off x="2481322" y="5619711"/>
            <a:ext cx="2611159" cy="97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6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3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  <a:t>The popularity of </a:t>
            </a:r>
            <a:b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</a:br>
            <a: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  <a:t>Learning Labs</a:t>
            </a:r>
            <a:endParaRPr lang="en-US" dirty="0">
              <a:solidFill>
                <a:srgbClr val="F8EC78"/>
              </a:solidFill>
              <a:latin typeface="Futura"/>
              <a:cs typeface="Futur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654" y="2530748"/>
            <a:ext cx="4593807" cy="5338247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Futura Condensed"/>
                <a:cs typeface="Futura Condensed"/>
              </a:rPr>
              <a:t>A way to track the learning that happens in our libraries</a:t>
            </a:r>
          </a:p>
          <a:p>
            <a:r>
              <a:rPr lang="en-US" sz="2400" dirty="0" smtClean="0">
                <a:latin typeface="Futura Condensed"/>
                <a:cs typeface="Futura Condensed"/>
              </a:rPr>
              <a:t>A way of engaging teens</a:t>
            </a:r>
          </a:p>
          <a:p>
            <a:r>
              <a:rPr lang="en-US" sz="2400" dirty="0" smtClean="0">
                <a:latin typeface="Futura Condensed"/>
                <a:cs typeface="Futura Condensed"/>
              </a:rPr>
              <a:t>A way to spread “</a:t>
            </a:r>
            <a:r>
              <a:rPr lang="en-US" sz="2400" dirty="0" err="1" smtClean="0">
                <a:latin typeface="Futura Condensed"/>
                <a:cs typeface="Futura Condensed"/>
              </a:rPr>
              <a:t>transliteracy</a:t>
            </a:r>
            <a:r>
              <a:rPr lang="en-US" sz="2400" dirty="0" smtClean="0">
                <a:latin typeface="Futura Condensed"/>
                <a:cs typeface="Futura Condensed"/>
              </a:rPr>
              <a:t>”</a:t>
            </a:r>
          </a:p>
          <a:p>
            <a:r>
              <a:rPr lang="en-US" sz="2400" dirty="0" smtClean="0">
                <a:latin typeface="Futura Condensed"/>
                <a:cs typeface="Futura Condensed"/>
              </a:rPr>
              <a:t>A necessary public service for disempowered, underprivileged teenagers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3563" y="1562916"/>
            <a:ext cx="309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EB382E"/>
                </a:solidFill>
                <a:latin typeface="Futura"/>
                <a:cs typeface="Futura"/>
              </a:rPr>
              <a:t>There is need.</a:t>
            </a:r>
            <a:endParaRPr lang="en-US" sz="3600" dirty="0">
              <a:solidFill>
                <a:srgbClr val="EB382E"/>
              </a:solidFill>
              <a:latin typeface="Futura"/>
              <a:cs typeface="Futura"/>
            </a:endParaRPr>
          </a:p>
        </p:txBody>
      </p:sp>
      <p:pic>
        <p:nvPicPr>
          <p:cNvPr id="5" name="Picture 4" descr="Screen Shot 2015-02-10 at 11.11.1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0" t="6374" r="13995" b="6307"/>
          <a:stretch/>
        </p:blipFill>
        <p:spPr>
          <a:xfrm>
            <a:off x="4847451" y="2000100"/>
            <a:ext cx="3985331" cy="416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8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2-10 at 11.24.1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60" b="623"/>
          <a:stretch/>
        </p:blipFill>
        <p:spPr>
          <a:xfrm>
            <a:off x="3913161" y="1344131"/>
            <a:ext cx="5080203" cy="3822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3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  <a:t>Choosing the right tools and programs for your space</a:t>
            </a:r>
            <a:endParaRPr lang="en-US" dirty="0">
              <a:solidFill>
                <a:srgbClr val="F8EC78"/>
              </a:solidFill>
              <a:latin typeface="Futura"/>
              <a:cs typeface="Futur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97335"/>
            <a:ext cx="8229600" cy="1646066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latin typeface="Futura Condensed"/>
                <a:cs typeface="Futura Condensed"/>
              </a:rPr>
              <a:t>Craft a survey for your teen space and your teen staff in order to find what teens want and need</a:t>
            </a:r>
          </a:p>
          <a:p>
            <a:r>
              <a:rPr lang="en-US" sz="2800" dirty="0" smtClean="0">
                <a:latin typeface="Futura Condensed"/>
                <a:cs typeface="Futura Condensed"/>
              </a:rPr>
              <a:t>Engage local schools to find where teenagers need the most support academically</a:t>
            </a:r>
            <a:endParaRPr lang="en-US" sz="2800" dirty="0">
              <a:latin typeface="Futura Condensed"/>
              <a:cs typeface="Futura Condense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029" y="4301156"/>
            <a:ext cx="361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Futura Condensed"/>
                <a:cs typeface="Futura Condensed"/>
              </a:rPr>
              <a:t>Louisville Public Library </a:t>
            </a:r>
            <a:r>
              <a:rPr lang="en-US" dirty="0" err="1" smtClean="0">
                <a:solidFill>
                  <a:srgbClr val="FFFFFF"/>
                </a:solidFill>
                <a:latin typeface="Futura Condensed"/>
                <a:cs typeface="Futura Condensed"/>
              </a:rPr>
              <a:t>Makerspace</a:t>
            </a:r>
            <a:r>
              <a:rPr lang="en-US" dirty="0" smtClean="0">
                <a:solidFill>
                  <a:srgbClr val="FFFFFF"/>
                </a:solidFill>
                <a:latin typeface="Futura Condensed"/>
                <a:cs typeface="Futura Condensed"/>
              </a:rPr>
              <a:t> Survey, 2014</a:t>
            </a:r>
            <a:endParaRPr lang="en-US" dirty="0">
              <a:solidFill>
                <a:srgbClr val="FFFFFF"/>
              </a:solidFill>
              <a:latin typeface="Futura Condensed"/>
              <a:cs typeface="Futura Condensed"/>
            </a:endParaRPr>
          </a:p>
        </p:txBody>
      </p:sp>
      <p:pic>
        <p:nvPicPr>
          <p:cNvPr id="4" name="Picture 3" descr="Screen Shot 2015-02-10 at 11.21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29" y="1344131"/>
            <a:ext cx="3615721" cy="295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90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4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  <a:t>Key Concepts of </a:t>
            </a:r>
            <a:b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</a:br>
            <a: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  <a:t>Informal Learning in Libraries</a:t>
            </a:r>
            <a:endParaRPr lang="en-US" dirty="0">
              <a:solidFill>
                <a:srgbClr val="F8EC78"/>
              </a:solidFill>
              <a:latin typeface="Futura"/>
              <a:cs typeface="Futur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167" y="5383194"/>
            <a:ext cx="2652161" cy="1305474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Futura Condensed"/>
                <a:cs typeface="Futura Condensed"/>
              </a:rPr>
              <a:t>Mentor Led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Futura Condensed"/>
                <a:cs typeface="Futura Condensed"/>
              </a:rPr>
              <a:t>Interest-based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726635" y="5383195"/>
            <a:ext cx="3753769" cy="14748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Futura Condensed"/>
                <a:cs typeface="Futura Condensed"/>
              </a:rPr>
              <a:t>Youth-</a:t>
            </a:r>
            <a:r>
              <a:rPr lang="en-US" sz="2400" dirty="0" smtClean="0">
                <a:solidFill>
                  <a:schemeClr val="bg1"/>
                </a:solidFill>
                <a:latin typeface="Futura Condensed"/>
                <a:cs typeface="Futura Condensed"/>
              </a:rPr>
              <a:t>centered</a:t>
            </a:r>
            <a:endParaRPr lang="en-US" sz="2400" dirty="0" smtClean="0">
              <a:solidFill>
                <a:srgbClr val="FFFFFF"/>
              </a:solidFill>
              <a:latin typeface="Futura Condensed"/>
              <a:cs typeface="Futura Condensed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Futura Condensed"/>
                <a:cs typeface="Futura Condensed"/>
              </a:rPr>
              <a:t>Collaborative learning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313934" y="5383194"/>
            <a:ext cx="2706341" cy="14748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FF"/>
                </a:solidFill>
                <a:latin typeface="Futura Condensed"/>
                <a:cs typeface="Futura Condensed"/>
              </a:rPr>
              <a:t>Traditional and Digital Media</a:t>
            </a:r>
          </a:p>
        </p:txBody>
      </p:sp>
      <p:pic>
        <p:nvPicPr>
          <p:cNvPr id="8" name="Picture 7" descr="DSC_0007 (1)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11" y="1436432"/>
            <a:ext cx="5934978" cy="394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56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599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EB382E"/>
                </a:solidFill>
                <a:latin typeface="Futura"/>
                <a:cs typeface="Futura"/>
              </a:rPr>
              <a:t>Staffing a Learning Lab</a:t>
            </a:r>
            <a:endParaRPr lang="en-US" dirty="0">
              <a:solidFill>
                <a:srgbClr val="EB382E"/>
              </a:solidFill>
              <a:latin typeface="Futura"/>
              <a:cs typeface="Futur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697" y="967812"/>
            <a:ext cx="30656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8EC78"/>
                </a:solidFill>
                <a:latin typeface="Futura Condensed"/>
                <a:cs typeface="Futura Condensed"/>
              </a:rPr>
              <a:t>Mentors are: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F8EC78"/>
                </a:solidFill>
                <a:latin typeface="Futura Condensed"/>
                <a:cs typeface="Futura Condensed"/>
              </a:rPr>
              <a:t>role-models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F8EC78"/>
                </a:solidFill>
                <a:latin typeface="Futura Condensed"/>
                <a:cs typeface="Futura Condensed"/>
              </a:rPr>
              <a:t>subject-matter experts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F8EC78"/>
                </a:solidFill>
                <a:latin typeface="Futura Condensed"/>
                <a:cs typeface="Futura Condensed"/>
              </a:rPr>
              <a:t>instructors,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F8EC78"/>
                </a:solidFill>
                <a:latin typeface="Futura Condensed"/>
                <a:cs typeface="Futura Condensed"/>
              </a:rPr>
              <a:t>Youth advocates</a:t>
            </a:r>
            <a:endParaRPr lang="en-US" sz="2800" dirty="0">
              <a:solidFill>
                <a:srgbClr val="F8EC78"/>
              </a:solidFill>
              <a:latin typeface="Futura Condensed"/>
              <a:cs typeface="Futura Condense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42059" y="6106693"/>
            <a:ext cx="3044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utura Condensed"/>
                <a:cs typeface="Futura Condensed"/>
              </a:rPr>
              <a:t>Connected Learning Report, </a:t>
            </a:r>
            <a:r>
              <a:rPr lang="en-US" dirty="0" err="1" smtClean="0">
                <a:solidFill>
                  <a:schemeClr val="bg1"/>
                </a:solidFill>
                <a:latin typeface="Futura Condensed"/>
                <a:cs typeface="Futura Condensed"/>
              </a:rPr>
              <a:t>dmlhub.net</a:t>
            </a:r>
            <a:endParaRPr lang="en-US" dirty="0">
              <a:solidFill>
                <a:schemeClr val="bg1"/>
              </a:solidFill>
              <a:latin typeface="Futura Condensed"/>
              <a:cs typeface="Futura Condensed"/>
            </a:endParaRPr>
          </a:p>
        </p:txBody>
      </p:sp>
      <p:pic>
        <p:nvPicPr>
          <p:cNvPr id="7" name="Picture 6" descr="DSC_0009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49480"/>
            <a:ext cx="4426074" cy="2943339"/>
          </a:xfrm>
          <a:prstGeom prst="rect">
            <a:avLst/>
          </a:prstGeom>
        </p:spPr>
      </p:pic>
      <p:pic>
        <p:nvPicPr>
          <p:cNvPr id="4" name="Picture 3" descr="Screen Shot 2015-02-10 at 10.37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4709693"/>
            <a:ext cx="4241800" cy="1397000"/>
          </a:xfrm>
          <a:prstGeom prst="rect">
            <a:avLst/>
          </a:prstGeom>
        </p:spPr>
      </p:pic>
      <p:pic>
        <p:nvPicPr>
          <p:cNvPr id="6" name="Picture 5" descr="Screen Shot 2015-02-10 at 11.16.1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58" y="845094"/>
            <a:ext cx="5136761" cy="360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44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051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EB382E"/>
                </a:solidFill>
                <a:latin typeface="Futura"/>
                <a:cs typeface="Futura"/>
              </a:rPr>
              <a:t>Strategies for alternate </a:t>
            </a:r>
            <a:br>
              <a:rPr lang="en-US" dirty="0" smtClean="0">
                <a:solidFill>
                  <a:srgbClr val="EB382E"/>
                </a:solidFill>
                <a:latin typeface="Futura"/>
                <a:cs typeface="Futura"/>
              </a:rPr>
            </a:br>
            <a:r>
              <a:rPr lang="en-US" dirty="0" smtClean="0">
                <a:solidFill>
                  <a:srgbClr val="EB382E"/>
                </a:solidFill>
                <a:latin typeface="Futura"/>
                <a:cs typeface="Futura"/>
              </a:rPr>
              <a:t>staffing models</a:t>
            </a:r>
            <a:endParaRPr lang="en-US" dirty="0">
              <a:solidFill>
                <a:srgbClr val="EB382E"/>
              </a:solidFill>
              <a:latin typeface="Futura"/>
              <a:cs typeface="Futur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4137075"/>
            <a:ext cx="840395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Futura Condensed"/>
                <a:cs typeface="Futura Condensed"/>
              </a:rPr>
              <a:t>Training </a:t>
            </a:r>
            <a:r>
              <a:rPr lang="en-US" dirty="0">
                <a:solidFill>
                  <a:schemeClr val="bg1"/>
                </a:solidFill>
                <a:latin typeface="Futura Condensed"/>
                <a:cs typeface="Futura Condensed"/>
              </a:rPr>
              <a:t>existing </a:t>
            </a:r>
            <a:r>
              <a:rPr lang="en-US" dirty="0" smtClean="0">
                <a:solidFill>
                  <a:schemeClr val="bg1"/>
                </a:solidFill>
                <a:latin typeface="Futura Condensed"/>
                <a:cs typeface="Futura Condensed"/>
              </a:rPr>
              <a:t>staff through one-on-one and group professional development</a:t>
            </a:r>
            <a:endParaRPr lang="en-US" dirty="0">
              <a:solidFill>
                <a:schemeClr val="bg1"/>
              </a:solidFill>
              <a:latin typeface="Futura Condensed"/>
              <a:cs typeface="Futura Condensed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Futura Condensed"/>
                <a:cs typeface="Futura Condensed"/>
              </a:rPr>
              <a:t>Put out a call for volunteer makers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Futura Condensed"/>
                <a:cs typeface="Futura Condensed"/>
              </a:rPr>
              <a:t>Community experts, etc.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Futura Condensed"/>
                <a:cs typeface="Futura Condensed"/>
              </a:rPr>
              <a:t>Advocate to trustees and other stakeholders for the importance of staff for learning labs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Futura Condensed"/>
                <a:cs typeface="Futura Condensed"/>
              </a:rPr>
              <a:t>Ask them to “Support library staffing plans that acknowledge the role that all staff have in providing service for and with teens.”</a:t>
            </a:r>
          </a:p>
        </p:txBody>
      </p:sp>
      <p:pic>
        <p:nvPicPr>
          <p:cNvPr id="6" name="Content Placeholder 3" descr="IMG_1640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3" b="13353"/>
          <a:stretch>
            <a:fillRect/>
          </a:stretch>
        </p:blipFill>
        <p:spPr>
          <a:xfrm>
            <a:off x="2137461" y="1407060"/>
            <a:ext cx="4844974" cy="266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36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91966" y="186771"/>
            <a:ext cx="9859316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EB382E"/>
                </a:solidFill>
                <a:latin typeface="Futura"/>
                <a:cs typeface="Futura"/>
              </a:rPr>
              <a:t>Guidelines for</a:t>
            </a:r>
            <a:br>
              <a:rPr lang="en-US" dirty="0" smtClean="0">
                <a:solidFill>
                  <a:srgbClr val="EB382E"/>
                </a:solidFill>
                <a:latin typeface="Futura"/>
                <a:cs typeface="Futura"/>
              </a:rPr>
            </a:br>
            <a:r>
              <a:rPr lang="en-US" dirty="0" smtClean="0">
                <a:solidFill>
                  <a:srgbClr val="EB382E"/>
                </a:solidFill>
                <a:latin typeface="Futura"/>
                <a:cs typeface="Futura"/>
              </a:rPr>
              <a:t>Professional Development</a:t>
            </a:r>
            <a:endParaRPr lang="en-US" dirty="0">
              <a:solidFill>
                <a:srgbClr val="EB382E"/>
              </a:solidFill>
              <a:latin typeface="Futura"/>
              <a:cs typeface="Futur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4162" y="1477631"/>
            <a:ext cx="3695031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Futura Condensed"/>
                <a:cs typeface="Futura Condensed"/>
              </a:rPr>
              <a:t>Share the research behind learning labs with staff in a way that is impactful to them – show learning outcomes and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Futura Condensed"/>
                <a:cs typeface="Futura Condensed"/>
              </a:rPr>
              <a:t>Show staff that the expectation is for them to try new things – to become curious “co-learners” and not to experts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Futura Condensed"/>
                <a:cs typeface="Futura Condensed"/>
              </a:rPr>
              <a:t>Still, training is important. Even if you don’t have as much time as you’d like, look for opportunities for PD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Futura Condensed"/>
                <a:cs typeface="Futura Condensed"/>
              </a:rPr>
              <a:t>Roving one-on-one tech trainings with staff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Futura Condensed"/>
                <a:cs typeface="Futura Condensed"/>
              </a:rPr>
              <a:t>Training that happens during established meetings (like a monthly teen staff meeting)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Futura Condensed"/>
                <a:cs typeface="Futura Condensed"/>
              </a:rPr>
              <a:t>Promote CE credit trainings and other community opportunities for educators and those working with youth</a:t>
            </a:r>
          </a:p>
          <a:p>
            <a:pPr marL="742950" lvl="1" indent="-285750">
              <a:buFont typeface="Arial"/>
              <a:buChar char="•"/>
            </a:pPr>
            <a:endParaRPr lang="en-US" dirty="0">
              <a:solidFill>
                <a:srgbClr val="FFFFFF"/>
              </a:solidFill>
              <a:latin typeface="Futura Condensed"/>
              <a:cs typeface="Futura Condensed"/>
            </a:endParaRPr>
          </a:p>
          <a:p>
            <a:pPr marL="742950" lvl="1" indent="-285750">
              <a:buFont typeface="Arial"/>
              <a:buChar char="•"/>
            </a:pPr>
            <a:endParaRPr lang="en-US" dirty="0" smtClean="0">
              <a:solidFill>
                <a:srgbClr val="FFFFFF"/>
              </a:solidFill>
              <a:latin typeface="Futura Condensed"/>
              <a:cs typeface="Futura Condensed"/>
            </a:endParaRPr>
          </a:p>
        </p:txBody>
      </p:sp>
      <p:pic>
        <p:nvPicPr>
          <p:cNvPr id="4" name="Picture 3" descr="IMG_16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62" y="1972410"/>
            <a:ext cx="4553000" cy="3416320"/>
          </a:xfrm>
          <a:prstGeom prst="rect">
            <a:avLst/>
          </a:prstGeom>
        </p:spPr>
      </p:pic>
      <p:pic>
        <p:nvPicPr>
          <p:cNvPr id="5" name="Picture 4" descr="Screen Shot 2015-02-11 at 7.51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47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198"/>
            <a:ext cx="8229600" cy="98240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  <a:t>Using Qualitative Evaluations</a:t>
            </a:r>
            <a:endParaRPr lang="en-US" dirty="0">
              <a:solidFill>
                <a:srgbClr val="F8EC78"/>
              </a:solidFill>
              <a:latin typeface="Futura"/>
              <a:cs typeface="Futur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4473" y="1146648"/>
            <a:ext cx="4232681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Futura Condensed"/>
                <a:cs typeface="Futura Condensed"/>
              </a:rPr>
              <a:t>Evaluation is ongoing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Futura Condensed"/>
                <a:cs typeface="Futura Condensed"/>
              </a:rPr>
              <a:t>Action research through programming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Futura Condensed"/>
                <a:cs typeface="Futura Condensed"/>
              </a:rPr>
              <a:t>Post-program surveys for teens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Futura Condensed"/>
                <a:cs typeface="Futura Condensed"/>
              </a:rPr>
              <a:t>Interviews with youth as they progress through programming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Futura Condensed"/>
                <a:cs typeface="Futura Condensed"/>
              </a:rPr>
              <a:t>Was there a change in disposition? (how the user thinks or feels)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Futura Condensed"/>
                <a:cs typeface="Futura Condensed"/>
              </a:rPr>
              <a:t>Connect to outcomes (skills and knowledge gained through programming)</a:t>
            </a:r>
          </a:p>
          <a:p>
            <a:pPr marL="742950" lvl="1" indent="-285750">
              <a:buFont typeface="Arial"/>
              <a:buChar char="•"/>
            </a:pPr>
            <a:endParaRPr lang="en-US" sz="2400" dirty="0"/>
          </a:p>
        </p:txBody>
      </p:sp>
      <p:pic>
        <p:nvPicPr>
          <p:cNvPr id="4" name="Picture 3" descr="IMG_2714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8096" y="1708113"/>
            <a:ext cx="5192468" cy="389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28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56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  <a:t>Using Data to create action plans</a:t>
            </a:r>
            <a:endParaRPr lang="en-US" dirty="0">
              <a:solidFill>
                <a:srgbClr val="F8EC78"/>
              </a:solidFill>
              <a:latin typeface="Futura"/>
              <a:cs typeface="Futur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320" y="845226"/>
            <a:ext cx="8610035" cy="5386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solidFill>
                <a:srgbClr val="F8EC78"/>
              </a:solidFill>
              <a:latin typeface="Futura"/>
              <a:cs typeface="Futura"/>
            </a:endParaRPr>
          </a:p>
          <a:p>
            <a:endParaRPr lang="en-US" sz="2800" dirty="0">
              <a:solidFill>
                <a:srgbClr val="F8EC78"/>
              </a:solidFill>
              <a:latin typeface="Futura"/>
              <a:cs typeface="Futura"/>
            </a:endParaRPr>
          </a:p>
          <a:p>
            <a:endParaRPr lang="en-US" sz="2800" dirty="0" smtClean="0">
              <a:solidFill>
                <a:srgbClr val="F8EC78"/>
              </a:solidFill>
              <a:latin typeface="Futura"/>
              <a:cs typeface="Futura"/>
            </a:endParaRPr>
          </a:p>
          <a:p>
            <a:endParaRPr lang="en-US" sz="2800" dirty="0">
              <a:solidFill>
                <a:srgbClr val="F8EC78"/>
              </a:solidFill>
              <a:latin typeface="Futura"/>
              <a:cs typeface="Futura"/>
            </a:endParaRPr>
          </a:p>
          <a:p>
            <a:r>
              <a:rPr lang="en-US" sz="2800" dirty="0" smtClean="0">
                <a:solidFill>
                  <a:srgbClr val="F8EC78"/>
                </a:solidFill>
                <a:latin typeface="Futura"/>
                <a:cs typeface="Futura"/>
              </a:rPr>
              <a:t/>
            </a:r>
            <a:br>
              <a:rPr lang="en-US" sz="2800" dirty="0" smtClean="0">
                <a:solidFill>
                  <a:srgbClr val="F8EC78"/>
                </a:solidFill>
                <a:latin typeface="Futura"/>
                <a:cs typeface="Futura"/>
              </a:rPr>
            </a:br>
            <a:endParaRPr lang="en-US" sz="2800" dirty="0" smtClean="0">
              <a:solidFill>
                <a:srgbClr val="F8EC78"/>
              </a:solidFill>
              <a:latin typeface="Futura"/>
              <a:cs typeface="Futura"/>
            </a:endParaRPr>
          </a:p>
          <a:p>
            <a:endParaRPr lang="en-US" sz="2800" dirty="0">
              <a:solidFill>
                <a:srgbClr val="F8EC78"/>
              </a:solidFill>
              <a:latin typeface="Futura"/>
              <a:cs typeface="Futura"/>
            </a:endParaRPr>
          </a:p>
          <a:p>
            <a:r>
              <a:rPr lang="en-US" sz="2800" dirty="0">
                <a:solidFill>
                  <a:srgbClr val="F8EC78"/>
                </a:solidFill>
                <a:latin typeface="Futura"/>
                <a:cs typeface="Futura"/>
              </a:rPr>
              <a:t/>
            </a:r>
            <a:br>
              <a:rPr lang="en-US" sz="2800" dirty="0">
                <a:solidFill>
                  <a:srgbClr val="F8EC78"/>
                </a:solidFill>
                <a:latin typeface="Futura"/>
                <a:cs typeface="Futura"/>
              </a:rPr>
            </a:br>
            <a:r>
              <a:rPr lang="en-US" sz="2400" dirty="0" smtClean="0">
                <a:solidFill>
                  <a:srgbClr val="FFFFFF"/>
                </a:solidFill>
                <a:latin typeface="Futura Condensed"/>
                <a:cs typeface="Futura Condensed"/>
              </a:rPr>
              <a:t>Show your colleagues the need by sharing this data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Futura Condensed"/>
                <a:cs typeface="Futura Condensed"/>
              </a:rPr>
              <a:t>Use YALSA talking points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Futura Condensed"/>
                <a:cs typeface="Futura Condensed"/>
              </a:rPr>
              <a:t>Share stories from programming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Futura Condensed"/>
                <a:cs typeface="Futura Condensed"/>
              </a:rPr>
              <a:t>Promote youth work to the community to draw attention and demonstrate the purpose of learning lab programming</a:t>
            </a:r>
          </a:p>
        </p:txBody>
      </p:sp>
      <p:pic>
        <p:nvPicPr>
          <p:cNvPr id="4" name="Picture 3" descr="IMG_26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98" y="977332"/>
            <a:ext cx="4034600" cy="3025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332" y="1395626"/>
            <a:ext cx="41266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B382E"/>
                </a:solidFill>
                <a:latin typeface="Futura"/>
                <a:cs typeface="Futura"/>
              </a:rPr>
              <a:t>Involve staff and stakeholders in developing informal education practices so your work doesn’t happen in a bubble.</a:t>
            </a:r>
            <a:r>
              <a:rPr lang="en-US" sz="2400" dirty="0">
                <a:solidFill>
                  <a:srgbClr val="F8EC78"/>
                </a:solidFill>
                <a:latin typeface="Futura"/>
                <a:cs typeface="Futura"/>
              </a:rPr>
              <a:t/>
            </a:r>
            <a:br>
              <a:rPr lang="en-US" sz="2400" dirty="0">
                <a:solidFill>
                  <a:srgbClr val="F8EC78"/>
                </a:solidFill>
                <a:latin typeface="Futura"/>
                <a:cs typeface="Futura"/>
              </a:rPr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0411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995" y="1867710"/>
            <a:ext cx="2107113" cy="393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4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4" name="Picture 3" descr="Corey Witt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309" y="2520760"/>
            <a:ext cx="2914601" cy="19430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8548" y="4531303"/>
            <a:ext cx="4575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coreymwittig@gmail.com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264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Content Placeholder 2"/>
          <p:cNvSpPr>
            <a:spLocks noGrp="1"/>
          </p:cNvSpPr>
          <p:nvPr>
            <p:ph idx="1"/>
          </p:nvPr>
        </p:nvSpPr>
        <p:spPr>
          <a:xfrm>
            <a:off x="1447800" y="4419600"/>
            <a:ext cx="6324600" cy="18669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sz="1400" dirty="0">
                <a:latin typeface="Arial" charset="0"/>
              </a:rPr>
              <a:t>Infopeople webinars are supported </a:t>
            </a:r>
            <a:r>
              <a:rPr lang="en-US" sz="1400" dirty="0" smtClean="0">
                <a:latin typeface="Arial" charset="0"/>
              </a:rPr>
              <a:t>in part by </a:t>
            </a:r>
            <a:r>
              <a:rPr lang="en-US" sz="1400" dirty="0">
                <a:latin typeface="Arial" charset="0"/>
              </a:rPr>
              <a:t>the U.S. Institute of Museum and Library Services under the provisions of the Library Services and Technology Act, administered in California by the State Librarian. This material is licensed under a Creative Commons 3.0 Share &amp; Share-Alike license. Use of this material should credit the author and funding source.</a:t>
            </a:r>
          </a:p>
          <a:p>
            <a:pPr marL="0" indent="0" algn="ctr">
              <a:buFontTx/>
              <a:buNone/>
            </a:pPr>
            <a:endParaRPr lang="en-US" sz="1400" dirty="0">
              <a:latin typeface="Arial" charset="0"/>
            </a:endParaRPr>
          </a:p>
        </p:txBody>
      </p:sp>
      <p:pic>
        <p:nvPicPr>
          <p:cNvPr id="2" name="Picture 1" descr="IFP logo 2012_outlin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49" y="2154756"/>
            <a:ext cx="7365944" cy="87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29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2-04 at 8.34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25" y="235906"/>
            <a:ext cx="6943455" cy="61018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77357" y="6294909"/>
            <a:ext cx="222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rgbClr val="FFFFFF"/>
                </a:solidFill>
                <a:latin typeface="Futura Condensed"/>
                <a:cs typeface="Futura Condensed"/>
              </a:rPr>
              <a:t>Youmedia.org</a:t>
            </a:r>
            <a:endParaRPr lang="en-US" dirty="0">
              <a:solidFill>
                <a:srgbClr val="FFFFFF"/>
              </a:solidFill>
              <a:latin typeface="Futura Condensed"/>
              <a:cs typeface="Futura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43762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99" y="161749"/>
            <a:ext cx="8885567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  <a:t>History of Teen Learning Labs</a:t>
            </a:r>
            <a:b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</a:br>
            <a: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  <a:t>in Libraries</a:t>
            </a:r>
            <a:endParaRPr lang="en-US" dirty="0">
              <a:solidFill>
                <a:srgbClr val="F8EC78"/>
              </a:solidFill>
              <a:latin typeface="Futura"/>
              <a:cs typeface="Futura"/>
            </a:endParaRPr>
          </a:p>
        </p:txBody>
      </p:sp>
      <p:pic>
        <p:nvPicPr>
          <p:cNvPr id="9" name="Picture 8" descr="Screen Shot 2015-02-04 at 8.53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1" y="1427644"/>
            <a:ext cx="8389839" cy="456435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920999" y="6005111"/>
            <a:ext cx="3845922" cy="587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dirty="0" err="1" smtClean="0">
                <a:solidFill>
                  <a:srgbClr val="FFFFFF"/>
                </a:solidFill>
                <a:latin typeface="Futura Condensed"/>
                <a:cs typeface="Futura Condensed"/>
              </a:rPr>
              <a:t>YOUmediaChicago.org</a:t>
            </a:r>
            <a:endParaRPr lang="en-US" sz="1800" dirty="0" smtClean="0">
              <a:solidFill>
                <a:srgbClr val="FFFFFF"/>
              </a:solidFill>
              <a:latin typeface="Futura Condensed"/>
              <a:cs typeface="Futura Condensed"/>
            </a:endParaRPr>
          </a:p>
          <a:p>
            <a:pPr algn="r"/>
            <a:endParaRPr lang="en-US" dirty="0" smtClean="0">
              <a:latin typeface="Futura Condensed"/>
              <a:cs typeface="Futura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556227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2-04 at 8.12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14" y="1093291"/>
            <a:ext cx="7267678" cy="520714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164374"/>
            <a:ext cx="9143999" cy="928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EB382E"/>
                </a:solidFill>
                <a:latin typeface="Futura Condensed"/>
                <a:cs typeface="Futura Condensed"/>
              </a:rPr>
              <a:t>President Obama’s “Educate to Innovate” program</a:t>
            </a:r>
          </a:p>
          <a:p>
            <a:pPr marL="0" indent="0" algn="ctr">
              <a:buNone/>
            </a:pPr>
            <a:endParaRPr lang="en-US" sz="3600" dirty="0" smtClean="0">
              <a:latin typeface="Futura Condensed"/>
              <a:cs typeface="Futura Condense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7224" y="6300439"/>
            <a:ext cx="276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bg1"/>
                </a:solidFill>
                <a:latin typeface="Futura Condensed"/>
                <a:cs typeface="Futura Condensed"/>
              </a:rPr>
              <a:t>Whitehouse.gov</a:t>
            </a:r>
            <a:endParaRPr lang="en-US" dirty="0">
              <a:solidFill>
                <a:schemeClr val="bg1"/>
              </a:solidFill>
              <a:latin typeface="Futura Condensed"/>
              <a:cs typeface="Futura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378215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49" y="-41878"/>
            <a:ext cx="5436586" cy="76465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  <a:t>Research/Reports</a:t>
            </a:r>
            <a:endParaRPr lang="en-US" dirty="0">
              <a:solidFill>
                <a:srgbClr val="F8EC78"/>
              </a:solidFill>
              <a:latin typeface="Futura"/>
              <a:cs typeface="Futur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93825" y="-60292"/>
            <a:ext cx="35341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8EC78"/>
                </a:solidFill>
                <a:latin typeface="Futura"/>
                <a:cs typeface="Futura"/>
              </a:rPr>
              <a:t>&amp; Takeaways</a:t>
            </a:r>
            <a:endParaRPr lang="en-US" sz="4400" dirty="0"/>
          </a:p>
        </p:txBody>
      </p:sp>
      <p:pic>
        <p:nvPicPr>
          <p:cNvPr id="7" name="Picture 6" descr="Screen Shot 2015-02-10 at 10.22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4" y="825084"/>
            <a:ext cx="8667774" cy="60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25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206" y="694355"/>
            <a:ext cx="954010" cy="463416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  <a:t>H</a:t>
            </a:r>
            <a:b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</a:br>
            <a: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  <a:t>O</a:t>
            </a:r>
            <a:b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</a:br>
            <a: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  <a:t>M</a:t>
            </a:r>
            <a:b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</a:br>
            <a: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  <a:t>A</a:t>
            </a:r>
            <a:b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</a:br>
            <a: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  <a:t>G</a:t>
            </a:r>
            <a:b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</a:br>
            <a: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  <a:t>O</a:t>
            </a:r>
            <a:endParaRPr lang="en-US" dirty="0">
              <a:solidFill>
                <a:srgbClr val="F8EC78"/>
              </a:solidFill>
              <a:latin typeface="Futura"/>
              <a:cs typeface="Futur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1254" y="936639"/>
            <a:ext cx="1653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EB382E"/>
                </a:solidFill>
                <a:latin typeface="Futura Condensed"/>
                <a:cs typeface="Futura Condensed"/>
              </a:rPr>
              <a:t>anging</a:t>
            </a:r>
            <a:endParaRPr lang="en-US" sz="4400" dirty="0">
              <a:solidFill>
                <a:srgbClr val="EB382E"/>
              </a:solidFill>
              <a:latin typeface="Futura Condensed"/>
              <a:cs typeface="Futura Condense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6429" y="1576490"/>
            <a:ext cx="745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EB382E"/>
                </a:solidFill>
                <a:latin typeface="Futura Condensed"/>
                <a:cs typeface="Futura Condensed"/>
              </a:rPr>
              <a:t>ut</a:t>
            </a:r>
            <a:endParaRPr lang="en-US" sz="4400" dirty="0">
              <a:solidFill>
                <a:srgbClr val="EB382E"/>
              </a:solidFill>
              <a:latin typeface="Futura Condensed"/>
              <a:cs typeface="Futura Condense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4378" y="2241998"/>
            <a:ext cx="12844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EB382E"/>
                </a:solidFill>
                <a:latin typeface="Futura Condensed"/>
                <a:cs typeface="Futura Condensed"/>
              </a:rPr>
              <a:t>essing</a:t>
            </a:r>
            <a:endParaRPr lang="en-US" sz="4400" dirty="0">
              <a:solidFill>
                <a:srgbClr val="EB382E"/>
              </a:solidFill>
              <a:latin typeface="Futura Condensed"/>
              <a:cs typeface="Futura Condense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6268" y="2956752"/>
            <a:ext cx="1284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EB382E"/>
                </a:solidFill>
                <a:latin typeface="Futura Condensed"/>
                <a:cs typeface="Futura Condensed"/>
              </a:rPr>
              <a:t>round</a:t>
            </a:r>
            <a:endParaRPr lang="en-US" sz="4400" dirty="0">
              <a:solidFill>
                <a:srgbClr val="EB382E"/>
              </a:solidFill>
              <a:latin typeface="Futura Condensed"/>
              <a:cs typeface="Futura Condense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2886" y="4259393"/>
            <a:ext cx="745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EB382E"/>
                </a:solidFill>
                <a:latin typeface="Futura Condensed"/>
                <a:cs typeface="Futura Condensed"/>
              </a:rPr>
              <a:t>ut</a:t>
            </a:r>
            <a:endParaRPr lang="en-US" sz="4400" dirty="0">
              <a:solidFill>
                <a:srgbClr val="EB382E"/>
              </a:solidFill>
              <a:latin typeface="Futura Condensed"/>
              <a:cs typeface="Futura Condense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9104" y="3620705"/>
            <a:ext cx="1566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EB382E"/>
                </a:solidFill>
                <a:latin typeface="Futura Condensed"/>
                <a:cs typeface="Futura Condensed"/>
              </a:rPr>
              <a:t>eeking</a:t>
            </a:r>
            <a:endParaRPr lang="en-US" sz="4400" dirty="0">
              <a:solidFill>
                <a:srgbClr val="EB382E"/>
              </a:solidFill>
              <a:latin typeface="Futura Condensed"/>
              <a:cs typeface="Futura Condensed"/>
            </a:endParaRPr>
          </a:p>
        </p:txBody>
      </p:sp>
      <p:pic>
        <p:nvPicPr>
          <p:cNvPr id="3" name="Picture 2" descr="Screen Shot 2015-02-10 at 1.25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285" y="606710"/>
            <a:ext cx="4376280" cy="53993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0266" y="6190683"/>
            <a:ext cx="8282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utura Condensed"/>
                <a:cs typeface="Futura Condensed"/>
              </a:rPr>
              <a:t>“</a:t>
            </a:r>
            <a:r>
              <a:rPr lang="en-US" dirty="0" err="1" smtClean="0">
                <a:solidFill>
                  <a:schemeClr val="bg1"/>
                </a:solidFill>
                <a:latin typeface="Futura Condensed"/>
                <a:cs typeface="Futura Condensed"/>
              </a:rPr>
              <a:t>Yollocalli</a:t>
            </a:r>
            <a:r>
              <a:rPr lang="en-US" dirty="0" smtClean="0">
                <a:solidFill>
                  <a:schemeClr val="bg1"/>
                </a:solidFill>
                <a:latin typeface="Futura Condensed"/>
                <a:cs typeface="Futura Condensed"/>
              </a:rPr>
              <a:t> Open Studio  Presents HOMAGO a Guidebook”, </a:t>
            </a:r>
            <a:r>
              <a:rPr lang="en-US" dirty="0" err="1" smtClean="0">
                <a:solidFill>
                  <a:schemeClr val="bg1"/>
                </a:solidFill>
                <a:latin typeface="Futura Condensed"/>
                <a:cs typeface="Futura Condensed"/>
              </a:rPr>
              <a:t>DMLcentral.net</a:t>
            </a:r>
            <a:endParaRPr lang="en-US" dirty="0">
              <a:solidFill>
                <a:schemeClr val="bg1"/>
              </a:solidFill>
              <a:latin typeface="Futura Condensed"/>
              <a:cs typeface="Futura Condensed"/>
            </a:endParaRPr>
          </a:p>
        </p:txBody>
      </p:sp>
      <p:pic>
        <p:nvPicPr>
          <p:cNvPr id="8" name="Picture 7" descr="Screen Shot 2015-02-11 at 7.30.4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98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956" y="702266"/>
            <a:ext cx="954010" cy="463416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  <a:t>H</a:t>
            </a:r>
            <a:b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</a:br>
            <a: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  <a:t>O</a:t>
            </a:r>
            <a:b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</a:br>
            <a: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  <a:t>M</a:t>
            </a:r>
            <a:b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</a:br>
            <a: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  <a:t>A</a:t>
            </a:r>
            <a:b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</a:br>
            <a: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  <a:t>G</a:t>
            </a:r>
            <a:b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</a:br>
            <a: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  <a:t>O</a:t>
            </a:r>
            <a:endParaRPr lang="en-US" dirty="0">
              <a:solidFill>
                <a:srgbClr val="F8EC78"/>
              </a:solidFill>
              <a:latin typeface="Futura"/>
              <a:cs typeface="Futura"/>
            </a:endParaRPr>
          </a:p>
        </p:txBody>
      </p:sp>
      <p:pic>
        <p:nvPicPr>
          <p:cNvPr id="8" name="Picture 7" descr="Screen Shot 2015-02-10 at 1.29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74" y="2241998"/>
            <a:ext cx="5558817" cy="3693443"/>
          </a:xfrm>
          <a:prstGeom prst="rect">
            <a:avLst/>
          </a:prstGeom>
        </p:spPr>
      </p:pic>
      <p:pic>
        <p:nvPicPr>
          <p:cNvPr id="11" name="Picture 10" descr="Screen Shot 2015-02-10 at 1.29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38" y="673686"/>
            <a:ext cx="5416149" cy="15683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05763" y="6120107"/>
            <a:ext cx="7862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utura Condensed"/>
                <a:cs typeface="Futura Condensed"/>
              </a:rPr>
              <a:t>“</a:t>
            </a:r>
            <a:r>
              <a:rPr lang="en-US" dirty="0" err="1" smtClean="0">
                <a:solidFill>
                  <a:schemeClr val="bg1"/>
                </a:solidFill>
                <a:latin typeface="Futura Condensed"/>
                <a:cs typeface="Futura Condensed"/>
              </a:rPr>
              <a:t>Yollocalli</a:t>
            </a:r>
            <a:r>
              <a:rPr lang="en-US" dirty="0" smtClean="0">
                <a:solidFill>
                  <a:schemeClr val="bg1"/>
                </a:solidFill>
                <a:latin typeface="Futura Condensed"/>
                <a:cs typeface="Futura Condensed"/>
              </a:rPr>
              <a:t> Open Studio  Presents HOMAGO a Guidebook”, </a:t>
            </a:r>
            <a:r>
              <a:rPr lang="en-US" dirty="0" err="1" smtClean="0">
                <a:solidFill>
                  <a:schemeClr val="bg1"/>
                </a:solidFill>
                <a:latin typeface="Futura Condensed"/>
                <a:cs typeface="Futura Condensed"/>
              </a:rPr>
              <a:t>DMLcentral.net</a:t>
            </a:r>
            <a:endParaRPr lang="en-US" dirty="0">
              <a:solidFill>
                <a:schemeClr val="bg1"/>
              </a:solidFill>
              <a:latin typeface="Futura Condensed"/>
              <a:cs typeface="Futura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557215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425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8EC78"/>
                </a:solidFill>
                <a:latin typeface="Futura"/>
                <a:cs typeface="Futura"/>
              </a:rPr>
              <a:t>Connected Learning Theory</a:t>
            </a:r>
            <a:endParaRPr lang="en-US" dirty="0">
              <a:solidFill>
                <a:srgbClr val="F8EC78"/>
              </a:solidFill>
              <a:latin typeface="Futura"/>
              <a:cs typeface="Futura"/>
            </a:endParaRPr>
          </a:p>
        </p:txBody>
      </p:sp>
      <p:pic>
        <p:nvPicPr>
          <p:cNvPr id="4" name="Picture 3" descr="DG_Macarthur_r03-960_0-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44" y="791965"/>
            <a:ext cx="5749851" cy="5615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2319" y="6393339"/>
            <a:ext cx="7787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Futura Condensed"/>
                <a:cs typeface="Futura Condensed"/>
              </a:rPr>
              <a:t>Connected Learning Research Network and Digital Media &amp; Learning Research Hub</a:t>
            </a:r>
          </a:p>
        </p:txBody>
      </p:sp>
    </p:spTree>
    <p:extLst>
      <p:ext uri="{BB962C8B-B14F-4D97-AF65-F5344CB8AC3E}">
        <p14:creationId xmlns:p14="http://schemas.microsoft.com/office/powerpoint/2010/main" val="389243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10287</TotalTime>
  <Words>788</Words>
  <Application>Microsoft Macintosh PowerPoint</Application>
  <PresentationFormat>On-screen Show (4:3)</PresentationFormat>
  <Paragraphs>131</Paragraphs>
  <Slides>27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Teen Learning Labs</vt:lpstr>
      <vt:lpstr>Key Concepts of  Informal Learning in Libraries</vt:lpstr>
      <vt:lpstr>PowerPoint Presentation</vt:lpstr>
      <vt:lpstr>History of Teen Learning Labs in Libraries</vt:lpstr>
      <vt:lpstr>PowerPoint Presentation</vt:lpstr>
      <vt:lpstr>Research/Reports</vt:lpstr>
      <vt:lpstr>H O M A G O</vt:lpstr>
      <vt:lpstr>H O M A G O</vt:lpstr>
      <vt:lpstr>Connected Learning Theory</vt:lpstr>
      <vt:lpstr> The library  is a natural site for community-based  informal education</vt:lpstr>
      <vt:lpstr>PowerPoint Presentation</vt:lpstr>
      <vt:lpstr>Successful Learning Labs</vt:lpstr>
      <vt:lpstr>Translating Research into User-Centered Programming</vt:lpstr>
      <vt:lpstr>Outcomes of Successful Learning Labs</vt:lpstr>
      <vt:lpstr>There is no  “one-size fits all” teen learning lab</vt:lpstr>
      <vt:lpstr>Common Equipment in Learning Labs</vt:lpstr>
      <vt:lpstr>Popular Software</vt:lpstr>
      <vt:lpstr>The popularity of  Learning Labs</vt:lpstr>
      <vt:lpstr>Choosing the right tools and programs for your space</vt:lpstr>
      <vt:lpstr>Staffing a Learning Lab</vt:lpstr>
      <vt:lpstr>Strategies for alternate  staffing models</vt:lpstr>
      <vt:lpstr>Guidelines for Professional Development</vt:lpstr>
      <vt:lpstr>Using Qualitative Evaluations</vt:lpstr>
      <vt:lpstr>Using Data to create action plans</vt:lpstr>
      <vt:lpstr>Questions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Stanley Strauss</cp:lastModifiedBy>
  <cp:revision>129</cp:revision>
  <dcterms:created xsi:type="dcterms:W3CDTF">2010-04-12T23:12:02Z</dcterms:created>
  <dcterms:modified xsi:type="dcterms:W3CDTF">2015-02-11T15:52:37Z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