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507" r:id="rId2"/>
    <p:sldId id="508" r:id="rId3"/>
    <p:sldId id="509" r:id="rId4"/>
    <p:sldId id="510" r:id="rId5"/>
    <p:sldId id="511" r:id="rId6"/>
    <p:sldId id="512" r:id="rId7"/>
    <p:sldId id="513" r:id="rId8"/>
    <p:sldId id="514" r:id="rId9"/>
    <p:sldId id="515" r:id="rId10"/>
    <p:sldId id="516" r:id="rId11"/>
    <p:sldId id="517" r:id="rId12"/>
    <p:sldId id="523" r:id="rId13"/>
    <p:sldId id="522" r:id="rId14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689E02"/>
    <a:srgbClr val="3B3BFF"/>
    <a:srgbClr val="01FFF9"/>
    <a:srgbClr val="99CCFF"/>
    <a:srgbClr val="E6CDE7"/>
    <a:srgbClr val="CCCCFF"/>
    <a:srgbClr val="35A6B4"/>
    <a:srgbClr val="0A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878" y="-666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910"/>
    </p:cViewPr>
  </p:sorterViewPr>
  <p:notesViewPr>
    <p:cSldViewPr snapToGrid="0">
      <p:cViewPr varScale="1">
        <p:scale>
          <a:sx n="69" d="100"/>
          <a:sy n="69" d="100"/>
        </p:scale>
        <p:origin x="-275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" charset="0"/>
              </a:defRPr>
            </a:lvl1pPr>
          </a:lstStyle>
          <a:p>
            <a:fld id="{BFF6352F-FD40-4636-8980-CBDBD1AE44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07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" charset="0"/>
              </a:defRPr>
            </a:lvl1pPr>
          </a:lstStyle>
          <a:p>
            <a:fld id="{9AE5CE87-9F0B-4D03-8151-7A2132796B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18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F982AA-EADB-4533-BB94-967B59728850}" type="slidenum">
              <a:rPr lang="en-US" smtClean="0">
                <a:latin typeface="Times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1</a:t>
            </a:fld>
            <a:endParaRPr lang="en-US" smtClean="0">
              <a:latin typeface="Times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" pitchFamily="-72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" pitchFamily="-72" charset="0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 eaLnBrk="0" hangingPunct="0">
              <a:defRPr/>
            </a:pPr>
            <a:fld id="{4339E989-4004-472A-9EB3-6EDF5BA87603}" type="slidenum">
              <a:rPr lang="en-US" sz="1200" b="0">
                <a:latin typeface="Times" pitchFamily="18" charset="0"/>
                <a:ea typeface="+mn-ea"/>
                <a:cs typeface="+mn-cs"/>
              </a:rPr>
              <a:pPr algn="r" eaLnBrk="0" hangingPunct="0">
                <a:defRPr/>
              </a:pPr>
              <a:t>10</a:t>
            </a:fld>
            <a:endParaRPr lang="en-US" sz="1200" b="0">
              <a:latin typeface="Times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" pitchFamily="-7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C59207-BDDC-42BA-A482-68F6DED444A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0EEB05-D0A0-479D-AC17-4D1655FD6A97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17B8B9-8035-45F1-8931-D4C667091AEE}" type="slidenum">
              <a:rPr lang="en-US" smtClean="0">
                <a:cs typeface="Arial" pitchFamily="34" charset="0"/>
              </a:rPr>
              <a:pPr/>
              <a:t>13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" pitchFamily="-7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9F1138-98EA-4F6B-A2A6-E16FF503E72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" pitchFamily="-7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1D4043-8B61-47A2-B17E-808BC249352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" pitchFamily="-7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0F2F1F-13E5-462D-8F8E-8A9AE23707A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" pitchFamily="-7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EFB757-3742-4876-862D-8668BB1A79C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Times" pitchFamily="-72" charset="0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 eaLnBrk="0" hangingPunct="0">
              <a:defRPr/>
            </a:pPr>
            <a:fld id="{DA295546-AFAA-4232-BC68-2BD75B7958AF}" type="slidenum">
              <a:rPr lang="en-US" sz="1200" b="0">
                <a:latin typeface="Times" pitchFamily="18" charset="0"/>
                <a:ea typeface="+mn-ea"/>
                <a:cs typeface="+mn-cs"/>
              </a:rPr>
              <a:pPr algn="r" eaLnBrk="0" hangingPunct="0">
                <a:defRPr/>
              </a:pPr>
              <a:t>6</a:t>
            </a:fld>
            <a:endParaRPr lang="en-US" sz="1200" b="0">
              <a:latin typeface="Times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" pitchFamily="-7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E7C03C-7527-4DE1-9D92-F666DAAA1C2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" pitchFamily="-7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CE3E10-8C52-4ACA-B257-6DCF516239E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" pitchFamily="-7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410018-6BFD-4B2D-BBAA-A5ABD1449AF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2A117841-A131-49BE-A01B-D060664004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455613"/>
            <a:ext cx="5964238" cy="7223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371600"/>
            <a:ext cx="4038600" cy="4525963"/>
          </a:xfrm>
        </p:spPr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>
              <a:defRPr>
                <a:solidFill>
                  <a:schemeClr val="bg2">
                    <a:lumMod val="75000"/>
                  </a:schemeClr>
                </a:solidFill>
              </a:defRPr>
            </a:lvl3pPr>
            <a:lvl4pPr>
              <a:defRPr>
                <a:solidFill>
                  <a:schemeClr val="bg2">
                    <a:lumMod val="75000"/>
                  </a:schemeClr>
                </a:solidFill>
              </a:defRPr>
            </a:lvl4pPr>
            <a:lvl5pPr>
              <a:defRPr>
                <a:solidFill>
                  <a:schemeClr val="bg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371600"/>
            <a:ext cx="4038600" cy="4525963"/>
          </a:xfrm>
        </p:spPr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>
              <a:defRPr>
                <a:solidFill>
                  <a:schemeClr val="bg2">
                    <a:lumMod val="75000"/>
                  </a:schemeClr>
                </a:solidFill>
              </a:defRPr>
            </a:lvl3pPr>
            <a:lvl4pPr>
              <a:defRPr>
                <a:solidFill>
                  <a:schemeClr val="bg2">
                    <a:lumMod val="75000"/>
                  </a:schemeClr>
                </a:solidFill>
              </a:defRPr>
            </a:lvl4pPr>
            <a:lvl5pPr>
              <a:defRPr>
                <a:solidFill>
                  <a:schemeClr val="bg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60C4E539-F7E6-43E6-B9F5-0764CA23C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9F6567-DA48-4CE6-92AF-1F0D307DCA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016F71-5619-43ED-BCC7-783E0CFF08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906713"/>
            <a:ext cx="822960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62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118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 dirty="0">
                <a:solidFill>
                  <a:schemeClr val="bg2">
                    <a:lumMod val="75000"/>
                  </a:schemeClr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62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18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bg2">
                    <a:lumMod val="75000"/>
                  </a:schemeClr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987425"/>
            <a:ext cx="5964238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Best Practices</a:t>
            </a:r>
          </a:p>
        </p:txBody>
      </p:sp>
      <p:sp>
        <p:nvSpPr>
          <p:cNvPr id="14" name="Slide Number Placeholder 6"/>
          <p:cNvSpPr>
            <a:spLocks noGrp="1"/>
          </p:cNvSpPr>
          <p:nvPr userDrawn="1">
            <p:ph type="sldNum" sz="quarter" idx="4"/>
          </p:nvPr>
        </p:nvSpPr>
        <p:spPr>
          <a:xfrm>
            <a:off x="8521700" y="6503988"/>
            <a:ext cx="590550" cy="3540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606060"/>
                </a:solidFill>
              </a:defRPr>
            </a:lvl1pPr>
          </a:lstStyle>
          <a:p>
            <a:fld id="{B6498025-9C16-4BBC-9084-14F5712BA30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aseline="0">
          <a:solidFill>
            <a:srgbClr val="689E02"/>
          </a:solidFill>
          <a:latin typeface="Arial"/>
          <a:ea typeface="Arial" charset="0"/>
          <a:cs typeface="Arial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89E02"/>
          </a:solidFill>
          <a:latin typeface="Arial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89E02"/>
          </a:solidFill>
          <a:latin typeface="Arial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89E02"/>
          </a:solidFill>
          <a:latin typeface="Arial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89E02"/>
          </a:solidFill>
          <a:latin typeface="Arial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606060"/>
          </a:solidFill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606060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606060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606060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606060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3333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3333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3333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3333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.volunteermatch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mmunity.volunteermatch.org/volunteer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www.Facebook.com/VolunteerMatch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jbennett@volunteermatch.org" TargetMode="External"/><Relationship Id="rId5" Type="http://schemas.openxmlformats.org/officeDocument/2006/relationships/hyperlink" Target="blogs.volunteermatch.org/engagingvolunteers/" TargetMode="External"/><Relationship Id="rId4" Type="http://schemas.openxmlformats.org/officeDocument/2006/relationships/hyperlink" Target="http://www.twitter.com/volunteermatch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8A0A-7EF9-4168-A720-551F45755B8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0" name="Rectangle 22"/>
          <p:cNvSpPr>
            <a:spLocks noChangeArrowheads="1"/>
          </p:cNvSpPr>
          <p:nvPr/>
        </p:nvSpPr>
        <p:spPr bwMode="auto">
          <a:xfrm>
            <a:off x="4237038" y="45418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87363" y="944563"/>
            <a:ext cx="8107362" cy="5715000"/>
          </a:xfrm>
        </p:spPr>
        <p:txBody>
          <a:bodyPr/>
          <a:lstStyle/>
          <a:p>
            <a:r>
              <a:rPr lang="en-US" dirty="0" smtClean="0">
                <a:solidFill>
                  <a:srgbClr val="4685A2"/>
                </a:solidFill>
              </a:rPr>
              <a:t>Walking the Walk: Engage Volunteers in your Volunteer Engagement Program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Jennifer Bennett, CVA, Senior Manager, Education &amp; Training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</p:txBody>
      </p:sp>
      <p:pic>
        <p:nvPicPr>
          <p:cNvPr id="5" name="Picture 4" descr="walking the wal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42504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4357688" y="868625"/>
            <a:ext cx="4486275" cy="552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endParaRPr lang="en-US" sz="2400" b="0" dirty="0">
              <a:solidFill>
                <a:srgbClr val="606060"/>
              </a:solidFill>
            </a:endParaRPr>
          </a:p>
          <a:p>
            <a:pPr algn="r"/>
            <a:r>
              <a:rPr lang="en-US" sz="2000" b="0" dirty="0" smtClean="0">
                <a:solidFill>
                  <a:srgbClr val="606060"/>
                </a:solidFill>
              </a:rPr>
              <a:t/>
            </a:r>
            <a:br>
              <a:rPr lang="en-US" sz="2000" b="0" dirty="0" smtClean="0">
                <a:solidFill>
                  <a:srgbClr val="606060"/>
                </a:solidFill>
              </a:rPr>
            </a:br>
            <a:r>
              <a:rPr lang="en-US" sz="2000" dirty="0" smtClean="0">
                <a:solidFill>
                  <a:srgbClr val="606060"/>
                </a:solidFill>
              </a:rPr>
              <a:t>Jennifer </a:t>
            </a:r>
            <a:r>
              <a:rPr lang="en-US" sz="2000" dirty="0" smtClean="0">
                <a:solidFill>
                  <a:srgbClr val="606060"/>
                </a:solidFill>
              </a:rPr>
              <a:t>Bennett, CVA</a:t>
            </a:r>
          </a:p>
          <a:p>
            <a:pPr algn="r"/>
            <a:r>
              <a:rPr lang="en-US" b="0" dirty="0" smtClean="0">
                <a:solidFill>
                  <a:srgbClr val="606060"/>
                </a:solidFill>
              </a:rPr>
              <a:t>Sr. Manager, Education &amp; Training VolunteerMatch</a:t>
            </a:r>
          </a:p>
          <a:p>
            <a:pPr algn="r"/>
            <a:r>
              <a:rPr lang="en-US" b="0" dirty="0" smtClean="0">
                <a:solidFill>
                  <a:srgbClr val="606060"/>
                </a:solidFill>
              </a:rPr>
              <a:t>@</a:t>
            </a:r>
            <a:r>
              <a:rPr lang="en-US" b="0" dirty="0" err="1" smtClean="0">
                <a:solidFill>
                  <a:srgbClr val="606060"/>
                </a:solidFill>
              </a:rPr>
              <a:t>JenBennettCVA</a:t>
            </a:r>
            <a:endParaRPr lang="en-US" b="0" dirty="0">
              <a:solidFill>
                <a:srgbClr val="606060"/>
              </a:solidFill>
            </a:endParaRPr>
          </a:p>
          <a:p>
            <a:pPr algn="r"/>
            <a:r>
              <a:rPr lang="en-US" b="0" dirty="0" smtClean="0">
                <a:solidFill>
                  <a:srgbClr val="606060"/>
                </a:solidFill>
              </a:rPr>
              <a:t>jbennett@volunteermatch.org</a:t>
            </a:r>
            <a:endParaRPr lang="en-US" b="0" dirty="0">
              <a:solidFill>
                <a:srgbClr val="35A6B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44513" y="1033463"/>
            <a:ext cx="6342062" cy="900112"/>
          </a:xfrm>
        </p:spPr>
        <p:txBody>
          <a:bodyPr/>
          <a:lstStyle/>
          <a:p>
            <a:r>
              <a:rPr lang="en-US" dirty="0"/>
              <a:t>Create the Right Team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5138" y="1746250"/>
            <a:ext cx="8255000" cy="3730625"/>
          </a:xfrm>
        </p:spPr>
        <p:txBody>
          <a:bodyPr/>
          <a:lstStyle/>
          <a:p>
            <a:pPr marL="0" indent="0">
              <a:lnSpc>
                <a:spcPct val="150000"/>
              </a:lnSpc>
              <a:buFont typeface="Times" pitchFamily="-72" charset="0"/>
              <a:buChar char="•"/>
            </a:pPr>
            <a:r>
              <a:rPr lang="en-US" dirty="0"/>
              <a:t> </a:t>
            </a:r>
            <a:r>
              <a:rPr lang="en-US" sz="2800" dirty="0"/>
              <a:t>Let go, but don’t check out</a:t>
            </a:r>
            <a:endParaRPr lang="en-US" dirty="0"/>
          </a:p>
          <a:p>
            <a:pPr marL="457200" lvl="1" indent="0">
              <a:lnSpc>
                <a:spcPct val="150000"/>
              </a:lnSpc>
              <a:buFont typeface="Times" pitchFamily="-72" charset="0"/>
              <a:buChar char="•"/>
            </a:pPr>
            <a:r>
              <a:rPr lang="en-US" dirty="0"/>
              <a:t> </a:t>
            </a:r>
            <a:r>
              <a:rPr lang="en-US" sz="2400" dirty="0"/>
              <a:t>Build in evaluation and check in points to ensure you’re supporting your </a:t>
            </a:r>
            <a:r>
              <a:rPr lang="en-US" sz="2400" dirty="0" smtClean="0"/>
              <a:t>team</a:t>
            </a:r>
            <a:endParaRPr lang="en-US" sz="1200" dirty="0"/>
          </a:p>
          <a:p>
            <a:pPr marL="0" indent="0">
              <a:lnSpc>
                <a:spcPct val="150000"/>
              </a:lnSpc>
              <a:buFont typeface="Times" pitchFamily="-72" charset="0"/>
              <a:buChar char="•"/>
            </a:pPr>
            <a:r>
              <a:rPr lang="en-US" dirty="0"/>
              <a:t> </a:t>
            </a:r>
            <a:r>
              <a:rPr lang="en-US" sz="2800" dirty="0"/>
              <a:t>Be honest about what’s working and what’s not</a:t>
            </a:r>
            <a:endParaRPr lang="en-US" dirty="0"/>
          </a:p>
          <a:p>
            <a:pPr marL="457200" lvl="1" indent="0">
              <a:lnSpc>
                <a:spcPct val="150000"/>
              </a:lnSpc>
              <a:buFont typeface="Times" pitchFamily="-72" charset="0"/>
              <a:buChar char="•"/>
            </a:pPr>
            <a:r>
              <a:rPr lang="en-US" dirty="0"/>
              <a:t> </a:t>
            </a:r>
            <a:r>
              <a:rPr lang="en-US" sz="2400" dirty="0"/>
              <a:t>Feel comfortable having those conversations. Learn to say and hear no.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4513" y="881063"/>
            <a:ext cx="6342062" cy="900112"/>
          </a:xfrm>
        </p:spPr>
        <p:txBody>
          <a:bodyPr/>
          <a:lstStyle/>
          <a:p>
            <a:r>
              <a:rPr lang="en-US" dirty="0"/>
              <a:t>Things to Think About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5788" y="1546225"/>
            <a:ext cx="8255000" cy="4959350"/>
          </a:xfrm>
        </p:spPr>
        <p:txBody>
          <a:bodyPr/>
          <a:lstStyle/>
          <a:p>
            <a:pPr algn="l">
              <a:buFont typeface="Times" pitchFamily="-72" charset="0"/>
              <a:buChar char="•"/>
            </a:pPr>
            <a:r>
              <a:rPr lang="en-US" sz="2800" dirty="0"/>
              <a:t> You don’t have to change everything right now</a:t>
            </a:r>
          </a:p>
          <a:p>
            <a:pPr lvl="1" algn="l">
              <a:buFont typeface="Times" pitchFamily="-72" charset="0"/>
              <a:buChar char="•"/>
            </a:pPr>
            <a:r>
              <a:rPr lang="en-US" sz="2400" dirty="0"/>
              <a:t> Start small</a:t>
            </a:r>
          </a:p>
          <a:p>
            <a:pPr lvl="1" algn="l">
              <a:buFont typeface="Times" pitchFamily="-72" charset="0"/>
              <a:buChar char="•"/>
            </a:pPr>
            <a:r>
              <a:rPr lang="en-US" sz="2400" dirty="0"/>
              <a:t> Start with the steps that feel easier </a:t>
            </a:r>
            <a:endParaRPr lang="en-US" sz="1400" dirty="0"/>
          </a:p>
          <a:p>
            <a:pPr algn="l">
              <a:buFont typeface="Times" pitchFamily="-72" charset="0"/>
              <a:buChar char="•"/>
            </a:pPr>
            <a:r>
              <a:rPr lang="en-US" sz="2800" dirty="0"/>
              <a:t> Invite volunteers to take on leadership roles</a:t>
            </a:r>
          </a:p>
          <a:p>
            <a:pPr lvl="1" algn="l">
              <a:buFont typeface="Times" pitchFamily="-72" charset="0"/>
              <a:buChar char="•"/>
            </a:pPr>
            <a:r>
              <a:rPr lang="en-US" sz="2400" dirty="0"/>
              <a:t> Look to the volunteers that are already in those roles, or have naturally taken on more responsibility</a:t>
            </a:r>
          </a:p>
          <a:p>
            <a:pPr lvl="1" algn="l">
              <a:buFont typeface="Times" pitchFamily="-72" charset="0"/>
              <a:buChar char="•"/>
            </a:pPr>
            <a:r>
              <a:rPr lang="en-US" sz="2400" dirty="0"/>
              <a:t> Invite your superstar volunteers to take the </a:t>
            </a:r>
            <a:r>
              <a:rPr lang="en-US" sz="2400" dirty="0" smtClean="0"/>
              <a:t>lead</a:t>
            </a:r>
            <a:endParaRPr lang="en-US" sz="1400" dirty="0"/>
          </a:p>
          <a:p>
            <a:pPr algn="l">
              <a:buFont typeface="Times" pitchFamily="-72" charset="0"/>
              <a:buChar char="•"/>
            </a:pPr>
            <a:r>
              <a:rPr lang="en-US" sz="2800" dirty="0"/>
              <a:t> Share your impact and successes with </a:t>
            </a:r>
            <a:r>
              <a:rPr lang="en-US" sz="2800" dirty="0" smtClean="0"/>
              <a:t>your library!</a:t>
            </a:r>
            <a:endParaRPr lang="en-US" sz="2800" dirty="0"/>
          </a:p>
          <a:p>
            <a:pPr lvl="1" algn="l">
              <a:buFont typeface="Times" pitchFamily="-72" charset="0"/>
              <a:buChar char="•"/>
            </a:pPr>
            <a:r>
              <a:rPr lang="en-US" sz="2400" dirty="0"/>
              <a:t>Manager, leadership, co-workers and, of course, the volunteers!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8B0C0-3D70-4ED8-A41B-54B56EBC9BE1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706438"/>
            <a:ext cx="6910388" cy="722312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Resources</a:t>
            </a: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222250" y="1181100"/>
            <a:ext cx="8712200" cy="458587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000" u="sng" dirty="0">
                <a:solidFill>
                  <a:srgbClr val="333333"/>
                </a:solidFill>
              </a:rPr>
              <a:t>Learning Center</a:t>
            </a:r>
          </a:p>
          <a:p>
            <a:pPr algn="l">
              <a:defRPr/>
            </a:pPr>
            <a:r>
              <a:rPr lang="en-US" sz="1600" b="0" dirty="0">
                <a:solidFill>
                  <a:srgbClr val="333333"/>
                </a:solidFill>
              </a:rPr>
              <a:t>Find upcoming webinar dates, how-to videos and more</a:t>
            </a:r>
          </a:p>
          <a:p>
            <a:pPr algn="l">
              <a:defRPr/>
            </a:pPr>
            <a:r>
              <a:rPr lang="en-US" sz="2000" b="0" dirty="0">
                <a:solidFill>
                  <a:schemeClr val="hlink"/>
                </a:solidFill>
                <a:hlinkClick r:id="rId3"/>
              </a:rPr>
              <a:t>http</a:t>
            </a:r>
            <a:r>
              <a:rPr lang="en-US" sz="2000" b="0" dirty="0" smtClean="0">
                <a:solidFill>
                  <a:schemeClr val="hlink"/>
                </a:solidFill>
                <a:hlinkClick r:id="rId3"/>
              </a:rPr>
              <a:t>://</a:t>
            </a:r>
            <a:r>
              <a:rPr lang="en-US" sz="2000" b="0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learn.volunteermatch.org</a:t>
            </a:r>
            <a:r>
              <a:rPr lang="en-US" sz="2000" b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sz="2000" b="0" dirty="0">
              <a:solidFill>
                <a:schemeClr val="hlink"/>
              </a:solidFill>
            </a:endParaRPr>
          </a:p>
          <a:p>
            <a:pPr algn="l">
              <a:defRPr/>
            </a:pPr>
            <a:endParaRPr lang="en-US" sz="2000" b="0" dirty="0">
              <a:solidFill>
                <a:schemeClr val="hlink"/>
              </a:solidFill>
            </a:endParaRPr>
          </a:p>
          <a:p>
            <a:pPr algn="l">
              <a:defRPr/>
            </a:pPr>
            <a:endParaRPr lang="en-US" sz="2000" b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l">
              <a:defRPr/>
            </a:pPr>
            <a:r>
              <a:rPr lang="en-US" sz="2000" u="sng" dirty="0" smtClean="0"/>
              <a:t>Library Get Involved Resources</a:t>
            </a:r>
            <a:endParaRPr lang="en-US" sz="2000" u="sng" dirty="0"/>
          </a:p>
          <a:p>
            <a:pPr algn="l">
              <a:defRPr/>
            </a:pPr>
            <a:r>
              <a:rPr lang="en-US" sz="1600" b="0" dirty="0" smtClean="0"/>
              <a:t>Sample position descriptions, handbooks, recorded trainings, recruitment resources</a:t>
            </a:r>
          </a:p>
          <a:p>
            <a:pPr algn="l">
              <a:defRPr/>
            </a:pPr>
            <a:r>
              <a:rPr lang="en-US" sz="2000" b="0" dirty="0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http://www.getinvolvedca.org</a:t>
            </a:r>
            <a:r>
              <a:rPr lang="en-US" sz="2000" b="0" dirty="0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/</a:t>
            </a:r>
          </a:p>
          <a:p>
            <a:pPr algn="l">
              <a:defRPr/>
            </a:pPr>
            <a:endParaRPr lang="en-US" sz="2000" b="0" dirty="0" smtClean="0">
              <a:solidFill>
                <a:schemeClr val="accent1">
                  <a:lumMod val="50000"/>
                </a:schemeClr>
              </a:solidFill>
              <a:hlinkClick r:id="rId4"/>
            </a:endParaRPr>
          </a:p>
          <a:p>
            <a:pPr algn="l">
              <a:defRPr/>
            </a:pPr>
            <a:endParaRPr lang="en-US" sz="2000" b="0" dirty="0"/>
          </a:p>
          <a:p>
            <a:pPr algn="l">
              <a:defRPr/>
            </a:pPr>
            <a:r>
              <a:rPr lang="en-US" sz="2000" u="sng" dirty="0" smtClean="0"/>
              <a:t>Related </a:t>
            </a:r>
            <a:r>
              <a:rPr lang="en-US" sz="2000" u="sng" dirty="0"/>
              <a:t>Webinar Topics: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b="0" dirty="0" smtClean="0">
                <a:solidFill>
                  <a:srgbClr val="3C8C93"/>
                </a:solidFill>
              </a:rPr>
              <a:t> Where do I go from here? Evolving your Volunteer Program for More Involvement</a:t>
            </a:r>
            <a:endParaRPr lang="en-US" sz="2000" b="0" dirty="0">
              <a:solidFill>
                <a:srgbClr val="3C8C93"/>
              </a:solidFill>
            </a:endParaRPr>
          </a:p>
          <a:p>
            <a:pPr algn="l">
              <a:buFont typeface="Arial" pitchFamily="34" charset="0"/>
              <a:buChar char="•"/>
              <a:defRPr/>
            </a:pPr>
            <a:r>
              <a:rPr lang="en-US" sz="2000" b="0" dirty="0" smtClean="0">
                <a:solidFill>
                  <a:schemeClr val="accent1">
                    <a:lumMod val="50000"/>
                  </a:schemeClr>
                </a:solidFill>
              </a:rPr>
              <a:t> Engaging </a:t>
            </a:r>
            <a:r>
              <a:rPr lang="en-US" sz="2000" b="0" dirty="0" smtClean="0">
                <a:solidFill>
                  <a:schemeClr val="accent1">
                    <a:lumMod val="50000"/>
                  </a:schemeClr>
                </a:solidFill>
              </a:rPr>
              <a:t>Pro Bono and Skilled Volunteers</a:t>
            </a:r>
            <a:endParaRPr lang="en-US" sz="2000" b="0" dirty="0"/>
          </a:p>
          <a:p>
            <a:pPr algn="l">
              <a:buFont typeface="Arial" pitchFamily="34" charset="0"/>
              <a:buChar char="•"/>
              <a:defRPr/>
            </a:pPr>
            <a:r>
              <a:rPr lang="en-US" sz="2000" b="0" dirty="0" smtClean="0">
                <a:solidFill>
                  <a:schemeClr val="accent1">
                    <a:lumMod val="50000"/>
                  </a:schemeClr>
                </a:solidFill>
              </a:rPr>
              <a:t> Managing </a:t>
            </a:r>
            <a:r>
              <a:rPr lang="en-US" sz="2000" b="0" dirty="0" smtClean="0">
                <a:solidFill>
                  <a:schemeClr val="accent1">
                    <a:lumMod val="50000"/>
                  </a:schemeClr>
                </a:solidFill>
              </a:rPr>
              <a:t>Difficult Volunteer </a:t>
            </a:r>
            <a:r>
              <a:rPr lang="en-US" sz="2000" b="0" dirty="0" smtClean="0">
                <a:solidFill>
                  <a:schemeClr val="accent1">
                    <a:lumMod val="50000"/>
                  </a:schemeClr>
                </a:solidFill>
              </a:rPr>
              <a:t>Transitions</a:t>
            </a:r>
            <a:endParaRPr lang="en-US" sz="2000" b="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16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A92B471-2A4C-49E2-A5E8-14D4617D4763}" type="slidenum">
              <a:rPr lang="en-US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30200" y="806450"/>
            <a:ext cx="5964238" cy="722313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Thanks for attending!</a:t>
            </a:r>
          </a:p>
        </p:txBody>
      </p:sp>
      <p:sp>
        <p:nvSpPr>
          <p:cNvPr id="1946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0675" y="1347788"/>
            <a:ext cx="8377238" cy="5033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u="sng" dirty="0" smtClean="0"/>
              <a:t>Join us online: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700" b="1" u="sng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3C8C93"/>
                </a:solidFill>
              </a:rPr>
              <a:t>		</a:t>
            </a:r>
            <a:r>
              <a:rPr lang="en-US" sz="1800" dirty="0"/>
              <a:t>Like us on Facebook: 	</a:t>
            </a:r>
            <a:r>
              <a:rPr lang="en-US" sz="2000" dirty="0" smtClean="0">
                <a:solidFill>
                  <a:srgbClr val="3C8C93"/>
                </a:solidFill>
              </a:rPr>
              <a:t>	 		 </a:t>
            </a:r>
            <a:r>
              <a:rPr lang="en-US" sz="2000" dirty="0" smtClean="0">
                <a:solidFill>
                  <a:srgbClr val="3C8C93"/>
                </a:solidFill>
              </a:rPr>
              <a:t>    	</a:t>
            </a:r>
            <a:r>
              <a:rPr lang="en-US" sz="2000" dirty="0" smtClean="0">
                <a:solidFill>
                  <a:srgbClr val="3C8C93"/>
                </a:solidFill>
                <a:hlinkClick r:id="rId3"/>
              </a:rPr>
              <a:t>www.Facebook.com/VolunteerMatch</a:t>
            </a:r>
            <a:endParaRPr lang="en-US" sz="2000" dirty="0" smtClean="0">
              <a:solidFill>
                <a:srgbClr val="3C8C93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600" dirty="0" smtClean="0">
              <a:solidFill>
                <a:srgbClr val="3C8C93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rgbClr val="3C8C93"/>
                </a:solidFill>
              </a:rPr>
              <a:t>		</a:t>
            </a:r>
            <a:r>
              <a:rPr lang="en-US" sz="1800" dirty="0"/>
              <a:t>Follow us on Twitter: </a:t>
            </a:r>
            <a:r>
              <a:rPr lang="en-US" sz="2000" dirty="0" smtClean="0">
                <a:solidFill>
                  <a:schemeClr val="hlink"/>
                </a:solidFill>
                <a:hlinkClick r:id="rId4"/>
              </a:rPr>
              <a:t>@</a:t>
            </a:r>
            <a:r>
              <a:rPr lang="en-US" sz="2000" dirty="0" smtClean="0">
                <a:solidFill>
                  <a:schemeClr val="hlink"/>
                </a:solidFill>
                <a:hlinkClick r:id="rId4"/>
              </a:rPr>
              <a:t>VolunteerMatch</a:t>
            </a:r>
            <a:endParaRPr lang="en-US" sz="2000" dirty="0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dirty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b="1" u="sng" dirty="0"/>
              <a:t>VolunteerMatch </a:t>
            </a:r>
            <a:r>
              <a:rPr lang="en-US" b="1" u="sng" dirty="0" smtClean="0"/>
              <a:t>Blog: </a:t>
            </a:r>
            <a:endParaRPr lang="en-US" b="1" u="sng" dirty="0"/>
          </a:p>
          <a:p>
            <a:pPr marL="0" indent="0">
              <a:buNone/>
              <a:defRPr/>
            </a:pPr>
            <a:r>
              <a:rPr lang="en-US" sz="1800" dirty="0"/>
              <a:t>Visit Engaging Volunteers, our nonprofit blog: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hlinkClick r:id="rId5" action="ppaction://hlinkfile"/>
              </a:rPr>
              <a:t>blogs.volunteermatch.org/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hlinkClick r:id="rId5" action="ppaction://hlinkfile"/>
              </a:rPr>
              <a:t>engagingvolunteers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hlinkClick r:id="rId5" action="ppaction://hlinkfile"/>
              </a:rPr>
              <a:t>/</a:t>
            </a:r>
            <a:endParaRPr lang="en-US" sz="2000" dirty="0" smtClean="0">
              <a:solidFill>
                <a:srgbClr val="3C8C93"/>
              </a:solidFill>
            </a:endParaRPr>
          </a:p>
          <a:p>
            <a:pPr lvl="2">
              <a:lnSpc>
                <a:spcPct val="90000"/>
              </a:lnSpc>
              <a:buFontTx/>
              <a:buNone/>
            </a:pPr>
            <a:endParaRPr lang="en-US" sz="700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u="sng" dirty="0" smtClean="0"/>
              <a:t>For any questions contact: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700" b="1" u="sng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Jennifer Bennett	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(415) 321-3639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@</a:t>
            </a:r>
            <a:r>
              <a:rPr lang="en-US" sz="2000" dirty="0" err="1" smtClean="0"/>
              <a:t>JenBennettCVA</a:t>
            </a:r>
            <a:r>
              <a:rPr lang="en-US" sz="2000" dirty="0" smtClean="0"/>
              <a:t>		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hlinkClick r:id="rId6"/>
              </a:rPr>
              <a:t>jbennett@volunteermatch.org</a:t>
            </a:r>
            <a:r>
              <a:rPr lang="en-US" sz="2000" dirty="0" smtClean="0"/>
              <a:t>		</a:t>
            </a:r>
            <a:endParaRPr lang="en-US" sz="20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7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dirty="0" smtClean="0"/>
          </a:p>
        </p:txBody>
      </p:sp>
      <p:pic>
        <p:nvPicPr>
          <p:cNvPr id="19461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1013" y="2620638"/>
            <a:ext cx="393700" cy="393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9462" name="Picture 4" descr="C:\Users\lting\AppData\Local\Temp\f_logo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6725" y="1935225"/>
            <a:ext cx="4127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544513" y="1290638"/>
            <a:ext cx="6342062" cy="604837"/>
          </a:xfrm>
        </p:spPr>
        <p:txBody>
          <a:bodyPr/>
          <a:lstStyle/>
          <a:p>
            <a:r>
              <a:rPr lang="en-US" dirty="0" smtClean="0"/>
              <a:t>Today’s Topics:</a:t>
            </a:r>
            <a:endParaRPr lang="en-US" dirty="0"/>
          </a:p>
        </p:txBody>
      </p:sp>
      <p:sp>
        <p:nvSpPr>
          <p:cNvPr id="21506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585788" y="1798639"/>
            <a:ext cx="8274050" cy="4049712"/>
          </a:xfrm>
        </p:spPr>
        <p:txBody>
          <a:bodyPr/>
          <a:lstStyle/>
          <a:p>
            <a:pPr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800" dirty="0"/>
              <a:t> </a:t>
            </a:r>
            <a:r>
              <a:rPr lang="en-US" dirty="0"/>
              <a:t>How can you engage volunteers in your program</a:t>
            </a:r>
            <a:r>
              <a:rPr lang="en-US" dirty="0" smtClean="0"/>
              <a:t>?</a:t>
            </a:r>
            <a:endParaRPr lang="en-US" sz="1100" dirty="0"/>
          </a:p>
          <a:p>
            <a:pPr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dirty="0"/>
              <a:t> Keys program components and ideas for </a:t>
            </a:r>
            <a:r>
              <a:rPr lang="en-US" dirty="0" smtClean="0"/>
              <a:t>delegating</a:t>
            </a:r>
            <a:endParaRPr lang="en-US" dirty="0"/>
          </a:p>
          <a:p>
            <a:pPr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Creating </a:t>
            </a:r>
            <a:r>
              <a:rPr lang="en-US" dirty="0"/>
              <a:t>a communication </a:t>
            </a:r>
            <a:r>
              <a:rPr lang="en-US" dirty="0" smtClean="0"/>
              <a:t>plan</a:t>
            </a:r>
            <a:endParaRPr lang="en-US" dirty="0"/>
          </a:p>
          <a:p>
            <a:pPr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dirty="0"/>
              <a:t> Finding and building the right </a:t>
            </a:r>
            <a:r>
              <a:rPr lang="en-US" dirty="0" smtClean="0"/>
              <a:t>team</a:t>
            </a:r>
            <a:endParaRPr lang="en-US" dirty="0"/>
          </a:p>
          <a:p>
            <a:pPr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dirty="0"/>
              <a:t> Strategies for successful </a:t>
            </a:r>
            <a:r>
              <a:rPr lang="en-US" dirty="0" smtClean="0"/>
              <a:t>engagement</a:t>
            </a:r>
            <a:endParaRPr lang="en-US" dirty="0"/>
          </a:p>
          <a:p>
            <a:pPr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dirty="0"/>
              <a:t> 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544513" y="1157288"/>
            <a:ext cx="6342062" cy="900112"/>
          </a:xfrm>
        </p:spPr>
        <p:txBody>
          <a:bodyPr/>
          <a:lstStyle/>
          <a:p>
            <a:r>
              <a:rPr lang="en-US" dirty="0"/>
              <a:t>What could volunteers do?</a:t>
            </a:r>
          </a:p>
        </p:txBody>
      </p:sp>
      <p:sp>
        <p:nvSpPr>
          <p:cNvPr id="2355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585788" y="2036763"/>
            <a:ext cx="7951787" cy="4211637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/>
              <a:t>What does your volunteer program look like now?</a:t>
            </a:r>
          </a:p>
          <a:p>
            <a:pPr lvl="1"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400" dirty="0"/>
              <a:t> Hamster wheel - same tasks again and </a:t>
            </a:r>
            <a:r>
              <a:rPr lang="en-US" sz="2400" dirty="0" smtClean="0"/>
              <a:t>again</a:t>
            </a:r>
            <a:endParaRPr lang="en-US" sz="2400" dirty="0"/>
          </a:p>
          <a:p>
            <a:pPr lvl="1"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400" dirty="0"/>
              <a:t> Not enough time to think strategically - seasonal or annual events “sneak” up on </a:t>
            </a:r>
            <a:r>
              <a:rPr lang="en-US" sz="2400" dirty="0" smtClean="0"/>
              <a:t>you</a:t>
            </a:r>
            <a:endParaRPr lang="en-US" sz="2400" dirty="0"/>
          </a:p>
          <a:p>
            <a:pPr lvl="1"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400" dirty="0"/>
              <a:t> Volunteers work in a handful of </a:t>
            </a:r>
            <a:r>
              <a:rPr lang="en-US" sz="2400" dirty="0" smtClean="0"/>
              <a:t>positions</a:t>
            </a:r>
          </a:p>
          <a:p>
            <a:pPr lvl="1" algn="l">
              <a:lnSpc>
                <a:spcPct val="150000"/>
              </a:lnSpc>
              <a:buFont typeface="Times" pitchFamily="-72" charset="0"/>
              <a:buChar char="•"/>
            </a:pPr>
            <a:endParaRPr lang="en-US" sz="800" dirty="0"/>
          </a:p>
          <a:p>
            <a:pPr algn="l">
              <a:buFont typeface="Times" pitchFamily="-72" charset="0"/>
              <a:buNone/>
            </a:pPr>
            <a:r>
              <a:rPr lang="en-US" dirty="0"/>
              <a:t>What could it look like if you delegated and engaged volunteers to make your strategic plan a reality?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534988" y="938213"/>
            <a:ext cx="6342062" cy="900112"/>
          </a:xfrm>
        </p:spPr>
        <p:txBody>
          <a:bodyPr/>
          <a:lstStyle/>
          <a:p>
            <a:r>
              <a:rPr lang="en-US" dirty="0"/>
              <a:t>How can Volunteers Help?</a:t>
            </a:r>
          </a:p>
        </p:txBody>
      </p:sp>
      <p:sp>
        <p:nvSpPr>
          <p:cNvPr id="25602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566738" y="1608138"/>
            <a:ext cx="7951787" cy="4725987"/>
          </a:xfrm>
        </p:spPr>
        <p:txBody>
          <a:bodyPr/>
          <a:lstStyle/>
          <a:p>
            <a:pPr algn="l">
              <a:lnSpc>
                <a:spcPct val="150000"/>
              </a:lnSpc>
              <a:buFont typeface="Times" pitchFamily="-72" charset="0"/>
              <a:buNone/>
            </a:pPr>
            <a:r>
              <a:rPr lang="en-US" sz="2800" dirty="0"/>
              <a:t>What activities do you do now that could be delegated? </a:t>
            </a:r>
            <a:endParaRPr lang="en-US" sz="1400" dirty="0"/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Recruitment </a:t>
            </a:r>
            <a:r>
              <a:rPr lang="en-US" sz="2800" dirty="0"/>
              <a:t>plan and communications</a:t>
            </a:r>
          </a:p>
          <a:p>
            <a:pPr lvl="1"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400" dirty="0"/>
              <a:t> Annual recruitment plan </a:t>
            </a:r>
            <a:endParaRPr lang="en-US" sz="1400" dirty="0"/>
          </a:p>
          <a:p>
            <a:pPr lvl="1"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400" dirty="0"/>
              <a:t> Interviews with current volunteers - </a:t>
            </a:r>
            <a:r>
              <a:rPr lang="en-US" sz="2400" dirty="0" smtClean="0"/>
              <a:t>messaging</a:t>
            </a:r>
            <a:endParaRPr lang="en-US" sz="2400" dirty="0"/>
          </a:p>
          <a:p>
            <a:pPr lvl="1"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Create flyers</a:t>
            </a:r>
            <a:endParaRPr lang="en-US" sz="2400" dirty="0"/>
          </a:p>
          <a:p>
            <a:pPr lvl="1"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400" dirty="0"/>
              <a:t> Attend volunteer fairs or speak at recruitment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4513" y="862013"/>
            <a:ext cx="6342062" cy="900112"/>
          </a:xfrm>
        </p:spPr>
        <p:txBody>
          <a:bodyPr/>
          <a:lstStyle/>
          <a:p>
            <a:r>
              <a:rPr lang="en-US" dirty="0"/>
              <a:t>How Could Volunteers Help? 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5788" y="1446213"/>
            <a:ext cx="7912100" cy="4859337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sz="2800" dirty="0" smtClean="0"/>
              <a:t> Program </a:t>
            </a:r>
            <a:r>
              <a:rPr lang="en-US" sz="2800" dirty="0"/>
              <a:t>foundations or core </a:t>
            </a:r>
            <a:r>
              <a:rPr lang="en-US" sz="2800" dirty="0" smtClean="0"/>
              <a:t>components</a:t>
            </a:r>
            <a:endParaRPr lang="en-US" sz="1400" dirty="0"/>
          </a:p>
          <a:p>
            <a:pPr lvl="1"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400" dirty="0"/>
              <a:t> Write their own position </a:t>
            </a:r>
            <a:r>
              <a:rPr lang="en-US" sz="2400" dirty="0" smtClean="0"/>
              <a:t>descriptions</a:t>
            </a:r>
            <a:endParaRPr lang="en-US" sz="1400" dirty="0"/>
          </a:p>
          <a:p>
            <a:pPr lvl="1"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400" dirty="0"/>
              <a:t> Work with a group or committee to determine policies and </a:t>
            </a:r>
            <a:r>
              <a:rPr lang="en-US" sz="2400" dirty="0" smtClean="0"/>
              <a:t>procedures</a:t>
            </a:r>
            <a:endParaRPr lang="en-US" sz="1600" dirty="0"/>
          </a:p>
          <a:p>
            <a:pPr lvl="1"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400" dirty="0"/>
              <a:t> Share new structure with other volunteers - Town </a:t>
            </a:r>
            <a:r>
              <a:rPr lang="en-US" sz="2400" dirty="0" smtClean="0"/>
              <a:t>Hall</a:t>
            </a:r>
            <a:endParaRPr lang="en-US" sz="1400" dirty="0"/>
          </a:p>
          <a:p>
            <a:pPr lvl="1"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400" dirty="0"/>
              <a:t> Help other volunteers understand the new structure and help enforce policies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44513" y="871538"/>
            <a:ext cx="6342062" cy="900112"/>
          </a:xfrm>
        </p:spPr>
        <p:txBody>
          <a:bodyPr/>
          <a:lstStyle/>
          <a:p>
            <a:r>
              <a:rPr lang="en-US" dirty="0"/>
              <a:t>How Could Volunteers Help?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85788" y="1560514"/>
            <a:ext cx="7912100" cy="4278312"/>
          </a:xfrm>
        </p:spPr>
        <p:txBody>
          <a:bodyPr/>
          <a:lstStyle/>
          <a:p>
            <a:pPr marL="0" indent="0"/>
            <a:r>
              <a:rPr lang="en-US" sz="2800" dirty="0"/>
              <a:t>Interviews and Screening - create Placement Counselors or Talent </a:t>
            </a:r>
            <a:r>
              <a:rPr lang="en-US" sz="2800" dirty="0" smtClean="0"/>
              <a:t>Scouts</a:t>
            </a:r>
            <a:endParaRPr lang="en-US" sz="1400" dirty="0"/>
          </a:p>
          <a:p>
            <a:pPr marL="400050" lvl="1" indent="0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400" dirty="0"/>
              <a:t> Review </a:t>
            </a:r>
            <a:r>
              <a:rPr lang="en-US" sz="2400" dirty="0" smtClean="0"/>
              <a:t>applications</a:t>
            </a:r>
            <a:endParaRPr lang="en-US" sz="1400" dirty="0"/>
          </a:p>
          <a:p>
            <a:pPr marL="400050" lvl="1" indent="0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400" dirty="0"/>
              <a:t> Conduct initial </a:t>
            </a:r>
            <a:r>
              <a:rPr lang="en-US" sz="2400" dirty="0" smtClean="0"/>
              <a:t>interviews</a:t>
            </a:r>
            <a:endParaRPr lang="en-US" sz="1400" dirty="0"/>
          </a:p>
          <a:p>
            <a:pPr marL="400050" lvl="1" indent="0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400" dirty="0"/>
              <a:t> Shift or team leaders screen/place new </a:t>
            </a:r>
            <a:r>
              <a:rPr lang="en-US" sz="2400" dirty="0" smtClean="0"/>
              <a:t>members</a:t>
            </a:r>
            <a:endParaRPr lang="en-US" sz="1400" dirty="0"/>
          </a:p>
          <a:p>
            <a:pPr marL="400050" lvl="1" indent="0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400" dirty="0"/>
              <a:t> Investigate and outline new opportunities for volunteer engagement - skills or project based, virtual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4513" y="862013"/>
            <a:ext cx="6342062" cy="900112"/>
          </a:xfrm>
        </p:spPr>
        <p:txBody>
          <a:bodyPr/>
          <a:lstStyle/>
          <a:p>
            <a:r>
              <a:rPr lang="en-US" dirty="0"/>
              <a:t>How Could Volunteers Help?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5788" y="1350964"/>
            <a:ext cx="7912100" cy="5078412"/>
          </a:xfrm>
        </p:spPr>
        <p:txBody>
          <a:bodyPr/>
          <a:lstStyle/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/>
              <a:t>Retention and Recognition </a:t>
            </a:r>
            <a:r>
              <a:rPr lang="en-US" sz="2800" dirty="0" smtClean="0"/>
              <a:t>activities</a:t>
            </a:r>
            <a:endParaRPr lang="en-US" sz="1400" dirty="0"/>
          </a:p>
          <a:p>
            <a:pPr lvl="1"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400" dirty="0"/>
              <a:t> </a:t>
            </a:r>
            <a:r>
              <a:rPr lang="en-US" sz="2200" dirty="0"/>
              <a:t>Shift/Team leaders build </a:t>
            </a:r>
            <a:r>
              <a:rPr lang="en-US" sz="2200" dirty="0" smtClean="0"/>
              <a:t>relationships</a:t>
            </a:r>
            <a:endParaRPr lang="en-US" sz="2200" dirty="0"/>
          </a:p>
          <a:p>
            <a:pPr lvl="1"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200" dirty="0"/>
              <a:t> Conduct ongoing interviews - 3 months, etc</a:t>
            </a:r>
            <a:r>
              <a:rPr lang="en-US" sz="2200" dirty="0" smtClean="0"/>
              <a:t>.</a:t>
            </a:r>
            <a:endParaRPr lang="en-US" sz="2200" dirty="0"/>
          </a:p>
          <a:p>
            <a:pPr lvl="1"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200" dirty="0"/>
              <a:t> Survey or interview current volunteers about their roles or what they would like to </a:t>
            </a:r>
            <a:r>
              <a:rPr lang="en-US" sz="2200" dirty="0" smtClean="0"/>
              <a:t>do</a:t>
            </a:r>
            <a:endParaRPr lang="en-US" sz="2200" dirty="0"/>
          </a:p>
          <a:p>
            <a:pPr lvl="1"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200" dirty="0"/>
              <a:t> Create social media communication plans - thank you, impact messages, </a:t>
            </a:r>
            <a:r>
              <a:rPr lang="en-US" sz="2200" dirty="0" smtClean="0"/>
              <a:t>videos</a:t>
            </a:r>
            <a:endParaRPr lang="en-US" sz="2200" dirty="0"/>
          </a:p>
          <a:p>
            <a:pPr lvl="1"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200" dirty="0"/>
              <a:t> Coordinate ongoing education, social or recognition events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4513" y="947738"/>
            <a:ext cx="6342062" cy="900112"/>
          </a:xfrm>
        </p:spPr>
        <p:txBody>
          <a:bodyPr/>
          <a:lstStyle/>
          <a:p>
            <a:r>
              <a:rPr lang="en-US" dirty="0"/>
              <a:t>Start Spreading the News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5788" y="1379539"/>
            <a:ext cx="7912100" cy="5173662"/>
          </a:xfrm>
        </p:spPr>
        <p:txBody>
          <a:bodyPr/>
          <a:lstStyle/>
          <a:p>
            <a:pPr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800" dirty="0"/>
              <a:t> </a:t>
            </a:r>
            <a:r>
              <a:rPr lang="en-US" sz="2600" dirty="0"/>
              <a:t>Create a communications plan</a:t>
            </a:r>
          </a:p>
          <a:p>
            <a:pPr lvl="1" algn="l">
              <a:buFont typeface="Times" pitchFamily="-72" charset="0"/>
              <a:buChar char="•"/>
            </a:pPr>
            <a:r>
              <a:rPr lang="en-US" sz="2400" dirty="0"/>
              <a:t> Become an advocate for your new engagement </a:t>
            </a:r>
            <a:r>
              <a:rPr lang="en-US" sz="2400" dirty="0" smtClean="0"/>
              <a:t>program</a:t>
            </a:r>
            <a:endParaRPr lang="en-US" sz="1400" dirty="0"/>
          </a:p>
          <a:p>
            <a:pPr algn="l">
              <a:buFont typeface="Times" pitchFamily="-72" charset="0"/>
              <a:buChar char="•"/>
            </a:pPr>
            <a:r>
              <a:rPr lang="en-US" sz="2800" dirty="0"/>
              <a:t> </a:t>
            </a:r>
            <a:r>
              <a:rPr lang="en-US" sz="2600" dirty="0"/>
              <a:t>Who in your community would want to support/participate?</a:t>
            </a:r>
          </a:p>
          <a:p>
            <a:pPr lvl="1"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400" dirty="0"/>
              <a:t> Existing volunteers, Paid/Leadership staff, Community members, donors, </a:t>
            </a:r>
            <a:r>
              <a:rPr lang="en-US" sz="2400" dirty="0" smtClean="0"/>
              <a:t>clients</a:t>
            </a:r>
            <a:endParaRPr lang="en-US" sz="1400" dirty="0"/>
          </a:p>
          <a:p>
            <a:pPr algn="l">
              <a:buFont typeface="Times" pitchFamily="-72" charset="0"/>
              <a:buChar char="•"/>
            </a:pPr>
            <a:r>
              <a:rPr lang="en-US" sz="2600" dirty="0" smtClean="0"/>
              <a:t> How </a:t>
            </a:r>
            <a:r>
              <a:rPr lang="en-US" sz="2600" dirty="0"/>
              <a:t>can you reach them? What do they want to know?</a:t>
            </a:r>
          </a:p>
          <a:p>
            <a:pPr lvl="1" algn="l">
              <a:lnSpc>
                <a:spcPct val="150000"/>
              </a:lnSpc>
              <a:buFont typeface="Times" pitchFamily="-72" charset="0"/>
              <a:buChar char="•"/>
            </a:pPr>
            <a:r>
              <a:rPr lang="en-US" sz="2400" dirty="0"/>
              <a:t> Internal, external, social media, newsletters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544513" y="976313"/>
            <a:ext cx="6342062" cy="900112"/>
          </a:xfrm>
        </p:spPr>
        <p:txBody>
          <a:bodyPr/>
          <a:lstStyle/>
          <a:p>
            <a:r>
              <a:rPr lang="en-US" dirty="0"/>
              <a:t>Create the Right Team</a:t>
            </a:r>
          </a:p>
        </p:txBody>
      </p:sp>
      <p:sp>
        <p:nvSpPr>
          <p:cNvPr id="3379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585788" y="1584325"/>
            <a:ext cx="7951787" cy="4845050"/>
          </a:xfrm>
        </p:spPr>
        <p:txBody>
          <a:bodyPr/>
          <a:lstStyle/>
          <a:p>
            <a:pPr algn="l">
              <a:buFont typeface="Times" pitchFamily="-72" charset="0"/>
              <a:buNone/>
            </a:pPr>
            <a:r>
              <a:rPr lang="en-US" sz="2800" dirty="0"/>
              <a:t>Find the volunteers with the passion and the skills</a:t>
            </a:r>
            <a:endParaRPr lang="en-US" sz="1400" dirty="0"/>
          </a:p>
          <a:p>
            <a:pPr algn="l">
              <a:buFont typeface="Times" pitchFamily="-72" charset="0"/>
              <a:buChar char="•"/>
            </a:pPr>
            <a:r>
              <a:rPr lang="en-US" sz="2800" dirty="0"/>
              <a:t> </a:t>
            </a:r>
            <a:r>
              <a:rPr lang="en-US" sz="2600" dirty="0"/>
              <a:t>Be selective</a:t>
            </a:r>
          </a:p>
          <a:p>
            <a:pPr lvl="1" algn="l">
              <a:buFont typeface="Times" pitchFamily="-72" charset="0"/>
              <a:buChar char="•"/>
            </a:pPr>
            <a:r>
              <a:rPr lang="en-US" sz="2200" dirty="0"/>
              <a:t> Not everyone will be the right fit. Start with the great volunteers you know you can work with</a:t>
            </a:r>
            <a:r>
              <a:rPr lang="en-US" sz="2200" dirty="0" smtClean="0"/>
              <a:t>.</a:t>
            </a:r>
            <a:endParaRPr lang="en-US" sz="2200" dirty="0"/>
          </a:p>
          <a:p>
            <a:pPr algn="l">
              <a:buFont typeface="Times" pitchFamily="-72" charset="0"/>
              <a:buChar char="•"/>
            </a:pPr>
            <a:r>
              <a:rPr lang="en-US" sz="2800" dirty="0"/>
              <a:t> </a:t>
            </a:r>
            <a:r>
              <a:rPr lang="en-US" sz="2600" dirty="0"/>
              <a:t>Look for the skills/experience you need</a:t>
            </a:r>
          </a:p>
          <a:p>
            <a:pPr lvl="1" algn="l">
              <a:buFont typeface="Times" pitchFamily="-72" charset="0"/>
              <a:buChar char="•"/>
            </a:pPr>
            <a:r>
              <a:rPr lang="en-US" sz="2400" dirty="0"/>
              <a:t> </a:t>
            </a:r>
            <a:r>
              <a:rPr lang="en-US" sz="2200" dirty="0"/>
              <a:t>HR consultants, hiring professionals, organizational structure specialists.</a:t>
            </a:r>
          </a:p>
          <a:p>
            <a:pPr lvl="1" algn="l">
              <a:buFont typeface="Times" pitchFamily="-72" charset="0"/>
              <a:buChar char="•"/>
            </a:pPr>
            <a:r>
              <a:rPr lang="en-US" sz="2200" dirty="0"/>
              <a:t> Screen them as if you were going to hire them</a:t>
            </a:r>
            <a:r>
              <a:rPr lang="en-US" sz="2200" dirty="0" smtClean="0"/>
              <a:t>!</a:t>
            </a:r>
            <a:endParaRPr lang="en-US" sz="2200" dirty="0"/>
          </a:p>
          <a:p>
            <a:pPr algn="l">
              <a:buFont typeface="Times" pitchFamily="-72" charset="0"/>
              <a:buChar char="•"/>
            </a:pPr>
            <a:r>
              <a:rPr lang="en-US" sz="2800" dirty="0"/>
              <a:t> </a:t>
            </a:r>
            <a:r>
              <a:rPr lang="en-US" sz="2600" dirty="0"/>
              <a:t>Be </a:t>
            </a:r>
            <a:r>
              <a:rPr lang="en-US" sz="2600" dirty="0" smtClean="0"/>
              <a:t>clear </a:t>
            </a:r>
            <a:r>
              <a:rPr lang="en-US" sz="2600" dirty="0"/>
              <a:t>about your vision</a:t>
            </a:r>
          </a:p>
          <a:p>
            <a:pPr lvl="1" algn="l">
              <a:buFont typeface="Times" pitchFamily="-72" charset="0"/>
              <a:buChar char="•"/>
            </a:pPr>
            <a:r>
              <a:rPr lang="en-US" sz="2400" dirty="0"/>
              <a:t> </a:t>
            </a:r>
            <a:r>
              <a:rPr lang="en-US" sz="2200" dirty="0"/>
              <a:t>If you don’t know where you’re going - no else will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Default Design">
  <a:themeElements>
    <a:clrScheme name="4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38353</TotalTime>
  <Words>693</Words>
  <Application>Microsoft Office PowerPoint</Application>
  <PresentationFormat>On-screen Show (4:3)</PresentationFormat>
  <Paragraphs>123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4_Default Design</vt:lpstr>
      <vt:lpstr>Walking the Walk: Engage Volunteers in your Volunteer Engagement Program         Jennifer Bennett, CVA, Senior Manager, Education &amp; Training   </vt:lpstr>
      <vt:lpstr>Today’s Topics:</vt:lpstr>
      <vt:lpstr>What could volunteers do?</vt:lpstr>
      <vt:lpstr>How can Volunteers Help?</vt:lpstr>
      <vt:lpstr>How Could Volunteers Help? </vt:lpstr>
      <vt:lpstr>How Could Volunteers Help? </vt:lpstr>
      <vt:lpstr>How Could Volunteers Help?</vt:lpstr>
      <vt:lpstr>Start Spreading the News</vt:lpstr>
      <vt:lpstr>Create the Right Team</vt:lpstr>
      <vt:lpstr>Create the Right Team</vt:lpstr>
      <vt:lpstr>Things to Think About</vt:lpstr>
      <vt:lpstr>Resources</vt:lpstr>
      <vt:lpstr>Thanks for attending!</vt:lpstr>
    </vt:vector>
  </TitlesOfParts>
  <Company>VolunteerMatch.org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</dc:creator>
  <cp:lastModifiedBy>Jennifer Bennett</cp:lastModifiedBy>
  <cp:revision>910</cp:revision>
  <cp:lastPrinted>2002-04-01T21:54:57Z</cp:lastPrinted>
  <dcterms:created xsi:type="dcterms:W3CDTF">2012-03-13T20:42:53Z</dcterms:created>
  <dcterms:modified xsi:type="dcterms:W3CDTF">2015-04-08T22:29:16Z</dcterms:modified>
</cp:coreProperties>
</file>