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4002" r:id="rId1"/>
  </p:sldMasterIdLst>
  <p:notesMasterIdLst>
    <p:notesMasterId r:id="rId21"/>
  </p:notesMasterIdLst>
  <p:handoutMasterIdLst>
    <p:handoutMasterId r:id="rId22"/>
  </p:handoutMasterIdLst>
  <p:sldIdLst>
    <p:sldId id="256" r:id="rId2"/>
    <p:sldId id="257" r:id="rId3"/>
    <p:sldId id="258" r:id="rId4"/>
    <p:sldId id="259" r:id="rId5"/>
    <p:sldId id="260" r:id="rId6"/>
    <p:sldId id="272" r:id="rId7"/>
    <p:sldId id="264" r:id="rId8"/>
    <p:sldId id="278" r:id="rId9"/>
    <p:sldId id="279" r:id="rId10"/>
    <p:sldId id="277" r:id="rId11"/>
    <p:sldId id="265" r:id="rId12"/>
    <p:sldId id="266" r:id="rId13"/>
    <p:sldId id="267" r:id="rId14"/>
    <p:sldId id="269" r:id="rId15"/>
    <p:sldId id="270" r:id="rId16"/>
    <p:sldId id="281" r:id="rId17"/>
    <p:sldId id="268" r:id="rId18"/>
    <p:sldId id="271" r:id="rId19"/>
    <p:sldId id="280" r:id="rId20"/>
  </p:sldIdLst>
  <p:sldSz cx="9144000" cy="5143500" type="screen16x9"/>
  <p:notesSz cx="6858000" cy="9144000"/>
  <p:defaultTextStyle>
    <a:defPPr>
      <a:defRPr lang="en-US"/>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71218" autoAdjust="0"/>
  </p:normalViewPr>
  <p:slideViewPr>
    <p:cSldViewPr snapToGrid="0">
      <p:cViewPr>
        <p:scale>
          <a:sx n="74" d="100"/>
          <a:sy n="74" d="100"/>
        </p:scale>
        <p:origin x="-1784" y="-87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3" d="100"/>
          <a:sy n="83" d="100"/>
        </p:scale>
        <p:origin x="2010" y="90"/>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C7A2B3A-050D-5A47-ABEF-C6ADC73C967A}" type="datetimeFigureOut">
              <a:rPr lang="en-US" smtClean="0"/>
              <a:t>4/21/15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F1966A7-841C-DA43-A1C5-28EDED56C4AB}" type="slidenum">
              <a:rPr lang="en-US" smtClean="0"/>
              <a:t>‹#›</a:t>
            </a:fld>
            <a:endParaRPr lang="en-US"/>
          </a:p>
        </p:txBody>
      </p:sp>
    </p:spTree>
    <p:extLst>
      <p:ext uri="{BB962C8B-B14F-4D97-AF65-F5344CB8AC3E}">
        <p14:creationId xmlns:p14="http://schemas.microsoft.com/office/powerpoint/2010/main" val="13271083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BF141E-4EC2-4430-B358-E747C2A1E403}" type="datetimeFigureOut">
              <a:rPr lang="en-US" smtClean="0"/>
              <a:pPr/>
              <a:t>4/21/15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F33810-0BDD-4159-B214-31C01E2E82E8}" type="slidenum">
              <a:rPr lang="en-US" smtClean="0"/>
              <a:pPr/>
              <a:t>‹#›</a:t>
            </a:fld>
            <a:endParaRPr lang="en-US"/>
          </a:p>
        </p:txBody>
      </p:sp>
    </p:spTree>
    <p:extLst>
      <p:ext uri="{BB962C8B-B14F-4D97-AF65-F5344CB8AC3E}">
        <p14:creationId xmlns:p14="http://schemas.microsoft.com/office/powerpoint/2010/main" val="179879837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F33810-0BDD-4159-B214-31C01E2E82E8}" type="slidenum">
              <a:rPr lang="en-US" smtClean="0"/>
              <a:pPr/>
              <a:t>1</a:t>
            </a:fld>
            <a:endParaRPr lang="en-US"/>
          </a:p>
        </p:txBody>
      </p:sp>
    </p:spTree>
    <p:extLst>
      <p:ext uri="{BB962C8B-B14F-4D97-AF65-F5344CB8AC3E}">
        <p14:creationId xmlns:p14="http://schemas.microsoft.com/office/powerpoint/2010/main" val="1458583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COURTNEY</a:t>
            </a:r>
            <a:endParaRPr lang="en-US" dirty="0"/>
          </a:p>
        </p:txBody>
      </p:sp>
      <p:sp>
        <p:nvSpPr>
          <p:cNvPr id="4" name="Slide Number Placeholder 3"/>
          <p:cNvSpPr>
            <a:spLocks noGrp="1"/>
          </p:cNvSpPr>
          <p:nvPr>
            <p:ph type="sldNum" sz="quarter" idx="10"/>
          </p:nvPr>
        </p:nvSpPr>
        <p:spPr/>
        <p:txBody>
          <a:bodyPr/>
          <a:lstStyle/>
          <a:p>
            <a:fld id="{00F33810-0BDD-4159-B214-31C01E2E82E8}" type="slidenum">
              <a:rPr lang="en-US" smtClean="0"/>
              <a:pPr/>
              <a:t>10</a:t>
            </a:fld>
            <a:endParaRPr lang="en-US"/>
          </a:p>
        </p:txBody>
      </p:sp>
    </p:spTree>
    <p:extLst>
      <p:ext uri="{BB962C8B-B14F-4D97-AF65-F5344CB8AC3E}">
        <p14:creationId xmlns:p14="http://schemas.microsoft.com/office/powerpoint/2010/main" val="4241010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started program, days, some of the workshops</a:t>
            </a:r>
            <a:endParaRPr lang="en-US" dirty="0"/>
          </a:p>
        </p:txBody>
      </p:sp>
      <p:sp>
        <p:nvSpPr>
          <p:cNvPr id="4" name="Slide Number Placeholder 3"/>
          <p:cNvSpPr>
            <a:spLocks noGrp="1"/>
          </p:cNvSpPr>
          <p:nvPr>
            <p:ph type="sldNum" sz="quarter" idx="10"/>
          </p:nvPr>
        </p:nvSpPr>
        <p:spPr/>
        <p:txBody>
          <a:bodyPr/>
          <a:lstStyle/>
          <a:p>
            <a:fld id="{00F33810-0BDD-4159-B214-31C01E2E82E8}" type="slidenum">
              <a:rPr lang="en-US" smtClean="0"/>
              <a:pPr/>
              <a:t>11</a:t>
            </a:fld>
            <a:endParaRPr lang="en-US"/>
          </a:p>
        </p:txBody>
      </p:sp>
    </p:spTree>
    <p:extLst>
      <p:ext uri="{BB962C8B-B14F-4D97-AF65-F5344CB8AC3E}">
        <p14:creationId xmlns:p14="http://schemas.microsoft.com/office/powerpoint/2010/main" val="2840836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Challenges</a:t>
            </a:r>
            <a:r>
              <a:rPr lang="en-US" baseline="0" dirty="0" smtClean="0"/>
              <a:t> </a:t>
            </a:r>
          </a:p>
          <a:p>
            <a:r>
              <a:rPr lang="en-US" dirty="0" smtClean="0"/>
              <a:t>Rewards</a:t>
            </a:r>
          </a:p>
          <a:p>
            <a:r>
              <a:rPr lang="en-US" dirty="0" smtClean="0"/>
              <a:t>Teens gaining many</a:t>
            </a:r>
            <a:r>
              <a:rPr lang="en-US" baseline="0" dirty="0" smtClean="0"/>
              <a:t> skills, how programs have impacted teen lives, </a:t>
            </a:r>
          </a:p>
          <a:p>
            <a:endParaRPr lang="en-US" dirty="0"/>
          </a:p>
        </p:txBody>
      </p:sp>
      <p:sp>
        <p:nvSpPr>
          <p:cNvPr id="4" name="Slide Number Placeholder 3"/>
          <p:cNvSpPr>
            <a:spLocks noGrp="1"/>
          </p:cNvSpPr>
          <p:nvPr>
            <p:ph type="sldNum" sz="quarter" idx="10"/>
          </p:nvPr>
        </p:nvSpPr>
        <p:spPr/>
        <p:txBody>
          <a:bodyPr/>
          <a:lstStyle/>
          <a:p>
            <a:fld id="{00F33810-0BDD-4159-B214-31C01E2E82E8}" type="slidenum">
              <a:rPr lang="en-US" smtClean="0"/>
              <a:pPr/>
              <a:t>12</a:t>
            </a:fld>
            <a:endParaRPr lang="en-US"/>
          </a:p>
        </p:txBody>
      </p:sp>
    </p:spTree>
    <p:extLst>
      <p:ext uri="{BB962C8B-B14F-4D97-AF65-F5344CB8AC3E}">
        <p14:creationId xmlns:p14="http://schemas.microsoft.com/office/powerpoint/2010/main" val="2718385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Future</a:t>
            </a:r>
            <a:r>
              <a:rPr lang="en-US" baseline="0" dirty="0" smtClean="0"/>
              <a:t> in Fresno</a:t>
            </a:r>
            <a:endParaRPr lang="en-US" dirty="0"/>
          </a:p>
        </p:txBody>
      </p:sp>
      <p:sp>
        <p:nvSpPr>
          <p:cNvPr id="4" name="Slide Number Placeholder 3"/>
          <p:cNvSpPr>
            <a:spLocks noGrp="1"/>
          </p:cNvSpPr>
          <p:nvPr>
            <p:ph type="sldNum" sz="quarter" idx="10"/>
          </p:nvPr>
        </p:nvSpPr>
        <p:spPr/>
        <p:txBody>
          <a:bodyPr/>
          <a:lstStyle/>
          <a:p>
            <a:fld id="{00F33810-0BDD-4159-B214-31C01E2E82E8}" type="slidenum">
              <a:rPr lang="en-US" smtClean="0"/>
              <a:pPr/>
              <a:t>13</a:t>
            </a:fld>
            <a:endParaRPr lang="en-US"/>
          </a:p>
        </p:txBody>
      </p:sp>
    </p:spTree>
    <p:extLst>
      <p:ext uri="{BB962C8B-B14F-4D97-AF65-F5344CB8AC3E}">
        <p14:creationId xmlns:p14="http://schemas.microsoft.com/office/powerpoint/2010/main" val="778395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COURTNEY </a:t>
            </a:r>
            <a:endParaRPr lang="en-US" dirty="0"/>
          </a:p>
        </p:txBody>
      </p:sp>
      <p:sp>
        <p:nvSpPr>
          <p:cNvPr id="4" name="Slide Number Placeholder 3"/>
          <p:cNvSpPr>
            <a:spLocks noGrp="1"/>
          </p:cNvSpPr>
          <p:nvPr>
            <p:ph type="sldNum" sz="quarter" idx="10"/>
          </p:nvPr>
        </p:nvSpPr>
        <p:spPr/>
        <p:txBody>
          <a:bodyPr/>
          <a:lstStyle/>
          <a:p>
            <a:fld id="{00F33810-0BDD-4159-B214-31C01E2E82E8}" type="slidenum">
              <a:rPr lang="en-US" smtClean="0"/>
              <a:pPr/>
              <a:t>14</a:t>
            </a:fld>
            <a:endParaRPr lang="en-US"/>
          </a:p>
        </p:txBody>
      </p:sp>
    </p:spTree>
    <p:extLst>
      <p:ext uri="{BB962C8B-B14F-4D97-AF65-F5344CB8AC3E}">
        <p14:creationId xmlns:p14="http://schemas.microsoft.com/office/powerpoint/2010/main" val="2946041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AMY</a:t>
            </a:r>
            <a:endParaRPr lang="en-US" dirty="0"/>
          </a:p>
        </p:txBody>
      </p:sp>
      <p:sp>
        <p:nvSpPr>
          <p:cNvPr id="4" name="Slide Number Placeholder 3"/>
          <p:cNvSpPr>
            <a:spLocks noGrp="1"/>
          </p:cNvSpPr>
          <p:nvPr>
            <p:ph type="sldNum" sz="quarter" idx="10"/>
          </p:nvPr>
        </p:nvSpPr>
        <p:spPr/>
        <p:txBody>
          <a:bodyPr/>
          <a:lstStyle/>
          <a:p>
            <a:fld id="{00F33810-0BDD-4159-B214-31C01E2E82E8}" type="slidenum">
              <a:rPr lang="en-US" smtClean="0"/>
              <a:pPr/>
              <a:t>15</a:t>
            </a:fld>
            <a:endParaRPr lang="en-US"/>
          </a:p>
        </p:txBody>
      </p:sp>
    </p:spTree>
    <p:extLst>
      <p:ext uri="{BB962C8B-B14F-4D97-AF65-F5344CB8AC3E}">
        <p14:creationId xmlns:p14="http://schemas.microsoft.com/office/powerpoint/2010/main" val="275713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AMY</a:t>
            </a:r>
            <a:endParaRPr lang="en-US" dirty="0"/>
          </a:p>
        </p:txBody>
      </p:sp>
      <p:sp>
        <p:nvSpPr>
          <p:cNvPr id="4" name="Slide Number Placeholder 3"/>
          <p:cNvSpPr>
            <a:spLocks noGrp="1"/>
          </p:cNvSpPr>
          <p:nvPr>
            <p:ph type="sldNum" sz="quarter" idx="10"/>
          </p:nvPr>
        </p:nvSpPr>
        <p:spPr/>
        <p:txBody>
          <a:bodyPr/>
          <a:lstStyle/>
          <a:p>
            <a:fld id="{00F33810-0BDD-4159-B214-31C01E2E82E8}" type="slidenum">
              <a:rPr lang="en-US" smtClean="0"/>
              <a:pPr/>
              <a:t>16</a:t>
            </a:fld>
            <a:endParaRPr lang="en-US"/>
          </a:p>
        </p:txBody>
      </p:sp>
    </p:spTree>
    <p:extLst>
      <p:ext uri="{BB962C8B-B14F-4D97-AF65-F5344CB8AC3E}">
        <p14:creationId xmlns:p14="http://schemas.microsoft.com/office/powerpoint/2010/main" val="275713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JANET</a:t>
            </a:r>
            <a:endParaRPr lang="en-US" dirty="0"/>
          </a:p>
        </p:txBody>
      </p:sp>
      <p:sp>
        <p:nvSpPr>
          <p:cNvPr id="4" name="Slide Number Placeholder 3"/>
          <p:cNvSpPr>
            <a:spLocks noGrp="1"/>
          </p:cNvSpPr>
          <p:nvPr>
            <p:ph type="sldNum" sz="quarter" idx="10"/>
          </p:nvPr>
        </p:nvSpPr>
        <p:spPr/>
        <p:txBody>
          <a:bodyPr/>
          <a:lstStyle/>
          <a:p>
            <a:fld id="{00F33810-0BDD-4159-B214-31C01E2E82E8}" type="slidenum">
              <a:rPr lang="en-US" smtClean="0"/>
              <a:pPr/>
              <a:t>17</a:t>
            </a:fld>
            <a:endParaRPr lang="en-US"/>
          </a:p>
        </p:txBody>
      </p:sp>
    </p:spTree>
    <p:extLst>
      <p:ext uri="{BB962C8B-B14F-4D97-AF65-F5344CB8AC3E}">
        <p14:creationId xmlns:p14="http://schemas.microsoft.com/office/powerpoint/2010/main" val="2403806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Questions?</a:t>
            </a:r>
            <a:endParaRPr lang="en-US" dirty="0"/>
          </a:p>
        </p:txBody>
      </p:sp>
      <p:sp>
        <p:nvSpPr>
          <p:cNvPr id="4" name="Slide Number Placeholder 3"/>
          <p:cNvSpPr>
            <a:spLocks noGrp="1"/>
          </p:cNvSpPr>
          <p:nvPr>
            <p:ph type="sldNum" sz="quarter" idx="10"/>
          </p:nvPr>
        </p:nvSpPr>
        <p:spPr/>
        <p:txBody>
          <a:bodyPr/>
          <a:lstStyle/>
          <a:p>
            <a:fld id="{00F33810-0BDD-4159-B214-31C01E2E82E8}" type="slidenum">
              <a:rPr lang="en-US" smtClean="0"/>
              <a:pPr/>
              <a:t>18</a:t>
            </a:fld>
            <a:endParaRPr lang="en-US"/>
          </a:p>
        </p:txBody>
      </p:sp>
    </p:spTree>
    <p:extLst>
      <p:ext uri="{BB962C8B-B14F-4D97-AF65-F5344CB8AC3E}">
        <p14:creationId xmlns:p14="http://schemas.microsoft.com/office/powerpoint/2010/main" val="3647847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COURTNEY – WELCOME</a:t>
            </a:r>
          </a:p>
          <a:p>
            <a:r>
              <a:rPr lang="en-US" dirty="0" smtClean="0"/>
              <a:t>AMY AND KARI – INTRO YOURSELVES</a:t>
            </a:r>
            <a:endParaRPr lang="en-US" dirty="0"/>
          </a:p>
        </p:txBody>
      </p:sp>
      <p:sp>
        <p:nvSpPr>
          <p:cNvPr id="4" name="Slide Number Placeholder 3"/>
          <p:cNvSpPr>
            <a:spLocks noGrp="1"/>
          </p:cNvSpPr>
          <p:nvPr>
            <p:ph type="sldNum" sz="quarter" idx="10"/>
          </p:nvPr>
        </p:nvSpPr>
        <p:spPr/>
        <p:txBody>
          <a:bodyPr/>
          <a:lstStyle/>
          <a:p>
            <a:fld id="{00F33810-0BDD-4159-B214-31C01E2E82E8}" type="slidenum">
              <a:rPr lang="en-US" smtClean="0"/>
              <a:pPr/>
              <a:t>2</a:t>
            </a:fld>
            <a:endParaRPr lang="en-US"/>
          </a:p>
        </p:txBody>
      </p:sp>
    </p:spTree>
    <p:extLst>
      <p:ext uri="{BB962C8B-B14F-4D97-AF65-F5344CB8AC3E}">
        <p14:creationId xmlns:p14="http://schemas.microsoft.com/office/powerpoint/2010/main" val="355862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COURTNEY </a:t>
            </a:r>
            <a:endParaRPr lang="en-US" dirty="0"/>
          </a:p>
        </p:txBody>
      </p:sp>
      <p:sp>
        <p:nvSpPr>
          <p:cNvPr id="4" name="Slide Number Placeholder 3"/>
          <p:cNvSpPr>
            <a:spLocks noGrp="1"/>
          </p:cNvSpPr>
          <p:nvPr>
            <p:ph type="sldNum" sz="quarter" idx="10"/>
          </p:nvPr>
        </p:nvSpPr>
        <p:spPr/>
        <p:txBody>
          <a:bodyPr/>
          <a:lstStyle/>
          <a:p>
            <a:fld id="{00F33810-0BDD-4159-B214-31C01E2E82E8}" type="slidenum">
              <a:rPr lang="en-US" smtClean="0"/>
              <a:pPr/>
              <a:t>3</a:t>
            </a:fld>
            <a:endParaRPr lang="en-US"/>
          </a:p>
        </p:txBody>
      </p:sp>
    </p:spTree>
    <p:extLst>
      <p:ext uri="{BB962C8B-B14F-4D97-AF65-F5344CB8AC3E}">
        <p14:creationId xmlns:p14="http://schemas.microsoft.com/office/powerpoint/2010/main" val="2004852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COURTNEY </a:t>
            </a:r>
            <a:endParaRPr lang="en-US" dirty="0"/>
          </a:p>
        </p:txBody>
      </p:sp>
      <p:sp>
        <p:nvSpPr>
          <p:cNvPr id="4" name="Slide Number Placeholder 3"/>
          <p:cNvSpPr>
            <a:spLocks noGrp="1"/>
          </p:cNvSpPr>
          <p:nvPr>
            <p:ph type="sldNum" sz="quarter" idx="10"/>
          </p:nvPr>
        </p:nvSpPr>
        <p:spPr/>
        <p:txBody>
          <a:bodyPr/>
          <a:lstStyle/>
          <a:p>
            <a:fld id="{00F33810-0BDD-4159-B214-31C01E2E82E8}" type="slidenum">
              <a:rPr lang="en-US" smtClean="0"/>
              <a:pPr/>
              <a:t>4</a:t>
            </a:fld>
            <a:endParaRPr lang="en-US"/>
          </a:p>
        </p:txBody>
      </p:sp>
    </p:spTree>
    <p:extLst>
      <p:ext uri="{BB962C8B-B14F-4D97-AF65-F5344CB8AC3E}">
        <p14:creationId xmlns:p14="http://schemas.microsoft.com/office/powerpoint/2010/main" val="1734714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COURTNEY</a:t>
            </a:r>
            <a:endParaRPr lang="en-US" dirty="0"/>
          </a:p>
        </p:txBody>
      </p:sp>
      <p:sp>
        <p:nvSpPr>
          <p:cNvPr id="4" name="Slide Number Placeholder 3"/>
          <p:cNvSpPr>
            <a:spLocks noGrp="1"/>
          </p:cNvSpPr>
          <p:nvPr>
            <p:ph type="sldNum" sz="quarter" idx="10"/>
          </p:nvPr>
        </p:nvSpPr>
        <p:spPr/>
        <p:txBody>
          <a:bodyPr/>
          <a:lstStyle/>
          <a:p>
            <a:fld id="{00F33810-0BDD-4159-B214-31C01E2E82E8}" type="slidenum">
              <a:rPr lang="en-US" smtClean="0"/>
              <a:pPr/>
              <a:t>5</a:t>
            </a:fld>
            <a:endParaRPr lang="en-US"/>
          </a:p>
        </p:txBody>
      </p:sp>
    </p:spTree>
    <p:extLst>
      <p:ext uri="{BB962C8B-B14F-4D97-AF65-F5344CB8AC3E}">
        <p14:creationId xmlns:p14="http://schemas.microsoft.com/office/powerpoint/2010/main" val="1703923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COURTNEY </a:t>
            </a:r>
            <a:endParaRPr lang="en-US" dirty="0"/>
          </a:p>
        </p:txBody>
      </p:sp>
      <p:sp>
        <p:nvSpPr>
          <p:cNvPr id="4" name="Slide Number Placeholder 3"/>
          <p:cNvSpPr>
            <a:spLocks noGrp="1"/>
          </p:cNvSpPr>
          <p:nvPr>
            <p:ph type="sldNum" sz="quarter" idx="10"/>
          </p:nvPr>
        </p:nvSpPr>
        <p:spPr/>
        <p:txBody>
          <a:bodyPr/>
          <a:lstStyle/>
          <a:p>
            <a:fld id="{00F33810-0BDD-4159-B214-31C01E2E82E8}" type="slidenum">
              <a:rPr lang="en-US" smtClean="0"/>
              <a:pPr/>
              <a:t>6</a:t>
            </a:fld>
            <a:endParaRPr lang="en-US"/>
          </a:p>
        </p:txBody>
      </p:sp>
    </p:spTree>
    <p:extLst>
      <p:ext uri="{BB962C8B-B14F-4D97-AF65-F5344CB8AC3E}">
        <p14:creationId xmlns:p14="http://schemas.microsoft.com/office/powerpoint/2010/main" val="1687234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AMY</a:t>
            </a:r>
            <a:endParaRPr lang="en-US" dirty="0"/>
          </a:p>
        </p:txBody>
      </p:sp>
      <p:sp>
        <p:nvSpPr>
          <p:cNvPr id="4" name="Slide Number Placeholder 3"/>
          <p:cNvSpPr>
            <a:spLocks noGrp="1"/>
          </p:cNvSpPr>
          <p:nvPr>
            <p:ph type="sldNum" sz="quarter" idx="10"/>
          </p:nvPr>
        </p:nvSpPr>
        <p:spPr/>
        <p:txBody>
          <a:bodyPr/>
          <a:lstStyle/>
          <a:p>
            <a:fld id="{00F33810-0BDD-4159-B214-31C01E2E82E8}" type="slidenum">
              <a:rPr lang="en-US" smtClean="0"/>
              <a:pPr/>
              <a:t>7</a:t>
            </a:fld>
            <a:endParaRPr lang="en-US"/>
          </a:p>
        </p:txBody>
      </p:sp>
    </p:spTree>
    <p:extLst>
      <p:ext uri="{BB962C8B-B14F-4D97-AF65-F5344CB8AC3E}">
        <p14:creationId xmlns:p14="http://schemas.microsoft.com/office/powerpoint/2010/main" val="4241010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AMY</a:t>
            </a:r>
            <a:endParaRPr lang="en-US" dirty="0"/>
          </a:p>
        </p:txBody>
      </p:sp>
      <p:sp>
        <p:nvSpPr>
          <p:cNvPr id="4" name="Slide Number Placeholder 3"/>
          <p:cNvSpPr>
            <a:spLocks noGrp="1"/>
          </p:cNvSpPr>
          <p:nvPr>
            <p:ph type="sldNum" sz="quarter" idx="10"/>
          </p:nvPr>
        </p:nvSpPr>
        <p:spPr/>
        <p:txBody>
          <a:bodyPr/>
          <a:lstStyle/>
          <a:p>
            <a:fld id="{00F33810-0BDD-4159-B214-31C01E2E82E8}" type="slidenum">
              <a:rPr lang="en-US" smtClean="0"/>
              <a:pPr/>
              <a:t>8</a:t>
            </a:fld>
            <a:endParaRPr lang="en-US"/>
          </a:p>
        </p:txBody>
      </p:sp>
    </p:spTree>
    <p:extLst>
      <p:ext uri="{BB962C8B-B14F-4D97-AF65-F5344CB8AC3E}">
        <p14:creationId xmlns:p14="http://schemas.microsoft.com/office/powerpoint/2010/main" val="4241010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AMY</a:t>
            </a:r>
          </a:p>
          <a:p>
            <a:pPr marL="228600" indent="-228600">
              <a:buAutoNum type="arabicPeriod"/>
            </a:pPr>
            <a:r>
              <a:rPr lang="en-US" dirty="0" smtClean="0"/>
              <a:t>The model will follow practices for services to teen parents recommended by the US Office of Adolescent Health (http://tinyurl.com/mg9vq4m). </a:t>
            </a:r>
          </a:p>
          <a:p>
            <a:pPr marL="228600" indent="-228600">
              <a:buAutoNum type="arabicPeriod"/>
            </a:pPr>
            <a:r>
              <a:rPr lang="en-US" dirty="0" smtClean="0"/>
              <a:t>aimed at providing these teens with the knowledge, skills and tools to succeed as adults and parents. </a:t>
            </a:r>
            <a:endParaRPr lang="en-US" dirty="0"/>
          </a:p>
        </p:txBody>
      </p:sp>
      <p:sp>
        <p:nvSpPr>
          <p:cNvPr id="4" name="Slide Number Placeholder 3"/>
          <p:cNvSpPr>
            <a:spLocks noGrp="1"/>
          </p:cNvSpPr>
          <p:nvPr>
            <p:ph type="sldNum" sz="quarter" idx="10"/>
          </p:nvPr>
        </p:nvSpPr>
        <p:spPr/>
        <p:txBody>
          <a:bodyPr/>
          <a:lstStyle/>
          <a:p>
            <a:fld id="{00F33810-0BDD-4159-B214-31C01E2E82E8}" type="slidenum">
              <a:rPr lang="en-US" smtClean="0"/>
              <a:pPr/>
              <a:t>9</a:t>
            </a:fld>
            <a:endParaRPr lang="en-US"/>
          </a:p>
        </p:txBody>
      </p:sp>
    </p:spTree>
    <p:extLst>
      <p:ext uri="{BB962C8B-B14F-4D97-AF65-F5344CB8AC3E}">
        <p14:creationId xmlns:p14="http://schemas.microsoft.com/office/powerpoint/2010/main" val="4241010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3159" y="514350"/>
            <a:ext cx="6000750" cy="2228851"/>
          </a:xfrm>
        </p:spPr>
        <p:txBody>
          <a:bodyPr anchor="b">
            <a:normAutofit/>
          </a:bodyPr>
          <a:lstStyle>
            <a:lvl1pPr algn="l">
              <a:defRPr sz="36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13159" y="2882900"/>
            <a:ext cx="4800600" cy="1460500"/>
          </a:xfrm>
        </p:spPr>
        <p:txBody>
          <a:bodyPr anchor="t">
            <a:normAutofit/>
          </a:bodyPr>
          <a:lstStyle>
            <a:lvl1pPr marL="0" indent="0" algn="l">
              <a:buNone/>
              <a:defRPr sz="1600">
                <a:solidFill>
                  <a:schemeClr val="bg2">
                    <a:lumMod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pPr/>
              <a:t>4/21/15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cxnSp>
        <p:nvCxnSpPr>
          <p:cNvPr id="16" name="Straight Connector 15"/>
          <p:cNvCxnSpPr/>
          <p:nvPr/>
        </p:nvCxnSpPr>
        <p:spPr>
          <a:xfrm flipH="1">
            <a:off x="6171009" y="6350"/>
            <a:ext cx="2857500" cy="28575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4581128" y="68659"/>
            <a:ext cx="4560491" cy="456049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5426869" y="171450"/>
            <a:ext cx="3714750" cy="371475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501878" y="24209"/>
            <a:ext cx="3639742" cy="363974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884070" y="457201"/>
            <a:ext cx="3257549" cy="325754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7974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514350" y="400050"/>
            <a:ext cx="8114109" cy="234315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16" name="Text Placeholder 9"/>
          <p:cNvSpPr>
            <a:spLocks noGrp="1"/>
          </p:cNvSpPr>
          <p:nvPr>
            <p:ph type="body" sz="quarter" idx="14"/>
          </p:nvPr>
        </p:nvSpPr>
        <p:spPr>
          <a:xfrm>
            <a:off x="685801" y="2882900"/>
            <a:ext cx="6228158" cy="342900"/>
          </a:xfrm>
        </p:spPr>
        <p:txBody>
          <a:bodyPr anchor="t">
            <a:normAutofit/>
          </a:bodyPr>
          <a:lstStyle>
            <a:lvl1pPr marL="0" indent="0">
              <a:buFontTx/>
              <a:buNone/>
              <a:defRPr sz="12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4AAD347D-5ACD-4C99-B74B-A9C85AD731AF}" type="datetimeFigureOut">
              <a:rPr lang="en-US" smtClean="0"/>
              <a:pPr/>
              <a:t>4/21/15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191826036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3160" y="514350"/>
            <a:ext cx="7543800" cy="2057400"/>
          </a:xfrm>
        </p:spPr>
        <p:txBody>
          <a:bodyPr anchor="ctr">
            <a:normAutofit/>
          </a:bodyPr>
          <a:lstStyle>
            <a:lvl1pPr algn="l">
              <a:defRPr sz="2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3159" y="3086100"/>
            <a:ext cx="6401991" cy="1409700"/>
          </a:xfrm>
        </p:spPr>
        <p:txBody>
          <a:bodyPr anchor="ctr">
            <a:normAutofit/>
          </a:bodyPr>
          <a:lstStyle>
            <a:lvl1pPr marL="0" indent="0" algn="l">
              <a:buNone/>
              <a:defRPr sz="1500">
                <a:solidFill>
                  <a:schemeClr val="bg2">
                    <a:lumMod val="75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pPr/>
              <a:t>4/21/15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88792661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514350"/>
            <a:ext cx="6858001" cy="2057400"/>
          </a:xfrm>
        </p:spPr>
        <p:txBody>
          <a:bodyPr anchor="ctr">
            <a:normAutofit/>
          </a:bodyPr>
          <a:lstStyle>
            <a:lvl1pPr algn="l">
              <a:defRPr sz="24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84659" y="2571750"/>
            <a:ext cx="6400800" cy="28575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13160" y="3225801"/>
            <a:ext cx="6400800" cy="1263649"/>
          </a:xfrm>
        </p:spPr>
        <p:txBody>
          <a:bodyPr anchor="ctr">
            <a:normAutofit/>
          </a:bodyPr>
          <a:lstStyle>
            <a:lvl1pPr marL="0" indent="0" algn="l">
              <a:buNone/>
              <a:defRPr sz="1500">
                <a:solidFill>
                  <a:schemeClr val="bg2">
                    <a:lumMod val="75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pPr/>
              <a:t>4/21/15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
        <p:nvSpPr>
          <p:cNvPr id="14" name="TextBox 13"/>
          <p:cNvSpPr txBox="1"/>
          <p:nvPr/>
        </p:nvSpPr>
        <p:spPr>
          <a:xfrm>
            <a:off x="398859" y="609167"/>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7714059" y="2076451"/>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spTree>
    <p:extLst>
      <p:ext uri="{BB962C8B-B14F-4D97-AF65-F5344CB8AC3E}">
        <p14:creationId xmlns:p14="http://schemas.microsoft.com/office/powerpoint/2010/main" val="399957565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3159" y="2571750"/>
            <a:ext cx="6400800" cy="1273050"/>
          </a:xfrm>
        </p:spPr>
        <p:txBody>
          <a:bodyPr anchor="b">
            <a:normAutofit/>
          </a:bodyPr>
          <a:lstStyle>
            <a:lvl1pPr algn="l">
              <a:defRPr sz="2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3158" y="3849736"/>
            <a:ext cx="6401993" cy="645300"/>
          </a:xfrm>
        </p:spPr>
        <p:txBody>
          <a:bodyPr anchor="t">
            <a:normAutofit/>
          </a:bodyPr>
          <a:lstStyle>
            <a:lvl1pPr marL="0" indent="0" algn="l">
              <a:buNone/>
              <a:defRPr sz="1500">
                <a:solidFill>
                  <a:schemeClr val="bg2">
                    <a:lumMod val="75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pPr/>
              <a:t>4/21/15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347459734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60" y="514350"/>
            <a:ext cx="6858000" cy="2057400"/>
          </a:xfrm>
        </p:spPr>
        <p:txBody>
          <a:bodyPr anchor="ctr">
            <a:normAutofit/>
          </a:bodyPr>
          <a:lstStyle>
            <a:lvl1pPr algn="l">
              <a:defRPr sz="24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13159" y="2946400"/>
            <a:ext cx="6400801" cy="787400"/>
          </a:xfrm>
        </p:spPr>
        <p:txBody>
          <a:bodyPr vert="horz" lIns="68580" tIns="34290" rIns="68580" bIns="3429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3159" y="3733800"/>
            <a:ext cx="6400801" cy="762000"/>
          </a:xfrm>
        </p:spPr>
        <p:txBody>
          <a:bodyPr anchor="t">
            <a:normAutofit/>
          </a:bodyPr>
          <a:lstStyle>
            <a:lvl1pPr marL="0" indent="0" algn="l">
              <a:buNone/>
              <a:defRPr sz="1400">
                <a:solidFill>
                  <a:schemeClr val="bg2">
                    <a:lumMod val="75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pPr/>
              <a:t>4/21/15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
        <p:nvSpPr>
          <p:cNvPr id="11" name="TextBox 10"/>
          <p:cNvSpPr txBox="1"/>
          <p:nvPr/>
        </p:nvSpPr>
        <p:spPr>
          <a:xfrm>
            <a:off x="398859" y="609167"/>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2" name="TextBox 11"/>
          <p:cNvSpPr txBox="1"/>
          <p:nvPr/>
        </p:nvSpPr>
        <p:spPr>
          <a:xfrm>
            <a:off x="7714059" y="2076451"/>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spTree>
    <p:extLst>
      <p:ext uri="{BB962C8B-B14F-4D97-AF65-F5344CB8AC3E}">
        <p14:creationId xmlns:p14="http://schemas.microsoft.com/office/powerpoint/2010/main" val="326186437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3160" y="514350"/>
            <a:ext cx="7543800" cy="2057400"/>
          </a:xfrm>
        </p:spPr>
        <p:txBody>
          <a:bodyPr vert="horz" lIns="68580" tIns="34290" rIns="68580" bIns="3429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13159" y="2946401"/>
            <a:ext cx="6400800" cy="628650"/>
          </a:xfrm>
        </p:spPr>
        <p:txBody>
          <a:bodyPr vert="horz" lIns="68580" tIns="34290" rIns="68580" bIns="3429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3159" y="3575049"/>
            <a:ext cx="6400801" cy="920750"/>
          </a:xfrm>
        </p:spPr>
        <p:txBody>
          <a:bodyPr anchor="t">
            <a:normAutofit/>
          </a:bodyPr>
          <a:lstStyle>
            <a:lvl1pPr marL="0" indent="0" algn="l">
              <a:buNone/>
              <a:defRPr sz="1400">
                <a:solidFill>
                  <a:schemeClr val="bg2">
                    <a:lumMod val="75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pPr/>
              <a:t>4/21/15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348512449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pPr/>
              <a:t>4/21/15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32904502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909" y="514350"/>
            <a:ext cx="1543050" cy="3429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4350" y="514350"/>
            <a:ext cx="5867400" cy="398145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pPr/>
              <a:t>4/21/15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468593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96027F-7875-4030-9381-8BD8C4F21935}" type="datetimeFigureOut">
              <a:rPr lang="en-US" smtClean="0"/>
              <a:pPr/>
              <a:t>4/21/15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2535159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3159" y="1504950"/>
            <a:ext cx="6400801" cy="1711200"/>
          </a:xfrm>
        </p:spPr>
        <p:txBody>
          <a:bodyPr anchor="b">
            <a:normAutofit/>
          </a:bodyPr>
          <a:lstStyle>
            <a:lvl1pPr algn="l">
              <a:defRPr sz="27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3160" y="3371850"/>
            <a:ext cx="6400800" cy="1123950"/>
          </a:xfrm>
        </p:spPr>
        <p:txBody>
          <a:bodyPr anchor="t">
            <a:normAutofit/>
          </a:bodyPr>
          <a:lstStyle>
            <a:lvl1pPr marL="0" indent="0" algn="l">
              <a:buNone/>
              <a:defRPr sz="1400">
                <a:solidFill>
                  <a:schemeClr val="bg2">
                    <a:lumMod val="75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pPr/>
              <a:t>4/21/15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524994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3159" y="514351"/>
            <a:ext cx="3703241" cy="271145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56100" y="514351"/>
            <a:ext cx="3700859" cy="271145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pPr/>
              <a:t>4/21/15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1025047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29061" y="514350"/>
            <a:ext cx="3487340" cy="432197"/>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513159" y="952897"/>
            <a:ext cx="3703241" cy="2272904"/>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59299" y="514350"/>
            <a:ext cx="3498851" cy="432197"/>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354909" y="946546"/>
            <a:ext cx="3696891" cy="2272904"/>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pPr/>
              <a:t>4/21/15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341444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pPr/>
              <a:t>4/21/15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2684270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pPr/>
              <a:t>4/21/15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1624426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13759" y="514350"/>
            <a:ext cx="2743200" cy="1028700"/>
          </a:xfrm>
        </p:spPr>
        <p:txBody>
          <a:bodyPr anchor="b">
            <a:normAutofit/>
          </a:bodyPr>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513159" y="514350"/>
            <a:ext cx="4457701" cy="398145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13759" y="1657350"/>
            <a:ext cx="2743200" cy="1568450"/>
          </a:xfrm>
        </p:spPr>
        <p:txBody>
          <a:bodyPr anchor="t">
            <a:normAutofit/>
          </a:bodyPr>
          <a:lstStyle>
            <a:lvl1pPr marL="0" indent="0">
              <a:buNone/>
              <a:defRPr sz="12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pPr/>
              <a:t>4/21/15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3915205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42109" y="1085850"/>
            <a:ext cx="4514850" cy="857250"/>
          </a:xfrm>
        </p:spPr>
        <p:txBody>
          <a:bodyPr anchor="b">
            <a:normAutofit/>
          </a:bodyPr>
          <a:lstStyle>
            <a:lvl1pPr algn="l">
              <a:defRPr sz="21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1759" y="685800"/>
            <a:ext cx="2460731" cy="3429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3542109" y="2082800"/>
            <a:ext cx="4516041" cy="1536700"/>
          </a:xfrm>
        </p:spPr>
        <p:txBody>
          <a:bodyPr anchor="t">
            <a:normAutofit/>
          </a:bodyPr>
          <a:lstStyle>
            <a:lvl1pPr marL="0" indent="0">
              <a:buNone/>
              <a:defRPr sz="14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pPr/>
              <a:t>4/21/15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39135174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905227" y="2222500"/>
            <a:ext cx="2236394" cy="2406650"/>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13159" y="3365499"/>
            <a:ext cx="6400800" cy="1130300"/>
          </a:xfrm>
          <a:prstGeom prst="rect">
            <a:avLst/>
          </a:prstGeom>
          <a:effectLst/>
        </p:spPr>
        <p:txBody>
          <a:bodyPr vert="horz" lIns="68580" tIns="34290" rIns="68580" bIns="3429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3159" y="514351"/>
            <a:ext cx="6400800" cy="2711450"/>
          </a:xfrm>
          <a:prstGeom prst="rect">
            <a:avLst/>
          </a:prstGeom>
        </p:spPr>
        <p:txBody>
          <a:bodyPr vert="horz" lIns="68580" tIns="34290" rIns="68580" bIns="3429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28309" y="4629150"/>
            <a:ext cx="1200150" cy="273844"/>
          </a:xfrm>
          <a:prstGeom prst="rect">
            <a:avLst/>
          </a:prstGeom>
        </p:spPr>
        <p:txBody>
          <a:bodyPr vert="horz" lIns="68580" tIns="34290" rIns="68580" bIns="34290" rtlCol="0" anchor="t"/>
          <a:lstStyle>
            <a:lvl1pPr algn="r">
              <a:defRPr sz="800" b="0" i="0">
                <a:solidFill>
                  <a:schemeClr val="bg2">
                    <a:lumMod val="50000"/>
                  </a:schemeClr>
                </a:solidFill>
                <a:effectLst/>
                <a:latin typeface="+mn-lt"/>
              </a:defRPr>
            </a:lvl1pPr>
          </a:lstStyle>
          <a:p>
            <a:fld id="{4AAD347D-5ACD-4C99-B74B-A9C85AD731AF}" type="datetimeFigureOut">
              <a:rPr lang="en-US" smtClean="0"/>
              <a:pPr/>
              <a:t>4/21/15</a:t>
            </a:fld>
            <a:endParaRPr lang="en-US" dirty="0"/>
          </a:p>
        </p:txBody>
      </p:sp>
      <p:sp>
        <p:nvSpPr>
          <p:cNvPr id="5" name="Footer Placeholder 4"/>
          <p:cNvSpPr>
            <a:spLocks noGrp="1"/>
          </p:cNvSpPr>
          <p:nvPr>
            <p:ph type="ftr" sz="quarter" idx="3"/>
          </p:nvPr>
        </p:nvSpPr>
        <p:spPr>
          <a:xfrm>
            <a:off x="513159" y="4629150"/>
            <a:ext cx="5657850" cy="273844"/>
          </a:xfrm>
          <a:prstGeom prst="rect">
            <a:avLst/>
          </a:prstGeom>
        </p:spPr>
        <p:txBody>
          <a:bodyPr vert="horz" lIns="68580" tIns="34290" rIns="68580" bIns="34290" rtlCol="0" anchor="t"/>
          <a:lstStyle>
            <a:lvl1pPr algn="l">
              <a:defRPr sz="8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7772400" y="4183857"/>
            <a:ext cx="856684" cy="502444"/>
          </a:xfrm>
          <a:prstGeom prst="rect">
            <a:avLst/>
          </a:prstGeom>
        </p:spPr>
        <p:txBody>
          <a:bodyPr vert="horz" lIns="68580" tIns="34290" rIns="68580" bIns="34290" rtlCol="0" anchor="b"/>
          <a:lstStyle>
            <a:lvl1pPr algn="r">
              <a:defRPr sz="2400" b="0" i="0">
                <a:solidFill>
                  <a:schemeClr val="bg2">
                    <a:lumMod val="50000"/>
                  </a:schemeClr>
                </a:solidFill>
                <a:effectLst/>
                <a:latin typeface="+mn-lt"/>
              </a:defRPr>
            </a:lvl1p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2541743893"/>
      </p:ext>
    </p:extLst>
  </p:cSld>
  <p:clrMap bg1="dk1" tx1="lt1" bg2="dk2" tx2="lt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4" r:id="rId12"/>
    <p:sldLayoutId id="2147484015" r:id="rId13"/>
    <p:sldLayoutId id="2147484016" r:id="rId14"/>
    <p:sldLayoutId id="2147484017" r:id="rId15"/>
    <p:sldLayoutId id="2147484018" r:id="rId16"/>
    <p:sldLayoutId id="2147484019" r:id="rId17"/>
  </p:sldLayoutIdLst>
  <p:hf sldNum="0" hdr="0" ftr="0" dt="0"/>
  <p:txStyles>
    <p:title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500" kern="1200" cap="none">
          <a:solidFill>
            <a:schemeClr val="bg2">
              <a:lumMod val="7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200" kern="1200" cap="none">
          <a:solidFill>
            <a:schemeClr val="bg2">
              <a:lumMod val="7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100" kern="1200" cap="none">
          <a:solidFill>
            <a:schemeClr val="bg2">
              <a:lumMod val="7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100" kern="1200" cap="none">
          <a:solidFill>
            <a:schemeClr val="bg2">
              <a:lumMod val="7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100" kern="1200" cap="none">
          <a:solidFill>
            <a:schemeClr val="bg2">
              <a:lumMod val="7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100" kern="1200" cap="none">
          <a:solidFill>
            <a:schemeClr val="bg2">
              <a:lumMod val="7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100" kern="1200" cap="none">
          <a:solidFill>
            <a:schemeClr val="bg2">
              <a:lumMod val="7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100" kern="1200" cap="none">
          <a:solidFill>
            <a:schemeClr val="bg2">
              <a:lumMod val="75000"/>
            </a:schemeClr>
          </a:solidFill>
          <a:effectLst/>
          <a:latin typeface="+mn-lt"/>
          <a:ea typeface="+mn-ea"/>
          <a:cs typeface="+mn-cs"/>
        </a:defRPr>
      </a:lvl9pPr>
    </p:bodyStyle>
    <p:otherStyle>
      <a:defPPr>
        <a:defRPr lang="en-US"/>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www.library.ca.gov/grants/lsta/apply.htm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janet.coles@library.ca.gov" TargetMode="External"/><Relationship Id="rId4" Type="http://schemas.openxmlformats.org/officeDocument/2006/relationships/hyperlink" Target="mailto:kari.Johnson@fresnolibrary.org" TargetMode="External"/><Relationship Id="rId5" Type="http://schemas.openxmlformats.org/officeDocument/2006/relationships/hyperlink" Target="mailto:amy@eslsacramento.com" TargetMode="External"/><Relationship Id="rId6" Type="http://schemas.openxmlformats.org/officeDocument/2006/relationships/hyperlink" Target="mailto:csaldana@ci.ontario.ca.us" TargetMode="Externa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bin"/><Relationship Id="rId5" Type="http://schemas.openxmlformats.org/officeDocument/2006/relationships/image" Target="../media/image4.emf"/><Relationship Id="rId6"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89784" y="4448175"/>
            <a:ext cx="4800600" cy="523875"/>
          </a:xfrm>
        </p:spPr>
        <p:txBody>
          <a:bodyPr>
            <a:normAutofit/>
          </a:bodyPr>
          <a:lstStyle/>
          <a:p>
            <a:pPr algn="r"/>
            <a:r>
              <a:rPr lang="en-US" sz="2400" b="1" dirty="0">
                <a:solidFill>
                  <a:schemeClr val="tx1"/>
                </a:solidFill>
              </a:rPr>
              <a:t>April 22, 2015</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0" y="148828"/>
            <a:ext cx="8807606" cy="4165997"/>
          </a:xfrm>
          <a:prstGeom prst="rect">
            <a:avLst/>
          </a:prstGeom>
        </p:spPr>
      </p:pic>
      <p:pic>
        <p:nvPicPr>
          <p:cNvPr id="4" name="Picture 3" descr="CSL_logo_colo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265" y="4369773"/>
            <a:ext cx="1263744" cy="631872"/>
          </a:xfrm>
          <a:prstGeom prst="rect">
            <a:avLst/>
          </a:prstGeom>
        </p:spPr>
      </p:pic>
    </p:spTree>
    <p:extLst>
      <p:ext uri="{BB962C8B-B14F-4D97-AF65-F5344CB8AC3E}">
        <p14:creationId xmlns:p14="http://schemas.microsoft.com/office/powerpoint/2010/main" val="422874196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159" y="514351"/>
            <a:ext cx="6400800" cy="1130300"/>
          </a:xfrm>
        </p:spPr>
        <p:txBody>
          <a:bodyPr/>
          <a:lstStyle/>
          <a:p>
            <a:r>
              <a:rPr lang="en-US" dirty="0" smtClean="0"/>
              <a:t>Step in 2015</a:t>
            </a:r>
            <a:endParaRPr lang="en-US" dirty="0"/>
          </a:p>
        </p:txBody>
      </p:sp>
      <p:sp>
        <p:nvSpPr>
          <p:cNvPr id="3" name="Content Placeholder 2"/>
          <p:cNvSpPr>
            <a:spLocks noGrp="1"/>
          </p:cNvSpPr>
          <p:nvPr>
            <p:ph idx="1"/>
          </p:nvPr>
        </p:nvSpPr>
        <p:spPr>
          <a:xfrm>
            <a:off x="513159" y="1533526"/>
            <a:ext cx="6400800" cy="2711450"/>
          </a:xfrm>
        </p:spPr>
        <p:txBody>
          <a:bodyPr>
            <a:normAutofit/>
          </a:bodyPr>
          <a:lstStyle/>
          <a:p>
            <a:r>
              <a:rPr lang="en-US" dirty="0" err="1" smtClean="0"/>
              <a:t>STeP</a:t>
            </a:r>
            <a:r>
              <a:rPr lang="en-US" dirty="0" smtClean="0"/>
              <a:t> was implemented in 5 CA libraries:</a:t>
            </a:r>
          </a:p>
          <a:p>
            <a:pPr lvl="1"/>
            <a:r>
              <a:rPr lang="en-US" dirty="0" smtClean="0"/>
              <a:t>Berkeley Public </a:t>
            </a:r>
          </a:p>
          <a:p>
            <a:pPr lvl="1"/>
            <a:r>
              <a:rPr lang="en-US" dirty="0" smtClean="0"/>
              <a:t>Fresno County</a:t>
            </a:r>
          </a:p>
          <a:p>
            <a:pPr lvl="1"/>
            <a:r>
              <a:rPr lang="en-US" dirty="0" smtClean="0"/>
              <a:t>Los Angeles Public </a:t>
            </a:r>
          </a:p>
          <a:p>
            <a:pPr lvl="1"/>
            <a:r>
              <a:rPr lang="en-US" dirty="0" smtClean="0"/>
              <a:t>San Diego Public</a:t>
            </a:r>
          </a:p>
          <a:p>
            <a:pPr lvl="1"/>
            <a:r>
              <a:rPr lang="en-US" dirty="0" smtClean="0"/>
              <a:t>San Mateo County</a:t>
            </a:r>
          </a:p>
          <a:p>
            <a:endParaRPr lang="en-US" dirty="0"/>
          </a:p>
        </p:txBody>
      </p:sp>
    </p:spTree>
    <p:extLst>
      <p:ext uri="{BB962C8B-B14F-4D97-AF65-F5344CB8AC3E}">
        <p14:creationId xmlns:p14="http://schemas.microsoft.com/office/powerpoint/2010/main" val="1974364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159" y="125570"/>
            <a:ext cx="6400800" cy="1120462"/>
          </a:xfrm>
        </p:spPr>
        <p:txBody>
          <a:bodyPr/>
          <a:lstStyle/>
          <a:p>
            <a:r>
              <a:rPr lang="en-US" dirty="0" smtClean="0"/>
              <a:t>Step at the Fresno library:</a:t>
            </a:r>
            <a:endParaRPr lang="en-US" dirty="0"/>
          </a:p>
        </p:txBody>
      </p:sp>
      <p:pic>
        <p:nvPicPr>
          <p:cNvPr id="5" name="Content Placeholder 5"/>
          <p:cNvPicPr>
            <a:picLocks noGrp="1" noChangeAspect="1"/>
          </p:cNvPicPr>
          <p:nvPr/>
        </p:nvPicPr>
        <p:blipFill>
          <a:blip r:embed="rId3">
            <a:extLst>
              <a:ext uri="{28A0092B-C50C-407E-A947-70E740481C1C}">
                <a14:useLocalDpi xmlns:a14="http://schemas.microsoft.com/office/drawing/2010/main" val="0"/>
              </a:ext>
            </a:extLst>
          </a:blip>
          <a:stretch>
            <a:fillRect/>
          </a:stretch>
        </p:blipFill>
        <p:spPr>
          <a:xfrm>
            <a:off x="2727275" y="977814"/>
            <a:ext cx="3361386" cy="4002270"/>
          </a:xfrm>
          <a:prstGeom prst="rect">
            <a:avLst/>
          </a:prstGeom>
        </p:spPr>
      </p:pic>
    </p:spTree>
    <p:extLst>
      <p:ext uri="{BB962C8B-B14F-4D97-AF65-F5344CB8AC3E}">
        <p14:creationId xmlns:p14="http://schemas.microsoft.com/office/powerpoint/2010/main" val="2542543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159" y="514351"/>
            <a:ext cx="6400800" cy="1130300"/>
          </a:xfrm>
        </p:spPr>
        <p:txBody>
          <a:bodyPr/>
          <a:lstStyle/>
          <a:p>
            <a:r>
              <a:rPr lang="en-US" dirty="0" smtClean="0"/>
              <a:t>Step at the Fresno library:</a:t>
            </a:r>
            <a:endParaRPr lang="en-US" dirty="0"/>
          </a:p>
        </p:txBody>
      </p:sp>
      <p:sp>
        <p:nvSpPr>
          <p:cNvPr id="3" name="Content Placeholder 2"/>
          <p:cNvSpPr>
            <a:spLocks noGrp="1"/>
          </p:cNvSpPr>
          <p:nvPr>
            <p:ph idx="1"/>
          </p:nvPr>
        </p:nvSpPr>
        <p:spPr>
          <a:xfrm>
            <a:off x="513159" y="1533526"/>
            <a:ext cx="6400800" cy="2711450"/>
          </a:xfrm>
        </p:spPr>
        <p:txBody>
          <a:bodyPr>
            <a:normAutofit fontScale="62500" lnSpcReduction="20000"/>
          </a:bodyPr>
          <a:lstStyle/>
          <a:p>
            <a:r>
              <a:rPr lang="en-US" dirty="0" smtClean="0"/>
              <a:t>Challenges</a:t>
            </a:r>
          </a:p>
          <a:p>
            <a:pPr lvl="1"/>
            <a:r>
              <a:rPr lang="en-US" dirty="0" smtClean="0"/>
              <a:t>Scheduling</a:t>
            </a:r>
          </a:p>
          <a:p>
            <a:pPr lvl="1"/>
            <a:r>
              <a:rPr lang="en-US" dirty="0" smtClean="0"/>
              <a:t>Childcare</a:t>
            </a:r>
          </a:p>
          <a:p>
            <a:pPr lvl="1"/>
            <a:r>
              <a:rPr lang="en-US" dirty="0"/>
              <a:t>Teen Involvement </a:t>
            </a:r>
          </a:p>
          <a:p>
            <a:pPr lvl="1"/>
            <a:endParaRPr lang="en-US" dirty="0" smtClean="0"/>
          </a:p>
          <a:p>
            <a:r>
              <a:rPr lang="en-US" dirty="0" smtClean="0">
                <a:sym typeface="Wingdings" panose="05000000000000000000" pitchFamily="2" charset="2"/>
              </a:rPr>
              <a:t>Rewards</a:t>
            </a:r>
          </a:p>
          <a:p>
            <a:pPr lvl="1"/>
            <a:r>
              <a:rPr lang="en-US" dirty="0" smtClean="0">
                <a:sym typeface="Wingdings" panose="05000000000000000000" pitchFamily="2" charset="2"/>
              </a:rPr>
              <a:t>Partnerships</a:t>
            </a:r>
          </a:p>
          <a:p>
            <a:pPr lvl="1"/>
            <a:r>
              <a:rPr lang="en-US" dirty="0" smtClean="0">
                <a:sym typeface="Wingdings" panose="05000000000000000000" pitchFamily="2" charset="2"/>
              </a:rPr>
              <a:t>Impact</a:t>
            </a:r>
          </a:p>
          <a:p>
            <a:pPr lvl="1"/>
            <a:r>
              <a:rPr lang="en-US" dirty="0" smtClean="0">
                <a:sym typeface="Wingdings" panose="05000000000000000000" pitchFamily="2" charset="2"/>
              </a:rPr>
              <a:t>Knowledge</a:t>
            </a:r>
          </a:p>
          <a:p>
            <a:pPr lvl="1"/>
            <a:r>
              <a:rPr lang="en-US" dirty="0" smtClean="0">
                <a:sym typeface="Wingdings" panose="05000000000000000000" pitchFamily="2" charset="2"/>
              </a:rPr>
              <a:t>Empowerment</a:t>
            </a:r>
          </a:p>
          <a:p>
            <a:pPr lvl="1"/>
            <a:r>
              <a:rPr lang="en-US" dirty="0" smtClean="0">
                <a:sym typeface="Wingdings" panose="05000000000000000000" pitchFamily="2" charset="2"/>
              </a:rPr>
              <a:t>Skills</a:t>
            </a:r>
          </a:p>
          <a:p>
            <a:pPr lvl="1"/>
            <a:r>
              <a:rPr lang="en-US" dirty="0" smtClean="0">
                <a:sym typeface="Wingdings" panose="05000000000000000000" pitchFamily="2" charset="2"/>
              </a:rPr>
              <a:t>Outcomes</a:t>
            </a:r>
          </a:p>
          <a:p>
            <a:pPr lvl="1"/>
            <a:r>
              <a:rPr lang="en-US" dirty="0" smtClean="0">
                <a:sym typeface="Wingdings" panose="05000000000000000000" pitchFamily="2" charset="2"/>
              </a:rPr>
              <a:t>Library users</a:t>
            </a:r>
          </a:p>
          <a:p>
            <a:pPr lvl="1"/>
            <a:endParaRPr lang="en-US" dirty="0" smtClean="0">
              <a:sym typeface="Wingdings" panose="05000000000000000000" pitchFamily="2" charset="2"/>
            </a:endParaRPr>
          </a:p>
          <a:p>
            <a:endParaRPr lang="en-US" dirty="0"/>
          </a:p>
        </p:txBody>
      </p:sp>
      <p:pic>
        <p:nvPicPr>
          <p:cNvPr id="4100" name="Picture 4" descr="\\sjvls.org\dfs\Fresno\ALL STAFF\Grants\LSTA\LSTA 2014-2015 Teen Parent Grant (STEP)\Teen Program session 1 &amp; 2\TeenParent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8335" y="1619119"/>
            <a:ext cx="2743200" cy="3123527"/>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sjvls.org\dfs\Fresno\ALL STAFF\Grants\LSTA\LSTA 2014-2015 Teen Parent Grant (STEP)\Teen Program\TeenProgramWeek3-1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8088" y="1606439"/>
            <a:ext cx="2926724" cy="3136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221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159" y="514351"/>
            <a:ext cx="6400800" cy="1130300"/>
          </a:xfrm>
        </p:spPr>
        <p:txBody>
          <a:bodyPr/>
          <a:lstStyle/>
          <a:p>
            <a:r>
              <a:rPr lang="en-US" dirty="0" smtClean="0"/>
              <a:t>Step at the Fresno library:</a:t>
            </a:r>
            <a:endParaRPr lang="en-US" dirty="0"/>
          </a:p>
        </p:txBody>
      </p:sp>
      <p:sp>
        <p:nvSpPr>
          <p:cNvPr id="3" name="Content Placeholder 2"/>
          <p:cNvSpPr>
            <a:spLocks noGrp="1"/>
          </p:cNvSpPr>
          <p:nvPr>
            <p:ph idx="1"/>
          </p:nvPr>
        </p:nvSpPr>
        <p:spPr>
          <a:xfrm>
            <a:off x="513159" y="1533526"/>
            <a:ext cx="6400800" cy="2711450"/>
          </a:xfrm>
        </p:spPr>
        <p:txBody>
          <a:bodyPr/>
          <a:lstStyle/>
          <a:p>
            <a:r>
              <a:rPr lang="en-US" dirty="0" smtClean="0"/>
              <a:t>Expansions</a:t>
            </a:r>
          </a:p>
          <a:p>
            <a:pPr lvl="1"/>
            <a:r>
              <a:rPr lang="en-US" dirty="0" smtClean="0"/>
              <a:t>Summer 2015</a:t>
            </a:r>
          </a:p>
          <a:p>
            <a:pPr lvl="1"/>
            <a:r>
              <a:rPr lang="en-US" dirty="0" smtClean="0"/>
              <a:t>Fall 2015</a:t>
            </a:r>
          </a:p>
          <a:p>
            <a:pPr lvl="1"/>
            <a:endParaRPr lang="en-US" dirty="0" smtClean="0"/>
          </a:p>
          <a:p>
            <a:pPr lvl="1"/>
            <a:endParaRPr lang="en-US" dirty="0" smtClean="0"/>
          </a:p>
          <a:p>
            <a:pPr marL="0" indent="0">
              <a:buNone/>
            </a:pPr>
            <a:endParaRPr lang="en-US" dirty="0"/>
          </a:p>
        </p:txBody>
      </p:sp>
      <p:pic>
        <p:nvPicPr>
          <p:cNvPr id="5123" name="Picture 3" descr="\\sjvls.org\dfs\Fresno\ALL STAFF\Grants\LSTA\LSTA 2014-2015 Teen Parent Grant (STEP)\Teen Program\TeenProgramWeek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863" y="1601003"/>
            <a:ext cx="4114800" cy="308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272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159" y="514351"/>
            <a:ext cx="6400800" cy="1130300"/>
          </a:xfrm>
        </p:spPr>
        <p:txBody>
          <a:bodyPr/>
          <a:lstStyle/>
          <a:p>
            <a:r>
              <a:rPr lang="en-US" dirty="0" smtClean="0"/>
              <a:t>Is step for you?</a:t>
            </a:r>
            <a:br>
              <a:rPr lang="en-US" dirty="0" smtClean="0"/>
            </a:br>
            <a:endParaRPr lang="en-US" dirty="0"/>
          </a:p>
        </p:txBody>
      </p:sp>
      <p:sp>
        <p:nvSpPr>
          <p:cNvPr id="3" name="Content Placeholder 2"/>
          <p:cNvSpPr>
            <a:spLocks noGrp="1"/>
          </p:cNvSpPr>
          <p:nvPr>
            <p:ph idx="1"/>
          </p:nvPr>
        </p:nvSpPr>
        <p:spPr>
          <a:xfrm>
            <a:off x="513159" y="1307806"/>
            <a:ext cx="6400800" cy="2937170"/>
          </a:xfrm>
        </p:spPr>
        <p:txBody>
          <a:bodyPr>
            <a:normAutofit fontScale="92500" lnSpcReduction="20000"/>
          </a:bodyPr>
          <a:lstStyle/>
          <a:p>
            <a:r>
              <a:rPr lang="en-US" dirty="0" smtClean="0"/>
              <a:t>The right person for this project is:</a:t>
            </a:r>
          </a:p>
          <a:p>
            <a:r>
              <a:rPr lang="en-US" dirty="0"/>
              <a:t>Someone who </a:t>
            </a:r>
            <a:r>
              <a:rPr lang="en-US" dirty="0" smtClean="0"/>
              <a:t>likes teenagers</a:t>
            </a:r>
          </a:p>
          <a:p>
            <a:r>
              <a:rPr lang="en-US" dirty="0" smtClean="0"/>
              <a:t>Someone who likes </a:t>
            </a:r>
            <a:r>
              <a:rPr lang="en-US" dirty="0"/>
              <a:t>teen moms and their babies</a:t>
            </a:r>
            <a:br>
              <a:rPr lang="en-US" dirty="0"/>
            </a:br>
            <a:endParaRPr lang="en-US" dirty="0" smtClean="0"/>
          </a:p>
          <a:p>
            <a:pPr lvl="1"/>
            <a:r>
              <a:rPr lang="en-US" b="1" dirty="0" smtClean="0"/>
              <a:t>Committed </a:t>
            </a:r>
            <a:r>
              <a:rPr lang="en-US" dirty="0" smtClean="0"/>
              <a:t>to serving this population</a:t>
            </a:r>
          </a:p>
          <a:p>
            <a:pPr lvl="1"/>
            <a:r>
              <a:rPr lang="en-US" dirty="0" smtClean="0"/>
              <a:t>Looking for a </a:t>
            </a:r>
            <a:r>
              <a:rPr lang="en-US" b="1" dirty="0" smtClean="0"/>
              <a:t>challenge</a:t>
            </a:r>
          </a:p>
          <a:p>
            <a:pPr lvl="1"/>
            <a:r>
              <a:rPr lang="en-US" dirty="0" smtClean="0"/>
              <a:t>Focused on the </a:t>
            </a:r>
            <a:r>
              <a:rPr lang="en-US" b="1" dirty="0" smtClean="0"/>
              <a:t>community</a:t>
            </a:r>
          </a:p>
          <a:p>
            <a:pPr lvl="1"/>
            <a:r>
              <a:rPr lang="en-US" dirty="0" smtClean="0"/>
              <a:t>Has the </a:t>
            </a:r>
            <a:r>
              <a:rPr lang="en-US" b="1" dirty="0" smtClean="0"/>
              <a:t>capacity</a:t>
            </a:r>
            <a:r>
              <a:rPr lang="en-US" dirty="0" smtClean="0"/>
              <a:t> to run the program   (The Four C’s)</a:t>
            </a:r>
          </a:p>
          <a:p>
            <a:pPr lvl="1"/>
            <a:r>
              <a:rPr lang="en-US" dirty="0" smtClean="0"/>
              <a:t>Proficient in Organizational </a:t>
            </a:r>
            <a:r>
              <a:rPr lang="en-US" dirty="0"/>
              <a:t>Skills </a:t>
            </a:r>
            <a:endParaRPr lang="en-US" dirty="0" smtClean="0"/>
          </a:p>
          <a:p>
            <a:pPr lvl="1"/>
            <a:r>
              <a:rPr lang="en-US" dirty="0" smtClean="0"/>
              <a:t>Willing to </a:t>
            </a:r>
            <a:r>
              <a:rPr lang="en-US" dirty="0"/>
              <a:t>reach out to community partners</a:t>
            </a:r>
            <a:br>
              <a:rPr lang="en-US" dirty="0"/>
            </a:br>
            <a:r>
              <a:rPr lang="en-US" dirty="0"/>
              <a:t/>
            </a:r>
            <a:br>
              <a:rPr lang="en-US" dirty="0"/>
            </a:br>
            <a:endParaRPr lang="en-US" dirty="0" smtClean="0">
              <a:sym typeface="Wingdings" panose="05000000000000000000" pitchFamily="2" charset="2"/>
            </a:endParaRPr>
          </a:p>
          <a:p>
            <a:endParaRPr lang="en-US" dirty="0"/>
          </a:p>
        </p:txBody>
      </p:sp>
    </p:spTree>
    <p:extLst>
      <p:ext uri="{BB962C8B-B14F-4D97-AF65-F5344CB8AC3E}">
        <p14:creationId xmlns:p14="http://schemas.microsoft.com/office/powerpoint/2010/main" val="305931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159" y="514351"/>
            <a:ext cx="6400800" cy="1130300"/>
          </a:xfrm>
        </p:spPr>
        <p:txBody>
          <a:bodyPr/>
          <a:lstStyle/>
          <a:p>
            <a:r>
              <a:rPr lang="en-US" dirty="0" smtClean="0"/>
              <a:t>Project Requirements:</a:t>
            </a:r>
            <a:endParaRPr lang="en-US" dirty="0"/>
          </a:p>
        </p:txBody>
      </p:sp>
      <p:sp>
        <p:nvSpPr>
          <p:cNvPr id="3" name="Content Placeholder 2"/>
          <p:cNvSpPr>
            <a:spLocks noGrp="1"/>
          </p:cNvSpPr>
          <p:nvPr>
            <p:ph idx="1"/>
          </p:nvPr>
        </p:nvSpPr>
        <p:spPr>
          <a:xfrm>
            <a:off x="513159" y="1533526"/>
            <a:ext cx="6400800" cy="2711450"/>
          </a:xfrm>
        </p:spPr>
        <p:txBody>
          <a:bodyPr/>
          <a:lstStyle/>
          <a:p>
            <a:r>
              <a:rPr lang="en-US" dirty="0" smtClean="0">
                <a:sym typeface="Wingdings" panose="05000000000000000000" pitchFamily="2" charset="2"/>
              </a:rPr>
              <a:t>Recruit 20 or more teen moms</a:t>
            </a:r>
          </a:p>
          <a:p>
            <a:r>
              <a:rPr lang="en-US" dirty="0" smtClean="0">
                <a:sym typeface="Wingdings" panose="05000000000000000000" pitchFamily="2" charset="2"/>
              </a:rPr>
              <a:t>Hold 10 workshops (or 5 workshops twice)</a:t>
            </a:r>
          </a:p>
          <a:p>
            <a:r>
              <a:rPr lang="en-US" dirty="0" smtClean="0">
                <a:sym typeface="Wingdings" panose="05000000000000000000" pitchFamily="2" charset="2"/>
              </a:rPr>
              <a:t>Collaborate with one SOLID community partner</a:t>
            </a:r>
          </a:p>
          <a:p>
            <a:r>
              <a:rPr lang="en-US" dirty="0" smtClean="0">
                <a:sym typeface="Wingdings" panose="05000000000000000000" pitchFamily="2" charset="2"/>
              </a:rPr>
              <a:t>Be available for monthly chats</a:t>
            </a:r>
          </a:p>
          <a:p>
            <a:r>
              <a:rPr lang="en-US" dirty="0" smtClean="0">
                <a:sym typeface="Wingdings" panose="05000000000000000000" pitchFamily="2" charset="2"/>
              </a:rPr>
              <a:t>Attend one 6 hour training session prior to project implementation</a:t>
            </a:r>
          </a:p>
          <a:p>
            <a:endParaRPr lang="en-US" dirty="0"/>
          </a:p>
        </p:txBody>
      </p:sp>
    </p:spTree>
    <p:extLst>
      <p:ext uri="{BB962C8B-B14F-4D97-AF65-F5344CB8AC3E}">
        <p14:creationId xmlns:p14="http://schemas.microsoft.com/office/powerpoint/2010/main" val="2935767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159" y="514351"/>
            <a:ext cx="6400800" cy="1130300"/>
          </a:xfrm>
        </p:spPr>
        <p:txBody>
          <a:bodyPr/>
          <a:lstStyle/>
          <a:p>
            <a:r>
              <a:rPr lang="en-US" dirty="0" smtClean="0"/>
              <a:t>Each Project library receives:</a:t>
            </a:r>
            <a:endParaRPr lang="en-US" dirty="0"/>
          </a:p>
        </p:txBody>
      </p:sp>
      <p:sp>
        <p:nvSpPr>
          <p:cNvPr id="3" name="Content Placeholder 2"/>
          <p:cNvSpPr>
            <a:spLocks noGrp="1"/>
          </p:cNvSpPr>
          <p:nvPr>
            <p:ph idx="1"/>
          </p:nvPr>
        </p:nvSpPr>
        <p:spPr>
          <a:xfrm>
            <a:off x="513159" y="1533526"/>
            <a:ext cx="6400800" cy="2711450"/>
          </a:xfrm>
        </p:spPr>
        <p:txBody>
          <a:bodyPr/>
          <a:lstStyle/>
          <a:p>
            <a:r>
              <a:rPr lang="en-US" dirty="0" smtClean="0">
                <a:sym typeface="Wingdings" panose="05000000000000000000" pitchFamily="2" charset="2"/>
              </a:rPr>
              <a:t>$5000 to implement the project at one location within the library’s jurisdiction</a:t>
            </a:r>
          </a:p>
          <a:p>
            <a:r>
              <a:rPr lang="en-US" dirty="0" smtClean="0">
                <a:sym typeface="Wingdings" panose="05000000000000000000" pitchFamily="2" charset="2"/>
              </a:rPr>
              <a:t>A core library collection to support the project at the selected location</a:t>
            </a:r>
          </a:p>
          <a:p>
            <a:r>
              <a:rPr lang="en-US" dirty="0" smtClean="0">
                <a:sym typeface="Wingdings" panose="05000000000000000000" pitchFamily="2" charset="2"/>
              </a:rPr>
              <a:t>Intensive staff training and ongoing technical assistance</a:t>
            </a:r>
          </a:p>
          <a:p>
            <a:endParaRPr lang="en-US" dirty="0"/>
          </a:p>
        </p:txBody>
      </p:sp>
    </p:spTree>
    <p:extLst>
      <p:ext uri="{BB962C8B-B14F-4D97-AF65-F5344CB8AC3E}">
        <p14:creationId xmlns:p14="http://schemas.microsoft.com/office/powerpoint/2010/main" val="737866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159" y="514351"/>
            <a:ext cx="6400800" cy="1130300"/>
          </a:xfrm>
        </p:spPr>
        <p:txBody>
          <a:bodyPr/>
          <a:lstStyle/>
          <a:p>
            <a:r>
              <a:rPr lang="en-US" dirty="0" smtClean="0"/>
              <a:t>Application process:</a:t>
            </a:r>
            <a:endParaRPr lang="en-US" dirty="0"/>
          </a:p>
        </p:txBody>
      </p:sp>
      <p:sp>
        <p:nvSpPr>
          <p:cNvPr id="3" name="Content Placeholder 2"/>
          <p:cNvSpPr>
            <a:spLocks noGrp="1"/>
          </p:cNvSpPr>
          <p:nvPr>
            <p:ph idx="1"/>
          </p:nvPr>
        </p:nvSpPr>
        <p:spPr>
          <a:xfrm>
            <a:off x="513159" y="1533526"/>
            <a:ext cx="6400800" cy="2711450"/>
          </a:xfrm>
        </p:spPr>
        <p:txBody>
          <a:bodyPr/>
          <a:lstStyle/>
          <a:p>
            <a:r>
              <a:rPr lang="en-US" dirty="0" smtClean="0"/>
              <a:t>Application period is April 23-May 22, 2015.</a:t>
            </a:r>
          </a:p>
          <a:p>
            <a:r>
              <a:rPr lang="en-US" dirty="0" smtClean="0"/>
              <a:t>Application information and materials are </a:t>
            </a:r>
            <a:r>
              <a:rPr lang="en-US" dirty="0"/>
              <a:t>available at </a:t>
            </a:r>
            <a:r>
              <a:rPr lang="en-US" dirty="0">
                <a:hlinkClick r:id="rId3"/>
              </a:rPr>
              <a:t>http://</a:t>
            </a:r>
            <a:r>
              <a:rPr lang="en-US" dirty="0" smtClean="0">
                <a:hlinkClick r:id="rId3"/>
              </a:rPr>
              <a:t>www.library.ca.gov/grants/lsta/apply.html</a:t>
            </a:r>
            <a:endParaRPr lang="en-US" dirty="0" smtClean="0"/>
          </a:p>
          <a:p>
            <a:r>
              <a:rPr lang="en-US" dirty="0" smtClean="0">
                <a:sym typeface="Wingdings" panose="05000000000000000000" pitchFamily="2" charset="2"/>
              </a:rPr>
              <a:t>Applications will be reviewed starting the last week of May. Online interviews will be conducted as part of the application process. Libraries will be notified by early July.</a:t>
            </a:r>
          </a:p>
        </p:txBody>
      </p:sp>
    </p:spTree>
    <p:extLst>
      <p:ext uri="{BB962C8B-B14F-4D97-AF65-F5344CB8AC3E}">
        <p14:creationId xmlns:p14="http://schemas.microsoft.com/office/powerpoint/2010/main" val="3122449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159" y="514351"/>
            <a:ext cx="6400800" cy="1130300"/>
          </a:xfrm>
        </p:spPr>
        <p:txBody>
          <a:bodyPr/>
          <a:lstStyle/>
          <a:p>
            <a:r>
              <a:rPr lang="en-US" dirty="0" smtClean="0"/>
              <a:t>Thank you!</a:t>
            </a:r>
            <a:endParaRPr lang="en-US" dirty="0"/>
          </a:p>
        </p:txBody>
      </p:sp>
      <p:sp>
        <p:nvSpPr>
          <p:cNvPr id="5" name="Content Placeholder 4"/>
          <p:cNvSpPr>
            <a:spLocks noGrp="1"/>
          </p:cNvSpPr>
          <p:nvPr>
            <p:ph idx="1"/>
          </p:nvPr>
        </p:nvSpPr>
        <p:spPr>
          <a:xfrm>
            <a:off x="497210" y="1903671"/>
            <a:ext cx="6400800" cy="3000596"/>
          </a:xfrm>
        </p:spPr>
        <p:txBody>
          <a:bodyPr>
            <a:normAutofit/>
          </a:bodyPr>
          <a:lstStyle/>
          <a:p>
            <a:pPr>
              <a:buNone/>
            </a:pPr>
            <a:r>
              <a:rPr lang="en-US" sz="1200" b="1" dirty="0"/>
              <a:t>Janet Coles  </a:t>
            </a:r>
            <a:r>
              <a:rPr lang="en-US" sz="1200" b="1" dirty="0"/>
              <a:t>									Kari Johnson  </a:t>
            </a:r>
          </a:p>
          <a:p>
            <a:pPr>
              <a:buNone/>
            </a:pPr>
            <a:r>
              <a:rPr lang="en-US" sz="1200" dirty="0"/>
              <a:t>California State Library							Fresno County Library </a:t>
            </a:r>
          </a:p>
          <a:p>
            <a:pPr>
              <a:buNone/>
            </a:pPr>
            <a:r>
              <a:rPr lang="en-US" sz="1200" dirty="0">
                <a:hlinkClick r:id="rId3"/>
              </a:rPr>
              <a:t>janet.coles@library.ca.gov</a:t>
            </a:r>
            <a:r>
              <a:rPr lang="en-US" sz="1200" dirty="0"/>
              <a:t>						</a:t>
            </a:r>
            <a:r>
              <a:rPr lang="en-US" sz="1200" dirty="0">
                <a:hlinkClick r:id="rId4"/>
              </a:rPr>
              <a:t>kari.Johnson@fresnolibrary.org</a:t>
            </a:r>
            <a:endParaRPr lang="en-US" sz="1200" dirty="0"/>
          </a:p>
          <a:p>
            <a:pPr>
              <a:buNone/>
            </a:pPr>
            <a:endParaRPr lang="en-US" sz="1200" dirty="0"/>
          </a:p>
          <a:p>
            <a:pPr>
              <a:buNone/>
            </a:pPr>
            <a:r>
              <a:rPr lang="en-US" sz="1200" b="1" dirty="0"/>
              <a:t>Amy Gleason  								Courtney Saldana  </a:t>
            </a:r>
          </a:p>
          <a:p>
            <a:pPr>
              <a:buNone/>
            </a:pPr>
            <a:r>
              <a:rPr lang="en-US" sz="1200" dirty="0"/>
              <a:t>Social Services Consultant						Library Services Consultant</a:t>
            </a:r>
          </a:p>
          <a:p>
            <a:pPr>
              <a:buNone/>
            </a:pPr>
            <a:r>
              <a:rPr lang="en-US" sz="1200" dirty="0"/>
              <a:t>Former Supervisor, AFLP &amp; 						Ontario City Library</a:t>
            </a:r>
          </a:p>
          <a:p>
            <a:pPr>
              <a:buNone/>
            </a:pPr>
            <a:r>
              <a:rPr lang="en-US" sz="1200" dirty="0"/>
              <a:t>Cal-Learn Programs in Sacramento County			Youth Services Supervisor </a:t>
            </a:r>
          </a:p>
          <a:p>
            <a:pPr>
              <a:buNone/>
            </a:pPr>
            <a:r>
              <a:rPr lang="en-US" sz="1200" dirty="0">
                <a:hlinkClick r:id="rId5"/>
              </a:rPr>
              <a:t>amy@eslsacramento.com</a:t>
            </a:r>
            <a:r>
              <a:rPr lang="en-US" sz="1200" dirty="0"/>
              <a:t>						</a:t>
            </a:r>
            <a:r>
              <a:rPr lang="en-US" sz="1200" dirty="0">
                <a:hlinkClick r:id="rId6"/>
              </a:rPr>
              <a:t>csaldana@ci.ontario.ca.us</a:t>
            </a:r>
            <a:endParaRPr lang="en-US" sz="1200" dirty="0"/>
          </a:p>
          <a:p>
            <a:pPr>
              <a:buNone/>
            </a:pPr>
            <a:endParaRPr lang="en-US" sz="1100" dirty="0"/>
          </a:p>
          <a:p>
            <a:pPr>
              <a:buNone/>
            </a:pPr>
            <a:endParaRPr lang="en-US" sz="1100" dirty="0"/>
          </a:p>
          <a:p>
            <a:endParaRPr lang="en-US" dirty="0"/>
          </a:p>
          <a:p>
            <a:pPr marL="0" indent="0">
              <a:buNone/>
            </a:pPr>
            <a:endParaRPr lang="en-US" dirty="0" smtClean="0"/>
          </a:p>
        </p:txBody>
      </p:sp>
    </p:spTree>
    <p:extLst>
      <p:ext uri="{BB962C8B-B14F-4D97-AF65-F5344CB8AC3E}">
        <p14:creationId xmlns:p14="http://schemas.microsoft.com/office/powerpoint/2010/main" val="3010376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02125" y="759937"/>
            <a:ext cx="6860216" cy="761747"/>
          </a:xfrm>
          <a:prstGeom prst="rect">
            <a:avLst/>
          </a:prstGeom>
          <a:noFill/>
        </p:spPr>
        <p:txBody>
          <a:bodyPr wrap="square" lIns="68580" tIns="34290" rIns="68580" bIns="34290" rtlCol="0">
            <a:spAutoFit/>
          </a:bodyPr>
          <a:lstStyle/>
          <a:p>
            <a:pPr algn="ctr"/>
            <a:r>
              <a:rPr lang="en-US" sz="2700" dirty="0"/>
              <a:t>A California State Library Webinar</a:t>
            </a:r>
          </a:p>
          <a:p>
            <a:pPr algn="ctr"/>
            <a:r>
              <a:rPr lang="en-US" sz="1800" dirty="0"/>
              <a:t>Hosted by Infopeople</a:t>
            </a:r>
            <a:endParaRPr lang="en-US" sz="1800" dirty="0"/>
          </a:p>
        </p:txBody>
      </p:sp>
      <p:sp>
        <p:nvSpPr>
          <p:cNvPr id="6" name="TextBox 5"/>
          <p:cNvSpPr txBox="1"/>
          <p:nvPr/>
        </p:nvSpPr>
        <p:spPr>
          <a:xfrm>
            <a:off x="1362925" y="2219013"/>
            <a:ext cx="6738617" cy="1577355"/>
          </a:xfrm>
          <a:prstGeom prst="rect">
            <a:avLst/>
          </a:prstGeom>
          <a:noFill/>
        </p:spPr>
        <p:txBody>
          <a:bodyPr wrap="square" lIns="68580" tIns="34290" rIns="68580" bIns="34290" rtlCol="0">
            <a:spAutoFit/>
          </a:bodyPr>
          <a:lstStyle/>
          <a:p>
            <a:pPr algn="ctr"/>
            <a:r>
              <a:rPr lang="en-US" dirty="0">
                <a:latin typeface="Arial" charset="0"/>
              </a:rPr>
              <a:t>Infopeople webinars are supported in part by the U.S. Institute of Museum and Library Services under the provisions of the Library Services and Technology Act, administered in California by the State Librarian. This material is licensed under a Creative Commons 3.0 Share &amp; Share-Alike license. </a:t>
            </a:r>
            <a:endParaRPr lang="en-US" dirty="0" smtClean="0">
              <a:latin typeface="Arial" charset="0"/>
            </a:endParaRPr>
          </a:p>
          <a:p>
            <a:pPr algn="ctr"/>
            <a:r>
              <a:rPr lang="en-US" dirty="0" smtClean="0">
                <a:latin typeface="Arial" charset="0"/>
              </a:rPr>
              <a:t>Use </a:t>
            </a:r>
            <a:r>
              <a:rPr lang="en-US" dirty="0">
                <a:latin typeface="Arial" charset="0"/>
              </a:rPr>
              <a:t>of this material should credit the author and funding source.</a:t>
            </a:r>
          </a:p>
          <a:p>
            <a:pPr algn="ctr"/>
            <a:endParaRPr lang="en-US" dirty="0">
              <a:latin typeface="Arial" charset="0"/>
            </a:endParaRPr>
          </a:p>
          <a:p>
            <a:endParaRPr lang="en-US" dirty="0"/>
          </a:p>
        </p:txBody>
      </p:sp>
      <p:pic>
        <p:nvPicPr>
          <p:cNvPr id="7" name="Picture 6" descr="IFP logo 2012_outlines.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4280" y="4128922"/>
            <a:ext cx="5475905" cy="486233"/>
          </a:xfrm>
          <a:prstGeom prst="rect">
            <a:avLst/>
          </a:prstGeom>
        </p:spPr>
      </p:pic>
    </p:spTree>
    <p:extLst>
      <p:ext uri="{BB962C8B-B14F-4D97-AF65-F5344CB8AC3E}">
        <p14:creationId xmlns:p14="http://schemas.microsoft.com/office/powerpoint/2010/main" val="1690327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3159" y="514351"/>
            <a:ext cx="6400800" cy="1130300"/>
          </a:xfrm>
        </p:spPr>
        <p:txBody>
          <a:bodyPr/>
          <a:lstStyle/>
          <a:p>
            <a:r>
              <a:rPr lang="en-US" dirty="0" smtClean="0"/>
              <a:t>Presenters:</a:t>
            </a:r>
            <a:endParaRPr lang="en-US" dirty="0"/>
          </a:p>
        </p:txBody>
      </p:sp>
      <p:sp>
        <p:nvSpPr>
          <p:cNvPr id="3" name="Content Placeholder 2"/>
          <p:cNvSpPr>
            <a:spLocks noGrp="1"/>
          </p:cNvSpPr>
          <p:nvPr>
            <p:ph idx="1"/>
          </p:nvPr>
        </p:nvSpPr>
        <p:spPr>
          <a:xfrm>
            <a:off x="513159" y="1079500"/>
            <a:ext cx="6400800" cy="2711450"/>
          </a:xfrm>
        </p:spPr>
        <p:txBody>
          <a:bodyPr/>
          <a:lstStyle/>
          <a:p>
            <a:r>
              <a:rPr lang="en-US" dirty="0" smtClean="0"/>
              <a:t>Consultants Amy Gleason &amp; Courtney Saldana</a:t>
            </a:r>
          </a:p>
          <a:p>
            <a:r>
              <a:rPr lang="en-US" dirty="0" smtClean="0"/>
              <a:t>Kari Johnson, Fresno County Library</a:t>
            </a:r>
          </a:p>
          <a:p>
            <a:r>
              <a:rPr lang="en-US" dirty="0" smtClean="0"/>
              <a:t>Janet Coles, California State Library</a:t>
            </a:r>
            <a:endParaRPr lang="en-US" dirty="0"/>
          </a:p>
        </p:txBody>
      </p:sp>
    </p:spTree>
    <p:extLst>
      <p:ext uri="{BB962C8B-B14F-4D97-AF65-F5344CB8AC3E}">
        <p14:creationId xmlns:p14="http://schemas.microsoft.com/office/powerpoint/2010/main" val="176258334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159" y="374650"/>
            <a:ext cx="6400800" cy="1130300"/>
          </a:xfrm>
        </p:spPr>
        <p:txBody>
          <a:bodyPr/>
          <a:lstStyle/>
          <a:p>
            <a:r>
              <a:rPr lang="en-US" dirty="0" smtClean="0"/>
              <a:t>In this webinar:</a:t>
            </a:r>
            <a:endParaRPr lang="en-US" dirty="0"/>
          </a:p>
        </p:txBody>
      </p:sp>
      <p:sp>
        <p:nvSpPr>
          <p:cNvPr id="3" name="Content Placeholder 2"/>
          <p:cNvSpPr>
            <a:spLocks noGrp="1"/>
          </p:cNvSpPr>
          <p:nvPr>
            <p:ph idx="1"/>
          </p:nvPr>
        </p:nvSpPr>
        <p:spPr>
          <a:xfrm>
            <a:off x="513159" y="1304926"/>
            <a:ext cx="6400800" cy="2711450"/>
          </a:xfrm>
        </p:spPr>
        <p:txBody>
          <a:bodyPr/>
          <a:lstStyle/>
          <a:p>
            <a:r>
              <a:rPr lang="en-US" dirty="0" smtClean="0"/>
              <a:t>Learn about </a:t>
            </a:r>
            <a:r>
              <a:rPr lang="en-US" dirty="0" err="1" smtClean="0"/>
              <a:t>STeP</a:t>
            </a:r>
            <a:r>
              <a:rPr lang="en-US" dirty="0" smtClean="0"/>
              <a:t> and why it is important</a:t>
            </a:r>
          </a:p>
          <a:p>
            <a:r>
              <a:rPr lang="en-US" dirty="0" smtClean="0"/>
              <a:t>Learn how </a:t>
            </a:r>
            <a:r>
              <a:rPr lang="en-US" dirty="0" err="1" smtClean="0"/>
              <a:t>STeP</a:t>
            </a:r>
            <a:r>
              <a:rPr lang="en-US" dirty="0" smtClean="0"/>
              <a:t> is working in California libraries</a:t>
            </a:r>
          </a:p>
          <a:p>
            <a:r>
              <a:rPr lang="en-US" dirty="0" smtClean="0"/>
              <a:t>Find out how YOUR library can apply to be part of the </a:t>
            </a:r>
            <a:r>
              <a:rPr lang="en-US" dirty="0" err="1" smtClean="0"/>
              <a:t>STeP</a:t>
            </a:r>
            <a:r>
              <a:rPr lang="en-US" dirty="0" smtClean="0"/>
              <a:t> team in 2015/16</a:t>
            </a:r>
            <a:endParaRPr lang="en-US" dirty="0"/>
          </a:p>
        </p:txBody>
      </p:sp>
    </p:spTree>
    <p:extLst>
      <p:ext uri="{BB962C8B-B14F-4D97-AF65-F5344CB8AC3E}">
        <p14:creationId xmlns:p14="http://schemas.microsoft.com/office/powerpoint/2010/main" val="137345826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043" y="446774"/>
            <a:ext cx="6400800" cy="1130300"/>
          </a:xfrm>
        </p:spPr>
        <p:txBody>
          <a:bodyPr/>
          <a:lstStyle/>
          <a:p>
            <a:r>
              <a:rPr lang="en-US" dirty="0" smtClean="0"/>
              <a:t>Evolution of the step project:</a:t>
            </a:r>
            <a:endParaRPr lang="en-US" dirty="0"/>
          </a:p>
        </p:txBody>
      </p:sp>
      <p:sp>
        <p:nvSpPr>
          <p:cNvPr id="10" name="TextBox 9"/>
          <p:cNvSpPr txBox="1"/>
          <p:nvPr/>
        </p:nvSpPr>
        <p:spPr>
          <a:xfrm>
            <a:off x="3543300" y="1895475"/>
            <a:ext cx="1695450" cy="284693"/>
          </a:xfrm>
          <a:prstGeom prst="rect">
            <a:avLst/>
          </a:prstGeom>
          <a:noFill/>
        </p:spPr>
        <p:txBody>
          <a:bodyPr wrap="square" lIns="68580" tIns="34290" rIns="68580" bIns="34290" rtlCol="0">
            <a:spAutoFit/>
          </a:bodyPr>
          <a:lstStyle/>
          <a:p>
            <a:r>
              <a:rPr lang="en-US" dirty="0" smtClean="0"/>
              <a:t>2007</a:t>
            </a:r>
            <a:endParaRPr lang="en-US" dirty="0"/>
          </a:p>
        </p:txBody>
      </p:sp>
      <p:sp>
        <p:nvSpPr>
          <p:cNvPr id="11" name="Left Arrow 10"/>
          <p:cNvSpPr/>
          <p:nvPr/>
        </p:nvSpPr>
        <p:spPr>
          <a:xfrm>
            <a:off x="3543300" y="2172474"/>
            <a:ext cx="466725" cy="31840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781" t="19607" r="75782" b="33651"/>
          <a:stretch/>
        </p:blipFill>
        <p:spPr>
          <a:xfrm>
            <a:off x="1076325" y="1438362"/>
            <a:ext cx="1924050" cy="3300486"/>
          </a:xfrm>
          <a:prstGeom prst="rect">
            <a:avLst/>
          </a:prstGeom>
        </p:spPr>
      </p:pic>
    </p:spTree>
    <p:extLst>
      <p:ext uri="{BB962C8B-B14F-4D97-AF65-F5344CB8AC3E}">
        <p14:creationId xmlns:p14="http://schemas.microsoft.com/office/powerpoint/2010/main" val="376729646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159" y="514351"/>
            <a:ext cx="6400800" cy="1130300"/>
          </a:xfrm>
        </p:spPr>
        <p:txBody>
          <a:bodyPr/>
          <a:lstStyle/>
          <a:p>
            <a:r>
              <a:rPr lang="en-US" dirty="0" smtClean="0"/>
              <a:t>Evolution of the step project:</a:t>
            </a:r>
            <a:endParaRPr lang="en-US" dirty="0"/>
          </a:p>
        </p:txBody>
      </p:sp>
      <p:sp>
        <p:nvSpPr>
          <p:cNvPr id="5" name="Content Placeholder 4"/>
          <p:cNvSpPr>
            <a:spLocks noGrp="1"/>
          </p:cNvSpPr>
          <p:nvPr>
            <p:ph idx="1"/>
          </p:nvPr>
        </p:nvSpPr>
        <p:spPr>
          <a:xfrm>
            <a:off x="513159" y="1644651"/>
            <a:ext cx="6400800" cy="2711450"/>
          </a:xfrm>
        </p:spPr>
        <p:txBody>
          <a:bodyPr/>
          <a:lstStyle/>
          <a:p>
            <a:r>
              <a:rPr lang="en-US" dirty="0" smtClean="0"/>
              <a:t>2012 Eureka! Leadership Institute</a:t>
            </a:r>
          </a:p>
          <a:p>
            <a:r>
              <a:rPr lang="en-US" dirty="0" smtClean="0"/>
              <a:t>Life Skills for Teen Moms</a:t>
            </a:r>
          </a:p>
          <a:p>
            <a:pPr marL="0" indent="0">
              <a:buNone/>
            </a:pPr>
            <a:endParaRPr lang="en-US" dirty="0" smtClean="0"/>
          </a:p>
          <a:p>
            <a:endParaRPr lang="en-US" dirty="0" smtClean="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276448683"/>
              </p:ext>
            </p:extLst>
          </p:nvPr>
        </p:nvGraphicFramePr>
        <p:xfrm>
          <a:off x="5013722" y="1644651"/>
          <a:ext cx="3800475" cy="2764631"/>
        </p:xfrm>
        <a:graphic>
          <a:graphicData uri="http://schemas.openxmlformats.org/presentationml/2006/ole">
            <mc:AlternateContent xmlns:mc="http://schemas.openxmlformats.org/markup-compatibility/2006">
              <mc:Choice xmlns:v="urn:schemas-microsoft-com:vml" Requires="v">
                <p:oleObj spid="_x0000_s2096" name="Acrobat Document" r:id="rId4" imgW="6762960" imgH="4911480" progId="AcroExch.Document.7">
                  <p:embed/>
                </p:oleObj>
              </mc:Choice>
              <mc:Fallback>
                <p:oleObj name="Acrobat Document" r:id="rId4" imgW="6762960" imgH="4911480" progId="AcroExch.Document.7">
                  <p:embed/>
                  <p:pic>
                    <p:nvPicPr>
                      <p:cNvPr id="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3722" y="1644651"/>
                        <a:ext cx="3800475" cy="27646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2044" y="3302794"/>
            <a:ext cx="1928813" cy="900113"/>
          </a:xfrm>
          <a:prstGeom prst="rect">
            <a:avLst/>
          </a:prstGeom>
        </p:spPr>
      </p:pic>
    </p:spTree>
    <p:extLst>
      <p:ext uri="{BB962C8B-B14F-4D97-AF65-F5344CB8AC3E}">
        <p14:creationId xmlns:p14="http://schemas.microsoft.com/office/powerpoint/2010/main" val="154085804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043" y="446774"/>
            <a:ext cx="6400800" cy="1130300"/>
          </a:xfrm>
        </p:spPr>
        <p:txBody>
          <a:bodyPr/>
          <a:lstStyle/>
          <a:p>
            <a:r>
              <a:rPr lang="en-US" dirty="0" smtClean="0"/>
              <a:t>Evolution of the step project:</a:t>
            </a:r>
            <a:endParaRPr lang="en-US" dirty="0"/>
          </a:p>
        </p:txBody>
      </p:sp>
      <p:sp>
        <p:nvSpPr>
          <p:cNvPr id="10" name="TextBox 9"/>
          <p:cNvSpPr txBox="1"/>
          <p:nvPr/>
        </p:nvSpPr>
        <p:spPr>
          <a:xfrm>
            <a:off x="3543300" y="1895475"/>
            <a:ext cx="1695450" cy="284693"/>
          </a:xfrm>
          <a:prstGeom prst="rect">
            <a:avLst/>
          </a:prstGeom>
          <a:noFill/>
        </p:spPr>
        <p:txBody>
          <a:bodyPr wrap="square" lIns="68580" tIns="34290" rIns="68580" bIns="34290" rtlCol="0">
            <a:spAutoFit/>
          </a:bodyPr>
          <a:lstStyle/>
          <a:p>
            <a:r>
              <a:rPr lang="en-US" dirty="0" smtClean="0"/>
              <a:t>2007</a:t>
            </a:r>
            <a:endParaRPr lang="en-US" dirty="0"/>
          </a:p>
        </p:txBody>
      </p:sp>
      <p:sp>
        <p:nvSpPr>
          <p:cNvPr id="11" name="Left Arrow 10"/>
          <p:cNvSpPr/>
          <p:nvPr/>
        </p:nvSpPr>
        <p:spPr>
          <a:xfrm>
            <a:off x="3543300" y="2172474"/>
            <a:ext cx="466725" cy="31840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4" name="TextBox 3"/>
          <p:cNvSpPr txBox="1"/>
          <p:nvPr/>
        </p:nvSpPr>
        <p:spPr>
          <a:xfrm>
            <a:off x="3629025" y="3209524"/>
            <a:ext cx="619125" cy="284693"/>
          </a:xfrm>
          <a:prstGeom prst="rect">
            <a:avLst/>
          </a:prstGeom>
          <a:noFill/>
        </p:spPr>
        <p:txBody>
          <a:bodyPr wrap="square" lIns="68580" tIns="34290" rIns="68580" bIns="34290" rtlCol="0">
            <a:spAutoFit/>
          </a:bodyPr>
          <a:lstStyle/>
          <a:p>
            <a:r>
              <a:rPr lang="en-US" dirty="0" smtClean="0"/>
              <a:t>2013</a:t>
            </a:r>
            <a:endParaRPr lang="en-US" dirty="0"/>
          </a:p>
        </p:txBody>
      </p:sp>
      <p:sp>
        <p:nvSpPr>
          <p:cNvPr id="5" name="Right Arrow 4"/>
          <p:cNvSpPr/>
          <p:nvPr/>
        </p:nvSpPr>
        <p:spPr>
          <a:xfrm>
            <a:off x="3629025" y="3486523"/>
            <a:ext cx="495300" cy="3520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3781" t="19607" r="75782" b="33651"/>
          <a:stretch/>
        </p:blipFill>
        <p:spPr>
          <a:xfrm>
            <a:off x="1076325" y="1438362"/>
            <a:ext cx="1924050" cy="330048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2951" y="1438362"/>
            <a:ext cx="4330700" cy="3248025"/>
          </a:xfrm>
          <a:prstGeom prst="rect">
            <a:avLst/>
          </a:prstGeom>
        </p:spPr>
      </p:pic>
    </p:spTree>
    <p:extLst>
      <p:ext uri="{BB962C8B-B14F-4D97-AF65-F5344CB8AC3E}">
        <p14:creationId xmlns:p14="http://schemas.microsoft.com/office/powerpoint/2010/main" val="109655019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159" y="514351"/>
            <a:ext cx="6400800" cy="1130300"/>
          </a:xfrm>
        </p:spPr>
        <p:txBody>
          <a:bodyPr/>
          <a:lstStyle/>
          <a:p>
            <a:r>
              <a:rPr lang="en-US" dirty="0" smtClean="0"/>
              <a:t>Why is step important?</a:t>
            </a:r>
            <a:endParaRPr lang="en-US" dirty="0"/>
          </a:p>
        </p:txBody>
      </p:sp>
      <p:sp>
        <p:nvSpPr>
          <p:cNvPr id="3" name="Content Placeholder 2"/>
          <p:cNvSpPr>
            <a:spLocks noGrp="1"/>
          </p:cNvSpPr>
          <p:nvPr>
            <p:ph idx="1"/>
          </p:nvPr>
        </p:nvSpPr>
        <p:spPr>
          <a:xfrm>
            <a:off x="513159" y="1533526"/>
            <a:ext cx="6400800" cy="2711450"/>
          </a:xfrm>
        </p:spPr>
        <p:txBody>
          <a:bodyPr>
            <a:normAutofit/>
          </a:bodyPr>
          <a:lstStyle/>
          <a:p>
            <a:r>
              <a:rPr lang="en-US" dirty="0" smtClean="0"/>
              <a:t>In California, the teen birth rate was reduced by 45% between 2000 and 2012. Nonetheless</a:t>
            </a:r>
            <a:r>
              <a:rPr lang="en-US" dirty="0"/>
              <a:t>, the number of teen mothers in California remains significant, with nearly 35,000 children born to mothers aged 19 or under in 2012 (latest year for which data are available). </a:t>
            </a:r>
            <a:endParaRPr lang="en-US" dirty="0" smtClean="0"/>
          </a:p>
          <a:p>
            <a:r>
              <a:rPr lang="en-US" dirty="0" smtClean="0"/>
              <a:t>In </a:t>
            </a:r>
            <a:r>
              <a:rPr lang="en-US" dirty="0"/>
              <a:t>that year, </a:t>
            </a:r>
            <a:r>
              <a:rPr lang="en-US" b="1" dirty="0"/>
              <a:t>California ranked 19th </a:t>
            </a:r>
            <a:r>
              <a:rPr lang="en-US" dirty="0"/>
              <a:t>in the nation in teen birth rates, at 23.6 per 1000. 21 </a:t>
            </a:r>
            <a:r>
              <a:rPr lang="en-US" dirty="0" smtClean="0"/>
              <a:t>California counties </a:t>
            </a:r>
            <a:r>
              <a:rPr lang="en-US" dirty="0"/>
              <a:t>had birth rates </a:t>
            </a:r>
            <a:r>
              <a:rPr lang="en-US" dirty="0" smtClean="0"/>
              <a:t>significantly </a:t>
            </a:r>
            <a:r>
              <a:rPr lang="en-US" dirty="0"/>
              <a:t>higher than the </a:t>
            </a:r>
            <a:r>
              <a:rPr lang="en-US" dirty="0" smtClean="0"/>
              <a:t>national </a:t>
            </a:r>
            <a:r>
              <a:rPr lang="en-US" dirty="0"/>
              <a:t>average.</a:t>
            </a:r>
          </a:p>
          <a:p>
            <a:endParaRPr lang="en-US" dirty="0"/>
          </a:p>
        </p:txBody>
      </p:sp>
    </p:spTree>
    <p:extLst>
      <p:ext uri="{BB962C8B-B14F-4D97-AF65-F5344CB8AC3E}">
        <p14:creationId xmlns:p14="http://schemas.microsoft.com/office/powerpoint/2010/main" val="1974364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159" y="514351"/>
            <a:ext cx="6400800" cy="1130300"/>
          </a:xfrm>
        </p:spPr>
        <p:txBody>
          <a:bodyPr/>
          <a:lstStyle/>
          <a:p>
            <a:r>
              <a:rPr lang="en-US" dirty="0" smtClean="0"/>
              <a:t>Why is step important?</a:t>
            </a:r>
            <a:endParaRPr lang="en-US" dirty="0"/>
          </a:p>
        </p:txBody>
      </p:sp>
      <p:sp>
        <p:nvSpPr>
          <p:cNvPr id="3" name="Content Placeholder 2"/>
          <p:cNvSpPr>
            <a:spLocks noGrp="1"/>
          </p:cNvSpPr>
          <p:nvPr>
            <p:ph idx="1"/>
          </p:nvPr>
        </p:nvSpPr>
        <p:spPr>
          <a:xfrm>
            <a:off x="513159" y="1533526"/>
            <a:ext cx="6400800" cy="2711450"/>
          </a:xfrm>
        </p:spPr>
        <p:txBody>
          <a:bodyPr>
            <a:normAutofit lnSpcReduction="10000"/>
          </a:bodyPr>
          <a:lstStyle/>
          <a:p>
            <a:r>
              <a:rPr lang="en-US" dirty="0" smtClean="0"/>
              <a:t>Teen mothers face multiple, difficult challenges in their lives. Child care, education, employment, housing, health care, nutrition, and physical/emotional safety. </a:t>
            </a:r>
          </a:p>
          <a:p>
            <a:r>
              <a:rPr lang="en-US" dirty="0" smtClean="0"/>
              <a:t>Many teen mothers have limited or even no support system to teach and guide them on their parenting journey as they themselves try to navigate adolescence.  </a:t>
            </a:r>
          </a:p>
          <a:p>
            <a:r>
              <a:rPr lang="en-US" dirty="0" smtClean="0"/>
              <a:t>Most high schools have cut funding for support services for pregnant and parenting students.</a:t>
            </a:r>
          </a:p>
          <a:p>
            <a:r>
              <a:rPr lang="en-US" dirty="0" smtClean="0"/>
              <a:t>Nearly 70% of California teen moms drop out of high school, according to the CA Department of Education. </a:t>
            </a:r>
          </a:p>
          <a:p>
            <a:endParaRPr lang="en-US" dirty="0"/>
          </a:p>
        </p:txBody>
      </p:sp>
    </p:spTree>
    <p:extLst>
      <p:ext uri="{BB962C8B-B14F-4D97-AF65-F5344CB8AC3E}">
        <p14:creationId xmlns:p14="http://schemas.microsoft.com/office/powerpoint/2010/main" val="1974364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159" y="514351"/>
            <a:ext cx="6400800" cy="1130300"/>
          </a:xfrm>
        </p:spPr>
        <p:txBody>
          <a:bodyPr/>
          <a:lstStyle/>
          <a:p>
            <a:r>
              <a:rPr lang="en-US" dirty="0" smtClean="0"/>
              <a:t>What is step?</a:t>
            </a:r>
            <a:endParaRPr lang="en-US" dirty="0"/>
          </a:p>
        </p:txBody>
      </p:sp>
      <p:sp>
        <p:nvSpPr>
          <p:cNvPr id="3" name="Content Placeholder 2"/>
          <p:cNvSpPr>
            <a:spLocks noGrp="1"/>
          </p:cNvSpPr>
          <p:nvPr>
            <p:ph idx="1"/>
          </p:nvPr>
        </p:nvSpPr>
        <p:spPr>
          <a:xfrm>
            <a:off x="540913" y="1477850"/>
            <a:ext cx="6431001" cy="3092502"/>
          </a:xfrm>
        </p:spPr>
        <p:txBody>
          <a:bodyPr>
            <a:normAutofit/>
          </a:bodyPr>
          <a:lstStyle/>
          <a:p>
            <a:r>
              <a:rPr lang="en-US" dirty="0" smtClean="0"/>
              <a:t>The </a:t>
            </a:r>
            <a:r>
              <a:rPr lang="en-US" dirty="0" err="1" smtClean="0"/>
              <a:t>STeP</a:t>
            </a:r>
            <a:r>
              <a:rPr lang="en-US" dirty="0" smtClean="0"/>
              <a:t> project seeks to bridge the gap, by piloting a model for library services for pregnant/parenting teen moms in selected public libraries. </a:t>
            </a:r>
          </a:p>
          <a:p>
            <a:pPr lvl="0"/>
            <a:r>
              <a:rPr lang="en-US" dirty="0" smtClean="0"/>
              <a:t>Each library will work with </a:t>
            </a:r>
            <a:r>
              <a:rPr lang="en-US" u="sng" dirty="0" smtClean="0"/>
              <a:t>community partners</a:t>
            </a:r>
            <a:r>
              <a:rPr lang="en-US" dirty="0" smtClean="0"/>
              <a:t> to recruit participants and implement a series of informational/ instructional workshops.</a:t>
            </a:r>
          </a:p>
          <a:p>
            <a:r>
              <a:rPr lang="en-US" dirty="0" smtClean="0"/>
              <a:t>Selected libraries will receive training, resources and funding to successfully plan and implement this project.  </a:t>
            </a:r>
          </a:p>
          <a:p>
            <a:endParaRPr lang="en-US" dirty="0"/>
          </a:p>
        </p:txBody>
      </p:sp>
    </p:spTree>
    <p:extLst>
      <p:ext uri="{BB962C8B-B14F-4D97-AF65-F5344CB8AC3E}">
        <p14:creationId xmlns:p14="http://schemas.microsoft.com/office/powerpoint/2010/main" val="1974364797"/>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Slice</Template>
  <TotalTime>287</TotalTime>
  <Words>730</Words>
  <Application>Microsoft Macintosh PowerPoint</Application>
  <PresentationFormat>On-screen Show (16:9)</PresentationFormat>
  <Paragraphs>137</Paragraphs>
  <Slides>19</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Slice</vt:lpstr>
      <vt:lpstr>Acrobat Document</vt:lpstr>
      <vt:lpstr>PowerPoint Presentation</vt:lpstr>
      <vt:lpstr>Presenters:</vt:lpstr>
      <vt:lpstr>In this webinar:</vt:lpstr>
      <vt:lpstr>Evolution of the step project:</vt:lpstr>
      <vt:lpstr>Evolution of the step project:</vt:lpstr>
      <vt:lpstr>Evolution of the step project:</vt:lpstr>
      <vt:lpstr>Why is step important?</vt:lpstr>
      <vt:lpstr>Why is step important?</vt:lpstr>
      <vt:lpstr>What is step?</vt:lpstr>
      <vt:lpstr>Step in 2015</vt:lpstr>
      <vt:lpstr>Step at the Fresno library:</vt:lpstr>
      <vt:lpstr>Step at the Fresno library:</vt:lpstr>
      <vt:lpstr>Step at the Fresno library:</vt:lpstr>
      <vt:lpstr>Is step for you? </vt:lpstr>
      <vt:lpstr>Project Requirements:</vt:lpstr>
      <vt:lpstr>Each Project library receives:</vt:lpstr>
      <vt:lpstr>Application process:</vt:lpstr>
      <vt:lpstr>Thank you!</vt:lpstr>
      <vt:lpstr>PowerPoint Presentation</vt:lpstr>
    </vt:vector>
  </TitlesOfParts>
  <Company>City of Ontario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Courtney Saldana</dc:creator>
  <cp:lastModifiedBy>Chuck O'Shea</cp:lastModifiedBy>
  <cp:revision>41</cp:revision>
  <dcterms:created xsi:type="dcterms:W3CDTF">2015-04-06T16:47:11Z</dcterms:created>
  <dcterms:modified xsi:type="dcterms:W3CDTF">2015-04-21T17:06:19Z</dcterms:modified>
</cp:coreProperties>
</file>