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24" r:id="rId3"/>
  </p:sldMasterIdLst>
  <p:notesMasterIdLst>
    <p:notesMasterId r:id="rId41"/>
  </p:notesMasterIdLst>
  <p:handoutMasterIdLst>
    <p:handoutMasterId r:id="rId42"/>
  </p:handoutMasterIdLst>
  <p:sldIdLst>
    <p:sldId id="282" r:id="rId4"/>
    <p:sldId id="439" r:id="rId5"/>
    <p:sldId id="395" r:id="rId6"/>
    <p:sldId id="319" r:id="rId7"/>
    <p:sldId id="396" r:id="rId8"/>
    <p:sldId id="400" r:id="rId9"/>
    <p:sldId id="401" r:id="rId10"/>
    <p:sldId id="421" r:id="rId11"/>
    <p:sldId id="393" r:id="rId12"/>
    <p:sldId id="384" r:id="rId13"/>
    <p:sldId id="389" r:id="rId14"/>
    <p:sldId id="385" r:id="rId15"/>
    <p:sldId id="391" r:id="rId16"/>
    <p:sldId id="410" r:id="rId17"/>
    <p:sldId id="411" r:id="rId18"/>
    <p:sldId id="403" r:id="rId19"/>
    <p:sldId id="436" r:id="rId20"/>
    <p:sldId id="440" r:id="rId21"/>
    <p:sldId id="433" r:id="rId22"/>
    <p:sldId id="434" r:id="rId23"/>
    <p:sldId id="435" r:id="rId24"/>
    <p:sldId id="437" r:id="rId25"/>
    <p:sldId id="402" r:id="rId26"/>
    <p:sldId id="405" r:id="rId27"/>
    <p:sldId id="406" r:id="rId28"/>
    <p:sldId id="417" r:id="rId29"/>
    <p:sldId id="397" r:id="rId30"/>
    <p:sldId id="407" r:id="rId31"/>
    <p:sldId id="408" r:id="rId32"/>
    <p:sldId id="412" r:id="rId33"/>
    <p:sldId id="422" r:id="rId34"/>
    <p:sldId id="423" r:id="rId35"/>
    <p:sldId id="441" r:id="rId36"/>
    <p:sldId id="442" r:id="rId37"/>
    <p:sldId id="279" r:id="rId38"/>
    <p:sldId id="387" r:id="rId39"/>
    <p:sldId id="281"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46C"/>
    <a:srgbClr val="623612"/>
    <a:srgbClr val="5F4615"/>
    <a:srgbClr val="2F2363"/>
    <a:srgbClr val="276327"/>
    <a:srgbClr val="44C8C8"/>
    <a:srgbClr val="46B1C6"/>
    <a:srgbClr val="47AAC5"/>
    <a:srgbClr val="A40000"/>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2" autoAdjust="0"/>
    <p:restoredTop sz="91872" autoAdjust="0"/>
  </p:normalViewPr>
  <p:slideViewPr>
    <p:cSldViewPr snapToGrid="0">
      <p:cViewPr>
        <p:scale>
          <a:sx n="161" d="100"/>
          <a:sy n="161" d="100"/>
        </p:scale>
        <p:origin x="-656"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010"/>
    </p:cViewPr>
  </p:sorterViewPr>
  <p:notesViewPr>
    <p:cSldViewPr snapToGrid="0">
      <p:cViewPr varScale="1">
        <p:scale>
          <a:sx n="101" d="100"/>
          <a:sy n="101" d="100"/>
        </p:scale>
        <p:origin x="3552" y="108"/>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joan@jfwilliams.com</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0B7B5-712D-451D-A570-0F846FBC25C6}" type="slidenum">
              <a:rPr lang="en-US" smtClean="0"/>
              <a:t>‹#›</a:t>
            </a:fld>
            <a:endParaRPr lang="en-US"/>
          </a:p>
        </p:txBody>
      </p:sp>
    </p:spTree>
    <p:extLst>
      <p:ext uri="{BB962C8B-B14F-4D97-AF65-F5344CB8AC3E}">
        <p14:creationId xmlns:p14="http://schemas.microsoft.com/office/powerpoint/2010/main" val="1927435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52850" y="514350"/>
            <a:ext cx="2095500" cy="1571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333625"/>
            <a:ext cx="5486400" cy="6124575"/>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0094E-BB92-4C69-85AD-35EEF123BBAF}" type="slidenum">
              <a:rPr lang="en-US" smtClean="0"/>
              <a:t>‹#›</a:t>
            </a:fld>
            <a:endParaRPr lang="en-US"/>
          </a:p>
        </p:txBody>
      </p:sp>
    </p:spTree>
    <p:extLst>
      <p:ext uri="{BB962C8B-B14F-4D97-AF65-F5344CB8AC3E}">
        <p14:creationId xmlns:p14="http://schemas.microsoft.com/office/powerpoint/2010/main" val="22779109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208463" y="303213"/>
            <a:ext cx="2273300" cy="1706562"/>
          </a:xfrm>
          <a:ln/>
        </p:spPr>
      </p:sp>
      <p:sp>
        <p:nvSpPr>
          <p:cNvPr id="81923" name="Slide Number Placeholder 4"/>
          <p:cNvSpPr>
            <a:spLocks noGrp="1"/>
          </p:cNvSpPr>
          <p:nvPr>
            <p:ph type="sldNum" sz="quarter" idx="5"/>
          </p:nvPr>
        </p:nvSpPr>
        <p:spPr>
          <a:xfrm>
            <a:off x="3884613" y="8644502"/>
            <a:ext cx="2971800" cy="455057"/>
          </a:xfrm>
          <a:prstGeom prst="rect">
            <a:avLst/>
          </a:prstGeom>
          <a:noFill/>
        </p:spPr>
        <p:txBody>
          <a:bodyPr lIns="91188" tIns="45595" rIns="91188" bIns="45595"/>
          <a:lstStyle/>
          <a:p>
            <a:fld id="{93520D1F-2B64-48EA-9317-41C9819B35F6}" type="slidenum">
              <a:rPr lang="en-US" smtClean="0">
                <a:solidFill>
                  <a:prstClr val="black"/>
                </a:solidFill>
              </a:rPr>
              <a:pPr/>
              <a:t>1</a:t>
            </a:fld>
            <a:endParaRPr lang="en-US" smtClean="0">
              <a:solidFill>
                <a:prstClr val="black"/>
              </a:solidFill>
            </a:endParaRPr>
          </a:p>
        </p:txBody>
      </p:sp>
      <p:sp>
        <p:nvSpPr>
          <p:cNvPr id="4" name="Notes Placeholder 3"/>
          <p:cNvSpPr>
            <a:spLocks noGrp="1"/>
          </p:cNvSpPr>
          <p:nvPr>
            <p:ph type="body" idx="1"/>
          </p:nvPr>
        </p:nvSpPr>
        <p:spPr/>
        <p:txBody>
          <a:bodyPr>
            <a:normAutofit/>
          </a:bodyPr>
          <a:lstStyle/>
          <a:p>
            <a:endParaRPr lang="en-US" baseline="0" dirty="0" smtClean="0"/>
          </a:p>
        </p:txBody>
      </p:sp>
    </p:spTree>
    <p:extLst>
      <p:ext uri="{BB962C8B-B14F-4D97-AF65-F5344CB8AC3E}">
        <p14:creationId xmlns:p14="http://schemas.microsoft.com/office/powerpoint/2010/main" val="1463509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10</a:t>
            </a:fld>
            <a:endParaRPr lang="en-US"/>
          </a:p>
        </p:txBody>
      </p:sp>
    </p:spTree>
    <p:extLst>
      <p:ext uri="{BB962C8B-B14F-4D97-AF65-F5344CB8AC3E}">
        <p14:creationId xmlns:p14="http://schemas.microsoft.com/office/powerpoint/2010/main" val="336266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479725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12</a:t>
            </a:fld>
            <a:endParaRPr lang="en-US"/>
          </a:p>
        </p:txBody>
      </p:sp>
    </p:spTree>
    <p:extLst>
      <p:ext uri="{BB962C8B-B14F-4D97-AF65-F5344CB8AC3E}">
        <p14:creationId xmlns:p14="http://schemas.microsoft.com/office/powerpoint/2010/main" val="3527999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13</a:t>
            </a:fld>
            <a:endParaRPr lang="en-US"/>
          </a:p>
        </p:txBody>
      </p:sp>
    </p:spTree>
    <p:extLst>
      <p:ext uri="{BB962C8B-B14F-4D97-AF65-F5344CB8AC3E}">
        <p14:creationId xmlns:p14="http://schemas.microsoft.com/office/powerpoint/2010/main" val="183206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EB0094E-BB92-4C69-85AD-35EEF123BBAF}" type="slidenum">
              <a:rPr lang="en-US" smtClean="0"/>
              <a:t>14</a:t>
            </a:fld>
            <a:endParaRPr lang="en-US"/>
          </a:p>
        </p:txBody>
      </p:sp>
    </p:spTree>
    <p:extLst>
      <p:ext uri="{BB962C8B-B14F-4D97-AF65-F5344CB8AC3E}">
        <p14:creationId xmlns:p14="http://schemas.microsoft.com/office/powerpoint/2010/main" val="206741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15</a:t>
            </a:fld>
            <a:endParaRPr lang="en-US"/>
          </a:p>
        </p:txBody>
      </p:sp>
    </p:spTree>
    <p:extLst>
      <p:ext uri="{BB962C8B-B14F-4D97-AF65-F5344CB8AC3E}">
        <p14:creationId xmlns:p14="http://schemas.microsoft.com/office/powerpoint/2010/main" val="1889367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mapping can help</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16</a:t>
            </a:fld>
            <a:endParaRPr lang="en-US"/>
          </a:p>
        </p:txBody>
      </p:sp>
    </p:spTree>
    <p:extLst>
      <p:ext uri="{BB962C8B-B14F-4D97-AF65-F5344CB8AC3E}">
        <p14:creationId xmlns:p14="http://schemas.microsoft.com/office/powerpoint/2010/main" val="60670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66116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18</a:t>
            </a:fld>
            <a:endParaRPr lang="en-US"/>
          </a:p>
        </p:txBody>
      </p:sp>
    </p:spTree>
    <p:extLst>
      <p:ext uri="{BB962C8B-B14F-4D97-AF65-F5344CB8AC3E}">
        <p14:creationId xmlns:p14="http://schemas.microsoft.com/office/powerpoint/2010/main" val="1473984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19</a:t>
            </a:fld>
            <a:endParaRPr lang="en-US"/>
          </a:p>
        </p:txBody>
      </p:sp>
    </p:spTree>
    <p:extLst>
      <p:ext uri="{BB962C8B-B14F-4D97-AF65-F5344CB8AC3E}">
        <p14:creationId xmlns:p14="http://schemas.microsoft.com/office/powerpoint/2010/main" val="715248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a:t>
            </a:fld>
            <a:endParaRPr lang="en-US"/>
          </a:p>
        </p:txBody>
      </p:sp>
    </p:spTree>
    <p:extLst>
      <p:ext uri="{BB962C8B-B14F-4D97-AF65-F5344CB8AC3E}">
        <p14:creationId xmlns:p14="http://schemas.microsoft.com/office/powerpoint/2010/main" val="50689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27620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95483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22</a:t>
            </a:fld>
            <a:endParaRPr lang="en-US"/>
          </a:p>
        </p:txBody>
      </p:sp>
    </p:spTree>
    <p:extLst>
      <p:ext uri="{BB962C8B-B14F-4D97-AF65-F5344CB8AC3E}">
        <p14:creationId xmlns:p14="http://schemas.microsoft.com/office/powerpoint/2010/main" val="2646162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23</a:t>
            </a:fld>
            <a:endParaRPr lang="en-US"/>
          </a:p>
        </p:txBody>
      </p:sp>
    </p:spTree>
    <p:extLst>
      <p:ext uri="{BB962C8B-B14F-4D97-AF65-F5344CB8AC3E}">
        <p14:creationId xmlns:p14="http://schemas.microsoft.com/office/powerpoint/2010/main" val="2771980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24</a:t>
            </a:fld>
            <a:endParaRPr lang="en-US"/>
          </a:p>
        </p:txBody>
      </p:sp>
    </p:spTree>
    <p:extLst>
      <p:ext uri="{BB962C8B-B14F-4D97-AF65-F5344CB8AC3E}">
        <p14:creationId xmlns:p14="http://schemas.microsoft.com/office/powerpoint/2010/main" val="2659596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25</a:t>
            </a:fld>
            <a:endParaRPr lang="en-US"/>
          </a:p>
        </p:txBody>
      </p:sp>
    </p:spTree>
    <p:extLst>
      <p:ext uri="{BB962C8B-B14F-4D97-AF65-F5344CB8AC3E}">
        <p14:creationId xmlns:p14="http://schemas.microsoft.com/office/powerpoint/2010/main" val="381027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26</a:t>
            </a:fld>
            <a:endParaRPr lang="en-US"/>
          </a:p>
        </p:txBody>
      </p:sp>
    </p:spTree>
    <p:extLst>
      <p:ext uri="{BB962C8B-B14F-4D97-AF65-F5344CB8AC3E}">
        <p14:creationId xmlns:p14="http://schemas.microsoft.com/office/powerpoint/2010/main" val="233938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bad news is time flies.  The good news is you can be the pilot.</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27</a:t>
            </a:fld>
            <a:endParaRPr lang="en-US"/>
          </a:p>
        </p:txBody>
      </p:sp>
    </p:spTree>
    <p:extLst>
      <p:ext uri="{BB962C8B-B14F-4D97-AF65-F5344CB8AC3E}">
        <p14:creationId xmlns:p14="http://schemas.microsoft.com/office/powerpoint/2010/main" val="658167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28</a:t>
            </a:fld>
            <a:endParaRPr lang="en-US"/>
          </a:p>
        </p:txBody>
      </p:sp>
    </p:spTree>
    <p:extLst>
      <p:ext uri="{BB962C8B-B14F-4D97-AF65-F5344CB8AC3E}">
        <p14:creationId xmlns:p14="http://schemas.microsoft.com/office/powerpoint/2010/main" val="258595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29</a:t>
            </a:fld>
            <a:endParaRPr lang="en-US"/>
          </a:p>
        </p:txBody>
      </p:sp>
    </p:spTree>
    <p:extLst>
      <p:ext uri="{BB962C8B-B14F-4D97-AF65-F5344CB8AC3E}">
        <p14:creationId xmlns:p14="http://schemas.microsoft.com/office/powerpoint/2010/main" val="211300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a:t>
            </a:fld>
            <a:endParaRPr lang="en-US"/>
          </a:p>
        </p:txBody>
      </p:sp>
    </p:spTree>
    <p:extLst>
      <p:ext uri="{BB962C8B-B14F-4D97-AF65-F5344CB8AC3E}">
        <p14:creationId xmlns:p14="http://schemas.microsoft.com/office/powerpoint/2010/main" val="478025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30</a:t>
            </a:fld>
            <a:endParaRPr lang="en-US"/>
          </a:p>
        </p:txBody>
      </p:sp>
    </p:spTree>
    <p:extLst>
      <p:ext uri="{BB962C8B-B14F-4D97-AF65-F5344CB8AC3E}">
        <p14:creationId xmlns:p14="http://schemas.microsoft.com/office/powerpoint/2010/main" val="3883804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31</a:t>
            </a:fld>
            <a:endParaRPr lang="en-US"/>
          </a:p>
        </p:txBody>
      </p:sp>
    </p:spTree>
    <p:extLst>
      <p:ext uri="{BB962C8B-B14F-4D97-AF65-F5344CB8AC3E}">
        <p14:creationId xmlns:p14="http://schemas.microsoft.com/office/powerpoint/2010/main" val="2537329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dirty="0" smtClean="0">
                <a:solidFill>
                  <a:schemeClr val="tx1"/>
                </a:solidFill>
                <a:effectLst/>
                <a:latin typeface="+mn-lt"/>
                <a:ea typeface="+mn-ea"/>
                <a:cs typeface="+mn-cs"/>
              </a:rPr>
              <a:t>Don’t</a:t>
            </a:r>
            <a:r>
              <a:rPr lang="en-US" sz="1600" b="1" kern="1200" baseline="0" dirty="0" smtClean="0">
                <a:solidFill>
                  <a:schemeClr val="tx1"/>
                </a:solidFill>
                <a:effectLst/>
                <a:latin typeface="+mn-lt"/>
                <a:ea typeface="+mn-ea"/>
                <a:cs typeface="+mn-cs"/>
              </a:rPr>
              <a:t> just tell, show</a:t>
            </a:r>
            <a:endParaRPr lang="en-US" sz="1600" b="1" kern="1200" dirty="0" smtClean="0">
              <a:solidFill>
                <a:schemeClr val="tx1"/>
              </a:solidFill>
              <a:effectLst/>
              <a:latin typeface="+mn-lt"/>
              <a:ea typeface="+mn-ea"/>
              <a:cs typeface="+mn-cs"/>
            </a:endParaRPr>
          </a:p>
          <a:p>
            <a:endParaRPr lang="en-US" sz="1600" b="1" kern="1200" dirty="0" smtClean="0">
              <a:solidFill>
                <a:schemeClr val="tx1"/>
              </a:solidFill>
              <a:effectLst/>
              <a:latin typeface="+mn-lt"/>
              <a:ea typeface="+mn-ea"/>
              <a:cs typeface="+mn-cs"/>
            </a:endParaRPr>
          </a:p>
          <a:p>
            <a:r>
              <a:rPr lang="en-US" sz="1600" b="1" kern="1200" dirty="0" smtClean="0">
                <a:solidFill>
                  <a:schemeClr val="tx1"/>
                </a:solidFill>
                <a:effectLst/>
                <a:latin typeface="+mn-lt"/>
                <a:ea typeface="+mn-ea"/>
                <a:cs typeface="+mn-cs"/>
              </a:rPr>
              <a:t>Fit.</a:t>
            </a:r>
            <a:r>
              <a:rPr lang="en-US" sz="1600" kern="1200" dirty="0" smtClean="0">
                <a:solidFill>
                  <a:schemeClr val="tx1"/>
                </a:solidFill>
                <a:effectLst/>
                <a:latin typeface="+mn-lt"/>
                <a:ea typeface="+mn-ea"/>
                <a:cs typeface="+mn-cs"/>
              </a:rPr>
              <a:t> Am I a fit with the organization and its culture? Is the purpose of the organization meaningful to me? Are the values of the company in harmony with my values? Am I a fit with my job? Is my work significant, challenging and the best use of my abilities?</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b="1" kern="1200" dirty="0" smtClean="0">
                <a:solidFill>
                  <a:schemeClr val="tx1"/>
                </a:solidFill>
                <a:effectLst/>
                <a:latin typeface="+mn-lt"/>
                <a:ea typeface="+mn-ea"/>
                <a:cs typeface="+mn-cs"/>
              </a:rPr>
              <a:t>Trust.</a:t>
            </a:r>
            <a:r>
              <a:rPr lang="en-US" sz="1600" kern="1200" dirty="0" smtClean="0">
                <a:solidFill>
                  <a:schemeClr val="tx1"/>
                </a:solidFill>
                <a:effectLst/>
                <a:latin typeface="+mn-lt"/>
                <a:ea typeface="+mn-ea"/>
                <a:cs typeface="+mn-cs"/>
              </a:rPr>
              <a:t> Do I have a trusting workplace where leaders have integrity and are honest, respected and fair?</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b="1" kern="1200" dirty="0" smtClean="0">
                <a:solidFill>
                  <a:schemeClr val="tx1"/>
                </a:solidFill>
                <a:effectLst/>
                <a:latin typeface="+mn-lt"/>
                <a:ea typeface="+mn-ea"/>
                <a:cs typeface="+mn-cs"/>
              </a:rPr>
              <a:t>Caring.</a:t>
            </a:r>
            <a:r>
              <a:rPr lang="en-US" sz="1600" kern="1200" dirty="0" smtClean="0">
                <a:solidFill>
                  <a:schemeClr val="tx1"/>
                </a:solidFill>
                <a:effectLst/>
                <a:latin typeface="+mn-lt"/>
                <a:ea typeface="+mn-ea"/>
                <a:cs typeface="+mn-cs"/>
              </a:rPr>
              <a:t> Do I have a caring workplace where my peers and managers feel like family, and they encourage collaboration and teamwork? Do I have friends at work?</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b="1" kern="1200" dirty="0" smtClean="0">
                <a:solidFill>
                  <a:schemeClr val="tx1"/>
                </a:solidFill>
                <a:effectLst/>
                <a:latin typeface="+mn-lt"/>
                <a:ea typeface="+mn-ea"/>
                <a:cs typeface="+mn-cs"/>
              </a:rPr>
              <a:t>Openness.</a:t>
            </a:r>
            <a:r>
              <a:rPr lang="en-US" sz="1600" kern="1200" dirty="0" smtClean="0">
                <a:solidFill>
                  <a:schemeClr val="tx1"/>
                </a:solidFill>
                <a:effectLst/>
                <a:latin typeface="+mn-lt"/>
                <a:ea typeface="+mn-ea"/>
                <a:cs typeface="+mn-cs"/>
              </a:rPr>
              <a:t> Am I informed, and does my manager listen?</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b="1" kern="1200" dirty="0" smtClean="0">
                <a:solidFill>
                  <a:schemeClr val="tx1"/>
                </a:solidFill>
                <a:effectLst/>
                <a:latin typeface="+mn-lt"/>
                <a:ea typeface="+mn-ea"/>
                <a:cs typeface="+mn-cs"/>
              </a:rPr>
              <a:t>Development.</a:t>
            </a:r>
            <a:r>
              <a:rPr lang="en-US" sz="1600" kern="1200" dirty="0" smtClean="0">
                <a:solidFill>
                  <a:schemeClr val="tx1"/>
                </a:solidFill>
                <a:effectLst/>
                <a:latin typeface="+mn-lt"/>
                <a:ea typeface="+mn-ea"/>
                <a:cs typeface="+mn-cs"/>
              </a:rPr>
              <a:t> Does the company support individual development? Am I developing and growing in ways that nurture achievement and mastery?</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b="1" kern="1200" dirty="0" smtClean="0">
                <a:solidFill>
                  <a:schemeClr val="tx1"/>
                </a:solidFill>
                <a:effectLst/>
                <a:latin typeface="+mn-lt"/>
                <a:ea typeface="+mn-ea"/>
                <a:cs typeface="+mn-cs"/>
              </a:rPr>
              <a:t>Ownership.</a:t>
            </a:r>
            <a:r>
              <a:rPr lang="en-US" sz="1600" kern="1200" dirty="0" smtClean="0">
                <a:solidFill>
                  <a:schemeClr val="tx1"/>
                </a:solidFill>
                <a:effectLst/>
                <a:latin typeface="+mn-lt"/>
                <a:ea typeface="+mn-ea"/>
                <a:cs typeface="+mn-cs"/>
              </a:rPr>
              <a:t> Do I feel like an owner? Do I have autonomy where I participate in decision-making, have responsibilities and have flexibility in how I achieve my goals?</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32</a:t>
            </a:fld>
            <a:endParaRPr lang="en-US"/>
          </a:p>
        </p:txBody>
      </p:sp>
    </p:spTree>
    <p:extLst>
      <p:ext uri="{BB962C8B-B14F-4D97-AF65-F5344CB8AC3E}">
        <p14:creationId xmlns:p14="http://schemas.microsoft.com/office/powerpoint/2010/main" val="227138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33</a:t>
            </a:fld>
            <a:endParaRPr lang="en-US"/>
          </a:p>
        </p:txBody>
      </p:sp>
    </p:spTree>
    <p:extLst>
      <p:ext uri="{BB962C8B-B14F-4D97-AF65-F5344CB8AC3E}">
        <p14:creationId xmlns:p14="http://schemas.microsoft.com/office/powerpoint/2010/main" val="4269602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34</a:t>
            </a:fld>
            <a:endParaRPr lang="en-US"/>
          </a:p>
        </p:txBody>
      </p:sp>
    </p:spTree>
    <p:extLst>
      <p:ext uri="{BB962C8B-B14F-4D97-AF65-F5344CB8AC3E}">
        <p14:creationId xmlns:p14="http://schemas.microsoft.com/office/powerpoint/2010/main" val="2581829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8463" y="303213"/>
            <a:ext cx="2273300" cy="17065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43938"/>
            <a:ext cx="2971800" cy="455612"/>
          </a:xfrm>
          <a:prstGeom prst="rect">
            <a:avLst/>
          </a:prstGeom>
        </p:spPr>
        <p:txBody>
          <a:bodyPr lIns="91429" tIns="45715" rIns="91429" bIns="45715"/>
          <a:lstStyle/>
          <a:p>
            <a:fld id="{B25CF121-AAEF-49C7-9D4A-14E692BBD0C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67803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36</a:t>
            </a:fld>
            <a:endParaRPr lang="en-US"/>
          </a:p>
        </p:txBody>
      </p:sp>
    </p:spTree>
    <p:extLst>
      <p:ext uri="{BB962C8B-B14F-4D97-AF65-F5344CB8AC3E}">
        <p14:creationId xmlns:p14="http://schemas.microsoft.com/office/powerpoint/2010/main" val="2307681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B0094E-BB92-4C69-85AD-35EEF123BBAF}" type="slidenum">
              <a:rPr lang="en-US" smtClean="0"/>
              <a:t>37</a:t>
            </a:fld>
            <a:endParaRPr lang="en-US"/>
          </a:p>
        </p:txBody>
      </p:sp>
    </p:spTree>
    <p:extLst>
      <p:ext uri="{BB962C8B-B14F-4D97-AF65-F5344CB8AC3E}">
        <p14:creationId xmlns:p14="http://schemas.microsoft.com/office/powerpoint/2010/main" val="135469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4</a:t>
            </a:fld>
            <a:endParaRPr lang="en-US"/>
          </a:p>
        </p:txBody>
      </p:sp>
    </p:spTree>
    <p:extLst>
      <p:ext uri="{BB962C8B-B14F-4D97-AF65-F5344CB8AC3E}">
        <p14:creationId xmlns:p14="http://schemas.microsoft.com/office/powerpoint/2010/main" val="226104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are you doing?  </a:t>
            </a:r>
          </a:p>
          <a:p>
            <a:endParaRPr lang="en-US" dirty="0"/>
          </a:p>
          <a:p>
            <a:pPr marL="285750" indent="-285750">
              <a:buFont typeface="Arial" panose="020B0604020202020204" pitchFamily="34" charset="0"/>
              <a:buChar char="•"/>
            </a:pPr>
            <a:r>
              <a:rPr lang="en-US" dirty="0" smtClean="0"/>
              <a:t>Making a living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Being the best stone carver I can be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Building a cathedral</a:t>
            </a:r>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5</a:t>
            </a:fld>
            <a:endParaRPr lang="en-US"/>
          </a:p>
        </p:txBody>
      </p:sp>
    </p:spTree>
    <p:extLst>
      <p:ext uri="{BB962C8B-B14F-4D97-AF65-F5344CB8AC3E}">
        <p14:creationId xmlns:p14="http://schemas.microsoft.com/office/powerpoint/2010/main" val="299767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6</a:t>
            </a:fld>
            <a:endParaRPr lang="en-US"/>
          </a:p>
        </p:txBody>
      </p:sp>
    </p:spTree>
    <p:extLst>
      <p:ext uri="{BB962C8B-B14F-4D97-AF65-F5344CB8AC3E}">
        <p14:creationId xmlns:p14="http://schemas.microsoft.com/office/powerpoint/2010/main" val="3785953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7</a:t>
            </a:fld>
            <a:endParaRPr lang="en-US"/>
          </a:p>
        </p:txBody>
      </p:sp>
    </p:spTree>
    <p:extLst>
      <p:ext uri="{BB962C8B-B14F-4D97-AF65-F5344CB8AC3E}">
        <p14:creationId xmlns:p14="http://schemas.microsoft.com/office/powerpoint/2010/main" val="163194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8</a:t>
            </a:fld>
            <a:endParaRPr lang="en-US" dirty="0"/>
          </a:p>
        </p:txBody>
      </p:sp>
    </p:spTree>
    <p:extLst>
      <p:ext uri="{BB962C8B-B14F-4D97-AF65-F5344CB8AC3E}">
        <p14:creationId xmlns:p14="http://schemas.microsoft.com/office/powerpoint/2010/main" val="187463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B0094E-BB92-4C69-85AD-35EEF123BBAF}" type="slidenum">
              <a:rPr lang="en-US" smtClean="0"/>
              <a:t>9</a:t>
            </a:fld>
            <a:endParaRPr lang="en-US"/>
          </a:p>
        </p:txBody>
      </p:sp>
    </p:spTree>
    <p:extLst>
      <p:ext uri="{BB962C8B-B14F-4D97-AF65-F5344CB8AC3E}">
        <p14:creationId xmlns:p14="http://schemas.microsoft.com/office/powerpoint/2010/main" val="218458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DE9EC7-C9F4-48E5-9874-F233FD15134C}" type="slidenum">
              <a:rPr lang="en-US"/>
              <a:pPr>
                <a:defRPr/>
              </a:pPr>
              <a:t>‹#›</a:t>
            </a:fld>
            <a:endParaRPr lang="en-US" dirty="0"/>
          </a:p>
        </p:txBody>
      </p:sp>
    </p:spTree>
    <p:extLst>
      <p:ext uri="{BB962C8B-B14F-4D97-AF65-F5344CB8AC3E}">
        <p14:creationId xmlns:p14="http://schemas.microsoft.com/office/powerpoint/2010/main" val="88555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161662-78DA-43E7-8C0D-5DDCFB705A8B}" type="slidenum">
              <a:rPr lang="en-US"/>
              <a:pPr>
                <a:defRPr/>
              </a:pPr>
              <a:t>‹#›</a:t>
            </a:fld>
            <a:endParaRPr lang="en-US" dirty="0"/>
          </a:p>
        </p:txBody>
      </p:sp>
    </p:spTree>
    <p:extLst>
      <p:ext uri="{BB962C8B-B14F-4D97-AF65-F5344CB8AC3E}">
        <p14:creationId xmlns:p14="http://schemas.microsoft.com/office/powerpoint/2010/main" val="407773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F22B13-62DD-48C6-A202-DA95843333E3}" type="slidenum">
              <a:rPr lang="en-US"/>
              <a:pPr>
                <a:defRPr/>
              </a:pPr>
              <a:t>‹#›</a:t>
            </a:fld>
            <a:endParaRPr lang="en-US" dirty="0"/>
          </a:p>
        </p:txBody>
      </p:sp>
    </p:spTree>
    <p:extLst>
      <p:ext uri="{BB962C8B-B14F-4D97-AF65-F5344CB8AC3E}">
        <p14:creationId xmlns:p14="http://schemas.microsoft.com/office/powerpoint/2010/main" val="111667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grpSp>
      </p:grpSp>
      <p:sp>
        <p:nvSpPr>
          <p:cNvPr id="101070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1010708" name="Rectangle 20"/>
          <p:cNvSpPr>
            <a:spLocks noGrp="1" noChangeArrowheads="1"/>
          </p:cNvSpPr>
          <p:nvPr>
            <p:ph type="subTitle" idx="1"/>
          </p:nvPr>
        </p:nvSpPr>
        <p:spPr>
          <a:xfrm>
            <a:off x="2971800" y="4267200"/>
            <a:ext cx="6019800" cy="1752600"/>
          </a:xfrm>
        </p:spPr>
        <p:txBody>
          <a:bodyPr/>
          <a:lstStyle>
            <a:lvl1pPr marL="0" indent="0">
              <a:buFont typeface="Wingdings"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fld id="{176AB12E-FA3D-47D6-99CA-7EBDFCDCA4C1}" type="datetime1">
              <a:rPr lang="en-US">
                <a:solidFill>
                  <a:srgbClr val="000000"/>
                </a:solidFill>
              </a:rPr>
              <a:pPr/>
              <a:t>5/18/15</a:t>
            </a:fld>
            <a:endParaRPr lang="en-US">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fld id="{AFAF50B4-1E49-4553-9429-AC3C095B5D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459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5C08BF9-0A32-4AC9-96F3-27757CA891E5}"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0CCA97D-29DD-4347-B0AC-FD4D769E821E}"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329457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1B1F5055-993E-401B-AEBE-8D7BFB731AD4}"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C20B8BCB-C501-4671-9AE6-7483BB06D6CE}"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249468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16A66505-CDEA-49ED-9E76-0BDA49263DA7}"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C17FE4A1-5DB4-4DC5-A3A5-9F62D022AE56}"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997126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fld id="{9BB5ADDC-1BA1-4367-B116-8BE0647E9166}" type="slidenum">
              <a:rPr lang="en-US">
                <a:solidFill>
                  <a:srgbClr val="000000"/>
                </a:solidFill>
              </a: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fld id="{CB720D9E-8FE1-4D17-AF62-4FA44C00E291}"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2025361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fld id="{11B68EBF-286F-42FC-99B4-A40A528D4B3D}" type="slidenum">
              <a:rPr lang="en-US">
                <a:solidFill>
                  <a:srgbClr val="000000"/>
                </a:solidFill>
              </a: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fld id="{AE1FF785-1F71-43D4-9C41-D4188468E3AD}"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3120722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fld id="{6CEBB188-3AD5-4EC3-A77E-9F608268DF83}" type="slidenum">
              <a:rPr lang="en-US">
                <a:solidFill>
                  <a:srgbClr val="000000"/>
                </a:solidFill>
              </a: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fld id="{E4563840-5323-4D13-B8C1-78299FD0939D}"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1228865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083D1F7D-6E2E-4F4A-A485-8CF0DDD56D40}"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B317CF96-5C6C-4553-9A4B-C373B2A4931A}"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200144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53D08C-C26F-40E8-AA78-05FAF248D9AA}" type="slidenum">
              <a:rPr lang="en-US"/>
              <a:pPr>
                <a:defRPr/>
              </a:pPr>
              <a:t>‹#›</a:t>
            </a:fld>
            <a:endParaRPr lang="en-US" dirty="0"/>
          </a:p>
        </p:txBody>
      </p:sp>
    </p:spTree>
    <p:extLst>
      <p:ext uri="{BB962C8B-B14F-4D97-AF65-F5344CB8AC3E}">
        <p14:creationId xmlns:p14="http://schemas.microsoft.com/office/powerpoint/2010/main" val="149624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DC3F3832-FD6E-48DD-87E8-9209B5BD23FF}"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9336ECB4-2ADB-442B-B5FB-0530850C9A45}"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234233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A79FB43B-4710-4F44-8B76-F066B8985A7F}"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AB627CA8-2950-476D-AC53-EACBA35D3E3C}"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1468619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fld id="{F13069CB-4B8D-4096-A445-299EE2FE7CD3}" type="slidenum">
              <a:rPr lang="en-US">
                <a:solidFill>
                  <a:srgbClr val="000000"/>
                </a:solidFill>
              </a: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fld id="{89E55A8B-D97A-44D4-BB0A-5113512FFD53}"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3699809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3886200"/>
          </a:xfrm>
        </p:spPr>
        <p:txBody>
          <a:bodyPr/>
          <a:lstStyle/>
          <a:p>
            <a:pPr lvl="0"/>
            <a:endParaRPr lang="en-US" noProof="0" smtClean="0"/>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fld id="{2AED0488-7559-4B2B-8641-218BFACA468E}" type="slidenum">
              <a:rPr lang="en-US">
                <a:solidFill>
                  <a:srgbClr val="000000"/>
                </a:solidFill>
              </a: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fld id="{6C8D9412-47FC-428F-9AF4-4EF7FB3912D4}" type="datetime1">
              <a:rPr lang="en-US">
                <a:solidFill>
                  <a:srgbClr val="000000"/>
                </a:solidFill>
              </a:rPr>
              <a:pPr/>
              <a:t>5/18/15</a:t>
            </a:fld>
            <a:endParaRPr lang="en-US">
              <a:solidFill>
                <a:srgbClr val="000000"/>
              </a:solidFill>
            </a:endParaRPr>
          </a:p>
        </p:txBody>
      </p:sp>
    </p:spTree>
    <p:extLst>
      <p:ext uri="{BB962C8B-B14F-4D97-AF65-F5344CB8AC3E}">
        <p14:creationId xmlns:p14="http://schemas.microsoft.com/office/powerpoint/2010/main" val="2110748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E8CAAF08-9635-4940-BB60-6DB742521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25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979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22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69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111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23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202901-E8B2-45C1-8C64-BE3CCE75D7C7}" type="slidenum">
              <a:rPr lang="en-US"/>
              <a:pPr>
                <a:defRPr/>
              </a:pPr>
              <a:t>‹#›</a:t>
            </a:fld>
            <a:endParaRPr lang="en-US" dirty="0"/>
          </a:p>
        </p:txBody>
      </p:sp>
    </p:spTree>
    <p:extLst>
      <p:ext uri="{BB962C8B-B14F-4D97-AF65-F5344CB8AC3E}">
        <p14:creationId xmlns:p14="http://schemas.microsoft.com/office/powerpoint/2010/main" val="1901570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049768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730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37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8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787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516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7CD374-982E-43EB-A6D0-E92E19AFEA9C}" type="slidenum">
              <a:rPr lang="en-US"/>
              <a:pPr>
                <a:defRPr/>
              </a:pPr>
              <a:t>‹#›</a:t>
            </a:fld>
            <a:endParaRPr lang="en-US" dirty="0"/>
          </a:p>
        </p:txBody>
      </p:sp>
    </p:spTree>
    <p:extLst>
      <p:ext uri="{BB962C8B-B14F-4D97-AF65-F5344CB8AC3E}">
        <p14:creationId xmlns:p14="http://schemas.microsoft.com/office/powerpoint/2010/main" val="132547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2CFC60-FAB7-433D-BFA4-8FC16511F0A0}" type="slidenum">
              <a:rPr lang="en-US"/>
              <a:pPr>
                <a:defRPr/>
              </a:pPr>
              <a:t>‹#›</a:t>
            </a:fld>
            <a:endParaRPr lang="en-US" dirty="0"/>
          </a:p>
        </p:txBody>
      </p:sp>
    </p:spTree>
    <p:extLst>
      <p:ext uri="{BB962C8B-B14F-4D97-AF65-F5344CB8AC3E}">
        <p14:creationId xmlns:p14="http://schemas.microsoft.com/office/powerpoint/2010/main" val="360916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985CD5-2129-4BB0-9DBE-2F4666B248A7}" type="slidenum">
              <a:rPr lang="en-US"/>
              <a:pPr>
                <a:defRPr/>
              </a:pPr>
              <a:t>‹#›</a:t>
            </a:fld>
            <a:endParaRPr lang="en-US" dirty="0"/>
          </a:p>
        </p:txBody>
      </p:sp>
    </p:spTree>
    <p:extLst>
      <p:ext uri="{BB962C8B-B14F-4D97-AF65-F5344CB8AC3E}">
        <p14:creationId xmlns:p14="http://schemas.microsoft.com/office/powerpoint/2010/main" val="418707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461703-E70B-4426-BCEF-23D703FEC008}" type="slidenum">
              <a:rPr lang="en-US"/>
              <a:pPr>
                <a:defRPr/>
              </a:pPr>
              <a:t>‹#›</a:t>
            </a:fld>
            <a:endParaRPr lang="en-US" dirty="0"/>
          </a:p>
        </p:txBody>
      </p:sp>
    </p:spTree>
    <p:extLst>
      <p:ext uri="{BB962C8B-B14F-4D97-AF65-F5344CB8AC3E}">
        <p14:creationId xmlns:p14="http://schemas.microsoft.com/office/powerpoint/2010/main" val="129953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D83566-3AC7-45F4-A56E-6A50AF6F0F1A}" type="slidenum">
              <a:rPr lang="en-US"/>
              <a:pPr>
                <a:defRPr/>
              </a:pPr>
              <a:t>‹#›</a:t>
            </a:fld>
            <a:endParaRPr lang="en-US" dirty="0"/>
          </a:p>
        </p:txBody>
      </p:sp>
    </p:spTree>
    <p:extLst>
      <p:ext uri="{BB962C8B-B14F-4D97-AF65-F5344CB8AC3E}">
        <p14:creationId xmlns:p14="http://schemas.microsoft.com/office/powerpoint/2010/main" val="84353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504EEB-FC40-42CC-BFE5-0EA14826A3F1}" type="datetimeFigureOut">
              <a:rPr lang="en-US"/>
              <a:pPr>
                <a:defRPr/>
              </a:pPr>
              <a:t>5/18/15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47FC12-A0B0-4AFE-8E82-2C3FA20D8BA6}" type="slidenum">
              <a:rPr lang="en-US"/>
              <a:pPr>
                <a:defRPr/>
              </a:pPr>
              <a:t>‹#›</a:t>
            </a:fld>
            <a:endParaRPr lang="en-US" dirty="0"/>
          </a:p>
        </p:txBody>
      </p:sp>
    </p:spTree>
    <p:extLst>
      <p:ext uri="{BB962C8B-B14F-4D97-AF65-F5344CB8AC3E}">
        <p14:creationId xmlns:p14="http://schemas.microsoft.com/office/powerpoint/2010/main" val="710161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prstClr val="black">
                    <a:tint val="75000"/>
                  </a:prstClr>
                </a:solidFill>
                <a:latin typeface="Calibri"/>
                <a:cs typeface="+mn-cs"/>
              </a:defRPr>
            </a:lvl1pPr>
          </a:lstStyle>
          <a:p>
            <a:pPr fontAlgn="base">
              <a:spcBef>
                <a:spcPct val="0"/>
              </a:spcBef>
              <a:spcAft>
                <a:spcPct val="0"/>
              </a:spcAft>
              <a:defRPr/>
            </a:pPr>
            <a:fld id="{19504EEB-FC40-42CC-BFE5-0EA14826A3F1}" type="datetimeFigureOut">
              <a:rPr lang="en-US"/>
              <a:pPr fontAlgn="base">
                <a:spcBef>
                  <a:spcPct val="0"/>
                </a:spcBef>
                <a:spcAft>
                  <a:spcPct val="0"/>
                </a:spcAft>
                <a:defRPr/>
              </a:pPr>
              <a:t>5/18/15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dirty="0">
                <a:solidFill>
                  <a:prstClr val="black">
                    <a:tint val="75000"/>
                  </a:prstClr>
                </a:solidFill>
                <a:latin typeface="Calibri"/>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prstClr val="black">
                    <a:tint val="75000"/>
                  </a:prstClr>
                </a:solidFill>
                <a:latin typeface="Calibri"/>
                <a:cs typeface="+mn-cs"/>
              </a:defRPr>
            </a:lvl1pPr>
          </a:lstStyle>
          <a:p>
            <a:pPr fontAlgn="base">
              <a:spcBef>
                <a:spcPct val="0"/>
              </a:spcBef>
              <a:spcAft>
                <a:spcPct val="0"/>
              </a:spcAft>
              <a:defRPr/>
            </a:pPr>
            <a:fld id="{E408ECA5-75D5-49BA-8D73-98D5C2673A5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309960962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966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ea typeface="ＭＳ Ｐゴシック" pitchFamily="96" charset="-128"/>
                <a:cs typeface="+mn-cs"/>
              </a:defRPr>
            </a:lvl1pPr>
          </a:lstStyle>
          <a:p>
            <a:pPr fontAlgn="base">
              <a:spcBef>
                <a:spcPct val="0"/>
              </a:spcBef>
              <a:spcAft>
                <a:spcPct val="0"/>
              </a:spcAft>
              <a:defRPr/>
            </a:pPr>
            <a:endParaRPr lang="en-US" altLang="en-US">
              <a:solidFill>
                <a:srgbClr val="000000"/>
              </a:solidFill>
            </a:endParaRPr>
          </a:p>
        </p:txBody>
      </p:sp>
      <p:sp>
        <p:nvSpPr>
          <p:cNvPr id="100966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panose="020B0A04020102020204" pitchFamily="34" charset="0"/>
              </a:defRPr>
            </a:lvl1pPr>
          </a:lstStyle>
          <a:p>
            <a:pPr fontAlgn="base">
              <a:spcBef>
                <a:spcPct val="0"/>
              </a:spcBef>
              <a:spcAft>
                <a:spcPct val="0"/>
              </a:spcAft>
            </a:pPr>
            <a:fld id="{21C495CD-CE39-4289-8882-CC0041D128EC}" type="slidenum">
              <a:rPr lang="en-US" smtClean="0">
                <a:solidFill>
                  <a:srgbClr val="000000"/>
                </a:solidFill>
                <a:ea typeface="MS PGothic" panose="020B0600070205080204" pitchFamily="34" charset="-128"/>
              </a:rPr>
              <a:pPr fontAlgn="base">
                <a:spcBef>
                  <a:spcPct val="0"/>
                </a:spcBef>
                <a:spcAft>
                  <a:spcPct val="0"/>
                </a:spcAft>
              </a:pPr>
              <a:t>‹#›</a:t>
            </a:fld>
            <a:endParaRPr lang="en-US" smtClean="0">
              <a:solidFill>
                <a:srgbClr val="000000"/>
              </a:solidFill>
              <a:ea typeface="MS PGothic" panose="020B0600070205080204" pitchFamily="34" charset="-128"/>
            </a:endParaRPr>
          </a:p>
        </p:txBody>
      </p:sp>
      <p:grpSp>
        <p:nvGrpSpPr>
          <p:cNvPr id="1028" name="Group 4"/>
          <p:cNvGrpSpPr>
            <a:grpSpLocks/>
          </p:cNvGrpSpPr>
          <p:nvPr/>
        </p:nvGrpSpPr>
        <p:grpSpPr bwMode="auto">
          <a:xfrm>
            <a:off x="0" y="0"/>
            <a:ext cx="9144000" cy="546100"/>
            <a:chOff x="0" y="0"/>
            <a:chExt cx="5760" cy="344"/>
          </a:xfrm>
        </p:grpSpPr>
        <p:sp>
          <p:nvSpPr>
            <p:cNvPr id="100966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algn="ctr" fontAlgn="base">
                <a:spcBef>
                  <a:spcPct val="0"/>
                </a:spcBef>
                <a:spcAft>
                  <a:spcPct val="0"/>
                </a:spcAft>
                <a:defRPr/>
              </a:pPr>
              <a:endParaRPr lang="en-US" altLang="en-US" smtClean="0">
                <a:solidFill>
                  <a:srgbClr val="000000"/>
                </a:solidFill>
                <a:latin typeface="Times New Roman" pitchFamily="96" charset="0"/>
              </a:endParaRPr>
            </a:p>
          </p:txBody>
        </p:sp>
        <p:sp>
          <p:nvSpPr>
            <p:cNvPr id="100967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666699"/>
                </a:solidFill>
              </a:endParaRPr>
            </a:p>
          </p:txBody>
        </p:sp>
        <p:sp>
          <p:nvSpPr>
            <p:cNvPr id="100967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mtClean="0">
                <a:solidFill>
                  <a:srgbClr val="000000"/>
                </a:solidFill>
                <a:latin typeface="Times New Roman" pitchFamily="96" charset="0"/>
              </a:endParaRPr>
            </a:p>
          </p:txBody>
        </p:sp>
        <p:sp>
          <p:nvSpPr>
            <p:cNvPr id="100967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sp>
          <p:nvSpPr>
            <p:cNvPr id="100967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lvl1pPr>
                <a:defRPr sz="2400">
                  <a:solidFill>
                    <a:schemeClr val="tx1"/>
                  </a:solidFill>
                  <a:latin typeface="Arial" charset="0"/>
                  <a:ea typeface="ＭＳ Ｐゴシック" pitchFamily="96" charset="-128"/>
                </a:defRPr>
              </a:lvl1pPr>
              <a:lvl2pPr marL="37931725" indent="-37474525">
                <a:defRPr sz="2400">
                  <a:solidFill>
                    <a:schemeClr val="tx1"/>
                  </a:solidFill>
                  <a:latin typeface="Arial" charset="0"/>
                  <a:ea typeface="ＭＳ Ｐゴシック" pitchFamily="96" charset="-128"/>
                </a:defRPr>
              </a:lvl2pPr>
              <a:lvl3pPr>
                <a:defRPr sz="2400">
                  <a:solidFill>
                    <a:schemeClr val="tx1"/>
                  </a:solidFill>
                  <a:latin typeface="Arial" charset="0"/>
                  <a:ea typeface="ＭＳ Ｐゴシック" pitchFamily="96" charset="-128"/>
                </a:defRPr>
              </a:lvl3pPr>
              <a:lvl4pPr>
                <a:defRPr sz="2400">
                  <a:solidFill>
                    <a:schemeClr val="tx1"/>
                  </a:solidFill>
                  <a:latin typeface="Arial" charset="0"/>
                  <a:ea typeface="ＭＳ Ｐゴシック" pitchFamily="96" charset="-128"/>
                </a:defRPr>
              </a:lvl4pPr>
              <a:lvl5pPr>
                <a:defRPr sz="2400">
                  <a:solidFill>
                    <a:schemeClr val="tx1"/>
                  </a:solidFill>
                  <a:latin typeface="Arial" charset="0"/>
                  <a:ea typeface="ＭＳ Ｐゴシック" pitchFamily="96" charset="-128"/>
                </a:defRPr>
              </a:lvl5pPr>
              <a:lvl6pPr marL="457200" eaLnBrk="0" fontAlgn="base" hangingPunct="0">
                <a:spcBef>
                  <a:spcPct val="0"/>
                </a:spcBef>
                <a:spcAft>
                  <a:spcPct val="0"/>
                </a:spcAft>
                <a:defRPr sz="2400">
                  <a:solidFill>
                    <a:schemeClr val="tx1"/>
                  </a:solidFill>
                  <a:latin typeface="Arial" charset="0"/>
                  <a:ea typeface="ＭＳ Ｐゴシック" pitchFamily="96" charset="-128"/>
                </a:defRPr>
              </a:lvl6pPr>
              <a:lvl7pPr marL="914400" eaLnBrk="0" fontAlgn="base" hangingPunct="0">
                <a:spcBef>
                  <a:spcPct val="0"/>
                </a:spcBef>
                <a:spcAft>
                  <a:spcPct val="0"/>
                </a:spcAft>
                <a:defRPr sz="2400">
                  <a:solidFill>
                    <a:schemeClr val="tx1"/>
                  </a:solidFill>
                  <a:latin typeface="Arial" charset="0"/>
                  <a:ea typeface="ＭＳ Ｐゴシック" pitchFamily="96" charset="-128"/>
                </a:defRPr>
              </a:lvl7pPr>
              <a:lvl8pPr marL="1371600" eaLnBrk="0" fontAlgn="base" hangingPunct="0">
                <a:spcBef>
                  <a:spcPct val="0"/>
                </a:spcBef>
                <a:spcAft>
                  <a:spcPct val="0"/>
                </a:spcAft>
                <a:defRPr sz="2400">
                  <a:solidFill>
                    <a:schemeClr val="tx1"/>
                  </a:solidFill>
                  <a:latin typeface="Arial" charset="0"/>
                  <a:ea typeface="ＭＳ Ｐゴシック" pitchFamily="96" charset="-128"/>
                </a:defRPr>
              </a:lvl8pPr>
              <a:lvl9pPr marL="1828800" eaLnBrk="0" fontAlgn="base" hangingPunct="0">
                <a:spcBef>
                  <a:spcPct val="0"/>
                </a:spcBef>
                <a:spcAft>
                  <a:spcPct val="0"/>
                </a:spcAft>
                <a:defRPr sz="2400">
                  <a:solidFill>
                    <a:schemeClr val="tx1"/>
                  </a:solidFill>
                  <a:latin typeface="Arial" charset="0"/>
                  <a:ea typeface="ＭＳ Ｐゴシック" pitchFamily="96" charset="-128"/>
                </a:defRPr>
              </a:lvl9pPr>
            </a:lstStyle>
            <a:p>
              <a:pPr fontAlgn="base">
                <a:spcBef>
                  <a:spcPct val="0"/>
                </a:spcBef>
                <a:spcAft>
                  <a:spcPct val="0"/>
                </a:spcAft>
                <a:defRPr/>
              </a:pPr>
              <a:endParaRPr lang="en-US" altLang="en-US" sz="1800" smtClean="0">
                <a:solidFill>
                  <a:srgbClr val="9999CC"/>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968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fld id="{E34D2C6F-9419-4889-8978-E0FF0D05A314}" type="datetime1">
              <a:rPr lang="en-US" smtClean="0">
                <a:solidFill>
                  <a:srgbClr val="000000"/>
                </a:solidFill>
                <a:ea typeface="MS PGothic" panose="020B0600070205080204" pitchFamily="34" charset="-128"/>
              </a:rPr>
              <a:pPr fontAlgn="base">
                <a:spcBef>
                  <a:spcPct val="0"/>
                </a:spcBef>
                <a:spcAft>
                  <a:spcPct val="0"/>
                </a:spcAft>
              </a:pPr>
              <a:t>5/18/15</a:t>
            </a:fld>
            <a:endParaRPr lang="en-US" smtClean="0">
              <a:solidFill>
                <a:srgbClr val="000000"/>
              </a:solidFill>
              <a:ea typeface="MS PGothic" panose="020B0600070205080204" pitchFamily="34" charset="-128"/>
            </a:endParaRPr>
          </a:p>
        </p:txBody>
      </p:sp>
    </p:spTree>
    <p:extLst>
      <p:ext uri="{BB962C8B-B14F-4D97-AF65-F5344CB8AC3E}">
        <p14:creationId xmlns:p14="http://schemas.microsoft.com/office/powerpoint/2010/main" val="6476247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rtl="0" eaLnBrk="0" fontAlgn="base" hangingPunct="0">
        <a:spcBef>
          <a:spcPct val="0"/>
        </a:spcBef>
        <a:spcAft>
          <a:spcPct val="0"/>
        </a:spcAft>
        <a:defRPr sz="4400">
          <a:solidFill>
            <a:schemeClr val="tx1"/>
          </a:solidFill>
          <a:latin typeface="+mj-lt"/>
          <a:ea typeface="MS PGothic" panose="020B0600070205080204" pitchFamily="34" charset="-128"/>
          <a:cs typeface="ＭＳ Ｐゴシック" charset="-128"/>
        </a:defRPr>
      </a:lvl1pPr>
      <a:lvl2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2pPr>
      <a:lvl3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3pPr>
      <a:lvl4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4pPr>
      <a:lvl5pPr algn="l"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charset="-128"/>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6D2D90-1209-4E89-86C8-3EA2564147E1}" type="datetimeFigureOut">
              <a:rPr lang="en-US" smtClean="0">
                <a:solidFill>
                  <a:prstClr val="black">
                    <a:tint val="75000"/>
                  </a:prstClr>
                </a:solidFill>
              </a:rPr>
              <a:pPr/>
              <a:t>5/18/15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5BBC1-E7D1-455B-B57D-D6AD4BBB45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68947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emf"/><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ctrTitle" sz="quarter"/>
          </p:nvPr>
        </p:nvSpPr>
        <p:spPr>
          <a:xfrm>
            <a:off x="0" y="1344649"/>
            <a:ext cx="9144000" cy="1506921"/>
          </a:xfrm>
        </p:spPr>
        <p:txBody>
          <a:bodyPr>
            <a:normAutofit/>
          </a:bodyPr>
          <a:lstStyle/>
          <a:p>
            <a:r>
              <a:rPr lang="en-US" sz="6400" b="1" i="1" dirty="0" smtClean="0">
                <a:solidFill>
                  <a:schemeClr val="bg1"/>
                </a:solidFill>
              </a:rPr>
              <a:t>Seeing the Big Picture</a:t>
            </a:r>
          </a:p>
        </p:txBody>
      </p:sp>
      <p:sp>
        <p:nvSpPr>
          <p:cNvPr id="4" name="Subtitle 3"/>
          <p:cNvSpPr>
            <a:spLocks noGrp="1"/>
          </p:cNvSpPr>
          <p:nvPr>
            <p:ph type="subTitle" sz="quarter" idx="1"/>
          </p:nvPr>
        </p:nvSpPr>
        <p:spPr>
          <a:xfrm>
            <a:off x="0" y="4196218"/>
            <a:ext cx="9144000" cy="1565754"/>
          </a:xfrm>
        </p:spPr>
        <p:txBody>
          <a:bodyPr>
            <a:normAutofit/>
          </a:bodyPr>
          <a:lstStyle/>
          <a:p>
            <a:pPr>
              <a:spcBef>
                <a:spcPts val="0"/>
              </a:spcBef>
            </a:pPr>
            <a:r>
              <a:rPr lang="en-US" b="1" dirty="0" smtClean="0">
                <a:solidFill>
                  <a:schemeClr val="bg1"/>
                </a:solidFill>
              </a:rPr>
              <a:t>Presented by Joan Frye Williams </a:t>
            </a:r>
            <a:br>
              <a:rPr lang="en-US" b="1" dirty="0" smtClean="0">
                <a:solidFill>
                  <a:schemeClr val="bg1"/>
                </a:solidFill>
              </a:rPr>
            </a:br>
            <a:r>
              <a:rPr lang="en-US" b="1" dirty="0" smtClean="0">
                <a:solidFill>
                  <a:schemeClr val="bg1"/>
                </a:solidFill>
              </a:rPr>
              <a:t>Wednesday, May </a:t>
            </a:r>
            <a:r>
              <a:rPr lang="en-US" b="1" dirty="0" smtClean="0">
                <a:solidFill>
                  <a:schemeClr val="bg1"/>
                </a:solidFill>
              </a:rPr>
              <a:t>20, 2015</a:t>
            </a:r>
          </a:p>
        </p:txBody>
      </p:sp>
      <p:pic>
        <p:nvPicPr>
          <p:cNvPr id="5" name="Picture 9"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4734" y="6371577"/>
            <a:ext cx="4108537" cy="48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8027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Internal</a:t>
            </a:r>
            <a:r>
              <a:rPr lang="en-US" dirty="0"/>
              <a:t> </a:t>
            </a:r>
            <a:r>
              <a:rPr lang="en-US" dirty="0" smtClean="0"/>
              <a:t>stakeholders</a:t>
            </a:r>
            <a:endParaRPr lang="en-US" dirty="0"/>
          </a:p>
        </p:txBody>
      </p:sp>
      <p:sp>
        <p:nvSpPr>
          <p:cNvPr id="3" name="Content Placeholder 2"/>
          <p:cNvSpPr>
            <a:spLocks noGrp="1"/>
          </p:cNvSpPr>
          <p:nvPr>
            <p:ph idx="1"/>
          </p:nvPr>
        </p:nvSpPr>
        <p:spPr/>
        <p:txBody>
          <a:bodyPr>
            <a:normAutofit/>
          </a:bodyPr>
          <a:lstStyle/>
          <a:p>
            <a:r>
              <a:rPr lang="en-US" dirty="0" smtClean="0"/>
              <a:t>Other library departments</a:t>
            </a:r>
          </a:p>
          <a:p>
            <a:r>
              <a:rPr lang="en-US" dirty="0" smtClean="0"/>
              <a:t>Union </a:t>
            </a:r>
          </a:p>
          <a:p>
            <a:r>
              <a:rPr lang="en-US" dirty="0" smtClean="0"/>
              <a:t>Board, friends, foundation</a:t>
            </a:r>
            <a:endParaRPr lang="en-US" dirty="0"/>
          </a:p>
          <a:p>
            <a:r>
              <a:rPr lang="en-US" dirty="0" smtClean="0"/>
              <a:t>Library users</a:t>
            </a:r>
            <a:endParaRPr lang="en-US" dirty="0"/>
          </a:p>
          <a:p>
            <a:endParaRPr lang="en-US" dirty="0"/>
          </a:p>
        </p:txBody>
      </p:sp>
      <p:pic>
        <p:nvPicPr>
          <p:cNvPr id="11" name="Picture 10"/>
          <p:cNvPicPr>
            <a:picLocks noChangeAspect="1"/>
          </p:cNvPicPr>
          <p:nvPr/>
        </p:nvPicPr>
        <p:blipFill>
          <a:blip r:embed="rId3"/>
          <a:stretch>
            <a:fillRect/>
          </a:stretch>
        </p:blipFill>
        <p:spPr>
          <a:xfrm>
            <a:off x="4221271" y="3704177"/>
            <a:ext cx="4240060" cy="2990984"/>
          </a:xfrm>
          <a:prstGeom prst="rect">
            <a:avLst/>
          </a:prstGeom>
        </p:spPr>
      </p:pic>
    </p:spTree>
    <p:extLst>
      <p:ext uri="{BB962C8B-B14F-4D97-AF65-F5344CB8AC3E}">
        <p14:creationId xmlns:p14="http://schemas.microsoft.com/office/powerpoint/2010/main" val="21185470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a:solidFill>
                  <a:schemeClr val="bg1"/>
                </a:solidFill>
              </a:rPr>
              <a:t>External </a:t>
            </a:r>
            <a:r>
              <a:rPr lang="en-US" dirty="0" smtClean="0">
                <a:solidFill>
                  <a:schemeClr val="bg1"/>
                </a:solidFill>
              </a:rPr>
              <a:t>stakeholders</a:t>
            </a:r>
            <a:endParaRPr lang="en-US" dirty="0">
              <a:solidFill>
                <a:schemeClr val="bg1"/>
              </a:solidFill>
            </a:endParaRPr>
          </a:p>
        </p:txBody>
      </p:sp>
      <p:sp>
        <p:nvSpPr>
          <p:cNvPr id="3" name="Content Placeholder 2"/>
          <p:cNvSpPr>
            <a:spLocks noGrp="1"/>
          </p:cNvSpPr>
          <p:nvPr>
            <p:ph idx="1"/>
          </p:nvPr>
        </p:nvSpPr>
        <p:spPr>
          <a:xfrm>
            <a:off x="457200" y="1417638"/>
            <a:ext cx="8229600" cy="5440362"/>
          </a:xfrm>
        </p:spPr>
        <p:txBody>
          <a:bodyPr>
            <a:normAutofit/>
          </a:bodyPr>
          <a:lstStyle/>
          <a:p>
            <a:r>
              <a:rPr lang="en-US" dirty="0" smtClean="0">
                <a:solidFill>
                  <a:schemeClr val="bg1"/>
                </a:solidFill>
              </a:rPr>
              <a:t>Elected officials</a:t>
            </a:r>
          </a:p>
          <a:p>
            <a:r>
              <a:rPr lang="en-US" dirty="0" smtClean="0">
                <a:solidFill>
                  <a:schemeClr val="bg1"/>
                </a:solidFill>
              </a:rPr>
              <a:t>Other city/county/campus departments</a:t>
            </a:r>
          </a:p>
          <a:p>
            <a:r>
              <a:rPr lang="en-US" dirty="0" smtClean="0">
                <a:solidFill>
                  <a:schemeClr val="bg1"/>
                </a:solidFill>
              </a:rPr>
              <a:t>Partner agencies (current and potential)</a:t>
            </a:r>
            <a:endParaRPr lang="en-US" dirty="0">
              <a:solidFill>
                <a:schemeClr val="bg1"/>
              </a:solidFill>
            </a:endParaRPr>
          </a:p>
          <a:p>
            <a:r>
              <a:rPr lang="en-US" dirty="0" smtClean="0">
                <a:solidFill>
                  <a:schemeClr val="bg1"/>
                </a:solidFill>
              </a:rPr>
              <a:t>Vendors </a:t>
            </a:r>
          </a:p>
          <a:p>
            <a:r>
              <a:rPr lang="en-US" dirty="0">
                <a:solidFill>
                  <a:schemeClr val="bg1"/>
                </a:solidFill>
              </a:rPr>
              <a:t>Neighbors</a:t>
            </a:r>
          </a:p>
          <a:p>
            <a:r>
              <a:rPr lang="en-US" dirty="0" smtClean="0">
                <a:solidFill>
                  <a:schemeClr val="bg1"/>
                </a:solidFill>
              </a:rPr>
              <a:t>Non-users</a:t>
            </a:r>
            <a:endParaRPr lang="en-US" dirty="0">
              <a:solidFill>
                <a:schemeClr val="bg1"/>
              </a:solidFill>
            </a:endParaRPr>
          </a:p>
          <a:p>
            <a:r>
              <a:rPr lang="en-US" dirty="0" smtClean="0">
                <a:solidFill>
                  <a:schemeClr val="bg1"/>
                </a:solidFill>
              </a:rPr>
              <a:t>Media</a:t>
            </a:r>
            <a:endParaRPr lang="en-US" dirty="0">
              <a:solidFill>
                <a:schemeClr val="bg1"/>
              </a:solidFill>
            </a:endParaRPr>
          </a:p>
        </p:txBody>
      </p:sp>
      <p:pic>
        <p:nvPicPr>
          <p:cNvPr id="10" name="Picture 9"/>
          <p:cNvPicPr>
            <a:picLocks noChangeAspect="1"/>
          </p:cNvPicPr>
          <p:nvPr/>
        </p:nvPicPr>
        <p:blipFill>
          <a:blip r:embed="rId3"/>
          <a:stretch>
            <a:fillRect/>
          </a:stretch>
        </p:blipFill>
        <p:spPr>
          <a:xfrm>
            <a:off x="3666598" y="3243014"/>
            <a:ext cx="5248802" cy="3387226"/>
          </a:xfrm>
          <a:prstGeom prst="rect">
            <a:avLst/>
          </a:prstGeom>
        </p:spPr>
      </p:pic>
    </p:spTree>
    <p:extLst>
      <p:ext uri="{BB962C8B-B14F-4D97-AF65-F5344CB8AC3E}">
        <p14:creationId xmlns:p14="http://schemas.microsoft.com/office/powerpoint/2010/main" val="19105502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482"/>
            <a:ext cx="9144000" cy="1103225"/>
          </a:xfrm>
        </p:spPr>
        <p:txBody>
          <a:bodyPr>
            <a:normAutofit/>
          </a:bodyPr>
          <a:lstStyle/>
          <a:p>
            <a:r>
              <a:rPr lang="en-US" dirty="0" smtClean="0"/>
              <a:t>Observe and learn</a:t>
            </a:r>
            <a:endParaRPr lang="en-US" dirty="0"/>
          </a:p>
        </p:txBody>
      </p:sp>
      <p:sp>
        <p:nvSpPr>
          <p:cNvPr id="3" name="Content Placeholder 2"/>
          <p:cNvSpPr>
            <a:spLocks noGrp="1"/>
          </p:cNvSpPr>
          <p:nvPr>
            <p:ph idx="1"/>
          </p:nvPr>
        </p:nvSpPr>
        <p:spPr>
          <a:xfrm>
            <a:off x="457200" y="2004164"/>
            <a:ext cx="8229600" cy="4648092"/>
          </a:xfrm>
        </p:spPr>
        <p:txBody>
          <a:bodyPr>
            <a:normAutofit/>
          </a:bodyPr>
          <a:lstStyle/>
          <a:p>
            <a:r>
              <a:rPr lang="en-US" dirty="0" smtClean="0"/>
              <a:t>Different groups’ stated priorities</a:t>
            </a:r>
          </a:p>
          <a:p>
            <a:r>
              <a:rPr lang="en-US" dirty="0" smtClean="0"/>
              <a:t>Their patterns </a:t>
            </a:r>
            <a:r>
              <a:rPr lang="en-US" dirty="0"/>
              <a:t>of </a:t>
            </a:r>
            <a:r>
              <a:rPr lang="en-US" dirty="0" smtClean="0"/>
              <a:t>action</a:t>
            </a:r>
          </a:p>
          <a:p>
            <a:r>
              <a:rPr lang="en-US" dirty="0" smtClean="0"/>
              <a:t>Their preferred vocabulary</a:t>
            </a:r>
            <a:endParaRPr lang="en-US" dirty="0"/>
          </a:p>
          <a:p>
            <a:r>
              <a:rPr lang="en-US" dirty="0" smtClean="0"/>
              <a:t>What gets them excited</a:t>
            </a:r>
          </a:p>
          <a:p>
            <a:r>
              <a:rPr lang="en-US" dirty="0" smtClean="0"/>
              <a:t>What they do well</a:t>
            </a:r>
          </a:p>
          <a:p>
            <a:r>
              <a:rPr lang="en-US" dirty="0" smtClean="0"/>
              <a:t>Where their authority begins and ends</a:t>
            </a:r>
          </a:p>
        </p:txBody>
      </p:sp>
      <p:pic>
        <p:nvPicPr>
          <p:cNvPr id="5" name="Picture 4"/>
          <p:cNvPicPr>
            <a:picLocks noChangeAspect="1"/>
          </p:cNvPicPr>
          <p:nvPr/>
        </p:nvPicPr>
        <p:blipFill>
          <a:blip r:embed="rId3"/>
          <a:stretch>
            <a:fillRect/>
          </a:stretch>
        </p:blipFill>
        <p:spPr>
          <a:xfrm>
            <a:off x="6815126" y="260557"/>
            <a:ext cx="2328874" cy="1743607"/>
          </a:xfrm>
          <a:prstGeom prst="rect">
            <a:avLst/>
          </a:prstGeom>
        </p:spPr>
      </p:pic>
    </p:spTree>
    <p:extLst>
      <p:ext uri="{BB962C8B-B14F-4D97-AF65-F5344CB8AC3E}">
        <p14:creationId xmlns:p14="http://schemas.microsoft.com/office/powerpoint/2010/main" val="1435807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400000">
            <a:off x="182896" y="0"/>
            <a:ext cx="1792379" cy="2158171"/>
          </a:xfrm>
          <a:prstGeom prst="rect">
            <a:avLst/>
          </a:prstGeom>
        </p:spPr>
      </p:pic>
      <p:sp>
        <p:nvSpPr>
          <p:cNvPr id="2" name="Title 1"/>
          <p:cNvSpPr>
            <a:spLocks noGrp="1"/>
          </p:cNvSpPr>
          <p:nvPr>
            <p:ph type="title"/>
          </p:nvPr>
        </p:nvSpPr>
        <p:spPr>
          <a:xfrm>
            <a:off x="457200" y="274638"/>
            <a:ext cx="8229600" cy="1325562"/>
          </a:xfrm>
        </p:spPr>
        <p:txBody>
          <a:bodyPr>
            <a:normAutofit/>
          </a:bodyPr>
          <a:lstStyle/>
          <a:p>
            <a:r>
              <a:rPr lang="en-US" dirty="0" smtClean="0"/>
              <a:t>Visualize before you act</a:t>
            </a:r>
            <a:endParaRPr lang="en-US" dirty="0"/>
          </a:p>
        </p:txBody>
      </p:sp>
      <p:sp>
        <p:nvSpPr>
          <p:cNvPr id="3" name="Content Placeholder 2"/>
          <p:cNvSpPr>
            <a:spLocks noGrp="1"/>
          </p:cNvSpPr>
          <p:nvPr>
            <p:ph idx="1"/>
          </p:nvPr>
        </p:nvSpPr>
        <p:spPr>
          <a:xfrm>
            <a:off x="457200" y="2158171"/>
            <a:ext cx="8229600" cy="4322415"/>
          </a:xfrm>
        </p:spPr>
        <p:txBody>
          <a:bodyPr/>
          <a:lstStyle/>
          <a:p>
            <a:r>
              <a:rPr lang="en-US" dirty="0" smtClean="0"/>
              <a:t>Who will be affected by your action</a:t>
            </a:r>
          </a:p>
          <a:p>
            <a:r>
              <a:rPr lang="en-US" dirty="0" smtClean="0"/>
              <a:t>How your work aligns with their interests</a:t>
            </a:r>
          </a:p>
          <a:p>
            <a:r>
              <a:rPr lang="en-US" dirty="0" smtClean="0"/>
              <a:t>How your path might be smoothed by bringing them into the process </a:t>
            </a:r>
          </a:p>
          <a:p>
            <a:r>
              <a:rPr lang="en-US" dirty="0" smtClean="0"/>
              <a:t>Questions they’ll have, and how you’ll answer</a:t>
            </a:r>
          </a:p>
          <a:p>
            <a:pPr marL="0" indent="0">
              <a:buNone/>
            </a:pPr>
            <a:endParaRPr lang="en-US" i="1" dirty="0" smtClean="0"/>
          </a:p>
          <a:p>
            <a:pPr marL="0" indent="0" algn="ctr">
              <a:buNone/>
            </a:pPr>
            <a:r>
              <a:rPr lang="en-US" i="1" dirty="0" smtClean="0"/>
              <a:t>Don’t stop at “They don’t get it.”</a:t>
            </a:r>
          </a:p>
        </p:txBody>
      </p:sp>
    </p:spTree>
    <p:extLst>
      <p:ext uri="{BB962C8B-B14F-4D97-AF65-F5344CB8AC3E}">
        <p14:creationId xmlns:p14="http://schemas.microsoft.com/office/powerpoint/2010/main" val="6996251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57200" y="274637"/>
            <a:ext cx="3125244" cy="3696113"/>
          </a:xfrm>
        </p:spPr>
        <p:txBody>
          <a:bodyPr/>
          <a:lstStyle/>
          <a:p>
            <a:pPr algn="l"/>
            <a:r>
              <a:rPr lang="en-US" dirty="0" smtClean="0">
                <a:solidFill>
                  <a:schemeClr val="bg1"/>
                </a:solidFill>
              </a:rPr>
              <a:t>Don’t overlook </a:t>
            </a:r>
            <a:br>
              <a:rPr lang="en-US" dirty="0" smtClean="0">
                <a:solidFill>
                  <a:schemeClr val="bg1"/>
                </a:solidFill>
              </a:rPr>
            </a:br>
            <a:r>
              <a:rPr lang="en-US" dirty="0" smtClean="0">
                <a:solidFill>
                  <a:schemeClr val="bg1"/>
                </a:solidFill>
              </a:rPr>
              <a:t>the people you don’t usually see </a:t>
            </a:r>
            <a:endParaRPr lang="en-US" dirty="0">
              <a:solidFill>
                <a:schemeClr val="bg1"/>
              </a:solidFill>
            </a:endParaRPr>
          </a:p>
        </p:txBody>
      </p:sp>
    </p:spTree>
    <p:extLst>
      <p:ext uri="{BB962C8B-B14F-4D97-AF65-F5344CB8AC3E}">
        <p14:creationId xmlns:p14="http://schemas.microsoft.com/office/powerpoint/2010/main" val="11282075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06046"/>
            <a:ext cx="4572001" cy="4045906"/>
          </a:xfrm>
        </p:spPr>
        <p:txBody>
          <a:bodyPr>
            <a:normAutofit/>
          </a:bodyPr>
          <a:lstStyle/>
          <a:p>
            <a:r>
              <a:rPr lang="en-US" dirty="0"/>
              <a:t>3. Look beyond situations </a:t>
            </a:r>
            <a:br>
              <a:rPr lang="en-US" dirty="0"/>
            </a:br>
            <a:r>
              <a:rPr lang="en-US" dirty="0"/>
              <a:t>to </a:t>
            </a:r>
            <a:r>
              <a:rPr lang="en-US" dirty="0" smtClean="0"/>
              <a:t>causes </a:t>
            </a:r>
            <a:br>
              <a:rPr lang="en-US" dirty="0" smtClean="0"/>
            </a:br>
            <a:r>
              <a:rPr lang="en-US" dirty="0" smtClean="0"/>
              <a:t>and consequences</a:t>
            </a:r>
            <a:endParaRPr lang="en-US" dirty="0"/>
          </a:p>
        </p:txBody>
      </p:sp>
      <p:pic>
        <p:nvPicPr>
          <p:cNvPr id="3" name="Picture 2"/>
          <p:cNvPicPr>
            <a:picLocks noChangeAspect="1"/>
          </p:cNvPicPr>
          <p:nvPr/>
        </p:nvPicPr>
        <p:blipFill>
          <a:blip r:embed="rId3"/>
          <a:stretch>
            <a:fillRect/>
          </a:stretch>
        </p:blipFill>
        <p:spPr>
          <a:xfrm>
            <a:off x="4572001" y="-1"/>
            <a:ext cx="4572000" cy="6858001"/>
          </a:xfrm>
          <a:prstGeom prst="rect">
            <a:avLst/>
          </a:prstGeom>
        </p:spPr>
      </p:pic>
    </p:spTree>
    <p:extLst>
      <p:ext uri="{BB962C8B-B14F-4D97-AF65-F5344CB8AC3E}">
        <p14:creationId xmlns:p14="http://schemas.microsoft.com/office/powerpoint/2010/main" val="3367056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Observe and learn</a:t>
            </a:r>
            <a:endParaRPr lang="en-US" dirty="0"/>
          </a:p>
        </p:txBody>
      </p:sp>
      <p:sp>
        <p:nvSpPr>
          <p:cNvPr id="4" name="Content Placeholder 3"/>
          <p:cNvSpPr>
            <a:spLocks noGrp="1"/>
          </p:cNvSpPr>
          <p:nvPr>
            <p:ph idx="1"/>
          </p:nvPr>
        </p:nvSpPr>
        <p:spPr>
          <a:xfrm>
            <a:off x="457200" y="2101242"/>
            <a:ext cx="8229600" cy="4525963"/>
          </a:xfrm>
        </p:spPr>
        <p:txBody>
          <a:bodyPr/>
          <a:lstStyle/>
          <a:p>
            <a:r>
              <a:rPr lang="en-US" dirty="0" smtClean="0"/>
              <a:t>How workload, information, and decisions move </a:t>
            </a:r>
            <a:r>
              <a:rPr lang="en-US" dirty="0"/>
              <a:t>through your </a:t>
            </a:r>
            <a:r>
              <a:rPr lang="en-US" dirty="0" smtClean="0"/>
              <a:t>organization</a:t>
            </a:r>
          </a:p>
          <a:p>
            <a:r>
              <a:rPr lang="en-US" dirty="0" smtClean="0"/>
              <a:t>Who’s responsible for what</a:t>
            </a:r>
          </a:p>
          <a:p>
            <a:r>
              <a:rPr lang="en-US" dirty="0" smtClean="0"/>
              <a:t>How failures happened, and what was learned</a:t>
            </a:r>
          </a:p>
          <a:p>
            <a:r>
              <a:rPr lang="en-US" dirty="0" smtClean="0"/>
              <a:t>Triggers for conflict or resistance</a:t>
            </a:r>
          </a:p>
          <a:p>
            <a:endParaRPr lang="en-US" dirty="0" smtClean="0"/>
          </a:p>
          <a:p>
            <a:endParaRPr lang="en-US" dirty="0"/>
          </a:p>
          <a:p>
            <a:pPr marL="0" indent="0">
              <a:buNone/>
            </a:pPr>
            <a:endParaRPr lang="en-US" dirty="0"/>
          </a:p>
          <a:p>
            <a:endParaRPr lang="en-US" dirty="0" smtClean="0"/>
          </a:p>
          <a:p>
            <a:endParaRPr lang="en-US" i="1" dirty="0"/>
          </a:p>
        </p:txBody>
      </p:sp>
      <p:pic>
        <p:nvPicPr>
          <p:cNvPr id="5" name="Picture 4"/>
          <p:cNvPicPr>
            <a:picLocks noChangeAspect="1"/>
          </p:cNvPicPr>
          <p:nvPr/>
        </p:nvPicPr>
        <p:blipFill>
          <a:blip r:embed="rId3"/>
          <a:stretch>
            <a:fillRect/>
          </a:stretch>
        </p:blipFill>
        <p:spPr>
          <a:xfrm>
            <a:off x="6815126" y="274638"/>
            <a:ext cx="2328874" cy="1743607"/>
          </a:xfrm>
          <a:prstGeom prst="rect">
            <a:avLst/>
          </a:prstGeom>
        </p:spPr>
      </p:pic>
    </p:spTree>
    <p:extLst>
      <p:ext uri="{BB962C8B-B14F-4D97-AF65-F5344CB8AC3E}">
        <p14:creationId xmlns:p14="http://schemas.microsoft.com/office/powerpoint/2010/main" val="13581754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182896" y="0"/>
            <a:ext cx="1792379" cy="2158171"/>
          </a:xfrm>
          <a:prstGeom prst="rect">
            <a:avLst/>
          </a:prstGeom>
        </p:spPr>
      </p:pic>
      <p:sp>
        <p:nvSpPr>
          <p:cNvPr id="3" name="Title 2"/>
          <p:cNvSpPr>
            <a:spLocks noGrp="1"/>
          </p:cNvSpPr>
          <p:nvPr>
            <p:ph type="title"/>
          </p:nvPr>
        </p:nvSpPr>
        <p:spPr/>
        <p:txBody>
          <a:bodyPr/>
          <a:lstStyle/>
          <a:p>
            <a:r>
              <a:rPr lang="en-US" dirty="0" smtClean="0"/>
              <a:t>Visualize before you act</a:t>
            </a:r>
            <a:endParaRPr lang="en-US" dirty="0"/>
          </a:p>
        </p:txBody>
      </p:sp>
      <p:sp>
        <p:nvSpPr>
          <p:cNvPr id="4" name="Content Placeholder 3"/>
          <p:cNvSpPr>
            <a:spLocks noGrp="1"/>
          </p:cNvSpPr>
          <p:nvPr>
            <p:ph idx="1"/>
          </p:nvPr>
        </p:nvSpPr>
        <p:spPr>
          <a:xfrm>
            <a:off x="457200" y="2158171"/>
            <a:ext cx="8229600" cy="4525963"/>
          </a:xfrm>
        </p:spPr>
        <p:txBody>
          <a:bodyPr/>
          <a:lstStyle/>
          <a:p>
            <a:r>
              <a:rPr lang="en-US" dirty="0" smtClean="0"/>
              <a:t>What problem you’re trying to solve</a:t>
            </a:r>
          </a:p>
          <a:p>
            <a:r>
              <a:rPr lang="en-US" dirty="0" smtClean="0"/>
              <a:t>Who else is having the same or a related problem</a:t>
            </a:r>
          </a:p>
          <a:p>
            <a:r>
              <a:rPr lang="en-US" dirty="0" smtClean="0"/>
              <a:t>How your action will eliminate the problem, not just move it elsewhere</a:t>
            </a:r>
          </a:p>
          <a:p>
            <a:endParaRPr lang="en-US" i="1" dirty="0"/>
          </a:p>
          <a:p>
            <a:pPr marL="0" indent="0" algn="ctr">
              <a:buNone/>
            </a:pPr>
            <a:r>
              <a:rPr lang="en-US" i="1" dirty="0" smtClean="0"/>
              <a:t>Don’t </a:t>
            </a:r>
            <a:r>
              <a:rPr lang="en-US" i="1" dirty="0"/>
              <a:t>stop at </a:t>
            </a:r>
            <a:r>
              <a:rPr lang="en-US" i="1" dirty="0" smtClean="0"/>
              <a:t>“They need to change.”</a:t>
            </a:r>
            <a:endParaRPr lang="en-US" i="1" dirty="0"/>
          </a:p>
          <a:p>
            <a:endParaRPr lang="en-US" dirty="0"/>
          </a:p>
        </p:txBody>
      </p:sp>
    </p:spTree>
    <p:extLst>
      <p:ext uri="{BB962C8B-B14F-4D97-AF65-F5344CB8AC3E}">
        <p14:creationId xmlns:p14="http://schemas.microsoft.com/office/powerpoint/2010/main" val="18162346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overlook preventive measures</a:t>
            </a:r>
            <a:endParaRPr lang="en-US" dirty="0"/>
          </a:p>
        </p:txBody>
      </p:sp>
      <p:pic>
        <p:nvPicPr>
          <p:cNvPr id="4" name="Picture 3"/>
          <p:cNvPicPr>
            <a:picLocks noChangeAspect="1"/>
          </p:cNvPicPr>
          <p:nvPr/>
        </p:nvPicPr>
        <p:blipFill rotWithShape="1">
          <a:blip r:embed="rId3"/>
          <a:srcRect t="16578" b="17914"/>
          <a:stretch/>
        </p:blipFill>
        <p:spPr>
          <a:xfrm>
            <a:off x="735903" y="1562788"/>
            <a:ext cx="7672194" cy="5025904"/>
          </a:xfrm>
          <a:prstGeom prst="rect">
            <a:avLst/>
          </a:prstGeom>
        </p:spPr>
      </p:pic>
    </p:spTree>
    <p:extLst>
      <p:ext uri="{BB962C8B-B14F-4D97-AF65-F5344CB8AC3E}">
        <p14:creationId xmlns:p14="http://schemas.microsoft.com/office/powerpoint/2010/main" val="1730734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3218"/>
            <a:ext cx="9144000" cy="1679422"/>
          </a:xfrm>
        </p:spPr>
        <p:txBody>
          <a:bodyPr>
            <a:normAutofit/>
          </a:bodyPr>
          <a:lstStyle/>
          <a:p>
            <a:r>
              <a:rPr lang="en-US" dirty="0" smtClean="0"/>
              <a:t>4. Look beyond out-of-pocket expenses </a:t>
            </a:r>
            <a:br>
              <a:rPr lang="en-US" dirty="0" smtClean="0"/>
            </a:br>
            <a:r>
              <a:rPr lang="en-US" dirty="0" smtClean="0"/>
              <a:t>to actual costs and benefits</a:t>
            </a:r>
            <a:endParaRPr lang="en-US" dirty="0"/>
          </a:p>
        </p:txBody>
      </p:sp>
      <p:pic>
        <p:nvPicPr>
          <p:cNvPr id="3" name="Picture 2"/>
          <p:cNvPicPr>
            <a:picLocks noChangeAspect="1"/>
          </p:cNvPicPr>
          <p:nvPr/>
        </p:nvPicPr>
        <p:blipFill rotWithShape="1">
          <a:blip r:embed="rId3"/>
          <a:srcRect t="8828" b="9629"/>
          <a:stretch/>
        </p:blipFill>
        <p:spPr>
          <a:xfrm>
            <a:off x="0" y="1872640"/>
            <a:ext cx="9144000" cy="4985360"/>
          </a:xfrm>
          <a:prstGeom prst="rect">
            <a:avLst/>
          </a:prstGeom>
        </p:spPr>
      </p:pic>
    </p:spTree>
    <p:extLst>
      <p:ext uri="{BB962C8B-B14F-4D97-AF65-F5344CB8AC3E}">
        <p14:creationId xmlns:p14="http://schemas.microsoft.com/office/powerpoint/2010/main" val="20383439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Both views are useful</a:t>
            </a:r>
            <a:endParaRPr lang="en-US" dirty="0"/>
          </a:p>
        </p:txBody>
      </p:sp>
      <p:pic>
        <p:nvPicPr>
          <p:cNvPr id="5" name="Picture 4"/>
          <p:cNvPicPr>
            <a:picLocks noChangeAspect="1"/>
          </p:cNvPicPr>
          <p:nvPr/>
        </p:nvPicPr>
        <p:blipFill>
          <a:blip r:embed="rId3"/>
          <a:stretch>
            <a:fillRect/>
          </a:stretch>
        </p:blipFill>
        <p:spPr>
          <a:xfrm>
            <a:off x="3920647" y="2289654"/>
            <a:ext cx="5057664" cy="3797995"/>
          </a:xfrm>
          <a:prstGeom prst="rect">
            <a:avLst/>
          </a:prstGeom>
        </p:spPr>
      </p:pic>
      <p:pic>
        <p:nvPicPr>
          <p:cNvPr id="6" name="Picture 5"/>
          <p:cNvPicPr>
            <a:picLocks noChangeAspect="1"/>
          </p:cNvPicPr>
          <p:nvPr/>
        </p:nvPicPr>
        <p:blipFill rotWithShape="1">
          <a:blip r:embed="rId4"/>
          <a:srcRect l="14203" t="11342" r="4376" b="6877"/>
          <a:stretch/>
        </p:blipFill>
        <p:spPr>
          <a:xfrm>
            <a:off x="0" y="2673523"/>
            <a:ext cx="3757809" cy="2830882"/>
          </a:xfrm>
          <a:prstGeom prst="rect">
            <a:avLst/>
          </a:prstGeom>
        </p:spPr>
      </p:pic>
    </p:spTree>
    <p:extLst>
      <p:ext uri="{BB962C8B-B14F-4D97-AF65-F5344CB8AC3E}">
        <p14:creationId xmlns:p14="http://schemas.microsoft.com/office/powerpoint/2010/main" val="57947151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Observe and learn</a:t>
            </a:r>
            <a:endParaRPr lang="en-US" dirty="0"/>
          </a:p>
        </p:txBody>
      </p:sp>
      <p:sp>
        <p:nvSpPr>
          <p:cNvPr id="4" name="Content Placeholder 3"/>
          <p:cNvSpPr>
            <a:spLocks noGrp="1"/>
          </p:cNvSpPr>
          <p:nvPr>
            <p:ph idx="1"/>
          </p:nvPr>
        </p:nvSpPr>
        <p:spPr>
          <a:xfrm>
            <a:off x="457200" y="1963455"/>
            <a:ext cx="8229600" cy="4525963"/>
          </a:xfrm>
        </p:spPr>
        <p:txBody>
          <a:bodyPr/>
          <a:lstStyle/>
          <a:p>
            <a:r>
              <a:rPr lang="en-US" dirty="0" smtClean="0"/>
              <a:t>Which tasks take the most staff time </a:t>
            </a:r>
          </a:p>
          <a:p>
            <a:r>
              <a:rPr lang="en-US" dirty="0" smtClean="0"/>
              <a:t>Which projects take the most calendar time</a:t>
            </a:r>
          </a:p>
          <a:p>
            <a:r>
              <a:rPr lang="en-US" dirty="0" smtClean="0"/>
              <a:t>Which specialized resources are already stretched too thin</a:t>
            </a:r>
          </a:p>
          <a:p>
            <a:r>
              <a:rPr lang="en-US" dirty="0" smtClean="0"/>
              <a:t>Steps and deadlines in annual budget and grant cycles</a:t>
            </a:r>
            <a:endParaRPr lang="en-US" dirty="0"/>
          </a:p>
        </p:txBody>
      </p:sp>
      <p:pic>
        <p:nvPicPr>
          <p:cNvPr id="5" name="Picture 4"/>
          <p:cNvPicPr>
            <a:picLocks noChangeAspect="1"/>
          </p:cNvPicPr>
          <p:nvPr/>
        </p:nvPicPr>
        <p:blipFill>
          <a:blip r:embed="rId3"/>
          <a:stretch>
            <a:fillRect/>
          </a:stretch>
        </p:blipFill>
        <p:spPr>
          <a:xfrm>
            <a:off x="6676857" y="274638"/>
            <a:ext cx="2328874" cy="1743607"/>
          </a:xfrm>
          <a:prstGeom prst="rect">
            <a:avLst/>
          </a:prstGeom>
        </p:spPr>
      </p:pic>
    </p:spTree>
    <p:extLst>
      <p:ext uri="{BB962C8B-B14F-4D97-AF65-F5344CB8AC3E}">
        <p14:creationId xmlns:p14="http://schemas.microsoft.com/office/powerpoint/2010/main" val="19981417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182896" y="-75156"/>
            <a:ext cx="1792379" cy="2158171"/>
          </a:xfrm>
          <a:prstGeom prst="rect">
            <a:avLst/>
          </a:prstGeom>
        </p:spPr>
      </p:pic>
      <p:sp>
        <p:nvSpPr>
          <p:cNvPr id="3" name="Title 2"/>
          <p:cNvSpPr>
            <a:spLocks noGrp="1"/>
          </p:cNvSpPr>
          <p:nvPr>
            <p:ph type="title"/>
          </p:nvPr>
        </p:nvSpPr>
        <p:spPr/>
        <p:txBody>
          <a:bodyPr/>
          <a:lstStyle/>
          <a:p>
            <a:r>
              <a:rPr lang="en-US" dirty="0" smtClean="0"/>
              <a:t>Visualize before you act</a:t>
            </a:r>
            <a:endParaRPr lang="en-US" dirty="0"/>
          </a:p>
        </p:txBody>
      </p:sp>
      <p:sp>
        <p:nvSpPr>
          <p:cNvPr id="4" name="Content Placeholder 3"/>
          <p:cNvSpPr>
            <a:spLocks noGrp="1"/>
          </p:cNvSpPr>
          <p:nvPr>
            <p:ph idx="1"/>
          </p:nvPr>
        </p:nvSpPr>
        <p:spPr>
          <a:xfrm>
            <a:off x="457200" y="2067019"/>
            <a:ext cx="8229600" cy="4790982"/>
          </a:xfrm>
        </p:spPr>
        <p:txBody>
          <a:bodyPr>
            <a:normAutofit lnSpcReduction="10000"/>
          </a:bodyPr>
          <a:lstStyle/>
          <a:p>
            <a:r>
              <a:rPr lang="en-US" dirty="0" smtClean="0"/>
              <a:t>The service payoff for taking this action</a:t>
            </a:r>
          </a:p>
          <a:p>
            <a:r>
              <a:rPr lang="en-US" dirty="0" smtClean="0"/>
              <a:t>The strategic payoff for taking this action</a:t>
            </a:r>
          </a:p>
          <a:p>
            <a:r>
              <a:rPr lang="en-US" dirty="0" smtClean="0"/>
              <a:t>How important this is, compared to what you’re already doing</a:t>
            </a:r>
          </a:p>
          <a:p>
            <a:r>
              <a:rPr lang="en-US" dirty="0" smtClean="0"/>
              <a:t>What it would cost to take </a:t>
            </a:r>
            <a:r>
              <a:rPr lang="en-US" dirty="0"/>
              <a:t>a new approach instead of struggling to fix the one you have</a:t>
            </a:r>
          </a:p>
          <a:p>
            <a:pPr marL="0" indent="0">
              <a:buNone/>
            </a:pPr>
            <a:endParaRPr lang="en-US" i="1" dirty="0"/>
          </a:p>
          <a:p>
            <a:pPr marL="0" indent="0" algn="ctr">
              <a:buNone/>
            </a:pPr>
            <a:r>
              <a:rPr lang="en-US" i="1" dirty="0" smtClean="0"/>
              <a:t>Don’t </a:t>
            </a:r>
            <a:r>
              <a:rPr lang="en-US" i="1" dirty="0"/>
              <a:t>stop at </a:t>
            </a:r>
            <a:r>
              <a:rPr lang="en-US" i="1" dirty="0" smtClean="0"/>
              <a:t>“Without new resources </a:t>
            </a:r>
          </a:p>
          <a:p>
            <a:pPr marL="0" indent="0" algn="ctr">
              <a:buNone/>
            </a:pPr>
            <a:r>
              <a:rPr lang="en-US" i="1" dirty="0" smtClean="0"/>
              <a:t>we can’t do anything.”</a:t>
            </a:r>
            <a:endParaRPr lang="en-US" dirty="0"/>
          </a:p>
        </p:txBody>
      </p:sp>
    </p:spTree>
    <p:extLst>
      <p:ext uri="{BB962C8B-B14F-4D97-AF65-F5344CB8AC3E}">
        <p14:creationId xmlns:p14="http://schemas.microsoft.com/office/powerpoint/2010/main" val="25462232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34437"/>
          </a:xfrm>
        </p:spPr>
        <p:txBody>
          <a:bodyPr/>
          <a:lstStyle/>
          <a:p>
            <a:r>
              <a:rPr lang="en-US" dirty="0" smtClean="0"/>
              <a:t>Don’t overlook what won’t get done </a:t>
            </a:r>
            <a:br>
              <a:rPr lang="en-US" dirty="0" smtClean="0"/>
            </a:br>
            <a:r>
              <a:rPr lang="en-US" dirty="0" smtClean="0"/>
              <a:t>while you’re working on this</a:t>
            </a:r>
            <a:endParaRPr lang="en-US" dirty="0"/>
          </a:p>
        </p:txBody>
      </p:sp>
      <p:pic>
        <p:nvPicPr>
          <p:cNvPr id="4" name="Picture 3"/>
          <p:cNvPicPr>
            <a:picLocks noChangeAspect="1"/>
          </p:cNvPicPr>
          <p:nvPr/>
        </p:nvPicPr>
        <p:blipFill rotWithShape="1">
          <a:blip r:embed="rId3"/>
          <a:srcRect t="6576" b="2877"/>
          <a:stretch/>
        </p:blipFill>
        <p:spPr>
          <a:xfrm>
            <a:off x="0" y="1534437"/>
            <a:ext cx="9144000" cy="5323563"/>
          </a:xfrm>
          <a:prstGeom prst="rect">
            <a:avLst/>
          </a:prstGeom>
        </p:spPr>
      </p:pic>
    </p:spTree>
    <p:extLst>
      <p:ext uri="{BB962C8B-B14F-4D97-AF65-F5344CB8AC3E}">
        <p14:creationId xmlns:p14="http://schemas.microsoft.com/office/powerpoint/2010/main" val="17129876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95601" y="688932"/>
            <a:ext cx="4148399" cy="6197070"/>
          </a:xfrm>
          <a:prstGeom prst="rect">
            <a:avLst/>
          </a:prstGeom>
        </p:spPr>
      </p:pic>
      <p:sp>
        <p:nvSpPr>
          <p:cNvPr id="2" name="Title 1"/>
          <p:cNvSpPr>
            <a:spLocks noGrp="1"/>
          </p:cNvSpPr>
          <p:nvPr>
            <p:ph type="title"/>
          </p:nvPr>
        </p:nvSpPr>
        <p:spPr>
          <a:xfrm>
            <a:off x="187890" y="688932"/>
            <a:ext cx="5486400" cy="4497779"/>
          </a:xfrm>
        </p:spPr>
        <p:txBody>
          <a:bodyPr>
            <a:normAutofit/>
          </a:bodyPr>
          <a:lstStyle/>
          <a:p>
            <a:r>
              <a:rPr lang="en-US" dirty="0" smtClean="0"/>
              <a:t>5. Look beyond </a:t>
            </a:r>
            <a:br>
              <a:rPr lang="en-US" dirty="0" smtClean="0"/>
            </a:br>
            <a:r>
              <a:rPr lang="en-US" dirty="0" smtClean="0"/>
              <a:t>your immediate needs</a:t>
            </a:r>
            <a:br>
              <a:rPr lang="en-US" dirty="0" smtClean="0"/>
            </a:br>
            <a:r>
              <a:rPr lang="en-US" dirty="0" smtClean="0"/>
              <a:t>to the library’s </a:t>
            </a:r>
            <a:br>
              <a:rPr lang="en-US" dirty="0" smtClean="0"/>
            </a:br>
            <a:r>
              <a:rPr lang="en-US" dirty="0" smtClean="0"/>
              <a:t>broader commitments</a:t>
            </a:r>
            <a:endParaRPr lang="en-US" dirty="0"/>
          </a:p>
        </p:txBody>
      </p:sp>
    </p:spTree>
    <p:extLst>
      <p:ext uri="{BB962C8B-B14F-4D97-AF65-F5344CB8AC3E}">
        <p14:creationId xmlns:p14="http://schemas.microsoft.com/office/powerpoint/2010/main" val="42961819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Observe and learn</a:t>
            </a:r>
            <a:endParaRPr lang="en-US" dirty="0"/>
          </a:p>
        </p:txBody>
      </p:sp>
      <p:sp>
        <p:nvSpPr>
          <p:cNvPr id="4" name="Content Placeholder 3"/>
          <p:cNvSpPr>
            <a:spLocks noGrp="1"/>
          </p:cNvSpPr>
          <p:nvPr>
            <p:ph idx="1"/>
          </p:nvPr>
        </p:nvSpPr>
        <p:spPr>
          <a:xfrm>
            <a:off x="457200" y="2038611"/>
            <a:ext cx="8229600" cy="4525963"/>
          </a:xfrm>
        </p:spPr>
        <p:txBody>
          <a:bodyPr>
            <a:normAutofit/>
          </a:bodyPr>
          <a:lstStyle/>
          <a:p>
            <a:r>
              <a:rPr lang="en-US" dirty="0" smtClean="0"/>
              <a:t>The basics of relevant laws </a:t>
            </a:r>
          </a:p>
          <a:p>
            <a:r>
              <a:rPr lang="en-US" dirty="0" smtClean="0"/>
              <a:t>The basics of relevant contracts</a:t>
            </a:r>
            <a:endParaRPr lang="en-US" dirty="0"/>
          </a:p>
          <a:p>
            <a:r>
              <a:rPr lang="en-US" dirty="0" smtClean="0"/>
              <a:t>Library </a:t>
            </a:r>
            <a:r>
              <a:rPr lang="en-US" dirty="0"/>
              <a:t>policies </a:t>
            </a:r>
            <a:endParaRPr lang="en-US" dirty="0" smtClean="0"/>
          </a:p>
          <a:p>
            <a:r>
              <a:rPr lang="en-US" dirty="0" smtClean="0"/>
              <a:t>City/county/campus policies </a:t>
            </a:r>
          </a:p>
          <a:p>
            <a:r>
              <a:rPr lang="en-US" dirty="0" smtClean="0"/>
              <a:t>Long standing arrangements and traditions</a:t>
            </a:r>
          </a:p>
          <a:p>
            <a:r>
              <a:rPr lang="en-US" dirty="0" smtClean="0"/>
              <a:t>Go-to resource people on these topics</a:t>
            </a:r>
            <a:endParaRPr lang="en-US" dirty="0"/>
          </a:p>
          <a:p>
            <a:endParaRPr lang="en-US" dirty="0"/>
          </a:p>
        </p:txBody>
      </p:sp>
      <p:pic>
        <p:nvPicPr>
          <p:cNvPr id="5" name="Picture 4"/>
          <p:cNvPicPr>
            <a:picLocks noChangeAspect="1"/>
          </p:cNvPicPr>
          <p:nvPr/>
        </p:nvPicPr>
        <p:blipFill>
          <a:blip r:embed="rId3"/>
          <a:stretch>
            <a:fillRect/>
          </a:stretch>
        </p:blipFill>
        <p:spPr>
          <a:xfrm>
            <a:off x="6714434" y="274638"/>
            <a:ext cx="2328874" cy="1743607"/>
          </a:xfrm>
          <a:prstGeom prst="rect">
            <a:avLst/>
          </a:prstGeom>
        </p:spPr>
      </p:pic>
    </p:spTree>
    <p:extLst>
      <p:ext uri="{BB962C8B-B14F-4D97-AF65-F5344CB8AC3E}">
        <p14:creationId xmlns:p14="http://schemas.microsoft.com/office/powerpoint/2010/main" val="35696343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182896" y="-75156"/>
            <a:ext cx="1792379" cy="2158171"/>
          </a:xfrm>
          <a:prstGeom prst="rect">
            <a:avLst/>
          </a:prstGeom>
        </p:spPr>
      </p:pic>
      <p:sp>
        <p:nvSpPr>
          <p:cNvPr id="3" name="Title 2"/>
          <p:cNvSpPr>
            <a:spLocks noGrp="1"/>
          </p:cNvSpPr>
          <p:nvPr>
            <p:ph type="title"/>
          </p:nvPr>
        </p:nvSpPr>
        <p:spPr/>
        <p:txBody>
          <a:bodyPr/>
          <a:lstStyle/>
          <a:p>
            <a:r>
              <a:rPr lang="en-US" dirty="0" smtClean="0"/>
              <a:t>Visualize before you act</a:t>
            </a:r>
            <a:endParaRPr lang="en-US" dirty="0"/>
          </a:p>
        </p:txBody>
      </p:sp>
      <p:sp>
        <p:nvSpPr>
          <p:cNvPr id="4" name="Content Placeholder 3"/>
          <p:cNvSpPr>
            <a:spLocks noGrp="1"/>
          </p:cNvSpPr>
          <p:nvPr>
            <p:ph idx="1"/>
          </p:nvPr>
        </p:nvSpPr>
        <p:spPr>
          <a:xfrm>
            <a:off x="457200" y="2067018"/>
            <a:ext cx="8229600" cy="4790982"/>
          </a:xfrm>
        </p:spPr>
        <p:txBody>
          <a:bodyPr>
            <a:normAutofit lnSpcReduction="10000"/>
          </a:bodyPr>
          <a:lstStyle/>
          <a:p>
            <a:r>
              <a:rPr lang="en-US" dirty="0" smtClean="0"/>
              <a:t>What this action says about the library and its priorities</a:t>
            </a:r>
          </a:p>
          <a:p>
            <a:r>
              <a:rPr lang="en-US" dirty="0" smtClean="0"/>
              <a:t>How this action aligns with the library’s existing commitments</a:t>
            </a:r>
            <a:endParaRPr lang="en-US" dirty="0">
              <a:solidFill>
                <a:srgbClr val="FF0000"/>
              </a:solidFill>
            </a:endParaRPr>
          </a:p>
          <a:p>
            <a:r>
              <a:rPr lang="en-US" dirty="0" smtClean="0"/>
              <a:t>Where higher level permissions or negotiations might be required</a:t>
            </a:r>
          </a:p>
          <a:p>
            <a:endParaRPr lang="en-US" dirty="0"/>
          </a:p>
          <a:p>
            <a:pPr marL="0" indent="0" algn="ctr">
              <a:buNone/>
            </a:pPr>
            <a:r>
              <a:rPr lang="en-US" i="1" dirty="0"/>
              <a:t>Don’t stop at </a:t>
            </a:r>
            <a:r>
              <a:rPr lang="en-US" i="1" dirty="0" smtClean="0"/>
              <a:t>“It’s management’s job </a:t>
            </a:r>
          </a:p>
          <a:p>
            <a:pPr marL="0" indent="0" algn="ctr">
              <a:buNone/>
            </a:pPr>
            <a:r>
              <a:rPr lang="en-US" i="1" dirty="0" smtClean="0"/>
              <a:t>to worry about that.”</a:t>
            </a:r>
          </a:p>
          <a:p>
            <a:pPr marL="0" indent="0">
              <a:buNone/>
            </a:pPr>
            <a:endParaRPr lang="en-US" dirty="0"/>
          </a:p>
        </p:txBody>
      </p:sp>
    </p:spTree>
    <p:extLst>
      <p:ext uri="{BB962C8B-B14F-4D97-AF65-F5344CB8AC3E}">
        <p14:creationId xmlns:p14="http://schemas.microsoft.com/office/powerpoint/2010/main" val="29893069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72223"/>
          </a:xfrm>
        </p:spPr>
        <p:txBody>
          <a:bodyPr>
            <a:normAutofit/>
          </a:bodyPr>
          <a:lstStyle/>
          <a:p>
            <a:r>
              <a:rPr lang="en-US" dirty="0" smtClean="0"/>
              <a:t>Don’t overlook </a:t>
            </a:r>
            <a:br>
              <a:rPr lang="en-US" dirty="0" smtClean="0"/>
            </a:br>
            <a:r>
              <a:rPr lang="en-US" dirty="0" smtClean="0"/>
              <a:t>the need to prep your boss</a:t>
            </a:r>
            <a:endParaRPr lang="en-US" dirty="0"/>
          </a:p>
        </p:txBody>
      </p:sp>
      <p:pic>
        <p:nvPicPr>
          <p:cNvPr id="3" name="Picture 2"/>
          <p:cNvPicPr>
            <a:picLocks noChangeAspect="1"/>
          </p:cNvPicPr>
          <p:nvPr/>
        </p:nvPicPr>
        <p:blipFill rotWithShape="1">
          <a:blip r:embed="rId3"/>
          <a:srcRect t="1744" r="14521" b="12074"/>
          <a:stretch/>
        </p:blipFill>
        <p:spPr>
          <a:xfrm>
            <a:off x="0" y="1672223"/>
            <a:ext cx="9144000" cy="5185777"/>
          </a:xfrm>
          <a:prstGeom prst="rect">
            <a:avLst/>
          </a:prstGeom>
        </p:spPr>
      </p:pic>
    </p:spTree>
    <p:extLst>
      <p:ext uri="{BB962C8B-B14F-4D97-AF65-F5344CB8AC3E}">
        <p14:creationId xmlns:p14="http://schemas.microsoft.com/office/powerpoint/2010/main" val="132765268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1"/>
          </a:xfrm>
          <a:prstGeom prst="rect">
            <a:avLst/>
          </a:prstGeom>
        </p:spPr>
      </p:pic>
      <p:sp>
        <p:nvSpPr>
          <p:cNvPr id="2" name="Title 1"/>
          <p:cNvSpPr>
            <a:spLocks noGrp="1"/>
          </p:cNvSpPr>
          <p:nvPr>
            <p:ph type="title"/>
          </p:nvPr>
        </p:nvSpPr>
        <p:spPr>
          <a:xfrm>
            <a:off x="200416" y="3970751"/>
            <a:ext cx="3131507" cy="2655516"/>
          </a:xfrm>
        </p:spPr>
        <p:txBody>
          <a:bodyPr/>
          <a:lstStyle/>
          <a:p>
            <a:pPr algn="l"/>
            <a:r>
              <a:rPr lang="en-US" dirty="0">
                <a:solidFill>
                  <a:schemeClr val="bg1"/>
                </a:solidFill>
              </a:rPr>
              <a:t>6</a:t>
            </a:r>
            <a:r>
              <a:rPr lang="en-US" dirty="0" smtClean="0">
                <a:solidFill>
                  <a:schemeClr val="bg1"/>
                </a:solidFill>
              </a:rPr>
              <a:t>. Look beyond today to the future</a:t>
            </a:r>
            <a:endParaRPr lang="en-US" dirty="0">
              <a:solidFill>
                <a:schemeClr val="bg1"/>
              </a:solidFill>
            </a:endParaRPr>
          </a:p>
        </p:txBody>
      </p:sp>
    </p:spTree>
    <p:extLst>
      <p:ext uri="{BB962C8B-B14F-4D97-AF65-F5344CB8AC3E}">
        <p14:creationId xmlns:p14="http://schemas.microsoft.com/office/powerpoint/2010/main" val="109422005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Observe and learn</a:t>
            </a:r>
            <a:endParaRPr lang="en-US" dirty="0"/>
          </a:p>
        </p:txBody>
      </p:sp>
      <p:sp>
        <p:nvSpPr>
          <p:cNvPr id="4" name="Content Placeholder 3"/>
          <p:cNvSpPr>
            <a:spLocks noGrp="1"/>
          </p:cNvSpPr>
          <p:nvPr>
            <p:ph idx="1"/>
          </p:nvPr>
        </p:nvSpPr>
        <p:spPr>
          <a:xfrm>
            <a:off x="457200" y="2076189"/>
            <a:ext cx="8229600" cy="4525963"/>
          </a:xfrm>
        </p:spPr>
        <p:txBody>
          <a:bodyPr>
            <a:normAutofit lnSpcReduction="10000"/>
          </a:bodyPr>
          <a:lstStyle/>
          <a:p>
            <a:r>
              <a:rPr lang="en-US" dirty="0" smtClean="0"/>
              <a:t>How the community you serve is changing</a:t>
            </a:r>
          </a:p>
          <a:p>
            <a:r>
              <a:rPr lang="en-US" dirty="0" smtClean="0"/>
              <a:t>Where demand is increasing, and whether you have the capacity to respond</a:t>
            </a:r>
          </a:p>
          <a:p>
            <a:r>
              <a:rPr lang="en-US" dirty="0" smtClean="0"/>
              <a:t>Where demand is decreasing, and how you might scale back to make room for new priorities</a:t>
            </a:r>
          </a:p>
          <a:p>
            <a:r>
              <a:rPr lang="en-US" dirty="0" smtClean="0"/>
              <a:t>Trends and fresh practices in customer service, technology, and collection development</a:t>
            </a:r>
            <a:endParaRPr lang="en-US" dirty="0"/>
          </a:p>
        </p:txBody>
      </p:sp>
      <p:pic>
        <p:nvPicPr>
          <p:cNvPr id="5" name="Picture 4"/>
          <p:cNvPicPr>
            <a:picLocks noChangeAspect="1"/>
          </p:cNvPicPr>
          <p:nvPr/>
        </p:nvPicPr>
        <p:blipFill>
          <a:blip r:embed="rId3"/>
          <a:stretch>
            <a:fillRect/>
          </a:stretch>
        </p:blipFill>
        <p:spPr>
          <a:xfrm>
            <a:off x="6815126" y="274638"/>
            <a:ext cx="2328874" cy="1743607"/>
          </a:xfrm>
          <a:prstGeom prst="rect">
            <a:avLst/>
          </a:prstGeom>
        </p:spPr>
      </p:pic>
    </p:spTree>
    <p:extLst>
      <p:ext uri="{BB962C8B-B14F-4D97-AF65-F5344CB8AC3E}">
        <p14:creationId xmlns:p14="http://schemas.microsoft.com/office/powerpoint/2010/main" val="41450143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5400000">
            <a:off x="182896" y="-58571"/>
            <a:ext cx="1792379" cy="2158171"/>
          </a:xfrm>
          <a:prstGeom prst="rect">
            <a:avLst/>
          </a:prstGeom>
        </p:spPr>
      </p:pic>
      <p:sp>
        <p:nvSpPr>
          <p:cNvPr id="3" name="Title 2"/>
          <p:cNvSpPr>
            <a:spLocks noGrp="1"/>
          </p:cNvSpPr>
          <p:nvPr>
            <p:ph type="title"/>
          </p:nvPr>
        </p:nvSpPr>
        <p:spPr/>
        <p:txBody>
          <a:bodyPr/>
          <a:lstStyle/>
          <a:p>
            <a:r>
              <a:rPr lang="en-US" dirty="0" smtClean="0"/>
              <a:t>Visualize before you act</a:t>
            </a:r>
            <a:endParaRPr lang="en-US" dirty="0"/>
          </a:p>
        </p:txBody>
      </p:sp>
      <p:sp>
        <p:nvSpPr>
          <p:cNvPr id="4" name="Content Placeholder 3"/>
          <p:cNvSpPr>
            <a:spLocks noGrp="1"/>
          </p:cNvSpPr>
          <p:nvPr>
            <p:ph idx="1"/>
          </p:nvPr>
        </p:nvSpPr>
        <p:spPr>
          <a:xfrm>
            <a:off x="369517" y="2067017"/>
            <a:ext cx="8574067" cy="4790983"/>
          </a:xfrm>
        </p:spPr>
        <p:txBody>
          <a:bodyPr>
            <a:normAutofit lnSpcReduction="10000"/>
          </a:bodyPr>
          <a:lstStyle/>
          <a:p>
            <a:r>
              <a:rPr lang="en-US" dirty="0" smtClean="0"/>
              <a:t>Likelihood that the library will be dealing with this (or a similar) situation again in 10 minutes, 10 days, 10 months, or 10 years</a:t>
            </a:r>
          </a:p>
          <a:p>
            <a:r>
              <a:rPr lang="en-US" dirty="0" smtClean="0"/>
              <a:t>How you’ll cope if your action is a roaring success and you don’t get any new resources</a:t>
            </a:r>
          </a:p>
          <a:p>
            <a:r>
              <a:rPr lang="en-US" dirty="0" smtClean="0"/>
              <a:t>How you can package this work for others to use</a:t>
            </a:r>
          </a:p>
          <a:p>
            <a:pPr marL="0" indent="0">
              <a:buNone/>
            </a:pPr>
            <a:endParaRPr lang="en-US" i="1" dirty="0" smtClean="0"/>
          </a:p>
          <a:p>
            <a:pPr marL="0" indent="0" algn="ctr">
              <a:buNone/>
            </a:pPr>
            <a:r>
              <a:rPr lang="en-US" i="1" dirty="0" smtClean="0"/>
              <a:t>Don’t </a:t>
            </a:r>
            <a:r>
              <a:rPr lang="en-US" i="1" dirty="0"/>
              <a:t>stop at </a:t>
            </a:r>
            <a:r>
              <a:rPr lang="en-US" i="1" dirty="0" smtClean="0"/>
              <a:t>“I just need to get </a:t>
            </a:r>
          </a:p>
          <a:p>
            <a:pPr marL="0" indent="0" algn="ctr">
              <a:buNone/>
            </a:pPr>
            <a:r>
              <a:rPr lang="en-US" i="1" dirty="0" smtClean="0"/>
              <a:t>(person or group) off my back.”</a:t>
            </a:r>
            <a:endParaRPr lang="en-US" dirty="0"/>
          </a:p>
        </p:txBody>
      </p:sp>
    </p:spTree>
    <p:extLst>
      <p:ext uri="{BB962C8B-B14F-4D97-AF65-F5344CB8AC3E}">
        <p14:creationId xmlns:p14="http://schemas.microsoft.com/office/powerpoint/2010/main" val="31164721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29826" y="2079320"/>
            <a:ext cx="3356974" cy="3356974"/>
          </a:xfrm>
          <a:prstGeom prst="rect">
            <a:avLst/>
          </a:prstGeom>
        </p:spPr>
      </p:pic>
      <p:sp>
        <p:nvSpPr>
          <p:cNvPr id="2" name="Title 1"/>
          <p:cNvSpPr>
            <a:spLocks noGrp="1"/>
          </p:cNvSpPr>
          <p:nvPr>
            <p:ph type="title"/>
          </p:nvPr>
        </p:nvSpPr>
        <p:spPr>
          <a:xfrm>
            <a:off x="457200" y="274637"/>
            <a:ext cx="8229600" cy="1767105"/>
          </a:xfrm>
        </p:spPr>
        <p:txBody>
          <a:bodyPr>
            <a:normAutofit/>
          </a:bodyPr>
          <a:lstStyle/>
          <a:p>
            <a:r>
              <a:rPr lang="en-US" dirty="0" smtClean="0"/>
              <a:t>Why add this task </a:t>
            </a:r>
            <a:br>
              <a:rPr lang="en-US" dirty="0" smtClean="0"/>
            </a:br>
            <a:r>
              <a:rPr lang="en-US" dirty="0" smtClean="0"/>
              <a:t>when you’re already so busy?</a:t>
            </a:r>
            <a:endParaRPr lang="en-US" dirty="0"/>
          </a:p>
        </p:txBody>
      </p:sp>
      <p:sp>
        <p:nvSpPr>
          <p:cNvPr id="3" name="Content Placeholder 2"/>
          <p:cNvSpPr>
            <a:spLocks noGrp="1"/>
          </p:cNvSpPr>
          <p:nvPr>
            <p:ph idx="1"/>
          </p:nvPr>
        </p:nvSpPr>
        <p:spPr>
          <a:xfrm>
            <a:off x="457200" y="2793304"/>
            <a:ext cx="8229600" cy="3332859"/>
          </a:xfrm>
        </p:spPr>
        <p:txBody>
          <a:bodyPr>
            <a:normAutofit lnSpcReduction="10000"/>
          </a:bodyPr>
          <a:lstStyle/>
          <a:p>
            <a:r>
              <a:rPr lang="en-US" dirty="0" smtClean="0"/>
              <a:t>More “yes” answers</a:t>
            </a:r>
          </a:p>
          <a:p>
            <a:r>
              <a:rPr lang="en-US" dirty="0"/>
              <a:t>Clearer priorities</a:t>
            </a:r>
          </a:p>
          <a:p>
            <a:r>
              <a:rPr lang="en-US" dirty="0" smtClean="0"/>
              <a:t>Fewer surprises</a:t>
            </a:r>
          </a:p>
          <a:p>
            <a:r>
              <a:rPr lang="en-US" dirty="0" smtClean="0"/>
              <a:t>Less work in the long run</a:t>
            </a:r>
          </a:p>
          <a:p>
            <a:r>
              <a:rPr lang="en-US" dirty="0" smtClean="0"/>
              <a:t>Greater sense of connection</a:t>
            </a:r>
          </a:p>
          <a:p>
            <a:r>
              <a:rPr lang="en-US" dirty="0" smtClean="0"/>
              <a:t>Improved chances for promotion</a:t>
            </a:r>
            <a:endParaRPr lang="en-US" dirty="0"/>
          </a:p>
        </p:txBody>
      </p:sp>
    </p:spTree>
    <p:extLst>
      <p:ext uri="{BB962C8B-B14F-4D97-AF65-F5344CB8AC3E}">
        <p14:creationId xmlns:p14="http://schemas.microsoft.com/office/powerpoint/2010/main" val="91469878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31210" cy="6858001"/>
          </a:xfrm>
          <a:prstGeom prst="rect">
            <a:avLst/>
          </a:prstGeom>
        </p:spPr>
      </p:pic>
      <p:sp>
        <p:nvSpPr>
          <p:cNvPr id="2" name="Title 1"/>
          <p:cNvSpPr>
            <a:spLocks noGrp="1"/>
          </p:cNvSpPr>
          <p:nvPr>
            <p:ph type="title"/>
          </p:nvPr>
        </p:nvSpPr>
        <p:spPr>
          <a:xfrm>
            <a:off x="450805" y="5109684"/>
            <a:ext cx="8229600" cy="1566688"/>
          </a:xfrm>
        </p:spPr>
        <p:txBody>
          <a:bodyPr/>
          <a:lstStyle/>
          <a:p>
            <a:r>
              <a:rPr lang="en-US" dirty="0" smtClean="0"/>
              <a:t>Don’t overlook</a:t>
            </a:r>
            <a:br>
              <a:rPr lang="en-US" dirty="0" smtClean="0"/>
            </a:br>
            <a:r>
              <a:rPr lang="en-US" dirty="0" smtClean="0"/>
              <a:t>the power of precedent</a:t>
            </a:r>
            <a:endParaRPr lang="en-US" dirty="0"/>
          </a:p>
        </p:txBody>
      </p:sp>
    </p:spTree>
    <p:extLst>
      <p:ext uri="{BB962C8B-B14F-4D97-AF65-F5344CB8AC3E}">
        <p14:creationId xmlns:p14="http://schemas.microsoft.com/office/powerpoint/2010/main" val="30775246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big picture thinking</a:t>
            </a:r>
            <a:endParaRPr lang="en-US" dirty="0"/>
          </a:p>
        </p:txBody>
      </p:sp>
      <p:sp>
        <p:nvSpPr>
          <p:cNvPr id="3" name="Content Placeholder 2"/>
          <p:cNvSpPr>
            <a:spLocks noGrp="1"/>
          </p:cNvSpPr>
          <p:nvPr>
            <p:ph idx="1"/>
          </p:nvPr>
        </p:nvSpPr>
        <p:spPr>
          <a:xfrm>
            <a:off x="457200" y="2279737"/>
            <a:ext cx="3792255" cy="3846426"/>
          </a:xfrm>
        </p:spPr>
        <p:txBody>
          <a:bodyPr/>
          <a:lstStyle/>
          <a:p>
            <a:r>
              <a:rPr lang="en-US" dirty="0"/>
              <a:t>Perfectionism</a:t>
            </a:r>
          </a:p>
          <a:p>
            <a:r>
              <a:rPr lang="en-US" dirty="0" smtClean="0"/>
              <a:t>Procrastination</a:t>
            </a:r>
          </a:p>
          <a:p>
            <a:r>
              <a:rPr lang="en-US" dirty="0" smtClean="0"/>
              <a:t>Pessimism</a:t>
            </a:r>
          </a:p>
          <a:p>
            <a:r>
              <a:rPr lang="en-US" dirty="0" smtClean="0"/>
              <a:t>Fear of conflict</a:t>
            </a:r>
          </a:p>
          <a:p>
            <a:r>
              <a:rPr lang="en-US" dirty="0" smtClean="0"/>
              <a:t>Complacency</a:t>
            </a:r>
          </a:p>
        </p:txBody>
      </p:sp>
      <p:pic>
        <p:nvPicPr>
          <p:cNvPr id="4" name="Picture 3"/>
          <p:cNvPicPr>
            <a:picLocks noChangeAspect="1"/>
          </p:cNvPicPr>
          <p:nvPr/>
        </p:nvPicPr>
        <p:blipFill>
          <a:blip r:embed="rId3"/>
          <a:stretch>
            <a:fillRect/>
          </a:stretch>
        </p:blipFill>
        <p:spPr>
          <a:xfrm>
            <a:off x="4249455" y="1695710"/>
            <a:ext cx="4334941" cy="4334941"/>
          </a:xfrm>
          <a:prstGeom prst="rect">
            <a:avLst/>
          </a:prstGeom>
        </p:spPr>
      </p:pic>
    </p:spTree>
    <p:extLst>
      <p:ext uri="{BB962C8B-B14F-4D97-AF65-F5344CB8AC3E}">
        <p14:creationId xmlns:p14="http://schemas.microsoft.com/office/powerpoint/2010/main" val="32580828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666896"/>
          </a:xfrm>
        </p:spPr>
        <p:txBody>
          <a:bodyPr>
            <a:normAutofit/>
          </a:bodyPr>
          <a:lstStyle/>
          <a:p>
            <a:r>
              <a:rPr lang="en-US" dirty="0" smtClean="0"/>
              <a:t>To inspire big picture thinking in others,</a:t>
            </a:r>
            <a:br>
              <a:rPr lang="en-US" dirty="0" smtClean="0"/>
            </a:br>
            <a:r>
              <a:rPr lang="en-US" dirty="0" smtClean="0"/>
              <a:t>communicate </a:t>
            </a:r>
            <a:endParaRPr lang="en-US" dirty="0"/>
          </a:p>
        </p:txBody>
      </p:sp>
      <p:sp>
        <p:nvSpPr>
          <p:cNvPr id="3" name="Content Placeholder 2"/>
          <p:cNvSpPr>
            <a:spLocks noGrp="1"/>
          </p:cNvSpPr>
          <p:nvPr>
            <p:ph idx="1"/>
          </p:nvPr>
        </p:nvSpPr>
        <p:spPr>
          <a:xfrm>
            <a:off x="457200" y="1941534"/>
            <a:ext cx="8229600" cy="4184629"/>
          </a:xfrm>
        </p:spPr>
        <p:txBody>
          <a:bodyPr/>
          <a:lstStyle/>
          <a:p>
            <a:r>
              <a:rPr lang="en-US" dirty="0" smtClean="0"/>
              <a:t>Fit</a:t>
            </a:r>
          </a:p>
          <a:p>
            <a:r>
              <a:rPr lang="en-US" dirty="0" smtClean="0"/>
              <a:t>Trust</a:t>
            </a:r>
          </a:p>
          <a:p>
            <a:r>
              <a:rPr lang="en-US" dirty="0" smtClean="0"/>
              <a:t>Caring</a:t>
            </a:r>
          </a:p>
          <a:p>
            <a:r>
              <a:rPr lang="en-US" dirty="0" smtClean="0"/>
              <a:t>Openness</a:t>
            </a:r>
          </a:p>
          <a:p>
            <a:r>
              <a:rPr lang="en-US" dirty="0" smtClean="0"/>
              <a:t>Development</a:t>
            </a:r>
          </a:p>
          <a:p>
            <a:r>
              <a:rPr lang="en-US" dirty="0" smtClean="0"/>
              <a:t>Ownership</a:t>
            </a:r>
            <a:endParaRPr lang="en-US" dirty="0"/>
          </a:p>
        </p:txBody>
      </p:sp>
      <p:pic>
        <p:nvPicPr>
          <p:cNvPr id="4" name="Picture 3"/>
          <p:cNvPicPr>
            <a:picLocks noChangeAspect="1"/>
          </p:cNvPicPr>
          <p:nvPr/>
        </p:nvPicPr>
        <p:blipFill>
          <a:blip r:embed="rId3"/>
          <a:stretch>
            <a:fillRect/>
          </a:stretch>
        </p:blipFill>
        <p:spPr>
          <a:xfrm>
            <a:off x="3906235" y="2317316"/>
            <a:ext cx="4812746" cy="3945698"/>
          </a:xfrm>
          <a:prstGeom prst="rect">
            <a:avLst/>
          </a:prstGeom>
        </p:spPr>
      </p:pic>
    </p:spTree>
    <p:extLst>
      <p:ext uri="{BB962C8B-B14F-4D97-AF65-F5344CB8AC3E}">
        <p14:creationId xmlns:p14="http://schemas.microsoft.com/office/powerpoint/2010/main" val="7907827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get bogged down in the details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Acknowledge – </a:t>
            </a:r>
            <a:r>
              <a:rPr lang="en-US" i="1" dirty="0" smtClean="0"/>
              <a:t>“Good point”</a:t>
            </a:r>
          </a:p>
          <a:p>
            <a:pPr marL="514350" indent="-514350">
              <a:buFont typeface="+mj-lt"/>
              <a:buAutoNum type="arabicPeriod"/>
            </a:pPr>
            <a:r>
              <a:rPr lang="en-US" dirty="0" smtClean="0"/>
              <a:t>Step back – </a:t>
            </a:r>
            <a:r>
              <a:rPr lang="en-US" i="1" dirty="0" smtClean="0"/>
              <a:t>“I’d like to look at that in context for a minute”</a:t>
            </a:r>
          </a:p>
          <a:p>
            <a:pPr marL="514350" indent="-514350">
              <a:buFont typeface="+mj-lt"/>
              <a:buAutoNum type="arabicPeriod"/>
            </a:pPr>
            <a:r>
              <a:rPr lang="en-US" dirty="0" smtClean="0"/>
              <a:t>Visualize (start with one of the points outlined in previous slides)</a:t>
            </a:r>
          </a:p>
          <a:p>
            <a:pPr marL="514350" indent="-514350">
              <a:buFont typeface="+mj-lt"/>
              <a:buAutoNum type="arabicPeriod"/>
            </a:pPr>
            <a:r>
              <a:rPr lang="en-US" dirty="0" smtClean="0"/>
              <a:t>Reframe – </a:t>
            </a:r>
            <a:r>
              <a:rPr lang="en-US" i="1" dirty="0" smtClean="0"/>
              <a:t>“In light of what we just discussed, how can we…”</a:t>
            </a:r>
          </a:p>
          <a:p>
            <a:pPr marL="514350" indent="-514350">
              <a:buFont typeface="+mj-lt"/>
              <a:buAutoNum type="arabicPeriod"/>
            </a:pPr>
            <a:r>
              <a:rPr lang="en-US" dirty="0" smtClean="0">
                <a:solidFill>
                  <a:srgbClr val="FF0000"/>
                </a:solidFill>
              </a:rPr>
              <a:t>Repeat as necessary</a:t>
            </a:r>
          </a:p>
          <a:p>
            <a:endParaRPr lang="en-US" dirty="0" smtClean="0"/>
          </a:p>
          <a:p>
            <a:endParaRPr lang="en-US" dirty="0" smtClean="0"/>
          </a:p>
          <a:p>
            <a:endParaRPr lang="en-US" dirty="0"/>
          </a:p>
        </p:txBody>
      </p:sp>
      <p:pic>
        <p:nvPicPr>
          <p:cNvPr id="4" name="Picture 3"/>
          <p:cNvPicPr>
            <a:picLocks noChangeAspect="1"/>
          </p:cNvPicPr>
          <p:nvPr/>
        </p:nvPicPr>
        <p:blipFill>
          <a:blip r:embed="rId3"/>
          <a:stretch>
            <a:fillRect/>
          </a:stretch>
        </p:blipFill>
        <p:spPr>
          <a:xfrm>
            <a:off x="5837128" y="5231529"/>
            <a:ext cx="2129880" cy="1426054"/>
          </a:xfrm>
          <a:prstGeom prst="rect">
            <a:avLst/>
          </a:prstGeom>
        </p:spPr>
      </p:pic>
    </p:spTree>
    <p:extLst>
      <p:ext uri="{BB962C8B-B14F-4D97-AF65-F5344CB8AC3E}">
        <p14:creationId xmlns:p14="http://schemas.microsoft.com/office/powerpoint/2010/main" val="30863663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872" r="7794"/>
          <a:stretch/>
        </p:blipFill>
        <p:spPr>
          <a:xfrm>
            <a:off x="0" y="1"/>
            <a:ext cx="9144000" cy="6850608"/>
          </a:xfrm>
          <a:prstGeom prst="rect">
            <a:avLst/>
          </a:prstGeom>
        </p:spPr>
      </p:pic>
      <p:sp>
        <p:nvSpPr>
          <p:cNvPr id="4" name="Title 3"/>
          <p:cNvSpPr>
            <a:spLocks noGrp="1"/>
          </p:cNvSpPr>
          <p:nvPr>
            <p:ph type="title"/>
          </p:nvPr>
        </p:nvSpPr>
        <p:spPr>
          <a:xfrm>
            <a:off x="457200" y="1"/>
            <a:ext cx="8229600" cy="1590804"/>
          </a:xfrm>
        </p:spPr>
        <p:txBody>
          <a:bodyPr>
            <a:normAutofit/>
          </a:bodyPr>
          <a:lstStyle/>
          <a:p>
            <a:r>
              <a:rPr lang="en-US" dirty="0" smtClean="0">
                <a:solidFill>
                  <a:schemeClr val="bg1"/>
                </a:solidFill>
              </a:rPr>
              <a:t>It’s wise to see the task you’re doing</a:t>
            </a:r>
            <a:br>
              <a:rPr lang="en-US" dirty="0" smtClean="0">
                <a:solidFill>
                  <a:schemeClr val="bg1"/>
                </a:solidFill>
              </a:rPr>
            </a:br>
            <a:r>
              <a:rPr lang="en-US" dirty="0" smtClean="0">
                <a:solidFill>
                  <a:schemeClr val="bg1"/>
                </a:solidFill>
              </a:rPr>
              <a:t>in its larger context</a:t>
            </a:r>
            <a:endParaRPr lang="en-US" dirty="0">
              <a:solidFill>
                <a:schemeClr val="bg1"/>
              </a:solidFill>
            </a:endParaRPr>
          </a:p>
        </p:txBody>
      </p:sp>
    </p:spTree>
    <p:extLst>
      <p:ext uri="{BB962C8B-B14F-4D97-AF65-F5344CB8AC3E}">
        <p14:creationId xmlns:p14="http://schemas.microsoft.com/office/powerpoint/2010/main" val="34333086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solidFill>
                  <a:schemeClr val="bg1"/>
                </a:solidFill>
              </a:rPr>
              <a:t>joan@jfwilliams.com</a:t>
            </a:r>
            <a:endParaRPr lang="en-US" sz="4000" b="1" i="1" dirty="0">
              <a:solidFill>
                <a:schemeClr val="bg1"/>
              </a:solidFill>
            </a:endParaRPr>
          </a:p>
        </p:txBody>
      </p:sp>
      <p:sp>
        <p:nvSpPr>
          <p:cNvPr id="4" name="Content Placeholder 3"/>
          <p:cNvSpPr>
            <a:spLocks noGrp="1"/>
          </p:cNvSpPr>
          <p:nvPr>
            <p:ph idx="1"/>
          </p:nvPr>
        </p:nvSpPr>
        <p:spPr>
          <a:xfrm>
            <a:off x="4648200" y="2895600"/>
            <a:ext cx="4191000" cy="3230563"/>
          </a:xfrm>
        </p:spPr>
        <p:txBody>
          <a:bodyPr>
            <a:normAutofit/>
          </a:bodyPr>
          <a:lstStyle/>
          <a:p>
            <a:pPr algn="ctr">
              <a:buNone/>
            </a:pPr>
            <a:r>
              <a:rPr lang="en-US" sz="4400" dirty="0" smtClean="0">
                <a:solidFill>
                  <a:schemeClr val="bg1"/>
                </a:solidFill>
              </a:rPr>
              <a:t>   </a:t>
            </a:r>
            <a:r>
              <a:rPr lang="en-US" sz="4000" b="1" dirty="0" smtClean="0">
                <a:solidFill>
                  <a:schemeClr val="bg1"/>
                </a:solidFill>
                <a:latin typeface="+mj-lt"/>
              </a:rPr>
              <a:t>Let’s continue the conversation…</a:t>
            </a:r>
            <a:endParaRPr lang="en-US" sz="4000" b="1" dirty="0">
              <a:solidFill>
                <a:schemeClr val="bg1"/>
              </a:solidFill>
              <a:latin typeface="+mj-lt"/>
            </a:endParaRPr>
          </a:p>
        </p:txBody>
      </p:sp>
      <p:sp>
        <p:nvSpPr>
          <p:cNvPr id="5" name="TextBox 4"/>
          <p:cNvSpPr txBox="1"/>
          <p:nvPr/>
        </p:nvSpPr>
        <p:spPr>
          <a:xfrm>
            <a:off x="2667000" y="6306188"/>
            <a:ext cx="2528641" cy="369332"/>
          </a:xfrm>
          <a:prstGeom prst="rect">
            <a:avLst/>
          </a:prstGeom>
          <a:noFill/>
        </p:spPr>
        <p:txBody>
          <a:bodyPr wrap="none" rtlCol="0">
            <a:spAutoFit/>
          </a:bodyPr>
          <a:lstStyle/>
          <a:p>
            <a:r>
              <a:rPr lang="en-US" dirty="0" smtClean="0">
                <a:solidFill>
                  <a:prstClr val="white"/>
                </a:solidFill>
              </a:rPr>
              <a:t>Photo by  Martin Helmke</a:t>
            </a:r>
            <a:endParaRPr lang="en-US" dirty="0">
              <a:solidFill>
                <a:prstClr val="white"/>
              </a:solidFill>
            </a:endParaRPr>
          </a:p>
        </p:txBody>
      </p:sp>
      <p:pic>
        <p:nvPicPr>
          <p:cNvPr id="3074" name="Picture 2" descr="C:\Users\Joan\Pictures\JFW\JFW head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3962400" cy="428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315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0416"/>
            <a:ext cx="7772400" cy="2267211"/>
          </a:xfrm>
        </p:spPr>
        <p:txBody>
          <a:bodyPr>
            <a:normAutofit/>
          </a:bodyPr>
          <a:lstStyle/>
          <a:p>
            <a:r>
              <a:rPr lang="en-US" i="1" dirty="0" smtClean="0"/>
              <a:t>Debuting this summer: </a:t>
            </a:r>
            <a:br>
              <a:rPr lang="en-US" i="1" dirty="0" smtClean="0"/>
            </a:br>
            <a:r>
              <a:rPr lang="en-US" i="1" dirty="0" smtClean="0"/>
              <a:t>Joan Frye Williams’ </a:t>
            </a:r>
            <a:br>
              <a:rPr lang="en-US" i="1" dirty="0" smtClean="0"/>
            </a:br>
            <a:r>
              <a:rPr lang="en-US" i="1" dirty="0" smtClean="0"/>
              <a:t>new </a:t>
            </a:r>
            <a:r>
              <a:rPr lang="en-US" i="1" dirty="0"/>
              <a:t>Infopeople podcast </a:t>
            </a:r>
            <a:r>
              <a:rPr lang="en-US" i="1" dirty="0" smtClean="0"/>
              <a:t>series</a:t>
            </a:r>
            <a:endParaRPr lang="en-US" i="1" dirty="0"/>
          </a:p>
        </p:txBody>
      </p:sp>
      <p:sp>
        <p:nvSpPr>
          <p:cNvPr id="4" name="Subtitle 3"/>
          <p:cNvSpPr>
            <a:spLocks noGrp="1"/>
          </p:cNvSpPr>
          <p:nvPr>
            <p:ph type="subTitle" idx="1"/>
          </p:nvPr>
        </p:nvSpPr>
        <p:spPr>
          <a:xfrm>
            <a:off x="1371599" y="2467627"/>
            <a:ext cx="6400800" cy="2768252"/>
          </a:xfrm>
        </p:spPr>
        <p:txBody>
          <a:bodyPr>
            <a:normAutofit/>
          </a:bodyPr>
          <a:lstStyle/>
          <a:p>
            <a:r>
              <a:rPr lang="en-US" sz="6600" b="1" dirty="0">
                <a:solidFill>
                  <a:schemeClr val="tx1"/>
                </a:solidFill>
              </a:rPr>
              <a:t>The Practical Iconoclast</a:t>
            </a:r>
          </a:p>
          <a:p>
            <a:endParaRPr lang="en-US" dirty="0"/>
          </a:p>
        </p:txBody>
      </p:sp>
      <p:pic>
        <p:nvPicPr>
          <p:cNvPr id="6" name="Picture 5"/>
          <p:cNvPicPr>
            <a:picLocks noChangeAspect="1"/>
          </p:cNvPicPr>
          <p:nvPr/>
        </p:nvPicPr>
        <p:blipFill rotWithShape="1">
          <a:blip r:embed="rId3"/>
          <a:srcRect t="13111"/>
          <a:stretch/>
        </p:blipFill>
        <p:spPr>
          <a:xfrm>
            <a:off x="2517340" y="4496845"/>
            <a:ext cx="4096680" cy="2361155"/>
          </a:xfrm>
          <a:prstGeom prst="rect">
            <a:avLst/>
          </a:prstGeom>
        </p:spPr>
      </p:pic>
    </p:spTree>
    <p:extLst>
      <p:ext uri="{BB962C8B-B14F-4D97-AF65-F5344CB8AC3E}">
        <p14:creationId xmlns:p14="http://schemas.microsoft.com/office/powerpoint/2010/main" val="38489161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 y="-479"/>
            <a:ext cx="9144638" cy="6858479"/>
          </a:xfrm>
          <a:prstGeom prst="rect">
            <a:avLst/>
          </a:prstGeom>
        </p:spPr>
      </p:pic>
      <p:sp>
        <p:nvSpPr>
          <p:cNvPr id="114689" name="Content Placeholder 2"/>
          <p:cNvSpPr>
            <a:spLocks noGrp="1"/>
          </p:cNvSpPr>
          <p:nvPr>
            <p:ph idx="1"/>
          </p:nvPr>
        </p:nvSpPr>
        <p:spPr>
          <a:xfrm>
            <a:off x="1447800" y="4419600"/>
            <a:ext cx="6324600" cy="1866900"/>
          </a:xfrm>
        </p:spPr>
        <p:txBody>
          <a:bodyPr/>
          <a:lstStyle/>
          <a:p>
            <a:pPr marL="0" indent="0" algn="ctr">
              <a:buFontTx/>
              <a:buNone/>
            </a:pPr>
            <a:r>
              <a:rPr lang="en-US" sz="1400" smtClean="0"/>
              <a:t>Infopeople webinars are supported in part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smtClean="0"/>
          </a:p>
        </p:txBody>
      </p:sp>
      <p:pic>
        <p:nvPicPr>
          <p:cNvPr id="114690" name="Picture 1" descr="IFP logo 2012_outlines.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8050" y="2154238"/>
            <a:ext cx="7366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83727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 b="11945"/>
          <a:stretch/>
        </p:blipFill>
        <p:spPr>
          <a:xfrm>
            <a:off x="6751528" y="0"/>
            <a:ext cx="2392472" cy="2106700"/>
          </a:xfrm>
          <a:prstGeom prst="rect">
            <a:avLst/>
          </a:prstGeom>
        </p:spPr>
      </p:pic>
      <p:sp>
        <p:nvSpPr>
          <p:cNvPr id="2" name="Title 1"/>
          <p:cNvSpPr>
            <a:spLocks noGrp="1"/>
          </p:cNvSpPr>
          <p:nvPr>
            <p:ph type="title"/>
          </p:nvPr>
        </p:nvSpPr>
        <p:spPr/>
        <p:txBody>
          <a:bodyPr>
            <a:normAutofit/>
          </a:bodyPr>
          <a:lstStyle/>
          <a:p>
            <a:r>
              <a:rPr lang="en-US" dirty="0" smtClean="0"/>
              <a:t>Today’s discussion</a:t>
            </a:r>
            <a:endParaRPr lang="en-US" dirty="0"/>
          </a:p>
        </p:txBody>
      </p:sp>
      <p:sp>
        <p:nvSpPr>
          <p:cNvPr id="3" name="Content Placeholder 2"/>
          <p:cNvSpPr>
            <a:spLocks noGrp="1"/>
          </p:cNvSpPr>
          <p:nvPr>
            <p:ph idx="1"/>
          </p:nvPr>
        </p:nvSpPr>
        <p:spPr>
          <a:xfrm>
            <a:off x="457200" y="2106700"/>
            <a:ext cx="8461332" cy="4206548"/>
          </a:xfrm>
        </p:spPr>
        <p:txBody>
          <a:bodyPr>
            <a:normAutofit/>
          </a:bodyPr>
          <a:lstStyle/>
          <a:p>
            <a:pPr>
              <a:buFont typeface="Wingdings" panose="05000000000000000000" pitchFamily="2" charset="2"/>
              <a:buChar char="ü"/>
            </a:pPr>
            <a:r>
              <a:rPr lang="en-US" dirty="0" smtClean="0"/>
              <a:t>Six important big picture perspectives</a:t>
            </a:r>
          </a:p>
          <a:p>
            <a:pPr>
              <a:buFont typeface="Wingdings" panose="05000000000000000000" pitchFamily="2" charset="2"/>
              <a:buChar char="ü"/>
            </a:pPr>
            <a:r>
              <a:rPr lang="en-US" dirty="0" smtClean="0"/>
              <a:t>Things to consider before you act</a:t>
            </a:r>
          </a:p>
          <a:p>
            <a:pPr>
              <a:buFont typeface="Wingdings" panose="05000000000000000000" pitchFamily="2" charset="2"/>
              <a:buChar char="ü"/>
            </a:pPr>
            <a:r>
              <a:rPr lang="en-US" dirty="0" smtClean="0"/>
              <a:t>Barriers to big picture thinking</a:t>
            </a:r>
          </a:p>
          <a:p>
            <a:pPr>
              <a:buFont typeface="Wingdings" panose="05000000000000000000" pitchFamily="2" charset="2"/>
              <a:buChar char="ü"/>
            </a:pPr>
            <a:r>
              <a:rPr lang="en-US" dirty="0" smtClean="0"/>
              <a:t>Inspiring big picture thinking in others</a:t>
            </a:r>
          </a:p>
          <a:p>
            <a:pPr>
              <a:buFont typeface="Wingdings" panose="05000000000000000000" pitchFamily="2" charset="2"/>
              <a:buChar char="ü"/>
            </a:pPr>
            <a:r>
              <a:rPr lang="en-US" dirty="0" smtClean="0"/>
              <a:t>What you can do when people get bogged down in the details</a:t>
            </a:r>
          </a:p>
        </p:txBody>
      </p:sp>
    </p:spTree>
    <p:extLst>
      <p:ext uri="{BB962C8B-B14F-4D97-AF65-F5344CB8AC3E}">
        <p14:creationId xmlns:p14="http://schemas.microsoft.com/office/powerpoint/2010/main" val="36087416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93915"/>
            <a:ext cx="9143999" cy="5864086"/>
          </a:xfrm>
          <a:prstGeom prst="rect">
            <a:avLst/>
          </a:prstGeom>
        </p:spPr>
      </p:pic>
      <p:sp>
        <p:nvSpPr>
          <p:cNvPr id="4" name="Title 3"/>
          <p:cNvSpPr>
            <a:spLocks noGrp="1"/>
          </p:cNvSpPr>
          <p:nvPr>
            <p:ph type="title"/>
          </p:nvPr>
        </p:nvSpPr>
        <p:spPr>
          <a:xfrm>
            <a:off x="457199" y="285096"/>
            <a:ext cx="8229600" cy="1355814"/>
          </a:xfrm>
        </p:spPr>
        <p:txBody>
          <a:bodyPr>
            <a:normAutofit/>
          </a:bodyPr>
          <a:lstStyle/>
          <a:p>
            <a:r>
              <a:rPr lang="en-US" dirty="0" smtClean="0">
                <a:solidFill>
                  <a:schemeClr val="bg1"/>
                </a:solidFill>
              </a:rPr>
              <a:t>1. Look beyond library processes</a:t>
            </a:r>
            <a:br>
              <a:rPr lang="en-US" dirty="0" smtClean="0">
                <a:solidFill>
                  <a:schemeClr val="bg1"/>
                </a:solidFill>
              </a:rPr>
            </a:br>
            <a:r>
              <a:rPr lang="en-US" dirty="0" smtClean="0">
                <a:solidFill>
                  <a:schemeClr val="bg1"/>
                </a:solidFill>
              </a:rPr>
              <a:t>to community results</a:t>
            </a:r>
            <a:endParaRPr lang="en-US" dirty="0">
              <a:solidFill>
                <a:schemeClr val="bg1"/>
              </a:solidFill>
            </a:endParaRPr>
          </a:p>
        </p:txBody>
      </p:sp>
    </p:spTree>
    <p:extLst>
      <p:ext uri="{BB962C8B-B14F-4D97-AF65-F5344CB8AC3E}">
        <p14:creationId xmlns:p14="http://schemas.microsoft.com/office/powerpoint/2010/main" val="27339497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Observe and learn</a:t>
            </a:r>
            <a:endParaRPr lang="en-US" dirty="0"/>
          </a:p>
        </p:txBody>
      </p:sp>
      <p:sp>
        <p:nvSpPr>
          <p:cNvPr id="4" name="Content Placeholder 3"/>
          <p:cNvSpPr>
            <a:spLocks noGrp="1"/>
          </p:cNvSpPr>
          <p:nvPr>
            <p:ph idx="1"/>
          </p:nvPr>
        </p:nvSpPr>
        <p:spPr>
          <a:xfrm>
            <a:off x="457200" y="2116899"/>
            <a:ext cx="8229600" cy="4009264"/>
          </a:xfrm>
        </p:spPr>
        <p:txBody>
          <a:bodyPr/>
          <a:lstStyle/>
          <a:p>
            <a:r>
              <a:rPr lang="en-US" dirty="0"/>
              <a:t>Patterns of library use over time</a:t>
            </a:r>
          </a:p>
          <a:p>
            <a:r>
              <a:rPr lang="en-US" dirty="0" smtClean="0"/>
              <a:t>What people do </a:t>
            </a:r>
            <a:r>
              <a:rPr lang="en-US" u="sng" dirty="0" smtClean="0"/>
              <a:t>after</a:t>
            </a:r>
            <a:r>
              <a:rPr lang="en-US" dirty="0" smtClean="0"/>
              <a:t> they come in contact with your services</a:t>
            </a:r>
          </a:p>
          <a:p>
            <a:r>
              <a:rPr lang="en-US" dirty="0" smtClean="0"/>
              <a:t>How specific services connect to the library’s stated mission</a:t>
            </a:r>
            <a:endParaRPr lang="en-US" dirty="0"/>
          </a:p>
        </p:txBody>
      </p:sp>
      <p:pic>
        <p:nvPicPr>
          <p:cNvPr id="5" name="Picture 4"/>
          <p:cNvPicPr>
            <a:picLocks noChangeAspect="1"/>
          </p:cNvPicPr>
          <p:nvPr/>
        </p:nvPicPr>
        <p:blipFill>
          <a:blip r:embed="rId3"/>
          <a:stretch>
            <a:fillRect/>
          </a:stretch>
        </p:blipFill>
        <p:spPr>
          <a:xfrm>
            <a:off x="6668481" y="274638"/>
            <a:ext cx="2331469" cy="1742052"/>
          </a:xfrm>
          <a:prstGeom prst="rect">
            <a:avLst/>
          </a:prstGeom>
        </p:spPr>
      </p:pic>
    </p:spTree>
    <p:extLst>
      <p:ext uri="{BB962C8B-B14F-4D97-AF65-F5344CB8AC3E}">
        <p14:creationId xmlns:p14="http://schemas.microsoft.com/office/powerpoint/2010/main" val="8527182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4638"/>
            <a:ext cx="2157608" cy="1798007"/>
          </a:xfrm>
          <a:prstGeom prst="rect">
            <a:avLst/>
          </a:prstGeom>
        </p:spPr>
      </p:pic>
      <p:sp>
        <p:nvSpPr>
          <p:cNvPr id="3" name="Title 2"/>
          <p:cNvSpPr>
            <a:spLocks noGrp="1"/>
          </p:cNvSpPr>
          <p:nvPr>
            <p:ph type="title"/>
          </p:nvPr>
        </p:nvSpPr>
        <p:spPr/>
        <p:txBody>
          <a:bodyPr/>
          <a:lstStyle/>
          <a:p>
            <a:r>
              <a:rPr lang="en-US" dirty="0" smtClean="0"/>
              <a:t>Visualize before you act</a:t>
            </a:r>
            <a:endParaRPr lang="en-US" dirty="0"/>
          </a:p>
        </p:txBody>
      </p:sp>
      <p:sp>
        <p:nvSpPr>
          <p:cNvPr id="4" name="Content Placeholder 3"/>
          <p:cNvSpPr>
            <a:spLocks noGrp="1"/>
          </p:cNvSpPr>
          <p:nvPr>
            <p:ph idx="1"/>
          </p:nvPr>
        </p:nvSpPr>
        <p:spPr>
          <a:xfrm>
            <a:off x="457200" y="2157606"/>
            <a:ext cx="8229600" cy="4525963"/>
          </a:xfrm>
        </p:spPr>
        <p:txBody>
          <a:bodyPr/>
          <a:lstStyle/>
          <a:p>
            <a:r>
              <a:rPr lang="en-US" dirty="0"/>
              <a:t>What </a:t>
            </a:r>
            <a:r>
              <a:rPr lang="en-US" dirty="0" smtClean="0"/>
              <a:t>difference you want to make to the people you serve – the “big why”</a:t>
            </a:r>
          </a:p>
          <a:p>
            <a:r>
              <a:rPr lang="en-US" dirty="0" smtClean="0"/>
              <a:t>How this action moves you in that direction</a:t>
            </a:r>
          </a:p>
          <a:p>
            <a:r>
              <a:rPr lang="en-US" dirty="0" smtClean="0"/>
              <a:t>How you will evaluate progress</a:t>
            </a:r>
          </a:p>
          <a:p>
            <a:r>
              <a:rPr lang="en-US" dirty="0" smtClean="0"/>
              <a:t>What else you can try if this doesn’t get you there</a:t>
            </a:r>
          </a:p>
          <a:p>
            <a:pPr marL="0" indent="0">
              <a:buNone/>
            </a:pPr>
            <a:endParaRPr lang="en-US" i="1" dirty="0" smtClean="0"/>
          </a:p>
          <a:p>
            <a:pPr marL="0" indent="0" algn="ctr">
              <a:buNone/>
            </a:pPr>
            <a:r>
              <a:rPr lang="en-US" i="1" dirty="0" smtClean="0"/>
              <a:t>Don’t </a:t>
            </a:r>
            <a:r>
              <a:rPr lang="en-US" i="1" dirty="0"/>
              <a:t>stop </a:t>
            </a:r>
            <a:r>
              <a:rPr lang="en-US" i="1" dirty="0" smtClean="0"/>
              <a:t>at  </a:t>
            </a:r>
            <a:r>
              <a:rPr lang="en-US" i="1" dirty="0"/>
              <a:t>“If we’re happy, they’ll benefit.”</a:t>
            </a:r>
          </a:p>
          <a:p>
            <a:pPr marL="0" indent="0">
              <a:buNone/>
            </a:pPr>
            <a:endParaRPr lang="en-US" dirty="0"/>
          </a:p>
        </p:txBody>
      </p:sp>
    </p:spTree>
    <p:extLst>
      <p:ext uri="{BB962C8B-B14F-4D97-AF65-F5344CB8AC3E}">
        <p14:creationId xmlns:p14="http://schemas.microsoft.com/office/powerpoint/2010/main" val="17258320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1"/>
          </a:xfrm>
          <a:prstGeom prst="rect">
            <a:avLst/>
          </a:prstGeom>
        </p:spPr>
      </p:pic>
      <p:sp>
        <p:nvSpPr>
          <p:cNvPr id="2" name="Title 1"/>
          <p:cNvSpPr>
            <a:spLocks noGrp="1"/>
          </p:cNvSpPr>
          <p:nvPr>
            <p:ph type="title"/>
          </p:nvPr>
        </p:nvSpPr>
        <p:spPr>
          <a:xfrm>
            <a:off x="457200" y="111799"/>
            <a:ext cx="8229600" cy="1767104"/>
          </a:xfrm>
        </p:spPr>
        <p:txBody>
          <a:bodyPr>
            <a:normAutofit/>
          </a:bodyPr>
          <a:lstStyle/>
          <a:p>
            <a:r>
              <a:rPr lang="en-US" dirty="0" smtClean="0"/>
              <a:t>Don’t overlook the need for a </a:t>
            </a:r>
            <a:br>
              <a:rPr lang="en-US" dirty="0" smtClean="0"/>
            </a:br>
            <a:r>
              <a:rPr lang="en-US" u="sng" dirty="0" smtClean="0"/>
              <a:t>shared</a:t>
            </a:r>
            <a:r>
              <a:rPr lang="en-US" dirty="0" smtClean="0"/>
              <a:t> vision</a:t>
            </a:r>
            <a:endParaRPr lang="en-US" dirty="0"/>
          </a:p>
        </p:txBody>
      </p:sp>
    </p:spTree>
    <p:extLst>
      <p:ext uri="{BB962C8B-B14F-4D97-AF65-F5344CB8AC3E}">
        <p14:creationId xmlns:p14="http://schemas.microsoft.com/office/powerpoint/2010/main" val="10450878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4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7613" y="1736420"/>
            <a:ext cx="6828773" cy="5121580"/>
          </a:xfrm>
          <a:prstGeom prst="rect">
            <a:avLst/>
          </a:prstGeom>
        </p:spPr>
      </p:pic>
      <p:sp>
        <p:nvSpPr>
          <p:cNvPr id="2" name="Title 1"/>
          <p:cNvSpPr>
            <a:spLocks noGrp="1"/>
          </p:cNvSpPr>
          <p:nvPr>
            <p:ph type="title"/>
          </p:nvPr>
        </p:nvSpPr>
        <p:spPr>
          <a:xfrm>
            <a:off x="457200" y="274638"/>
            <a:ext cx="8229600" cy="1461781"/>
          </a:xfrm>
        </p:spPr>
        <p:txBody>
          <a:bodyPr>
            <a:normAutofit/>
          </a:bodyPr>
          <a:lstStyle/>
          <a:p>
            <a:r>
              <a:rPr lang="en-US" dirty="0" smtClean="0"/>
              <a:t>2. Look beyond your immediate team </a:t>
            </a:r>
            <a:br>
              <a:rPr lang="en-US" dirty="0" smtClean="0"/>
            </a:br>
            <a:r>
              <a:rPr lang="en-US" dirty="0" smtClean="0"/>
              <a:t>to your stakeholders</a:t>
            </a:r>
            <a:endParaRPr lang="en-US" dirty="0"/>
          </a:p>
        </p:txBody>
      </p:sp>
    </p:spTree>
    <p:extLst>
      <p:ext uri="{BB962C8B-B14F-4D97-AF65-F5344CB8AC3E}">
        <p14:creationId xmlns:p14="http://schemas.microsoft.com/office/powerpoint/2010/main" val="16758202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4421</TotalTime>
  <Words>1035</Words>
  <Application>Microsoft Macintosh PowerPoint</Application>
  <PresentationFormat>On-screen Show (4:3)</PresentationFormat>
  <Paragraphs>195</Paragraphs>
  <Slides>37</Slides>
  <Notes>37</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2_Office Theme</vt:lpstr>
      <vt:lpstr>Pixel</vt:lpstr>
      <vt:lpstr>3_Office Theme</vt:lpstr>
      <vt:lpstr>Seeing the Big Picture</vt:lpstr>
      <vt:lpstr>Both views are useful</vt:lpstr>
      <vt:lpstr>Why add this task  when you’re already so busy?</vt:lpstr>
      <vt:lpstr>Today’s discussion</vt:lpstr>
      <vt:lpstr>1. Look beyond library processes to community results</vt:lpstr>
      <vt:lpstr>Observe and learn</vt:lpstr>
      <vt:lpstr>Visualize before you act</vt:lpstr>
      <vt:lpstr>Don’t overlook the need for a  shared vision</vt:lpstr>
      <vt:lpstr>2. Look beyond your immediate team  to your stakeholders</vt:lpstr>
      <vt:lpstr>Internal stakeholders</vt:lpstr>
      <vt:lpstr>External stakeholders</vt:lpstr>
      <vt:lpstr>Observe and learn</vt:lpstr>
      <vt:lpstr>Visualize before you act</vt:lpstr>
      <vt:lpstr>Don’t overlook  the people you don’t usually see </vt:lpstr>
      <vt:lpstr>3. Look beyond situations  to causes  and consequences</vt:lpstr>
      <vt:lpstr>Observe and learn</vt:lpstr>
      <vt:lpstr>Visualize before you act</vt:lpstr>
      <vt:lpstr>Don’t overlook preventive measures</vt:lpstr>
      <vt:lpstr>4. Look beyond out-of-pocket expenses  to actual costs and benefits</vt:lpstr>
      <vt:lpstr>Observe and learn</vt:lpstr>
      <vt:lpstr>Visualize before you act</vt:lpstr>
      <vt:lpstr>Don’t overlook what won’t get done  while you’re working on this</vt:lpstr>
      <vt:lpstr>5. Look beyond  your immediate needs to the library’s  broader commitments</vt:lpstr>
      <vt:lpstr>Observe and learn</vt:lpstr>
      <vt:lpstr>Visualize before you act</vt:lpstr>
      <vt:lpstr>Don’t overlook  the need to prep your boss</vt:lpstr>
      <vt:lpstr>6. Look beyond today to the future</vt:lpstr>
      <vt:lpstr>Observe and learn</vt:lpstr>
      <vt:lpstr>Visualize before you act</vt:lpstr>
      <vt:lpstr>Don’t overlook the power of precedent</vt:lpstr>
      <vt:lpstr>Barriers to big picture thinking</vt:lpstr>
      <vt:lpstr>To inspire big picture thinking in others, communicate </vt:lpstr>
      <vt:lpstr>If you get bogged down in the details</vt:lpstr>
      <vt:lpstr>It’s wise to see the task you’re doing in its larger context</vt:lpstr>
      <vt:lpstr>joan@jfwilliams.com</vt:lpstr>
      <vt:lpstr>Debuting this summer:  Joan Frye Williams’  new Infopeople podcast series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the Big Picture</dc:title>
  <dc:creator>Joan</dc:creator>
  <cp:lastModifiedBy>Stanley Strauss</cp:lastModifiedBy>
  <cp:revision>438</cp:revision>
  <dcterms:created xsi:type="dcterms:W3CDTF">2013-11-27T23:25:56Z</dcterms:created>
  <dcterms:modified xsi:type="dcterms:W3CDTF">2015-05-18T18:33:03Z</dcterms:modified>
</cp:coreProperties>
</file>