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7" r:id="rId1"/>
  </p:sldMasterIdLst>
  <p:notesMasterIdLst>
    <p:notesMasterId r:id="rId25"/>
  </p:notesMasterIdLst>
  <p:handoutMasterIdLst>
    <p:handoutMasterId r:id="rId26"/>
  </p:handoutMasterIdLst>
  <p:sldIdLst>
    <p:sldId id="552" r:id="rId2"/>
    <p:sldId id="590" r:id="rId3"/>
    <p:sldId id="591" r:id="rId4"/>
    <p:sldId id="592" r:id="rId5"/>
    <p:sldId id="593" r:id="rId6"/>
    <p:sldId id="594" r:id="rId7"/>
    <p:sldId id="595" r:id="rId8"/>
    <p:sldId id="596" r:id="rId9"/>
    <p:sldId id="615" r:id="rId10"/>
    <p:sldId id="614" r:id="rId11"/>
    <p:sldId id="599" r:id="rId12"/>
    <p:sldId id="598" r:id="rId13"/>
    <p:sldId id="597" r:id="rId14"/>
    <p:sldId id="600" r:id="rId15"/>
    <p:sldId id="604" r:id="rId16"/>
    <p:sldId id="602" r:id="rId17"/>
    <p:sldId id="605" r:id="rId18"/>
    <p:sldId id="606" r:id="rId19"/>
    <p:sldId id="607" r:id="rId20"/>
    <p:sldId id="608" r:id="rId21"/>
    <p:sldId id="609" r:id="rId22"/>
    <p:sldId id="610" r:id="rId23"/>
    <p:sldId id="611" r:id="rId24"/>
  </p:sldIdLst>
  <p:sldSz cx="9144000" cy="6858000" type="screen4x3"/>
  <p:notesSz cx="7010400" cy="9296400"/>
  <p:defaultTextStyle>
    <a:defPPr>
      <a:defRPr lang="en-US"/>
    </a:defPPr>
    <a:lvl1pPr algn="ctr" rtl="0" fontAlgn="base">
      <a:spcBef>
        <a:spcPct val="0"/>
      </a:spcBef>
      <a:spcAft>
        <a:spcPct val="0"/>
      </a:spcAft>
      <a:defRPr b="1" kern="1200">
        <a:solidFill>
          <a:schemeClr val="tx1"/>
        </a:solidFill>
        <a:latin typeface="Arial" charset="0"/>
        <a:ea typeface="+mn-ea"/>
        <a:cs typeface="Arial" charset="0"/>
      </a:defRPr>
    </a:lvl1pPr>
    <a:lvl2pPr marL="457200" algn="ctr" rtl="0" fontAlgn="base">
      <a:spcBef>
        <a:spcPct val="0"/>
      </a:spcBef>
      <a:spcAft>
        <a:spcPct val="0"/>
      </a:spcAft>
      <a:defRPr b="1" kern="1200">
        <a:solidFill>
          <a:schemeClr val="tx1"/>
        </a:solidFill>
        <a:latin typeface="Arial" charset="0"/>
        <a:ea typeface="+mn-ea"/>
        <a:cs typeface="Arial" charset="0"/>
      </a:defRPr>
    </a:lvl2pPr>
    <a:lvl3pPr marL="914400" algn="ctr" rtl="0" fontAlgn="base">
      <a:spcBef>
        <a:spcPct val="0"/>
      </a:spcBef>
      <a:spcAft>
        <a:spcPct val="0"/>
      </a:spcAft>
      <a:defRPr b="1" kern="1200">
        <a:solidFill>
          <a:schemeClr val="tx1"/>
        </a:solidFill>
        <a:latin typeface="Arial" charset="0"/>
        <a:ea typeface="+mn-ea"/>
        <a:cs typeface="Arial" charset="0"/>
      </a:defRPr>
    </a:lvl3pPr>
    <a:lvl4pPr marL="1371600" algn="ctr" rtl="0" fontAlgn="base">
      <a:spcBef>
        <a:spcPct val="0"/>
      </a:spcBef>
      <a:spcAft>
        <a:spcPct val="0"/>
      </a:spcAft>
      <a:defRPr b="1" kern="1200">
        <a:solidFill>
          <a:schemeClr val="tx1"/>
        </a:solidFill>
        <a:latin typeface="Arial" charset="0"/>
        <a:ea typeface="+mn-ea"/>
        <a:cs typeface="Arial" charset="0"/>
      </a:defRPr>
    </a:lvl4pPr>
    <a:lvl5pPr marL="1828800" algn="ctr" rtl="0" fontAlgn="base">
      <a:spcBef>
        <a:spcPct val="0"/>
      </a:spcBef>
      <a:spcAft>
        <a:spcPct val="0"/>
      </a:spcAft>
      <a:defRPr b="1" kern="1200">
        <a:solidFill>
          <a:schemeClr val="tx1"/>
        </a:solidFill>
        <a:latin typeface="Arial" charset="0"/>
        <a:ea typeface="+mn-ea"/>
        <a:cs typeface="Arial" charset="0"/>
      </a:defRPr>
    </a:lvl5pPr>
    <a:lvl6pPr marL="2286000" algn="l" defTabSz="914400" rtl="0" eaLnBrk="1" latinLnBrk="0" hangingPunct="1">
      <a:defRPr b="1" kern="1200">
        <a:solidFill>
          <a:schemeClr val="tx1"/>
        </a:solidFill>
        <a:latin typeface="Arial" charset="0"/>
        <a:ea typeface="+mn-ea"/>
        <a:cs typeface="Arial" charset="0"/>
      </a:defRPr>
    </a:lvl6pPr>
    <a:lvl7pPr marL="2743200" algn="l" defTabSz="914400" rtl="0" eaLnBrk="1" latinLnBrk="0" hangingPunct="1">
      <a:defRPr b="1" kern="1200">
        <a:solidFill>
          <a:schemeClr val="tx1"/>
        </a:solidFill>
        <a:latin typeface="Arial" charset="0"/>
        <a:ea typeface="+mn-ea"/>
        <a:cs typeface="Arial" charset="0"/>
      </a:defRPr>
    </a:lvl7pPr>
    <a:lvl8pPr marL="3200400" algn="l" defTabSz="914400" rtl="0" eaLnBrk="1" latinLnBrk="0" hangingPunct="1">
      <a:defRPr b="1" kern="1200">
        <a:solidFill>
          <a:schemeClr val="tx1"/>
        </a:solidFill>
        <a:latin typeface="Arial" charset="0"/>
        <a:ea typeface="+mn-ea"/>
        <a:cs typeface="Arial" charset="0"/>
      </a:defRPr>
    </a:lvl8pPr>
    <a:lvl9pPr marL="3657600" algn="l" defTabSz="914400" rtl="0" eaLnBrk="1" latinLnBrk="0" hangingPunct="1">
      <a:defRPr b="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89E02"/>
    <a:srgbClr val="CCFF66"/>
    <a:srgbClr val="3B3BFF"/>
    <a:srgbClr val="01FFF9"/>
    <a:srgbClr val="99CCFF"/>
    <a:srgbClr val="E6CDE7"/>
    <a:srgbClr val="CCCCFF"/>
    <a:srgbClr val="35A6B4"/>
    <a:srgbClr val="0A69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0" d="100"/>
          <a:sy n="70" d="100"/>
        </p:scale>
        <p:origin x="-2178" y="-894"/>
      </p:cViewPr>
      <p:guideLst>
        <p:guide orient="horz" pos="2160"/>
        <p:guide pos="2880"/>
      </p:guideLst>
    </p:cSldViewPr>
  </p:slideViewPr>
  <p:outlineViewPr>
    <p:cViewPr>
      <p:scale>
        <a:sx n="100" d="100"/>
        <a:sy n="100" d="100"/>
      </p:scale>
      <p:origin x="0" y="0"/>
    </p:cViewPr>
  </p:outlineViewPr>
  <p:notesTextViewPr>
    <p:cViewPr>
      <p:scale>
        <a:sx n="100" d="100"/>
        <a:sy n="100" d="100"/>
      </p:scale>
      <p:origin x="0" y="0"/>
    </p:cViewPr>
  </p:notesTextViewPr>
  <p:sorterViewPr>
    <p:cViewPr>
      <p:scale>
        <a:sx n="100" d="100"/>
        <a:sy n="100" d="100"/>
      </p:scale>
      <p:origin x="0" y="2910"/>
    </p:cViewPr>
  </p:sorterViewPr>
  <p:notesViewPr>
    <p:cSldViewPr snapToGrid="0">
      <p:cViewPr varScale="1">
        <p:scale>
          <a:sx n="69" d="100"/>
          <a:sy n="69" d="100"/>
        </p:scale>
        <p:origin x="-2754"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b="0">
                <a:latin typeface="Times" pitchFamily="18" charset="0"/>
                <a:ea typeface="+mn-ea"/>
                <a:cs typeface="+mn-cs"/>
              </a:defRPr>
            </a:lvl1pPr>
          </a:lstStyle>
          <a:p>
            <a:pPr>
              <a:defRPr/>
            </a:pPr>
            <a:endParaRPr lang="en-US"/>
          </a:p>
        </p:txBody>
      </p:sp>
      <p:sp>
        <p:nvSpPr>
          <p:cNvPr id="18435"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latin typeface="Times" pitchFamily="18" charset="0"/>
                <a:ea typeface="+mn-ea"/>
                <a:cs typeface="+mn-cs"/>
              </a:defRPr>
            </a:lvl1pPr>
          </a:lstStyle>
          <a:p>
            <a:pPr>
              <a:defRPr/>
            </a:pPr>
            <a:endParaRPr lang="en-US"/>
          </a:p>
        </p:txBody>
      </p:sp>
      <p:sp>
        <p:nvSpPr>
          <p:cNvPr id="18436"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b="0">
                <a:latin typeface="Times" pitchFamily="18" charset="0"/>
                <a:ea typeface="+mn-ea"/>
                <a:cs typeface="+mn-cs"/>
              </a:defRPr>
            </a:lvl1pPr>
          </a:lstStyle>
          <a:p>
            <a:pPr>
              <a:defRPr/>
            </a:pPr>
            <a:endParaRPr lang="en-US"/>
          </a:p>
        </p:txBody>
      </p:sp>
      <p:sp>
        <p:nvSpPr>
          <p:cNvPr id="18437"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b="0">
                <a:latin typeface="Times" charset="0"/>
              </a:defRPr>
            </a:lvl1pPr>
          </a:lstStyle>
          <a:p>
            <a:fld id="{BFF6352F-FD40-4636-8980-CBDBD1AE44CB}" type="slidenum">
              <a:rPr lang="en-US"/>
              <a:pPr/>
              <a:t>‹#›</a:t>
            </a:fld>
            <a:endParaRPr lang="en-US"/>
          </a:p>
        </p:txBody>
      </p:sp>
    </p:spTree>
    <p:extLst>
      <p:ext uri="{BB962C8B-B14F-4D97-AF65-F5344CB8AC3E}">
        <p14:creationId xmlns:p14="http://schemas.microsoft.com/office/powerpoint/2010/main" val="21312988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299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b="0">
                <a:latin typeface="Times" pitchFamily="18" charset="0"/>
                <a:ea typeface="+mn-ea"/>
                <a:cs typeface="+mn-cs"/>
              </a:defRPr>
            </a:lvl1pPr>
          </a:lstStyle>
          <a:p>
            <a:pPr>
              <a:defRPr/>
            </a:pPr>
            <a:endParaRPr lang="en-US"/>
          </a:p>
        </p:txBody>
      </p:sp>
      <p:sp>
        <p:nvSpPr>
          <p:cNvPr id="21299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latin typeface="Times" pitchFamily="18" charset="0"/>
                <a:ea typeface="+mn-ea"/>
                <a:cs typeface="+mn-cs"/>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12997"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1299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b="0">
                <a:latin typeface="Times" pitchFamily="18" charset="0"/>
                <a:ea typeface="+mn-ea"/>
                <a:cs typeface="+mn-cs"/>
              </a:defRPr>
            </a:lvl1pPr>
          </a:lstStyle>
          <a:p>
            <a:pPr>
              <a:defRPr/>
            </a:pPr>
            <a:endParaRPr lang="en-US"/>
          </a:p>
        </p:txBody>
      </p:sp>
      <p:sp>
        <p:nvSpPr>
          <p:cNvPr id="21299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b="0">
                <a:latin typeface="Times" charset="0"/>
              </a:defRPr>
            </a:lvl1pPr>
          </a:lstStyle>
          <a:p>
            <a:fld id="{9AE5CE87-9F0B-4D03-8151-7A2132796B11}" type="slidenum">
              <a:rPr lang="en-US"/>
              <a:pPr/>
              <a:t>‹#›</a:t>
            </a:fld>
            <a:endParaRPr lang="en-US"/>
          </a:p>
        </p:txBody>
      </p:sp>
    </p:spTree>
    <p:extLst>
      <p:ext uri="{BB962C8B-B14F-4D97-AF65-F5344CB8AC3E}">
        <p14:creationId xmlns:p14="http://schemas.microsoft.com/office/powerpoint/2010/main" val="40330955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5267CC49-6FC1-4AAE-AD37-A97C67D7D23A}" type="slidenum">
              <a:rPr lang="en-US"/>
              <a:pPr/>
              <a:t>1</a:t>
            </a:fld>
            <a:endParaRPr lang="en-US"/>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n-US" smtClean="0">
              <a:latin typeface="Times"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A0027BC-85C6-4B48-BA99-CC2DF0F0DC87}" type="slidenum">
              <a:rPr lang="en-US" smtClean="0"/>
              <a:pPr>
                <a:defRPr/>
              </a:pPr>
              <a:t>21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CB701D4D-096F-4E3F-97DF-4D44408FEF95}" type="slidenum">
              <a:rPr lang="en-US" smtClean="0">
                <a:cs typeface="Arial" charset="0"/>
              </a:rPr>
              <a:pPr/>
              <a:t>22</a:t>
            </a:fld>
            <a:endParaRPr lang="en-US" smtClean="0">
              <a:cs typeface="Arial"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2D28BADC-57C3-47B0-9DC3-DAB624617390}" type="slidenum">
              <a:rPr lang="en-US" smtClean="0">
                <a:cs typeface="Arial" charset="0"/>
              </a:rPr>
              <a:pPr/>
              <a:t>23</a:t>
            </a:fld>
            <a:endParaRPr lang="en-US" smtClean="0">
              <a:cs typeface="Arial"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A0027BC-85C6-4B48-BA99-CC2DF0F0DC87}"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A0027BC-85C6-4B48-BA99-CC2DF0F0DC87}"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charset="0"/>
                <a:ea typeface="ＭＳ Ｐゴシック" pitchFamily="-103" charset="-128"/>
              </a:rPr>
              <a:t>The project is documenting that volunteers recruited through our VolunteerMatch hub are not only sharing their skills, but are also naturally developing into strong library supporters. The survey asks them if and how their library volunteer experience led to other forms of library support, with the following results:·        </a:t>
            </a:r>
            <a:r>
              <a:rPr lang="en-US" altLang="en-US" dirty="0" err="1" smtClean="0">
                <a:latin typeface="Arial" charset="0"/>
                <a:ea typeface="ＭＳ Ｐゴシック" pitchFamily="-103" charset="-128"/>
              </a:rPr>
              <a:t>libraryData</a:t>
            </a:r>
            <a:r>
              <a:rPr lang="en-US" altLang="en-US" dirty="0" smtClean="0">
                <a:latin typeface="Arial" charset="0"/>
                <a:ea typeface="ＭＳ Ｐゴシック" pitchFamily="-103" charset="-128"/>
              </a:rPr>
              <a:t> from an initial survey of library volunteers recruited through the Get Involved “hub” site shows that for 72.9% of them, this was their first experience volunteering for a library.  </a:t>
            </a:r>
          </a:p>
        </p:txBody>
      </p:sp>
      <p:sp>
        <p:nvSpPr>
          <p:cNvPr id="184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103" charset="-128"/>
              </a:defRPr>
            </a:lvl1pPr>
            <a:lvl2pPr marL="37931725" indent="-37474525" eaLnBrk="0" hangingPunct="0">
              <a:spcBef>
                <a:spcPct val="30000"/>
              </a:spcBef>
              <a:defRPr sz="1200">
                <a:solidFill>
                  <a:schemeClr val="tx1"/>
                </a:solidFill>
                <a:latin typeface="Arial" charset="0"/>
                <a:ea typeface="ＭＳ Ｐゴシック" pitchFamily="-103" charset="-128"/>
              </a:defRPr>
            </a:lvl2pPr>
            <a:lvl3pPr marL="1143000" indent="-228600" eaLnBrk="0" hangingPunct="0">
              <a:spcBef>
                <a:spcPct val="30000"/>
              </a:spcBef>
              <a:defRPr sz="1200">
                <a:solidFill>
                  <a:schemeClr val="tx1"/>
                </a:solidFill>
                <a:latin typeface="Arial" charset="0"/>
                <a:ea typeface="ＭＳ Ｐゴシック" pitchFamily="-103" charset="-128"/>
              </a:defRPr>
            </a:lvl3pPr>
            <a:lvl4pPr marL="1600200" indent="-228600" eaLnBrk="0" hangingPunct="0">
              <a:spcBef>
                <a:spcPct val="30000"/>
              </a:spcBef>
              <a:defRPr sz="1200">
                <a:solidFill>
                  <a:schemeClr val="tx1"/>
                </a:solidFill>
                <a:latin typeface="Arial" charset="0"/>
                <a:ea typeface="ＭＳ Ｐゴシック" pitchFamily="-103" charset="-128"/>
              </a:defRPr>
            </a:lvl4pPr>
            <a:lvl5pPr marL="2057400" indent="-228600" eaLnBrk="0" hangingPunct="0">
              <a:spcBef>
                <a:spcPct val="30000"/>
              </a:spcBef>
              <a:defRPr sz="1200">
                <a:solidFill>
                  <a:schemeClr val="tx1"/>
                </a:solidFill>
                <a:latin typeface="Arial" charset="0"/>
                <a:ea typeface="ＭＳ Ｐゴシック" pitchFamily="-103"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103"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103"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103"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103" charset="-128"/>
              </a:defRPr>
            </a:lvl9pPr>
          </a:lstStyle>
          <a:p>
            <a:pPr eaLnBrk="1" hangingPunct="1">
              <a:spcBef>
                <a:spcPct val="0"/>
              </a:spcBef>
            </a:pPr>
            <a:fld id="{64D05C16-75C6-4AC0-973B-F8607A0143FE}" type="slidenum">
              <a:rPr lang="en-US" altLang="en-US"/>
              <a:pPr eaLnBrk="1" hangingPunct="1">
                <a:spcBef>
                  <a:spcPct val="0"/>
                </a:spcBef>
              </a:pPr>
              <a:t>10</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F05560CF-990C-4081-8E9C-5784633757C7}" type="slidenum">
              <a:rPr lang="en-US" smtClean="0">
                <a:cs typeface="Arial" charset="0"/>
              </a:rPr>
              <a:pPr/>
              <a:t>12</a:t>
            </a:fld>
            <a:endParaRPr lang="en-US" smtClean="0">
              <a:cs typeface="Arial"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A0027BC-85C6-4B48-BA99-CC2DF0F0DC87}" type="slidenum">
              <a:rPr lang="en-US" smtClean="0"/>
              <a:pPr>
                <a:defRPr/>
              </a:pPr>
              <a:t>15</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A0027BC-85C6-4B48-BA99-CC2DF0F0DC87}" type="slidenum">
              <a:rPr lang="en-US" smtClean="0"/>
              <a:pPr>
                <a:defRPr/>
              </a:pPr>
              <a:t>18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A0027BC-85C6-4B48-BA99-CC2DF0F0DC87}" type="slidenum">
              <a:rPr lang="en-US" smtClean="0"/>
              <a:pPr>
                <a:defRPr/>
              </a:pPr>
              <a:t>19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A0027BC-85C6-4B48-BA99-CC2DF0F0DC87}" type="slidenum">
              <a:rPr lang="en-US" smtClean="0"/>
              <a:pPr>
                <a:defRPr/>
              </a:pPr>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bg2">
                    <a:lumMod val="75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3"/>
          <p:cNvSpPr>
            <a:spLocks noGrp="1" noChangeArrowheads="1"/>
          </p:cNvSpPr>
          <p:nvPr>
            <p:ph type="dt" sz="half" idx="10"/>
          </p:nvPr>
        </p:nvSpPr>
        <p:spPr/>
        <p:txBody>
          <a:bodyPr/>
          <a:lstStyle>
            <a:lvl1pPr>
              <a:defRPr/>
            </a:lvl1pPr>
          </a:lstStyle>
          <a:p>
            <a:pPr>
              <a:defRPr/>
            </a:pPr>
            <a:endParaRPr lang="en-US"/>
          </a:p>
        </p:txBody>
      </p:sp>
      <p:sp>
        <p:nvSpPr>
          <p:cNvPr id="5" name="Rectangle 4"/>
          <p:cNvSpPr>
            <a:spLocks noGrp="1" noChangeArrowheads="1"/>
          </p:cNvSpPr>
          <p:nvPr>
            <p:ph type="ftr" sz="quarter" idx="11"/>
          </p:nvPr>
        </p:nvSpPr>
        <p:spPr/>
        <p:txBody>
          <a:bodyPr/>
          <a:lstStyle>
            <a:lvl1pPr>
              <a:defRPr/>
            </a:lvl1pPr>
          </a:lstStyle>
          <a:p>
            <a:pPr>
              <a:defRPr/>
            </a:pPr>
            <a:endParaRPr lang="en-US"/>
          </a:p>
        </p:txBody>
      </p:sp>
      <p:sp>
        <p:nvSpPr>
          <p:cNvPr id="6" name="Slide Number Placeholder 6"/>
          <p:cNvSpPr>
            <a:spLocks noGrp="1"/>
          </p:cNvSpPr>
          <p:nvPr userDrawn="1">
            <p:ph type="sldNum" sz="quarter" idx="12"/>
          </p:nvPr>
        </p:nvSpPr>
        <p:spPr/>
        <p:txBody>
          <a:bodyPr/>
          <a:lstStyle>
            <a:lvl1pPr>
              <a:defRPr/>
            </a:lvl1pPr>
          </a:lstStyle>
          <a:p>
            <a:r>
              <a:rPr lang="en-US"/>
              <a:t>Page </a:t>
            </a:r>
            <a:fld id="{2A117841-A131-49BE-A01B-D0606640045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9100" y="455613"/>
            <a:ext cx="5964238" cy="72231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1371600"/>
            <a:ext cx="4038600" cy="4525963"/>
          </a:xfrm>
        </p:spPr>
        <p:txBody>
          <a:bodyPr/>
          <a:lstStyle>
            <a:lvl1pPr>
              <a:defRPr>
                <a:solidFill>
                  <a:schemeClr val="bg2">
                    <a:lumMod val="75000"/>
                  </a:schemeClr>
                </a:solidFill>
              </a:defRPr>
            </a:lvl1pPr>
            <a:lvl2pPr>
              <a:defRPr>
                <a:solidFill>
                  <a:schemeClr val="bg2">
                    <a:lumMod val="75000"/>
                  </a:schemeClr>
                </a:solidFill>
              </a:defRPr>
            </a:lvl2pPr>
            <a:lvl3pPr>
              <a:defRPr>
                <a:solidFill>
                  <a:schemeClr val="bg2">
                    <a:lumMod val="75000"/>
                  </a:schemeClr>
                </a:solidFill>
              </a:defRPr>
            </a:lvl3pPr>
            <a:lvl4pPr>
              <a:defRPr>
                <a:solidFill>
                  <a:schemeClr val="bg2">
                    <a:lumMod val="75000"/>
                  </a:schemeClr>
                </a:solidFill>
              </a:defRPr>
            </a:lvl4pPr>
            <a:lvl5pPr>
              <a:defRPr>
                <a:solidFill>
                  <a:schemeClr val="bg2">
                    <a:lumMod val="7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72000" y="1371600"/>
            <a:ext cx="4038600" cy="4525963"/>
          </a:xfrm>
        </p:spPr>
        <p:txBody>
          <a:bodyPr/>
          <a:lstStyle>
            <a:lvl1pPr>
              <a:defRPr>
                <a:solidFill>
                  <a:schemeClr val="bg2">
                    <a:lumMod val="75000"/>
                  </a:schemeClr>
                </a:solidFill>
              </a:defRPr>
            </a:lvl1pPr>
            <a:lvl2pPr>
              <a:defRPr>
                <a:solidFill>
                  <a:schemeClr val="bg2">
                    <a:lumMod val="75000"/>
                  </a:schemeClr>
                </a:solidFill>
              </a:defRPr>
            </a:lvl2pPr>
            <a:lvl3pPr>
              <a:defRPr>
                <a:solidFill>
                  <a:schemeClr val="bg2">
                    <a:lumMod val="75000"/>
                  </a:schemeClr>
                </a:solidFill>
              </a:defRPr>
            </a:lvl3pPr>
            <a:lvl4pPr>
              <a:defRPr>
                <a:solidFill>
                  <a:schemeClr val="bg2">
                    <a:lumMod val="75000"/>
                  </a:schemeClr>
                </a:solidFill>
              </a:defRPr>
            </a:lvl4pPr>
            <a:lvl5pPr>
              <a:defRPr>
                <a:solidFill>
                  <a:schemeClr val="bg2">
                    <a:lumMod val="7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Slide Number Placeholder 6"/>
          <p:cNvSpPr>
            <a:spLocks noGrp="1"/>
          </p:cNvSpPr>
          <p:nvPr userDrawn="1">
            <p:ph type="sldNum" sz="quarter" idx="12"/>
          </p:nvPr>
        </p:nvSpPr>
        <p:spPr/>
        <p:txBody>
          <a:bodyPr/>
          <a:lstStyle>
            <a:lvl1pPr>
              <a:defRPr/>
            </a:lvl1pPr>
          </a:lstStyle>
          <a:p>
            <a:r>
              <a:rPr lang="en-US"/>
              <a:t>Page </a:t>
            </a:r>
            <a:fld id="{60C4E539-F7E6-43E6-B9F5-0764CA23CC8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3"/>
          <p:cNvSpPr>
            <a:spLocks noGrp="1" noChangeArrowheads="1"/>
          </p:cNvSpPr>
          <p:nvPr>
            <p:ph type="sldNum" sz="quarter" idx="12"/>
          </p:nvPr>
        </p:nvSpPr>
        <p:spPr>
          <a:ln/>
        </p:spPr>
        <p:txBody>
          <a:bodyPr/>
          <a:lstStyle>
            <a:lvl1pPr>
              <a:defRPr/>
            </a:lvl1pPr>
          </a:lstStyle>
          <a:p>
            <a:pPr>
              <a:defRPr/>
            </a:pPr>
            <a:fld id="{3B4E3732-6AF8-41BE-BCDF-070AA997435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5" cstate="print"/>
          <a:srcRect/>
          <a:stretch>
            <a:fillRect/>
          </a:stretch>
        </a:blipFill>
        <a:effectLst/>
      </p:bgPr>
    </p:bg>
    <p:spTree>
      <p:nvGrpSpPr>
        <p:cNvPr id="1" name=""/>
        <p:cNvGrpSpPr/>
        <p:nvPr/>
      </p:nvGrpSpPr>
      <p:grpSpPr>
        <a:xfrm>
          <a:off x="0" y="0"/>
          <a:ext cx="0" cy="0"/>
          <a:chOff x="0" y="0"/>
          <a:chExt cx="0" cy="0"/>
        </a:xfrm>
      </p:grpSpPr>
      <p:sp>
        <p:nvSpPr>
          <p:cNvPr id="1026" name="Rectangle 5"/>
          <p:cNvSpPr>
            <a:spLocks noGrp="1" noChangeArrowheads="1"/>
          </p:cNvSpPr>
          <p:nvPr>
            <p:ph type="body" idx="1"/>
          </p:nvPr>
        </p:nvSpPr>
        <p:spPr bwMode="auto">
          <a:xfrm>
            <a:off x="381000" y="2906713"/>
            <a:ext cx="8229600" cy="29908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66278" name="Rectangle 6"/>
          <p:cNvSpPr>
            <a:spLocks noGrp="1" noChangeArrowheads="1"/>
          </p:cNvSpPr>
          <p:nvPr>
            <p:ph type="dt" sz="half" idx="2"/>
          </p:nvPr>
        </p:nvSpPr>
        <p:spPr bwMode="auto">
          <a:xfrm>
            <a:off x="457200" y="6118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b="0" dirty="0">
                <a:solidFill>
                  <a:schemeClr val="bg2">
                    <a:lumMod val="75000"/>
                  </a:schemeClr>
                </a:solidFill>
                <a:ea typeface="+mn-ea"/>
                <a:cs typeface="+mn-cs"/>
              </a:defRPr>
            </a:lvl1pPr>
          </a:lstStyle>
          <a:p>
            <a:pPr>
              <a:defRPr/>
            </a:pPr>
            <a:endParaRPr lang="en-US"/>
          </a:p>
        </p:txBody>
      </p:sp>
      <p:sp>
        <p:nvSpPr>
          <p:cNvPr id="566279" name="Rectangle 7"/>
          <p:cNvSpPr>
            <a:spLocks noGrp="1" noChangeArrowheads="1"/>
          </p:cNvSpPr>
          <p:nvPr>
            <p:ph type="ftr" sz="quarter" idx="3"/>
          </p:nvPr>
        </p:nvSpPr>
        <p:spPr bwMode="auto">
          <a:xfrm>
            <a:off x="3124200" y="6118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bg2">
                    <a:lumMod val="75000"/>
                  </a:schemeClr>
                </a:solidFill>
                <a:ea typeface="+mn-ea"/>
                <a:cs typeface="+mn-cs"/>
              </a:defRPr>
            </a:lvl1pPr>
          </a:lstStyle>
          <a:p>
            <a:pPr>
              <a:defRPr/>
            </a:pPr>
            <a:endParaRPr lang="en-US"/>
          </a:p>
        </p:txBody>
      </p:sp>
      <p:sp>
        <p:nvSpPr>
          <p:cNvPr id="1029" name="Rectangle 15"/>
          <p:cNvSpPr>
            <a:spLocks noGrp="1" noChangeArrowheads="1"/>
          </p:cNvSpPr>
          <p:nvPr>
            <p:ph type="title"/>
          </p:nvPr>
        </p:nvSpPr>
        <p:spPr bwMode="auto">
          <a:xfrm>
            <a:off x="330200" y="987425"/>
            <a:ext cx="5964238" cy="7223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Best Practices</a:t>
            </a:r>
          </a:p>
        </p:txBody>
      </p:sp>
      <p:sp>
        <p:nvSpPr>
          <p:cNvPr id="14" name="Slide Number Placeholder 6"/>
          <p:cNvSpPr>
            <a:spLocks noGrp="1"/>
          </p:cNvSpPr>
          <p:nvPr userDrawn="1">
            <p:ph type="sldNum" sz="quarter" idx="4"/>
          </p:nvPr>
        </p:nvSpPr>
        <p:spPr>
          <a:xfrm>
            <a:off x="8521700" y="6503988"/>
            <a:ext cx="590550" cy="354012"/>
          </a:xfrm>
          <a:prstGeom prst="rect">
            <a:avLst/>
          </a:prstGeom>
        </p:spPr>
        <p:txBody>
          <a:bodyPr vert="horz" wrap="square" lIns="91440" tIns="45720" rIns="91440" bIns="45720" numCol="1" anchor="t" anchorCtr="0" compatLnSpc="1">
            <a:prstTxWarp prst="textNoShape">
              <a:avLst/>
            </a:prstTxWarp>
          </a:bodyPr>
          <a:lstStyle>
            <a:lvl1pPr algn="l">
              <a:defRPr sz="1200">
                <a:solidFill>
                  <a:srgbClr val="606060"/>
                </a:solidFill>
              </a:defRPr>
            </a:lvl1pPr>
          </a:lstStyle>
          <a:p>
            <a:fld id="{B6498025-9C16-4BBC-9084-14F5712BA306}"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hf hdr="0" ftr="0" dt="0"/>
  <p:txStyles>
    <p:titleStyle>
      <a:lvl1pPr algn="l" rtl="0" eaLnBrk="0" fontAlgn="base" hangingPunct="0">
        <a:spcBef>
          <a:spcPct val="0"/>
        </a:spcBef>
        <a:spcAft>
          <a:spcPct val="0"/>
        </a:spcAft>
        <a:defRPr sz="3200" baseline="0">
          <a:solidFill>
            <a:srgbClr val="689E02"/>
          </a:solidFill>
          <a:latin typeface="Arial"/>
          <a:ea typeface="Arial" charset="0"/>
          <a:cs typeface="Arial"/>
        </a:defRPr>
      </a:lvl1pPr>
      <a:lvl2pPr algn="l" rtl="0" eaLnBrk="0" fontAlgn="base" hangingPunct="0">
        <a:spcBef>
          <a:spcPct val="0"/>
        </a:spcBef>
        <a:spcAft>
          <a:spcPct val="0"/>
        </a:spcAft>
        <a:defRPr sz="3200">
          <a:solidFill>
            <a:srgbClr val="689E02"/>
          </a:solidFill>
          <a:latin typeface="Arial" charset="0"/>
          <a:ea typeface="Arial" charset="0"/>
          <a:cs typeface="Arial" charset="0"/>
        </a:defRPr>
      </a:lvl2pPr>
      <a:lvl3pPr algn="l" rtl="0" eaLnBrk="0" fontAlgn="base" hangingPunct="0">
        <a:spcBef>
          <a:spcPct val="0"/>
        </a:spcBef>
        <a:spcAft>
          <a:spcPct val="0"/>
        </a:spcAft>
        <a:defRPr sz="3200">
          <a:solidFill>
            <a:srgbClr val="689E02"/>
          </a:solidFill>
          <a:latin typeface="Arial" charset="0"/>
          <a:ea typeface="Arial" charset="0"/>
          <a:cs typeface="Arial" charset="0"/>
        </a:defRPr>
      </a:lvl3pPr>
      <a:lvl4pPr algn="l" rtl="0" eaLnBrk="0" fontAlgn="base" hangingPunct="0">
        <a:spcBef>
          <a:spcPct val="0"/>
        </a:spcBef>
        <a:spcAft>
          <a:spcPct val="0"/>
        </a:spcAft>
        <a:defRPr sz="3200">
          <a:solidFill>
            <a:srgbClr val="689E02"/>
          </a:solidFill>
          <a:latin typeface="Arial" charset="0"/>
          <a:ea typeface="Arial" charset="0"/>
          <a:cs typeface="Arial" charset="0"/>
        </a:defRPr>
      </a:lvl4pPr>
      <a:lvl5pPr algn="l" rtl="0" eaLnBrk="0" fontAlgn="base" hangingPunct="0">
        <a:spcBef>
          <a:spcPct val="0"/>
        </a:spcBef>
        <a:spcAft>
          <a:spcPct val="0"/>
        </a:spcAft>
        <a:defRPr sz="3200">
          <a:solidFill>
            <a:srgbClr val="689E02"/>
          </a:solidFill>
          <a:latin typeface="Arial" charset="0"/>
          <a:ea typeface="Arial" charset="0"/>
          <a:cs typeface="Arial" charset="0"/>
        </a:defRPr>
      </a:lvl5pPr>
      <a:lvl6pPr marL="457200" algn="l" rtl="0" fontAlgn="base">
        <a:spcBef>
          <a:spcPct val="0"/>
        </a:spcBef>
        <a:spcAft>
          <a:spcPct val="0"/>
        </a:spcAft>
        <a:defRPr sz="2800" b="1">
          <a:solidFill>
            <a:srgbClr val="333333"/>
          </a:solidFill>
          <a:latin typeface="Arial" charset="0"/>
          <a:cs typeface="Arial" charset="0"/>
        </a:defRPr>
      </a:lvl6pPr>
      <a:lvl7pPr marL="914400" algn="l" rtl="0" fontAlgn="base">
        <a:spcBef>
          <a:spcPct val="0"/>
        </a:spcBef>
        <a:spcAft>
          <a:spcPct val="0"/>
        </a:spcAft>
        <a:defRPr sz="2800" b="1">
          <a:solidFill>
            <a:srgbClr val="333333"/>
          </a:solidFill>
          <a:latin typeface="Arial" charset="0"/>
          <a:cs typeface="Arial" charset="0"/>
        </a:defRPr>
      </a:lvl7pPr>
      <a:lvl8pPr marL="1371600" algn="l" rtl="0" fontAlgn="base">
        <a:spcBef>
          <a:spcPct val="0"/>
        </a:spcBef>
        <a:spcAft>
          <a:spcPct val="0"/>
        </a:spcAft>
        <a:defRPr sz="2800" b="1">
          <a:solidFill>
            <a:srgbClr val="333333"/>
          </a:solidFill>
          <a:latin typeface="Arial" charset="0"/>
          <a:cs typeface="Arial" charset="0"/>
        </a:defRPr>
      </a:lvl8pPr>
      <a:lvl9pPr marL="1828800" algn="l" rtl="0" fontAlgn="base">
        <a:spcBef>
          <a:spcPct val="0"/>
        </a:spcBef>
        <a:spcAft>
          <a:spcPct val="0"/>
        </a:spcAft>
        <a:defRPr sz="2800" b="1">
          <a:solidFill>
            <a:srgbClr val="333333"/>
          </a:solidFill>
          <a:latin typeface="Arial" charset="0"/>
          <a:cs typeface="Arial" charset="0"/>
        </a:defRPr>
      </a:lvl9pPr>
    </p:titleStyle>
    <p:bodyStyle>
      <a:lvl1pPr marL="342900" indent="-342900" algn="l" rtl="0" eaLnBrk="0" fontAlgn="base" hangingPunct="0">
        <a:spcBef>
          <a:spcPct val="20000"/>
        </a:spcBef>
        <a:spcAft>
          <a:spcPct val="0"/>
        </a:spcAft>
        <a:buChar char="•"/>
        <a:defRPr sz="2400">
          <a:solidFill>
            <a:srgbClr val="606060"/>
          </a:solidFill>
          <a:latin typeface="+mn-lt"/>
          <a:ea typeface="Arial" charset="0"/>
          <a:cs typeface="+mn-cs"/>
        </a:defRPr>
      </a:lvl1pPr>
      <a:lvl2pPr marL="742950" indent="-285750" algn="l" rtl="0" eaLnBrk="0" fontAlgn="base" hangingPunct="0">
        <a:spcBef>
          <a:spcPct val="20000"/>
        </a:spcBef>
        <a:spcAft>
          <a:spcPct val="0"/>
        </a:spcAft>
        <a:buChar char="–"/>
        <a:defRPr sz="2000">
          <a:solidFill>
            <a:srgbClr val="606060"/>
          </a:solidFill>
          <a:latin typeface="+mn-lt"/>
          <a:ea typeface="Arial" charset="0"/>
          <a:cs typeface="+mn-cs"/>
        </a:defRPr>
      </a:lvl2pPr>
      <a:lvl3pPr marL="1143000" indent="-228600" algn="l" rtl="0" eaLnBrk="0" fontAlgn="base" hangingPunct="0">
        <a:spcBef>
          <a:spcPct val="20000"/>
        </a:spcBef>
        <a:spcAft>
          <a:spcPct val="0"/>
        </a:spcAft>
        <a:buChar char="•"/>
        <a:defRPr>
          <a:solidFill>
            <a:srgbClr val="606060"/>
          </a:solidFill>
          <a:latin typeface="+mn-lt"/>
          <a:ea typeface="Arial" charset="0"/>
          <a:cs typeface="+mn-cs"/>
        </a:defRPr>
      </a:lvl3pPr>
      <a:lvl4pPr marL="1600200" indent="-228600" algn="l" rtl="0" eaLnBrk="0" fontAlgn="base" hangingPunct="0">
        <a:spcBef>
          <a:spcPct val="20000"/>
        </a:spcBef>
        <a:spcAft>
          <a:spcPct val="0"/>
        </a:spcAft>
        <a:buChar char="–"/>
        <a:defRPr sz="1600">
          <a:solidFill>
            <a:srgbClr val="606060"/>
          </a:solidFill>
          <a:latin typeface="+mn-lt"/>
          <a:ea typeface="Arial" charset="0"/>
          <a:cs typeface="+mn-cs"/>
        </a:defRPr>
      </a:lvl4pPr>
      <a:lvl5pPr marL="2057400" indent="-228600" algn="l" rtl="0" eaLnBrk="0" fontAlgn="base" hangingPunct="0">
        <a:spcBef>
          <a:spcPct val="20000"/>
        </a:spcBef>
        <a:spcAft>
          <a:spcPct val="0"/>
        </a:spcAft>
        <a:buChar char="»"/>
        <a:defRPr sz="1600">
          <a:solidFill>
            <a:srgbClr val="606060"/>
          </a:solidFill>
          <a:latin typeface="+mn-lt"/>
          <a:ea typeface="Arial" charset="0"/>
          <a:cs typeface="+mn-cs"/>
        </a:defRPr>
      </a:lvl5pPr>
      <a:lvl6pPr marL="2514600" indent="-228600" algn="l" rtl="0" fontAlgn="base">
        <a:spcBef>
          <a:spcPct val="20000"/>
        </a:spcBef>
        <a:spcAft>
          <a:spcPct val="0"/>
        </a:spcAft>
        <a:buChar char="»"/>
        <a:defRPr sz="1600">
          <a:solidFill>
            <a:srgbClr val="333333"/>
          </a:solidFill>
          <a:latin typeface="+mn-lt"/>
          <a:cs typeface="+mn-cs"/>
        </a:defRPr>
      </a:lvl6pPr>
      <a:lvl7pPr marL="2971800" indent="-228600" algn="l" rtl="0" fontAlgn="base">
        <a:spcBef>
          <a:spcPct val="20000"/>
        </a:spcBef>
        <a:spcAft>
          <a:spcPct val="0"/>
        </a:spcAft>
        <a:buChar char="»"/>
        <a:defRPr sz="1600">
          <a:solidFill>
            <a:srgbClr val="333333"/>
          </a:solidFill>
          <a:latin typeface="+mn-lt"/>
          <a:cs typeface="+mn-cs"/>
        </a:defRPr>
      </a:lvl7pPr>
      <a:lvl8pPr marL="3429000" indent="-228600" algn="l" rtl="0" fontAlgn="base">
        <a:spcBef>
          <a:spcPct val="20000"/>
        </a:spcBef>
        <a:spcAft>
          <a:spcPct val="0"/>
        </a:spcAft>
        <a:buChar char="»"/>
        <a:defRPr sz="1600">
          <a:solidFill>
            <a:srgbClr val="333333"/>
          </a:solidFill>
          <a:latin typeface="+mn-lt"/>
          <a:cs typeface="+mn-cs"/>
        </a:defRPr>
      </a:lvl8pPr>
      <a:lvl9pPr marL="3886200" indent="-228600" algn="l" rtl="0" fontAlgn="base">
        <a:spcBef>
          <a:spcPct val="20000"/>
        </a:spcBef>
        <a:spcAft>
          <a:spcPct val="0"/>
        </a:spcAft>
        <a:buChar char="»"/>
        <a:defRPr sz="1600">
          <a:solidFill>
            <a:srgbClr val="333333"/>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bennett@volunteermatch.org" TargetMode="Externa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learn.volunteermatch.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blogs.volunteermatch.org/engagingvolunteers"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facebook.com/VolunteerMatch" TargetMode="External"/><Relationship Id="rId7"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hyperlink" Target="mailto:jbennett@volunteermatch.org" TargetMode="External"/><Relationship Id="rId4" Type="http://schemas.openxmlformats.org/officeDocument/2006/relationships/hyperlink" Target="http://www.twitter.com/volunteermatch"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3.xml"/><Relationship Id="rId1" Type="http://schemas.openxmlformats.org/officeDocument/2006/relationships/vmlDrawing" Target="../drawings/vmlDrawing1.v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6147" name="Rectangle 22"/>
          <p:cNvSpPr>
            <a:spLocks noChangeArrowheads="1"/>
          </p:cNvSpPr>
          <p:nvPr/>
        </p:nvSpPr>
        <p:spPr bwMode="auto">
          <a:xfrm>
            <a:off x="4237038" y="4541838"/>
            <a:ext cx="184150" cy="457200"/>
          </a:xfrm>
          <a:prstGeom prst="rect">
            <a:avLst/>
          </a:prstGeom>
          <a:noFill/>
          <a:ln w="9525">
            <a:noFill/>
            <a:miter lim="800000"/>
            <a:headEnd/>
            <a:tailEnd/>
          </a:ln>
        </p:spPr>
        <p:txBody>
          <a:bodyPr wrap="none">
            <a:spAutoFit/>
          </a:bodyPr>
          <a:lstStyle/>
          <a:p>
            <a:endParaRPr lang="en-US" sz="2400"/>
          </a:p>
        </p:txBody>
      </p:sp>
      <p:pic>
        <p:nvPicPr>
          <p:cNvPr id="5" name="Picture 4" descr="volunteer of the future.jpg"/>
          <p:cNvPicPr>
            <a:picLocks noChangeAspect="1"/>
          </p:cNvPicPr>
          <p:nvPr/>
        </p:nvPicPr>
        <p:blipFill>
          <a:blip r:embed="rId4" cstate="print"/>
          <a:stretch>
            <a:fillRect/>
          </a:stretch>
        </p:blipFill>
        <p:spPr>
          <a:xfrm>
            <a:off x="0" y="0"/>
            <a:ext cx="9144000" cy="6858000"/>
          </a:xfrm>
          <a:prstGeom prst="rect">
            <a:avLst/>
          </a:prstGeom>
        </p:spPr>
      </p:pic>
      <p:sp>
        <p:nvSpPr>
          <p:cNvPr id="6" name="Rectangle 5"/>
          <p:cNvSpPr>
            <a:spLocks noGrp="1" noChangeArrowheads="1"/>
          </p:cNvSpPr>
          <p:nvPr/>
        </p:nvSpPr>
        <p:spPr bwMode="auto">
          <a:xfrm>
            <a:off x="4189863" y="382137"/>
            <a:ext cx="4653306" cy="626432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3200" baseline="0">
                <a:solidFill>
                  <a:srgbClr val="689E02"/>
                </a:solidFill>
                <a:latin typeface="Arial"/>
                <a:ea typeface="Arial" charset="0"/>
                <a:cs typeface="Arial"/>
              </a:defRPr>
            </a:lvl1pPr>
            <a:lvl2pPr algn="l" rtl="0" eaLnBrk="0" fontAlgn="base" hangingPunct="0">
              <a:spcBef>
                <a:spcPct val="0"/>
              </a:spcBef>
              <a:spcAft>
                <a:spcPct val="0"/>
              </a:spcAft>
              <a:defRPr sz="3200">
                <a:solidFill>
                  <a:srgbClr val="689E02"/>
                </a:solidFill>
                <a:latin typeface="Arial" charset="0"/>
                <a:ea typeface="Arial" charset="0"/>
                <a:cs typeface="Arial" charset="0"/>
              </a:defRPr>
            </a:lvl2pPr>
            <a:lvl3pPr algn="l" rtl="0" eaLnBrk="0" fontAlgn="base" hangingPunct="0">
              <a:spcBef>
                <a:spcPct val="0"/>
              </a:spcBef>
              <a:spcAft>
                <a:spcPct val="0"/>
              </a:spcAft>
              <a:defRPr sz="3200">
                <a:solidFill>
                  <a:srgbClr val="689E02"/>
                </a:solidFill>
                <a:latin typeface="Arial" charset="0"/>
                <a:ea typeface="Arial" charset="0"/>
                <a:cs typeface="Arial" charset="0"/>
              </a:defRPr>
            </a:lvl3pPr>
            <a:lvl4pPr algn="l" rtl="0" eaLnBrk="0" fontAlgn="base" hangingPunct="0">
              <a:spcBef>
                <a:spcPct val="0"/>
              </a:spcBef>
              <a:spcAft>
                <a:spcPct val="0"/>
              </a:spcAft>
              <a:defRPr sz="3200">
                <a:solidFill>
                  <a:srgbClr val="689E02"/>
                </a:solidFill>
                <a:latin typeface="Arial" charset="0"/>
                <a:ea typeface="Arial" charset="0"/>
                <a:cs typeface="Arial" charset="0"/>
              </a:defRPr>
            </a:lvl4pPr>
            <a:lvl5pPr algn="l" rtl="0" eaLnBrk="0" fontAlgn="base" hangingPunct="0">
              <a:spcBef>
                <a:spcPct val="0"/>
              </a:spcBef>
              <a:spcAft>
                <a:spcPct val="0"/>
              </a:spcAft>
              <a:defRPr sz="3200">
                <a:solidFill>
                  <a:srgbClr val="689E02"/>
                </a:solidFill>
                <a:latin typeface="Arial" charset="0"/>
                <a:ea typeface="Arial" charset="0"/>
                <a:cs typeface="Arial" charset="0"/>
              </a:defRPr>
            </a:lvl5pPr>
            <a:lvl6pPr marL="457200" algn="l" rtl="0" fontAlgn="base">
              <a:spcBef>
                <a:spcPct val="0"/>
              </a:spcBef>
              <a:spcAft>
                <a:spcPct val="0"/>
              </a:spcAft>
              <a:defRPr sz="2800" b="1">
                <a:solidFill>
                  <a:srgbClr val="333333"/>
                </a:solidFill>
                <a:latin typeface="Arial" charset="0"/>
                <a:cs typeface="Arial" charset="0"/>
              </a:defRPr>
            </a:lvl6pPr>
            <a:lvl7pPr marL="914400" algn="l" rtl="0" fontAlgn="base">
              <a:spcBef>
                <a:spcPct val="0"/>
              </a:spcBef>
              <a:spcAft>
                <a:spcPct val="0"/>
              </a:spcAft>
              <a:defRPr sz="2800" b="1">
                <a:solidFill>
                  <a:srgbClr val="333333"/>
                </a:solidFill>
                <a:latin typeface="Arial" charset="0"/>
                <a:cs typeface="Arial" charset="0"/>
              </a:defRPr>
            </a:lvl7pPr>
            <a:lvl8pPr marL="1371600" algn="l" rtl="0" fontAlgn="base">
              <a:spcBef>
                <a:spcPct val="0"/>
              </a:spcBef>
              <a:spcAft>
                <a:spcPct val="0"/>
              </a:spcAft>
              <a:defRPr sz="2800" b="1">
                <a:solidFill>
                  <a:srgbClr val="333333"/>
                </a:solidFill>
                <a:latin typeface="Arial" charset="0"/>
                <a:cs typeface="Arial" charset="0"/>
              </a:defRPr>
            </a:lvl8pPr>
            <a:lvl9pPr marL="1828800" algn="l" rtl="0" fontAlgn="base">
              <a:spcBef>
                <a:spcPct val="0"/>
              </a:spcBef>
              <a:spcAft>
                <a:spcPct val="0"/>
              </a:spcAft>
              <a:defRPr sz="2800" b="1">
                <a:solidFill>
                  <a:srgbClr val="333333"/>
                </a:solidFill>
                <a:latin typeface="Arial" charset="0"/>
                <a:cs typeface="Arial" charset="0"/>
              </a:defRPr>
            </a:lvl9pPr>
          </a:lstStyle>
          <a:p>
            <a:endParaRPr lang="en-US" sz="2800" dirty="0" smtClean="0">
              <a:latin typeface="Arial" charset="0"/>
              <a:cs typeface="Arial" charset="0"/>
            </a:endParaRPr>
          </a:p>
          <a:p>
            <a:endParaRPr lang="en-US" sz="2800" dirty="0" smtClean="0">
              <a:latin typeface="Arial" charset="0"/>
              <a:cs typeface="Arial" charset="0"/>
            </a:endParaRPr>
          </a:p>
          <a:p>
            <a:endParaRPr lang="en-US" sz="2800" dirty="0" smtClean="0">
              <a:latin typeface="Arial" charset="0"/>
              <a:cs typeface="Arial" charset="0"/>
            </a:endParaRPr>
          </a:p>
          <a:p>
            <a:endParaRPr lang="en-US" sz="2800" dirty="0" smtClean="0">
              <a:latin typeface="Arial" charset="0"/>
              <a:cs typeface="Arial" charset="0"/>
            </a:endParaRPr>
          </a:p>
          <a:p>
            <a:r>
              <a:rPr lang="en-US" sz="1800" dirty="0" smtClean="0">
                <a:solidFill>
                  <a:srgbClr val="606060"/>
                </a:solidFill>
                <a:latin typeface="Arial" charset="0"/>
                <a:cs typeface="Arial" charset="0"/>
              </a:rPr>
              <a:t/>
            </a:r>
            <a:br>
              <a:rPr lang="en-US" sz="1800" dirty="0" smtClean="0">
                <a:solidFill>
                  <a:srgbClr val="606060"/>
                </a:solidFill>
                <a:latin typeface="Arial" charset="0"/>
                <a:cs typeface="Arial" charset="0"/>
              </a:rPr>
            </a:br>
            <a:r>
              <a:rPr lang="en-US" sz="1800" dirty="0" smtClean="0">
                <a:solidFill>
                  <a:srgbClr val="606060"/>
                </a:solidFill>
                <a:latin typeface="Arial" charset="0"/>
                <a:cs typeface="Arial" charset="0"/>
              </a:rPr>
              <a:t/>
            </a:r>
            <a:br>
              <a:rPr lang="en-US" sz="1800" dirty="0" smtClean="0">
                <a:solidFill>
                  <a:srgbClr val="606060"/>
                </a:solidFill>
                <a:latin typeface="Arial" charset="0"/>
                <a:cs typeface="Arial" charset="0"/>
              </a:rPr>
            </a:br>
            <a:endParaRPr lang="en-US" sz="1800" dirty="0" smtClean="0">
              <a:solidFill>
                <a:srgbClr val="606060"/>
              </a:solidFill>
              <a:latin typeface="Arial" charset="0"/>
              <a:cs typeface="Arial" charset="0"/>
            </a:endParaRPr>
          </a:p>
          <a:p>
            <a:endParaRPr lang="en-US" sz="2000" dirty="0" smtClean="0">
              <a:solidFill>
                <a:srgbClr val="606060"/>
              </a:solidFill>
              <a:latin typeface="Arial" charset="0"/>
              <a:cs typeface="Arial" charset="0"/>
            </a:endParaRPr>
          </a:p>
          <a:p>
            <a:endParaRPr lang="en-US" sz="2000" dirty="0">
              <a:solidFill>
                <a:srgbClr val="606060"/>
              </a:solidFill>
              <a:latin typeface="Arial" charset="0"/>
              <a:cs typeface="Arial" charset="0"/>
            </a:endParaRPr>
          </a:p>
          <a:p>
            <a:endParaRPr lang="en-US" sz="2000" dirty="0" smtClean="0">
              <a:solidFill>
                <a:srgbClr val="606060"/>
              </a:solidFill>
              <a:latin typeface="Arial" charset="0"/>
              <a:cs typeface="Arial" charset="0"/>
            </a:endParaRPr>
          </a:p>
          <a:p>
            <a:endParaRPr lang="en-US" sz="2000" dirty="0">
              <a:solidFill>
                <a:srgbClr val="606060"/>
              </a:solidFill>
              <a:latin typeface="Arial" charset="0"/>
              <a:cs typeface="Arial" charset="0"/>
            </a:endParaRPr>
          </a:p>
          <a:p>
            <a:endParaRPr lang="en-US" sz="2000" dirty="0" smtClean="0">
              <a:solidFill>
                <a:srgbClr val="606060"/>
              </a:solidFill>
              <a:latin typeface="Arial" charset="0"/>
              <a:cs typeface="Arial" charset="0"/>
            </a:endParaRPr>
          </a:p>
          <a:p>
            <a:endParaRPr lang="en-US" sz="2000" dirty="0">
              <a:solidFill>
                <a:srgbClr val="606060"/>
              </a:solidFill>
              <a:latin typeface="Arial" charset="0"/>
              <a:cs typeface="Arial" charset="0"/>
            </a:endParaRPr>
          </a:p>
          <a:p>
            <a:endParaRPr lang="en-US" sz="2000" dirty="0" smtClean="0">
              <a:solidFill>
                <a:srgbClr val="606060"/>
              </a:solidFill>
              <a:latin typeface="Arial" charset="0"/>
              <a:cs typeface="Arial" charset="0"/>
            </a:endParaRPr>
          </a:p>
          <a:p>
            <a:endParaRPr lang="en-US" sz="2000" dirty="0">
              <a:solidFill>
                <a:srgbClr val="606060"/>
              </a:solidFill>
              <a:latin typeface="Arial" charset="0"/>
              <a:cs typeface="Arial" charset="0"/>
            </a:endParaRPr>
          </a:p>
          <a:p>
            <a:pPr algn="r"/>
            <a:r>
              <a:rPr lang="en-US" sz="2000" dirty="0" smtClean="0">
                <a:solidFill>
                  <a:srgbClr val="606060"/>
                </a:solidFill>
                <a:latin typeface="Arial" charset="0"/>
                <a:cs typeface="Arial" charset="0"/>
              </a:rPr>
              <a:t>Jennifer Bennett</a:t>
            </a:r>
            <a:r>
              <a:rPr lang="en-US" sz="2000" dirty="0" smtClean="0">
                <a:solidFill>
                  <a:srgbClr val="606060"/>
                </a:solidFill>
                <a:latin typeface="Arial" charset="0"/>
                <a:cs typeface="Arial" charset="0"/>
              </a:rPr>
              <a:t/>
            </a:r>
            <a:br>
              <a:rPr lang="en-US" sz="2000" dirty="0" smtClean="0">
                <a:solidFill>
                  <a:srgbClr val="606060"/>
                </a:solidFill>
                <a:latin typeface="Arial" charset="0"/>
                <a:cs typeface="Arial" charset="0"/>
              </a:rPr>
            </a:br>
            <a:r>
              <a:rPr lang="en-US" sz="1400" dirty="0" smtClean="0">
                <a:solidFill>
                  <a:srgbClr val="606060"/>
                </a:solidFill>
                <a:latin typeface="Arial" charset="0"/>
                <a:cs typeface="Arial" charset="0"/>
              </a:rPr>
              <a:t>CVA, Senior Manager, Education &amp; </a:t>
            </a:r>
            <a:r>
              <a:rPr lang="en-US" sz="1400" dirty="0" smtClean="0">
                <a:solidFill>
                  <a:srgbClr val="606060"/>
                </a:solidFill>
                <a:latin typeface="Arial" charset="0"/>
                <a:cs typeface="Arial" charset="0"/>
              </a:rPr>
              <a:t>Training</a:t>
            </a:r>
          </a:p>
          <a:p>
            <a:pPr algn="r"/>
            <a:r>
              <a:rPr lang="en-US" sz="1400" dirty="0" smtClean="0">
                <a:solidFill>
                  <a:srgbClr val="606060"/>
                </a:solidFill>
                <a:latin typeface="Arial" charset="0"/>
                <a:cs typeface="Arial" charset="0"/>
                <a:hlinkClick r:id="rId5"/>
              </a:rPr>
              <a:t>jbennett@volunteermatch.org</a:t>
            </a:r>
            <a:endParaRPr lang="en-US" sz="1400" dirty="0" smtClean="0">
              <a:solidFill>
                <a:srgbClr val="606060"/>
              </a:solidFill>
              <a:latin typeface="Arial" charset="0"/>
              <a:cs typeface="Arial" charset="0"/>
            </a:endParaRPr>
          </a:p>
          <a:p>
            <a:pPr algn="r"/>
            <a:r>
              <a:rPr lang="en-US" sz="1400" dirty="0">
                <a:solidFill>
                  <a:srgbClr val="606060"/>
                </a:solidFill>
                <a:latin typeface="Arial" charset="0"/>
                <a:cs typeface="Arial" charset="0"/>
              </a:rPr>
              <a:t>@</a:t>
            </a:r>
            <a:r>
              <a:rPr lang="en-US" sz="1400" dirty="0" err="1">
                <a:solidFill>
                  <a:srgbClr val="606060"/>
                </a:solidFill>
                <a:latin typeface="Arial" charset="0"/>
                <a:cs typeface="Arial" charset="0"/>
              </a:rPr>
              <a:t>JenBennettCVA</a:t>
            </a:r>
            <a:endParaRPr lang="en-US" sz="1400" dirty="0" smtClean="0">
              <a:solidFill>
                <a:srgbClr val="606060"/>
              </a:solidFill>
              <a:latin typeface="Arial" charset="0"/>
              <a:cs typeface="Arial" charset="0"/>
            </a:endParaRPr>
          </a:p>
          <a:p>
            <a:endParaRPr lang="en-US" sz="1400" dirty="0" smtClean="0">
              <a:solidFill>
                <a:srgbClr val="606060"/>
              </a:solidFill>
              <a:latin typeface="Arial" charset="0"/>
              <a:cs typeface="Arial" charset="0"/>
            </a:endParaRPr>
          </a:p>
          <a:p>
            <a:r>
              <a:rPr lang="en-US" sz="1400" dirty="0" smtClean="0">
                <a:solidFill>
                  <a:srgbClr val="606060"/>
                </a:solidFill>
                <a:latin typeface="Arial" charset="0"/>
                <a:cs typeface="Arial" charset="0"/>
              </a:rPr>
              <a:t/>
            </a:r>
            <a:br>
              <a:rPr lang="en-US" sz="1400" dirty="0" smtClean="0">
                <a:solidFill>
                  <a:srgbClr val="606060"/>
                </a:solidFill>
                <a:latin typeface="Arial" charset="0"/>
                <a:cs typeface="Arial" charset="0"/>
              </a:rPr>
            </a:br>
            <a:r>
              <a:rPr lang="en-US" sz="2000" dirty="0" smtClean="0">
                <a:solidFill>
                  <a:srgbClr val="606060"/>
                </a:solidFill>
                <a:latin typeface="Arial" charset="0"/>
                <a:cs typeface="Arial" charset="0"/>
              </a:rPr>
              <a:t/>
            </a:r>
            <a:br>
              <a:rPr lang="en-US" sz="2000" dirty="0" smtClean="0">
                <a:solidFill>
                  <a:srgbClr val="606060"/>
                </a:solidFill>
                <a:latin typeface="Arial" charset="0"/>
                <a:cs typeface="Arial" charset="0"/>
              </a:rPr>
            </a:br>
            <a:r>
              <a:rPr lang="en-US" sz="2000" dirty="0" smtClean="0">
                <a:latin typeface="Arial" charset="0"/>
                <a:cs typeface="Arial" charset="0"/>
              </a:rPr>
              <a:t/>
            </a:r>
            <a:br>
              <a:rPr lang="en-US" sz="2000" dirty="0" smtClean="0">
                <a:latin typeface="Arial" charset="0"/>
                <a:cs typeface="Arial" charset="0"/>
              </a:rPr>
            </a:br>
            <a:endParaRPr lang="en-US" sz="1800" dirty="0" smtClean="0">
              <a:solidFill>
                <a:srgbClr val="35A6B4"/>
              </a:solidFill>
              <a:latin typeface="Arial" charset="0"/>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32747" y="851398"/>
            <a:ext cx="8506536" cy="722312"/>
          </a:xfrm>
        </p:spPr>
        <p:txBody>
          <a:bodyPr/>
          <a:lstStyle/>
          <a:p>
            <a:pPr eaLnBrk="1" hangingPunct="1"/>
            <a:r>
              <a:rPr lang="en-US" altLang="en-US" sz="2800" b="1" dirty="0" smtClean="0">
                <a:ea typeface="ＭＳ Ｐゴシック" pitchFamily="-103" charset="-128"/>
              </a:rPr>
              <a:t>Did  Your Library Volunteer Opportunity Lead to Other Forms of Support?</a:t>
            </a:r>
          </a:p>
        </p:txBody>
      </p:sp>
      <p:sp>
        <p:nvSpPr>
          <p:cNvPr id="12291" name="Text Placeholder 2"/>
          <p:cNvSpPr>
            <a:spLocks noGrp="1"/>
          </p:cNvSpPr>
          <p:nvPr>
            <p:ph type="body" sz="half" idx="1"/>
          </p:nvPr>
        </p:nvSpPr>
        <p:spPr>
          <a:xfrm>
            <a:off x="381000" y="1937983"/>
            <a:ext cx="4038600" cy="4218888"/>
          </a:xfrm>
        </p:spPr>
        <p:txBody>
          <a:bodyPr/>
          <a:lstStyle/>
          <a:p>
            <a:pPr eaLnBrk="1" hangingPunct="1"/>
            <a:r>
              <a:rPr lang="en-US" altLang="en-US" sz="2800" dirty="0" smtClean="0">
                <a:ea typeface="ＭＳ Ｐゴシック" pitchFamily="-103" charset="-128"/>
              </a:rPr>
              <a:t>60% told friends about what the library has to offer     </a:t>
            </a:r>
          </a:p>
          <a:p>
            <a:pPr eaLnBrk="1" hangingPunct="1">
              <a:buFontTx/>
              <a:buNone/>
            </a:pPr>
            <a:r>
              <a:rPr lang="en-US" altLang="en-US" sz="2800" dirty="0" smtClean="0">
                <a:ea typeface="ＭＳ Ｐゴシック" pitchFamily="-103" charset="-128"/>
              </a:rPr>
              <a:t>   </a:t>
            </a:r>
          </a:p>
          <a:p>
            <a:pPr eaLnBrk="1" hangingPunct="1"/>
            <a:r>
              <a:rPr lang="en-US" altLang="en-US" sz="2800" dirty="0" smtClean="0">
                <a:ea typeface="ＭＳ Ｐゴシック" pitchFamily="-103" charset="-128"/>
              </a:rPr>
              <a:t>30% introduced friends to volunteer opportunities at the library      </a:t>
            </a:r>
          </a:p>
          <a:p>
            <a:pPr eaLnBrk="1" hangingPunct="1">
              <a:buFontTx/>
              <a:buNone/>
            </a:pPr>
            <a:r>
              <a:rPr lang="en-US" altLang="en-US" sz="2800" dirty="0" smtClean="0">
                <a:ea typeface="ＭＳ Ｐゴシック" pitchFamily="-103" charset="-128"/>
              </a:rPr>
              <a:t>  </a:t>
            </a:r>
            <a:endParaRPr lang="en-US" altLang="en-US" sz="1400" dirty="0" smtClean="0">
              <a:ea typeface="ＭＳ Ｐゴシック" pitchFamily="-103" charset="-128"/>
            </a:endParaRPr>
          </a:p>
        </p:txBody>
      </p:sp>
      <p:sp>
        <p:nvSpPr>
          <p:cNvPr id="12292" name="Content Placeholder 3"/>
          <p:cNvSpPr>
            <a:spLocks noGrp="1"/>
          </p:cNvSpPr>
          <p:nvPr>
            <p:ph sz="half" idx="2"/>
          </p:nvPr>
        </p:nvSpPr>
        <p:spPr>
          <a:xfrm>
            <a:off x="4571999" y="1883391"/>
            <a:ext cx="4312693" cy="4014172"/>
          </a:xfrm>
        </p:spPr>
        <p:txBody>
          <a:bodyPr/>
          <a:lstStyle/>
          <a:p>
            <a:pPr eaLnBrk="1" hangingPunct="1"/>
            <a:r>
              <a:rPr lang="en-US" altLang="en-US" sz="2800" dirty="0" smtClean="0">
                <a:ea typeface="ＭＳ Ｐゴシック" pitchFamily="-103" charset="-128"/>
              </a:rPr>
              <a:t>10% gave money to support the library</a:t>
            </a:r>
          </a:p>
          <a:p>
            <a:pPr eaLnBrk="1" hangingPunct="1">
              <a:buFontTx/>
              <a:buNone/>
            </a:pPr>
            <a:endParaRPr lang="en-US" altLang="en-US" sz="2800" dirty="0" smtClean="0">
              <a:ea typeface="ＭＳ Ｐゴシック" pitchFamily="-103" charset="-128"/>
            </a:endParaRPr>
          </a:p>
          <a:p>
            <a:pPr eaLnBrk="1" hangingPunct="1"/>
            <a:r>
              <a:rPr lang="en-US" altLang="en-US" sz="2800" dirty="0" smtClean="0">
                <a:ea typeface="ＭＳ Ｐゴシック" pitchFamily="-103" charset="-128"/>
              </a:rPr>
              <a:t>5% asked friends to give money to support the library          </a:t>
            </a:r>
          </a:p>
          <a:p>
            <a:pPr eaLnBrk="1" hangingPunct="1">
              <a:buFontTx/>
              <a:buNone/>
            </a:pPr>
            <a:r>
              <a:rPr lang="en-US" altLang="en-US" sz="2800" dirty="0" smtClean="0">
                <a:ea typeface="ＭＳ Ｐゴシック" pitchFamily="-103" charset="-128"/>
              </a:rPr>
              <a:t>        </a:t>
            </a:r>
          </a:p>
          <a:p>
            <a:pPr eaLnBrk="1" hangingPunct="1"/>
            <a:r>
              <a:rPr lang="en-US" altLang="en-US" sz="2800" dirty="0" smtClean="0">
                <a:ea typeface="ＭＳ Ｐゴシック" pitchFamily="-103" charset="-128"/>
              </a:rPr>
              <a:t>5% attended a rally or other meeting in support of the library </a:t>
            </a:r>
          </a:p>
          <a:p>
            <a:pPr eaLnBrk="1" hangingPunct="1"/>
            <a:endParaRPr lang="en-US" altLang="en-US" dirty="0" smtClean="0">
              <a:ea typeface="ＭＳ Ｐゴシック" pitchFamily="-103" charset="-128"/>
            </a:endParaRPr>
          </a:p>
        </p:txBody>
      </p:sp>
      <p:sp>
        <p:nvSpPr>
          <p:cNvPr id="2" name="TextBox 1"/>
          <p:cNvSpPr txBox="1"/>
          <p:nvPr/>
        </p:nvSpPr>
        <p:spPr>
          <a:xfrm>
            <a:off x="617127" y="6154581"/>
            <a:ext cx="2799164" cy="246221"/>
          </a:xfrm>
          <a:prstGeom prst="rect">
            <a:avLst/>
          </a:prstGeom>
          <a:noFill/>
        </p:spPr>
        <p:txBody>
          <a:bodyPr wrap="none" rtlCol="0">
            <a:spAutoFit/>
          </a:bodyPr>
          <a:lstStyle/>
          <a:p>
            <a:r>
              <a:rPr lang="en-US" sz="1000" b="0" dirty="0" smtClean="0"/>
              <a:t>2013/2014 Library Survey Results, Carla Lehn</a:t>
            </a:r>
            <a:endParaRPr lang="en-US" sz="1000" b="0" dirty="0"/>
          </a:p>
        </p:txBody>
      </p:sp>
    </p:spTree>
    <p:extLst>
      <p:ext uri="{BB962C8B-B14F-4D97-AF65-F5344CB8AC3E}">
        <p14:creationId xmlns:p14="http://schemas.microsoft.com/office/powerpoint/2010/main" val="5986244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200" y="864593"/>
            <a:ext cx="5964238" cy="722313"/>
          </a:xfrm>
        </p:spPr>
        <p:txBody>
          <a:bodyPr/>
          <a:lstStyle/>
          <a:p>
            <a:r>
              <a:rPr lang="en-US" dirty="0" smtClean="0"/>
              <a:t>Where are you looking now?</a:t>
            </a:r>
            <a:endParaRPr lang="en-US" dirty="0"/>
          </a:p>
        </p:txBody>
      </p:sp>
      <p:sp>
        <p:nvSpPr>
          <p:cNvPr id="3" name="Content Placeholder 2"/>
          <p:cNvSpPr>
            <a:spLocks noGrp="1"/>
          </p:cNvSpPr>
          <p:nvPr>
            <p:ph idx="1"/>
          </p:nvPr>
        </p:nvSpPr>
        <p:spPr>
          <a:xfrm>
            <a:off x="381000" y="1514900"/>
            <a:ext cx="8229600" cy="4872251"/>
          </a:xfrm>
        </p:spPr>
        <p:txBody>
          <a:bodyPr/>
          <a:lstStyle/>
          <a:p>
            <a:r>
              <a:rPr lang="en-US" dirty="0" smtClean="0"/>
              <a:t>Consider each recruitment channel</a:t>
            </a:r>
          </a:p>
          <a:p>
            <a:pPr lvl="1">
              <a:buFont typeface="Arial" pitchFamily="34" charset="0"/>
              <a:buChar char="•"/>
            </a:pPr>
            <a:r>
              <a:rPr lang="en-US" dirty="0" smtClean="0"/>
              <a:t>Who would you expect to recruit there? </a:t>
            </a:r>
          </a:p>
          <a:p>
            <a:pPr lvl="1">
              <a:buFont typeface="Arial" pitchFamily="34" charset="0"/>
              <a:buChar char="•"/>
            </a:pPr>
            <a:r>
              <a:rPr lang="en-US" dirty="0" smtClean="0"/>
              <a:t>What opportunity or message would be right for this channel?</a:t>
            </a:r>
          </a:p>
          <a:p>
            <a:pPr lvl="1">
              <a:buFont typeface="Arial" pitchFamily="34" charset="0"/>
              <a:buChar char="•"/>
            </a:pPr>
            <a:r>
              <a:rPr lang="en-US" dirty="0" smtClean="0"/>
              <a:t>How successful has this channel been in the past?</a:t>
            </a:r>
            <a:br>
              <a:rPr lang="en-US" dirty="0" smtClean="0"/>
            </a:br>
            <a:endParaRPr lang="en-US" dirty="0" smtClean="0"/>
          </a:p>
          <a:p>
            <a:pPr>
              <a:buFont typeface="Arial" pitchFamily="34" charset="0"/>
              <a:buChar char="•"/>
            </a:pPr>
            <a:r>
              <a:rPr lang="en-US" dirty="0" smtClean="0"/>
              <a:t>Which opportunities or roles are harder to fill?</a:t>
            </a:r>
          </a:p>
          <a:p>
            <a:pPr lvl="1">
              <a:buFont typeface="Arial" pitchFamily="34" charset="0"/>
              <a:buChar char="•"/>
            </a:pPr>
            <a:r>
              <a:rPr lang="en-US" dirty="0" smtClean="0"/>
              <a:t>Who would be/is successful at this role?</a:t>
            </a:r>
          </a:p>
          <a:p>
            <a:pPr lvl="1">
              <a:buFont typeface="Arial" pitchFamily="34" charset="0"/>
              <a:buChar char="•"/>
            </a:pPr>
            <a:r>
              <a:rPr lang="en-US" dirty="0" smtClean="0"/>
              <a:t>What makes them the “right” volunteer</a:t>
            </a:r>
          </a:p>
          <a:p>
            <a:pPr lvl="1">
              <a:buFont typeface="Arial" pitchFamily="34" charset="0"/>
              <a:buChar char="•"/>
            </a:pPr>
            <a:r>
              <a:rPr lang="en-US" dirty="0" smtClean="0"/>
              <a:t>Think about where you might find others with </a:t>
            </a:r>
            <a:br>
              <a:rPr lang="en-US" dirty="0" smtClean="0"/>
            </a:br>
            <a:endParaRPr lang="en-US" dirty="0" smtClean="0"/>
          </a:p>
          <a:p>
            <a:pPr>
              <a:buFont typeface="Arial" pitchFamily="34" charset="0"/>
              <a:buChar char="•"/>
            </a:pPr>
            <a:r>
              <a:rPr lang="en-US" dirty="0" smtClean="0"/>
              <a:t>Think about community partnerships</a:t>
            </a:r>
          </a:p>
          <a:p>
            <a:pPr lvl="1">
              <a:buFont typeface="Arial" pitchFamily="34" charset="0"/>
              <a:buChar char="•"/>
            </a:pPr>
            <a:r>
              <a:rPr lang="en-US" dirty="0" smtClean="0"/>
              <a:t>Are there channels or communities that you’re overlooking now?</a:t>
            </a:r>
            <a:endParaRPr lang="en-US" dirty="0"/>
          </a:p>
        </p:txBody>
      </p:sp>
      <p:sp>
        <p:nvSpPr>
          <p:cNvPr id="4" name="Slide Number Placeholder 3"/>
          <p:cNvSpPr>
            <a:spLocks noGrp="1"/>
          </p:cNvSpPr>
          <p:nvPr>
            <p:ph type="sldNum" sz="quarter" idx="12"/>
          </p:nvPr>
        </p:nvSpPr>
        <p:spPr/>
        <p:txBody>
          <a:bodyPr/>
          <a:lstStyle/>
          <a:p>
            <a:pPr>
              <a:defRPr/>
            </a:pPr>
            <a:fld id="{3B4E3732-6AF8-41BE-BCDF-070AA9974350}"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p:txBody>
          <a:bodyPr/>
          <a:lstStyle/>
          <a:p>
            <a:pPr>
              <a:defRPr/>
            </a:pPr>
            <a:fld id="{344BA736-13AA-4C32-8C8A-17729305E61A}" type="slidenum">
              <a:rPr lang="en-US" smtClean="0"/>
              <a:pPr>
                <a:defRPr/>
              </a:pPr>
              <a:t>12</a:t>
            </a:fld>
            <a:endParaRPr lang="en-US" smtClean="0"/>
          </a:p>
        </p:txBody>
      </p:sp>
      <p:sp>
        <p:nvSpPr>
          <p:cNvPr id="5123" name="Rectangle 2"/>
          <p:cNvSpPr>
            <a:spLocks noGrp="1" noChangeArrowheads="1"/>
          </p:cNvSpPr>
          <p:nvPr>
            <p:ph type="title"/>
          </p:nvPr>
        </p:nvSpPr>
        <p:spPr>
          <a:xfrm>
            <a:off x="309914" y="821446"/>
            <a:ext cx="6677439" cy="722312"/>
          </a:xfrm>
        </p:spPr>
        <p:txBody>
          <a:bodyPr/>
          <a:lstStyle/>
          <a:p>
            <a:pPr eaLnBrk="1" hangingPunct="1"/>
            <a:r>
              <a:rPr lang="en-US" dirty="0" smtClean="0"/>
              <a:t>Create a Recruitment Plan</a:t>
            </a:r>
          </a:p>
        </p:txBody>
      </p:sp>
      <p:sp>
        <p:nvSpPr>
          <p:cNvPr id="5124" name="Rectangle 3"/>
          <p:cNvSpPr>
            <a:spLocks noGrp="1" noChangeArrowheads="1"/>
          </p:cNvSpPr>
          <p:nvPr>
            <p:ph type="body" idx="1"/>
          </p:nvPr>
        </p:nvSpPr>
        <p:spPr>
          <a:xfrm>
            <a:off x="353704" y="1473696"/>
            <a:ext cx="8229600" cy="4831567"/>
          </a:xfrm>
        </p:spPr>
        <p:txBody>
          <a:bodyPr/>
          <a:lstStyle/>
          <a:p>
            <a:pPr eaLnBrk="1" hangingPunct="1"/>
            <a:r>
              <a:rPr lang="en-US" sz="2800" dirty="0" smtClean="0"/>
              <a:t>Introduce your program and your work!</a:t>
            </a:r>
          </a:p>
          <a:p>
            <a:pPr lvl="1" eaLnBrk="1" hangingPunct="1">
              <a:buFont typeface="Arial" pitchFamily="34" charset="0"/>
              <a:buChar char="•"/>
            </a:pPr>
            <a:r>
              <a:rPr lang="en-US" sz="2400" dirty="0" smtClean="0"/>
              <a:t>Set the stage – tell your story</a:t>
            </a:r>
            <a:r>
              <a:rPr lang="en-US" sz="2000" dirty="0" smtClean="0"/>
              <a:t/>
            </a:r>
            <a:br>
              <a:rPr lang="en-US" sz="2000" dirty="0" smtClean="0"/>
            </a:br>
            <a:endParaRPr lang="en-US" sz="2000" dirty="0" smtClean="0"/>
          </a:p>
          <a:p>
            <a:pPr eaLnBrk="1" hangingPunct="1"/>
            <a:r>
              <a:rPr lang="en-US" sz="2800" dirty="0" smtClean="0"/>
              <a:t>Have a “virtual” conversation</a:t>
            </a:r>
          </a:p>
          <a:p>
            <a:pPr lvl="1" eaLnBrk="1" hangingPunct="1">
              <a:buFont typeface="Arial" pitchFamily="34" charset="0"/>
              <a:buChar char="•"/>
            </a:pPr>
            <a:r>
              <a:rPr lang="en-US" sz="2400" dirty="0" smtClean="0"/>
              <a:t>Answer the question “what do volunteers do at your organization?”</a:t>
            </a:r>
            <a:br>
              <a:rPr lang="en-US" sz="2400" dirty="0" smtClean="0"/>
            </a:br>
            <a:endParaRPr lang="en-US" sz="2400" dirty="0" smtClean="0"/>
          </a:p>
          <a:p>
            <a:pPr eaLnBrk="1" hangingPunct="1"/>
            <a:r>
              <a:rPr lang="en-US" sz="2800" dirty="0" smtClean="0"/>
              <a:t>Prioritize the information you share</a:t>
            </a:r>
          </a:p>
          <a:p>
            <a:pPr lvl="1" eaLnBrk="1" hangingPunct="1">
              <a:buFont typeface="Arial" pitchFamily="34" charset="0"/>
              <a:buChar char="•"/>
            </a:pPr>
            <a:r>
              <a:rPr lang="en-US" sz="2400" dirty="0" smtClean="0"/>
              <a:t>What does a volunteer need to know to decide if they’re the right volunteer for your program?</a:t>
            </a:r>
          </a:p>
        </p:txBody>
      </p:sp>
    </p:spTree>
    <p:extLst>
      <p:ext uri="{BB962C8B-B14F-4D97-AF65-F5344CB8AC3E}">
        <p14:creationId xmlns:p14="http://schemas.microsoft.com/office/powerpoint/2010/main" val="33068424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228600" y="43900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1200" cap="none" spc="0" normalizeH="0" baseline="0" noProof="0" dirty="0" smtClean="0">
                <a:ln>
                  <a:noFill/>
                </a:ln>
                <a:solidFill>
                  <a:srgbClr val="689E02"/>
                </a:solidFill>
                <a:effectLst/>
                <a:uLnTx/>
                <a:uFillTx/>
                <a:latin typeface="Arial" pitchFamily="34" charset="0"/>
                <a:ea typeface="+mj-ea"/>
                <a:cs typeface="Arial" pitchFamily="34" charset="0"/>
              </a:rPr>
              <a:t>Find the right volunteers!</a:t>
            </a:r>
            <a:endParaRPr kumimoji="0" lang="en-US" sz="3200" b="0" i="0" u="none" strike="noStrike" kern="1200" cap="none" spc="0" normalizeH="0" baseline="0" noProof="0" dirty="0">
              <a:ln>
                <a:noFill/>
              </a:ln>
              <a:solidFill>
                <a:srgbClr val="689E02"/>
              </a:solidFill>
              <a:effectLst/>
              <a:uLnTx/>
              <a:uFillTx/>
              <a:latin typeface="Arial" pitchFamily="34" charset="0"/>
              <a:ea typeface="+mj-ea"/>
              <a:cs typeface="Arial" pitchFamily="34" charset="0"/>
            </a:endParaRPr>
          </a:p>
        </p:txBody>
      </p:sp>
      <p:sp>
        <p:nvSpPr>
          <p:cNvPr id="6" name="Rectangle 1027"/>
          <p:cNvSpPr txBox="1">
            <a:spLocks noChangeArrowheads="1"/>
          </p:cNvSpPr>
          <p:nvPr/>
        </p:nvSpPr>
        <p:spPr bwMode="auto">
          <a:xfrm>
            <a:off x="256205" y="1198196"/>
            <a:ext cx="8710375" cy="55813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a:solidFill>
                  <a:srgbClr val="333333"/>
                </a:solidFill>
                <a:latin typeface="+mn-lt"/>
                <a:ea typeface="ＭＳ Ｐゴシック" pitchFamily="-72" charset="-128"/>
                <a:cs typeface="ＭＳ Ｐゴシック" pitchFamily="-72" charset="-128"/>
              </a:defRPr>
            </a:lvl1pPr>
            <a:lvl2pPr marL="742950" indent="-285750" algn="l" rtl="0" eaLnBrk="0" fontAlgn="base" hangingPunct="0">
              <a:spcBef>
                <a:spcPct val="20000"/>
              </a:spcBef>
              <a:spcAft>
                <a:spcPct val="0"/>
              </a:spcAft>
              <a:buChar char="–"/>
              <a:defRPr sz="2000">
                <a:solidFill>
                  <a:srgbClr val="333333"/>
                </a:solidFill>
                <a:latin typeface="+mn-lt"/>
                <a:ea typeface="ＭＳ Ｐゴシック" pitchFamily="-72" charset="-128"/>
                <a:cs typeface="ＭＳ Ｐゴシック" pitchFamily="-72" charset="-128"/>
              </a:defRPr>
            </a:lvl2pPr>
            <a:lvl3pPr marL="1143000" indent="-228600" algn="l" rtl="0" eaLnBrk="0" fontAlgn="base" hangingPunct="0">
              <a:spcBef>
                <a:spcPct val="20000"/>
              </a:spcBef>
              <a:spcAft>
                <a:spcPct val="0"/>
              </a:spcAft>
              <a:buChar char="•"/>
              <a:defRPr>
                <a:solidFill>
                  <a:srgbClr val="333333"/>
                </a:solidFill>
                <a:latin typeface="+mn-lt"/>
                <a:ea typeface="ＭＳ Ｐゴシック" pitchFamily="-72" charset="-128"/>
                <a:cs typeface="ＭＳ Ｐゴシック" pitchFamily="-72" charset="-128"/>
              </a:defRPr>
            </a:lvl3pPr>
            <a:lvl4pPr marL="1600200" indent="-228600" algn="l" rtl="0" eaLnBrk="0" fontAlgn="base" hangingPunct="0">
              <a:spcBef>
                <a:spcPct val="20000"/>
              </a:spcBef>
              <a:spcAft>
                <a:spcPct val="0"/>
              </a:spcAft>
              <a:buChar char="–"/>
              <a:defRPr sz="1600">
                <a:solidFill>
                  <a:srgbClr val="333333"/>
                </a:solidFill>
                <a:latin typeface="+mn-lt"/>
                <a:ea typeface="ＭＳ Ｐゴシック" pitchFamily="-72" charset="-128"/>
                <a:cs typeface="ＭＳ Ｐゴシック" pitchFamily="-72" charset="-128"/>
              </a:defRPr>
            </a:lvl4pPr>
            <a:lvl5pPr marL="2057400" indent="-228600" algn="l" rtl="0" eaLnBrk="0" fontAlgn="base" hangingPunct="0">
              <a:spcBef>
                <a:spcPct val="20000"/>
              </a:spcBef>
              <a:spcAft>
                <a:spcPct val="0"/>
              </a:spcAft>
              <a:buChar char="»"/>
              <a:defRPr sz="1600">
                <a:solidFill>
                  <a:srgbClr val="333333"/>
                </a:solidFill>
                <a:latin typeface="+mn-lt"/>
                <a:ea typeface="ＭＳ Ｐゴシック" pitchFamily="-72" charset="-128"/>
                <a:cs typeface="ＭＳ Ｐゴシック" pitchFamily="-72" charset="-128"/>
              </a:defRPr>
            </a:lvl5pPr>
            <a:lvl6pPr marL="2514600" indent="-228600" algn="l" rtl="0" fontAlgn="base">
              <a:spcBef>
                <a:spcPct val="20000"/>
              </a:spcBef>
              <a:spcAft>
                <a:spcPct val="0"/>
              </a:spcAft>
              <a:buChar char="»"/>
              <a:defRPr sz="1600">
                <a:solidFill>
                  <a:srgbClr val="333333"/>
                </a:solidFill>
                <a:latin typeface="+mn-lt"/>
                <a:cs typeface="+mn-cs"/>
              </a:defRPr>
            </a:lvl6pPr>
            <a:lvl7pPr marL="2971800" indent="-228600" algn="l" rtl="0" fontAlgn="base">
              <a:spcBef>
                <a:spcPct val="20000"/>
              </a:spcBef>
              <a:spcAft>
                <a:spcPct val="0"/>
              </a:spcAft>
              <a:buChar char="»"/>
              <a:defRPr sz="1600">
                <a:solidFill>
                  <a:srgbClr val="333333"/>
                </a:solidFill>
                <a:latin typeface="+mn-lt"/>
                <a:cs typeface="+mn-cs"/>
              </a:defRPr>
            </a:lvl7pPr>
            <a:lvl8pPr marL="3429000" indent="-228600" algn="l" rtl="0" fontAlgn="base">
              <a:spcBef>
                <a:spcPct val="20000"/>
              </a:spcBef>
              <a:spcAft>
                <a:spcPct val="0"/>
              </a:spcAft>
              <a:buChar char="»"/>
              <a:defRPr sz="1600">
                <a:solidFill>
                  <a:srgbClr val="333333"/>
                </a:solidFill>
                <a:latin typeface="+mn-lt"/>
                <a:cs typeface="+mn-cs"/>
              </a:defRPr>
            </a:lvl8pPr>
            <a:lvl9pPr marL="3886200" indent="-228600" algn="l" rtl="0" fontAlgn="base">
              <a:spcBef>
                <a:spcPct val="20000"/>
              </a:spcBef>
              <a:spcAft>
                <a:spcPct val="0"/>
              </a:spcAft>
              <a:buChar char="»"/>
              <a:defRPr sz="1600">
                <a:solidFill>
                  <a:srgbClr val="333333"/>
                </a:solidFill>
                <a:latin typeface="+mn-lt"/>
                <a:cs typeface="+mn-cs"/>
              </a:defRPr>
            </a:lvl9pPr>
          </a:lstStyle>
          <a:p>
            <a:pPr>
              <a:buFont typeface="Times" pitchFamily="-72" charset="0"/>
              <a:buNone/>
            </a:pPr>
            <a:r>
              <a:rPr lang="en-US" sz="2800" b="0" dirty="0">
                <a:solidFill>
                  <a:schemeClr val="tx2">
                    <a:lumMod val="75000"/>
                    <a:lumOff val="25000"/>
                  </a:schemeClr>
                </a:solidFill>
                <a:latin typeface="Arial" pitchFamily="34" charset="0"/>
                <a:cs typeface="Arial" pitchFamily="34" charset="0"/>
              </a:rPr>
              <a:t>When inviting volunteers to participate in </a:t>
            </a:r>
            <a:r>
              <a:rPr lang="en-US" sz="2800" b="0" dirty="0" smtClean="0">
                <a:solidFill>
                  <a:schemeClr val="tx2">
                    <a:lumMod val="75000"/>
                    <a:lumOff val="25000"/>
                  </a:schemeClr>
                </a:solidFill>
                <a:latin typeface="Arial" pitchFamily="34" charset="0"/>
                <a:cs typeface="Arial" pitchFamily="34" charset="0"/>
              </a:rPr>
              <a:t>your</a:t>
            </a:r>
          </a:p>
          <a:p>
            <a:pPr>
              <a:buFont typeface="Times" pitchFamily="-72" charset="0"/>
              <a:buNone/>
            </a:pPr>
            <a:r>
              <a:rPr lang="en-US" sz="2800" b="0" dirty="0" smtClean="0">
                <a:solidFill>
                  <a:schemeClr val="tx2">
                    <a:lumMod val="75000"/>
                    <a:lumOff val="25000"/>
                  </a:schemeClr>
                </a:solidFill>
                <a:latin typeface="Arial" pitchFamily="34" charset="0"/>
                <a:cs typeface="Arial" pitchFamily="34" charset="0"/>
              </a:rPr>
              <a:t>organization </a:t>
            </a:r>
            <a:r>
              <a:rPr lang="en-US" sz="2800" b="0" dirty="0">
                <a:solidFill>
                  <a:schemeClr val="tx2">
                    <a:lumMod val="75000"/>
                    <a:lumOff val="25000"/>
                  </a:schemeClr>
                </a:solidFill>
                <a:latin typeface="Arial" pitchFamily="34" charset="0"/>
                <a:cs typeface="Arial" pitchFamily="34" charset="0"/>
              </a:rPr>
              <a:t>finding the right fit becomes </a:t>
            </a:r>
            <a:r>
              <a:rPr lang="en-US" sz="2800" b="0" dirty="0" smtClean="0">
                <a:solidFill>
                  <a:schemeClr val="tx2">
                    <a:lumMod val="75000"/>
                    <a:lumOff val="25000"/>
                  </a:schemeClr>
                </a:solidFill>
                <a:latin typeface="Arial" pitchFamily="34" charset="0"/>
                <a:cs typeface="Arial" pitchFamily="34" charset="0"/>
              </a:rPr>
              <a:t>even</a:t>
            </a:r>
          </a:p>
          <a:p>
            <a:pPr>
              <a:buFont typeface="Times" pitchFamily="-72" charset="0"/>
              <a:buNone/>
            </a:pPr>
            <a:r>
              <a:rPr lang="en-US" sz="2800" b="0" dirty="0" smtClean="0">
                <a:solidFill>
                  <a:schemeClr val="tx2">
                    <a:lumMod val="75000"/>
                    <a:lumOff val="25000"/>
                  </a:schemeClr>
                </a:solidFill>
                <a:latin typeface="Arial" pitchFamily="34" charset="0"/>
                <a:cs typeface="Arial" pitchFamily="34" charset="0"/>
              </a:rPr>
              <a:t>more </a:t>
            </a:r>
            <a:r>
              <a:rPr lang="en-US" sz="2800" b="0" dirty="0">
                <a:solidFill>
                  <a:schemeClr val="tx2">
                    <a:lumMod val="75000"/>
                    <a:lumOff val="25000"/>
                  </a:schemeClr>
                </a:solidFill>
                <a:latin typeface="Arial" pitchFamily="34" charset="0"/>
                <a:cs typeface="Arial" pitchFamily="34" charset="0"/>
              </a:rPr>
              <a:t>important</a:t>
            </a:r>
          </a:p>
          <a:p>
            <a:pPr>
              <a:buFont typeface="Times" pitchFamily="-72" charset="0"/>
              <a:buChar char="•"/>
            </a:pPr>
            <a:r>
              <a:rPr lang="en-US" sz="2800" b="0" dirty="0" smtClean="0">
                <a:solidFill>
                  <a:schemeClr val="tx2">
                    <a:lumMod val="75000"/>
                    <a:lumOff val="25000"/>
                  </a:schemeClr>
                </a:solidFill>
                <a:latin typeface="Arial" pitchFamily="34" charset="0"/>
                <a:cs typeface="Arial" pitchFamily="34" charset="0"/>
              </a:rPr>
              <a:t> Know who you want</a:t>
            </a:r>
          </a:p>
          <a:p>
            <a:pPr lvl="1">
              <a:buFont typeface="Times" pitchFamily="-72" charset="0"/>
              <a:buChar char="•"/>
            </a:pPr>
            <a:r>
              <a:rPr lang="en-US" sz="2400" b="0" dirty="0" smtClean="0">
                <a:solidFill>
                  <a:schemeClr val="tx2">
                    <a:lumMod val="75000"/>
                    <a:lumOff val="25000"/>
                  </a:schemeClr>
                </a:solidFill>
                <a:latin typeface="Arial" pitchFamily="34" charset="0"/>
                <a:cs typeface="Arial" pitchFamily="34" charset="0"/>
              </a:rPr>
              <a:t>Comprehensive position descriptions: skills, experience, traits or characteristics </a:t>
            </a:r>
          </a:p>
          <a:p>
            <a:pPr>
              <a:buFont typeface="Times" pitchFamily="-72" charset="0"/>
              <a:buChar char="•"/>
            </a:pPr>
            <a:endParaRPr lang="en-US" sz="1400" b="0" dirty="0" smtClean="0">
              <a:solidFill>
                <a:schemeClr val="tx2">
                  <a:lumMod val="75000"/>
                  <a:lumOff val="25000"/>
                </a:schemeClr>
              </a:solidFill>
              <a:latin typeface="Arial" pitchFamily="34" charset="0"/>
              <a:cs typeface="Arial" pitchFamily="34" charset="0"/>
            </a:endParaRPr>
          </a:p>
          <a:p>
            <a:pPr>
              <a:buFont typeface="Times" pitchFamily="-72" charset="0"/>
              <a:buChar char="•"/>
            </a:pPr>
            <a:r>
              <a:rPr lang="en-US" sz="2800" b="0" dirty="0" smtClean="0">
                <a:solidFill>
                  <a:schemeClr val="tx2">
                    <a:lumMod val="75000"/>
                    <a:lumOff val="25000"/>
                  </a:schemeClr>
                </a:solidFill>
                <a:latin typeface="Arial" pitchFamily="34" charset="0"/>
                <a:cs typeface="Arial" pitchFamily="34" charset="0"/>
              </a:rPr>
              <a:t>Create a strong foundation and manage expectations</a:t>
            </a:r>
          </a:p>
          <a:p>
            <a:pPr lvl="1">
              <a:buFont typeface="Times" pitchFamily="-72" charset="0"/>
              <a:buChar char="•"/>
            </a:pPr>
            <a:r>
              <a:rPr lang="en-US" sz="2400" b="0" dirty="0" smtClean="0">
                <a:solidFill>
                  <a:schemeClr val="tx2">
                    <a:lumMod val="75000"/>
                    <a:lumOff val="25000"/>
                  </a:schemeClr>
                </a:solidFill>
                <a:latin typeface="Arial" pitchFamily="34" charset="0"/>
                <a:cs typeface="Arial" pitchFamily="34" charset="0"/>
              </a:rPr>
              <a:t>No bait and switch</a:t>
            </a:r>
          </a:p>
          <a:p>
            <a:pPr lvl="1">
              <a:buFont typeface="Times" pitchFamily="-72" charset="0"/>
              <a:buChar char="•"/>
            </a:pPr>
            <a:r>
              <a:rPr lang="en-US" sz="2400" b="0" dirty="0" smtClean="0">
                <a:solidFill>
                  <a:schemeClr val="tx2">
                    <a:lumMod val="75000"/>
                    <a:lumOff val="25000"/>
                  </a:schemeClr>
                </a:solidFill>
                <a:latin typeface="Arial" pitchFamily="34" charset="0"/>
                <a:cs typeface="Arial" pitchFamily="34" charset="0"/>
              </a:rPr>
              <a:t>Policies and procedures manual, NDA, Letter of agreement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228600" y="43900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1200" cap="none" spc="0" normalizeH="0" baseline="0" noProof="0" dirty="0" smtClean="0">
                <a:ln>
                  <a:noFill/>
                </a:ln>
                <a:solidFill>
                  <a:srgbClr val="689E02"/>
                </a:solidFill>
                <a:effectLst/>
                <a:uLnTx/>
                <a:uFillTx/>
                <a:latin typeface="Arial" pitchFamily="34" charset="0"/>
                <a:ea typeface="+mj-ea"/>
                <a:cs typeface="Arial" pitchFamily="34" charset="0"/>
              </a:rPr>
              <a:t>Find the right volunteers!</a:t>
            </a:r>
            <a:endParaRPr kumimoji="0" lang="en-US" sz="3200" b="0" i="0" u="none" strike="noStrike" kern="1200" cap="none" spc="0" normalizeH="0" baseline="0" noProof="0" dirty="0">
              <a:ln>
                <a:noFill/>
              </a:ln>
              <a:solidFill>
                <a:srgbClr val="689E02"/>
              </a:solidFill>
              <a:effectLst/>
              <a:uLnTx/>
              <a:uFillTx/>
              <a:latin typeface="Arial" pitchFamily="34" charset="0"/>
              <a:ea typeface="+mj-ea"/>
              <a:cs typeface="Arial" pitchFamily="34" charset="0"/>
            </a:endParaRPr>
          </a:p>
        </p:txBody>
      </p:sp>
      <p:sp>
        <p:nvSpPr>
          <p:cNvPr id="6" name="Rectangle 1027"/>
          <p:cNvSpPr txBox="1">
            <a:spLocks noChangeArrowheads="1"/>
          </p:cNvSpPr>
          <p:nvPr/>
        </p:nvSpPr>
        <p:spPr bwMode="auto">
          <a:xfrm>
            <a:off x="256205" y="1198196"/>
            <a:ext cx="8710375" cy="55813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a:solidFill>
                  <a:srgbClr val="333333"/>
                </a:solidFill>
                <a:latin typeface="+mn-lt"/>
                <a:ea typeface="ＭＳ Ｐゴシック" pitchFamily="-72" charset="-128"/>
                <a:cs typeface="ＭＳ Ｐゴシック" pitchFamily="-72" charset="-128"/>
              </a:defRPr>
            </a:lvl1pPr>
            <a:lvl2pPr marL="742950" indent="-285750" algn="l" rtl="0" eaLnBrk="0" fontAlgn="base" hangingPunct="0">
              <a:spcBef>
                <a:spcPct val="20000"/>
              </a:spcBef>
              <a:spcAft>
                <a:spcPct val="0"/>
              </a:spcAft>
              <a:buChar char="–"/>
              <a:defRPr sz="2000">
                <a:solidFill>
                  <a:srgbClr val="333333"/>
                </a:solidFill>
                <a:latin typeface="+mn-lt"/>
                <a:ea typeface="ＭＳ Ｐゴシック" pitchFamily="-72" charset="-128"/>
                <a:cs typeface="ＭＳ Ｐゴシック" pitchFamily="-72" charset="-128"/>
              </a:defRPr>
            </a:lvl2pPr>
            <a:lvl3pPr marL="1143000" indent="-228600" algn="l" rtl="0" eaLnBrk="0" fontAlgn="base" hangingPunct="0">
              <a:spcBef>
                <a:spcPct val="20000"/>
              </a:spcBef>
              <a:spcAft>
                <a:spcPct val="0"/>
              </a:spcAft>
              <a:buChar char="•"/>
              <a:defRPr>
                <a:solidFill>
                  <a:srgbClr val="333333"/>
                </a:solidFill>
                <a:latin typeface="+mn-lt"/>
                <a:ea typeface="ＭＳ Ｐゴシック" pitchFamily="-72" charset="-128"/>
                <a:cs typeface="ＭＳ Ｐゴシック" pitchFamily="-72" charset="-128"/>
              </a:defRPr>
            </a:lvl3pPr>
            <a:lvl4pPr marL="1600200" indent="-228600" algn="l" rtl="0" eaLnBrk="0" fontAlgn="base" hangingPunct="0">
              <a:spcBef>
                <a:spcPct val="20000"/>
              </a:spcBef>
              <a:spcAft>
                <a:spcPct val="0"/>
              </a:spcAft>
              <a:buChar char="–"/>
              <a:defRPr sz="1600">
                <a:solidFill>
                  <a:srgbClr val="333333"/>
                </a:solidFill>
                <a:latin typeface="+mn-lt"/>
                <a:ea typeface="ＭＳ Ｐゴシック" pitchFamily="-72" charset="-128"/>
                <a:cs typeface="ＭＳ Ｐゴシック" pitchFamily="-72" charset="-128"/>
              </a:defRPr>
            </a:lvl4pPr>
            <a:lvl5pPr marL="2057400" indent="-228600" algn="l" rtl="0" eaLnBrk="0" fontAlgn="base" hangingPunct="0">
              <a:spcBef>
                <a:spcPct val="20000"/>
              </a:spcBef>
              <a:spcAft>
                <a:spcPct val="0"/>
              </a:spcAft>
              <a:buChar char="»"/>
              <a:defRPr sz="1600">
                <a:solidFill>
                  <a:srgbClr val="333333"/>
                </a:solidFill>
                <a:latin typeface="+mn-lt"/>
                <a:ea typeface="ＭＳ Ｐゴシック" pitchFamily="-72" charset="-128"/>
                <a:cs typeface="ＭＳ Ｐゴシック" pitchFamily="-72" charset="-128"/>
              </a:defRPr>
            </a:lvl5pPr>
            <a:lvl6pPr marL="2514600" indent="-228600" algn="l" rtl="0" fontAlgn="base">
              <a:spcBef>
                <a:spcPct val="20000"/>
              </a:spcBef>
              <a:spcAft>
                <a:spcPct val="0"/>
              </a:spcAft>
              <a:buChar char="»"/>
              <a:defRPr sz="1600">
                <a:solidFill>
                  <a:srgbClr val="333333"/>
                </a:solidFill>
                <a:latin typeface="+mn-lt"/>
                <a:cs typeface="+mn-cs"/>
              </a:defRPr>
            </a:lvl6pPr>
            <a:lvl7pPr marL="2971800" indent="-228600" algn="l" rtl="0" fontAlgn="base">
              <a:spcBef>
                <a:spcPct val="20000"/>
              </a:spcBef>
              <a:spcAft>
                <a:spcPct val="0"/>
              </a:spcAft>
              <a:buChar char="»"/>
              <a:defRPr sz="1600">
                <a:solidFill>
                  <a:srgbClr val="333333"/>
                </a:solidFill>
                <a:latin typeface="+mn-lt"/>
                <a:cs typeface="+mn-cs"/>
              </a:defRPr>
            </a:lvl7pPr>
            <a:lvl8pPr marL="3429000" indent="-228600" algn="l" rtl="0" fontAlgn="base">
              <a:spcBef>
                <a:spcPct val="20000"/>
              </a:spcBef>
              <a:spcAft>
                <a:spcPct val="0"/>
              </a:spcAft>
              <a:buChar char="»"/>
              <a:defRPr sz="1600">
                <a:solidFill>
                  <a:srgbClr val="333333"/>
                </a:solidFill>
                <a:latin typeface="+mn-lt"/>
                <a:cs typeface="+mn-cs"/>
              </a:defRPr>
            </a:lvl8pPr>
            <a:lvl9pPr marL="3886200" indent="-228600" algn="l" rtl="0" fontAlgn="base">
              <a:spcBef>
                <a:spcPct val="20000"/>
              </a:spcBef>
              <a:spcAft>
                <a:spcPct val="0"/>
              </a:spcAft>
              <a:buChar char="»"/>
              <a:defRPr sz="1600">
                <a:solidFill>
                  <a:srgbClr val="333333"/>
                </a:solidFill>
                <a:latin typeface="+mn-lt"/>
                <a:cs typeface="+mn-cs"/>
              </a:defRPr>
            </a:lvl9pPr>
          </a:lstStyle>
          <a:p>
            <a:r>
              <a:rPr lang="en-US" sz="2800" b="0" dirty="0" smtClean="0">
                <a:solidFill>
                  <a:schemeClr val="tx2">
                    <a:lumMod val="75000"/>
                    <a:lumOff val="25000"/>
                  </a:schemeClr>
                </a:solidFill>
                <a:latin typeface="Arial" pitchFamily="34" charset="0"/>
                <a:cs typeface="Arial" pitchFamily="34" charset="0"/>
              </a:rPr>
              <a:t>Screen volunteers</a:t>
            </a:r>
          </a:p>
          <a:p>
            <a:pPr lvl="1">
              <a:buFont typeface="Times" pitchFamily="-72" charset="0"/>
              <a:buChar char="•"/>
            </a:pPr>
            <a:r>
              <a:rPr lang="en-US" sz="2400" b="0" dirty="0" smtClean="0">
                <a:solidFill>
                  <a:schemeClr val="tx2">
                    <a:lumMod val="75000"/>
                    <a:lumOff val="25000"/>
                  </a:schemeClr>
                </a:solidFill>
                <a:latin typeface="Arial" pitchFamily="34" charset="0"/>
                <a:cs typeface="Arial" pitchFamily="34" charset="0"/>
              </a:rPr>
              <a:t>For skills, but also for characteristics and fit</a:t>
            </a:r>
          </a:p>
          <a:p>
            <a:pPr>
              <a:buFont typeface="Times" pitchFamily="-72" charset="0"/>
              <a:buChar char="•"/>
            </a:pPr>
            <a:endParaRPr lang="en-US" sz="1400" b="0" dirty="0" smtClean="0">
              <a:solidFill>
                <a:schemeClr val="tx2">
                  <a:lumMod val="75000"/>
                  <a:lumOff val="25000"/>
                </a:schemeClr>
              </a:solidFill>
              <a:latin typeface="Arial" pitchFamily="34" charset="0"/>
              <a:cs typeface="Arial" pitchFamily="34" charset="0"/>
            </a:endParaRPr>
          </a:p>
          <a:p>
            <a:pPr>
              <a:buFont typeface="Times" pitchFamily="-72" charset="0"/>
              <a:buChar char="•"/>
            </a:pPr>
            <a:r>
              <a:rPr lang="en-US" sz="2800" b="0" dirty="0" smtClean="0">
                <a:solidFill>
                  <a:schemeClr val="tx2">
                    <a:lumMod val="75000"/>
                    <a:lumOff val="25000"/>
                  </a:schemeClr>
                </a:solidFill>
                <a:latin typeface="Arial" pitchFamily="34" charset="0"/>
                <a:cs typeface="Arial" pitchFamily="34" charset="0"/>
              </a:rPr>
              <a:t>Understand why no is not necessarily a negative outcome</a:t>
            </a:r>
          </a:p>
          <a:p>
            <a:pPr lvl="1">
              <a:buFont typeface="Times" pitchFamily="-72" charset="0"/>
              <a:buChar char="•"/>
            </a:pPr>
            <a:r>
              <a:rPr lang="en-US" sz="2400" b="0" dirty="0" smtClean="0">
                <a:solidFill>
                  <a:schemeClr val="tx2">
                    <a:lumMod val="75000"/>
                    <a:lumOff val="25000"/>
                  </a:schemeClr>
                </a:solidFill>
                <a:latin typeface="Arial" pitchFamily="34" charset="0"/>
                <a:cs typeface="Arial" pitchFamily="34" charset="0"/>
              </a:rPr>
              <a:t>Meaningful work</a:t>
            </a:r>
          </a:p>
          <a:p>
            <a:pPr lvl="1">
              <a:buFont typeface="Times" pitchFamily="-72" charset="0"/>
              <a:buChar char="•"/>
            </a:pPr>
            <a:r>
              <a:rPr lang="en-US" sz="2400" b="0" dirty="0" smtClean="0">
                <a:solidFill>
                  <a:schemeClr val="tx2">
                    <a:lumMod val="75000"/>
                    <a:lumOff val="25000"/>
                  </a:schemeClr>
                </a:solidFill>
                <a:latin typeface="Arial" pitchFamily="34" charset="0"/>
                <a:cs typeface="Arial" pitchFamily="34" charset="0"/>
              </a:rPr>
              <a:t>Right fit for the position and the organization</a:t>
            </a:r>
          </a:p>
          <a:p>
            <a:pPr lvl="1">
              <a:buFont typeface="Times" pitchFamily="-72" charset="0"/>
              <a:buChar char="•"/>
            </a:pPr>
            <a:r>
              <a:rPr lang="en-US" sz="2400" b="0" dirty="0" smtClean="0">
                <a:solidFill>
                  <a:schemeClr val="tx2">
                    <a:lumMod val="75000"/>
                    <a:lumOff val="25000"/>
                  </a:schemeClr>
                </a:solidFill>
                <a:latin typeface="Arial" pitchFamily="34" charset="0"/>
                <a:cs typeface="Arial" pitchFamily="34" charset="0"/>
              </a:rPr>
              <a:t>Focus your time on supporting the right volunteers.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026"/>
          <p:cNvSpPr>
            <a:spLocks noGrp="1" noChangeArrowheads="1"/>
          </p:cNvSpPr>
          <p:nvPr>
            <p:ph type="ctrTitle"/>
          </p:nvPr>
        </p:nvSpPr>
        <p:spPr>
          <a:xfrm>
            <a:off x="344805" y="915353"/>
            <a:ext cx="8732520" cy="900112"/>
          </a:xfrm>
        </p:spPr>
        <p:txBody>
          <a:bodyPr/>
          <a:lstStyle/>
          <a:p>
            <a:r>
              <a:rPr lang="en-US" dirty="0"/>
              <a:t>Keys to </a:t>
            </a:r>
            <a:r>
              <a:rPr lang="en-US" dirty="0" smtClean="0"/>
              <a:t>Creating Volunteer Engagement</a:t>
            </a:r>
            <a:endParaRPr lang="en-US" dirty="0"/>
          </a:p>
        </p:txBody>
      </p:sp>
      <p:sp>
        <p:nvSpPr>
          <p:cNvPr id="24579" name="Rectangle 1027"/>
          <p:cNvSpPr>
            <a:spLocks noGrp="1" noChangeArrowheads="1"/>
          </p:cNvSpPr>
          <p:nvPr>
            <p:ph type="subTitle" idx="1"/>
          </p:nvPr>
        </p:nvSpPr>
        <p:spPr>
          <a:xfrm>
            <a:off x="585788" y="1704975"/>
            <a:ext cx="7951787" cy="4700588"/>
          </a:xfrm>
        </p:spPr>
        <p:txBody>
          <a:bodyPr/>
          <a:lstStyle/>
          <a:p>
            <a:pPr algn="l">
              <a:buFont typeface="Times" pitchFamily="-72" charset="0"/>
              <a:buChar char="•"/>
            </a:pPr>
            <a:r>
              <a:rPr lang="en-US" sz="2800" dirty="0"/>
              <a:t> Develop work that is meaningful to the volunteer and important to the organization.</a:t>
            </a:r>
          </a:p>
          <a:p>
            <a:pPr algn="l">
              <a:buFont typeface="Times" pitchFamily="-72" charset="0"/>
              <a:buChar char="•"/>
            </a:pPr>
            <a:endParaRPr lang="en-US" sz="1400" dirty="0"/>
          </a:p>
          <a:p>
            <a:pPr algn="l">
              <a:buFont typeface="Times" pitchFamily="-72" charset="0"/>
              <a:buChar char="•"/>
            </a:pPr>
            <a:r>
              <a:rPr lang="en-US" sz="2800" dirty="0"/>
              <a:t> Create a connection between volunteers, clients and your mission</a:t>
            </a:r>
          </a:p>
          <a:p>
            <a:pPr algn="l">
              <a:buFont typeface="Times" pitchFamily="-72" charset="0"/>
              <a:buChar char="•"/>
            </a:pPr>
            <a:endParaRPr lang="en-US" sz="1400" dirty="0"/>
          </a:p>
          <a:p>
            <a:pPr algn="l">
              <a:buFont typeface="Times" pitchFamily="-72" charset="0"/>
              <a:buChar char="•"/>
            </a:pPr>
            <a:r>
              <a:rPr lang="en-US" sz="2800" dirty="0"/>
              <a:t> Establish the foundation necessary to support a diverse program of volunteer engagement</a:t>
            </a:r>
          </a:p>
          <a:p>
            <a:pPr algn="l">
              <a:buFont typeface="Times" pitchFamily="-72" charset="0"/>
              <a:buChar char="•"/>
            </a:pPr>
            <a:endParaRPr lang="en-US" sz="1400" dirty="0"/>
          </a:p>
          <a:p>
            <a:pPr algn="l">
              <a:buFont typeface="Times" pitchFamily="-72" charset="0"/>
              <a:buChar char="•"/>
            </a:pPr>
            <a:r>
              <a:rPr lang="en-US" sz="2800" dirty="0"/>
              <a:t> Know and share the impact of the work volunteers do</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228600" y="43900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1200" cap="none" spc="0" normalizeH="0" baseline="0" noProof="0" dirty="0" smtClean="0">
                <a:ln>
                  <a:noFill/>
                </a:ln>
                <a:solidFill>
                  <a:srgbClr val="689E02"/>
                </a:solidFill>
                <a:effectLst/>
                <a:uLnTx/>
                <a:uFillTx/>
                <a:latin typeface="Arial" pitchFamily="34" charset="0"/>
                <a:ea typeface="+mj-ea"/>
                <a:cs typeface="Arial" pitchFamily="34" charset="0"/>
              </a:rPr>
              <a:t>Create the</a:t>
            </a:r>
            <a:r>
              <a:rPr kumimoji="0" lang="en-US" sz="3200" b="0" i="0" u="none" strike="noStrike" kern="1200" cap="none" spc="0" normalizeH="0" noProof="0" dirty="0" smtClean="0">
                <a:ln>
                  <a:noFill/>
                </a:ln>
                <a:solidFill>
                  <a:srgbClr val="689E02"/>
                </a:solidFill>
                <a:effectLst/>
                <a:uLnTx/>
                <a:uFillTx/>
                <a:latin typeface="Arial" pitchFamily="34" charset="0"/>
                <a:ea typeface="+mj-ea"/>
                <a:cs typeface="Arial" pitchFamily="34" charset="0"/>
              </a:rPr>
              <a:t> right opportunities</a:t>
            </a:r>
            <a:endParaRPr kumimoji="0" lang="en-US" sz="3200" b="0" i="0" u="none" strike="noStrike" kern="1200" cap="none" spc="0" normalizeH="0" baseline="0" noProof="0" dirty="0">
              <a:ln>
                <a:noFill/>
              </a:ln>
              <a:solidFill>
                <a:srgbClr val="689E02"/>
              </a:solidFill>
              <a:effectLst/>
              <a:uLnTx/>
              <a:uFillTx/>
              <a:latin typeface="Arial" pitchFamily="34" charset="0"/>
              <a:ea typeface="+mj-ea"/>
              <a:cs typeface="Arial" pitchFamily="34" charset="0"/>
            </a:endParaRPr>
          </a:p>
        </p:txBody>
      </p:sp>
      <p:sp>
        <p:nvSpPr>
          <p:cNvPr id="6" name="Rectangle 1027"/>
          <p:cNvSpPr txBox="1">
            <a:spLocks noChangeArrowheads="1"/>
          </p:cNvSpPr>
          <p:nvPr/>
        </p:nvSpPr>
        <p:spPr bwMode="auto">
          <a:xfrm>
            <a:off x="256205" y="1269242"/>
            <a:ext cx="8710375" cy="521344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a:solidFill>
                  <a:srgbClr val="333333"/>
                </a:solidFill>
                <a:latin typeface="+mn-lt"/>
                <a:ea typeface="ＭＳ Ｐゴシック" pitchFamily="-72" charset="-128"/>
                <a:cs typeface="ＭＳ Ｐゴシック" pitchFamily="-72" charset="-128"/>
              </a:defRPr>
            </a:lvl1pPr>
            <a:lvl2pPr marL="742950" indent="-285750" algn="l" rtl="0" eaLnBrk="0" fontAlgn="base" hangingPunct="0">
              <a:spcBef>
                <a:spcPct val="20000"/>
              </a:spcBef>
              <a:spcAft>
                <a:spcPct val="0"/>
              </a:spcAft>
              <a:buChar char="–"/>
              <a:defRPr sz="2000">
                <a:solidFill>
                  <a:srgbClr val="333333"/>
                </a:solidFill>
                <a:latin typeface="+mn-lt"/>
                <a:ea typeface="ＭＳ Ｐゴシック" pitchFamily="-72" charset="-128"/>
                <a:cs typeface="ＭＳ Ｐゴシック" pitchFamily="-72" charset="-128"/>
              </a:defRPr>
            </a:lvl2pPr>
            <a:lvl3pPr marL="1143000" indent="-228600" algn="l" rtl="0" eaLnBrk="0" fontAlgn="base" hangingPunct="0">
              <a:spcBef>
                <a:spcPct val="20000"/>
              </a:spcBef>
              <a:spcAft>
                <a:spcPct val="0"/>
              </a:spcAft>
              <a:buChar char="•"/>
              <a:defRPr>
                <a:solidFill>
                  <a:srgbClr val="333333"/>
                </a:solidFill>
                <a:latin typeface="+mn-lt"/>
                <a:ea typeface="ＭＳ Ｐゴシック" pitchFamily="-72" charset="-128"/>
                <a:cs typeface="ＭＳ Ｐゴシック" pitchFamily="-72" charset="-128"/>
              </a:defRPr>
            </a:lvl3pPr>
            <a:lvl4pPr marL="1600200" indent="-228600" algn="l" rtl="0" eaLnBrk="0" fontAlgn="base" hangingPunct="0">
              <a:spcBef>
                <a:spcPct val="20000"/>
              </a:spcBef>
              <a:spcAft>
                <a:spcPct val="0"/>
              </a:spcAft>
              <a:buChar char="–"/>
              <a:defRPr sz="1600">
                <a:solidFill>
                  <a:srgbClr val="333333"/>
                </a:solidFill>
                <a:latin typeface="+mn-lt"/>
                <a:ea typeface="ＭＳ Ｐゴシック" pitchFamily="-72" charset="-128"/>
                <a:cs typeface="ＭＳ Ｐゴシック" pitchFamily="-72" charset="-128"/>
              </a:defRPr>
            </a:lvl4pPr>
            <a:lvl5pPr marL="2057400" indent="-228600" algn="l" rtl="0" eaLnBrk="0" fontAlgn="base" hangingPunct="0">
              <a:spcBef>
                <a:spcPct val="20000"/>
              </a:spcBef>
              <a:spcAft>
                <a:spcPct val="0"/>
              </a:spcAft>
              <a:buChar char="»"/>
              <a:defRPr sz="1600">
                <a:solidFill>
                  <a:srgbClr val="333333"/>
                </a:solidFill>
                <a:latin typeface="+mn-lt"/>
                <a:ea typeface="ＭＳ Ｐゴシック" pitchFamily="-72" charset="-128"/>
                <a:cs typeface="ＭＳ Ｐゴシック" pitchFamily="-72" charset="-128"/>
              </a:defRPr>
            </a:lvl5pPr>
            <a:lvl6pPr marL="2514600" indent="-228600" algn="l" rtl="0" fontAlgn="base">
              <a:spcBef>
                <a:spcPct val="20000"/>
              </a:spcBef>
              <a:spcAft>
                <a:spcPct val="0"/>
              </a:spcAft>
              <a:buChar char="»"/>
              <a:defRPr sz="1600">
                <a:solidFill>
                  <a:srgbClr val="333333"/>
                </a:solidFill>
                <a:latin typeface="+mn-lt"/>
                <a:cs typeface="+mn-cs"/>
              </a:defRPr>
            </a:lvl6pPr>
            <a:lvl7pPr marL="2971800" indent="-228600" algn="l" rtl="0" fontAlgn="base">
              <a:spcBef>
                <a:spcPct val="20000"/>
              </a:spcBef>
              <a:spcAft>
                <a:spcPct val="0"/>
              </a:spcAft>
              <a:buChar char="»"/>
              <a:defRPr sz="1600">
                <a:solidFill>
                  <a:srgbClr val="333333"/>
                </a:solidFill>
                <a:latin typeface="+mn-lt"/>
                <a:cs typeface="+mn-cs"/>
              </a:defRPr>
            </a:lvl7pPr>
            <a:lvl8pPr marL="3429000" indent="-228600" algn="l" rtl="0" fontAlgn="base">
              <a:spcBef>
                <a:spcPct val="20000"/>
              </a:spcBef>
              <a:spcAft>
                <a:spcPct val="0"/>
              </a:spcAft>
              <a:buChar char="»"/>
              <a:defRPr sz="1600">
                <a:solidFill>
                  <a:srgbClr val="333333"/>
                </a:solidFill>
                <a:latin typeface="+mn-lt"/>
                <a:cs typeface="+mn-cs"/>
              </a:defRPr>
            </a:lvl8pPr>
            <a:lvl9pPr marL="3886200" indent="-228600" algn="l" rtl="0" fontAlgn="base">
              <a:spcBef>
                <a:spcPct val="20000"/>
              </a:spcBef>
              <a:spcAft>
                <a:spcPct val="0"/>
              </a:spcAft>
              <a:buChar char="»"/>
              <a:defRPr sz="1600">
                <a:solidFill>
                  <a:srgbClr val="333333"/>
                </a:solidFill>
                <a:latin typeface="+mn-lt"/>
                <a:cs typeface="+mn-cs"/>
              </a:defRPr>
            </a:lvl9pPr>
          </a:lstStyle>
          <a:p>
            <a:r>
              <a:rPr lang="en-US" sz="2800" b="0" dirty="0" smtClean="0">
                <a:solidFill>
                  <a:schemeClr val="tx2">
                    <a:lumMod val="75000"/>
                    <a:lumOff val="25000"/>
                  </a:schemeClr>
                </a:solidFill>
                <a:latin typeface="Arial" pitchFamily="34" charset="0"/>
                <a:cs typeface="Arial" pitchFamily="34" charset="0"/>
              </a:rPr>
              <a:t>Ask why?</a:t>
            </a:r>
          </a:p>
          <a:p>
            <a:pPr lvl="1">
              <a:buFont typeface="Times" pitchFamily="-72" charset="0"/>
              <a:buChar char="•"/>
            </a:pPr>
            <a:r>
              <a:rPr lang="en-US" sz="2400" b="0" dirty="0" smtClean="0">
                <a:solidFill>
                  <a:schemeClr val="tx2">
                    <a:lumMod val="75000"/>
                    <a:lumOff val="25000"/>
                  </a:schemeClr>
                </a:solidFill>
                <a:latin typeface="Arial" pitchFamily="34" charset="0"/>
                <a:cs typeface="Arial" pitchFamily="34" charset="0"/>
              </a:rPr>
              <a:t>Why does this work matter, why would someone want to volunteer for this opportunity?</a:t>
            </a:r>
          </a:p>
          <a:p>
            <a:pPr>
              <a:buFont typeface="Times" pitchFamily="-72" charset="0"/>
              <a:buChar char="•"/>
            </a:pPr>
            <a:endParaRPr lang="en-US" sz="1400" b="0" dirty="0" smtClean="0">
              <a:solidFill>
                <a:schemeClr val="tx2">
                  <a:lumMod val="75000"/>
                  <a:lumOff val="25000"/>
                </a:schemeClr>
              </a:solidFill>
              <a:latin typeface="Arial" pitchFamily="34" charset="0"/>
              <a:cs typeface="Arial" pitchFamily="34" charset="0"/>
            </a:endParaRPr>
          </a:p>
          <a:p>
            <a:pPr>
              <a:buFont typeface="Times" pitchFamily="-72" charset="0"/>
              <a:buChar char="•"/>
            </a:pPr>
            <a:r>
              <a:rPr lang="en-US" sz="2800" b="0" dirty="0" smtClean="0">
                <a:solidFill>
                  <a:schemeClr val="tx2">
                    <a:lumMod val="75000"/>
                    <a:lumOff val="25000"/>
                  </a:schemeClr>
                </a:solidFill>
                <a:latin typeface="Arial" pitchFamily="34" charset="0"/>
                <a:cs typeface="Arial" pitchFamily="34" charset="0"/>
              </a:rPr>
              <a:t>Incorporate responsibility and accountability</a:t>
            </a:r>
          </a:p>
          <a:p>
            <a:pPr lvl="1">
              <a:buFont typeface="Times" pitchFamily="-72" charset="0"/>
              <a:buChar char="•"/>
            </a:pPr>
            <a:r>
              <a:rPr lang="en-US" sz="2400" b="0" dirty="0" smtClean="0">
                <a:solidFill>
                  <a:schemeClr val="tx2">
                    <a:lumMod val="75000"/>
                    <a:lumOff val="25000"/>
                  </a:schemeClr>
                </a:solidFill>
                <a:latin typeface="Arial" pitchFamily="34" charset="0"/>
                <a:cs typeface="Arial" pitchFamily="34" charset="0"/>
              </a:rPr>
              <a:t>Set and manage expectations for all stakeholders</a:t>
            </a:r>
          </a:p>
          <a:p>
            <a:pPr lvl="1">
              <a:buFont typeface="Times" pitchFamily="-72" charset="0"/>
              <a:buChar char="•"/>
            </a:pPr>
            <a:r>
              <a:rPr lang="en-US" sz="2400" b="0" dirty="0" smtClean="0">
                <a:solidFill>
                  <a:schemeClr val="tx2">
                    <a:lumMod val="75000"/>
                    <a:lumOff val="25000"/>
                  </a:schemeClr>
                </a:solidFill>
                <a:latin typeface="Arial" pitchFamily="34" charset="0"/>
                <a:cs typeface="Arial" pitchFamily="34" charset="0"/>
              </a:rPr>
              <a:t>Be clear about decisions that can be made, made with consultation, and must be brought to supervisors</a:t>
            </a:r>
            <a:br>
              <a:rPr lang="en-US" sz="2400" b="0" dirty="0" smtClean="0">
                <a:solidFill>
                  <a:schemeClr val="tx2">
                    <a:lumMod val="75000"/>
                    <a:lumOff val="25000"/>
                  </a:schemeClr>
                </a:solidFill>
                <a:latin typeface="Arial" pitchFamily="34" charset="0"/>
                <a:cs typeface="Arial" pitchFamily="34" charset="0"/>
              </a:rPr>
            </a:br>
            <a:endParaRPr lang="en-US" sz="2400" b="0" dirty="0" smtClean="0">
              <a:solidFill>
                <a:schemeClr val="tx2">
                  <a:lumMod val="75000"/>
                  <a:lumOff val="25000"/>
                </a:schemeClr>
              </a:solidFill>
              <a:latin typeface="Arial" pitchFamily="34" charset="0"/>
              <a:cs typeface="Arial" pitchFamily="34" charset="0"/>
            </a:endParaRPr>
          </a:p>
          <a:p>
            <a:pPr>
              <a:buFont typeface="Times" pitchFamily="-72" charset="0"/>
              <a:buChar char="•"/>
            </a:pPr>
            <a:r>
              <a:rPr lang="en-US" sz="2800" b="0" dirty="0" smtClean="0">
                <a:solidFill>
                  <a:schemeClr val="tx2">
                    <a:lumMod val="75000"/>
                    <a:lumOff val="25000"/>
                  </a:schemeClr>
                </a:solidFill>
                <a:latin typeface="Arial" pitchFamily="34" charset="0"/>
                <a:cs typeface="Arial" pitchFamily="34" charset="0"/>
              </a:rPr>
              <a:t>Think creatively</a:t>
            </a:r>
          </a:p>
          <a:p>
            <a:pPr lvl="1">
              <a:buFont typeface="Times" pitchFamily="-72" charset="0"/>
              <a:buChar char="•"/>
            </a:pPr>
            <a:r>
              <a:rPr lang="en-US" sz="2400" b="0" dirty="0" smtClean="0">
                <a:solidFill>
                  <a:schemeClr val="tx2">
                    <a:lumMod val="75000"/>
                    <a:lumOff val="25000"/>
                  </a:schemeClr>
                </a:solidFill>
                <a:latin typeface="Arial" pitchFamily="34" charset="0"/>
                <a:cs typeface="Arial" pitchFamily="34" charset="0"/>
              </a:rPr>
              <a:t>What could you accomplish if you weren’t limited to the time and talent of paid staff?</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228600" y="43900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1200" cap="none" spc="0" normalizeH="0" baseline="0" noProof="0" dirty="0" smtClean="0">
                <a:ln>
                  <a:noFill/>
                </a:ln>
                <a:solidFill>
                  <a:srgbClr val="689E02"/>
                </a:solidFill>
                <a:effectLst/>
                <a:uLnTx/>
                <a:uFillTx/>
                <a:latin typeface="Arial" pitchFamily="34" charset="0"/>
                <a:ea typeface="+mj-ea"/>
                <a:cs typeface="Arial" pitchFamily="34" charset="0"/>
              </a:rPr>
              <a:t>Think about different opportunities</a:t>
            </a:r>
            <a:endParaRPr kumimoji="0" lang="en-US" sz="3200" b="0" i="0" u="none" strike="noStrike" kern="1200" cap="none" spc="0" normalizeH="0" baseline="0" noProof="0" dirty="0">
              <a:ln>
                <a:noFill/>
              </a:ln>
              <a:solidFill>
                <a:srgbClr val="689E02"/>
              </a:solidFill>
              <a:effectLst/>
              <a:uLnTx/>
              <a:uFillTx/>
              <a:latin typeface="Arial" pitchFamily="34" charset="0"/>
              <a:ea typeface="+mj-ea"/>
              <a:cs typeface="Arial" pitchFamily="34" charset="0"/>
            </a:endParaRPr>
          </a:p>
        </p:txBody>
      </p:sp>
      <p:sp>
        <p:nvSpPr>
          <p:cNvPr id="6" name="Rectangle 1027"/>
          <p:cNvSpPr txBox="1">
            <a:spLocks noChangeArrowheads="1"/>
          </p:cNvSpPr>
          <p:nvPr/>
        </p:nvSpPr>
        <p:spPr bwMode="auto">
          <a:xfrm>
            <a:off x="256205" y="1269242"/>
            <a:ext cx="8710375" cy="521344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a:solidFill>
                  <a:srgbClr val="333333"/>
                </a:solidFill>
                <a:latin typeface="+mn-lt"/>
                <a:ea typeface="ＭＳ Ｐゴシック" pitchFamily="-72" charset="-128"/>
                <a:cs typeface="ＭＳ Ｐゴシック" pitchFamily="-72" charset="-128"/>
              </a:defRPr>
            </a:lvl1pPr>
            <a:lvl2pPr marL="742950" indent="-285750" algn="l" rtl="0" eaLnBrk="0" fontAlgn="base" hangingPunct="0">
              <a:spcBef>
                <a:spcPct val="20000"/>
              </a:spcBef>
              <a:spcAft>
                <a:spcPct val="0"/>
              </a:spcAft>
              <a:buChar char="–"/>
              <a:defRPr sz="2000">
                <a:solidFill>
                  <a:srgbClr val="333333"/>
                </a:solidFill>
                <a:latin typeface="+mn-lt"/>
                <a:ea typeface="ＭＳ Ｐゴシック" pitchFamily="-72" charset="-128"/>
                <a:cs typeface="ＭＳ Ｐゴシック" pitchFamily="-72" charset="-128"/>
              </a:defRPr>
            </a:lvl2pPr>
            <a:lvl3pPr marL="1143000" indent="-228600" algn="l" rtl="0" eaLnBrk="0" fontAlgn="base" hangingPunct="0">
              <a:spcBef>
                <a:spcPct val="20000"/>
              </a:spcBef>
              <a:spcAft>
                <a:spcPct val="0"/>
              </a:spcAft>
              <a:buChar char="•"/>
              <a:defRPr>
                <a:solidFill>
                  <a:srgbClr val="333333"/>
                </a:solidFill>
                <a:latin typeface="+mn-lt"/>
                <a:ea typeface="ＭＳ Ｐゴシック" pitchFamily="-72" charset="-128"/>
                <a:cs typeface="ＭＳ Ｐゴシック" pitchFamily="-72" charset="-128"/>
              </a:defRPr>
            </a:lvl3pPr>
            <a:lvl4pPr marL="1600200" indent="-228600" algn="l" rtl="0" eaLnBrk="0" fontAlgn="base" hangingPunct="0">
              <a:spcBef>
                <a:spcPct val="20000"/>
              </a:spcBef>
              <a:spcAft>
                <a:spcPct val="0"/>
              </a:spcAft>
              <a:buChar char="–"/>
              <a:defRPr sz="1600">
                <a:solidFill>
                  <a:srgbClr val="333333"/>
                </a:solidFill>
                <a:latin typeface="+mn-lt"/>
                <a:ea typeface="ＭＳ Ｐゴシック" pitchFamily="-72" charset="-128"/>
                <a:cs typeface="ＭＳ Ｐゴシック" pitchFamily="-72" charset="-128"/>
              </a:defRPr>
            </a:lvl4pPr>
            <a:lvl5pPr marL="2057400" indent="-228600" algn="l" rtl="0" eaLnBrk="0" fontAlgn="base" hangingPunct="0">
              <a:spcBef>
                <a:spcPct val="20000"/>
              </a:spcBef>
              <a:spcAft>
                <a:spcPct val="0"/>
              </a:spcAft>
              <a:buChar char="»"/>
              <a:defRPr sz="1600">
                <a:solidFill>
                  <a:srgbClr val="333333"/>
                </a:solidFill>
                <a:latin typeface="+mn-lt"/>
                <a:ea typeface="ＭＳ Ｐゴシック" pitchFamily="-72" charset="-128"/>
                <a:cs typeface="ＭＳ Ｐゴシック" pitchFamily="-72" charset="-128"/>
              </a:defRPr>
            </a:lvl5pPr>
            <a:lvl6pPr marL="2514600" indent="-228600" algn="l" rtl="0" fontAlgn="base">
              <a:spcBef>
                <a:spcPct val="20000"/>
              </a:spcBef>
              <a:spcAft>
                <a:spcPct val="0"/>
              </a:spcAft>
              <a:buChar char="»"/>
              <a:defRPr sz="1600">
                <a:solidFill>
                  <a:srgbClr val="333333"/>
                </a:solidFill>
                <a:latin typeface="+mn-lt"/>
                <a:cs typeface="+mn-cs"/>
              </a:defRPr>
            </a:lvl6pPr>
            <a:lvl7pPr marL="2971800" indent="-228600" algn="l" rtl="0" fontAlgn="base">
              <a:spcBef>
                <a:spcPct val="20000"/>
              </a:spcBef>
              <a:spcAft>
                <a:spcPct val="0"/>
              </a:spcAft>
              <a:buChar char="»"/>
              <a:defRPr sz="1600">
                <a:solidFill>
                  <a:srgbClr val="333333"/>
                </a:solidFill>
                <a:latin typeface="+mn-lt"/>
                <a:cs typeface="+mn-cs"/>
              </a:defRPr>
            </a:lvl7pPr>
            <a:lvl8pPr marL="3429000" indent="-228600" algn="l" rtl="0" fontAlgn="base">
              <a:spcBef>
                <a:spcPct val="20000"/>
              </a:spcBef>
              <a:spcAft>
                <a:spcPct val="0"/>
              </a:spcAft>
              <a:buChar char="»"/>
              <a:defRPr sz="1600">
                <a:solidFill>
                  <a:srgbClr val="333333"/>
                </a:solidFill>
                <a:latin typeface="+mn-lt"/>
                <a:cs typeface="+mn-cs"/>
              </a:defRPr>
            </a:lvl8pPr>
            <a:lvl9pPr marL="3886200" indent="-228600" algn="l" rtl="0" fontAlgn="base">
              <a:spcBef>
                <a:spcPct val="20000"/>
              </a:spcBef>
              <a:spcAft>
                <a:spcPct val="0"/>
              </a:spcAft>
              <a:buChar char="»"/>
              <a:defRPr sz="1600">
                <a:solidFill>
                  <a:srgbClr val="333333"/>
                </a:solidFill>
                <a:latin typeface="+mn-lt"/>
                <a:cs typeface="+mn-cs"/>
              </a:defRPr>
            </a:lvl9pPr>
          </a:lstStyle>
          <a:p>
            <a:pPr>
              <a:buNone/>
            </a:pPr>
            <a:r>
              <a:rPr lang="en-US" sz="2800" b="0" dirty="0" smtClean="0">
                <a:solidFill>
                  <a:schemeClr val="tx2">
                    <a:lumMod val="75000"/>
                    <a:lumOff val="25000"/>
                  </a:schemeClr>
                </a:solidFill>
                <a:latin typeface="Arial" pitchFamily="34" charset="0"/>
                <a:cs typeface="Arial" pitchFamily="34" charset="0"/>
              </a:rPr>
              <a:t>Just because someone can’t make it to your office doesn’t mean they can’t contribute.</a:t>
            </a:r>
          </a:p>
          <a:p>
            <a:pPr>
              <a:buFont typeface="Times" pitchFamily="-72" charset="0"/>
              <a:buChar char="•"/>
            </a:pPr>
            <a:r>
              <a:rPr lang="en-US" sz="2800" b="0" dirty="0" smtClean="0">
                <a:solidFill>
                  <a:schemeClr val="tx2">
                    <a:lumMod val="75000"/>
                    <a:lumOff val="25000"/>
                  </a:schemeClr>
                </a:solidFill>
                <a:latin typeface="Arial" pitchFamily="34" charset="0"/>
                <a:cs typeface="Arial" pitchFamily="34" charset="0"/>
              </a:rPr>
              <a:t>Portable opportunities</a:t>
            </a:r>
          </a:p>
          <a:p>
            <a:pPr lvl="1">
              <a:buFont typeface="Times" pitchFamily="-72" charset="0"/>
              <a:buChar char="•"/>
            </a:pPr>
            <a:r>
              <a:rPr lang="en-US" sz="2400" b="0" dirty="0" smtClean="0">
                <a:solidFill>
                  <a:schemeClr val="tx2">
                    <a:lumMod val="75000"/>
                    <a:lumOff val="25000"/>
                  </a:schemeClr>
                </a:solidFill>
                <a:latin typeface="Arial" pitchFamily="34" charset="0"/>
                <a:cs typeface="Arial" pitchFamily="34" charset="0"/>
              </a:rPr>
              <a:t>Project based, skills based, possibly virtual </a:t>
            </a:r>
          </a:p>
          <a:p>
            <a:pPr>
              <a:buFont typeface="Times" pitchFamily="-72" charset="0"/>
              <a:buChar char="•"/>
            </a:pPr>
            <a:endParaRPr lang="en-US" sz="1400" b="0" dirty="0" smtClean="0">
              <a:solidFill>
                <a:schemeClr val="tx2">
                  <a:lumMod val="75000"/>
                  <a:lumOff val="25000"/>
                </a:schemeClr>
              </a:solidFill>
              <a:latin typeface="Arial" pitchFamily="34" charset="0"/>
              <a:cs typeface="Arial" pitchFamily="34" charset="0"/>
            </a:endParaRPr>
          </a:p>
          <a:p>
            <a:pPr>
              <a:buFont typeface="Times" pitchFamily="-72" charset="0"/>
              <a:buChar char="•"/>
            </a:pPr>
            <a:r>
              <a:rPr lang="en-US" sz="2800" b="0" dirty="0" smtClean="0">
                <a:solidFill>
                  <a:schemeClr val="tx2">
                    <a:lumMod val="75000"/>
                    <a:lumOff val="25000"/>
                  </a:schemeClr>
                </a:solidFill>
                <a:latin typeface="Arial" pitchFamily="34" charset="0"/>
                <a:cs typeface="Arial" pitchFamily="34" charset="0"/>
              </a:rPr>
              <a:t>Virtual opportunities</a:t>
            </a:r>
          </a:p>
          <a:p>
            <a:pPr lvl="1">
              <a:buFont typeface="Times" pitchFamily="-72" charset="0"/>
              <a:buChar char="•"/>
            </a:pPr>
            <a:r>
              <a:rPr lang="en-US" sz="2400" b="0" dirty="0" smtClean="0">
                <a:solidFill>
                  <a:schemeClr val="tx2">
                    <a:lumMod val="75000"/>
                    <a:lumOff val="25000"/>
                  </a:schemeClr>
                </a:solidFill>
                <a:latin typeface="Arial" pitchFamily="34" charset="0"/>
                <a:cs typeface="Arial" pitchFamily="34" charset="0"/>
              </a:rPr>
              <a:t>Done from anywhere, maybe skilled based, but not necessarily</a:t>
            </a:r>
            <a:br>
              <a:rPr lang="en-US" sz="2400" b="0" dirty="0" smtClean="0">
                <a:solidFill>
                  <a:schemeClr val="tx2">
                    <a:lumMod val="75000"/>
                    <a:lumOff val="25000"/>
                  </a:schemeClr>
                </a:solidFill>
                <a:latin typeface="Arial" pitchFamily="34" charset="0"/>
                <a:cs typeface="Arial" pitchFamily="34" charset="0"/>
              </a:rPr>
            </a:br>
            <a:endParaRPr lang="en-US" sz="2400" b="0" dirty="0" smtClean="0">
              <a:solidFill>
                <a:schemeClr val="tx2">
                  <a:lumMod val="75000"/>
                  <a:lumOff val="25000"/>
                </a:schemeClr>
              </a:solidFill>
              <a:latin typeface="Arial" pitchFamily="34" charset="0"/>
              <a:cs typeface="Arial" pitchFamily="34" charset="0"/>
            </a:endParaRPr>
          </a:p>
          <a:p>
            <a:pPr>
              <a:buFont typeface="Times" pitchFamily="-72" charset="0"/>
              <a:buChar char="•"/>
            </a:pPr>
            <a:r>
              <a:rPr lang="en-US" sz="2800" b="0" dirty="0" smtClean="0">
                <a:solidFill>
                  <a:schemeClr val="tx2">
                    <a:lumMod val="75000"/>
                    <a:lumOff val="25000"/>
                  </a:schemeClr>
                </a:solidFill>
                <a:latin typeface="Arial" pitchFamily="34" charset="0"/>
                <a:cs typeface="Arial" pitchFamily="34" charset="0"/>
              </a:rPr>
              <a:t>Peripheral opportunities with follow up</a:t>
            </a:r>
          </a:p>
          <a:p>
            <a:pPr lvl="1">
              <a:buFont typeface="Times" pitchFamily="-72" charset="0"/>
              <a:buChar char="•"/>
            </a:pPr>
            <a:r>
              <a:rPr lang="en-US" sz="2400" b="0" dirty="0" smtClean="0">
                <a:solidFill>
                  <a:schemeClr val="tx2">
                    <a:lumMod val="75000"/>
                    <a:lumOff val="25000"/>
                  </a:schemeClr>
                </a:solidFill>
                <a:latin typeface="Arial" pitchFamily="34" charset="0"/>
                <a:cs typeface="Arial" pitchFamily="34" charset="0"/>
              </a:rPr>
              <a:t>Involvement on any level can lead to more impactful engagement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026"/>
          <p:cNvSpPr>
            <a:spLocks noGrp="1" noChangeArrowheads="1"/>
          </p:cNvSpPr>
          <p:nvPr>
            <p:ph type="ctrTitle"/>
          </p:nvPr>
        </p:nvSpPr>
        <p:spPr>
          <a:xfrm>
            <a:off x="344805" y="915353"/>
            <a:ext cx="8732520" cy="900112"/>
          </a:xfrm>
        </p:spPr>
        <p:txBody>
          <a:bodyPr/>
          <a:lstStyle/>
          <a:p>
            <a:r>
              <a:rPr lang="en-US" dirty="0" smtClean="0"/>
              <a:t>Start with a plan</a:t>
            </a:r>
            <a:endParaRPr lang="en-US" dirty="0"/>
          </a:p>
        </p:txBody>
      </p:sp>
      <p:sp>
        <p:nvSpPr>
          <p:cNvPr id="24579" name="Rectangle 1027"/>
          <p:cNvSpPr>
            <a:spLocks noGrp="1" noChangeArrowheads="1"/>
          </p:cNvSpPr>
          <p:nvPr>
            <p:ph type="subTitle" idx="1"/>
          </p:nvPr>
        </p:nvSpPr>
        <p:spPr>
          <a:xfrm>
            <a:off x="327546" y="1528549"/>
            <a:ext cx="8543499" cy="4877014"/>
          </a:xfrm>
        </p:spPr>
        <p:txBody>
          <a:bodyPr/>
          <a:lstStyle/>
          <a:p>
            <a:pPr algn="l"/>
            <a:r>
              <a:rPr lang="en-US" sz="2800" dirty="0" smtClean="0"/>
              <a:t>What will your volunteer corps look like in 5 years? </a:t>
            </a:r>
            <a:endParaRPr lang="en-US" sz="2800" dirty="0"/>
          </a:p>
          <a:p>
            <a:pPr algn="l">
              <a:buFont typeface="Times" pitchFamily="-72" charset="0"/>
              <a:buChar char="•"/>
            </a:pPr>
            <a:endParaRPr lang="en-US" sz="1400" dirty="0"/>
          </a:p>
          <a:p>
            <a:pPr algn="l">
              <a:spcAft>
                <a:spcPts val="600"/>
              </a:spcAft>
              <a:buFont typeface="Times" pitchFamily="-72" charset="0"/>
              <a:buChar char="•"/>
            </a:pPr>
            <a:r>
              <a:rPr lang="en-US" sz="2800" dirty="0"/>
              <a:t> </a:t>
            </a:r>
            <a:r>
              <a:rPr lang="en-US" sz="2800" dirty="0" smtClean="0"/>
              <a:t>What do you envision your program looking like? </a:t>
            </a:r>
          </a:p>
          <a:p>
            <a:pPr algn="l">
              <a:spcAft>
                <a:spcPts val="600"/>
              </a:spcAft>
              <a:buFont typeface="Times" pitchFamily="-72" charset="0"/>
              <a:buChar char="•"/>
            </a:pPr>
            <a:r>
              <a:rPr lang="en-US" sz="2800" dirty="0" smtClean="0"/>
              <a:t> What will it look like if you just maintain it?</a:t>
            </a:r>
            <a:endParaRPr lang="en-US" sz="1400" dirty="0"/>
          </a:p>
          <a:p>
            <a:pPr algn="l">
              <a:spcAft>
                <a:spcPts val="600"/>
              </a:spcAft>
              <a:buFont typeface="Times" pitchFamily="-72" charset="0"/>
              <a:buChar char="•"/>
            </a:pPr>
            <a:r>
              <a:rPr lang="en-US" sz="2800" dirty="0"/>
              <a:t> </a:t>
            </a:r>
            <a:r>
              <a:rPr lang="en-US" sz="2800" dirty="0" smtClean="0"/>
              <a:t>Who are your stakeholders, and how are they involved now? Who/how would you like them to be?</a:t>
            </a:r>
            <a:endParaRPr lang="en-US" sz="1400" dirty="0"/>
          </a:p>
          <a:p>
            <a:pPr algn="l">
              <a:spcAft>
                <a:spcPts val="600"/>
              </a:spcAft>
              <a:buFont typeface="Times" pitchFamily="-72" charset="0"/>
              <a:buChar char="•"/>
            </a:pPr>
            <a:r>
              <a:rPr lang="en-US" sz="2800" dirty="0"/>
              <a:t> </a:t>
            </a:r>
            <a:r>
              <a:rPr lang="en-US" sz="2800" dirty="0" smtClean="0"/>
              <a:t>Start with evaluation and build evaluation points into your plan.</a:t>
            </a:r>
            <a:endParaRPr lang="en-US"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026"/>
          <p:cNvSpPr>
            <a:spLocks noGrp="1" noChangeArrowheads="1"/>
          </p:cNvSpPr>
          <p:nvPr>
            <p:ph type="ctrTitle"/>
          </p:nvPr>
        </p:nvSpPr>
        <p:spPr>
          <a:xfrm>
            <a:off x="344805" y="765225"/>
            <a:ext cx="8732520" cy="681435"/>
          </a:xfrm>
        </p:spPr>
        <p:txBody>
          <a:bodyPr/>
          <a:lstStyle/>
          <a:p>
            <a:r>
              <a:rPr lang="en-US" dirty="0" smtClean="0"/>
              <a:t>Evaluate!</a:t>
            </a:r>
            <a:endParaRPr lang="en-US" dirty="0"/>
          </a:p>
        </p:txBody>
      </p:sp>
      <p:sp>
        <p:nvSpPr>
          <p:cNvPr id="24579" name="Rectangle 1027"/>
          <p:cNvSpPr>
            <a:spLocks noGrp="1" noChangeArrowheads="1"/>
          </p:cNvSpPr>
          <p:nvPr>
            <p:ph type="subTitle" idx="1"/>
          </p:nvPr>
        </p:nvSpPr>
        <p:spPr>
          <a:xfrm>
            <a:off x="327546" y="1296535"/>
            <a:ext cx="8543499" cy="4999844"/>
          </a:xfrm>
        </p:spPr>
        <p:txBody>
          <a:bodyPr/>
          <a:lstStyle/>
          <a:p>
            <a:pPr algn="l">
              <a:spcAft>
                <a:spcPts val="600"/>
              </a:spcAft>
              <a:buFont typeface="Arial" pitchFamily="34" charset="0"/>
              <a:buChar char="•"/>
            </a:pPr>
            <a:r>
              <a:rPr lang="en-US" sz="2800" dirty="0" smtClean="0"/>
              <a:t> What’s working now, and what’s not?</a:t>
            </a:r>
          </a:p>
          <a:p>
            <a:pPr lvl="1" algn="l">
              <a:spcAft>
                <a:spcPts val="600"/>
              </a:spcAft>
              <a:buFont typeface="Arial" pitchFamily="34" charset="0"/>
              <a:buChar char="•"/>
            </a:pPr>
            <a:r>
              <a:rPr lang="en-US" sz="2400" dirty="0" smtClean="0"/>
              <a:t> Surveys – volunteers, paid staff, clients </a:t>
            </a:r>
          </a:p>
          <a:p>
            <a:pPr lvl="1" algn="l">
              <a:spcAft>
                <a:spcPts val="600"/>
              </a:spcAft>
              <a:buFont typeface="Arial" pitchFamily="34" charset="0"/>
              <a:buChar char="•"/>
            </a:pPr>
            <a:r>
              <a:rPr lang="en-US" sz="2400" dirty="0" smtClean="0"/>
              <a:t> Informal conversations, interviews, town halls</a:t>
            </a:r>
          </a:p>
          <a:p>
            <a:pPr algn="l">
              <a:spcAft>
                <a:spcPts val="600"/>
              </a:spcAft>
              <a:buFont typeface="Times" pitchFamily="-72" charset="0"/>
              <a:buChar char="•"/>
            </a:pPr>
            <a:r>
              <a:rPr lang="en-US" sz="2800" dirty="0" smtClean="0"/>
              <a:t> Solicit feedback on the program, process.</a:t>
            </a:r>
          </a:p>
          <a:p>
            <a:pPr lvl="1" algn="l">
              <a:spcAft>
                <a:spcPts val="600"/>
              </a:spcAft>
              <a:buFont typeface="Times" pitchFamily="-72" charset="0"/>
              <a:buChar char="•"/>
            </a:pPr>
            <a:r>
              <a:rPr lang="en-US" sz="2400" dirty="0" smtClean="0"/>
              <a:t> Brainstorm opportunities for meaningful engagement</a:t>
            </a:r>
            <a:endParaRPr lang="en-US" sz="2400" dirty="0"/>
          </a:p>
          <a:p>
            <a:pPr algn="l">
              <a:spcAft>
                <a:spcPts val="600"/>
              </a:spcAft>
              <a:buFont typeface="Times" pitchFamily="-72" charset="0"/>
              <a:buChar char="•"/>
            </a:pPr>
            <a:r>
              <a:rPr lang="en-US" sz="2800" dirty="0"/>
              <a:t> </a:t>
            </a:r>
            <a:r>
              <a:rPr lang="en-US" sz="2800" dirty="0" smtClean="0"/>
              <a:t>Don’t abandon volunteers or paid staff </a:t>
            </a:r>
          </a:p>
          <a:p>
            <a:pPr lvl="1" algn="l">
              <a:spcAft>
                <a:spcPts val="600"/>
              </a:spcAft>
              <a:buFont typeface="Times" pitchFamily="-72" charset="0"/>
              <a:buChar char="•"/>
            </a:pPr>
            <a:r>
              <a:rPr lang="en-US" sz="2400" dirty="0" smtClean="0"/>
              <a:t> Create an ongoing plan to support, evaluate, problem solve as roles/programs change</a:t>
            </a:r>
            <a:endParaRPr lang="en-US" sz="2400" dirty="0"/>
          </a:p>
          <a:p>
            <a:pPr algn="l">
              <a:spcAft>
                <a:spcPts val="600"/>
              </a:spcAft>
              <a:buFont typeface="Times" pitchFamily="-72" charset="0"/>
              <a:buChar char="•"/>
            </a:pPr>
            <a:r>
              <a:rPr lang="en-US" sz="2800" dirty="0"/>
              <a:t> </a:t>
            </a:r>
            <a:r>
              <a:rPr lang="en-US" sz="2800" dirty="0" smtClean="0"/>
              <a:t>Follow up on surveys and interviews – year over year or as programs evolve</a:t>
            </a:r>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Grp="1" noChangeArrowheads="1"/>
          </p:cNvSpPr>
          <p:nvPr>
            <p:ph type="ctrTitle"/>
          </p:nvPr>
        </p:nvSpPr>
        <p:spPr>
          <a:xfrm>
            <a:off x="285750" y="747713"/>
            <a:ext cx="6342062" cy="700087"/>
          </a:xfrm>
        </p:spPr>
        <p:txBody>
          <a:bodyPr/>
          <a:lstStyle/>
          <a:p>
            <a:r>
              <a:rPr lang="en-US" dirty="0" smtClean="0"/>
              <a:t>What are we talking about?</a:t>
            </a:r>
            <a:endParaRPr lang="en-US" dirty="0"/>
          </a:p>
        </p:txBody>
      </p:sp>
      <p:sp>
        <p:nvSpPr>
          <p:cNvPr id="22531" name="Rectangle 1027"/>
          <p:cNvSpPr>
            <a:spLocks noGrp="1" noChangeArrowheads="1"/>
          </p:cNvSpPr>
          <p:nvPr>
            <p:ph type="subTitle" idx="1"/>
          </p:nvPr>
        </p:nvSpPr>
        <p:spPr>
          <a:xfrm>
            <a:off x="338138" y="1381125"/>
            <a:ext cx="8587498" cy="4896845"/>
          </a:xfrm>
        </p:spPr>
        <p:txBody>
          <a:bodyPr/>
          <a:lstStyle/>
          <a:p>
            <a:pPr algn="l">
              <a:buFont typeface="Times" pitchFamily="-72" charset="0"/>
              <a:buChar char="•"/>
            </a:pPr>
            <a:r>
              <a:rPr lang="en-US" sz="2800" dirty="0"/>
              <a:t> </a:t>
            </a:r>
            <a:r>
              <a:rPr lang="en-US" sz="2800" dirty="0" smtClean="0"/>
              <a:t>Moving beyond “Volunteers Needed”</a:t>
            </a:r>
            <a:endParaRPr lang="en-US" sz="2800" dirty="0"/>
          </a:p>
          <a:p>
            <a:pPr algn="l">
              <a:buFont typeface="Times" pitchFamily="-72" charset="0"/>
              <a:buChar char="•"/>
            </a:pPr>
            <a:endParaRPr lang="en-US" sz="1400" dirty="0"/>
          </a:p>
          <a:p>
            <a:pPr algn="l">
              <a:buFont typeface="Times" pitchFamily="-72" charset="0"/>
              <a:buChar char="•"/>
            </a:pPr>
            <a:r>
              <a:rPr lang="en-US" sz="2800" dirty="0"/>
              <a:t> </a:t>
            </a:r>
            <a:r>
              <a:rPr lang="en-US" sz="2800" dirty="0" smtClean="0"/>
              <a:t>How do volunteers find you? How can you find them?</a:t>
            </a:r>
          </a:p>
          <a:p>
            <a:pPr algn="l">
              <a:buFont typeface="Times" pitchFamily="-72" charset="0"/>
              <a:buChar char="•"/>
            </a:pPr>
            <a:endParaRPr lang="en-US" sz="1000" dirty="0" smtClean="0"/>
          </a:p>
          <a:p>
            <a:pPr algn="l">
              <a:buFont typeface="Times" pitchFamily="-72" charset="0"/>
              <a:buChar char="•"/>
            </a:pPr>
            <a:r>
              <a:rPr lang="en-US" sz="2800" dirty="0"/>
              <a:t> </a:t>
            </a:r>
            <a:r>
              <a:rPr lang="en-US" sz="2800" dirty="0" smtClean="0"/>
              <a:t>Creating the work</a:t>
            </a:r>
          </a:p>
          <a:p>
            <a:pPr algn="l">
              <a:buFont typeface="Times" pitchFamily="-72" charset="0"/>
              <a:buChar char="•"/>
            </a:pPr>
            <a:endParaRPr lang="en-US" sz="1000" dirty="0" smtClean="0"/>
          </a:p>
          <a:p>
            <a:pPr algn="l">
              <a:buFont typeface="Arial" pitchFamily="34" charset="0"/>
              <a:buChar char="•"/>
            </a:pPr>
            <a:r>
              <a:rPr lang="en-US" sz="2800" dirty="0" smtClean="0"/>
              <a:t> Finding the right volunteers</a:t>
            </a:r>
            <a:endParaRPr lang="en-US" sz="2800" dirty="0"/>
          </a:p>
          <a:p>
            <a:pPr algn="l">
              <a:buFont typeface="Times" pitchFamily="-72" charset="0"/>
              <a:buChar char="•"/>
            </a:pPr>
            <a:endParaRPr lang="en-US" sz="1400" dirty="0"/>
          </a:p>
          <a:p>
            <a:pPr algn="l">
              <a:buFont typeface="Times" pitchFamily="-72" charset="0"/>
              <a:buChar char="•"/>
            </a:pPr>
            <a:r>
              <a:rPr lang="en-US" sz="2800" dirty="0" smtClean="0"/>
              <a:t> Evaluating your success</a:t>
            </a:r>
            <a:endParaRPr lang="en-US" sz="2800" dirty="0"/>
          </a:p>
          <a:p>
            <a:pPr algn="l"/>
            <a:endParaRPr lang="en-US" sz="1400" dirty="0"/>
          </a:p>
          <a:p>
            <a:pPr algn="l">
              <a:buFont typeface="Times" pitchFamily="-72" charset="0"/>
              <a:buChar char="•"/>
            </a:pPr>
            <a:r>
              <a:rPr lang="en-US" sz="2800" dirty="0" smtClean="0"/>
              <a:t> What’s next?</a:t>
            </a:r>
            <a:endParaRPr lang="en-US"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026"/>
          <p:cNvSpPr>
            <a:spLocks noGrp="1" noChangeArrowheads="1"/>
          </p:cNvSpPr>
          <p:nvPr>
            <p:ph type="ctrTitle"/>
          </p:nvPr>
        </p:nvSpPr>
        <p:spPr>
          <a:xfrm>
            <a:off x="344805" y="765225"/>
            <a:ext cx="8732520" cy="681435"/>
          </a:xfrm>
        </p:spPr>
        <p:txBody>
          <a:bodyPr/>
          <a:lstStyle/>
          <a:p>
            <a:r>
              <a:rPr lang="en-US" dirty="0" smtClean="0"/>
              <a:t>Evaluate!</a:t>
            </a:r>
            <a:endParaRPr lang="en-US" dirty="0"/>
          </a:p>
        </p:txBody>
      </p:sp>
      <p:sp>
        <p:nvSpPr>
          <p:cNvPr id="24579" name="Rectangle 1027"/>
          <p:cNvSpPr>
            <a:spLocks noGrp="1" noChangeArrowheads="1"/>
          </p:cNvSpPr>
          <p:nvPr>
            <p:ph type="subTitle" idx="1"/>
          </p:nvPr>
        </p:nvSpPr>
        <p:spPr>
          <a:xfrm>
            <a:off x="327546" y="1296535"/>
            <a:ext cx="8543499" cy="4999844"/>
          </a:xfrm>
        </p:spPr>
        <p:txBody>
          <a:bodyPr/>
          <a:lstStyle/>
          <a:p>
            <a:pPr algn="l">
              <a:spcAft>
                <a:spcPts val="600"/>
              </a:spcAft>
              <a:buFont typeface="Arial" pitchFamily="34" charset="0"/>
              <a:buChar char="•"/>
            </a:pPr>
            <a:r>
              <a:rPr lang="en-US" sz="2800" dirty="0" smtClean="0"/>
              <a:t> What’s working now, and what’s not?</a:t>
            </a:r>
          </a:p>
          <a:p>
            <a:pPr lvl="1" algn="l">
              <a:spcAft>
                <a:spcPts val="600"/>
              </a:spcAft>
              <a:buFont typeface="Arial" pitchFamily="34" charset="0"/>
              <a:buChar char="•"/>
            </a:pPr>
            <a:r>
              <a:rPr lang="en-US" sz="2400" dirty="0" smtClean="0"/>
              <a:t> Surveys – volunteers, paid staff, clients </a:t>
            </a:r>
          </a:p>
          <a:p>
            <a:pPr lvl="1" algn="l">
              <a:spcAft>
                <a:spcPts val="600"/>
              </a:spcAft>
              <a:buFont typeface="Arial" pitchFamily="34" charset="0"/>
              <a:buChar char="•"/>
            </a:pPr>
            <a:r>
              <a:rPr lang="en-US" sz="2400" dirty="0" smtClean="0"/>
              <a:t> Informal conversations, interviews, town halls</a:t>
            </a:r>
          </a:p>
          <a:p>
            <a:pPr algn="l">
              <a:spcAft>
                <a:spcPts val="600"/>
              </a:spcAft>
              <a:buFont typeface="Times" pitchFamily="-72" charset="0"/>
              <a:buChar char="•"/>
            </a:pPr>
            <a:r>
              <a:rPr lang="en-US" sz="2800" dirty="0" smtClean="0"/>
              <a:t> Solicit feedback on the program, process.</a:t>
            </a:r>
          </a:p>
          <a:p>
            <a:pPr lvl="1" algn="l">
              <a:spcAft>
                <a:spcPts val="600"/>
              </a:spcAft>
              <a:buFont typeface="Times" pitchFamily="-72" charset="0"/>
              <a:buChar char="•"/>
            </a:pPr>
            <a:r>
              <a:rPr lang="en-US" sz="2400" dirty="0" smtClean="0"/>
              <a:t> Brainstorm opportunities for meaningful engagement</a:t>
            </a:r>
            <a:endParaRPr lang="en-US" sz="2400" dirty="0"/>
          </a:p>
          <a:p>
            <a:pPr algn="l">
              <a:spcAft>
                <a:spcPts val="600"/>
              </a:spcAft>
              <a:buFont typeface="Times" pitchFamily="-72" charset="0"/>
              <a:buChar char="•"/>
            </a:pPr>
            <a:r>
              <a:rPr lang="en-US" sz="2800" dirty="0"/>
              <a:t> </a:t>
            </a:r>
            <a:r>
              <a:rPr lang="en-US" sz="2800" dirty="0" smtClean="0"/>
              <a:t>Don’t abandon volunteers or paid staff </a:t>
            </a:r>
          </a:p>
          <a:p>
            <a:pPr lvl="1" algn="l">
              <a:spcAft>
                <a:spcPts val="600"/>
              </a:spcAft>
              <a:buFont typeface="Times" pitchFamily="-72" charset="0"/>
              <a:buChar char="•"/>
            </a:pPr>
            <a:r>
              <a:rPr lang="en-US" sz="2400" dirty="0" smtClean="0"/>
              <a:t> Create an ongoing plan to support, evaluate, problem solve as roles/programs change</a:t>
            </a:r>
            <a:endParaRPr lang="en-US" sz="2400" dirty="0"/>
          </a:p>
          <a:p>
            <a:pPr algn="l">
              <a:spcAft>
                <a:spcPts val="600"/>
              </a:spcAft>
              <a:buFont typeface="Times" pitchFamily="-72" charset="0"/>
              <a:buChar char="•"/>
            </a:pPr>
            <a:r>
              <a:rPr lang="en-US" sz="2800" dirty="0"/>
              <a:t> </a:t>
            </a:r>
            <a:r>
              <a:rPr lang="en-US" sz="2800" dirty="0" smtClean="0"/>
              <a:t>Follow up on surveys and interviews – year over year or as programs evolve</a:t>
            </a:r>
            <a:endParaRPr lang="en-US"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a:xfrm>
            <a:off x="228600" y="624385"/>
            <a:ext cx="6342062" cy="900112"/>
          </a:xfrm>
        </p:spPr>
        <p:txBody>
          <a:bodyPr/>
          <a:lstStyle/>
          <a:p>
            <a:r>
              <a:rPr lang="en-US" dirty="0"/>
              <a:t>Things to Think About</a:t>
            </a:r>
          </a:p>
        </p:txBody>
      </p:sp>
      <p:sp>
        <p:nvSpPr>
          <p:cNvPr id="31747" name="Rectangle 3"/>
          <p:cNvSpPr>
            <a:spLocks noGrp="1" noChangeArrowheads="1"/>
          </p:cNvSpPr>
          <p:nvPr>
            <p:ph type="subTitle" idx="1"/>
          </p:nvPr>
        </p:nvSpPr>
        <p:spPr>
          <a:xfrm>
            <a:off x="304800" y="1189632"/>
            <a:ext cx="8620836" cy="5088340"/>
          </a:xfrm>
        </p:spPr>
        <p:txBody>
          <a:bodyPr/>
          <a:lstStyle/>
          <a:p>
            <a:pPr algn="l">
              <a:buFont typeface="Times" pitchFamily="-72" charset="0"/>
              <a:buChar char="•"/>
            </a:pPr>
            <a:r>
              <a:rPr lang="en-US" dirty="0"/>
              <a:t> </a:t>
            </a:r>
            <a:r>
              <a:rPr lang="en-US" sz="2800" dirty="0"/>
              <a:t>You don’t have to change everything right </a:t>
            </a:r>
            <a:r>
              <a:rPr lang="en-US" sz="2800" dirty="0" smtClean="0"/>
              <a:t>now</a:t>
            </a:r>
            <a:endParaRPr lang="en-US" sz="2400" dirty="0"/>
          </a:p>
          <a:p>
            <a:pPr lvl="1" algn="l">
              <a:buFont typeface="Times" pitchFamily="-72" charset="0"/>
              <a:buChar char="•"/>
            </a:pPr>
            <a:r>
              <a:rPr lang="en-US" sz="2400" dirty="0"/>
              <a:t> Identify the priorities or critical positions </a:t>
            </a:r>
            <a:endParaRPr lang="en-US" sz="2400" dirty="0" smtClean="0"/>
          </a:p>
          <a:p>
            <a:pPr lvl="1" algn="l">
              <a:buFont typeface="Times" pitchFamily="-72" charset="0"/>
              <a:buChar char="•"/>
            </a:pPr>
            <a:r>
              <a:rPr lang="en-US" sz="2400" dirty="0" smtClean="0"/>
              <a:t> Start with small changes or clarify the foundations</a:t>
            </a:r>
            <a:endParaRPr lang="en-US" sz="2400" dirty="0"/>
          </a:p>
          <a:p>
            <a:pPr algn="l">
              <a:buFont typeface="Times" pitchFamily="-72" charset="0"/>
              <a:buChar char="•"/>
            </a:pPr>
            <a:r>
              <a:rPr lang="en-US" sz="2400" dirty="0"/>
              <a:t> </a:t>
            </a:r>
            <a:r>
              <a:rPr lang="en-US" sz="2800" dirty="0"/>
              <a:t>Invite volunteers to take on leadership roles</a:t>
            </a:r>
          </a:p>
          <a:p>
            <a:pPr lvl="1" algn="l">
              <a:buFont typeface="Times" pitchFamily="-72" charset="0"/>
              <a:buChar char="•"/>
            </a:pPr>
            <a:r>
              <a:rPr lang="en-US" dirty="0"/>
              <a:t> </a:t>
            </a:r>
            <a:r>
              <a:rPr lang="en-US" sz="2400" dirty="0"/>
              <a:t>Volunteers want to tell you what they like (and don’t like) about your program</a:t>
            </a:r>
          </a:p>
          <a:p>
            <a:pPr lvl="1" algn="l">
              <a:buFont typeface="Times" pitchFamily="-72" charset="0"/>
              <a:buChar char="•"/>
            </a:pPr>
            <a:r>
              <a:rPr lang="en-US" sz="2400" dirty="0"/>
              <a:t> Invite your superstar volunteers to take the </a:t>
            </a:r>
            <a:r>
              <a:rPr lang="en-US" sz="2400" dirty="0" smtClean="0"/>
              <a:t>lead</a:t>
            </a:r>
            <a:endParaRPr lang="en-US" sz="2400" dirty="0"/>
          </a:p>
          <a:p>
            <a:pPr algn="l">
              <a:buFont typeface="Times" pitchFamily="-72" charset="0"/>
              <a:buChar char="•"/>
            </a:pPr>
            <a:r>
              <a:rPr lang="en-US" sz="2800" dirty="0"/>
              <a:t> Share your milestones and successes with the </a:t>
            </a:r>
            <a:r>
              <a:rPr lang="en-US" sz="2800" dirty="0" smtClean="0"/>
              <a:t>organization</a:t>
            </a:r>
            <a:endParaRPr lang="en-US" sz="1800" dirty="0"/>
          </a:p>
          <a:p>
            <a:pPr lvl="1" algn="l">
              <a:buFont typeface="Times" pitchFamily="-72" charset="0"/>
              <a:buChar char="•"/>
            </a:pPr>
            <a:r>
              <a:rPr lang="en-US" sz="2400" dirty="0" smtClean="0"/>
              <a:t> Manager</a:t>
            </a:r>
            <a:r>
              <a:rPr lang="en-US" sz="2400" dirty="0"/>
              <a:t>, leadership, co-workers and, of course, the volunteers!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6"/>
          <p:cNvSpPr>
            <a:spLocks noGrp="1"/>
          </p:cNvSpPr>
          <p:nvPr>
            <p:ph type="sldNum" sz="quarter" idx="12"/>
          </p:nvPr>
        </p:nvSpPr>
        <p:spPr/>
        <p:txBody>
          <a:bodyPr/>
          <a:lstStyle/>
          <a:p>
            <a:pPr>
              <a:defRPr/>
            </a:pPr>
            <a:fld id="{259EE2BC-5942-4FC1-B52E-3B8B3FA4A07E}" type="slidenum">
              <a:rPr lang="en-US" smtClean="0"/>
              <a:pPr>
                <a:defRPr/>
              </a:pPr>
              <a:t>22</a:t>
            </a:fld>
            <a:endParaRPr lang="en-US" smtClean="0"/>
          </a:p>
        </p:txBody>
      </p:sp>
      <p:sp>
        <p:nvSpPr>
          <p:cNvPr id="15363" name="Rectangle 4"/>
          <p:cNvSpPr>
            <a:spLocks noGrp="1" noChangeArrowheads="1"/>
          </p:cNvSpPr>
          <p:nvPr>
            <p:ph type="title"/>
          </p:nvPr>
        </p:nvSpPr>
        <p:spPr>
          <a:xfrm>
            <a:off x="381000" y="649288"/>
            <a:ext cx="6910388" cy="722312"/>
          </a:xfrm>
          <a:noFill/>
        </p:spPr>
        <p:txBody>
          <a:bodyPr/>
          <a:lstStyle/>
          <a:p>
            <a:pPr eaLnBrk="1" hangingPunct="1"/>
            <a:r>
              <a:rPr lang="en-US" dirty="0" smtClean="0"/>
              <a:t>Resources</a:t>
            </a:r>
          </a:p>
        </p:txBody>
      </p:sp>
      <p:sp>
        <p:nvSpPr>
          <p:cNvPr id="15365" name="Rectangle 6"/>
          <p:cNvSpPr>
            <a:spLocks noChangeArrowheads="1"/>
          </p:cNvSpPr>
          <p:nvPr/>
        </p:nvSpPr>
        <p:spPr bwMode="auto">
          <a:xfrm>
            <a:off x="431800" y="1423988"/>
            <a:ext cx="8196263" cy="4770537"/>
          </a:xfrm>
          <a:prstGeom prst="rect">
            <a:avLst/>
          </a:prstGeom>
          <a:noFill/>
          <a:ln w="9525" algn="ctr">
            <a:noFill/>
            <a:miter lim="800000"/>
            <a:headEnd/>
            <a:tailEnd/>
          </a:ln>
        </p:spPr>
        <p:txBody>
          <a:bodyPr>
            <a:spAutoFit/>
          </a:bodyPr>
          <a:lstStyle/>
          <a:p>
            <a:pPr algn="l">
              <a:defRPr/>
            </a:pPr>
            <a:r>
              <a:rPr lang="en-US" sz="2000" u="sng" dirty="0">
                <a:solidFill>
                  <a:srgbClr val="333333"/>
                </a:solidFill>
              </a:rPr>
              <a:t>Learning Center</a:t>
            </a:r>
          </a:p>
          <a:p>
            <a:pPr algn="l">
              <a:defRPr/>
            </a:pPr>
            <a:r>
              <a:rPr lang="en-US" sz="1600" b="0" dirty="0">
                <a:solidFill>
                  <a:srgbClr val="333333"/>
                </a:solidFill>
              </a:rPr>
              <a:t>Find upcoming webinar dates, how-to videos and more</a:t>
            </a:r>
          </a:p>
          <a:p>
            <a:pPr algn="l">
              <a:defRPr/>
            </a:pPr>
            <a:r>
              <a:rPr lang="en-US" sz="2000" b="0" dirty="0">
                <a:solidFill>
                  <a:schemeClr val="hlink"/>
                </a:solidFill>
                <a:hlinkClick r:id="rId3"/>
              </a:rPr>
              <a:t>http://</a:t>
            </a:r>
            <a:r>
              <a:rPr lang="en-US" sz="2000" b="0" dirty="0">
                <a:solidFill>
                  <a:schemeClr val="accent1">
                    <a:lumMod val="50000"/>
                  </a:schemeClr>
                </a:solidFill>
                <a:hlinkClick r:id="rId3"/>
              </a:rPr>
              <a:t>learn.volunteermatch.org</a:t>
            </a:r>
            <a:r>
              <a:rPr lang="en-US" sz="2000" b="0" dirty="0">
                <a:solidFill>
                  <a:schemeClr val="accent1">
                    <a:lumMod val="50000"/>
                  </a:schemeClr>
                </a:solidFill>
              </a:rPr>
              <a:t> </a:t>
            </a:r>
            <a:endParaRPr lang="en-US" sz="2000" b="0" dirty="0">
              <a:solidFill>
                <a:schemeClr val="hlink"/>
              </a:solidFill>
            </a:endParaRPr>
          </a:p>
          <a:p>
            <a:pPr algn="l">
              <a:defRPr/>
            </a:pPr>
            <a:endParaRPr lang="en-US" sz="2000" b="0" dirty="0">
              <a:solidFill>
                <a:schemeClr val="hlink"/>
              </a:solidFill>
            </a:endParaRPr>
          </a:p>
          <a:p>
            <a:pPr algn="l">
              <a:defRPr/>
            </a:pPr>
            <a:r>
              <a:rPr lang="en-US" sz="2000" u="sng" dirty="0" smtClean="0"/>
              <a:t>Volunteer Engagement Blog</a:t>
            </a:r>
            <a:endParaRPr lang="en-US" sz="2000" u="sng" dirty="0"/>
          </a:p>
          <a:p>
            <a:pPr algn="l">
              <a:defRPr/>
            </a:pPr>
            <a:r>
              <a:rPr lang="en-US" sz="1600" b="0" dirty="0" smtClean="0"/>
              <a:t>Visit Engaging Volunteers, our nonprofit blog</a:t>
            </a:r>
          </a:p>
          <a:p>
            <a:pPr algn="l">
              <a:defRPr/>
            </a:pPr>
            <a:r>
              <a:rPr lang="en-US" sz="2000" b="0" dirty="0" smtClean="0">
                <a:solidFill>
                  <a:schemeClr val="accent1">
                    <a:lumMod val="50000"/>
                  </a:schemeClr>
                </a:solidFill>
                <a:hlinkClick r:id="rId4" action="ppaction://hlinkfile"/>
              </a:rPr>
              <a:t>blogs.volunteermatch.org/</a:t>
            </a:r>
            <a:r>
              <a:rPr lang="en-US" sz="2000" b="0" dirty="0" err="1" smtClean="0">
                <a:solidFill>
                  <a:schemeClr val="accent1">
                    <a:lumMod val="50000"/>
                  </a:schemeClr>
                </a:solidFill>
                <a:hlinkClick r:id="rId4" action="ppaction://hlinkfile"/>
              </a:rPr>
              <a:t>engagingvolunteers</a:t>
            </a:r>
            <a:r>
              <a:rPr lang="en-US" sz="2000" b="0" dirty="0" smtClean="0">
                <a:solidFill>
                  <a:schemeClr val="accent1">
                    <a:lumMod val="50000"/>
                  </a:schemeClr>
                </a:solidFill>
                <a:hlinkClick r:id="rId4" action="ppaction://hlinkfile"/>
              </a:rPr>
              <a:t>/</a:t>
            </a:r>
            <a:endParaRPr lang="en-US" sz="2000" b="0" dirty="0" smtClean="0">
              <a:solidFill>
                <a:schemeClr val="accent1">
                  <a:lumMod val="50000"/>
                </a:schemeClr>
              </a:solidFill>
            </a:endParaRPr>
          </a:p>
          <a:p>
            <a:pPr algn="l">
              <a:defRPr/>
            </a:pPr>
            <a:endParaRPr lang="en-US" sz="2000" b="0" dirty="0"/>
          </a:p>
          <a:p>
            <a:pPr algn="l">
              <a:defRPr/>
            </a:pPr>
            <a:r>
              <a:rPr lang="en-US" sz="2000" u="sng" dirty="0"/>
              <a:t>Upcoming Related Webinar Topics</a:t>
            </a:r>
            <a:r>
              <a:rPr lang="en-US" sz="2000" u="sng" dirty="0" smtClean="0"/>
              <a:t>:</a:t>
            </a:r>
            <a:br>
              <a:rPr lang="en-US" sz="2000" u="sng" dirty="0" smtClean="0"/>
            </a:br>
            <a:endParaRPr lang="en-US" sz="2000" b="0" u="sng" dirty="0">
              <a:solidFill>
                <a:schemeClr val="accent1">
                  <a:lumMod val="50000"/>
                </a:schemeClr>
              </a:solidFill>
            </a:endParaRPr>
          </a:p>
          <a:p>
            <a:pPr algn="l">
              <a:spcBef>
                <a:spcPts val="600"/>
              </a:spcBef>
              <a:spcAft>
                <a:spcPts val="600"/>
              </a:spcAft>
              <a:buFont typeface="Arial" pitchFamily="34" charset="0"/>
              <a:buChar char="•"/>
              <a:defRPr/>
            </a:pPr>
            <a:r>
              <a:rPr lang="en-US" sz="2000" b="0" dirty="0" smtClean="0">
                <a:solidFill>
                  <a:schemeClr val="accent1">
                    <a:lumMod val="50000"/>
                  </a:schemeClr>
                </a:solidFill>
              </a:rPr>
              <a:t> Where </a:t>
            </a:r>
            <a:r>
              <a:rPr lang="en-US" sz="2000" b="0" dirty="0">
                <a:solidFill>
                  <a:schemeClr val="accent1">
                    <a:lumMod val="50000"/>
                  </a:schemeClr>
                </a:solidFill>
              </a:rPr>
              <a:t>do I go from here? </a:t>
            </a:r>
            <a:r>
              <a:rPr lang="en-US" sz="2000" b="0" dirty="0" smtClean="0">
                <a:solidFill>
                  <a:schemeClr val="accent1">
                    <a:lumMod val="50000"/>
                  </a:schemeClr>
                </a:solidFill>
              </a:rPr>
              <a:t>Engage Volunteers in New Ways</a:t>
            </a:r>
          </a:p>
          <a:p>
            <a:pPr algn="l">
              <a:spcBef>
                <a:spcPts val="600"/>
              </a:spcBef>
              <a:spcAft>
                <a:spcPts val="600"/>
              </a:spcAft>
              <a:buFont typeface="Arial" pitchFamily="34" charset="0"/>
              <a:buChar char="•"/>
              <a:defRPr/>
            </a:pPr>
            <a:r>
              <a:rPr lang="en-US" sz="2000" b="0" dirty="0" smtClean="0">
                <a:solidFill>
                  <a:schemeClr val="accent1">
                    <a:lumMod val="50000"/>
                  </a:schemeClr>
                </a:solidFill>
              </a:rPr>
              <a:t> Developing a Strategic Plan for Volunteer Engagement</a:t>
            </a:r>
          </a:p>
          <a:p>
            <a:pPr algn="l">
              <a:spcBef>
                <a:spcPts val="600"/>
              </a:spcBef>
              <a:spcAft>
                <a:spcPts val="600"/>
              </a:spcAft>
              <a:buFont typeface="Arial" pitchFamily="34" charset="0"/>
              <a:buChar char="•"/>
              <a:defRPr/>
            </a:pPr>
            <a:r>
              <a:rPr lang="en-US" sz="2000" b="0" dirty="0" smtClean="0">
                <a:solidFill>
                  <a:schemeClr val="accent1">
                    <a:lumMod val="50000"/>
                  </a:schemeClr>
                </a:solidFill>
              </a:rPr>
              <a:t> Build Staff Buy-In for Volunteer Engagement</a:t>
            </a:r>
            <a:endParaRPr lang="en-US" b="0" dirty="0"/>
          </a:p>
          <a:p>
            <a:pPr lvl="1" algn="l">
              <a:buFont typeface="Arial" pitchFamily="34" charset="0"/>
              <a:buChar char="•"/>
              <a:defRPr/>
            </a:pPr>
            <a:endParaRPr lang="en-US" sz="800" b="0" dirty="0">
              <a:solidFill>
                <a:schemeClr val="accent1">
                  <a:lumMod val="50000"/>
                </a:schemeClr>
              </a:solidFill>
            </a:endParaRPr>
          </a:p>
          <a:p>
            <a:pPr lvl="1" algn="l">
              <a:defRPr/>
            </a:pPr>
            <a:endParaRPr lang="en-US" sz="1000" b="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p:txBody>
          <a:bodyPr/>
          <a:lstStyle/>
          <a:p>
            <a:pPr>
              <a:defRPr/>
            </a:pPr>
            <a:fld id="{1F69C8D8-0C7E-47BF-9EFB-85CA1C4F551C}" type="slidenum">
              <a:rPr lang="en-US" smtClean="0"/>
              <a:pPr>
                <a:defRPr/>
              </a:pPr>
              <a:t>23</a:t>
            </a:fld>
            <a:endParaRPr lang="en-US" smtClean="0"/>
          </a:p>
        </p:txBody>
      </p:sp>
      <p:sp>
        <p:nvSpPr>
          <p:cNvPr id="16387" name="Rectangle 2"/>
          <p:cNvSpPr>
            <a:spLocks noGrp="1" noChangeArrowheads="1"/>
          </p:cNvSpPr>
          <p:nvPr>
            <p:ph type="title"/>
          </p:nvPr>
        </p:nvSpPr>
        <p:spPr>
          <a:xfrm>
            <a:off x="330200" y="726175"/>
            <a:ext cx="5964238" cy="722313"/>
          </a:xfrm>
        </p:spPr>
        <p:txBody>
          <a:bodyPr/>
          <a:lstStyle/>
          <a:p>
            <a:pPr eaLnBrk="1" hangingPunct="1"/>
            <a:r>
              <a:rPr lang="en-US" smtClean="0"/>
              <a:t>Thanks for attending!</a:t>
            </a:r>
          </a:p>
        </p:txBody>
      </p:sp>
      <p:sp>
        <p:nvSpPr>
          <p:cNvPr id="12292" name="Rectangle 5"/>
          <p:cNvSpPr>
            <a:spLocks noGrp="1" noChangeArrowheads="1"/>
          </p:cNvSpPr>
          <p:nvPr>
            <p:ph type="body" idx="1"/>
          </p:nvPr>
        </p:nvSpPr>
        <p:spPr>
          <a:xfrm>
            <a:off x="320675" y="1269563"/>
            <a:ext cx="8377238" cy="5364162"/>
          </a:xfrm>
        </p:spPr>
        <p:txBody>
          <a:bodyPr/>
          <a:lstStyle/>
          <a:p>
            <a:pPr eaLnBrk="1" hangingPunct="1">
              <a:buFontTx/>
              <a:buNone/>
              <a:defRPr/>
            </a:pPr>
            <a:r>
              <a:rPr lang="en-US" sz="2000" b="1" u="sng" dirty="0" smtClean="0"/>
              <a:t>Join us online:</a:t>
            </a:r>
          </a:p>
          <a:p>
            <a:pPr eaLnBrk="1" hangingPunct="1">
              <a:buFontTx/>
              <a:buNone/>
              <a:defRPr/>
            </a:pPr>
            <a:endParaRPr lang="en-US" sz="1000" b="1" u="sng" dirty="0" smtClean="0"/>
          </a:p>
          <a:p>
            <a:pPr>
              <a:buFontTx/>
              <a:buNone/>
              <a:defRPr/>
            </a:pPr>
            <a:r>
              <a:rPr lang="en-US" dirty="0" smtClean="0">
                <a:solidFill>
                  <a:schemeClr val="accent1">
                    <a:lumMod val="50000"/>
                  </a:schemeClr>
                </a:solidFill>
              </a:rPr>
              <a:t>		</a:t>
            </a:r>
            <a:r>
              <a:rPr lang="en-US" sz="2000" dirty="0" smtClean="0">
                <a:solidFill>
                  <a:schemeClr val="tx1"/>
                </a:solidFill>
              </a:rPr>
              <a:t>Like us on </a:t>
            </a:r>
            <a:r>
              <a:rPr lang="en-US" sz="2000" dirty="0" err="1" smtClean="0">
                <a:solidFill>
                  <a:schemeClr val="tx1"/>
                </a:solidFill>
              </a:rPr>
              <a:t>Facebook</a:t>
            </a:r>
            <a:r>
              <a:rPr lang="en-US" sz="2000" dirty="0" smtClean="0">
                <a:solidFill>
                  <a:schemeClr val="tx1"/>
                </a:solidFill>
              </a:rPr>
              <a:t>:</a:t>
            </a:r>
            <a:r>
              <a:rPr lang="en-US" sz="2000" dirty="0" smtClean="0">
                <a:solidFill>
                  <a:schemeClr val="accent1">
                    <a:lumMod val="50000"/>
                  </a:schemeClr>
                </a:solidFill>
              </a:rPr>
              <a:t> </a:t>
            </a:r>
            <a:r>
              <a:rPr lang="en-US" sz="2000" dirty="0" smtClean="0">
                <a:solidFill>
                  <a:schemeClr val="accent1">
                    <a:lumMod val="50000"/>
                  </a:schemeClr>
                </a:solidFill>
                <a:hlinkClick r:id="rId3"/>
              </a:rPr>
              <a:t>www.Facebook.com/VolunteerMatch</a:t>
            </a:r>
            <a:endParaRPr lang="en-US" sz="2000" dirty="0" smtClean="0">
              <a:solidFill>
                <a:schemeClr val="accent1">
                  <a:lumMod val="50000"/>
                </a:schemeClr>
              </a:solidFill>
            </a:endParaRPr>
          </a:p>
          <a:p>
            <a:pPr>
              <a:buFontTx/>
              <a:buNone/>
              <a:defRPr/>
            </a:pPr>
            <a:endParaRPr lang="en-US" sz="800" dirty="0" smtClean="0">
              <a:solidFill>
                <a:schemeClr val="accent1">
                  <a:lumMod val="50000"/>
                </a:schemeClr>
              </a:solidFill>
            </a:endParaRPr>
          </a:p>
          <a:p>
            <a:pPr>
              <a:buFontTx/>
              <a:buNone/>
              <a:defRPr/>
            </a:pPr>
            <a:r>
              <a:rPr lang="en-US" sz="2000" dirty="0" smtClean="0">
                <a:solidFill>
                  <a:schemeClr val="accent1">
                    <a:lumMod val="50000"/>
                  </a:schemeClr>
                </a:solidFill>
              </a:rPr>
              <a:t>		</a:t>
            </a:r>
            <a:r>
              <a:rPr lang="en-US" sz="2000" dirty="0" smtClean="0">
                <a:solidFill>
                  <a:schemeClr val="tx1"/>
                </a:solidFill>
              </a:rPr>
              <a:t>Follow us on Twitter: </a:t>
            </a:r>
            <a:r>
              <a:rPr lang="en-US" sz="2000" dirty="0" smtClean="0">
                <a:solidFill>
                  <a:schemeClr val="hlink"/>
                </a:solidFill>
                <a:hlinkClick r:id="rId4"/>
              </a:rPr>
              <a:t>@VolunteerMatch</a:t>
            </a:r>
            <a:endParaRPr lang="en-US" sz="2000" dirty="0" smtClean="0">
              <a:solidFill>
                <a:schemeClr val="hlink"/>
              </a:solidFill>
            </a:endParaRPr>
          </a:p>
          <a:p>
            <a:pPr>
              <a:buFontTx/>
              <a:buNone/>
              <a:defRPr/>
            </a:pPr>
            <a:endParaRPr lang="en-US" sz="800" dirty="0" smtClean="0">
              <a:solidFill>
                <a:schemeClr val="hlink"/>
              </a:solidFill>
            </a:endParaRPr>
          </a:p>
          <a:p>
            <a:pPr lvl="2">
              <a:buFontTx/>
              <a:buNone/>
              <a:defRPr/>
            </a:pPr>
            <a:endParaRPr lang="en-US" sz="1000" dirty="0" smtClean="0">
              <a:solidFill>
                <a:schemeClr val="hlink"/>
              </a:solidFill>
            </a:endParaRPr>
          </a:p>
          <a:p>
            <a:pPr lvl="2">
              <a:buFontTx/>
              <a:buNone/>
              <a:defRPr/>
            </a:pPr>
            <a:endParaRPr lang="en-US" sz="1000" dirty="0" smtClean="0">
              <a:solidFill>
                <a:schemeClr val="hlink"/>
              </a:solidFill>
            </a:endParaRPr>
          </a:p>
          <a:p>
            <a:pPr lvl="2">
              <a:buFontTx/>
              <a:buNone/>
              <a:defRPr/>
            </a:pPr>
            <a:endParaRPr lang="en-US" sz="1000" dirty="0" smtClean="0">
              <a:solidFill>
                <a:schemeClr val="hlink"/>
              </a:solidFill>
            </a:endParaRPr>
          </a:p>
          <a:p>
            <a:pPr lvl="2">
              <a:buFontTx/>
              <a:buNone/>
              <a:defRPr/>
            </a:pPr>
            <a:endParaRPr lang="en-US" sz="1000" dirty="0" smtClean="0">
              <a:solidFill>
                <a:schemeClr val="hlink"/>
              </a:solidFill>
            </a:endParaRPr>
          </a:p>
          <a:p>
            <a:pPr eaLnBrk="1" hangingPunct="1">
              <a:buFontTx/>
              <a:buNone/>
              <a:defRPr/>
            </a:pPr>
            <a:r>
              <a:rPr lang="en-US" sz="2000" b="1" u="sng" dirty="0" smtClean="0"/>
              <a:t>For any questions contact:</a:t>
            </a:r>
          </a:p>
          <a:p>
            <a:pPr eaLnBrk="1" hangingPunct="1">
              <a:buFontTx/>
              <a:buNone/>
              <a:defRPr/>
            </a:pPr>
            <a:endParaRPr lang="en-US" sz="1000" b="1" u="sng" dirty="0" smtClean="0"/>
          </a:p>
          <a:p>
            <a:pPr eaLnBrk="1" hangingPunct="1">
              <a:buFontTx/>
              <a:buNone/>
              <a:defRPr/>
            </a:pPr>
            <a:r>
              <a:rPr lang="en-US" sz="1800" dirty="0" smtClean="0"/>
              <a:t>Jennifer Bennett				</a:t>
            </a:r>
          </a:p>
          <a:p>
            <a:pPr eaLnBrk="1" hangingPunct="1">
              <a:buFontTx/>
              <a:buNone/>
              <a:defRPr/>
            </a:pPr>
            <a:r>
              <a:rPr lang="en-US" sz="1800" dirty="0" smtClean="0"/>
              <a:t>(415) 321-3639	</a:t>
            </a:r>
          </a:p>
          <a:p>
            <a:pPr eaLnBrk="1" hangingPunct="1">
              <a:buFontTx/>
              <a:buNone/>
              <a:defRPr/>
            </a:pPr>
            <a:r>
              <a:rPr lang="en-US" sz="1800" dirty="0" smtClean="0"/>
              <a:t>@</a:t>
            </a:r>
            <a:r>
              <a:rPr lang="en-US" sz="1800" dirty="0" err="1" smtClean="0"/>
              <a:t>JenBennettCVA</a:t>
            </a:r>
            <a:r>
              <a:rPr lang="en-US" sz="1800" dirty="0" smtClean="0"/>
              <a:t>			</a:t>
            </a:r>
          </a:p>
          <a:p>
            <a:pPr eaLnBrk="1" hangingPunct="1">
              <a:buFontTx/>
              <a:buNone/>
              <a:defRPr/>
            </a:pPr>
            <a:r>
              <a:rPr lang="en-US" sz="1800" dirty="0" smtClean="0">
                <a:hlinkClick r:id="rId5"/>
              </a:rPr>
              <a:t>jbennett@volunteermatch.org</a:t>
            </a:r>
            <a:r>
              <a:rPr lang="en-US" sz="1800" dirty="0" smtClean="0"/>
              <a:t>		</a:t>
            </a:r>
            <a:endParaRPr lang="en-US" sz="1800" dirty="0" smtClean="0">
              <a:solidFill>
                <a:schemeClr val="tx1"/>
              </a:solidFill>
            </a:endParaRPr>
          </a:p>
          <a:p>
            <a:pPr eaLnBrk="1" hangingPunct="1">
              <a:buFontTx/>
              <a:buNone/>
              <a:defRPr/>
            </a:pPr>
            <a:endParaRPr lang="en-US" sz="1000" dirty="0" smtClean="0"/>
          </a:p>
          <a:p>
            <a:pPr>
              <a:buFontTx/>
              <a:buNone/>
              <a:defRPr/>
            </a:pPr>
            <a:endParaRPr lang="en-US" sz="2000" dirty="0" smtClean="0"/>
          </a:p>
          <a:p>
            <a:pPr>
              <a:defRPr/>
            </a:pPr>
            <a:endParaRPr lang="en-US" sz="2800" dirty="0" smtClean="0">
              <a:solidFill>
                <a:schemeClr val="hlink"/>
              </a:solidFill>
            </a:endParaRPr>
          </a:p>
          <a:p>
            <a:pPr>
              <a:buFontTx/>
              <a:buNone/>
              <a:defRPr/>
            </a:pPr>
            <a:endParaRPr lang="en-US" sz="2000" dirty="0" smtClean="0"/>
          </a:p>
          <a:p>
            <a:pPr>
              <a:defRPr/>
            </a:pPr>
            <a:endParaRPr lang="en-US" sz="2000" dirty="0" smtClean="0"/>
          </a:p>
          <a:p>
            <a:pPr eaLnBrk="1" hangingPunct="1">
              <a:buFontTx/>
              <a:buNone/>
              <a:defRPr/>
            </a:pPr>
            <a:endParaRPr lang="en-US" sz="1800" dirty="0" smtClean="0"/>
          </a:p>
        </p:txBody>
      </p:sp>
      <p:pic>
        <p:nvPicPr>
          <p:cNvPr id="16389" name="Picture 3"/>
          <p:cNvPicPr>
            <a:picLocks noChangeAspect="1" noChangeArrowheads="1"/>
          </p:cNvPicPr>
          <p:nvPr/>
        </p:nvPicPr>
        <p:blipFill>
          <a:blip r:embed="rId6" cstate="print"/>
          <a:srcRect/>
          <a:stretch>
            <a:fillRect/>
          </a:stretch>
        </p:blipFill>
        <p:spPr bwMode="auto">
          <a:xfrm>
            <a:off x="628650" y="2429963"/>
            <a:ext cx="446088" cy="446087"/>
          </a:xfrm>
          <a:prstGeom prst="rect">
            <a:avLst/>
          </a:prstGeom>
          <a:noFill/>
          <a:ln w="9525" algn="ctr">
            <a:noFill/>
            <a:miter lim="800000"/>
            <a:headEnd/>
            <a:tailEnd/>
          </a:ln>
        </p:spPr>
      </p:pic>
      <p:pic>
        <p:nvPicPr>
          <p:cNvPr id="16390" name="Picture 4" descr="C:\Users\lting\AppData\Local\Temp\f_logo.jpg"/>
          <p:cNvPicPr>
            <a:picLocks noChangeAspect="1" noChangeArrowheads="1"/>
          </p:cNvPicPr>
          <p:nvPr/>
        </p:nvPicPr>
        <p:blipFill>
          <a:blip r:embed="rId7" cstate="print"/>
          <a:srcRect/>
          <a:stretch>
            <a:fillRect/>
          </a:stretch>
        </p:blipFill>
        <p:spPr bwMode="auto">
          <a:xfrm>
            <a:off x="622300" y="1828300"/>
            <a:ext cx="468313" cy="4683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6"/>
          <p:cNvSpPr>
            <a:spLocks noGrp="1" noChangeArrowheads="1"/>
          </p:cNvSpPr>
          <p:nvPr>
            <p:ph type="ctrTitle"/>
          </p:nvPr>
        </p:nvSpPr>
        <p:spPr>
          <a:xfrm>
            <a:off x="195616" y="733576"/>
            <a:ext cx="6342062" cy="900112"/>
          </a:xfrm>
        </p:spPr>
        <p:txBody>
          <a:bodyPr/>
          <a:lstStyle/>
          <a:p>
            <a:r>
              <a:rPr lang="en-US" dirty="0" smtClean="0"/>
              <a:t>“Volunteers Needed”</a:t>
            </a:r>
            <a:endParaRPr lang="en-US" dirty="0"/>
          </a:p>
        </p:txBody>
      </p:sp>
      <p:sp>
        <p:nvSpPr>
          <p:cNvPr id="23555" name="Rectangle 1027"/>
          <p:cNvSpPr>
            <a:spLocks noGrp="1" noChangeArrowheads="1"/>
          </p:cNvSpPr>
          <p:nvPr>
            <p:ph type="subTitle" idx="1"/>
          </p:nvPr>
        </p:nvSpPr>
        <p:spPr>
          <a:xfrm>
            <a:off x="304801" y="1211847"/>
            <a:ext cx="8470709" cy="5188959"/>
          </a:xfrm>
        </p:spPr>
        <p:txBody>
          <a:bodyPr/>
          <a:lstStyle/>
          <a:p>
            <a:pPr algn="l"/>
            <a:r>
              <a:rPr lang="en-US" sz="2800" dirty="0">
                <a:solidFill>
                  <a:schemeClr val="tx2">
                    <a:lumMod val="75000"/>
                    <a:lumOff val="25000"/>
                  </a:schemeClr>
                </a:solidFill>
              </a:rPr>
              <a:t>What does your volunteer program look like to a volunteer</a:t>
            </a:r>
            <a:r>
              <a:rPr lang="en-US" sz="2800" dirty="0" smtClean="0">
                <a:solidFill>
                  <a:schemeClr val="tx2">
                    <a:lumMod val="75000"/>
                    <a:lumOff val="25000"/>
                  </a:schemeClr>
                </a:solidFill>
              </a:rPr>
              <a:t>? Volunteers have a choice!</a:t>
            </a:r>
            <a:endParaRPr lang="en-US" sz="2800" dirty="0">
              <a:solidFill>
                <a:schemeClr val="tx2">
                  <a:lumMod val="75000"/>
                  <a:lumOff val="25000"/>
                </a:schemeClr>
              </a:solidFill>
            </a:endParaRPr>
          </a:p>
          <a:p>
            <a:pPr algn="l">
              <a:buFont typeface="Times" pitchFamily="-72" charset="0"/>
              <a:buChar char="•"/>
            </a:pPr>
            <a:r>
              <a:rPr lang="en-US" sz="2800" dirty="0">
                <a:solidFill>
                  <a:schemeClr val="tx2">
                    <a:lumMod val="75000"/>
                    <a:lumOff val="25000"/>
                  </a:schemeClr>
                </a:solidFill>
              </a:rPr>
              <a:t> </a:t>
            </a:r>
            <a:r>
              <a:rPr lang="en-US" sz="2800" dirty="0" smtClean="0">
                <a:solidFill>
                  <a:schemeClr val="tx2">
                    <a:lumMod val="75000"/>
                    <a:lumOff val="25000"/>
                  </a:schemeClr>
                </a:solidFill>
              </a:rPr>
              <a:t>Are your opportunities task based or collaborative?</a:t>
            </a:r>
            <a:endParaRPr lang="en-US" sz="2800" dirty="0">
              <a:solidFill>
                <a:schemeClr val="tx2">
                  <a:lumMod val="75000"/>
                  <a:lumOff val="25000"/>
                </a:schemeClr>
              </a:solidFill>
            </a:endParaRPr>
          </a:p>
          <a:p>
            <a:pPr lvl="1" algn="l">
              <a:buFont typeface="Arial" pitchFamily="34" charset="0"/>
              <a:buChar char="•"/>
            </a:pPr>
            <a:r>
              <a:rPr lang="en-US" dirty="0" smtClean="0">
                <a:solidFill>
                  <a:schemeClr val="tx2">
                    <a:lumMod val="75000"/>
                    <a:lumOff val="25000"/>
                  </a:schemeClr>
                </a:solidFill>
              </a:rPr>
              <a:t> </a:t>
            </a:r>
            <a:r>
              <a:rPr lang="en-US" sz="2400" dirty="0" smtClean="0">
                <a:solidFill>
                  <a:schemeClr val="tx2">
                    <a:lumMod val="75000"/>
                    <a:lumOff val="25000"/>
                  </a:schemeClr>
                </a:solidFill>
              </a:rPr>
              <a:t>One size does not fit all volunteers</a:t>
            </a:r>
            <a:endParaRPr lang="en-US" sz="2400" dirty="0">
              <a:solidFill>
                <a:schemeClr val="tx2">
                  <a:lumMod val="75000"/>
                  <a:lumOff val="25000"/>
                </a:schemeClr>
              </a:solidFill>
            </a:endParaRPr>
          </a:p>
          <a:p>
            <a:pPr algn="l">
              <a:buFont typeface="Times" pitchFamily="-72" charset="0"/>
              <a:buChar char="•"/>
            </a:pPr>
            <a:r>
              <a:rPr lang="en-US" sz="2800" dirty="0">
                <a:solidFill>
                  <a:schemeClr val="tx2">
                    <a:lumMod val="75000"/>
                    <a:lumOff val="25000"/>
                  </a:schemeClr>
                </a:solidFill>
              </a:rPr>
              <a:t> </a:t>
            </a:r>
            <a:r>
              <a:rPr lang="en-US" sz="2800" dirty="0" smtClean="0">
                <a:solidFill>
                  <a:schemeClr val="tx2">
                    <a:lumMod val="75000"/>
                    <a:lumOff val="25000"/>
                  </a:schemeClr>
                </a:solidFill>
              </a:rPr>
              <a:t>Do you have clear roles and expectations?</a:t>
            </a:r>
            <a:endParaRPr lang="en-US" sz="2800" dirty="0">
              <a:solidFill>
                <a:schemeClr val="tx2">
                  <a:lumMod val="75000"/>
                  <a:lumOff val="25000"/>
                </a:schemeClr>
              </a:solidFill>
            </a:endParaRPr>
          </a:p>
          <a:p>
            <a:pPr lvl="1" algn="l">
              <a:buFont typeface="Times" pitchFamily="-72" charset="0"/>
              <a:buChar char="•"/>
            </a:pPr>
            <a:r>
              <a:rPr lang="en-US" sz="2400" dirty="0" smtClean="0">
                <a:solidFill>
                  <a:schemeClr val="tx2">
                    <a:lumMod val="75000"/>
                    <a:lumOff val="25000"/>
                  </a:schemeClr>
                </a:solidFill>
              </a:rPr>
              <a:t> Volunteers want to know the impact and make good use of their time.</a:t>
            </a:r>
            <a:endParaRPr lang="en-US" sz="1400" dirty="0">
              <a:solidFill>
                <a:schemeClr val="tx2">
                  <a:lumMod val="75000"/>
                  <a:lumOff val="25000"/>
                </a:schemeClr>
              </a:solidFill>
            </a:endParaRPr>
          </a:p>
          <a:p>
            <a:pPr algn="l">
              <a:buFont typeface="Times" pitchFamily="-72" charset="0"/>
              <a:buChar char="•"/>
            </a:pPr>
            <a:r>
              <a:rPr lang="en-US" sz="2800" dirty="0">
                <a:solidFill>
                  <a:schemeClr val="tx2">
                    <a:lumMod val="75000"/>
                    <a:lumOff val="25000"/>
                  </a:schemeClr>
                </a:solidFill>
              </a:rPr>
              <a:t> </a:t>
            </a:r>
            <a:r>
              <a:rPr lang="en-US" sz="2800" dirty="0" smtClean="0">
                <a:solidFill>
                  <a:schemeClr val="tx2">
                    <a:lumMod val="75000"/>
                    <a:lumOff val="25000"/>
                  </a:schemeClr>
                </a:solidFill>
              </a:rPr>
              <a:t>Can you identify the “right” volunteer for the role or your organization?</a:t>
            </a:r>
            <a:endParaRPr lang="en-US" sz="2800" dirty="0">
              <a:solidFill>
                <a:schemeClr val="tx2">
                  <a:lumMod val="75000"/>
                  <a:lumOff val="25000"/>
                </a:schemeClr>
              </a:solidFill>
            </a:endParaRPr>
          </a:p>
          <a:p>
            <a:pPr lvl="1" algn="l">
              <a:buFont typeface="Times" pitchFamily="-72" charset="0"/>
              <a:buChar char="•"/>
            </a:pPr>
            <a:r>
              <a:rPr lang="en-US" sz="2400" dirty="0" smtClean="0">
                <a:solidFill>
                  <a:schemeClr val="tx2">
                    <a:lumMod val="75000"/>
                    <a:lumOff val="25000"/>
                  </a:schemeClr>
                </a:solidFill>
              </a:rPr>
              <a:t> It’s as important to know when to say yes as it is to learn to say no.</a:t>
            </a:r>
          </a:p>
          <a:p>
            <a:pPr lvl="1" algn="l">
              <a:buFont typeface="Times" pitchFamily="-72" charset="0"/>
              <a:buChar char="•"/>
            </a:pPr>
            <a:endParaRPr lang="en-US" sz="2400" dirty="0">
              <a:solidFill>
                <a:schemeClr val="tx2">
                  <a:lumMod val="75000"/>
                  <a:lumOff val="2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213360" y="471992"/>
            <a:ext cx="893064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1200" cap="none" spc="0" normalizeH="0" baseline="0" noProof="0" dirty="0" smtClean="0">
                <a:ln>
                  <a:noFill/>
                </a:ln>
                <a:solidFill>
                  <a:srgbClr val="689E02"/>
                </a:solidFill>
                <a:effectLst/>
                <a:uLnTx/>
                <a:uFillTx/>
                <a:latin typeface="Arial" pitchFamily="34" charset="0"/>
                <a:ea typeface="+mj-ea"/>
                <a:cs typeface="Arial" pitchFamily="34" charset="0"/>
              </a:rPr>
              <a:t>This is not your mother’s volunteering </a:t>
            </a:r>
            <a:endParaRPr kumimoji="0" lang="en-US" sz="3200" b="0" i="0" u="none" strike="noStrike" kern="1200" cap="none" spc="0" normalizeH="0" baseline="0" noProof="0" dirty="0">
              <a:ln>
                <a:noFill/>
              </a:ln>
              <a:solidFill>
                <a:srgbClr val="689E02"/>
              </a:solidFill>
              <a:effectLst/>
              <a:uLnTx/>
              <a:uFillTx/>
              <a:latin typeface="Arial" pitchFamily="34" charset="0"/>
              <a:ea typeface="+mj-ea"/>
              <a:cs typeface="Arial" pitchFamily="34" charset="0"/>
            </a:endParaRPr>
          </a:p>
        </p:txBody>
      </p:sp>
      <p:sp>
        <p:nvSpPr>
          <p:cNvPr id="6" name="Rectangle 1027"/>
          <p:cNvSpPr txBox="1">
            <a:spLocks noChangeArrowheads="1"/>
          </p:cNvSpPr>
          <p:nvPr/>
        </p:nvSpPr>
        <p:spPr bwMode="auto">
          <a:xfrm>
            <a:off x="228600" y="1219200"/>
            <a:ext cx="7391400" cy="55778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a:solidFill>
                  <a:srgbClr val="333333"/>
                </a:solidFill>
                <a:latin typeface="+mn-lt"/>
                <a:ea typeface="ＭＳ Ｐゴシック" pitchFamily="-72" charset="-128"/>
                <a:cs typeface="ＭＳ Ｐゴシック" pitchFamily="-72" charset="-128"/>
              </a:defRPr>
            </a:lvl1pPr>
            <a:lvl2pPr marL="742950" indent="-285750" algn="l" rtl="0" eaLnBrk="0" fontAlgn="base" hangingPunct="0">
              <a:spcBef>
                <a:spcPct val="20000"/>
              </a:spcBef>
              <a:spcAft>
                <a:spcPct val="0"/>
              </a:spcAft>
              <a:buChar char="–"/>
              <a:defRPr sz="2000">
                <a:solidFill>
                  <a:srgbClr val="333333"/>
                </a:solidFill>
                <a:latin typeface="+mn-lt"/>
                <a:ea typeface="ＭＳ Ｐゴシック" pitchFamily="-72" charset="-128"/>
                <a:cs typeface="ＭＳ Ｐゴシック" pitchFamily="-72" charset="-128"/>
              </a:defRPr>
            </a:lvl2pPr>
            <a:lvl3pPr marL="1143000" indent="-228600" algn="l" rtl="0" eaLnBrk="0" fontAlgn="base" hangingPunct="0">
              <a:spcBef>
                <a:spcPct val="20000"/>
              </a:spcBef>
              <a:spcAft>
                <a:spcPct val="0"/>
              </a:spcAft>
              <a:buChar char="•"/>
              <a:defRPr>
                <a:solidFill>
                  <a:srgbClr val="333333"/>
                </a:solidFill>
                <a:latin typeface="+mn-lt"/>
                <a:ea typeface="ＭＳ Ｐゴシック" pitchFamily="-72" charset="-128"/>
                <a:cs typeface="ＭＳ Ｐゴシック" pitchFamily="-72" charset="-128"/>
              </a:defRPr>
            </a:lvl3pPr>
            <a:lvl4pPr marL="1600200" indent="-228600" algn="l" rtl="0" eaLnBrk="0" fontAlgn="base" hangingPunct="0">
              <a:spcBef>
                <a:spcPct val="20000"/>
              </a:spcBef>
              <a:spcAft>
                <a:spcPct val="0"/>
              </a:spcAft>
              <a:buChar char="–"/>
              <a:defRPr sz="1600">
                <a:solidFill>
                  <a:srgbClr val="333333"/>
                </a:solidFill>
                <a:latin typeface="+mn-lt"/>
                <a:ea typeface="ＭＳ Ｐゴシック" pitchFamily="-72" charset="-128"/>
                <a:cs typeface="ＭＳ Ｐゴシック" pitchFamily="-72" charset="-128"/>
              </a:defRPr>
            </a:lvl4pPr>
            <a:lvl5pPr marL="2057400" indent="-228600" algn="l" rtl="0" eaLnBrk="0" fontAlgn="base" hangingPunct="0">
              <a:spcBef>
                <a:spcPct val="20000"/>
              </a:spcBef>
              <a:spcAft>
                <a:spcPct val="0"/>
              </a:spcAft>
              <a:buChar char="»"/>
              <a:defRPr sz="1600">
                <a:solidFill>
                  <a:srgbClr val="333333"/>
                </a:solidFill>
                <a:latin typeface="+mn-lt"/>
                <a:ea typeface="ＭＳ Ｐゴシック" pitchFamily="-72" charset="-128"/>
                <a:cs typeface="ＭＳ Ｐゴシック" pitchFamily="-72" charset="-128"/>
              </a:defRPr>
            </a:lvl5pPr>
            <a:lvl6pPr marL="2514600" indent="-228600" algn="l" rtl="0" fontAlgn="base">
              <a:spcBef>
                <a:spcPct val="20000"/>
              </a:spcBef>
              <a:spcAft>
                <a:spcPct val="0"/>
              </a:spcAft>
              <a:buChar char="»"/>
              <a:defRPr sz="1600">
                <a:solidFill>
                  <a:srgbClr val="333333"/>
                </a:solidFill>
                <a:latin typeface="+mn-lt"/>
                <a:cs typeface="+mn-cs"/>
              </a:defRPr>
            </a:lvl6pPr>
            <a:lvl7pPr marL="2971800" indent="-228600" algn="l" rtl="0" fontAlgn="base">
              <a:spcBef>
                <a:spcPct val="20000"/>
              </a:spcBef>
              <a:spcAft>
                <a:spcPct val="0"/>
              </a:spcAft>
              <a:buChar char="»"/>
              <a:defRPr sz="1600">
                <a:solidFill>
                  <a:srgbClr val="333333"/>
                </a:solidFill>
                <a:latin typeface="+mn-lt"/>
                <a:cs typeface="+mn-cs"/>
              </a:defRPr>
            </a:lvl7pPr>
            <a:lvl8pPr marL="3429000" indent="-228600" algn="l" rtl="0" fontAlgn="base">
              <a:spcBef>
                <a:spcPct val="20000"/>
              </a:spcBef>
              <a:spcAft>
                <a:spcPct val="0"/>
              </a:spcAft>
              <a:buChar char="»"/>
              <a:defRPr sz="1600">
                <a:solidFill>
                  <a:srgbClr val="333333"/>
                </a:solidFill>
                <a:latin typeface="+mn-lt"/>
                <a:cs typeface="+mn-cs"/>
              </a:defRPr>
            </a:lvl8pPr>
            <a:lvl9pPr marL="3886200" indent="-228600" algn="l" rtl="0" fontAlgn="base">
              <a:spcBef>
                <a:spcPct val="20000"/>
              </a:spcBef>
              <a:spcAft>
                <a:spcPct val="0"/>
              </a:spcAft>
              <a:buChar char="»"/>
              <a:defRPr sz="1600">
                <a:solidFill>
                  <a:srgbClr val="333333"/>
                </a:solidFill>
                <a:latin typeface="+mn-lt"/>
                <a:cs typeface="+mn-cs"/>
              </a:defRPr>
            </a:lvl9pPr>
          </a:lstStyle>
          <a:p>
            <a:pPr>
              <a:buFont typeface="Times" pitchFamily="-72" charset="0"/>
              <a:buNone/>
            </a:pPr>
            <a:r>
              <a:rPr lang="en-US" sz="2800" b="0" dirty="0" smtClean="0">
                <a:solidFill>
                  <a:schemeClr val="tx2">
                    <a:lumMod val="75000"/>
                    <a:lumOff val="25000"/>
                  </a:schemeClr>
                </a:solidFill>
                <a:latin typeface="Arial" pitchFamily="34" charset="0"/>
                <a:cs typeface="Arial" pitchFamily="34" charset="0"/>
              </a:rPr>
              <a:t>Shifts in generations create a new model </a:t>
            </a:r>
          </a:p>
          <a:p>
            <a:pPr marL="342900" lvl="1" indent="-342900">
              <a:buFont typeface="Times" pitchFamily="-72" charset="0"/>
              <a:buChar char="•"/>
            </a:pPr>
            <a:r>
              <a:rPr lang="en-US" sz="2800" b="0" dirty="0" smtClean="0">
                <a:solidFill>
                  <a:schemeClr val="tx2">
                    <a:lumMod val="75000"/>
                    <a:lumOff val="25000"/>
                  </a:schemeClr>
                </a:solidFill>
                <a:latin typeface="Arial" pitchFamily="34" charset="0"/>
                <a:cs typeface="Arial" pitchFamily="34" charset="0"/>
              </a:rPr>
              <a:t>Volunteers hope to make an impact</a:t>
            </a:r>
          </a:p>
          <a:p>
            <a:pPr lvl="1">
              <a:buFont typeface="Times" pitchFamily="-72" charset="0"/>
              <a:buChar char="•"/>
            </a:pPr>
            <a:r>
              <a:rPr lang="en-US" sz="2400" b="0" dirty="0">
                <a:solidFill>
                  <a:schemeClr val="tx2">
                    <a:lumMod val="75000"/>
                    <a:lumOff val="25000"/>
                  </a:schemeClr>
                </a:solidFill>
                <a:latin typeface="Arial" pitchFamily="34" charset="0"/>
                <a:cs typeface="Arial" pitchFamily="34" charset="0"/>
              </a:rPr>
              <a:t>Volunteer task </a:t>
            </a:r>
            <a:r>
              <a:rPr lang="en-US" sz="2400" b="0" dirty="0" smtClean="0">
                <a:solidFill>
                  <a:schemeClr val="tx2">
                    <a:lumMod val="75000"/>
                    <a:lumOff val="25000"/>
                  </a:schemeClr>
                </a:solidFill>
                <a:latin typeface="Arial" pitchFamily="34" charset="0"/>
                <a:cs typeface="Arial" pitchFamily="34" charset="0"/>
              </a:rPr>
              <a:t>lists replaced by meaningful, targeted work, skills based</a:t>
            </a:r>
          </a:p>
          <a:p>
            <a:pPr lvl="1">
              <a:buFont typeface="Times" pitchFamily="-72" charset="0"/>
              <a:buChar char="•"/>
            </a:pPr>
            <a:r>
              <a:rPr lang="en-US" sz="2400" b="0" dirty="0" smtClean="0">
                <a:solidFill>
                  <a:schemeClr val="tx2">
                    <a:lumMod val="75000"/>
                    <a:lumOff val="25000"/>
                  </a:schemeClr>
                </a:solidFill>
                <a:latin typeface="Arial" pitchFamily="34" charset="0"/>
                <a:cs typeface="Arial" pitchFamily="34" charset="0"/>
              </a:rPr>
              <a:t>Meaningful to the volunteer, important to the organization</a:t>
            </a:r>
            <a:endParaRPr lang="en-US" sz="1400" b="0" dirty="0" smtClean="0">
              <a:solidFill>
                <a:schemeClr val="tx2">
                  <a:lumMod val="75000"/>
                  <a:lumOff val="25000"/>
                </a:schemeClr>
              </a:solidFill>
              <a:latin typeface="Arial" pitchFamily="34" charset="0"/>
              <a:cs typeface="Arial" pitchFamily="34" charset="0"/>
            </a:endParaRPr>
          </a:p>
          <a:p>
            <a:r>
              <a:rPr lang="en-US" sz="2800" b="0" dirty="0" smtClean="0">
                <a:solidFill>
                  <a:schemeClr val="tx2">
                    <a:lumMod val="75000"/>
                    <a:lumOff val="25000"/>
                  </a:schemeClr>
                </a:solidFill>
                <a:latin typeface="Arial" pitchFamily="34" charset="0"/>
                <a:cs typeface="Arial" pitchFamily="34" charset="0"/>
              </a:rPr>
              <a:t>Volunteers need flexibility</a:t>
            </a:r>
          </a:p>
          <a:p>
            <a:pPr lvl="1">
              <a:buFont typeface="Times" pitchFamily="-72" charset="0"/>
              <a:buChar char="•"/>
            </a:pPr>
            <a:r>
              <a:rPr lang="en-US" sz="2400" b="0" dirty="0" smtClean="0">
                <a:solidFill>
                  <a:schemeClr val="tx2">
                    <a:lumMod val="75000"/>
                    <a:lumOff val="25000"/>
                  </a:schemeClr>
                </a:solidFill>
                <a:latin typeface="Arial" pitchFamily="34" charset="0"/>
                <a:cs typeface="Arial" pitchFamily="34" charset="0"/>
              </a:rPr>
              <a:t>Does not imply that they can’t be dependable, reliable, accountable</a:t>
            </a:r>
            <a:endParaRPr lang="en-US" sz="1400" b="0" dirty="0" smtClean="0">
              <a:solidFill>
                <a:schemeClr val="tx2">
                  <a:lumMod val="75000"/>
                  <a:lumOff val="25000"/>
                </a:schemeClr>
              </a:solidFill>
              <a:latin typeface="Arial" pitchFamily="34" charset="0"/>
              <a:cs typeface="Arial" pitchFamily="34" charset="0"/>
            </a:endParaRPr>
          </a:p>
          <a:p>
            <a:pPr>
              <a:buFont typeface="Times" pitchFamily="-72" charset="0"/>
              <a:buChar char="•"/>
            </a:pPr>
            <a:r>
              <a:rPr lang="en-US" sz="2800" b="0" dirty="0" smtClean="0">
                <a:solidFill>
                  <a:schemeClr val="tx2">
                    <a:lumMod val="75000"/>
                    <a:lumOff val="25000"/>
                  </a:schemeClr>
                </a:solidFill>
                <a:latin typeface="Arial" pitchFamily="34" charset="0"/>
                <a:cs typeface="Arial" pitchFamily="34" charset="0"/>
              </a:rPr>
              <a:t>Volunteers want to understand</a:t>
            </a:r>
          </a:p>
          <a:p>
            <a:pPr lvl="1">
              <a:buFont typeface="Arial" pitchFamily="34" charset="0"/>
              <a:buChar char="•"/>
            </a:pPr>
            <a:r>
              <a:rPr lang="en-US" sz="2400" b="0" dirty="0" smtClean="0">
                <a:solidFill>
                  <a:schemeClr val="tx2">
                    <a:lumMod val="75000"/>
                    <a:lumOff val="25000"/>
                  </a:schemeClr>
                </a:solidFill>
                <a:latin typeface="Arial" pitchFamily="34" charset="0"/>
                <a:cs typeface="Arial" pitchFamily="34" charset="0"/>
              </a:rPr>
              <a:t>Answer the question “Why?”</a:t>
            </a:r>
            <a:endParaRPr lang="en-US" sz="2400" b="0" dirty="0">
              <a:solidFill>
                <a:schemeClr val="tx2">
                  <a:lumMod val="75000"/>
                  <a:lumOff val="2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267272" y="528856"/>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1200" cap="none" spc="0" normalizeH="0" baseline="0" noProof="0" dirty="0" smtClean="0">
                <a:ln>
                  <a:noFill/>
                </a:ln>
                <a:solidFill>
                  <a:srgbClr val="689E02"/>
                </a:solidFill>
                <a:effectLst/>
                <a:uLnTx/>
                <a:uFillTx/>
                <a:latin typeface="Arial" pitchFamily="34" charset="0"/>
                <a:ea typeface="+mj-ea"/>
                <a:cs typeface="Arial" pitchFamily="34" charset="0"/>
              </a:rPr>
              <a:t>How do volunteers find you?</a:t>
            </a:r>
            <a:endParaRPr kumimoji="0" lang="en-US" sz="3200" b="0" i="0" u="none" strike="noStrike" kern="1200" cap="none" spc="0" normalizeH="0" baseline="0" noProof="0" dirty="0">
              <a:ln>
                <a:noFill/>
              </a:ln>
              <a:solidFill>
                <a:srgbClr val="689E02"/>
              </a:solidFill>
              <a:effectLst/>
              <a:uLnTx/>
              <a:uFillTx/>
              <a:latin typeface="Arial" pitchFamily="34" charset="0"/>
              <a:ea typeface="+mj-ea"/>
              <a:cs typeface="Arial" pitchFamily="34" charset="0"/>
            </a:endParaRPr>
          </a:p>
        </p:txBody>
      </p:sp>
      <p:sp>
        <p:nvSpPr>
          <p:cNvPr id="6" name="Content Placeholder 2"/>
          <p:cNvSpPr txBox="1">
            <a:spLocks/>
          </p:cNvSpPr>
          <p:nvPr/>
        </p:nvSpPr>
        <p:spPr bwMode="auto">
          <a:xfrm>
            <a:off x="286603" y="1532504"/>
            <a:ext cx="7980528"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defRPr/>
            </a:pPr>
            <a:r>
              <a:rPr kumimoji="0" lang="en-US" sz="2800" b="0" i="0" u="none" strike="noStrike" kern="1200" cap="none" spc="0" normalizeH="0" baseline="0" noProof="0" dirty="0" smtClean="0">
                <a:ln>
                  <a:noFill/>
                </a:ln>
                <a:solidFill>
                  <a:schemeClr val="tx2">
                    <a:lumMod val="75000"/>
                    <a:lumOff val="25000"/>
                  </a:schemeClr>
                </a:solidFill>
                <a:effectLst/>
                <a:uLnTx/>
                <a:uFillTx/>
                <a:latin typeface="Arial" pitchFamily="34" charset="0"/>
                <a:ea typeface="+mn-ea"/>
                <a:cs typeface="Arial" pitchFamily="34" charset="0"/>
              </a:rPr>
              <a:t>80% of Volunteer Coordinators tell us the “Word of Mouth” is their #1 recruitment method</a:t>
            </a:r>
          </a:p>
          <a:p>
            <a:pPr marL="0" marR="0" lvl="0" indent="0" algn="l" defTabSz="914400" rtl="0" eaLnBrk="1" fontAlgn="base" latinLnBrk="0" hangingPunct="1">
              <a:lnSpc>
                <a:spcPct val="100000"/>
              </a:lnSpc>
              <a:spcBef>
                <a:spcPct val="20000"/>
              </a:spcBef>
              <a:spcAft>
                <a:spcPct val="0"/>
              </a:spcAft>
              <a:buClrTx/>
              <a:buSzTx/>
              <a:buFont typeface="Arial" charset="0"/>
              <a:buNone/>
              <a:tabLst/>
              <a:defRPr/>
            </a:pPr>
            <a:endParaRPr kumimoji="0" lang="en-US" sz="2800" b="0" i="0" u="none" strike="noStrike" kern="1200" cap="none" spc="0" normalizeH="0" baseline="0" noProof="0" dirty="0" smtClean="0">
              <a:ln>
                <a:noFill/>
              </a:ln>
              <a:solidFill>
                <a:schemeClr val="tx2">
                  <a:lumMod val="75000"/>
                  <a:lumOff val="25000"/>
                </a:schemeClr>
              </a:solidFill>
              <a:effectLst/>
              <a:uLnTx/>
              <a:uFillTx/>
              <a:latin typeface="Arial" pitchFamily="34" charset="0"/>
              <a:ea typeface="+mn-ea"/>
              <a:cs typeface="Arial" pitchFamily="34" charset="0"/>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defRPr/>
            </a:pPr>
            <a:r>
              <a:rPr lang="en-US" sz="2800" dirty="0" smtClean="0">
                <a:solidFill>
                  <a:schemeClr val="tx2">
                    <a:lumMod val="75000"/>
                    <a:lumOff val="25000"/>
                  </a:schemeClr>
                </a:solidFill>
                <a:latin typeface="Arial" pitchFamily="34" charset="0"/>
                <a:cs typeface="Arial" pitchFamily="34" charset="0"/>
              </a:rPr>
              <a:t>What are your volunteers saying about your organization? What can you do about it?</a:t>
            </a:r>
            <a:endParaRPr kumimoji="0" lang="en-US" sz="2800" b="0" i="0" u="none" strike="noStrike" kern="1200" cap="none" spc="0" normalizeH="0" baseline="0" noProof="0" dirty="0">
              <a:ln>
                <a:noFill/>
              </a:ln>
              <a:solidFill>
                <a:schemeClr val="tx2">
                  <a:lumMod val="75000"/>
                  <a:lumOff val="25000"/>
                </a:schemeClr>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1326111"/>
            <a:ext cx="8156812" cy="4327338"/>
          </a:xfrm>
          <a:prstGeom prst="rect">
            <a:avLst/>
          </a:prstGeom>
        </p:spPr>
        <p:txBody>
          <a:bodyPr wrap="square">
            <a:spAutoFit/>
          </a:bodyPr>
          <a:lstStyle/>
          <a:p>
            <a:pPr lvl="0" algn="l">
              <a:spcBef>
                <a:spcPct val="20000"/>
              </a:spcBef>
              <a:buFont typeface="Arial" pitchFamily="34" charset="0"/>
              <a:buChar char="•"/>
              <a:defRPr/>
            </a:pPr>
            <a:r>
              <a:rPr lang="en-US" sz="2800" b="0" dirty="0" smtClean="0">
                <a:solidFill>
                  <a:schemeClr val="tx2">
                    <a:lumMod val="75000"/>
                    <a:lumOff val="25000"/>
                  </a:schemeClr>
                </a:solidFill>
                <a:latin typeface="Arial" pitchFamily="34" charset="0"/>
                <a:cs typeface="Arial" pitchFamily="34" charset="0"/>
              </a:rPr>
              <a:t> You can create a positive experience</a:t>
            </a:r>
          </a:p>
          <a:p>
            <a:pPr lvl="1" algn="l">
              <a:spcBef>
                <a:spcPct val="20000"/>
              </a:spcBef>
              <a:buFont typeface="Arial" pitchFamily="34" charset="0"/>
              <a:buChar char="•"/>
              <a:defRPr/>
            </a:pPr>
            <a:r>
              <a:rPr lang="en-US" sz="2800" b="0" dirty="0" smtClean="0">
                <a:solidFill>
                  <a:schemeClr val="tx2">
                    <a:lumMod val="75000"/>
                    <a:lumOff val="25000"/>
                  </a:schemeClr>
                </a:solidFill>
                <a:latin typeface="Arial" pitchFamily="34" charset="0"/>
                <a:cs typeface="Arial" pitchFamily="34" charset="0"/>
              </a:rPr>
              <a:t> Meaningful and important</a:t>
            </a:r>
          </a:p>
          <a:p>
            <a:pPr lvl="1" algn="l">
              <a:spcBef>
                <a:spcPct val="20000"/>
              </a:spcBef>
              <a:buFont typeface="Arial" pitchFamily="34" charset="0"/>
              <a:buChar char="•"/>
              <a:defRPr/>
            </a:pPr>
            <a:r>
              <a:rPr lang="en-US" sz="2800" b="0" dirty="0" smtClean="0">
                <a:solidFill>
                  <a:schemeClr val="tx2">
                    <a:lumMod val="75000"/>
                    <a:lumOff val="25000"/>
                  </a:schemeClr>
                </a:solidFill>
                <a:latin typeface="Arial" pitchFamily="34" charset="0"/>
                <a:cs typeface="Arial" pitchFamily="34" charset="0"/>
              </a:rPr>
              <a:t> The right volunteer in the right job</a:t>
            </a:r>
          </a:p>
          <a:p>
            <a:pPr lvl="1" algn="l">
              <a:spcBef>
                <a:spcPct val="20000"/>
              </a:spcBef>
              <a:buFont typeface="Arial" pitchFamily="34" charset="0"/>
              <a:buChar char="•"/>
              <a:defRPr/>
            </a:pPr>
            <a:r>
              <a:rPr lang="en-US" sz="2800" b="0" dirty="0" smtClean="0">
                <a:solidFill>
                  <a:schemeClr val="tx2">
                    <a:lumMod val="75000"/>
                    <a:lumOff val="25000"/>
                  </a:schemeClr>
                </a:solidFill>
                <a:latin typeface="Arial" pitchFamily="34" charset="0"/>
                <a:cs typeface="Arial" pitchFamily="34" charset="0"/>
              </a:rPr>
              <a:t> Saying no politely and professionally</a:t>
            </a:r>
          </a:p>
          <a:p>
            <a:pPr lvl="1" algn="l">
              <a:spcBef>
                <a:spcPct val="20000"/>
              </a:spcBef>
              <a:buFont typeface="Arial" pitchFamily="34" charset="0"/>
              <a:buChar char="•"/>
              <a:defRPr/>
            </a:pPr>
            <a:endParaRPr lang="en-US" sz="1000" b="0" dirty="0" smtClean="0">
              <a:solidFill>
                <a:schemeClr val="tx2">
                  <a:lumMod val="75000"/>
                  <a:lumOff val="25000"/>
                </a:schemeClr>
              </a:solidFill>
              <a:latin typeface="Arial" pitchFamily="34" charset="0"/>
              <a:cs typeface="Arial" pitchFamily="34" charset="0"/>
            </a:endParaRPr>
          </a:p>
          <a:p>
            <a:pPr lvl="0" algn="l">
              <a:spcBef>
                <a:spcPct val="20000"/>
              </a:spcBef>
              <a:buFont typeface="Arial" pitchFamily="34" charset="0"/>
              <a:buChar char="•"/>
              <a:defRPr/>
            </a:pPr>
            <a:r>
              <a:rPr lang="en-US" sz="2800" b="0" dirty="0" smtClean="0">
                <a:solidFill>
                  <a:schemeClr val="tx2">
                    <a:lumMod val="75000"/>
                    <a:lumOff val="25000"/>
                  </a:schemeClr>
                </a:solidFill>
                <a:latin typeface="Arial" pitchFamily="34" charset="0"/>
                <a:cs typeface="Arial" pitchFamily="34" charset="0"/>
              </a:rPr>
              <a:t> Make it easier for volunteers to share</a:t>
            </a:r>
          </a:p>
          <a:p>
            <a:pPr lvl="1" algn="l">
              <a:spcBef>
                <a:spcPct val="20000"/>
              </a:spcBef>
              <a:buFont typeface="Arial" pitchFamily="34" charset="0"/>
              <a:buChar char="•"/>
              <a:defRPr/>
            </a:pPr>
            <a:r>
              <a:rPr lang="en-US" sz="2800" b="0" dirty="0" smtClean="0">
                <a:solidFill>
                  <a:schemeClr val="tx2">
                    <a:lumMod val="75000"/>
                    <a:lumOff val="25000"/>
                  </a:schemeClr>
                </a:solidFill>
                <a:latin typeface="Arial" pitchFamily="34" charset="0"/>
                <a:cs typeface="Arial" pitchFamily="34" charset="0"/>
              </a:rPr>
              <a:t> Arm them with information</a:t>
            </a:r>
          </a:p>
          <a:p>
            <a:pPr lvl="1" algn="l">
              <a:spcBef>
                <a:spcPct val="20000"/>
              </a:spcBef>
              <a:buFont typeface="Arial" pitchFamily="34" charset="0"/>
              <a:buChar char="•"/>
              <a:defRPr/>
            </a:pPr>
            <a:r>
              <a:rPr lang="en-US" sz="2800" b="0" dirty="0" smtClean="0">
                <a:solidFill>
                  <a:schemeClr val="tx2">
                    <a:lumMod val="75000"/>
                    <a:lumOff val="25000"/>
                  </a:schemeClr>
                </a:solidFill>
                <a:latin typeface="Arial" pitchFamily="34" charset="0"/>
                <a:cs typeface="Arial" pitchFamily="34" charset="0"/>
              </a:rPr>
              <a:t> Engage through social media</a:t>
            </a:r>
          </a:p>
          <a:p>
            <a:pPr lvl="1" algn="l">
              <a:spcBef>
                <a:spcPct val="20000"/>
              </a:spcBef>
              <a:buFont typeface="Arial" pitchFamily="34" charset="0"/>
              <a:buChar char="•"/>
              <a:defRPr/>
            </a:pPr>
            <a:r>
              <a:rPr lang="en-US" sz="2800" b="0" dirty="0" smtClean="0">
                <a:solidFill>
                  <a:schemeClr val="tx2">
                    <a:lumMod val="75000"/>
                    <a:lumOff val="25000"/>
                  </a:schemeClr>
                </a:solidFill>
                <a:latin typeface="Arial" pitchFamily="34" charset="0"/>
                <a:cs typeface="Arial" pitchFamily="34" charset="0"/>
              </a:rPr>
              <a:t> Don’t keep them in a silo</a:t>
            </a:r>
          </a:p>
        </p:txBody>
      </p:sp>
      <p:sp>
        <p:nvSpPr>
          <p:cNvPr id="5" name="Title 1"/>
          <p:cNvSpPr txBox="1">
            <a:spLocks/>
          </p:cNvSpPr>
          <p:nvPr/>
        </p:nvSpPr>
        <p:spPr bwMode="auto">
          <a:xfrm>
            <a:off x="280920" y="392376"/>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3200" b="0" dirty="0" smtClean="0">
                <a:solidFill>
                  <a:srgbClr val="689E02"/>
                </a:solidFill>
                <a:latin typeface="Arial" pitchFamily="34" charset="0"/>
                <a:ea typeface="+mj-ea"/>
                <a:cs typeface="Arial" pitchFamily="34" charset="0"/>
              </a:rPr>
              <a:t>Pros and Cons of “</a:t>
            </a:r>
            <a:r>
              <a:rPr lang="en-US" sz="3200" b="0" dirty="0" err="1" smtClean="0">
                <a:solidFill>
                  <a:srgbClr val="689E02"/>
                </a:solidFill>
                <a:latin typeface="Arial" pitchFamily="34" charset="0"/>
                <a:ea typeface="+mj-ea"/>
                <a:cs typeface="Arial" pitchFamily="34" charset="0"/>
              </a:rPr>
              <a:t>WoM</a:t>
            </a:r>
            <a:r>
              <a:rPr lang="en-US" sz="3200" b="0" dirty="0" smtClean="0">
                <a:solidFill>
                  <a:srgbClr val="689E02"/>
                </a:solidFill>
                <a:latin typeface="Arial" pitchFamily="34" charset="0"/>
                <a:ea typeface="+mj-ea"/>
                <a:cs typeface="Arial" pitchFamily="34" charset="0"/>
              </a:rPr>
              <a:t>”</a:t>
            </a:r>
            <a:endParaRPr kumimoji="0" lang="en-US" sz="3200" b="0" i="0" u="none" strike="noStrike" kern="1200" cap="none" spc="0" normalizeH="0" baseline="0" noProof="0" dirty="0">
              <a:ln>
                <a:noFill/>
              </a:ln>
              <a:solidFill>
                <a:srgbClr val="689E02"/>
              </a:solidFill>
              <a:effectLst/>
              <a:uLnTx/>
              <a:uFillTx/>
              <a:latin typeface="Arial" pitchFamily="34" charset="0"/>
              <a:ea typeface="+mj-ea"/>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2376" y="1484200"/>
            <a:ext cx="8396782" cy="3854901"/>
          </a:xfrm>
          <a:prstGeom prst="rect">
            <a:avLst/>
          </a:prstGeom>
        </p:spPr>
        <p:txBody>
          <a:bodyPr wrap="square">
            <a:spAutoFit/>
          </a:bodyPr>
          <a:lstStyle/>
          <a:p>
            <a:pPr algn="l">
              <a:buFont typeface="Arial" pitchFamily="34" charset="0"/>
              <a:buChar char="•"/>
            </a:pPr>
            <a:r>
              <a:rPr lang="en-US" sz="2800" b="0" dirty="0" smtClean="0">
                <a:solidFill>
                  <a:schemeClr val="tx2">
                    <a:lumMod val="75000"/>
                    <a:lumOff val="25000"/>
                  </a:schemeClr>
                </a:solidFill>
                <a:latin typeface="Arial" pitchFamily="34" charset="0"/>
                <a:cs typeface="Arial" pitchFamily="34" charset="0"/>
              </a:rPr>
              <a:t> Passive</a:t>
            </a:r>
          </a:p>
          <a:p>
            <a:pPr lvl="1" algn="l">
              <a:buFont typeface="Arial" pitchFamily="34" charset="0"/>
              <a:buChar char="•"/>
            </a:pPr>
            <a:r>
              <a:rPr lang="en-US" sz="2800" b="0" dirty="0" smtClean="0">
                <a:solidFill>
                  <a:schemeClr val="tx2">
                    <a:lumMod val="75000"/>
                    <a:lumOff val="25000"/>
                  </a:schemeClr>
                </a:solidFill>
                <a:latin typeface="Arial" pitchFamily="34" charset="0"/>
                <a:cs typeface="Arial" pitchFamily="34" charset="0"/>
              </a:rPr>
              <a:t> You can’t make your volunteers tell their friends, but you can encourage them</a:t>
            </a:r>
          </a:p>
          <a:p>
            <a:pPr lvl="1" algn="l">
              <a:buFont typeface="Arial" pitchFamily="34" charset="0"/>
              <a:buChar char="•"/>
            </a:pPr>
            <a:endParaRPr lang="en-US" sz="1000" b="0" dirty="0" smtClean="0">
              <a:solidFill>
                <a:schemeClr val="tx2">
                  <a:lumMod val="75000"/>
                  <a:lumOff val="25000"/>
                </a:schemeClr>
              </a:solidFill>
              <a:latin typeface="Arial" pitchFamily="34" charset="0"/>
              <a:cs typeface="Arial" pitchFamily="34" charset="0"/>
            </a:endParaRPr>
          </a:p>
          <a:p>
            <a:pPr algn="l">
              <a:buFont typeface="Arial" pitchFamily="34" charset="0"/>
              <a:buChar char="•"/>
            </a:pPr>
            <a:r>
              <a:rPr lang="en-US" sz="2800" b="0" dirty="0" smtClean="0">
                <a:solidFill>
                  <a:schemeClr val="tx2">
                    <a:lumMod val="75000"/>
                    <a:lumOff val="25000"/>
                  </a:schemeClr>
                </a:solidFill>
                <a:latin typeface="Arial" pitchFamily="34" charset="0"/>
                <a:cs typeface="Arial" pitchFamily="34" charset="0"/>
              </a:rPr>
              <a:t> Depends on earned marketing/media</a:t>
            </a:r>
          </a:p>
          <a:p>
            <a:pPr lvl="1" algn="l">
              <a:buFont typeface="Arial" pitchFamily="34" charset="0"/>
              <a:buChar char="•"/>
            </a:pPr>
            <a:r>
              <a:rPr lang="en-US" sz="2800" b="0" dirty="0" smtClean="0">
                <a:solidFill>
                  <a:schemeClr val="tx2">
                    <a:lumMod val="75000"/>
                    <a:lumOff val="25000"/>
                  </a:schemeClr>
                </a:solidFill>
                <a:latin typeface="Arial" pitchFamily="34" charset="0"/>
                <a:cs typeface="Arial" pitchFamily="34" charset="0"/>
              </a:rPr>
              <a:t> Easier now than ever – but it’s just as easy to share a negative experience</a:t>
            </a:r>
          </a:p>
          <a:p>
            <a:pPr algn="l">
              <a:buFont typeface="Arial" pitchFamily="34" charset="0"/>
              <a:buChar char="•"/>
            </a:pPr>
            <a:endParaRPr lang="en-US" sz="1050" b="0" dirty="0" smtClean="0">
              <a:solidFill>
                <a:schemeClr val="tx2">
                  <a:lumMod val="75000"/>
                  <a:lumOff val="25000"/>
                </a:schemeClr>
              </a:solidFill>
              <a:latin typeface="Arial" pitchFamily="34" charset="0"/>
              <a:cs typeface="Arial" pitchFamily="34" charset="0"/>
            </a:endParaRPr>
          </a:p>
          <a:p>
            <a:pPr algn="l">
              <a:buFont typeface="Arial" pitchFamily="34" charset="0"/>
              <a:buChar char="•"/>
            </a:pPr>
            <a:r>
              <a:rPr lang="en-US" sz="2800" b="0" dirty="0" smtClean="0">
                <a:solidFill>
                  <a:schemeClr val="tx2">
                    <a:lumMod val="75000"/>
                    <a:lumOff val="25000"/>
                  </a:schemeClr>
                </a:solidFill>
                <a:latin typeface="Arial" pitchFamily="34" charset="0"/>
                <a:cs typeface="Arial" pitchFamily="34" charset="0"/>
              </a:rPr>
              <a:t> Doesn’t bring in volunteers who don’t have a connection or know who you are</a:t>
            </a:r>
          </a:p>
        </p:txBody>
      </p:sp>
      <p:sp>
        <p:nvSpPr>
          <p:cNvPr id="5" name="Title 1"/>
          <p:cNvSpPr txBox="1">
            <a:spLocks/>
          </p:cNvSpPr>
          <p:nvPr/>
        </p:nvSpPr>
        <p:spPr bwMode="auto">
          <a:xfrm>
            <a:off x="267272" y="50156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3200" b="0" dirty="0" smtClean="0">
                <a:solidFill>
                  <a:srgbClr val="689E02"/>
                </a:solidFill>
                <a:latin typeface="Arial" pitchFamily="34" charset="0"/>
                <a:ea typeface="+mj-ea"/>
                <a:cs typeface="Arial" pitchFamily="34" charset="0"/>
              </a:rPr>
              <a:t>Pros and Cons of “</a:t>
            </a:r>
            <a:r>
              <a:rPr lang="en-US" sz="3200" b="0" dirty="0" err="1" smtClean="0">
                <a:solidFill>
                  <a:srgbClr val="689E02"/>
                </a:solidFill>
                <a:latin typeface="Arial" pitchFamily="34" charset="0"/>
                <a:ea typeface="+mj-ea"/>
                <a:cs typeface="Arial" pitchFamily="34" charset="0"/>
              </a:rPr>
              <a:t>WoM</a:t>
            </a:r>
            <a:r>
              <a:rPr lang="en-US" sz="3200" b="0" dirty="0" smtClean="0">
                <a:solidFill>
                  <a:srgbClr val="689E02"/>
                </a:solidFill>
                <a:latin typeface="Arial" pitchFamily="34" charset="0"/>
                <a:ea typeface="+mj-ea"/>
                <a:cs typeface="Arial" pitchFamily="34" charset="0"/>
              </a:rPr>
              <a:t>”</a:t>
            </a:r>
            <a:endParaRPr kumimoji="0" lang="en-US" sz="3200" b="0" i="0" u="none" strike="noStrike" kern="1200" cap="none" spc="0" normalizeH="0" baseline="0" noProof="0" dirty="0">
              <a:ln>
                <a:noFill/>
              </a:ln>
              <a:solidFill>
                <a:srgbClr val="689E02"/>
              </a:solidFill>
              <a:effectLst/>
              <a:uLnTx/>
              <a:uFillTx/>
              <a:latin typeface="Arial" pitchFamily="34" charset="0"/>
              <a:ea typeface="+mj-ea"/>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152400" y="548192"/>
            <a:ext cx="8382000" cy="91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1200" cap="none" spc="0" normalizeH="0" baseline="0" noProof="0" dirty="0" smtClean="0">
                <a:ln>
                  <a:noFill/>
                </a:ln>
                <a:solidFill>
                  <a:srgbClr val="689E02"/>
                </a:solidFill>
                <a:effectLst/>
                <a:uLnTx/>
                <a:uFillTx/>
                <a:latin typeface="Arial" pitchFamily="34" charset="0"/>
                <a:ea typeface="+mj-ea"/>
                <a:cs typeface="Arial" pitchFamily="34" charset="0"/>
              </a:rPr>
              <a:t>How can you find volunteers?</a:t>
            </a:r>
            <a:endParaRPr kumimoji="0" lang="en-US" sz="3200" b="0" i="0" u="none" strike="noStrike" kern="1200" cap="none" spc="0" normalizeH="0" baseline="0" noProof="0" dirty="0">
              <a:ln>
                <a:noFill/>
              </a:ln>
              <a:solidFill>
                <a:srgbClr val="689E02"/>
              </a:solidFill>
              <a:effectLst/>
              <a:uLnTx/>
              <a:uFillTx/>
              <a:latin typeface="Arial" pitchFamily="34" charset="0"/>
              <a:ea typeface="+mj-ea"/>
              <a:cs typeface="Arial" pitchFamily="34" charset="0"/>
            </a:endParaRPr>
          </a:p>
        </p:txBody>
      </p:sp>
      <p:sp>
        <p:nvSpPr>
          <p:cNvPr id="6" name="Content Placeholder 2"/>
          <p:cNvSpPr txBox="1">
            <a:spLocks/>
          </p:cNvSpPr>
          <p:nvPr/>
        </p:nvSpPr>
        <p:spPr bwMode="auto">
          <a:xfrm>
            <a:off x="380999" y="1337480"/>
            <a:ext cx="8476397" cy="521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defRPr/>
            </a:pPr>
            <a:r>
              <a:rPr kumimoji="0" lang="en-US" sz="2800" b="0" i="0" u="none" strike="noStrike" kern="1200" cap="none" spc="0" normalizeH="0" baseline="0" noProof="0" dirty="0" smtClean="0">
                <a:ln>
                  <a:noFill/>
                </a:ln>
                <a:solidFill>
                  <a:schemeClr val="tx2">
                    <a:lumMod val="75000"/>
                    <a:lumOff val="25000"/>
                  </a:schemeClr>
                </a:solidFill>
                <a:effectLst/>
                <a:uLnTx/>
                <a:uFillTx/>
                <a:latin typeface="Arial" pitchFamily="34" charset="0"/>
                <a:ea typeface="+mn-ea"/>
                <a:cs typeface="Arial" pitchFamily="34" charset="0"/>
              </a:rPr>
              <a:t>VolunteerMatch by the numbers:</a:t>
            </a:r>
          </a:p>
          <a:p>
            <a:pPr lvl="0" algn="l">
              <a:spcBef>
                <a:spcPct val="20000"/>
              </a:spcBef>
              <a:defRPr/>
            </a:pPr>
            <a:r>
              <a:rPr lang="en-US" sz="2800" dirty="0">
                <a:solidFill>
                  <a:schemeClr val="bg2">
                    <a:lumMod val="50000"/>
                  </a:schemeClr>
                </a:solidFill>
              </a:rPr>
              <a:t>95,507</a:t>
            </a:r>
            <a:r>
              <a:rPr lang="en-US" sz="2800" dirty="0" smtClean="0">
                <a:solidFill>
                  <a:schemeClr val="tx2">
                    <a:lumMod val="75000"/>
                    <a:lumOff val="25000"/>
                  </a:schemeClr>
                </a:solidFill>
                <a:latin typeface="Arial" pitchFamily="34" charset="0"/>
                <a:cs typeface="Arial" pitchFamily="34" charset="0"/>
              </a:rPr>
              <a:t>  </a:t>
            </a:r>
            <a:r>
              <a:rPr lang="en-US" sz="2800" b="0" dirty="0">
                <a:solidFill>
                  <a:schemeClr val="tx2">
                    <a:lumMod val="75000"/>
                    <a:lumOff val="25000"/>
                  </a:schemeClr>
                </a:solidFill>
                <a:latin typeface="Arial" pitchFamily="34" charset="0"/>
                <a:cs typeface="Arial" pitchFamily="34" charset="0"/>
              </a:rPr>
              <a:t>Active opportunities nationwide</a:t>
            </a:r>
          </a:p>
          <a:p>
            <a:pPr lvl="0" algn="l">
              <a:spcBef>
                <a:spcPct val="20000"/>
              </a:spcBef>
              <a:defRPr/>
            </a:pPr>
            <a:r>
              <a:rPr lang="en-US" sz="2800" dirty="0">
                <a:solidFill>
                  <a:schemeClr val="tx2">
                    <a:lumMod val="75000"/>
                    <a:lumOff val="25000"/>
                  </a:schemeClr>
                </a:solidFill>
                <a:latin typeface="Arial" pitchFamily="34" charset="0"/>
                <a:cs typeface="Arial" pitchFamily="34" charset="0"/>
              </a:rPr>
              <a:t>9,496,042 </a:t>
            </a:r>
            <a:r>
              <a:rPr kumimoji="0" lang="en-US" sz="2800" b="0" i="0" u="none" strike="noStrike" kern="1200" cap="none" spc="0" normalizeH="0" baseline="0" noProof="0" dirty="0" smtClean="0">
                <a:ln>
                  <a:noFill/>
                </a:ln>
                <a:solidFill>
                  <a:schemeClr val="tx2">
                    <a:lumMod val="75000"/>
                    <a:lumOff val="25000"/>
                  </a:schemeClr>
                </a:solidFill>
                <a:effectLst/>
                <a:uLnTx/>
                <a:uFillTx/>
                <a:latin typeface="Arial" pitchFamily="34" charset="0"/>
                <a:ea typeface="+mn-ea"/>
                <a:cs typeface="Arial" pitchFamily="34" charset="0"/>
              </a:rPr>
              <a:t>Connections since 1998</a:t>
            </a:r>
          </a:p>
          <a:p>
            <a:pPr marL="0" marR="0" lvl="0" indent="0" algn="l" defTabSz="914400" rtl="0" eaLnBrk="1" fontAlgn="base" latinLnBrk="0" hangingPunct="1">
              <a:lnSpc>
                <a:spcPct val="100000"/>
              </a:lnSpc>
              <a:spcBef>
                <a:spcPct val="20000"/>
              </a:spcBef>
              <a:spcAft>
                <a:spcPct val="0"/>
              </a:spcAft>
              <a:buClrTx/>
              <a:buSzTx/>
              <a:buFont typeface="Arial" charset="0"/>
              <a:buNone/>
              <a:tabLst/>
              <a:defRPr/>
            </a:pPr>
            <a:r>
              <a:rPr lang="en-US" sz="2800" dirty="0">
                <a:solidFill>
                  <a:schemeClr val="tx2">
                    <a:lumMod val="75000"/>
                    <a:lumOff val="25000"/>
                  </a:schemeClr>
                </a:solidFill>
                <a:latin typeface="Arial" pitchFamily="34" charset="0"/>
                <a:cs typeface="Arial" pitchFamily="34" charset="0"/>
              </a:rPr>
              <a:t>3</a:t>
            </a:r>
            <a:r>
              <a:rPr kumimoji="0" lang="en-US" sz="2800" b="1" i="0" u="none" strike="noStrike" kern="1200" cap="none" spc="0" normalizeH="0" baseline="0" noProof="0" dirty="0" smtClean="0">
                <a:ln>
                  <a:noFill/>
                </a:ln>
                <a:solidFill>
                  <a:schemeClr val="tx2">
                    <a:lumMod val="75000"/>
                    <a:lumOff val="25000"/>
                  </a:schemeClr>
                </a:solidFill>
                <a:effectLst/>
                <a:uLnTx/>
                <a:uFillTx/>
                <a:latin typeface="Arial" pitchFamily="34" charset="0"/>
                <a:ea typeface="+mn-ea"/>
                <a:cs typeface="Arial" pitchFamily="34" charset="0"/>
              </a:rPr>
              <a:t>,500</a:t>
            </a:r>
            <a:r>
              <a:rPr kumimoji="0" lang="en-US" sz="2800" b="0" i="0" u="none" strike="noStrike" kern="1200" cap="none" spc="0" normalizeH="0" baseline="0" noProof="0" dirty="0" smtClean="0">
                <a:ln>
                  <a:noFill/>
                </a:ln>
                <a:solidFill>
                  <a:schemeClr val="tx2">
                    <a:lumMod val="75000"/>
                    <a:lumOff val="25000"/>
                  </a:schemeClr>
                </a:solidFill>
                <a:effectLst/>
                <a:uLnTx/>
                <a:uFillTx/>
                <a:latin typeface="Arial" pitchFamily="34" charset="0"/>
                <a:ea typeface="+mn-ea"/>
                <a:cs typeface="Arial" pitchFamily="34" charset="0"/>
              </a:rPr>
              <a:t> </a:t>
            </a:r>
            <a:r>
              <a:rPr kumimoji="0" lang="en-US" sz="2800" b="0" i="0" u="none" strike="noStrike" kern="1200" cap="none" spc="0" normalizeH="0" baseline="0" noProof="0" dirty="0" smtClean="0">
                <a:ln>
                  <a:noFill/>
                </a:ln>
                <a:solidFill>
                  <a:schemeClr val="tx2">
                    <a:lumMod val="75000"/>
                    <a:lumOff val="25000"/>
                  </a:schemeClr>
                </a:solidFill>
                <a:effectLst/>
                <a:uLnTx/>
                <a:uFillTx/>
                <a:latin typeface="Arial" pitchFamily="34" charset="0"/>
                <a:ea typeface="+mn-ea"/>
                <a:cs typeface="Arial" pitchFamily="34" charset="0"/>
              </a:rPr>
              <a:t>Average referrals a day</a:t>
            </a:r>
          </a:p>
          <a:p>
            <a:pPr marL="457200" marR="0" lvl="1" indent="0" algn="l" defTabSz="914400" rtl="0" eaLnBrk="1" fontAlgn="base" latinLnBrk="0" hangingPunct="1">
              <a:lnSpc>
                <a:spcPct val="100000"/>
              </a:lnSpc>
              <a:spcBef>
                <a:spcPct val="20000"/>
              </a:spcBef>
              <a:spcAft>
                <a:spcPct val="0"/>
              </a:spcAft>
              <a:buClrTx/>
              <a:buSzTx/>
              <a:buFont typeface="Arial" charset="0"/>
              <a:buNone/>
              <a:tabLst/>
              <a:defRPr/>
            </a:pPr>
            <a:r>
              <a:rPr kumimoji="0" lang="en-US" sz="2400" b="0" i="0" u="none" strike="noStrike" kern="1200" cap="none" spc="0" normalizeH="0" baseline="0" noProof="0" dirty="0" smtClean="0">
                <a:ln>
                  <a:noFill/>
                </a:ln>
                <a:solidFill>
                  <a:schemeClr val="tx2">
                    <a:lumMod val="75000"/>
                    <a:lumOff val="25000"/>
                  </a:schemeClr>
                </a:solidFill>
                <a:effectLst/>
                <a:uLnTx/>
                <a:uFillTx/>
                <a:latin typeface="Arial" pitchFamily="34" charset="0"/>
                <a:ea typeface="+mn-ea"/>
                <a:cs typeface="Arial" pitchFamily="34" charset="0"/>
              </a:rPr>
              <a:t>Around </a:t>
            </a:r>
            <a:r>
              <a:rPr lang="en-US" sz="2400" b="0" dirty="0" smtClean="0">
                <a:solidFill>
                  <a:schemeClr val="tx2">
                    <a:lumMod val="75000"/>
                    <a:lumOff val="25000"/>
                  </a:schemeClr>
                </a:solidFill>
                <a:latin typeface="Arial" pitchFamily="34" charset="0"/>
                <a:cs typeface="Arial" pitchFamily="34" charset="0"/>
              </a:rPr>
              <a:t>300</a:t>
            </a:r>
            <a:r>
              <a:rPr kumimoji="0" lang="en-US" sz="2400" b="0" i="0" u="none" strike="noStrike" kern="1200" cap="none" spc="0" normalizeH="0" baseline="0" noProof="0" dirty="0" smtClean="0">
                <a:ln>
                  <a:noFill/>
                </a:ln>
                <a:solidFill>
                  <a:schemeClr val="tx2">
                    <a:lumMod val="75000"/>
                    <a:lumOff val="25000"/>
                  </a:schemeClr>
                </a:solidFill>
                <a:effectLst/>
                <a:uLnTx/>
                <a:uFillTx/>
                <a:latin typeface="Arial" pitchFamily="34" charset="0"/>
                <a:ea typeface="+mn-ea"/>
                <a:cs typeface="Arial" pitchFamily="34" charset="0"/>
              </a:rPr>
              <a:t> </a:t>
            </a:r>
            <a:r>
              <a:rPr kumimoji="0" lang="en-US" sz="2400" b="0" i="0" u="none" strike="noStrike" kern="1200" cap="none" spc="0" normalizeH="0" baseline="0" noProof="0" dirty="0" smtClean="0">
                <a:ln>
                  <a:noFill/>
                </a:ln>
                <a:solidFill>
                  <a:schemeClr val="tx2">
                    <a:lumMod val="75000"/>
                    <a:lumOff val="25000"/>
                  </a:schemeClr>
                </a:solidFill>
                <a:effectLst/>
                <a:uLnTx/>
                <a:uFillTx/>
                <a:latin typeface="Arial" pitchFamily="34" charset="0"/>
                <a:ea typeface="+mn-ea"/>
                <a:cs typeface="Arial" pitchFamily="34" charset="0"/>
              </a:rPr>
              <a:t>during peak hours</a:t>
            </a:r>
          </a:p>
          <a:p>
            <a:pPr marL="0" marR="0" lvl="0" indent="0" algn="l" defTabSz="914400" rtl="0" eaLnBrk="1" fontAlgn="base" latinLnBrk="0" hangingPunct="1">
              <a:lnSpc>
                <a:spcPct val="100000"/>
              </a:lnSpc>
              <a:spcBef>
                <a:spcPct val="20000"/>
              </a:spcBef>
              <a:spcAft>
                <a:spcPct val="0"/>
              </a:spcAft>
              <a:buClrTx/>
              <a:buSzTx/>
              <a:buFont typeface="Arial" charset="0"/>
              <a:buNone/>
              <a:tabLst/>
              <a:defRPr/>
            </a:pPr>
            <a:r>
              <a:rPr kumimoji="0" lang="en-US" sz="2800" b="1" i="0" u="none" strike="noStrike" kern="1200" cap="none" spc="0" normalizeH="0" baseline="0" noProof="0" dirty="0" smtClean="0">
                <a:ln>
                  <a:noFill/>
                </a:ln>
                <a:solidFill>
                  <a:schemeClr val="tx2">
                    <a:lumMod val="75000"/>
                    <a:lumOff val="25000"/>
                  </a:schemeClr>
                </a:solidFill>
                <a:effectLst/>
                <a:uLnTx/>
                <a:uFillTx/>
                <a:latin typeface="Arial" pitchFamily="34" charset="0"/>
                <a:ea typeface="+mn-ea"/>
                <a:cs typeface="Arial" pitchFamily="34" charset="0"/>
              </a:rPr>
              <a:t>2-3</a:t>
            </a:r>
            <a:r>
              <a:rPr kumimoji="0" lang="en-US" sz="2800" b="0" i="0" u="none" strike="noStrike" kern="1200" cap="none" spc="0" normalizeH="0" baseline="0" noProof="0" dirty="0" smtClean="0">
                <a:ln>
                  <a:noFill/>
                </a:ln>
                <a:solidFill>
                  <a:schemeClr val="tx2">
                    <a:lumMod val="75000"/>
                    <a:lumOff val="25000"/>
                  </a:schemeClr>
                </a:solidFill>
                <a:effectLst/>
                <a:uLnTx/>
                <a:uFillTx/>
                <a:latin typeface="Arial" pitchFamily="34" charset="0"/>
                <a:ea typeface="+mn-ea"/>
                <a:cs typeface="Arial" pitchFamily="34" charset="0"/>
              </a:rPr>
              <a:t> Referrals for each visitor</a:t>
            </a:r>
            <a:br>
              <a:rPr kumimoji="0" lang="en-US" sz="2800" b="0" i="0" u="none" strike="noStrike" kern="1200" cap="none" spc="0" normalizeH="0" baseline="0" noProof="0" dirty="0" smtClean="0">
                <a:ln>
                  <a:noFill/>
                </a:ln>
                <a:solidFill>
                  <a:schemeClr val="tx2">
                    <a:lumMod val="75000"/>
                    <a:lumOff val="25000"/>
                  </a:schemeClr>
                </a:solidFill>
                <a:effectLst/>
                <a:uLnTx/>
                <a:uFillTx/>
                <a:latin typeface="Arial" pitchFamily="34" charset="0"/>
                <a:ea typeface="+mn-ea"/>
                <a:cs typeface="Arial" pitchFamily="34" charset="0"/>
              </a:rPr>
            </a:br>
            <a:endParaRPr kumimoji="0" lang="en-US" sz="1000" b="0" i="0" u="none" strike="noStrike" kern="1200" cap="none" spc="0" normalizeH="0" baseline="0" noProof="0" dirty="0" smtClean="0">
              <a:ln>
                <a:noFill/>
              </a:ln>
              <a:solidFill>
                <a:schemeClr val="tx2">
                  <a:lumMod val="75000"/>
                  <a:lumOff val="25000"/>
                </a:schemeClr>
              </a:solidFill>
              <a:effectLst/>
              <a:uLnTx/>
              <a:uFillTx/>
              <a:latin typeface="Arial" pitchFamily="34" charset="0"/>
              <a:ea typeface="+mn-ea"/>
              <a:cs typeface="Arial" pitchFamily="34" charset="0"/>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defRPr/>
            </a:pPr>
            <a:r>
              <a:rPr kumimoji="0" lang="en-US" sz="2400" b="0" i="0" u="none" strike="noStrike" kern="1200" cap="none" spc="0" normalizeH="0" baseline="0" noProof="0" dirty="0" smtClean="0">
                <a:ln>
                  <a:noFill/>
                </a:ln>
                <a:solidFill>
                  <a:schemeClr val="tx2">
                    <a:lumMod val="75000"/>
                    <a:lumOff val="25000"/>
                  </a:schemeClr>
                </a:solidFill>
                <a:effectLst/>
                <a:uLnTx/>
                <a:uFillTx/>
                <a:latin typeface="Arial" pitchFamily="34" charset="0"/>
                <a:ea typeface="+mn-ea"/>
                <a:cs typeface="Arial" pitchFamily="34" charset="0"/>
              </a:rPr>
              <a:t>Lots of volunteers don’t have a strong idea about where or how they want to volunteer. </a:t>
            </a:r>
          </a:p>
          <a:p>
            <a:pPr lvl="0" algn="l">
              <a:spcBef>
                <a:spcPct val="20000"/>
              </a:spcBef>
              <a:defRPr/>
            </a:pPr>
            <a:r>
              <a:rPr kumimoji="0" lang="en-US" sz="2400" b="0" i="0" u="none" strike="noStrike" kern="1200" cap="none" spc="0" normalizeH="0" baseline="0" noProof="0" dirty="0" smtClean="0">
                <a:ln>
                  <a:noFill/>
                </a:ln>
                <a:solidFill>
                  <a:schemeClr val="tx2">
                    <a:lumMod val="75000"/>
                    <a:lumOff val="25000"/>
                  </a:schemeClr>
                </a:solidFill>
                <a:effectLst/>
                <a:uLnTx/>
                <a:uFillTx/>
                <a:latin typeface="Arial" pitchFamily="34" charset="0"/>
                <a:ea typeface="+mn-ea"/>
                <a:cs typeface="Arial" pitchFamily="34" charset="0"/>
              </a:rPr>
              <a:t>They are looking for a opportunity to make an impact and find a cause they care </a:t>
            </a:r>
            <a:r>
              <a:rPr lang="en-US" sz="2400" b="0" noProof="0" dirty="0" smtClean="0">
                <a:solidFill>
                  <a:schemeClr val="tx2">
                    <a:lumMod val="75000"/>
                    <a:lumOff val="25000"/>
                  </a:schemeClr>
                </a:solidFill>
                <a:latin typeface="Arial" pitchFamily="34" charset="0"/>
                <a:cs typeface="Arial" pitchFamily="34" charset="0"/>
              </a:rPr>
              <a:t>a</a:t>
            </a:r>
            <a:r>
              <a:rPr lang="en-US" sz="2400" b="0" dirty="0" smtClean="0">
                <a:solidFill>
                  <a:schemeClr val="tx2">
                    <a:lumMod val="75000"/>
                    <a:lumOff val="25000"/>
                  </a:schemeClr>
                </a:solidFill>
                <a:latin typeface="Arial" pitchFamily="34" charset="0"/>
                <a:cs typeface="Arial" pitchFamily="34" charset="0"/>
              </a:rPr>
              <a:t>bout</a:t>
            </a:r>
            <a:r>
              <a:rPr kumimoji="0" lang="en-US" sz="2400" b="0" i="0" u="none" strike="noStrike" kern="1200" cap="none" spc="0" normalizeH="0" baseline="0" noProof="0" dirty="0" smtClean="0">
                <a:ln>
                  <a:noFill/>
                </a:ln>
                <a:solidFill>
                  <a:schemeClr val="tx2">
                    <a:lumMod val="75000"/>
                    <a:lumOff val="25000"/>
                  </a:schemeClr>
                </a:solidFill>
                <a:effectLst/>
                <a:uLnTx/>
                <a:uFillTx/>
                <a:latin typeface="Arial" pitchFamily="34" charset="0"/>
                <a:ea typeface="+mn-ea"/>
                <a:cs typeface="Arial" pitchFamily="34" charset="0"/>
              </a:rPr>
              <a:t>. (79% and 82% Hart 2010) </a:t>
            </a:r>
          </a:p>
          <a:p>
            <a:pPr marL="0" marR="0" lvl="0" indent="0" algn="l" defTabSz="914400" rtl="0" eaLnBrk="1" fontAlgn="base" latinLnBrk="0" hangingPunct="1">
              <a:lnSpc>
                <a:spcPct val="100000"/>
              </a:lnSpc>
              <a:spcBef>
                <a:spcPct val="20000"/>
              </a:spcBef>
              <a:spcAft>
                <a:spcPct val="0"/>
              </a:spcAft>
              <a:buClrTx/>
              <a:buSzTx/>
              <a:buFont typeface="Arial" charset="0"/>
              <a:buNone/>
              <a:tabLst/>
              <a:defRPr/>
            </a:pPr>
            <a:endParaRPr kumimoji="0" lang="en-US" sz="2800" b="0" i="0" u="none" strike="noStrike" kern="1200" cap="none" spc="0" normalizeH="0" baseline="0" noProof="0" dirty="0">
              <a:ln>
                <a:noFill/>
              </a:ln>
              <a:solidFill>
                <a:schemeClr val="tx2">
                  <a:lumMod val="75000"/>
                  <a:lumOff val="25000"/>
                </a:schemeClr>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30199" y="750627"/>
            <a:ext cx="8595437" cy="959111"/>
          </a:xfrm>
        </p:spPr>
        <p:txBody>
          <a:bodyPr/>
          <a:lstStyle/>
          <a:p>
            <a:r>
              <a:rPr lang="en-US" altLang="en-US" b="1" dirty="0" smtClean="0">
                <a:ea typeface="ＭＳ Ｐゴシック" pitchFamily="-103" charset="-128"/>
              </a:rPr>
              <a:t>Why Didn’t You Take a Library Opportunity?</a:t>
            </a:r>
          </a:p>
        </p:txBody>
      </p:sp>
      <p:graphicFrame>
        <p:nvGraphicFramePr>
          <p:cNvPr id="9219" name="Content Placeholder 3"/>
          <p:cNvGraphicFramePr>
            <a:graphicFrameLocks noGrp="1"/>
          </p:cNvGraphicFramePr>
          <p:nvPr>
            <p:ph idx="1"/>
            <p:extLst>
              <p:ext uri="{D42A27DB-BD31-4B8C-83A1-F6EECF244321}">
                <p14:modId xmlns:p14="http://schemas.microsoft.com/office/powerpoint/2010/main" val="1759795234"/>
              </p:ext>
            </p:extLst>
          </p:nvPr>
        </p:nvGraphicFramePr>
        <p:xfrm>
          <a:off x="228600" y="1752600"/>
          <a:ext cx="8686800" cy="4724400"/>
        </p:xfrm>
        <a:graphic>
          <a:graphicData uri="http://schemas.openxmlformats.org/presentationml/2006/ole">
            <mc:AlternateContent xmlns:mc="http://schemas.openxmlformats.org/markup-compatibility/2006">
              <mc:Choice xmlns:v="urn:schemas-microsoft-com:vml" Requires="v">
                <p:oleObj spid="_x0000_s2050" name="Chart" r:id="rId3" imgW="8254696" imgH="4152747" progId="Excel.Chart.8">
                  <p:embed/>
                </p:oleObj>
              </mc:Choice>
              <mc:Fallback>
                <p:oleObj name="Chart" r:id="rId3" imgW="8254696" imgH="4152747" progId="Excel.Chart.8">
                  <p:embed/>
                  <p:pic>
                    <p:nvPicPr>
                      <p:cNvPr id="0" name=""/>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752600"/>
                        <a:ext cx="8686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TextBox 3"/>
          <p:cNvSpPr txBox="1"/>
          <p:nvPr/>
        </p:nvSpPr>
        <p:spPr>
          <a:xfrm>
            <a:off x="357815" y="6154581"/>
            <a:ext cx="2799164" cy="246221"/>
          </a:xfrm>
          <a:prstGeom prst="rect">
            <a:avLst/>
          </a:prstGeom>
          <a:noFill/>
        </p:spPr>
        <p:txBody>
          <a:bodyPr wrap="none" rtlCol="0">
            <a:spAutoFit/>
          </a:bodyPr>
          <a:lstStyle/>
          <a:p>
            <a:r>
              <a:rPr lang="en-US" sz="1000" b="0" dirty="0" smtClean="0"/>
              <a:t>2013/2014 Library Survey Results, Carla Lehn</a:t>
            </a:r>
            <a:endParaRPr lang="en-US" sz="1000" b="0" dirty="0"/>
          </a:p>
        </p:txBody>
      </p:sp>
    </p:spTree>
    <p:extLst>
      <p:ext uri="{BB962C8B-B14F-4D97-AF65-F5344CB8AC3E}">
        <p14:creationId xmlns:p14="http://schemas.microsoft.com/office/powerpoint/2010/main" val="2256842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4_Default Design">
  <a:themeElements>
    <a:clrScheme name="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39289</TotalTime>
  <Words>1193</Words>
  <Application>Microsoft Office PowerPoint</Application>
  <PresentationFormat>On-screen Show (4:3)</PresentationFormat>
  <Paragraphs>238</Paragraphs>
  <Slides>23</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4_Default Design</vt:lpstr>
      <vt:lpstr>Chart</vt:lpstr>
      <vt:lpstr>PowerPoint Presentation</vt:lpstr>
      <vt:lpstr>What are we talking about?</vt:lpstr>
      <vt:lpstr>“Volunteers Needed”</vt:lpstr>
      <vt:lpstr>PowerPoint Presentation</vt:lpstr>
      <vt:lpstr>PowerPoint Presentation</vt:lpstr>
      <vt:lpstr>PowerPoint Presentation</vt:lpstr>
      <vt:lpstr>PowerPoint Presentation</vt:lpstr>
      <vt:lpstr>PowerPoint Presentation</vt:lpstr>
      <vt:lpstr>Why Didn’t You Take a Library Opportunity?</vt:lpstr>
      <vt:lpstr>Did  Your Library Volunteer Opportunity Lead to Other Forms of Support?</vt:lpstr>
      <vt:lpstr>Where are you looking now?</vt:lpstr>
      <vt:lpstr>Create a Recruitment Plan</vt:lpstr>
      <vt:lpstr>PowerPoint Presentation</vt:lpstr>
      <vt:lpstr>PowerPoint Presentation</vt:lpstr>
      <vt:lpstr>Keys to Creating Volunteer Engagement</vt:lpstr>
      <vt:lpstr>PowerPoint Presentation</vt:lpstr>
      <vt:lpstr>PowerPoint Presentation</vt:lpstr>
      <vt:lpstr>Start with a plan</vt:lpstr>
      <vt:lpstr>Evaluate!</vt:lpstr>
      <vt:lpstr>Evaluate!</vt:lpstr>
      <vt:lpstr>Things to Think About</vt:lpstr>
      <vt:lpstr>Resources</vt:lpstr>
      <vt:lpstr>Thanks for attending!</vt:lpstr>
    </vt:vector>
  </TitlesOfParts>
  <Company>VolunteerMatch.org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dc:creator>
  <cp:lastModifiedBy>Jennifer Bennett</cp:lastModifiedBy>
  <cp:revision>919</cp:revision>
  <cp:lastPrinted>2002-04-01T21:54:57Z</cp:lastPrinted>
  <dcterms:created xsi:type="dcterms:W3CDTF">2012-03-13T20:42:53Z</dcterms:created>
  <dcterms:modified xsi:type="dcterms:W3CDTF">2015-06-16T17:27:43Z</dcterms:modified>
</cp:coreProperties>
</file>