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4" r:id="rId1"/>
  </p:sldMasterIdLst>
  <p:notesMasterIdLst>
    <p:notesMasterId r:id="rId6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</p:sldIdLst>
  <p:sldSz cx="9144000" cy="5143500" type="screen16x9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12" y="-6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notesMaster" Target="notesMasters/notesMaster1.xml"/><Relationship Id="rId61" Type="http://schemas.openxmlformats.org/officeDocument/2006/relationships/printerSettings" Target="printerSettings/printerSettings1.bin"/><Relationship Id="rId62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343198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9" name="Shape 2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4" name="Shape 2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0" name="Shape 2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8" name="Shape 2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9" name="Shape 2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4" name="Shape 2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9" name="Shape 2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2" name="Shape 2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0" name="Shape 2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7" name="Shape 2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2" name="Shape 2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8" name="Shape 2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4" name="Shape 3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0" name="Shape 3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7" name="Shape 3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24" name="Shape 3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0" name="Shape 3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0" name="Shape 3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7" name="Shape 3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hape 36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61" name="Shape 3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1" name="Shape 3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83" name="Shape 3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hape 39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91" name="Shape 3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hape 39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96" name="Shape 3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Shape 41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1" name="Shape 4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7" name="Shape 4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Shape 42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24" name="Shape 4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hape 42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30" name="Shape 4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Shape 43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38" name="Shape 4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856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SzPct val="100000"/>
              <a:defRPr sz="4800"/>
            </a:lvl1pPr>
            <a:lvl2pPr algn="ctr">
              <a:spcBef>
                <a:spcPts val="0"/>
              </a:spcBef>
              <a:buSzPct val="100000"/>
              <a:defRPr sz="4800"/>
            </a:lvl2pPr>
            <a:lvl3pPr algn="ctr">
              <a:spcBef>
                <a:spcPts val="0"/>
              </a:spcBef>
              <a:buSzPct val="100000"/>
              <a:defRPr sz="4800"/>
            </a:lvl3pPr>
            <a:lvl4pPr algn="ctr">
              <a:spcBef>
                <a:spcPts val="0"/>
              </a:spcBef>
              <a:buSzPct val="100000"/>
              <a:defRPr sz="4800"/>
            </a:lvl4pPr>
            <a:lvl5pPr algn="ctr">
              <a:spcBef>
                <a:spcPts val="0"/>
              </a:spcBef>
              <a:buSzPct val="100000"/>
              <a:defRPr sz="4800"/>
            </a:lvl5pPr>
            <a:lvl6pPr algn="ctr">
              <a:spcBef>
                <a:spcPts val="0"/>
              </a:spcBef>
              <a:buSzPct val="100000"/>
              <a:defRPr sz="4800"/>
            </a:lvl6pPr>
            <a:lvl7pPr algn="ctr">
              <a:spcBef>
                <a:spcPts val="0"/>
              </a:spcBef>
              <a:buSzPct val="100000"/>
              <a:defRPr sz="4800"/>
            </a:lvl7pPr>
            <a:lvl8pPr algn="ctr">
              <a:spcBef>
                <a:spcPts val="0"/>
              </a:spcBef>
              <a:buSzPct val="100000"/>
              <a:defRPr sz="4800"/>
            </a:lvl8pPr>
            <a:lvl9pPr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ubTitle" idx="1"/>
          </p:nvPr>
        </p:nvSpPr>
        <p:spPr>
          <a:xfrm>
            <a:off x="685800" y="2840053"/>
            <a:ext cx="7772400" cy="784737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8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25" cy="372568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2"/>
          </p:nvPr>
        </p:nvSpPr>
        <p:spPr>
          <a:xfrm>
            <a:off x="4692273" y="1200150"/>
            <a:ext cx="3994525" cy="372568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52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360"/>
              </a:spcBef>
              <a:buSzPct val="100000"/>
              <a:buNone/>
              <a:defRPr sz="1800"/>
            </a:lvl1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90F066-0113-FD40-9F75-02D1EE2099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18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600"/>
              </a:spcBef>
              <a:buClr>
                <a:schemeClr val="dk1"/>
              </a:buClr>
              <a:buSzPct val="100000"/>
              <a:defRPr sz="3000">
                <a:solidFill>
                  <a:schemeClr val="dk1"/>
                </a:solidFill>
              </a:defRPr>
            </a:lvl1pPr>
            <a:lvl2pPr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2pPr>
            <a:lvl3pPr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3pPr>
            <a:lvl4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4pPr>
            <a:lvl5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5pPr>
            <a:lvl6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6pPr>
            <a:lvl7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7pPr>
            <a:lvl8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8pPr>
            <a:lvl9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lvl1pPr algn="r">
              <a:spcBef>
                <a:spcPts val="0"/>
              </a:spcBef>
              <a:buNone/>
              <a:defRPr sz="1300">
                <a:solidFill>
                  <a:schemeClr val="dk1"/>
                </a:solidFill>
              </a:defRPr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hyperlink" Target="http://www.aadl.org/hometools" TargetMode="External"/><Relationship Id="rId6" Type="http://schemas.openxmlformats.org/officeDocument/2006/relationships/hyperlink" Target="http://www.aadl.org/artprints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9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hyperlink" Target="http://www.aadl.org/sciencetools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hyperlink" Target="http://www.aadl.org/sciencetools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hyperlink" Target="http://www.aadl.org/musictools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adl.org/musictools" TargetMode="External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adl.org/musictools" TargetMode="External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hyperlink" Target="http://www.aadl.org/arttools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8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hyperlink" Target="http://www.aadl.org/hometools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hyperlink" Target="http://www.aadl.org/games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adl.org/musictools" TargetMode="External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8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4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4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27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7" Type="http://schemas.openxmlformats.org/officeDocument/2006/relationships/image" Target="../media/image68.png"/><Relationship Id="rId8" Type="http://schemas.openxmlformats.org/officeDocument/2006/relationships/image" Target="../media/image69.png"/><Relationship Id="rId9" Type="http://schemas.openxmlformats.org/officeDocument/2006/relationships/image" Target="../media/image70.png"/><Relationship Id="rId10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4" Type="http://schemas.openxmlformats.org/officeDocument/2006/relationships/image" Target="../media/image73.jpg"/><Relationship Id="rId5" Type="http://schemas.openxmlformats.org/officeDocument/2006/relationships/image" Target="../media/image74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7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7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7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29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79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80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mailto:teeris@aadl.org" TargetMode="External"/><Relationship Id="rId4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stituteofmaking.org.uk/materials-library" TargetMode="External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subTitle" idx="1"/>
          </p:nvPr>
        </p:nvSpPr>
        <p:spPr>
          <a:xfrm>
            <a:off x="4066800" y="3305650"/>
            <a:ext cx="4391399" cy="1110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Steve Teeri  </a:t>
            </a:r>
            <a:r>
              <a:rPr lang="en" sz="1400"/>
              <a:t>teeris@aadl.org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Anne Drozd </a:t>
            </a:r>
            <a:r>
              <a:rPr lang="en" sz="1400"/>
              <a:t>drozda@aadl.org</a:t>
            </a:r>
          </a:p>
        </p:txBody>
      </p:sp>
      <p:pic>
        <p:nvPicPr>
          <p:cNvPr id="31" name="Shape 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40125"/>
            <a:ext cx="1939353" cy="5143504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Shape 32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856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r">
              <a:spcBef>
                <a:spcPts val="0"/>
              </a:spcBef>
              <a:buNone/>
            </a:pPr>
            <a:r>
              <a:rPr lang="en" sz="3600"/>
              <a:t>Libraries That Lend Things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03737" y="680554"/>
            <a:ext cx="3513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An Infopeople Webinar</a:t>
            </a:r>
          </a:p>
          <a:p>
            <a:pPr algn="r"/>
            <a:r>
              <a:rPr lang="en-US" dirty="0" smtClean="0"/>
              <a:t>Wednesday, July 22, 2015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subTitle" idx="1"/>
          </p:nvPr>
        </p:nvSpPr>
        <p:spPr>
          <a:xfrm>
            <a:off x="685800" y="2840053"/>
            <a:ext cx="7772400" cy="7847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99" name="Shape 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5648" y="0"/>
            <a:ext cx="7932703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ctrTitle"/>
          </p:nvPr>
        </p:nvSpPr>
        <p:spPr>
          <a:xfrm>
            <a:off x="685800" y="160972"/>
            <a:ext cx="7772400" cy="7847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2400"/>
              <a:t>Human Library in Copenhagen, Denmark</a:t>
            </a:r>
          </a:p>
        </p:txBody>
      </p:sp>
      <p:sp>
        <p:nvSpPr>
          <p:cNvPr id="105" name="Shape 105"/>
          <p:cNvSpPr txBox="1">
            <a:spLocks noGrp="1"/>
          </p:cNvSpPr>
          <p:nvPr>
            <p:ph type="subTitle" idx="1"/>
          </p:nvPr>
        </p:nvSpPr>
        <p:spPr>
          <a:xfrm>
            <a:off x="685800" y="2840053"/>
            <a:ext cx="7772400" cy="7847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106" name="Shape 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9812" y="948700"/>
            <a:ext cx="6284376" cy="4194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ctrTitle"/>
          </p:nvPr>
        </p:nvSpPr>
        <p:spPr>
          <a:xfrm>
            <a:off x="685800" y="-1"/>
            <a:ext cx="7772400" cy="9410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2400"/>
              <a:t>Libraryfarm </a:t>
            </a:r>
          </a:p>
          <a:p>
            <a:pPr>
              <a:spcBef>
                <a:spcPts val="0"/>
              </a:spcBef>
              <a:buNone/>
            </a:pPr>
            <a:r>
              <a:rPr lang="en" sz="2400"/>
              <a:t>Cicero, New York</a:t>
            </a:r>
          </a:p>
        </p:txBody>
      </p:sp>
      <p:sp>
        <p:nvSpPr>
          <p:cNvPr id="112" name="Shape 112"/>
          <p:cNvSpPr txBox="1">
            <a:spLocks noGrp="1"/>
          </p:cNvSpPr>
          <p:nvPr>
            <p:ph type="subTitle" idx="1"/>
          </p:nvPr>
        </p:nvSpPr>
        <p:spPr>
          <a:xfrm>
            <a:off x="685800" y="2840053"/>
            <a:ext cx="7772400" cy="7847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113" name="Shape 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8075" y="827325"/>
            <a:ext cx="5687849" cy="426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1800"/>
              <a:t>you can start small.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Where we started:</a:t>
            </a:r>
          </a:p>
        </p:txBody>
      </p:sp>
      <p:pic>
        <p:nvPicPr>
          <p:cNvPr id="124" name="Shape 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9587" y="1381625"/>
            <a:ext cx="2521475" cy="252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Shape 1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9400" y="1297049"/>
            <a:ext cx="3382350" cy="287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Shape 126"/>
          <p:cNvSpPr txBox="1"/>
          <p:nvPr/>
        </p:nvSpPr>
        <p:spPr>
          <a:xfrm>
            <a:off x="560325" y="3968600"/>
            <a:ext cx="3000000" cy="1010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 b="1">
                <a:solidFill>
                  <a:schemeClr val="dk1"/>
                </a:solidFill>
              </a:rPr>
              <a:t>Energy Meters (2005)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1800">
                <a:solidFill>
                  <a:schemeClr val="hlink"/>
                </a:solidFill>
                <a:hlinkClick r:id="rId5"/>
              </a:rPr>
              <a:t>aadl.org/hometools</a:t>
            </a:r>
          </a:p>
        </p:txBody>
      </p:sp>
      <p:sp>
        <p:nvSpPr>
          <p:cNvPr id="127" name="Shape 127"/>
          <p:cNvSpPr txBox="1"/>
          <p:nvPr/>
        </p:nvSpPr>
        <p:spPr>
          <a:xfrm>
            <a:off x="4874325" y="4430550"/>
            <a:ext cx="2521499" cy="516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en" sz="1800" b="1"/>
              <a:t>Art Prints (40+ years)</a:t>
            </a:r>
          </a:p>
          <a:p>
            <a:pPr algn="ctr">
              <a:spcBef>
                <a:spcPts val="0"/>
              </a:spcBef>
              <a:buNone/>
            </a:pPr>
            <a:r>
              <a:rPr lang="en" sz="1800">
                <a:solidFill>
                  <a:schemeClr val="hlink"/>
                </a:solidFill>
                <a:hlinkClick r:id="rId6"/>
              </a:rPr>
              <a:t>aadl.org/artprints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Shape 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9400" y="641100"/>
            <a:ext cx="6481299" cy="4502401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Shape 133"/>
          <p:cNvSpPr txBox="1"/>
          <p:nvPr/>
        </p:nvSpPr>
        <p:spPr>
          <a:xfrm>
            <a:off x="352300" y="187900"/>
            <a:ext cx="2661900" cy="38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Art Prints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Telescopes</a:t>
            </a:r>
          </a:p>
        </p:txBody>
      </p:sp>
      <p:pic>
        <p:nvPicPr>
          <p:cNvPr id="139" name="Shape 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250" y="1245000"/>
            <a:ext cx="3520199" cy="3520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Shape 1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09700" y="1474137"/>
            <a:ext cx="2195225" cy="219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Shape 1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10000" y="1809750"/>
            <a:ext cx="1524000" cy="15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Shape 142"/>
          <p:cNvSpPr txBox="1"/>
          <p:nvPr/>
        </p:nvSpPr>
        <p:spPr>
          <a:xfrm>
            <a:off x="5550900" y="2357125"/>
            <a:ext cx="429299" cy="46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3000"/>
              <a:t>+</a:t>
            </a:r>
          </a:p>
        </p:txBody>
      </p:sp>
      <p:sp>
        <p:nvSpPr>
          <p:cNvPr id="143" name="Shape 143"/>
          <p:cNvSpPr txBox="1"/>
          <p:nvPr/>
        </p:nvSpPr>
        <p:spPr>
          <a:xfrm>
            <a:off x="3390200" y="3956475"/>
            <a:ext cx="2699099" cy="580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/>
              <a:t>Started in 2009 with 7. Now circulating 30.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title"/>
          </p:nvPr>
        </p:nvSpPr>
        <p:spPr>
          <a:xfrm>
            <a:off x="457200" y="2143053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/>
              <a:t>aadl’s current collections</a:t>
            </a:r>
          </a:p>
        </p:txBody>
      </p:sp>
      <p:pic>
        <p:nvPicPr>
          <p:cNvPr id="149" name="Shape 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83975" y="3397470"/>
            <a:ext cx="2160025" cy="1746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3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900" y="0"/>
            <a:ext cx="5143500" cy="51435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Shape 1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0250" y="0"/>
            <a:ext cx="5143498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ctrTitle"/>
          </p:nvPr>
        </p:nvSpPr>
        <p:spPr>
          <a:xfrm>
            <a:off x="685800" y="139447"/>
            <a:ext cx="7772400" cy="8591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000"/>
              <a:t>What we’ll cover:</a:t>
            </a:r>
          </a:p>
        </p:txBody>
      </p:sp>
      <p:pic>
        <p:nvPicPr>
          <p:cNvPr id="38" name="Shape 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96794" y="2667325"/>
            <a:ext cx="2470999" cy="2476175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Shape 39"/>
          <p:cNvSpPr txBox="1">
            <a:spLocks noGrp="1"/>
          </p:cNvSpPr>
          <p:nvPr>
            <p:ph type="subTitle" idx="1"/>
          </p:nvPr>
        </p:nvSpPr>
        <p:spPr>
          <a:xfrm>
            <a:off x="1027650" y="1091925"/>
            <a:ext cx="6244799" cy="3534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/>
              <a:t>Where to start</a:t>
            </a:r>
          </a:p>
          <a:p>
            <a:pPr marL="457200" lvl="0" indent="-419100" algn="l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/>
              <a:t>AADL’s current collections</a:t>
            </a:r>
          </a:p>
          <a:p>
            <a:pPr marL="457200" lvl="0" indent="-419100" algn="l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/>
              <a:t>Audience</a:t>
            </a:r>
          </a:p>
          <a:p>
            <a:pPr marL="457200" lvl="0" indent="-419100" algn="l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/>
              <a:t>Collaboration with community organizations</a:t>
            </a:r>
          </a:p>
          <a:p>
            <a:pPr marL="457200" lvl="0" indent="-419100" algn="l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/>
              <a:t>How to start an unusual collection at your library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Shape 1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5259" y="0"/>
            <a:ext cx="657348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Shape 170"/>
          <p:cNvSpPr txBox="1"/>
          <p:nvPr/>
        </p:nvSpPr>
        <p:spPr>
          <a:xfrm>
            <a:off x="3351900" y="728250"/>
            <a:ext cx="4506900" cy="85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2400">
                <a:solidFill>
                  <a:schemeClr val="hlink"/>
                </a:solidFill>
                <a:hlinkClick r:id="rId4"/>
              </a:rPr>
              <a:t>aadl.org/sciencetools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Shape 1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5434" y="1001725"/>
            <a:ext cx="6853159" cy="2122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Shape 1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7125" y="3021338"/>
            <a:ext cx="6989752" cy="2122162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Shape 177"/>
          <p:cNvSpPr txBox="1"/>
          <p:nvPr/>
        </p:nvSpPr>
        <p:spPr>
          <a:xfrm>
            <a:off x="654912" y="0"/>
            <a:ext cx="7834199" cy="104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000" b="1">
                <a:solidFill>
                  <a:schemeClr val="dk1"/>
                </a:solidFill>
              </a:rPr>
              <a:t>Science Tools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3000">
                <a:solidFill>
                  <a:schemeClr val="hlink"/>
                </a:solidFill>
                <a:hlinkClick r:id="rId5"/>
              </a:rPr>
              <a:t>aadl.org/sciencetools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Shape 1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5215" y="0"/>
            <a:ext cx="6633567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Shape 183"/>
          <p:cNvSpPr txBox="1"/>
          <p:nvPr/>
        </p:nvSpPr>
        <p:spPr>
          <a:xfrm>
            <a:off x="3619325" y="672025"/>
            <a:ext cx="4269299" cy="91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2400">
                <a:solidFill>
                  <a:schemeClr val="hlink"/>
                </a:solidFill>
                <a:hlinkClick r:id="rId4"/>
              </a:rPr>
              <a:t>aadl.org/musictools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/>
          <p:nvPr/>
        </p:nvSpPr>
        <p:spPr>
          <a:xfrm>
            <a:off x="1018050" y="-27000"/>
            <a:ext cx="7107899" cy="986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000" b="1">
                <a:solidFill>
                  <a:schemeClr val="dk1"/>
                </a:solidFill>
              </a:rPr>
              <a:t>Music Tools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3000">
                <a:solidFill>
                  <a:schemeClr val="hlink"/>
                </a:solidFill>
                <a:hlinkClick r:id="rId3"/>
              </a:rPr>
              <a:t>aadl.org/musictools</a:t>
            </a:r>
          </a:p>
        </p:txBody>
      </p:sp>
      <p:pic>
        <p:nvPicPr>
          <p:cNvPr id="189" name="Shape 1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11109" y="959700"/>
            <a:ext cx="5121789" cy="418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/>
          <p:nvPr/>
        </p:nvSpPr>
        <p:spPr>
          <a:xfrm>
            <a:off x="1018050" y="-27000"/>
            <a:ext cx="7107899" cy="986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000" b="1">
                <a:solidFill>
                  <a:schemeClr val="dk1"/>
                </a:solidFill>
              </a:rPr>
              <a:t>Music Tools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3000">
                <a:solidFill>
                  <a:schemeClr val="hlink"/>
                </a:solidFill>
                <a:hlinkClick r:id="rId3"/>
              </a:rPr>
              <a:t>aadl.org/musictools</a:t>
            </a:r>
          </a:p>
        </p:txBody>
      </p:sp>
      <p:pic>
        <p:nvPicPr>
          <p:cNvPr id="195" name="Shape 1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19403" y="959699"/>
            <a:ext cx="5105197" cy="4183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Shape 2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0200" y="836124"/>
            <a:ext cx="5203599" cy="4307375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Shape 201"/>
          <p:cNvSpPr txBox="1"/>
          <p:nvPr/>
        </p:nvSpPr>
        <p:spPr>
          <a:xfrm>
            <a:off x="688950" y="0"/>
            <a:ext cx="7766100" cy="961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000" b="1">
                <a:solidFill>
                  <a:schemeClr val="dk1"/>
                </a:solidFill>
              </a:rPr>
              <a:t>Art Tools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3000">
                <a:solidFill>
                  <a:schemeClr val="hlink"/>
                </a:solidFill>
                <a:hlinkClick r:id="rId4"/>
              </a:rPr>
              <a:t>aadl.org/arttools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Shape 2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Shape 2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2076" y="0"/>
            <a:ext cx="5859846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Shape 2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812" y="969700"/>
            <a:ext cx="8408377" cy="4097249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Shape 217"/>
          <p:cNvSpPr txBox="1"/>
          <p:nvPr/>
        </p:nvSpPr>
        <p:spPr>
          <a:xfrm>
            <a:off x="927162" y="-25150"/>
            <a:ext cx="7289699" cy="1037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 b="1">
                <a:solidFill>
                  <a:schemeClr val="dk1"/>
                </a:solidFill>
              </a:rPr>
              <a:t>Home Tools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3600">
                <a:solidFill>
                  <a:schemeClr val="hlink"/>
                </a:solidFill>
                <a:hlinkClick r:id="rId4"/>
              </a:rPr>
              <a:t>aadl.org/hometools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Shape 2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9162" y="1063250"/>
            <a:ext cx="8025672" cy="392055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Shape 223"/>
          <p:cNvSpPr txBox="1"/>
          <p:nvPr/>
        </p:nvSpPr>
        <p:spPr>
          <a:xfrm>
            <a:off x="693300" y="0"/>
            <a:ext cx="7757399" cy="1324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000" b="1">
                <a:solidFill>
                  <a:schemeClr val="dk1"/>
                </a:solidFill>
              </a:rPr>
              <a:t>Games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3000">
                <a:solidFill>
                  <a:schemeClr val="hlink"/>
                </a:solidFill>
                <a:hlinkClick r:id="rId4"/>
              </a:rPr>
              <a:t>aadl.org/games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Where to start.</a:t>
            </a:r>
          </a:p>
        </p:txBody>
      </p:sp>
      <p:pic>
        <p:nvPicPr>
          <p:cNvPr id="45" name="Shape 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14197" y="3721747"/>
            <a:ext cx="2929800" cy="140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>
            <a:spLocks noGrp="1"/>
          </p:cNvSpPr>
          <p:nvPr>
            <p:ph type="title"/>
          </p:nvPr>
        </p:nvSpPr>
        <p:spPr>
          <a:xfrm>
            <a:off x="457200" y="2143053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Audience</a:t>
            </a:r>
          </a:p>
        </p:txBody>
      </p:sp>
      <p:pic>
        <p:nvPicPr>
          <p:cNvPr id="229" name="Shape 2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42975" y="2291575"/>
            <a:ext cx="1501024" cy="285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/>
              <a:t>Your audience is your community.</a:t>
            </a:r>
          </a:p>
        </p:txBody>
      </p:sp>
      <p:pic>
        <p:nvPicPr>
          <p:cNvPr id="235" name="Shape 2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3712" y="1534587"/>
            <a:ext cx="5362575" cy="288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Start a conversation.</a:t>
            </a:r>
          </a:p>
        </p:txBody>
      </p:sp>
      <p:sp>
        <p:nvSpPr>
          <p:cNvPr id="241" name="Shape 241"/>
          <p:cNvSpPr txBox="1">
            <a:spLocks noGrp="1"/>
          </p:cNvSpPr>
          <p:nvPr>
            <p:ph type="body" idx="1"/>
          </p:nvPr>
        </p:nvSpPr>
        <p:spPr>
          <a:xfrm>
            <a:off x="5430425" y="1200150"/>
            <a:ext cx="3256500" cy="28307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800"/>
              <a:t>email</a:t>
            </a:r>
          </a:p>
          <a:p>
            <a:pPr marL="457200" lvl="0" indent="-3429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800"/>
              <a:t>social media</a:t>
            </a:r>
          </a:p>
          <a:p>
            <a:pPr marL="457200" lvl="0" indent="-3429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800"/>
              <a:t>contact us forms</a:t>
            </a:r>
          </a:p>
          <a:p>
            <a:pPr marL="457200" lvl="0" indent="-3429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800"/>
              <a:t>at the reference desk</a:t>
            </a:r>
          </a:p>
          <a:p>
            <a:pPr marL="457200" lvl="0" indent="-3429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800"/>
              <a:t>at events</a:t>
            </a:r>
          </a:p>
          <a:p>
            <a:pPr marL="457200" lvl="0" indent="-3429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800"/>
              <a:t>contact organizations in your community with similar interests</a:t>
            </a:r>
          </a:p>
        </p:txBody>
      </p:sp>
      <p:pic>
        <p:nvPicPr>
          <p:cNvPr id="242" name="Shape 2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187" y="1734250"/>
            <a:ext cx="4010025" cy="265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Shape 2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53020" y="3854619"/>
            <a:ext cx="711225" cy="71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Shape 2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66975" y="3875087"/>
            <a:ext cx="670299" cy="670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Shape 2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39994" y="3895544"/>
            <a:ext cx="711224" cy="711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Shape 2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73082" y="3875582"/>
            <a:ext cx="751162" cy="751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Shape 2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085" y="0"/>
            <a:ext cx="792982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Shape 2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0926" y="0"/>
            <a:ext cx="6882145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Shape 2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720" y="1497550"/>
            <a:ext cx="2229249" cy="294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Shape 2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15975" y="2321075"/>
            <a:ext cx="1298124" cy="1298124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Shape 263"/>
          <p:cNvSpPr txBox="1">
            <a:spLocks noGrp="1"/>
          </p:cNvSpPr>
          <p:nvPr>
            <p:ph type="body" idx="1"/>
          </p:nvPr>
        </p:nvSpPr>
        <p:spPr>
          <a:xfrm>
            <a:off x="422225" y="262425"/>
            <a:ext cx="8229600" cy="724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2400" b="1"/>
              <a:t>Start small to test the audience interest.</a:t>
            </a:r>
          </a:p>
        </p:txBody>
      </p:sp>
      <p:pic>
        <p:nvPicPr>
          <p:cNvPr id="264" name="Shape 2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55048" y="1117800"/>
            <a:ext cx="1424350" cy="1881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Shape 2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0448" y="3166650"/>
            <a:ext cx="1424350" cy="1881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Shape 2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6448" y="1284875"/>
            <a:ext cx="1424350" cy="1881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Shape 2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6448" y="3226500"/>
            <a:ext cx="1424350" cy="1881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Shape 2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02873" y="1344725"/>
            <a:ext cx="1424350" cy="1881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Shape 2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9248" y="3166650"/>
            <a:ext cx="1424350" cy="1881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Shape 2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720" y="1497550"/>
            <a:ext cx="2229249" cy="294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Shape 2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15975" y="2321075"/>
            <a:ext cx="1298124" cy="1298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Shape 2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73924" y="623224"/>
            <a:ext cx="5470075" cy="4430073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Shape 277"/>
          <p:cNvSpPr txBox="1">
            <a:spLocks noGrp="1"/>
          </p:cNvSpPr>
          <p:nvPr>
            <p:ph type="body" idx="1"/>
          </p:nvPr>
        </p:nvSpPr>
        <p:spPr>
          <a:xfrm>
            <a:off x="422225" y="262425"/>
            <a:ext cx="8229600" cy="724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400" b="1"/>
              <a:t>Progression from general collections (accessible to all) to tools requiring specialized knowledge.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Patron Uses:</a:t>
            </a:r>
          </a:p>
        </p:txBody>
      </p:sp>
      <p:sp>
        <p:nvSpPr>
          <p:cNvPr id="283" name="Shape 283"/>
          <p:cNvSpPr txBox="1">
            <a:spLocks noGrp="1"/>
          </p:cNvSpPr>
          <p:nvPr>
            <p:ph type="body" idx="1"/>
          </p:nvPr>
        </p:nvSpPr>
        <p:spPr>
          <a:xfrm>
            <a:off x="457200" y="1729125"/>
            <a:ext cx="3488699" cy="2366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Dave Menzo</a:t>
            </a:r>
            <a:r>
              <a:rPr lang="en" sz="1400"/>
              <a:t> </a:t>
            </a:r>
          </a:p>
          <a:p>
            <a:pPr>
              <a:spcBef>
                <a:spcPts val="0"/>
              </a:spcBef>
              <a:buNone/>
            </a:pPr>
            <a:r>
              <a:rPr lang="en" sz="1400"/>
              <a:t>Musician Dave Menzo explored an exciting concept for his new album “Shhh...”. Every instrument played on the album came from AADL’s </a:t>
            </a:r>
            <a:r>
              <a:rPr lang="en" sz="1400" u="sng">
                <a:solidFill>
                  <a:srgbClr val="E25A10"/>
                </a:solidFill>
                <a:hlinkClick r:id="rId3"/>
              </a:rPr>
              <a:t>Music Tools</a:t>
            </a:r>
            <a:r>
              <a:rPr lang="en" sz="1400"/>
              <a:t> collection! This unusual collection allows Library cardholders to check out drum machines, synthesizers, guitar pedals, and other instruments. </a:t>
            </a:r>
          </a:p>
        </p:txBody>
      </p:sp>
      <p:pic>
        <p:nvPicPr>
          <p:cNvPr id="284" name="Shape 2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05878" y="358375"/>
            <a:ext cx="3542347" cy="4583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Shape 2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3863" y="0"/>
            <a:ext cx="5596274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 txBox="1">
            <a:spLocks noGrp="1"/>
          </p:cNvSpPr>
          <p:nvPr>
            <p:ph type="title"/>
          </p:nvPr>
        </p:nvSpPr>
        <p:spPr>
          <a:xfrm>
            <a:off x="39575" y="365400"/>
            <a:ext cx="4563000" cy="7919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Events: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295" name="Shape 2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0600" y="152550"/>
            <a:ext cx="5893050" cy="4747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/>
              <a:t>But we’re already lending things!</a:t>
            </a:r>
          </a:p>
        </p:txBody>
      </p:sp>
      <p:pic>
        <p:nvPicPr>
          <p:cNvPr id="51" name="Shape 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65816" y="1200150"/>
            <a:ext cx="3464907" cy="3648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title"/>
          </p:nvPr>
        </p:nvSpPr>
        <p:spPr>
          <a:xfrm>
            <a:off x="457200" y="205973"/>
            <a:ext cx="8229600" cy="1147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" sz="2400"/>
              <a:t>Electronic Music Production with Mike Huckaby</a:t>
            </a:r>
          </a:p>
          <a:p>
            <a:pPr>
              <a:spcBef>
                <a:spcPts val="0"/>
              </a:spcBef>
              <a:buNone/>
            </a:pPr>
            <a:r>
              <a:rPr lang="en" sz="2400" b="0"/>
              <a:t>(weekly workshops at aadl)</a:t>
            </a:r>
          </a:p>
        </p:txBody>
      </p:sp>
      <p:pic>
        <p:nvPicPr>
          <p:cNvPr id="301" name="Shape 3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6875" y="1777125"/>
            <a:ext cx="5810250" cy="257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Telescope Modifications Event</a:t>
            </a:r>
          </a:p>
        </p:txBody>
      </p:sp>
      <p:pic>
        <p:nvPicPr>
          <p:cNvPr id="307" name="Shape 3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3107" y="1200150"/>
            <a:ext cx="5257789" cy="3943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/>
              <a:t>Telescope Launch Event</a:t>
            </a:r>
          </a:p>
        </p:txBody>
      </p:sp>
      <p:pic>
        <p:nvPicPr>
          <p:cNvPr id="313" name="Shape 3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774" y="1322200"/>
            <a:ext cx="2774416" cy="3699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Shape 3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10976" y="1322199"/>
            <a:ext cx="4986550" cy="369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/>
              <a:t>Mini Maker Faire</a:t>
            </a:r>
          </a:p>
        </p:txBody>
      </p:sp>
      <p:pic>
        <p:nvPicPr>
          <p:cNvPr id="320" name="Shape 320"/>
          <p:cNvPicPr preferRelativeResize="0"/>
          <p:nvPr/>
        </p:nvPicPr>
        <p:blipFill rotWithShape="1">
          <a:blip r:embed="rId3">
            <a:alphaModFix/>
          </a:blip>
          <a:srcRect l="4446" t="21854" r="13519" b="4360"/>
          <a:stretch/>
        </p:blipFill>
        <p:spPr>
          <a:xfrm>
            <a:off x="315600" y="1600849"/>
            <a:ext cx="4194200" cy="2829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Shape 321"/>
          <p:cNvPicPr preferRelativeResize="0"/>
          <p:nvPr/>
        </p:nvPicPr>
        <p:blipFill rotWithShape="1">
          <a:blip r:embed="rId4">
            <a:alphaModFix/>
          </a:blip>
          <a:srcRect t="6261"/>
          <a:stretch/>
        </p:blipFill>
        <p:spPr>
          <a:xfrm>
            <a:off x="4801721" y="1600850"/>
            <a:ext cx="4024280" cy="2829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 txBox="1">
            <a:spLocks noGrp="1"/>
          </p:cNvSpPr>
          <p:nvPr>
            <p:ph type="title"/>
          </p:nvPr>
        </p:nvSpPr>
        <p:spPr>
          <a:xfrm>
            <a:off x="457200" y="2143053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2400"/>
              <a:t>Collaborations with community organizations</a:t>
            </a:r>
          </a:p>
        </p:txBody>
      </p:sp>
      <p:pic>
        <p:nvPicPr>
          <p:cNvPr id="327" name="Shape 3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67124" y="2938699"/>
            <a:ext cx="1348274" cy="2204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Shape 3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250" y="1245000"/>
            <a:ext cx="3520199" cy="3520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Shape 3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09700" y="1474137"/>
            <a:ext cx="2195225" cy="219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Shape 3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10000" y="1809750"/>
            <a:ext cx="1524000" cy="15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Shape 335"/>
          <p:cNvSpPr txBox="1"/>
          <p:nvPr/>
        </p:nvSpPr>
        <p:spPr>
          <a:xfrm>
            <a:off x="5550900" y="2357125"/>
            <a:ext cx="429299" cy="46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000"/>
              <a:t>+</a:t>
            </a:r>
          </a:p>
        </p:txBody>
      </p:sp>
      <p:sp>
        <p:nvSpPr>
          <p:cNvPr id="336" name="Shape 33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Telescopes</a:t>
            </a:r>
          </a:p>
        </p:txBody>
      </p:sp>
      <p:sp>
        <p:nvSpPr>
          <p:cNvPr id="337" name="Shape 337"/>
          <p:cNvSpPr txBox="1"/>
          <p:nvPr/>
        </p:nvSpPr>
        <p:spPr>
          <a:xfrm>
            <a:off x="3390200" y="3956475"/>
            <a:ext cx="2699099" cy="580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Started in 2009 with a dozen. Now circulating 30.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Music tools in the classroom</a:t>
            </a:r>
          </a:p>
        </p:txBody>
      </p:sp>
      <p:sp>
        <p:nvSpPr>
          <p:cNvPr id="343" name="Shape 343"/>
          <p:cNvSpPr txBox="1">
            <a:spLocks noGrp="1"/>
          </p:cNvSpPr>
          <p:nvPr>
            <p:ph type="body" idx="1"/>
          </p:nvPr>
        </p:nvSpPr>
        <p:spPr>
          <a:xfrm>
            <a:off x="828225" y="1924262"/>
            <a:ext cx="2962199" cy="23210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2400"/>
              <a:t>Collaboration with Tappan Middle School’s music program and orchestra teacher Joe DeMarsh</a:t>
            </a:r>
          </a:p>
        </p:txBody>
      </p:sp>
      <p:pic>
        <p:nvPicPr>
          <p:cNvPr id="344" name="Shape 3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2300" y="1624933"/>
            <a:ext cx="4396650" cy="291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 txBox="1">
            <a:spLocks noGrp="1"/>
          </p:cNvSpPr>
          <p:nvPr>
            <p:ph type="body" idx="1"/>
          </p:nvPr>
        </p:nvSpPr>
        <p:spPr>
          <a:xfrm>
            <a:off x="457200" y="210975"/>
            <a:ext cx="8229600" cy="47147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b="1"/>
              <a:t>Summer Day Camp Kits</a:t>
            </a:r>
          </a:p>
        </p:txBody>
      </p:sp>
      <p:pic>
        <p:nvPicPr>
          <p:cNvPr id="350" name="Shape 3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1300" y="3496387"/>
            <a:ext cx="1905000" cy="113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Shape 3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73500" y="3496400"/>
            <a:ext cx="1350575" cy="1350575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Shape 352"/>
          <p:cNvSpPr txBox="1"/>
          <p:nvPr/>
        </p:nvSpPr>
        <p:spPr>
          <a:xfrm>
            <a:off x="2764850" y="3891637"/>
            <a:ext cx="560100" cy="560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000">
                <a:solidFill>
                  <a:schemeClr val="dk1"/>
                </a:solidFill>
              </a:rPr>
              <a:t>+</a:t>
            </a:r>
          </a:p>
        </p:txBody>
      </p:sp>
      <p:pic>
        <p:nvPicPr>
          <p:cNvPr id="353" name="Shape 3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50462" y="195987"/>
            <a:ext cx="3095625" cy="136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Shape 3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50462" y="1561475"/>
            <a:ext cx="3095625" cy="131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Shape 35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93596" y="1127371"/>
            <a:ext cx="2203562" cy="1748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Shape 35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45725" y="3004999"/>
            <a:ext cx="1717975" cy="1953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Shape 35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81162" y="980437"/>
            <a:ext cx="1419225" cy="189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Shape 35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945625" y="994737"/>
            <a:ext cx="1028700" cy="186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2400"/>
              <a:t>Ann Arbor Film Festival’s Expanding Frames </a:t>
            </a:r>
          </a:p>
        </p:txBody>
      </p:sp>
      <p:sp>
        <p:nvSpPr>
          <p:cNvPr id="364" name="Shape 364"/>
          <p:cNvSpPr txBox="1">
            <a:spLocks noGrp="1"/>
          </p:cNvSpPr>
          <p:nvPr>
            <p:ph type="body" idx="1"/>
          </p:nvPr>
        </p:nvSpPr>
        <p:spPr>
          <a:xfrm>
            <a:off x="1980562" y="3771775"/>
            <a:ext cx="371999" cy="62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en">
                <a:solidFill>
                  <a:srgbClr val="000000"/>
                </a:solidFill>
              </a:rPr>
              <a:t>+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365" name="Shape 3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1500" y="1358137"/>
            <a:ext cx="2619375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Shape 3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0347" y="1556700"/>
            <a:ext cx="3165525" cy="422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Shape 3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9225" y="3284875"/>
            <a:ext cx="952500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Shape 36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51400" y="3322975"/>
            <a:ext cx="1524000" cy="152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457200" y="1762053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3000"/>
              <a:t>How to start a collection at your library?</a:t>
            </a:r>
          </a:p>
        </p:txBody>
      </p:sp>
      <p:pic>
        <p:nvPicPr>
          <p:cNvPr id="374" name="Shape 3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9943" y="3384368"/>
            <a:ext cx="1894999" cy="1634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ctrTitle"/>
          </p:nvPr>
        </p:nvSpPr>
        <p:spPr>
          <a:xfrm>
            <a:off x="714550" y="31674"/>
            <a:ext cx="7772400" cy="7847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000"/>
              <a:t>Books were once unusual objects.</a:t>
            </a:r>
          </a:p>
        </p:txBody>
      </p:sp>
      <p:pic>
        <p:nvPicPr>
          <p:cNvPr id="57" name="Shape 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7102" y="795774"/>
            <a:ext cx="4749786" cy="4347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Planning</a:t>
            </a:r>
          </a:p>
        </p:txBody>
      </p:sp>
      <p:sp>
        <p:nvSpPr>
          <p:cNvPr id="380" name="Shape 38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400"/>
              <a:t>Selection?</a:t>
            </a:r>
          </a:p>
          <a:p>
            <a:pPr marL="457200" lvl="0" indent="-3810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400"/>
              <a:t>Policy?</a:t>
            </a:r>
          </a:p>
          <a:p>
            <a:pPr marL="457200" lvl="0" indent="-3810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400"/>
              <a:t>Budget?</a:t>
            </a:r>
          </a:p>
          <a:p>
            <a:pPr marL="457200" lvl="0" indent="-3810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400"/>
              <a:t>Where will the collection live?</a:t>
            </a:r>
          </a:p>
          <a:p>
            <a:pPr marL="457200" lvl="0" indent="-3810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400"/>
              <a:t>Cataloging?</a:t>
            </a:r>
          </a:p>
          <a:p>
            <a:pPr marL="457200" lvl="0" indent="-3810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400"/>
              <a:t>How to handle circulation?</a:t>
            </a:r>
          </a:p>
          <a:p>
            <a:pPr marL="457200" lvl="0" indent="-3810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400"/>
              <a:t>Maintenance?</a:t>
            </a:r>
          </a:p>
          <a:p>
            <a:pPr marL="457200" lvl="0" indent="-3810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400"/>
              <a:t>Repairs?</a:t>
            </a:r>
          </a:p>
          <a:p>
            <a:pPr marL="457200" lvl="0" indent="-3810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400"/>
              <a:t>Staff time?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Nontraditional Selection Trifecta:</a:t>
            </a:r>
          </a:p>
        </p:txBody>
      </p:sp>
      <p:sp>
        <p:nvSpPr>
          <p:cNvPr id="386" name="Shape 38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Short-Term Use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Infrequent Need</a:t>
            </a:r>
          </a:p>
          <a:p>
            <a:pPr marL="457200" lvl="0" indent="-4191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Relatively Expensive</a:t>
            </a:r>
          </a:p>
        </p:txBody>
      </p:sp>
      <p:sp>
        <p:nvSpPr>
          <p:cNvPr id="387" name="Shape 387"/>
          <p:cNvSpPr txBox="1"/>
          <p:nvPr/>
        </p:nvSpPr>
        <p:spPr>
          <a:xfrm>
            <a:off x="0" y="0"/>
            <a:ext cx="7687799" cy="4925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100">
              <a:solidFill>
                <a:schemeClr val="dk1"/>
              </a:solidFill>
            </a:endParaRPr>
          </a:p>
        </p:txBody>
      </p:sp>
      <p:pic>
        <p:nvPicPr>
          <p:cNvPr id="388" name="Shape 3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08500" y="2057394"/>
            <a:ext cx="3298924" cy="266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Shape 3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0834" y="0"/>
            <a:ext cx="7222334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/>
              <a:t>Budget</a:t>
            </a:r>
          </a:p>
        </p:txBody>
      </p:sp>
      <p:pic>
        <p:nvPicPr>
          <p:cNvPr id="399" name="Shape 3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6925" y="3268041"/>
            <a:ext cx="876350" cy="1309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Shape 4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12675" y="3268041"/>
            <a:ext cx="876350" cy="1309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Shape 4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8425" y="3268041"/>
            <a:ext cx="876350" cy="1309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Shape 4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1175" y="3268041"/>
            <a:ext cx="876350" cy="1309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Shape 4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1175" y="1761166"/>
            <a:ext cx="876350" cy="1309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Shape 4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6912" y="1761166"/>
            <a:ext cx="876350" cy="1309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Shape 4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12675" y="1761166"/>
            <a:ext cx="876350" cy="1309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Shape 4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8425" y="1761166"/>
            <a:ext cx="876350" cy="1309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Shape 4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1250" y="1245000"/>
            <a:ext cx="3520199" cy="3520199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Shape 408"/>
          <p:cNvSpPr txBox="1">
            <a:spLocks noGrp="1"/>
          </p:cNvSpPr>
          <p:nvPr>
            <p:ph type="body" idx="1"/>
          </p:nvPr>
        </p:nvSpPr>
        <p:spPr>
          <a:xfrm>
            <a:off x="3100075" y="2638050"/>
            <a:ext cx="995999" cy="7340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4800"/>
              <a:t>=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Shape 413"/>
          <p:cNvSpPr txBox="1">
            <a:spLocks noGrp="1"/>
          </p:cNvSpPr>
          <p:nvPr>
            <p:ph type="title"/>
          </p:nvPr>
        </p:nvSpPr>
        <p:spPr>
          <a:xfrm>
            <a:off x="457200" y="52042"/>
            <a:ext cx="8229600" cy="733644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dirty="0"/>
              <a:t>Shelving</a:t>
            </a:r>
          </a:p>
        </p:txBody>
      </p:sp>
      <p:pic>
        <p:nvPicPr>
          <p:cNvPr id="3" name="Picture 2" descr="IMG_013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340" y="895317"/>
            <a:ext cx="4248183" cy="4248183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/>
              <a:t>Cataloging</a:t>
            </a:r>
          </a:p>
        </p:txBody>
      </p:sp>
      <p:sp>
        <p:nvSpPr>
          <p:cNvPr id="420" name="Shape 42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421" name="Shape 4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542" y="0"/>
            <a:ext cx="859091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Shape 426"/>
          <p:cNvPicPr preferRelativeResize="0"/>
          <p:nvPr/>
        </p:nvPicPr>
        <p:blipFill rotWithShape="1">
          <a:blip r:embed="rId3">
            <a:alphaModFix/>
          </a:blip>
          <a:srcRect l="1111" t="8784" r="5527"/>
          <a:stretch/>
        </p:blipFill>
        <p:spPr>
          <a:xfrm>
            <a:off x="1810563" y="934699"/>
            <a:ext cx="5522869" cy="4208797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Shape 427"/>
          <p:cNvSpPr txBox="1"/>
          <p:nvPr/>
        </p:nvSpPr>
        <p:spPr>
          <a:xfrm>
            <a:off x="1736750" y="130250"/>
            <a:ext cx="5596799" cy="804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en" sz="2400"/>
              <a:t>Circulation / Maintenance / Repairs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Shape 43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Thank You!</a:t>
            </a:r>
          </a:p>
        </p:txBody>
      </p:sp>
      <p:sp>
        <p:nvSpPr>
          <p:cNvPr id="433" name="Shape 433"/>
          <p:cNvSpPr txBox="1">
            <a:spLocks noGrp="1"/>
          </p:cNvSpPr>
          <p:nvPr>
            <p:ph type="body" idx="1"/>
          </p:nvPr>
        </p:nvSpPr>
        <p:spPr>
          <a:xfrm>
            <a:off x="3519975" y="3018550"/>
            <a:ext cx="5523599" cy="16001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1"/>
              </a:buClr>
              <a:buSzPct val="30555"/>
              <a:buFont typeface="Arial"/>
              <a:buNone/>
            </a:pPr>
            <a:r>
              <a:rPr lang="en" sz="3600">
                <a:solidFill>
                  <a:schemeClr val="dk2"/>
                </a:solidFill>
              </a:rPr>
              <a:t>Steve Teeri  </a:t>
            </a:r>
            <a:r>
              <a:rPr lang="en" sz="2400" u="sng">
                <a:solidFill>
                  <a:schemeClr val="hlink"/>
                </a:solidFill>
                <a:hlinkClick r:id="rId3"/>
              </a:rPr>
              <a:t>teeris@aadl.org</a:t>
            </a:r>
          </a:p>
          <a:p>
            <a:pPr lvl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900">
              <a:solidFill>
                <a:schemeClr val="dk2"/>
              </a:solidFill>
            </a:endParaRPr>
          </a:p>
          <a:p>
            <a:pPr lvl="0" algn="ctr" rtl="0">
              <a:spcBef>
                <a:spcPts val="0"/>
              </a:spcBef>
              <a:buClr>
                <a:schemeClr val="dk1"/>
              </a:buClr>
              <a:buSzPct val="30555"/>
              <a:buFont typeface="Arial"/>
              <a:buNone/>
            </a:pPr>
            <a:r>
              <a:rPr lang="en" sz="3600">
                <a:solidFill>
                  <a:schemeClr val="dk2"/>
                </a:solidFill>
              </a:rPr>
              <a:t>Anne Drozd </a:t>
            </a:r>
            <a:r>
              <a:rPr lang="en" sz="2400">
                <a:solidFill>
                  <a:schemeClr val="dk2"/>
                </a:solidFill>
              </a:rPr>
              <a:t>drozda@aadl.org</a:t>
            </a:r>
          </a:p>
          <a:p>
            <a:pPr>
              <a:spcBef>
                <a:spcPts val="0"/>
              </a:spcBef>
              <a:buNone/>
            </a:pPr>
            <a:endParaRPr sz="3600"/>
          </a:p>
        </p:txBody>
      </p:sp>
      <p:pic>
        <p:nvPicPr>
          <p:cNvPr id="434" name="Shape 4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8025" y="3018537"/>
            <a:ext cx="2381250" cy="16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Shape 435"/>
          <p:cNvSpPr txBox="1"/>
          <p:nvPr/>
        </p:nvSpPr>
        <p:spPr>
          <a:xfrm>
            <a:off x="704700" y="2271600"/>
            <a:ext cx="7734600" cy="60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2400"/>
              <a:t>Have more questions? Please feel free to contact us.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Content Placeholder 2"/>
          <p:cNvSpPr>
            <a:spLocks noGrp="1"/>
          </p:cNvSpPr>
          <p:nvPr>
            <p:ph idx="1"/>
          </p:nvPr>
        </p:nvSpPr>
        <p:spPr>
          <a:xfrm>
            <a:off x="1447800" y="3314700"/>
            <a:ext cx="6324600" cy="1400175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en-US" sz="1400" dirty="0">
                <a:latin typeface="Arial" charset="0"/>
              </a:rPr>
              <a:t>Infopeople webinars are supported </a:t>
            </a:r>
            <a:r>
              <a:rPr lang="en-US" sz="1400" dirty="0" smtClean="0">
                <a:latin typeface="Arial" charset="0"/>
              </a:rPr>
              <a:t>in part by </a:t>
            </a:r>
            <a:r>
              <a:rPr lang="en-US" sz="1400" dirty="0">
                <a:latin typeface="Arial" charset="0"/>
              </a:rPr>
              <a:t>the U.S. Institute of Museum and Library Services under the provisions of the Library Services and Technology Act, administered in California by the State Librarian. This material is licensed under a Creative Commons 3.0 Share &amp; Share-Alike license. Use of this material should credit the author and funding source.</a:t>
            </a:r>
          </a:p>
          <a:p>
            <a:pPr marL="0" indent="0" algn="ctr">
              <a:buFontTx/>
              <a:buNone/>
            </a:pPr>
            <a:endParaRPr lang="en-US" sz="1400" dirty="0">
              <a:latin typeface="Arial" charset="0"/>
            </a:endParaRPr>
          </a:p>
        </p:txBody>
      </p:sp>
      <p:pic>
        <p:nvPicPr>
          <p:cNvPr id="2" name="Picture 1" descr="IFP logo 2012_outline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49" y="1616067"/>
            <a:ext cx="7365944" cy="65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2290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Why lend other things?</a:t>
            </a:r>
          </a:p>
        </p:txBody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334650" y="1200150"/>
            <a:ext cx="55074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A natural extension of the core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mission of libraries:</a:t>
            </a:r>
          </a:p>
          <a:p>
            <a:pPr lvl="0" rtl="0">
              <a:spcBef>
                <a:spcPts val="0"/>
              </a:spcBef>
              <a:buNone/>
            </a:pPr>
            <a:endParaRPr sz="700"/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reduce barriers to access</a:t>
            </a:r>
          </a:p>
          <a:p>
            <a:pPr lvl="0" rtl="0">
              <a:spcBef>
                <a:spcPts val="0"/>
              </a:spcBef>
              <a:buNone/>
            </a:pPr>
            <a:endParaRPr sz="700"/>
          </a:p>
          <a:p>
            <a:pPr marL="457200" lvl="0" indent="-4191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increase access to rare and hard-to-find objects</a:t>
            </a:r>
          </a:p>
        </p:txBody>
      </p:sp>
      <p:pic>
        <p:nvPicPr>
          <p:cNvPr id="64" name="Shape 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1362" y="2016275"/>
            <a:ext cx="2695575" cy="169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Shape 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285750"/>
            <a:ext cx="68580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Shape 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" y="3117993"/>
            <a:ext cx="2144174" cy="180022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Shape 75"/>
          <p:cNvSpPr txBox="1">
            <a:spLocks noGrp="1"/>
          </p:cNvSpPr>
          <p:nvPr>
            <p:ph type="subTitle" idx="1"/>
          </p:nvPr>
        </p:nvSpPr>
        <p:spPr>
          <a:xfrm>
            <a:off x="685800" y="2840053"/>
            <a:ext cx="7772400" cy="7847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76" name="Shape 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58700" y="110449"/>
            <a:ext cx="3526902" cy="144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Shape 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61450" y="1870500"/>
            <a:ext cx="1749450" cy="174945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Shape 78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What are other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 libraries lending?</a:t>
            </a:r>
          </a:p>
        </p:txBody>
      </p:sp>
      <p:pic>
        <p:nvPicPr>
          <p:cNvPr id="79" name="Shape 7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968" y="70268"/>
            <a:ext cx="1712194" cy="1800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Shape 8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75500" y="205425"/>
            <a:ext cx="2261675" cy="84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Shape 8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350224" y="3882025"/>
            <a:ext cx="2098124" cy="109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Shape 8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472875" y="2938700"/>
            <a:ext cx="2158824" cy="2158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Shape 8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28819" y="2006632"/>
            <a:ext cx="1599349" cy="97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Shape 8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507475" y="2773827"/>
            <a:ext cx="1108800" cy="1651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Shape 8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777487" y="3770812"/>
            <a:ext cx="1317374" cy="1317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ctrTitle"/>
          </p:nvPr>
        </p:nvSpPr>
        <p:spPr>
          <a:xfrm>
            <a:off x="580675" y="-2"/>
            <a:ext cx="7772400" cy="8558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2400"/>
              <a:t> Institute of Making at University College London</a:t>
            </a:r>
          </a:p>
          <a:p>
            <a:pPr>
              <a:spcBef>
                <a:spcPts val="0"/>
              </a:spcBef>
              <a:buNone/>
            </a:pPr>
            <a:r>
              <a:rPr lang="en" sz="1200" u="sng">
                <a:solidFill>
                  <a:schemeClr val="dk2"/>
                </a:solidFill>
                <a:hlinkClick r:id="rId3"/>
              </a:rPr>
              <a:t>the Materials Library</a:t>
            </a:r>
            <a:r>
              <a:rPr lang="en" sz="1200"/>
              <a:t> — that contains over 1,500 of the most extraordinary materials on earth.</a:t>
            </a:r>
          </a:p>
        </p:txBody>
      </p:sp>
      <p:sp>
        <p:nvSpPr>
          <p:cNvPr id="91" name="Shape 91"/>
          <p:cNvSpPr txBox="1">
            <a:spLocks noGrp="1"/>
          </p:cNvSpPr>
          <p:nvPr>
            <p:ph type="subTitle" idx="1"/>
          </p:nvPr>
        </p:nvSpPr>
        <p:spPr>
          <a:xfrm>
            <a:off x="685800" y="2840053"/>
            <a:ext cx="7772400" cy="7847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92" name="Shape 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13911" y="1002375"/>
            <a:ext cx="6116173" cy="4082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theme/theme1.xml><?xml version="1.0" encoding="utf-8"?>
<a:theme xmlns:a="http://schemas.openxmlformats.org/drawingml/2006/main" name="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500</Words>
  <Application>Microsoft Macintosh PowerPoint</Application>
  <PresentationFormat>On-screen Show (16:9)</PresentationFormat>
  <Paragraphs>109</Paragraphs>
  <Slides>58</Slides>
  <Notes>57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simple-light</vt:lpstr>
      <vt:lpstr>Libraries That Lend Things</vt:lpstr>
      <vt:lpstr>What we’ll cover:</vt:lpstr>
      <vt:lpstr>Where to start.</vt:lpstr>
      <vt:lpstr>But we’re already lending things!</vt:lpstr>
      <vt:lpstr>Books were once unusual objects.</vt:lpstr>
      <vt:lpstr>Why lend other things?</vt:lpstr>
      <vt:lpstr>PowerPoint Presentation</vt:lpstr>
      <vt:lpstr>What are other  libraries lending?</vt:lpstr>
      <vt:lpstr> Institute of Making at University College London the Materials Library — that contains over 1,500 of the most extraordinary materials on earth.</vt:lpstr>
      <vt:lpstr>PowerPoint Presentation</vt:lpstr>
      <vt:lpstr>Human Library in Copenhagen, Denmark</vt:lpstr>
      <vt:lpstr>Libraryfarm  Cicero, New York</vt:lpstr>
      <vt:lpstr>you can start small.</vt:lpstr>
      <vt:lpstr>Where we started:</vt:lpstr>
      <vt:lpstr>PowerPoint Presentation</vt:lpstr>
      <vt:lpstr>Telescopes</vt:lpstr>
      <vt:lpstr>aadl’s current collections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Audience</vt:lpstr>
      <vt:lpstr>Your audience is your community.</vt:lpstr>
      <vt:lpstr>Start a conversation.</vt:lpstr>
      <vt:lpstr>PowerPoint Presentation</vt:lpstr>
      <vt:lpstr>PowerPoint Presentation</vt:lpstr>
      <vt:lpstr>PowerPoint Presentation</vt:lpstr>
      <vt:lpstr>PowerPoint Presentation</vt:lpstr>
      <vt:lpstr>Patron Uses:</vt:lpstr>
      <vt:lpstr>PowerPoint Presentation</vt:lpstr>
      <vt:lpstr>Events: </vt:lpstr>
      <vt:lpstr>Electronic Music Production with Mike Huckaby (weekly workshops at aadl)</vt:lpstr>
      <vt:lpstr>Telescope Modifications Event</vt:lpstr>
      <vt:lpstr>Telescope Launch Event</vt:lpstr>
      <vt:lpstr>Mini Maker Faire</vt:lpstr>
      <vt:lpstr>Collaborations with community organizations</vt:lpstr>
      <vt:lpstr>Telescopes</vt:lpstr>
      <vt:lpstr>Music tools in the classroom</vt:lpstr>
      <vt:lpstr>PowerPoint Presentation</vt:lpstr>
      <vt:lpstr>Ann Arbor Film Festival’s Expanding Frames </vt:lpstr>
      <vt:lpstr>How to start a collection at your library?</vt:lpstr>
      <vt:lpstr>Planning</vt:lpstr>
      <vt:lpstr>Nontraditional Selection Trifecta:</vt:lpstr>
      <vt:lpstr>PowerPoint Presentation</vt:lpstr>
      <vt:lpstr>Budget</vt:lpstr>
      <vt:lpstr>Shelving</vt:lpstr>
      <vt:lpstr>Cataloging</vt:lpstr>
      <vt:lpstr>PowerPoint Presentation</vt:lpstr>
      <vt:lpstr>Thank You!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Libraries That Lend Things</dc:title>
  <cp:lastModifiedBy>Stanley Strauss</cp:lastModifiedBy>
  <cp:revision>5</cp:revision>
  <dcterms:modified xsi:type="dcterms:W3CDTF">2015-07-21T19:23:26Z</dcterms:modified>
</cp:coreProperties>
</file>