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244" r:id="rId2"/>
    <p:sldMasterId id="2147484254" r:id="rId3"/>
    <p:sldMasterId id="2147484258" r:id="rId4"/>
  </p:sldMasterIdLst>
  <p:notesMasterIdLst>
    <p:notesMasterId r:id="rId37"/>
  </p:notesMasterIdLst>
  <p:handoutMasterIdLst>
    <p:handoutMasterId r:id="rId38"/>
  </p:handoutMasterIdLst>
  <p:sldIdLst>
    <p:sldId id="256" r:id="rId5"/>
    <p:sldId id="354" r:id="rId6"/>
    <p:sldId id="293" r:id="rId7"/>
    <p:sldId id="330" r:id="rId8"/>
    <p:sldId id="364" r:id="rId9"/>
    <p:sldId id="343" r:id="rId10"/>
    <p:sldId id="275" r:id="rId11"/>
    <p:sldId id="319" r:id="rId12"/>
    <p:sldId id="365" r:id="rId13"/>
    <p:sldId id="344" r:id="rId14"/>
    <p:sldId id="355" r:id="rId15"/>
    <p:sldId id="257" r:id="rId16"/>
    <p:sldId id="260" r:id="rId17"/>
    <p:sldId id="288" r:id="rId18"/>
    <p:sldId id="318" r:id="rId19"/>
    <p:sldId id="274" r:id="rId20"/>
    <p:sldId id="306" r:id="rId21"/>
    <p:sldId id="263" r:id="rId22"/>
    <p:sldId id="374" r:id="rId23"/>
    <p:sldId id="268" r:id="rId24"/>
    <p:sldId id="265" r:id="rId25"/>
    <p:sldId id="269" r:id="rId26"/>
    <p:sldId id="270" r:id="rId27"/>
    <p:sldId id="295" r:id="rId28"/>
    <p:sldId id="299" r:id="rId29"/>
    <p:sldId id="369" r:id="rId30"/>
    <p:sldId id="367" r:id="rId31"/>
    <p:sldId id="372" r:id="rId32"/>
    <p:sldId id="368" r:id="rId33"/>
    <p:sldId id="371" r:id="rId34"/>
    <p:sldId id="373" r:id="rId35"/>
    <p:sldId id="366"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entury Gothic" pitchFamily="34" charset="0"/>
        <a:ea typeface="ＭＳ Ｐゴシック" charset="-128"/>
        <a:cs typeface="+mn-cs"/>
      </a:defRPr>
    </a:lvl1pPr>
    <a:lvl2pPr marL="457200" algn="l" rtl="0" fontAlgn="base">
      <a:spcBef>
        <a:spcPct val="0"/>
      </a:spcBef>
      <a:spcAft>
        <a:spcPct val="0"/>
      </a:spcAft>
      <a:defRPr kern="1200">
        <a:solidFill>
          <a:schemeClr val="tx1"/>
        </a:solidFill>
        <a:latin typeface="Century Gothic" pitchFamily="34" charset="0"/>
        <a:ea typeface="ＭＳ Ｐゴシック" charset="-128"/>
        <a:cs typeface="+mn-cs"/>
      </a:defRPr>
    </a:lvl2pPr>
    <a:lvl3pPr marL="914400" algn="l" rtl="0" fontAlgn="base">
      <a:spcBef>
        <a:spcPct val="0"/>
      </a:spcBef>
      <a:spcAft>
        <a:spcPct val="0"/>
      </a:spcAft>
      <a:defRPr kern="1200">
        <a:solidFill>
          <a:schemeClr val="tx1"/>
        </a:solidFill>
        <a:latin typeface="Century Gothic" pitchFamily="34" charset="0"/>
        <a:ea typeface="ＭＳ Ｐゴシック" charset="-128"/>
        <a:cs typeface="+mn-cs"/>
      </a:defRPr>
    </a:lvl3pPr>
    <a:lvl4pPr marL="1371600" algn="l" rtl="0" fontAlgn="base">
      <a:spcBef>
        <a:spcPct val="0"/>
      </a:spcBef>
      <a:spcAft>
        <a:spcPct val="0"/>
      </a:spcAft>
      <a:defRPr kern="1200">
        <a:solidFill>
          <a:schemeClr val="tx1"/>
        </a:solidFill>
        <a:latin typeface="Century Gothic" pitchFamily="34" charset="0"/>
        <a:ea typeface="ＭＳ Ｐゴシック" charset="-128"/>
        <a:cs typeface="+mn-cs"/>
      </a:defRPr>
    </a:lvl4pPr>
    <a:lvl5pPr marL="1828800" algn="l" rtl="0" fontAlgn="base">
      <a:spcBef>
        <a:spcPct val="0"/>
      </a:spcBef>
      <a:spcAft>
        <a:spcPct val="0"/>
      </a:spcAft>
      <a:defRPr kern="1200">
        <a:solidFill>
          <a:schemeClr val="tx1"/>
        </a:solidFill>
        <a:latin typeface="Century Gothic" pitchFamily="34" charset="0"/>
        <a:ea typeface="ＭＳ Ｐゴシック" charset="-128"/>
        <a:cs typeface="+mn-cs"/>
      </a:defRPr>
    </a:lvl5pPr>
    <a:lvl6pPr marL="2286000" algn="l" defTabSz="914400" rtl="0" eaLnBrk="1" latinLnBrk="0" hangingPunct="1">
      <a:defRPr kern="1200">
        <a:solidFill>
          <a:schemeClr val="tx1"/>
        </a:solidFill>
        <a:latin typeface="Century Gothic" pitchFamily="34" charset="0"/>
        <a:ea typeface="ＭＳ Ｐゴシック" charset="-128"/>
        <a:cs typeface="+mn-cs"/>
      </a:defRPr>
    </a:lvl6pPr>
    <a:lvl7pPr marL="2743200" algn="l" defTabSz="914400" rtl="0" eaLnBrk="1" latinLnBrk="0" hangingPunct="1">
      <a:defRPr kern="1200">
        <a:solidFill>
          <a:schemeClr val="tx1"/>
        </a:solidFill>
        <a:latin typeface="Century Gothic" pitchFamily="34" charset="0"/>
        <a:ea typeface="ＭＳ Ｐゴシック" charset="-128"/>
        <a:cs typeface="+mn-cs"/>
      </a:defRPr>
    </a:lvl7pPr>
    <a:lvl8pPr marL="3200400" algn="l" defTabSz="914400" rtl="0" eaLnBrk="1" latinLnBrk="0" hangingPunct="1">
      <a:defRPr kern="1200">
        <a:solidFill>
          <a:schemeClr val="tx1"/>
        </a:solidFill>
        <a:latin typeface="Century Gothic" pitchFamily="34" charset="0"/>
        <a:ea typeface="ＭＳ Ｐゴシック" charset="-128"/>
        <a:cs typeface="+mn-cs"/>
      </a:defRPr>
    </a:lvl8pPr>
    <a:lvl9pPr marL="3657600" algn="l" defTabSz="914400" rtl="0" eaLnBrk="1" latinLnBrk="0" hangingPunct="1">
      <a:defRPr kern="1200">
        <a:solidFill>
          <a:schemeClr val="tx1"/>
        </a:solidFill>
        <a:latin typeface="Century Gothic" pitchFamily="34"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739" autoAdjust="0"/>
  </p:normalViewPr>
  <p:slideViewPr>
    <p:cSldViewPr snapToGrid="0" snapToObjects="1">
      <p:cViewPr varScale="1">
        <p:scale>
          <a:sx n="103" d="100"/>
          <a:sy n="103" d="100"/>
        </p:scale>
        <p:origin x="-74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200" d="100"/>
          <a:sy n="200" d="100"/>
        </p:scale>
        <p:origin x="-2104" y="44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DCFC16-7B11-4DCF-9DA0-8A3AB4D9A0EA}" type="datetimeFigureOut">
              <a:rPr lang="en-US" smtClean="0"/>
              <a:t>9/22/15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CB1E17-3FDB-476A-A49C-D311F5BE0732}" type="slidenum">
              <a:rPr lang="en-US" smtClean="0"/>
              <a:t>‹#›</a:t>
            </a:fld>
            <a:endParaRPr lang="en-US"/>
          </a:p>
        </p:txBody>
      </p:sp>
    </p:spTree>
    <p:extLst>
      <p:ext uri="{BB962C8B-B14F-4D97-AF65-F5344CB8AC3E}">
        <p14:creationId xmlns:p14="http://schemas.microsoft.com/office/powerpoint/2010/main" val="427857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pPr>
              <a:defRPr/>
            </a:pPr>
            <a:fld id="{98DB3D4A-CFE6-493E-BDB3-D66A85394AA6}" type="datetimeFigureOut">
              <a:rPr lang="en-US"/>
              <a:pPr>
                <a:defRPr/>
              </a:pPr>
              <a:t>9/22/15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pPr>
              <a:defRPr/>
            </a:pPr>
            <a:fld id="{AE689E86-D37B-40AA-BECC-DA36AEBD0B69}" type="slidenum">
              <a:rPr lang="en-US"/>
              <a:pPr>
                <a:defRPr/>
              </a:pPr>
              <a:t>‹#›</a:t>
            </a:fld>
            <a:endParaRPr lang="en-US"/>
          </a:p>
        </p:txBody>
      </p:sp>
    </p:spTree>
    <p:extLst>
      <p:ext uri="{BB962C8B-B14F-4D97-AF65-F5344CB8AC3E}">
        <p14:creationId xmlns:p14="http://schemas.microsoft.com/office/powerpoint/2010/main" val="146084160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400" dirty="0" smtClean="0">
                <a:ea typeface="ＭＳ Ｐゴシック" charset="-128"/>
              </a:rPr>
              <a:t>2014 PLA presentation with Allison McKee from Contra</a:t>
            </a:r>
            <a:r>
              <a:rPr lang="en-US" sz="1400" baseline="0" dirty="0" smtClean="0">
                <a:ea typeface="ＭＳ Ｐゴシック" charset="-128"/>
              </a:rPr>
              <a:t> Costa County and Lori </a:t>
            </a:r>
            <a:r>
              <a:rPr lang="en-US" sz="1400" baseline="0" dirty="0" err="1" smtClean="0">
                <a:ea typeface="ＭＳ Ｐゴシック" charset="-128"/>
              </a:rPr>
              <a:t>Easterwood</a:t>
            </a:r>
            <a:r>
              <a:rPr lang="en-US" sz="1400" baseline="0" dirty="0" smtClean="0">
                <a:ea typeface="ＭＳ Ｐゴシック" charset="-128"/>
              </a:rPr>
              <a:t> of Sacramento Public.</a:t>
            </a:r>
          </a:p>
          <a:p>
            <a:endParaRPr lang="en-US" sz="1400" dirty="0" smtClean="0">
              <a:latin typeface="Times New Roman"/>
              <a:ea typeface="ＭＳ Ｐゴシック" charset="-128"/>
              <a:cs typeface="Times New Roman"/>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400" dirty="0" smtClean="0">
                <a:latin typeface="Times New Roman"/>
                <a:ea typeface="MS Mincho" pitchFamily="49" charset="-128"/>
                <a:cs typeface="Times New Roman"/>
              </a:rPr>
              <a:t>Civic engagement and community-building</a:t>
            </a:r>
          </a:p>
          <a:p>
            <a:pPr eaLnBrk="1" hangingPunct="1">
              <a:spcBef>
                <a:spcPct val="0"/>
              </a:spcBef>
            </a:pPr>
            <a:endParaRPr lang="en-US" sz="1400" dirty="0" smtClean="0">
              <a:ea typeface="ＭＳ Ｐゴシック"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C9C62527-621B-4055-843A-374884C7C801}" type="slidenum">
              <a:rPr lang="en-US" smtClean="0"/>
              <a:pPr/>
              <a:t>1</a:t>
            </a:fld>
            <a:endParaRPr lang="en-US" smtClean="0"/>
          </a:p>
        </p:txBody>
      </p:sp>
    </p:spTree>
    <p:extLst>
      <p:ext uri="{BB962C8B-B14F-4D97-AF65-F5344CB8AC3E}">
        <p14:creationId xmlns:p14="http://schemas.microsoft.com/office/powerpoint/2010/main" val="69173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r>
              <a:rPr lang="en-US" dirty="0" smtClean="0">
                <a:latin typeface="Arial" pitchFamily="34" charset="0"/>
                <a:ea typeface="ＭＳ Ｐゴシック" charset="-128"/>
              </a:rPr>
              <a:t>Some libraries have found local authors with inspiring</a:t>
            </a:r>
            <a:r>
              <a:rPr lang="en-US" baseline="0" dirty="0" smtClean="0">
                <a:latin typeface="Arial" pitchFamily="34" charset="0"/>
                <a:ea typeface="ＭＳ Ｐゴシック" charset="-128"/>
              </a:rPr>
              <a:t> stories that lead to conversations and volunteer activities about gangs, homelessness and the problems of runaway teens.</a:t>
            </a:r>
            <a:endParaRPr lang="en-US" dirty="0" smtClean="0">
              <a:latin typeface="Arial" pitchFamily="34" charset="0"/>
              <a:ea typeface="ＭＳ Ｐゴシック" charset="-128"/>
            </a:endParaRPr>
          </a:p>
          <a:p>
            <a:endParaRPr lang="en-US" dirty="0" smtClean="0">
              <a:latin typeface="Arial" pitchFamily="34" charset="0"/>
              <a:ea typeface="ＭＳ Ｐゴシック" charset="-128"/>
            </a:endParaRPr>
          </a:p>
        </p:txBody>
      </p:sp>
      <p:sp>
        <p:nvSpPr>
          <p:cNvPr id="25604" name="Slide Number Placeholder 3"/>
          <p:cNvSpPr>
            <a:spLocks noGrp="1"/>
          </p:cNvSpPr>
          <p:nvPr>
            <p:ph type="sldNum" sz="quarter" idx="5"/>
          </p:nvPr>
        </p:nvSpPr>
        <p:spPr>
          <a:noFill/>
        </p:spPr>
        <p:txBody>
          <a:bodyPr/>
          <a:lstStyle/>
          <a:p>
            <a:fld id="{C61299A5-4C96-4736-8C64-13230D15FB15}" type="slidenum">
              <a:rPr lang="en-US" smtClean="0">
                <a:latin typeface="Arial" pitchFamily="34" charset="0"/>
                <a:ea typeface="ＭＳ Ｐゴシック" charset="-128"/>
              </a:rPr>
              <a:pPr/>
              <a:t>10</a:t>
            </a:fld>
            <a:endParaRPr lang="en-US" smtClean="0">
              <a:latin typeface="Arial" pitchFamily="34" charset="0"/>
              <a:ea typeface="ＭＳ Ｐゴシック" charset="-128"/>
            </a:endParaRPr>
          </a:p>
        </p:txBody>
      </p:sp>
    </p:spTree>
    <p:extLst>
      <p:ext uri="{BB962C8B-B14F-4D97-AF65-F5344CB8AC3E}">
        <p14:creationId xmlns:p14="http://schemas.microsoft.com/office/powerpoint/2010/main" val="4245796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smtClean="0">
                <a:latin typeface="Arial" pitchFamily="34" charset="0"/>
                <a:ea typeface="ＭＳ Ｐゴシック" charset="-128"/>
              </a:rPr>
              <a:t>Maybe your community is concerned</a:t>
            </a:r>
            <a:r>
              <a:rPr lang="en-US" sz="1600" baseline="0" dirty="0" smtClean="0">
                <a:latin typeface="Arial" pitchFamily="34" charset="0"/>
                <a:ea typeface="ＭＳ Ｐゴシック" charset="-128"/>
              </a:rPr>
              <a:t> about services for injured veterans and would like to learn more about them and their service animals like Tuesday.</a:t>
            </a:r>
            <a:endParaRPr lang="en-US" sz="1600" dirty="0" smtClean="0">
              <a:latin typeface="Arial" pitchFamily="34" charset="0"/>
              <a:ea typeface="ＭＳ Ｐゴシック" charset="-128"/>
            </a:endParaRPr>
          </a:p>
        </p:txBody>
      </p:sp>
      <p:sp>
        <p:nvSpPr>
          <p:cNvPr id="4" name="Slide Number Placeholder 3"/>
          <p:cNvSpPr>
            <a:spLocks noGrp="1"/>
          </p:cNvSpPr>
          <p:nvPr>
            <p:ph type="sldNum" sz="quarter" idx="10"/>
          </p:nvPr>
        </p:nvSpPr>
        <p:spPr/>
        <p:txBody>
          <a:bodyPr/>
          <a:lstStyle/>
          <a:p>
            <a:pPr>
              <a:defRPr/>
            </a:pPr>
            <a:fld id="{AE689E86-D37B-40AA-BECC-DA36AEBD0B69}" type="slidenum">
              <a:rPr lang="en-US" smtClean="0"/>
              <a:pPr>
                <a:defRPr/>
              </a:pPr>
              <a:t>11</a:t>
            </a:fld>
            <a:endParaRPr lang="en-US"/>
          </a:p>
        </p:txBody>
      </p:sp>
    </p:spTree>
    <p:extLst>
      <p:ext uri="{BB962C8B-B14F-4D97-AF65-F5344CB8AC3E}">
        <p14:creationId xmlns:p14="http://schemas.microsoft.com/office/powerpoint/2010/main" val="3209534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smtClean="0">
                <a:ea typeface="ＭＳ Ｐゴシック" charset="-128"/>
              </a:rPr>
              <a:t>In 2008, The Multnomah County Library launched the HANDS ON BOOMER INITIATIVE. Their first book selection was </a:t>
            </a:r>
            <a:r>
              <a:rPr lang="en-US" sz="1600" i="1" dirty="0" smtClean="0">
                <a:ea typeface="ＭＳ Ｐゴシック" charset="-128"/>
              </a:rPr>
              <a:t>Thrive: Finding Happiness the Blue Zones Way </a:t>
            </a:r>
            <a:r>
              <a:rPr lang="en-US" sz="1600" dirty="0" smtClean="0">
                <a:ea typeface="ＭＳ Ｐゴシック" charset="-128"/>
              </a:rPr>
              <a:t>by Dan </a:t>
            </a:r>
            <a:r>
              <a:rPr lang="en-US" sz="1600" dirty="0" err="1" smtClean="0">
                <a:ea typeface="ＭＳ Ｐゴシック" charset="-128"/>
              </a:rPr>
              <a:t>Buettner</a:t>
            </a:r>
            <a:r>
              <a:rPr lang="en-US" sz="1600" dirty="0" smtClean="0">
                <a:ea typeface="ＭＳ Ｐゴシック" charset="-128"/>
              </a:rPr>
              <a:t>. In addition to book discussions, the Library organized volunteers to help at the National Conference on Positive Aging. </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600" dirty="0" smtClean="0">
              <a:ea typeface="ＭＳ Ｐゴシック" charset="-128"/>
            </a:endParaRPr>
          </a:p>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smtClean="0">
                <a:ea typeface="ＭＳ Ｐゴシック" charset="-128"/>
              </a:rPr>
              <a:t>Then in 2010 librarians who had organized programs that appealed to baby boomers presented about these programs at the IMLS Western Regional Fellowship program for the Transforming Life After 50 initiative.  </a:t>
            </a:r>
            <a:r>
              <a:rPr lang="en-US" sz="1600" baseline="0" dirty="0" smtClean="0">
                <a:ea typeface="ＭＳ Ｐゴシック" charset="-128"/>
              </a:rPr>
              <a:t>Sally</a:t>
            </a:r>
            <a:r>
              <a:rPr lang="en-US" sz="1600" dirty="0" smtClean="0">
                <a:ea typeface="ＭＳ Ｐゴシック" charset="-128"/>
              </a:rPr>
              <a:t> Thomas was there, thought that Book to Action sounded perfect for her community, and got LSTA grants for two intergenerational Book-to-Action programs at Hayward Public Library.</a:t>
            </a:r>
          </a:p>
          <a:p>
            <a:pPr eaLnBrk="1" hangingPunct="1">
              <a:spcBef>
                <a:spcPct val="0"/>
              </a:spcBef>
            </a:pPr>
            <a:endParaRPr lang="en-US" sz="1600" dirty="0" smtClean="0">
              <a:ea typeface="ＭＳ Ｐゴシック" charset="-128"/>
            </a:endParaRPr>
          </a:p>
        </p:txBody>
      </p:sp>
      <p:sp>
        <p:nvSpPr>
          <p:cNvPr id="78852" name="Slide Number Placeholder 3"/>
          <p:cNvSpPr>
            <a:spLocks noGrp="1"/>
          </p:cNvSpPr>
          <p:nvPr>
            <p:ph type="sldNum" sz="quarter" idx="5"/>
          </p:nvPr>
        </p:nvSpPr>
        <p:spPr bwMode="auto">
          <a:noFill/>
          <a:ln>
            <a:miter lim="800000"/>
            <a:headEnd/>
            <a:tailEnd/>
          </a:ln>
        </p:spPr>
        <p:txBody>
          <a:bodyPr/>
          <a:lstStyle/>
          <a:p>
            <a:fld id="{0FC1F2D1-1B83-4088-B737-D8DA7247CECD}" type="slidenum">
              <a:rPr lang="en-US" smtClean="0"/>
              <a:pPr/>
              <a:t>12</a:t>
            </a:fld>
            <a:endParaRPr lang="en-US" smtClean="0"/>
          </a:p>
        </p:txBody>
      </p:sp>
    </p:spTree>
    <p:extLst>
      <p:ext uri="{BB962C8B-B14F-4D97-AF65-F5344CB8AC3E}">
        <p14:creationId xmlns:p14="http://schemas.microsoft.com/office/powerpoint/2010/main" val="2991213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ja-JP" sz="1600" dirty="0" smtClean="0">
                <a:ea typeface="ＭＳ Ｐゴシック" charset="-128"/>
              </a:rPr>
              <a:t>When Hayward Library had such a success with Book-to-Action, the California State Library recognized the statewide potential of the program model. </a:t>
            </a:r>
            <a:r>
              <a:rPr lang="en-US" sz="1600" dirty="0" smtClean="0">
                <a:ea typeface="ＭＳ Ｐゴシック" charset="-128"/>
              </a:rPr>
              <a:t>The California State Library has actively promoted civic engagement and community-building for many years, with the Transforming Life after 50 initiative</a:t>
            </a:r>
            <a:r>
              <a:rPr lang="en-US" sz="1600" baseline="0" dirty="0" smtClean="0">
                <a:ea typeface="ＭＳ Ｐゴシック" charset="-128"/>
              </a:rPr>
              <a:t> and</a:t>
            </a:r>
            <a:r>
              <a:rPr lang="en-US" sz="1600" dirty="0" smtClean="0">
                <a:ea typeface="ＭＳ Ｐゴシック" charset="-128"/>
              </a:rPr>
              <a:t> </a:t>
            </a:r>
            <a:r>
              <a:rPr lang="en-US" altLang="en-US" sz="1600" dirty="0" smtClean="0">
                <a:ea typeface="ＭＳ Ｐゴシック" charset="-128"/>
              </a:rPr>
              <a:t>“</a:t>
            </a:r>
            <a:r>
              <a:rPr lang="en-US" altLang="ja-JP" sz="1600" dirty="0" smtClean="0">
                <a:ea typeface="ＭＳ Ｐゴシック" charset="-128"/>
              </a:rPr>
              <a:t>Get Involved: Powered By Your Library</a:t>
            </a:r>
            <a:r>
              <a:rPr lang="en-US" altLang="en-US" sz="1600" dirty="0" smtClean="0">
                <a:ea typeface="ＭＳ Ｐゴシック" charset="-128"/>
              </a:rPr>
              <a:t>”</a:t>
            </a:r>
            <a:r>
              <a:rPr lang="en-US" altLang="ja-JP" sz="1600" dirty="0" smtClean="0">
                <a:ea typeface="ＭＳ Ｐゴシック" charset="-128"/>
              </a:rPr>
              <a:t> which aims to expand the visibility and contributions of skilled volunteers in public libraries. Book to Action was a natural complement to these initiatives, so in 2012 the State Library offered $3,000 grants to 10 libraries to pilot Book to Action as a statewide program. </a:t>
            </a:r>
            <a:endParaRPr lang="en-US" dirty="0" smtClean="0">
              <a:ea typeface="ＭＳ Ｐゴシック" charset="-128"/>
            </a:endParaRPr>
          </a:p>
        </p:txBody>
      </p:sp>
      <p:sp>
        <p:nvSpPr>
          <p:cNvPr id="83972" name="Slide Number Placeholder 3"/>
          <p:cNvSpPr>
            <a:spLocks noGrp="1"/>
          </p:cNvSpPr>
          <p:nvPr>
            <p:ph type="sldNum" sz="quarter" idx="5"/>
          </p:nvPr>
        </p:nvSpPr>
        <p:spPr bwMode="auto">
          <a:noFill/>
          <a:ln>
            <a:miter lim="800000"/>
            <a:headEnd/>
            <a:tailEnd/>
          </a:ln>
        </p:spPr>
        <p:txBody>
          <a:bodyPr/>
          <a:lstStyle/>
          <a:p>
            <a:fld id="{DB0ABA12-7DAE-46BB-9054-10E4255CB9BC}" type="slidenum">
              <a:rPr lang="en-US" smtClean="0"/>
              <a:pPr/>
              <a:t>13</a:t>
            </a:fld>
            <a:endParaRPr lang="en-US" smtClean="0"/>
          </a:p>
        </p:txBody>
      </p:sp>
    </p:spTree>
    <p:extLst>
      <p:ext uri="{BB962C8B-B14F-4D97-AF65-F5344CB8AC3E}">
        <p14:creationId xmlns:p14="http://schemas.microsoft.com/office/powerpoint/2010/main" val="3289167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600" dirty="0" smtClean="0">
                <a:ea typeface="ＭＳ Ｐゴシック" charset="-128"/>
              </a:rPr>
              <a:t>This hasn’t been</a:t>
            </a:r>
            <a:r>
              <a:rPr lang="en-US" sz="1600" baseline="0" dirty="0" smtClean="0">
                <a:ea typeface="ＭＳ Ｐゴシック" charset="-128"/>
              </a:rPr>
              <a:t> updated with the </a:t>
            </a:r>
            <a:r>
              <a:rPr lang="en-US" sz="1600" dirty="0" smtClean="0">
                <a:ea typeface="ＭＳ Ｐゴシック" charset="-128"/>
              </a:rPr>
              <a:t>2015 participating libraries, but it shows the nice reach of Book to Action and how it has been used in large, small, rural, </a:t>
            </a:r>
            <a:r>
              <a:rPr lang="en-US" sz="1600" baseline="0" dirty="0" smtClean="0">
                <a:ea typeface="ＭＳ Ｐゴシック" charset="-128"/>
              </a:rPr>
              <a:t>urban, and suburban. libraries</a:t>
            </a:r>
            <a:endParaRPr lang="en-US" sz="1600" dirty="0" smtClean="0">
              <a:ea typeface="ＭＳ Ｐゴシック" charset="-128"/>
            </a:endParaRPr>
          </a:p>
        </p:txBody>
      </p:sp>
      <p:sp>
        <p:nvSpPr>
          <p:cNvPr id="103428" name="Slide Number Placeholder 3"/>
          <p:cNvSpPr>
            <a:spLocks noGrp="1"/>
          </p:cNvSpPr>
          <p:nvPr>
            <p:ph type="sldNum" sz="quarter" idx="5"/>
          </p:nvPr>
        </p:nvSpPr>
        <p:spPr bwMode="auto">
          <a:noFill/>
          <a:ln>
            <a:miter lim="800000"/>
            <a:headEnd/>
            <a:tailEnd/>
          </a:ln>
        </p:spPr>
        <p:txBody>
          <a:bodyPr/>
          <a:lstStyle/>
          <a:p>
            <a:fld id="{1D0CECFD-9110-4512-AEC8-3395A3C91100}" type="slidenum">
              <a:rPr lang="en-US" smtClean="0"/>
              <a:pPr/>
              <a:t>14</a:t>
            </a:fld>
            <a:endParaRPr lang="en-US" smtClean="0"/>
          </a:p>
        </p:txBody>
      </p:sp>
    </p:spTree>
    <p:extLst>
      <p:ext uri="{BB962C8B-B14F-4D97-AF65-F5344CB8AC3E}">
        <p14:creationId xmlns:p14="http://schemas.microsoft.com/office/powerpoint/2010/main" val="3356602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AF04BF-F6E3-43D2-9785-64E5493B952B}" type="slidenum">
              <a:rPr lang="en-US" smtClean="0">
                <a:solidFill>
                  <a:prstClr val="black"/>
                </a:solidFill>
                <a:latin typeface="Arial" pitchFamily="34" charset="0"/>
                <a:cs typeface="Arial" pitchFamily="34" charset="0"/>
              </a:rPr>
              <a:pPr/>
              <a:t>15</a:t>
            </a:fld>
            <a:endParaRPr lang="en-US"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177394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600" dirty="0" smtClean="0">
                <a:ea typeface="ＭＳ Ｐゴシック" charset="-128"/>
              </a:rPr>
              <a:t>One</a:t>
            </a:r>
            <a:r>
              <a:rPr lang="en-US" sz="1600" baseline="0" dirty="0" smtClean="0">
                <a:ea typeface="ＭＳ Ｐゴシック" charset="-128"/>
              </a:rPr>
              <a:t> of the most important outcomes of this project was community members saying that they could make a difference. </a:t>
            </a:r>
          </a:p>
          <a:p>
            <a:endParaRPr lang="en-US" sz="1600" baseline="0" dirty="0" smtClean="0">
              <a:ea typeface="ＭＳ Ｐゴシック" charset="-128"/>
            </a:endParaRPr>
          </a:p>
        </p:txBody>
      </p:sp>
      <p:sp>
        <p:nvSpPr>
          <p:cNvPr id="82948" name="Slide Number Placeholder 3"/>
          <p:cNvSpPr>
            <a:spLocks noGrp="1"/>
          </p:cNvSpPr>
          <p:nvPr>
            <p:ph type="sldNum" sz="quarter" idx="5"/>
          </p:nvPr>
        </p:nvSpPr>
        <p:spPr bwMode="auto">
          <a:noFill/>
          <a:ln>
            <a:miter lim="800000"/>
            <a:headEnd/>
            <a:tailEnd/>
          </a:ln>
        </p:spPr>
        <p:txBody>
          <a:bodyPr/>
          <a:lstStyle/>
          <a:p>
            <a:fld id="{D8AAF9FB-8EF0-417A-B725-5B7EC0B752D6}" type="slidenum">
              <a:rPr lang="en-US" smtClean="0"/>
              <a:pPr/>
              <a:t>16</a:t>
            </a:fld>
            <a:endParaRPr lang="en-US" smtClean="0"/>
          </a:p>
        </p:txBody>
      </p:sp>
    </p:spTree>
    <p:extLst>
      <p:ext uri="{BB962C8B-B14F-4D97-AF65-F5344CB8AC3E}">
        <p14:creationId xmlns:p14="http://schemas.microsoft.com/office/powerpoint/2010/main" val="3696266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600" dirty="0" smtClean="0">
                <a:ea typeface="ＭＳ Ｐゴシック" charset="-128"/>
              </a:rPr>
              <a:t>Hayward is one of the communities where Book to Action has taken</a:t>
            </a:r>
            <a:r>
              <a:rPr lang="en-US" sz="1600" baseline="0" dirty="0" smtClean="0">
                <a:ea typeface="ＭＳ Ｐゴシック" charset="-128"/>
              </a:rPr>
              <a:t> on a life beyond the State Library’s funding cycle, and the community and partner agencies come forward with ideas for programs. Other agencies even take the lead in organizing the activities.   Since the California Center for the Book started administering the program, I’ve heard many stories like this, that the program model is so attractive and meaningful for people, that it takes on a life of its own and inspired organizations and individuals to come forward. </a:t>
            </a:r>
            <a:endParaRPr lang="en-US" sz="1600" dirty="0" smtClean="0">
              <a:ea typeface="ＭＳ Ｐゴシック" charset="-128"/>
            </a:endParaRPr>
          </a:p>
          <a:p>
            <a:endParaRPr lang="en-US" dirty="0" smtClean="0">
              <a:ea typeface="ＭＳ Ｐゴシック" charset="-128"/>
            </a:endParaRPr>
          </a:p>
        </p:txBody>
      </p:sp>
      <p:sp>
        <p:nvSpPr>
          <p:cNvPr id="100356" name="Slide Number Placeholder 3"/>
          <p:cNvSpPr>
            <a:spLocks noGrp="1"/>
          </p:cNvSpPr>
          <p:nvPr>
            <p:ph type="sldNum" sz="quarter" idx="5"/>
          </p:nvPr>
        </p:nvSpPr>
        <p:spPr bwMode="auto">
          <a:noFill/>
          <a:ln>
            <a:miter lim="800000"/>
            <a:headEnd/>
            <a:tailEnd/>
          </a:ln>
        </p:spPr>
        <p:txBody>
          <a:bodyPr/>
          <a:lstStyle/>
          <a:p>
            <a:fld id="{90B92F47-4BBE-4E3A-A047-7D4804FDF33D}" type="slidenum">
              <a:rPr lang="en-US" smtClean="0"/>
              <a:pPr/>
              <a:t>17</a:t>
            </a:fld>
            <a:endParaRPr lang="en-US" smtClean="0"/>
          </a:p>
        </p:txBody>
      </p:sp>
    </p:spTree>
    <p:extLst>
      <p:ext uri="{BB962C8B-B14F-4D97-AF65-F5344CB8AC3E}">
        <p14:creationId xmlns:p14="http://schemas.microsoft.com/office/powerpoint/2010/main" val="96311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charset="-128"/>
              </a:rPr>
              <a:t>questions</a:t>
            </a:r>
          </a:p>
        </p:txBody>
      </p:sp>
      <p:sp>
        <p:nvSpPr>
          <p:cNvPr id="110596" name="Slide Number Placeholder 3"/>
          <p:cNvSpPr>
            <a:spLocks noGrp="1"/>
          </p:cNvSpPr>
          <p:nvPr>
            <p:ph type="sldNum" sz="quarter" idx="5"/>
          </p:nvPr>
        </p:nvSpPr>
        <p:spPr bwMode="auto">
          <a:noFill/>
          <a:ln>
            <a:miter lim="800000"/>
            <a:headEnd/>
            <a:tailEnd/>
          </a:ln>
        </p:spPr>
        <p:txBody>
          <a:bodyPr/>
          <a:lstStyle/>
          <a:p>
            <a:fld id="{E8D660D9-A333-4C76-96C4-F758E375398E}" type="slidenum">
              <a:rPr lang="en-US" smtClean="0"/>
              <a:pPr/>
              <a:t>18</a:t>
            </a:fld>
            <a:endParaRPr lang="en-US" smtClean="0"/>
          </a:p>
        </p:txBody>
      </p:sp>
    </p:spTree>
    <p:extLst>
      <p:ext uri="{BB962C8B-B14F-4D97-AF65-F5344CB8AC3E}">
        <p14:creationId xmlns:p14="http://schemas.microsoft.com/office/powerpoint/2010/main" val="3919717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charset="-128"/>
              </a:rPr>
              <a:t>In 2012, the California State Library asked Sally</a:t>
            </a:r>
            <a:r>
              <a:rPr lang="en-US" baseline="0" dirty="0" smtClean="0">
                <a:ea typeface="ＭＳ Ｐゴシック" charset="-128"/>
              </a:rPr>
              <a:t> Thomas</a:t>
            </a:r>
            <a:r>
              <a:rPr lang="en-US" dirty="0" smtClean="0">
                <a:ea typeface="ＭＳ Ｐゴシック" charset="-128"/>
              </a:rPr>
              <a:t> to develop a Toolkit, to provide resources to help other libraries organize successful Book-to-Action programs. The Toolkit is available on the California State Library website, and is available for use by any library, regardless of location. It was designed to be accessed online and features active links to help you navigate the publication. But you can also opt to download a high-resolution copy that can be printed.</a:t>
            </a:r>
          </a:p>
        </p:txBody>
      </p:sp>
      <p:sp>
        <p:nvSpPr>
          <p:cNvPr id="110596" name="Slide Number Placeholder 3"/>
          <p:cNvSpPr>
            <a:spLocks noGrp="1"/>
          </p:cNvSpPr>
          <p:nvPr>
            <p:ph type="sldNum" sz="quarter" idx="5"/>
          </p:nvPr>
        </p:nvSpPr>
        <p:spPr bwMode="auto">
          <a:noFill/>
          <a:ln>
            <a:miter lim="800000"/>
            <a:headEnd/>
            <a:tailEnd/>
          </a:ln>
        </p:spPr>
        <p:txBody>
          <a:bodyPr/>
          <a:lstStyle/>
          <a:p>
            <a:fld id="{E8D660D9-A333-4C76-96C4-F758E375398E}" type="slidenum">
              <a:rPr lang="en-US" smtClean="0"/>
              <a:pPr/>
              <a:t>19</a:t>
            </a:fld>
            <a:endParaRPr lang="en-US" smtClean="0"/>
          </a:p>
        </p:txBody>
      </p:sp>
    </p:spTree>
    <p:extLst>
      <p:ext uri="{BB962C8B-B14F-4D97-AF65-F5344CB8AC3E}">
        <p14:creationId xmlns:p14="http://schemas.microsoft.com/office/powerpoint/2010/main" val="268839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dirty="0" smtClean="0">
                <a:latin typeface="Times New Roman"/>
                <a:ea typeface="ＭＳ Ｐゴシック" charset="-128"/>
                <a:cs typeface="Times New Roman"/>
              </a:rPr>
              <a:t>Pick a book, often nonfiction, on topic of interest to community.  </a:t>
            </a:r>
          </a:p>
          <a:p>
            <a:pPr marL="228600" indent="-228600">
              <a:buAutoNum type="arabicPeriod"/>
            </a:pPr>
            <a:r>
              <a:rPr lang="en-US" sz="1200" dirty="0" smtClean="0">
                <a:latin typeface="Times New Roman"/>
                <a:ea typeface="ＭＳ Ｐゴシック" charset="-128"/>
                <a:cs typeface="Times New Roman"/>
              </a:rPr>
              <a:t>Have a</a:t>
            </a:r>
            <a:r>
              <a:rPr lang="en-US" sz="1200" baseline="0" dirty="0" smtClean="0">
                <a:latin typeface="Times New Roman"/>
                <a:ea typeface="ＭＳ Ｐゴシック" charset="-128"/>
                <a:cs typeface="Times New Roman"/>
              </a:rPr>
              <a:t> book discussion and invite the author to speak. </a:t>
            </a:r>
            <a:r>
              <a:rPr lang="en-US" sz="1200" dirty="0" smtClean="0">
                <a:latin typeface="Times New Roman"/>
                <a:ea typeface="ＭＳ Ｐゴシック" charset="-128"/>
                <a:cs typeface="Times New Roman"/>
              </a:rPr>
              <a:t>You may find a local author who won’t have to travel far to speak at your library. </a:t>
            </a:r>
          </a:p>
          <a:p>
            <a:pPr marL="228600" indent="-228600">
              <a:buAutoNum type="arabicPeriod" startAt="3"/>
            </a:pPr>
            <a:r>
              <a:rPr lang="en-US" sz="1200" dirty="0" smtClean="0">
                <a:latin typeface="Times New Roman"/>
                <a:ea typeface="ＭＳ Ｐゴシック" charset="-128"/>
                <a:cs typeface="Times New Roman"/>
              </a:rPr>
              <a:t>Work</a:t>
            </a:r>
            <a:r>
              <a:rPr lang="en-US" sz="1200" baseline="0" dirty="0" smtClean="0">
                <a:latin typeface="Times New Roman"/>
                <a:ea typeface="ＭＳ Ｐゴシック" charset="-128"/>
                <a:cs typeface="Times New Roman"/>
              </a:rPr>
              <a:t> with a local nonprofit or another city or county agency to develop a volunteer opportunity for the community, tied in with the book’s topic.</a:t>
            </a:r>
          </a:p>
          <a:p>
            <a:pPr marL="228600" indent="-228600">
              <a:buAutoNum type="arabicPeriod" startAt="3"/>
            </a:pPr>
            <a:endParaRPr lang="en-US" sz="1200" baseline="0" dirty="0" smtClean="0">
              <a:latin typeface="Times New Roman"/>
              <a:ea typeface="ＭＳ Ｐゴシック" charset="-128"/>
              <a:cs typeface="Times New Roman"/>
            </a:endParaRPr>
          </a:p>
          <a:p>
            <a:r>
              <a:rPr lang="en-US" dirty="0" smtClean="0"/>
              <a:t>Benefits:</a:t>
            </a:r>
          </a:p>
          <a:p>
            <a:r>
              <a:rPr lang="en-US" dirty="0" smtClean="0"/>
              <a:t>Expands the public’s idea of what libraries can do and is a </a:t>
            </a:r>
            <a:r>
              <a:rPr lang="en-US" sz="1600" dirty="0" smtClean="0"/>
              <a:t>great way to demonstrate to the community that the library is more than just books</a:t>
            </a:r>
          </a:p>
          <a:p>
            <a:r>
              <a:rPr lang="en-US" dirty="0" smtClean="0"/>
              <a:t>Emphasizes the Library’s role as the center of the community </a:t>
            </a:r>
          </a:p>
          <a:p>
            <a:r>
              <a:rPr lang="en-US" dirty="0" smtClean="0"/>
              <a:t>Gets you out into the community connecting people to each other and</a:t>
            </a:r>
            <a:r>
              <a:rPr lang="en-US" baseline="0" dirty="0" smtClean="0"/>
              <a:t> like-minded groups to each other</a:t>
            </a:r>
            <a:endParaRPr lang="en-US" dirty="0" smtClean="0"/>
          </a:p>
          <a:p>
            <a:pPr eaLnBrk="1" hangingPunct="1">
              <a:spcBef>
                <a:spcPct val="0"/>
              </a:spcBef>
            </a:pPr>
            <a:r>
              <a:rPr lang="en-US" dirty="0" smtClean="0"/>
              <a:t>Connects generational groups and people with varying abilities</a:t>
            </a:r>
            <a:r>
              <a:rPr lang="en-US" baseline="0" dirty="0" smtClean="0"/>
              <a:t> and backgrounds</a:t>
            </a:r>
            <a:endParaRPr lang="en-US" dirty="0" smtClean="0"/>
          </a:p>
          <a:p>
            <a:pPr eaLnBrk="1" hangingPunct="1">
              <a:spcBef>
                <a:spcPct val="0"/>
              </a:spcBef>
            </a:pPr>
            <a:r>
              <a:rPr lang="en-US" dirty="0" smtClean="0"/>
              <a:t>Opens up the possibilities of alternative funding partners</a:t>
            </a:r>
          </a:p>
          <a:p>
            <a:pPr eaLnBrk="1" hangingPunct="1">
              <a:spcBef>
                <a:spcPct val="0"/>
              </a:spcBef>
            </a:pPr>
            <a:r>
              <a:rPr lang="en-US" dirty="0" smtClean="0"/>
              <a:t>Great example to use when talking to local officials about the value of the library</a:t>
            </a:r>
          </a:p>
          <a:p>
            <a:endParaRPr lang="en-US" dirty="0" smtClean="0"/>
          </a:p>
          <a:p>
            <a:pPr marL="228600" indent="-228600">
              <a:buAutoNum type="arabicPeriod" startAt="3"/>
            </a:pPr>
            <a:endParaRPr lang="en-US" dirty="0"/>
          </a:p>
        </p:txBody>
      </p:sp>
      <p:sp>
        <p:nvSpPr>
          <p:cNvPr id="4" name="Slide Number Placeholder 3"/>
          <p:cNvSpPr>
            <a:spLocks noGrp="1"/>
          </p:cNvSpPr>
          <p:nvPr>
            <p:ph type="sldNum" sz="quarter" idx="10"/>
          </p:nvPr>
        </p:nvSpPr>
        <p:spPr/>
        <p:txBody>
          <a:bodyPr/>
          <a:lstStyle/>
          <a:p>
            <a:pPr>
              <a:defRPr/>
            </a:pPr>
            <a:fld id="{AE689E86-D37B-40AA-BECC-DA36AEBD0B69}" type="slidenum">
              <a:rPr lang="en-US" smtClean="0"/>
              <a:pPr>
                <a:defRPr/>
              </a:pPr>
              <a:t>2</a:t>
            </a:fld>
            <a:endParaRPr lang="en-US"/>
          </a:p>
        </p:txBody>
      </p:sp>
    </p:spTree>
    <p:extLst>
      <p:ext uri="{BB962C8B-B14F-4D97-AF65-F5344CB8AC3E}">
        <p14:creationId xmlns:p14="http://schemas.microsoft.com/office/powerpoint/2010/main" val="4009839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charset="-128"/>
              </a:rPr>
              <a:t>The Tool kit has an extensive book list of titles that can readily linked to a civic engagement or community-building volunteerism activity. </a:t>
            </a:r>
          </a:p>
          <a:p>
            <a:pPr eaLnBrk="1" hangingPunct="1"/>
            <a:endParaRPr lang="en-US" dirty="0" smtClean="0">
              <a:ea typeface="ＭＳ Ｐゴシック" charset="-128"/>
            </a:endParaRPr>
          </a:p>
          <a:p>
            <a:pPr eaLnBrk="1" hangingPunct="1"/>
            <a:r>
              <a:rPr lang="en-US" dirty="0" smtClean="0">
                <a:ea typeface="ＭＳ Ｐゴシック" charset="-128"/>
              </a:rPr>
              <a:t>Most of the books are geared towards adults, but there are some youth titles also.</a:t>
            </a:r>
          </a:p>
          <a:p>
            <a:pPr eaLnBrk="1" hangingPunct="1"/>
            <a:endParaRPr lang="en-US" dirty="0" smtClean="0">
              <a:ea typeface="ＭＳ Ｐゴシック" charset="-128"/>
            </a:endParaRPr>
          </a:p>
          <a:p>
            <a:pPr eaLnBrk="1" hangingPunct="1"/>
            <a:r>
              <a:rPr lang="en-US" b="1" u="sng" dirty="0" smtClean="0">
                <a:ea typeface="ＭＳ Ｐゴシック" charset="-128"/>
              </a:rPr>
              <a:t>CCFB will post an update on its website with more book and partnership</a:t>
            </a:r>
            <a:r>
              <a:rPr lang="en-US" b="1" u="sng" baseline="0" dirty="0" smtClean="0">
                <a:ea typeface="ＭＳ Ｐゴシック" charset="-128"/>
              </a:rPr>
              <a:t> </a:t>
            </a:r>
            <a:r>
              <a:rPr lang="en-US" b="1" u="sng" dirty="0" smtClean="0">
                <a:ea typeface="ＭＳ Ｐゴシック" charset="-128"/>
              </a:rPr>
              <a:t>suggestions.</a:t>
            </a:r>
          </a:p>
          <a:p>
            <a:pPr eaLnBrk="1" hangingPunct="1"/>
            <a:endParaRPr lang="en-US" dirty="0" smtClean="0">
              <a:ea typeface="ＭＳ Ｐゴシック" charset="-128"/>
            </a:endParaRPr>
          </a:p>
        </p:txBody>
      </p:sp>
      <p:sp>
        <p:nvSpPr>
          <p:cNvPr id="115716" name="Slide Number Placeholder 3"/>
          <p:cNvSpPr>
            <a:spLocks noGrp="1"/>
          </p:cNvSpPr>
          <p:nvPr>
            <p:ph type="sldNum" sz="quarter" idx="5"/>
          </p:nvPr>
        </p:nvSpPr>
        <p:spPr bwMode="auto">
          <a:noFill/>
          <a:ln>
            <a:miter lim="800000"/>
            <a:headEnd/>
            <a:tailEnd/>
          </a:ln>
        </p:spPr>
        <p:txBody>
          <a:bodyPr/>
          <a:lstStyle/>
          <a:p>
            <a:fld id="{EF1834D0-0720-4475-B433-949E38EF7B6A}" type="slidenum">
              <a:rPr lang="en-US" smtClean="0"/>
              <a:pPr/>
              <a:t>20</a:t>
            </a:fld>
            <a:endParaRPr lang="en-US" smtClean="0"/>
          </a:p>
        </p:txBody>
      </p:sp>
    </p:spTree>
    <p:extLst>
      <p:ext uri="{BB962C8B-B14F-4D97-AF65-F5344CB8AC3E}">
        <p14:creationId xmlns:p14="http://schemas.microsoft.com/office/powerpoint/2010/main" val="1091827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ea typeface="ＭＳ Ｐゴシック" charset="-128"/>
              </a:rPr>
              <a:t>The Toolkit can be read from cover-to-cover, or you can jump to the area that interests you the most.  The main message is that </a:t>
            </a:r>
            <a:r>
              <a:rPr lang="en-US" b="1" dirty="0" smtClean="0">
                <a:ea typeface="ＭＳ Ｐゴシック" charset="-128"/>
              </a:rPr>
              <a:t>the Book-to-Action program is FLEXIBLE!!  </a:t>
            </a:r>
            <a:r>
              <a:rPr lang="en-US" dirty="0" smtClean="0">
                <a:ea typeface="ＭＳ Ｐゴシック" charset="-128"/>
              </a:rPr>
              <a:t>It can be done on a very small scale, or on a large scale. And the Toolkit was not intended to overwhelm you, but to give you a</a:t>
            </a:r>
            <a:r>
              <a:rPr lang="en-US" baseline="0" dirty="0" smtClean="0">
                <a:ea typeface="ＭＳ Ｐゴシック" charset="-128"/>
              </a:rPr>
              <a:t> good head start on organizing a successful program.</a:t>
            </a:r>
            <a:endParaRPr lang="en-US" altLang="ja-JP" dirty="0" smtClean="0">
              <a:ea typeface="ＭＳ Ｐゴシック" charset="-128"/>
            </a:endParaRPr>
          </a:p>
          <a:p>
            <a:pPr eaLnBrk="1" hangingPunct="1"/>
            <a:endParaRPr lang="en-US" dirty="0" smtClean="0">
              <a:ea typeface="ＭＳ Ｐゴシック" charset="-128"/>
            </a:endParaRPr>
          </a:p>
        </p:txBody>
      </p:sp>
      <p:sp>
        <p:nvSpPr>
          <p:cNvPr id="112644" name="Slide Number Placeholder 3"/>
          <p:cNvSpPr>
            <a:spLocks noGrp="1"/>
          </p:cNvSpPr>
          <p:nvPr>
            <p:ph type="sldNum" sz="quarter" idx="5"/>
          </p:nvPr>
        </p:nvSpPr>
        <p:spPr bwMode="auto">
          <a:noFill/>
          <a:ln>
            <a:miter lim="800000"/>
            <a:headEnd/>
            <a:tailEnd/>
          </a:ln>
        </p:spPr>
        <p:txBody>
          <a:bodyPr/>
          <a:lstStyle/>
          <a:p>
            <a:fld id="{06F6AFEA-DFAE-402F-A50B-1A23AE759474}" type="slidenum">
              <a:rPr lang="en-US" smtClean="0"/>
              <a:pPr/>
              <a:t>21</a:t>
            </a:fld>
            <a:endParaRPr lang="en-US" smtClean="0"/>
          </a:p>
        </p:txBody>
      </p:sp>
    </p:spTree>
    <p:extLst>
      <p:ext uri="{BB962C8B-B14F-4D97-AF65-F5344CB8AC3E}">
        <p14:creationId xmlns:p14="http://schemas.microsoft.com/office/powerpoint/2010/main" val="1536004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charset="-128"/>
              </a:rPr>
              <a:t>The toolkit includes links to downloadable logos, a press release template, and…on the next slide…</a:t>
            </a:r>
          </a:p>
          <a:p>
            <a:pPr eaLnBrk="1" hangingPunct="1"/>
            <a:endParaRPr lang="en-US" dirty="0" smtClean="0">
              <a:ea typeface="ＭＳ Ｐゴシック" charset="-128"/>
            </a:endParaRPr>
          </a:p>
        </p:txBody>
      </p:sp>
      <p:sp>
        <p:nvSpPr>
          <p:cNvPr id="116740" name="Slide Number Placeholder 3"/>
          <p:cNvSpPr>
            <a:spLocks noGrp="1"/>
          </p:cNvSpPr>
          <p:nvPr>
            <p:ph type="sldNum" sz="quarter" idx="5"/>
          </p:nvPr>
        </p:nvSpPr>
        <p:spPr bwMode="auto">
          <a:noFill/>
          <a:ln>
            <a:miter lim="800000"/>
            <a:headEnd/>
            <a:tailEnd/>
          </a:ln>
        </p:spPr>
        <p:txBody>
          <a:bodyPr/>
          <a:lstStyle/>
          <a:p>
            <a:fld id="{1CA17D7F-5E6A-42AF-8A97-8B79D5357F0F}" type="slidenum">
              <a:rPr lang="en-US" smtClean="0"/>
              <a:pPr/>
              <a:t>22</a:t>
            </a:fld>
            <a:endParaRPr lang="en-US" smtClean="0"/>
          </a:p>
        </p:txBody>
      </p:sp>
    </p:spTree>
    <p:extLst>
      <p:ext uri="{BB962C8B-B14F-4D97-AF65-F5344CB8AC3E}">
        <p14:creationId xmlns:p14="http://schemas.microsoft.com/office/powerpoint/2010/main" val="1023742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ea typeface="ＭＳ Ｐゴシック" charset="-128"/>
              </a:rPr>
              <a:t>A Word document template for a brochure that you can adapt to describe your program.</a:t>
            </a:r>
          </a:p>
          <a:p>
            <a:pPr eaLnBrk="1" hangingPunct="1"/>
            <a:endParaRPr lang="en-US" dirty="0" smtClean="0">
              <a:ea typeface="ＭＳ Ｐゴシック" charset="-128"/>
            </a:endParaRPr>
          </a:p>
          <a:p>
            <a:pPr eaLnBrk="1" hangingPunct="1"/>
            <a:endParaRPr lang="en-US" dirty="0" smtClean="0">
              <a:ea typeface="ＭＳ Ｐゴシック" charset="-128"/>
            </a:endParaRPr>
          </a:p>
        </p:txBody>
      </p:sp>
      <p:sp>
        <p:nvSpPr>
          <p:cNvPr id="117764" name="Slide Number Placeholder 3"/>
          <p:cNvSpPr>
            <a:spLocks noGrp="1"/>
          </p:cNvSpPr>
          <p:nvPr>
            <p:ph type="sldNum" sz="quarter" idx="5"/>
          </p:nvPr>
        </p:nvSpPr>
        <p:spPr bwMode="auto">
          <a:noFill/>
          <a:ln>
            <a:miter lim="800000"/>
            <a:headEnd/>
            <a:tailEnd/>
          </a:ln>
        </p:spPr>
        <p:txBody>
          <a:bodyPr/>
          <a:lstStyle/>
          <a:p>
            <a:fld id="{53984276-8AF0-4819-8EC4-14169A83E607}" type="slidenum">
              <a:rPr lang="en-US" smtClean="0"/>
              <a:pPr/>
              <a:t>23</a:t>
            </a:fld>
            <a:endParaRPr lang="en-US" smtClean="0"/>
          </a:p>
        </p:txBody>
      </p:sp>
    </p:spTree>
    <p:extLst>
      <p:ext uri="{BB962C8B-B14F-4D97-AF65-F5344CB8AC3E}">
        <p14:creationId xmlns:p14="http://schemas.microsoft.com/office/powerpoint/2010/main" val="3608508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p:spPr>
      </p:sp>
      <p:sp>
        <p:nvSpPr>
          <p:cNvPr id="1208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charset="-128"/>
              </a:rPr>
              <a:t>The Toolkit addresses one of the questions that we often</a:t>
            </a:r>
            <a:r>
              <a:rPr lang="en-US" baseline="0" dirty="0" smtClean="0">
                <a:ea typeface="ＭＳ Ｐゴシック" charset="-128"/>
              </a:rPr>
              <a:t> get about Book to Action – that issues of concern to the community are often politically charged or controversial.  It is up to you to choose books and issues that you’re comfortable exploring, and certainly the library is an appropriate place to have a civil discussion of an important community concern.</a:t>
            </a:r>
          </a:p>
          <a:p>
            <a:endParaRPr lang="en-US" baseline="0" dirty="0" smtClean="0">
              <a:ea typeface="ＭＳ Ｐゴシック" charset="-128"/>
            </a:endParaRPr>
          </a:p>
          <a:p>
            <a:r>
              <a:rPr lang="en-US" dirty="0" smtClean="0">
                <a:ea typeface="ＭＳ Ｐゴシック" charset="-128"/>
              </a:rPr>
              <a:t>The Toolkit</a:t>
            </a:r>
            <a:r>
              <a:rPr lang="en-US" baseline="0" dirty="0" smtClean="0">
                <a:ea typeface="ＭＳ Ｐゴシック" charset="-128"/>
              </a:rPr>
              <a:t> also offers lots of helpful advice about finding and working with partners, which is a crucial part of Book to Action.</a:t>
            </a:r>
          </a:p>
          <a:p>
            <a:endParaRPr lang="en-US" dirty="0" smtClean="0">
              <a:ea typeface="ＭＳ Ｐゴシック" charset="-128"/>
            </a:endParaRPr>
          </a:p>
          <a:p>
            <a:endParaRPr lang="en-US" b="1" u="sng" dirty="0" smtClean="0">
              <a:ea typeface="ＭＳ Ｐゴシック" charset="-128"/>
            </a:endParaRPr>
          </a:p>
        </p:txBody>
      </p:sp>
      <p:sp>
        <p:nvSpPr>
          <p:cNvPr id="120836" name="Slide Number Placeholder 3"/>
          <p:cNvSpPr>
            <a:spLocks noGrp="1"/>
          </p:cNvSpPr>
          <p:nvPr>
            <p:ph type="sldNum" sz="quarter" idx="5"/>
          </p:nvPr>
        </p:nvSpPr>
        <p:spPr bwMode="auto">
          <a:noFill/>
          <a:ln>
            <a:miter lim="800000"/>
            <a:headEnd/>
            <a:tailEnd/>
          </a:ln>
        </p:spPr>
        <p:txBody>
          <a:bodyPr/>
          <a:lstStyle/>
          <a:p>
            <a:fld id="{DBD6AFBD-0733-4135-8CDE-939527D9A3A3}" type="slidenum">
              <a:rPr lang="en-US" smtClean="0"/>
              <a:pPr/>
              <a:t>24</a:t>
            </a:fld>
            <a:endParaRPr lang="en-US" smtClean="0"/>
          </a:p>
        </p:txBody>
      </p:sp>
    </p:spTree>
    <p:extLst>
      <p:ext uri="{BB962C8B-B14F-4D97-AF65-F5344CB8AC3E}">
        <p14:creationId xmlns:p14="http://schemas.microsoft.com/office/powerpoint/2010/main" val="15195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charset="-128"/>
              </a:rPr>
              <a:t>Questions?</a:t>
            </a:r>
          </a:p>
        </p:txBody>
      </p:sp>
      <p:sp>
        <p:nvSpPr>
          <p:cNvPr id="122884" name="Slide Number Placeholder 3"/>
          <p:cNvSpPr>
            <a:spLocks noGrp="1"/>
          </p:cNvSpPr>
          <p:nvPr>
            <p:ph type="sldNum" sz="quarter" idx="5"/>
          </p:nvPr>
        </p:nvSpPr>
        <p:spPr bwMode="auto">
          <a:noFill/>
          <a:ln>
            <a:miter lim="800000"/>
            <a:headEnd/>
            <a:tailEnd/>
          </a:ln>
        </p:spPr>
        <p:txBody>
          <a:bodyPr/>
          <a:lstStyle/>
          <a:p>
            <a:fld id="{7E9C4B50-1F60-405D-94F5-54F6837DA550}" type="slidenum">
              <a:rPr lang="en-US" smtClean="0"/>
              <a:pPr/>
              <a:t>25</a:t>
            </a:fld>
            <a:endParaRPr lang="en-US" smtClean="0"/>
          </a:p>
        </p:txBody>
      </p:sp>
    </p:spTree>
    <p:extLst>
      <p:ext uri="{BB962C8B-B14F-4D97-AF65-F5344CB8AC3E}">
        <p14:creationId xmlns:p14="http://schemas.microsoft.com/office/powerpoint/2010/main" val="2215616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charset="-128"/>
            </a:endParaRPr>
          </a:p>
          <a:p>
            <a:r>
              <a:rPr lang="en-US" dirty="0" smtClean="0">
                <a:ea typeface="ＭＳ Ｐゴシック" charset="-128"/>
              </a:rPr>
              <a:t>Each library can request up to $3000 in Book to Action funds. </a:t>
            </a:r>
          </a:p>
          <a:p>
            <a:r>
              <a:rPr lang="en-US" dirty="0" smtClean="0">
                <a:ea typeface="ＭＳ Ｐゴシック" charset="-128"/>
              </a:rPr>
              <a:t>LSTA funds</a:t>
            </a:r>
            <a:r>
              <a:rPr lang="en-US" baseline="0" dirty="0" smtClean="0">
                <a:ea typeface="ＭＳ Ｐゴシック" charset="-128"/>
              </a:rPr>
              <a:t> that can be used for giveaway books, author speaking fees, and author travel.  </a:t>
            </a:r>
          </a:p>
          <a:p>
            <a:r>
              <a:rPr lang="en-US" baseline="0" dirty="0" smtClean="0">
                <a:ea typeface="ＭＳ Ｐゴシック" charset="-128"/>
              </a:rPr>
              <a:t>You get invoices from your book vendor and/or from the author, send them to me, and I submit them to SCLC for payment. </a:t>
            </a:r>
          </a:p>
          <a:p>
            <a:endParaRPr lang="en-US" baseline="0" dirty="0" smtClean="0">
              <a:ea typeface="ＭＳ Ｐゴシック" charset="-128"/>
            </a:endParaRPr>
          </a:p>
          <a:p>
            <a:r>
              <a:rPr lang="en-US" baseline="0" dirty="0" smtClean="0">
                <a:ea typeface="ＭＳ Ｐゴシック" charset="-128"/>
              </a:rPr>
              <a:t>We’ll choose between 13 and 20 libraries to participate, based on how many libraries ask for the maximum.  </a:t>
            </a:r>
          </a:p>
          <a:p>
            <a:endParaRPr lang="en-US" baseline="0" dirty="0" smtClean="0">
              <a:ea typeface="ＭＳ Ｐゴシック" charset="-128"/>
            </a:endParaRPr>
          </a:p>
          <a:p>
            <a:r>
              <a:rPr lang="en-US" baseline="0" dirty="0" smtClean="0">
                <a:ea typeface="ＭＳ Ｐゴシック" charset="-128"/>
              </a:rPr>
              <a:t>We don’t use the word honorarium or stipend. “Speaker Fee” !!</a:t>
            </a:r>
          </a:p>
          <a:p>
            <a:endParaRPr lang="en-US" baseline="0" dirty="0" smtClean="0">
              <a:ea typeface="ＭＳ Ｐゴシック" charset="-128"/>
            </a:endParaRPr>
          </a:p>
          <a:p>
            <a:r>
              <a:rPr lang="en-US" baseline="0" dirty="0" smtClean="0">
                <a:ea typeface="ＭＳ Ｐゴシック" charset="-128"/>
              </a:rPr>
              <a:t>If $600 or more goes to one person, we need an SSN or W-9.</a:t>
            </a:r>
            <a:endParaRPr lang="en-US" dirty="0" smtClean="0">
              <a:ea typeface="ＭＳ Ｐゴシック" charset="-128"/>
            </a:endParaRPr>
          </a:p>
        </p:txBody>
      </p:sp>
      <p:sp>
        <p:nvSpPr>
          <p:cNvPr id="123908" name="Slide Number Placeholder 3"/>
          <p:cNvSpPr>
            <a:spLocks noGrp="1"/>
          </p:cNvSpPr>
          <p:nvPr>
            <p:ph type="sldNum" sz="quarter" idx="5"/>
          </p:nvPr>
        </p:nvSpPr>
        <p:spPr bwMode="auto">
          <a:noFill/>
          <a:ln>
            <a:miter lim="800000"/>
            <a:headEnd/>
            <a:tailEnd/>
          </a:ln>
        </p:spPr>
        <p:txBody>
          <a:bodyPr/>
          <a:lstStyle/>
          <a:p>
            <a:fld id="{39783D1E-0292-4CDF-AF7A-8C30232405A2}" type="slidenum">
              <a:rPr lang="en-US" smtClean="0"/>
              <a:pPr/>
              <a:t>26</a:t>
            </a:fld>
            <a:endParaRPr lang="en-US" smtClean="0"/>
          </a:p>
        </p:txBody>
      </p:sp>
    </p:spTree>
    <p:extLst>
      <p:ext uri="{BB962C8B-B14F-4D97-AF65-F5344CB8AC3E}">
        <p14:creationId xmlns:p14="http://schemas.microsoft.com/office/powerpoint/2010/main" val="127279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smtClean="0">
                <a:ea typeface="ＭＳ Ｐゴシック" charset="-128"/>
              </a:rPr>
              <a:t>Request to participate under revision right now. Will require library name, contact</a:t>
            </a:r>
            <a:r>
              <a:rPr lang="en-US" baseline="0" dirty="0" smtClean="0">
                <a:ea typeface="ＭＳ Ｐゴシック" charset="-128"/>
              </a:rPr>
              <a:t> person or people, phone and email, director signature.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Title of selected book(s)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smtClean="0">
                <a:latin typeface="Times New Roman" panose="02020603050405020304" pitchFamily="18" charset="0"/>
                <a:ea typeface="Calibri" panose="020F0502020204030204" pitchFamily="34" charset="0"/>
                <a:cs typeface="Times New Roman" panose="02020603050405020304" pitchFamily="18" charset="0"/>
              </a:rPr>
              <a:t>Description of</a:t>
            </a: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the program(s) to be conducted, including information on speaker(s), topic, and community service activity.  (200 words maximum)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Intended audience (e.g. adults, school-aged children, specific target populations) and how many people are expected to participate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Proposed community service partner(s) and their anticipated role in the project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smtClean="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Anticipated outcomes of the program, i.e. what positive changes are expected in the audience’s skills, knowledge, behavior, attitude, status, or life condition?</a:t>
            </a:r>
            <a:endParaRPr kumimoji="0" lang="en-US" altLang="en-US" sz="1200" b="0" i="0" u="none" strike="noStrike" cap="none" normalizeH="0" baseline="0" dirty="0" smtClean="0">
              <a:ln>
                <a:noFill/>
              </a:ln>
              <a:solidFill>
                <a:schemeClr val="tx1"/>
              </a:solidFill>
              <a:effectLst/>
            </a:endParaRPr>
          </a:p>
          <a:p>
            <a:endParaRPr lang="en-US" dirty="0" smtClean="0">
              <a:ea typeface="ＭＳ Ｐゴシック" charset="-128"/>
            </a:endParaRPr>
          </a:p>
        </p:txBody>
      </p:sp>
      <p:sp>
        <p:nvSpPr>
          <p:cNvPr id="123908" name="Slide Number Placeholder 3"/>
          <p:cNvSpPr>
            <a:spLocks noGrp="1"/>
          </p:cNvSpPr>
          <p:nvPr>
            <p:ph type="sldNum" sz="quarter" idx="5"/>
          </p:nvPr>
        </p:nvSpPr>
        <p:spPr bwMode="auto">
          <a:noFill/>
          <a:ln>
            <a:miter lim="800000"/>
            <a:headEnd/>
            <a:tailEnd/>
          </a:ln>
        </p:spPr>
        <p:txBody>
          <a:bodyPr/>
          <a:lstStyle/>
          <a:p>
            <a:fld id="{39783D1E-0292-4CDF-AF7A-8C30232405A2}" type="slidenum">
              <a:rPr lang="en-US" smtClean="0"/>
              <a:pPr/>
              <a:t>27</a:t>
            </a:fld>
            <a:endParaRPr lang="en-US" smtClean="0"/>
          </a:p>
        </p:txBody>
      </p:sp>
    </p:spTree>
    <p:extLst>
      <p:ext uri="{BB962C8B-B14F-4D97-AF65-F5344CB8AC3E}">
        <p14:creationId xmlns:p14="http://schemas.microsoft.com/office/powerpoint/2010/main" val="1884751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600" dirty="0" smtClean="0">
                <a:latin typeface="Arial" pitchFamily="34" charset="0"/>
                <a:ea typeface="ＭＳ Ｐゴシック" charset="-128"/>
              </a:rPr>
              <a:t>We are revising the proposal form and the final</a:t>
            </a:r>
            <a:r>
              <a:rPr lang="en-US" sz="1600" baseline="0" dirty="0" smtClean="0">
                <a:latin typeface="Arial" pitchFamily="34" charset="0"/>
                <a:ea typeface="ＭＳ Ｐゴシック" charset="-128"/>
              </a:rPr>
              <a:t> narrative report, but outcomes are important and we are working on surveys to help you capture outcomes information.</a:t>
            </a:r>
            <a:endParaRPr lang="en-US" sz="1600" dirty="0" smtClean="0">
              <a:latin typeface="Arial" pitchFamily="34" charset="0"/>
              <a:ea typeface="ＭＳ Ｐゴシック" charset="-128"/>
            </a:endParaRPr>
          </a:p>
          <a:p>
            <a:endParaRPr lang="en-US" sz="1600" dirty="0" smtClean="0">
              <a:latin typeface="Arial" pitchFamily="34" charset="0"/>
              <a:ea typeface="ＭＳ Ｐゴシック" charset="-128"/>
            </a:endParaRPr>
          </a:p>
          <a:p>
            <a:r>
              <a:rPr lang="en-US" sz="1600" dirty="0" smtClean="0">
                <a:latin typeface="Arial" pitchFamily="34" charset="0"/>
                <a:ea typeface="ＭＳ Ｐゴシック" charset="-128"/>
              </a:rPr>
              <a:t>Very</a:t>
            </a:r>
            <a:r>
              <a:rPr lang="en-US" sz="1600" baseline="0" dirty="0" smtClean="0">
                <a:latin typeface="Arial" pitchFamily="34" charset="0"/>
                <a:ea typeface="ＭＳ Ｐゴシック" charset="-128"/>
              </a:rPr>
              <a:t> h</a:t>
            </a:r>
            <a:r>
              <a:rPr lang="en-US" sz="1600" dirty="0" smtClean="0">
                <a:latin typeface="Arial" pitchFamily="34" charset="0"/>
                <a:ea typeface="ＭＳ Ｐゴシック" charset="-128"/>
              </a:rPr>
              <a:t>igh proportions of respondents report these important outcomes.</a:t>
            </a:r>
          </a:p>
          <a:p>
            <a:endParaRPr lang="en-US" sz="1600" dirty="0" smtClean="0">
              <a:latin typeface="Arial" pitchFamily="34" charset="0"/>
              <a:ea typeface="ＭＳ Ｐゴシック" charset="-128"/>
            </a:endParaRPr>
          </a:p>
          <a:p>
            <a:r>
              <a:rPr lang="en-US" sz="1600" dirty="0" smtClean="0">
                <a:latin typeface="Arial" pitchFamily="34" charset="0"/>
                <a:ea typeface="ＭＳ Ｐゴシック" charset="-128"/>
              </a:rPr>
              <a:t>84% of respondents said they learned something new and valuable about a current topic by reading and discussing the selected book.</a:t>
            </a:r>
          </a:p>
          <a:p>
            <a:r>
              <a:rPr lang="en-US" sz="1600" dirty="0" smtClean="0">
                <a:latin typeface="Arial" pitchFamily="34" charset="0"/>
                <a:ea typeface="ＭＳ Ｐゴシック" charset="-128"/>
              </a:rPr>
              <a:t>87% said they learned something new and valuable about a service need in their community.</a:t>
            </a:r>
          </a:p>
          <a:p>
            <a:r>
              <a:rPr lang="en-US" sz="1600" dirty="0" smtClean="0">
                <a:latin typeface="Arial" pitchFamily="34" charset="0"/>
                <a:ea typeface="ＭＳ Ｐゴシック" charset="-128"/>
              </a:rPr>
              <a:t>100% said they found their participation in the Book to Action project to be a meaningful experience.</a:t>
            </a:r>
          </a:p>
          <a:p>
            <a:r>
              <a:rPr lang="en-US" sz="1600" dirty="0" smtClean="0">
                <a:latin typeface="Arial" pitchFamily="34" charset="0"/>
                <a:ea typeface="ＭＳ Ｐゴシック" charset="-128"/>
              </a:rPr>
              <a:t>90% said they would be interested in engaging in a community service project again.</a:t>
            </a:r>
          </a:p>
          <a:p>
            <a:r>
              <a:rPr lang="en-US" sz="1600" dirty="0" smtClean="0">
                <a:latin typeface="Arial" pitchFamily="34" charset="0"/>
                <a:ea typeface="ＭＳ Ｐゴシック" charset="-128"/>
              </a:rPr>
              <a:t>90% said they would be interested in participating in another Book to Action Project.</a:t>
            </a:r>
          </a:p>
        </p:txBody>
      </p:sp>
      <p:sp>
        <p:nvSpPr>
          <p:cNvPr id="4" name="Slide Number Placeholder 3"/>
          <p:cNvSpPr>
            <a:spLocks noGrp="1"/>
          </p:cNvSpPr>
          <p:nvPr>
            <p:ph type="sldNum" sz="quarter" idx="10"/>
          </p:nvPr>
        </p:nvSpPr>
        <p:spPr/>
        <p:txBody>
          <a:bodyPr/>
          <a:lstStyle/>
          <a:p>
            <a:pPr>
              <a:defRPr/>
            </a:pPr>
            <a:fld id="{AE689E86-D37B-40AA-BECC-DA36AEBD0B69}" type="slidenum">
              <a:rPr lang="en-US" smtClean="0"/>
              <a:pPr>
                <a:defRPr/>
              </a:pPr>
              <a:t>28</a:t>
            </a:fld>
            <a:endParaRPr lang="en-US"/>
          </a:p>
        </p:txBody>
      </p:sp>
    </p:spTree>
    <p:extLst>
      <p:ext uri="{BB962C8B-B14F-4D97-AF65-F5344CB8AC3E}">
        <p14:creationId xmlns:p14="http://schemas.microsoft.com/office/powerpoint/2010/main" val="3221066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charset="-128"/>
              </a:rPr>
              <a:t>Also:</a:t>
            </a:r>
          </a:p>
          <a:p>
            <a:r>
              <a:rPr lang="en-US" dirty="0" smtClean="0">
                <a:ea typeface="ＭＳ Ｐゴシック" charset="-128"/>
              </a:rPr>
              <a:t>a brief</a:t>
            </a:r>
            <a:r>
              <a:rPr lang="en-US" baseline="0" dirty="0" smtClean="0">
                <a:ea typeface="ＭＳ Ｐゴシック" charset="-128"/>
              </a:rPr>
              <a:t> rundown of the program expenses you expect – e.g. materials for the volunteer activity, prizes or incentives, refreshments, staff time</a:t>
            </a:r>
          </a:p>
          <a:p>
            <a:r>
              <a:rPr lang="en-US" baseline="0" dirty="0" smtClean="0">
                <a:ea typeface="ＭＳ Ｐゴシック" charset="-128"/>
              </a:rPr>
              <a:t>and what additional funding sources you’ll use.  </a:t>
            </a:r>
          </a:p>
          <a:p>
            <a:r>
              <a:rPr lang="en-US" b="1" baseline="0" dirty="0" smtClean="0">
                <a:ea typeface="ＭＳ Ｐゴシック" charset="-128"/>
              </a:rPr>
              <a:t>There is no minimum cash match or in-kind requirement</a:t>
            </a:r>
          </a:p>
        </p:txBody>
      </p:sp>
      <p:sp>
        <p:nvSpPr>
          <p:cNvPr id="123908" name="Slide Number Placeholder 3"/>
          <p:cNvSpPr>
            <a:spLocks noGrp="1"/>
          </p:cNvSpPr>
          <p:nvPr>
            <p:ph type="sldNum" sz="quarter" idx="5"/>
          </p:nvPr>
        </p:nvSpPr>
        <p:spPr bwMode="auto">
          <a:noFill/>
          <a:ln>
            <a:miter lim="800000"/>
            <a:headEnd/>
            <a:tailEnd/>
          </a:ln>
        </p:spPr>
        <p:txBody>
          <a:bodyPr/>
          <a:lstStyle/>
          <a:p>
            <a:fld id="{39783D1E-0292-4CDF-AF7A-8C30232405A2}" type="slidenum">
              <a:rPr lang="en-US" smtClean="0"/>
              <a:pPr/>
              <a:t>29</a:t>
            </a:fld>
            <a:endParaRPr lang="en-US" smtClean="0"/>
          </a:p>
        </p:txBody>
      </p:sp>
    </p:spTree>
    <p:extLst>
      <p:ext uri="{BB962C8B-B14F-4D97-AF65-F5344CB8AC3E}">
        <p14:creationId xmlns:p14="http://schemas.microsoft.com/office/powerpoint/2010/main" val="2515562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0" dirty="0" smtClean="0"/>
              <a:t>Maybe your community is interested in sustainable agriculture and supporting</a:t>
            </a:r>
            <a:r>
              <a:rPr lang="en-US" b="0" baseline="0" dirty="0" smtClean="0"/>
              <a:t> local farmers.  Sacramento read </a:t>
            </a:r>
            <a:r>
              <a:rPr lang="en-US" b="0" dirty="0" smtClean="0"/>
              <a:t>The Quarter-Acre Farm: How I kept the patio, lost the lawn, and fed my family for a year by </a:t>
            </a:r>
            <a:r>
              <a:rPr lang="en-US" b="0" dirty="0" smtClean="0">
                <a:ea typeface="ＭＳ Ｐゴシック" charset="-128"/>
              </a:rPr>
              <a:t>Spring Warren,</a:t>
            </a:r>
            <a:r>
              <a:rPr lang="en-US" b="0" baseline="0" dirty="0" smtClean="0">
                <a:ea typeface="ＭＳ Ｐゴシック" charset="-128"/>
              </a:rPr>
              <a:t> and partnered with a host of local organizations you can see on the next slide.</a:t>
            </a:r>
            <a:endParaRPr lang="en-US" b="0" dirty="0" smtClean="0">
              <a:ea typeface="ＭＳ Ｐゴシック" charset="-128"/>
            </a:endParaRPr>
          </a:p>
        </p:txBody>
      </p:sp>
      <p:sp>
        <p:nvSpPr>
          <p:cNvPr id="109572" name="Slide Number Placeholder 3"/>
          <p:cNvSpPr>
            <a:spLocks noGrp="1"/>
          </p:cNvSpPr>
          <p:nvPr>
            <p:ph type="sldNum" sz="quarter" idx="5"/>
          </p:nvPr>
        </p:nvSpPr>
        <p:spPr bwMode="auto">
          <a:noFill/>
          <a:ln>
            <a:miter lim="800000"/>
            <a:headEnd/>
            <a:tailEnd/>
          </a:ln>
        </p:spPr>
        <p:txBody>
          <a:bodyPr/>
          <a:lstStyle/>
          <a:p>
            <a:fld id="{BD2A98CA-7292-4A2B-9ACC-145DCA2403E3}" type="slidenum">
              <a:rPr lang="en-US" smtClean="0"/>
              <a:pPr/>
              <a:t>3</a:t>
            </a:fld>
            <a:endParaRPr lang="en-US" smtClean="0"/>
          </a:p>
        </p:txBody>
      </p:sp>
    </p:spTree>
    <p:extLst>
      <p:ext uri="{BB962C8B-B14F-4D97-AF65-F5344CB8AC3E}">
        <p14:creationId xmlns:p14="http://schemas.microsoft.com/office/powerpoint/2010/main" val="1415119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lvl="0" algn="l" eaLnBrk="0" hangingPunct="0"/>
            <a:r>
              <a:rPr lang="en-US" altLang="en-US" sz="1200" dirty="0" smtClean="0">
                <a:latin typeface="Times New Roman" panose="02020603050405020304" pitchFamily="18" charset="0"/>
                <a:ea typeface="Calibri" panose="020F0502020204030204" pitchFamily="34" charset="0"/>
                <a:cs typeface="Times New Roman" panose="02020603050405020304" pitchFamily="18" charset="0"/>
              </a:rPr>
              <a:t>Deadline for request to participate:  December 1, 2015 – 5 pm</a:t>
            </a:r>
          </a:p>
          <a:p>
            <a:pPr lvl="0" algn="l" eaLnBrk="0" hangingPunct="0"/>
            <a:r>
              <a:rPr lang="en-US" altLang="en-US" sz="1200" dirty="0" smtClean="0">
                <a:latin typeface="Times New Roman" panose="02020603050405020304" pitchFamily="18" charset="0"/>
                <a:cs typeface="Times New Roman" panose="02020603050405020304" pitchFamily="18" charset="0"/>
              </a:rPr>
              <a:t>Notification will be made by:  December 15, 2015</a:t>
            </a:r>
          </a:p>
          <a:p>
            <a:pPr lvl="0" algn="l" eaLnBrk="0" hangingPunct="0"/>
            <a:r>
              <a:rPr lang="en-US" altLang="en-US" sz="1200" dirty="0" smtClean="0">
                <a:latin typeface="Times New Roman" panose="02020603050405020304" pitchFamily="18" charset="0"/>
                <a:cs typeface="Times New Roman" panose="02020603050405020304" pitchFamily="18" charset="0"/>
              </a:rPr>
              <a:t>We’ll choose 13 to 20 libraries</a:t>
            </a:r>
            <a:r>
              <a:rPr lang="en-US" altLang="en-US" sz="1200" baseline="0" dirty="0" smtClean="0">
                <a:latin typeface="Times New Roman" panose="02020603050405020304" pitchFamily="18" charset="0"/>
                <a:cs typeface="Times New Roman" panose="02020603050405020304" pitchFamily="18" charset="0"/>
              </a:rPr>
              <a:t> depending on the amount of money requested. $40,000 total available.</a:t>
            </a:r>
            <a:endParaRPr lang="en-US" altLang="en-US" sz="1200" dirty="0" smtClean="0">
              <a:latin typeface="Times New Roman" panose="02020603050405020304" pitchFamily="18" charset="0"/>
              <a:cs typeface="Times New Roman" panose="02020603050405020304" pitchFamily="18" charset="0"/>
            </a:endParaRPr>
          </a:p>
          <a:p>
            <a:pPr lvl="0" algn="l" eaLnBrk="0" hangingPunct="0"/>
            <a:r>
              <a:rPr lang="en-US" altLang="en-US" sz="1200" dirty="0" smtClean="0">
                <a:latin typeface="Times New Roman" panose="02020603050405020304" pitchFamily="18" charset="0"/>
                <a:cs typeface="Times New Roman" panose="02020603050405020304" pitchFamily="18" charset="0"/>
              </a:rPr>
              <a:t>End of my</a:t>
            </a:r>
            <a:r>
              <a:rPr lang="en-US" altLang="en-US" sz="1200" baseline="0" dirty="0" smtClean="0">
                <a:latin typeface="Times New Roman" panose="02020603050405020304" pitchFamily="18" charset="0"/>
                <a:cs typeface="Times New Roman" panose="02020603050405020304" pitchFamily="18" charset="0"/>
              </a:rPr>
              <a:t> grant period for FY 15-16 is June 30, 2016.</a:t>
            </a:r>
            <a:endParaRPr lang="en-US" altLang="en-US" sz="1200" dirty="0" smtClean="0">
              <a:latin typeface="Times New Roman" panose="02020603050405020304" pitchFamily="18" charset="0"/>
              <a:cs typeface="Times New Roman" panose="02020603050405020304" pitchFamily="18" charset="0"/>
            </a:endParaRPr>
          </a:p>
          <a:p>
            <a:pPr lvl="0" algn="l" eaLnBrk="0" hangingPunct="0"/>
            <a:r>
              <a:rPr lang="en-US" altLang="en-US" sz="1200" dirty="0" smtClean="0">
                <a:latin typeface="Times New Roman" panose="02020603050405020304" pitchFamily="18" charset="0"/>
                <a:cs typeface="Times New Roman" panose="02020603050405020304" pitchFamily="18" charset="0"/>
              </a:rPr>
              <a:t>All programming must be complete and invoices submitted to me by: Friday, May 13, 2016</a:t>
            </a:r>
          </a:p>
          <a:p>
            <a:pPr lvl="0" algn="l" eaLnBrk="0" hangingPunct="0"/>
            <a:r>
              <a:rPr lang="en-US" altLang="en-US" sz="1200" dirty="0" smtClean="0">
                <a:latin typeface="Times New Roman" panose="02020603050405020304" pitchFamily="18" charset="0"/>
                <a:cs typeface="Times New Roman" panose="02020603050405020304" pitchFamily="18" charset="0"/>
              </a:rPr>
              <a:t>Final narrative report form is also under revision and may be an online form. It will be due by: Tuesday, May 31, 2016 </a:t>
            </a:r>
          </a:p>
          <a:p>
            <a:endParaRPr lang="en-US" dirty="0" smtClean="0">
              <a:ea typeface="ＭＳ Ｐゴシック" charset="-128"/>
            </a:endParaRPr>
          </a:p>
        </p:txBody>
      </p:sp>
      <p:sp>
        <p:nvSpPr>
          <p:cNvPr id="123908" name="Slide Number Placeholder 3"/>
          <p:cNvSpPr>
            <a:spLocks noGrp="1"/>
          </p:cNvSpPr>
          <p:nvPr>
            <p:ph type="sldNum" sz="quarter" idx="5"/>
          </p:nvPr>
        </p:nvSpPr>
        <p:spPr bwMode="auto">
          <a:noFill/>
          <a:ln>
            <a:miter lim="800000"/>
            <a:headEnd/>
            <a:tailEnd/>
          </a:ln>
        </p:spPr>
        <p:txBody>
          <a:bodyPr/>
          <a:lstStyle/>
          <a:p>
            <a:fld id="{39783D1E-0292-4CDF-AF7A-8C30232405A2}" type="slidenum">
              <a:rPr lang="en-US" smtClean="0"/>
              <a:pPr/>
              <a:t>30</a:t>
            </a:fld>
            <a:endParaRPr lang="en-US" smtClean="0"/>
          </a:p>
        </p:txBody>
      </p:sp>
    </p:spTree>
    <p:extLst>
      <p:ext uri="{BB962C8B-B14F-4D97-AF65-F5344CB8AC3E}">
        <p14:creationId xmlns:p14="http://schemas.microsoft.com/office/powerpoint/2010/main" val="3754177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charset="-128"/>
              </a:rPr>
              <a:t>Questions?</a:t>
            </a:r>
          </a:p>
        </p:txBody>
      </p:sp>
      <p:sp>
        <p:nvSpPr>
          <p:cNvPr id="122884" name="Slide Number Placeholder 3"/>
          <p:cNvSpPr>
            <a:spLocks noGrp="1"/>
          </p:cNvSpPr>
          <p:nvPr>
            <p:ph type="sldNum" sz="quarter" idx="5"/>
          </p:nvPr>
        </p:nvSpPr>
        <p:spPr bwMode="auto">
          <a:noFill/>
          <a:ln>
            <a:miter lim="800000"/>
            <a:headEnd/>
            <a:tailEnd/>
          </a:ln>
        </p:spPr>
        <p:txBody>
          <a:bodyPr/>
          <a:lstStyle/>
          <a:p>
            <a:fld id="{7E9C4B50-1F60-405D-94F5-54F6837DA550}" type="slidenum">
              <a:rPr lang="en-US" smtClean="0"/>
              <a:pPr/>
              <a:t>31</a:t>
            </a:fld>
            <a:endParaRPr lang="en-US" smtClean="0"/>
          </a:p>
        </p:txBody>
      </p:sp>
    </p:spTree>
    <p:extLst>
      <p:ext uri="{BB962C8B-B14F-4D97-AF65-F5344CB8AC3E}">
        <p14:creationId xmlns:p14="http://schemas.microsoft.com/office/powerpoint/2010/main" val="2695952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ea typeface="ＭＳ Ｐゴシック" charset="-128"/>
            </a:endParaRPr>
          </a:p>
        </p:txBody>
      </p:sp>
      <p:sp>
        <p:nvSpPr>
          <p:cNvPr id="123908" name="Slide Number Placeholder 3"/>
          <p:cNvSpPr>
            <a:spLocks noGrp="1"/>
          </p:cNvSpPr>
          <p:nvPr>
            <p:ph type="sldNum" sz="quarter" idx="5"/>
          </p:nvPr>
        </p:nvSpPr>
        <p:spPr bwMode="auto">
          <a:noFill/>
          <a:ln>
            <a:miter lim="800000"/>
            <a:headEnd/>
            <a:tailEnd/>
          </a:ln>
        </p:spPr>
        <p:txBody>
          <a:bodyPr/>
          <a:lstStyle/>
          <a:p>
            <a:fld id="{39783D1E-0292-4CDF-AF7A-8C30232405A2}" type="slidenum">
              <a:rPr lang="en-US" smtClean="0"/>
              <a:pPr/>
              <a:t>32</a:t>
            </a:fld>
            <a:endParaRPr lang="en-US" smtClean="0"/>
          </a:p>
        </p:txBody>
      </p:sp>
    </p:spTree>
    <p:extLst>
      <p:ext uri="{BB962C8B-B14F-4D97-AF65-F5344CB8AC3E}">
        <p14:creationId xmlns:p14="http://schemas.microsoft.com/office/powerpoint/2010/main" val="404177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E689E86-D37B-40AA-BECC-DA36AEBD0B69}" type="slidenum">
              <a:rPr lang="en-US" smtClean="0"/>
              <a:pPr>
                <a:defRPr/>
              </a:pPr>
              <a:t>4</a:t>
            </a:fld>
            <a:endParaRPr lang="en-US"/>
          </a:p>
        </p:txBody>
      </p:sp>
    </p:spTree>
    <p:extLst>
      <p:ext uri="{BB962C8B-B14F-4D97-AF65-F5344CB8AC3E}">
        <p14:creationId xmlns:p14="http://schemas.microsoft.com/office/powerpoint/2010/main" val="338606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your community is interested in the local animal rescue</a:t>
            </a:r>
            <a:r>
              <a:rPr lang="en-US" baseline="0" dirty="0" smtClean="0"/>
              <a:t> situation.  A branch of Santa Monica Library read a YA book, Finding Danny, and an Adult book, You Had Me at Woof, and worked with the local animal shelter and rescue groups.</a:t>
            </a:r>
            <a:endParaRPr lang="en-US" dirty="0"/>
          </a:p>
        </p:txBody>
      </p:sp>
      <p:sp>
        <p:nvSpPr>
          <p:cNvPr id="4" name="Slide Number Placeholder 3"/>
          <p:cNvSpPr>
            <a:spLocks noGrp="1"/>
          </p:cNvSpPr>
          <p:nvPr>
            <p:ph type="sldNum" sz="quarter" idx="10"/>
          </p:nvPr>
        </p:nvSpPr>
        <p:spPr/>
        <p:txBody>
          <a:bodyPr/>
          <a:lstStyle/>
          <a:p>
            <a:pPr>
              <a:defRPr/>
            </a:pPr>
            <a:fld id="{AE689E86-D37B-40AA-BECC-DA36AEBD0B69}" type="slidenum">
              <a:rPr lang="en-US" smtClean="0"/>
              <a:pPr>
                <a:defRPr/>
              </a:pPr>
              <a:t>5</a:t>
            </a:fld>
            <a:endParaRPr lang="en-US"/>
          </a:p>
        </p:txBody>
      </p:sp>
    </p:spTree>
    <p:extLst>
      <p:ext uri="{BB962C8B-B14F-4D97-AF65-F5344CB8AC3E}">
        <p14:creationId xmlns:p14="http://schemas.microsoft.com/office/powerpoint/2010/main" val="104026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r>
              <a:rPr lang="en-US" dirty="0" smtClean="0">
                <a:latin typeface="Arial" pitchFamily="34" charset="0"/>
                <a:ea typeface="ＭＳ Ｐゴシック" charset="-128"/>
              </a:rPr>
              <a:t>San Diego readers turned out for clean-up</a:t>
            </a:r>
            <a:r>
              <a:rPr lang="en-US" baseline="0" dirty="0" smtClean="0">
                <a:latin typeface="Arial" pitchFamily="34" charset="0"/>
                <a:ea typeface="ＭＳ Ｐゴシック" charset="-128"/>
              </a:rPr>
              <a:t> days inspired by this book, and young readers were encouraged to take part by reading another book, I LOVE DIRT! 52 Activities to Help You and Your Kids Discover the Wonders of Nature.</a:t>
            </a:r>
          </a:p>
          <a:p>
            <a:endParaRPr lang="en-US" dirty="0" smtClean="0">
              <a:latin typeface="Arial" pitchFamily="34" charset="0"/>
              <a:ea typeface="ＭＳ Ｐゴシック" charset="-128"/>
            </a:endParaRPr>
          </a:p>
        </p:txBody>
      </p:sp>
      <p:sp>
        <p:nvSpPr>
          <p:cNvPr id="24580" name="Slide Number Placeholder 3"/>
          <p:cNvSpPr>
            <a:spLocks noGrp="1"/>
          </p:cNvSpPr>
          <p:nvPr>
            <p:ph type="sldNum" sz="quarter" idx="5"/>
          </p:nvPr>
        </p:nvSpPr>
        <p:spPr>
          <a:noFill/>
        </p:spPr>
        <p:txBody>
          <a:bodyPr/>
          <a:lstStyle/>
          <a:p>
            <a:fld id="{6AE55E65-7739-407C-B53D-B3FEA5FE53D5}" type="slidenum">
              <a:rPr lang="en-US" smtClean="0">
                <a:latin typeface="Arial" pitchFamily="34" charset="0"/>
                <a:ea typeface="ＭＳ Ｐゴシック" charset="-128"/>
              </a:rPr>
              <a:pPr/>
              <a:t>6</a:t>
            </a:fld>
            <a:endParaRPr lang="en-US" smtClean="0">
              <a:latin typeface="Arial" pitchFamily="34" charset="0"/>
              <a:ea typeface="ＭＳ Ｐゴシック" charset="-128"/>
            </a:endParaRPr>
          </a:p>
        </p:txBody>
      </p:sp>
    </p:spTree>
    <p:extLst>
      <p:ext uri="{BB962C8B-B14F-4D97-AF65-F5344CB8AC3E}">
        <p14:creationId xmlns:p14="http://schemas.microsoft.com/office/powerpoint/2010/main" val="1544547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ea typeface="ＭＳ Ｐゴシック" charset="-128"/>
              </a:rPr>
              <a:t>Maybe, like Santa Clara City Library, you’re concerned about the educational opportunities for migrant children in your school system. </a:t>
            </a:r>
          </a:p>
        </p:txBody>
      </p:sp>
      <p:sp>
        <p:nvSpPr>
          <p:cNvPr id="88068" name="Slide Number Placeholder 3"/>
          <p:cNvSpPr>
            <a:spLocks noGrp="1"/>
          </p:cNvSpPr>
          <p:nvPr>
            <p:ph type="sldNum" sz="quarter" idx="5"/>
          </p:nvPr>
        </p:nvSpPr>
        <p:spPr bwMode="auto">
          <a:noFill/>
          <a:ln>
            <a:miter lim="800000"/>
            <a:headEnd/>
            <a:tailEnd/>
          </a:ln>
        </p:spPr>
        <p:txBody>
          <a:bodyPr/>
          <a:lstStyle/>
          <a:p>
            <a:fld id="{70442FB2-DD58-4AFE-907D-E3AA70DF2A2C}" type="slidenum">
              <a:rPr lang="en-US" smtClean="0"/>
              <a:pPr/>
              <a:t>7</a:t>
            </a:fld>
            <a:endParaRPr lang="en-US" smtClean="0"/>
          </a:p>
        </p:txBody>
      </p:sp>
    </p:spTree>
    <p:extLst>
      <p:ext uri="{BB962C8B-B14F-4D97-AF65-F5344CB8AC3E}">
        <p14:creationId xmlns:p14="http://schemas.microsoft.com/office/powerpoint/2010/main" val="2718728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Several libraries have used ecologically-oriented titles such as</a:t>
            </a:r>
            <a:r>
              <a:rPr lang="en-US" baseline="0" dirty="0" smtClean="0"/>
              <a:t> Plastic Free and a wonderful book by Edward </a:t>
            </a:r>
            <a:r>
              <a:rPr lang="en-US" baseline="0" dirty="0" err="1" smtClean="0"/>
              <a:t>Humes</a:t>
            </a:r>
            <a:r>
              <a:rPr lang="en-US" baseline="0" dirty="0" smtClean="0"/>
              <a:t>, Garbology: our Dirty Love Affair with Trash, and they have partnered with local environmental groups and agencies.</a:t>
            </a:r>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747923-E350-4E7C-8A3E-A281D4A76ACC}" type="slidenum">
              <a:rPr lang="en-US" smtClean="0">
                <a:solidFill>
                  <a:prstClr val="black"/>
                </a:solidFill>
                <a:latin typeface="Arial" pitchFamily="34" charset="0"/>
                <a:cs typeface="Arial" pitchFamily="34" charset="0"/>
              </a:rPr>
              <a:pPr/>
              <a:t>8</a:t>
            </a:fld>
            <a:endParaRPr lang="en-US"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64823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ea typeface="ＭＳ Ｐゴシック" charset="-128"/>
              </a:rPr>
              <a:t>Books like Wild by Cheryl Strayed and Hoot by Carl Hiaasen are natural lead-ins to clean-up days and other ecology-oriented</a:t>
            </a:r>
            <a:r>
              <a:rPr lang="en-US" sz="1600" baseline="0" dirty="0" smtClean="0">
                <a:ea typeface="ＭＳ Ｐゴシック" charset="-128"/>
              </a:rPr>
              <a:t> activities.</a:t>
            </a:r>
            <a:endParaRPr lang="en-US" sz="1600" dirty="0"/>
          </a:p>
        </p:txBody>
      </p:sp>
      <p:sp>
        <p:nvSpPr>
          <p:cNvPr id="4" name="Slide Number Placeholder 3"/>
          <p:cNvSpPr>
            <a:spLocks noGrp="1"/>
          </p:cNvSpPr>
          <p:nvPr>
            <p:ph type="sldNum" sz="quarter" idx="10"/>
          </p:nvPr>
        </p:nvSpPr>
        <p:spPr/>
        <p:txBody>
          <a:bodyPr/>
          <a:lstStyle/>
          <a:p>
            <a:pPr>
              <a:defRPr/>
            </a:pPr>
            <a:fld id="{AE689E86-D37B-40AA-BECC-DA36AEBD0B69}" type="slidenum">
              <a:rPr lang="en-US" smtClean="0"/>
              <a:pPr>
                <a:defRPr/>
              </a:pPr>
              <a:t>9</a:t>
            </a:fld>
            <a:endParaRPr lang="en-US"/>
          </a:p>
        </p:txBody>
      </p:sp>
    </p:spTree>
    <p:extLst>
      <p:ext uri="{BB962C8B-B14F-4D97-AF65-F5344CB8AC3E}">
        <p14:creationId xmlns:p14="http://schemas.microsoft.com/office/powerpoint/2010/main" val="2874436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3187700" y="268288"/>
            <a:ext cx="5668963" cy="3900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5" name="Rectangle 4"/>
          <p:cNvSpPr/>
          <p:nvPr/>
        </p:nvSpPr>
        <p:spPr>
          <a:xfrm>
            <a:off x="268288" y="268288"/>
            <a:ext cx="184150" cy="388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ctrTitle"/>
          </p:nvPr>
        </p:nvSpPr>
        <p:spPr>
          <a:xfrm>
            <a:off x="3200400" y="4208929"/>
            <a:ext cx="5458968" cy="1048684"/>
          </a:xfrm>
        </p:spPr>
        <p:txBody>
          <a:bodyPr rtlCol="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6" name="Date Placeholder 3"/>
          <p:cNvSpPr>
            <a:spLocks noGrp="1"/>
          </p:cNvSpPr>
          <p:nvPr>
            <p:ph type="dt" sz="half" idx="10"/>
          </p:nvPr>
        </p:nvSpPr>
        <p:spPr>
          <a:xfrm>
            <a:off x="3276600" y="390525"/>
            <a:ext cx="5505450" cy="365125"/>
          </a:xfrm>
        </p:spPr>
        <p:txBody>
          <a:bodyPr/>
          <a:lstStyle>
            <a:lvl1pPr>
              <a:defRPr sz="2200" b="0">
                <a:solidFill>
                  <a:schemeClr val="bg1"/>
                </a:solidFill>
              </a:defRPr>
            </a:lvl1pPr>
          </a:lstStyle>
          <a:p>
            <a:pPr>
              <a:defRPr/>
            </a:pPr>
            <a:fld id="{365F06BA-CEE2-4973-B229-4AD6182AD7B6}" type="datetimeFigureOut">
              <a:rPr lang="en-US"/>
              <a:pPr>
                <a:defRPr/>
              </a:pPr>
              <a:t>9/22/15</a:t>
            </a:fld>
            <a:endParaRPr lang="en-US"/>
          </a:p>
        </p:txBody>
      </p:sp>
      <p:sp>
        <p:nvSpPr>
          <p:cNvPr id="7" name="Footer Placeholder 4"/>
          <p:cNvSpPr>
            <a:spLocks noGrp="1"/>
          </p:cNvSpPr>
          <p:nvPr>
            <p:ph type="ftr" sz="quarter" idx="11"/>
          </p:nvPr>
        </p:nvSpPr>
        <p:spPr>
          <a:xfrm>
            <a:off x="3219450" y="6356350"/>
            <a:ext cx="4735513" cy="365125"/>
          </a:xfrm>
        </p:spPr>
        <p:txBody>
          <a:bodyP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pPr>
              <a:defRPr/>
            </a:pPr>
            <a:endParaRPr lang="en-US"/>
          </a:p>
        </p:txBody>
      </p:sp>
      <p:sp>
        <p:nvSpPr>
          <p:cNvPr id="8" name="Slide Number Placeholder 5"/>
          <p:cNvSpPr>
            <a:spLocks noGrp="1"/>
          </p:cNvSpPr>
          <p:nvPr>
            <p:ph type="sldNum" sz="quarter" idx="12"/>
          </p:nvPr>
        </p:nvSpPr>
        <p:spPr>
          <a:xfrm>
            <a:off x="8256588" y="6356350"/>
            <a:ext cx="685800" cy="365125"/>
          </a:xfrm>
        </p:spPr>
        <p:txBody>
          <a:bodyPr/>
          <a:lstStyle>
            <a:lvl1pPr>
              <a:defRPr sz="1100">
                <a:solidFill>
                  <a:srgbClr val="858585"/>
                </a:solidFill>
              </a:defRPr>
            </a:lvl1pPr>
          </a:lstStyle>
          <a:p>
            <a:pPr>
              <a:defRPr/>
            </a:pPr>
            <a:fld id="{134335E9-1CF8-43BB-8A75-2EBF030B5CB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5"/>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4"/>
          <p:cNvSpPr>
            <a:spLocks noGrp="1"/>
          </p:cNvSpPr>
          <p:nvPr>
            <p:ph type="dt" sz="half" idx="15"/>
          </p:nvPr>
        </p:nvSpPr>
        <p:spPr/>
        <p:txBody>
          <a:bodyPr/>
          <a:lstStyle>
            <a:lvl1pPr>
              <a:defRPr/>
            </a:lvl1pPr>
          </a:lstStyle>
          <a:p>
            <a:pPr>
              <a:defRPr/>
            </a:pPr>
            <a:fld id="{3493FD6B-E4FC-4E40-AA48-ACA82118B9D6}" type="datetimeFigureOut">
              <a:rPr lang="en-US"/>
              <a:pPr>
                <a:defRPr/>
              </a:pPr>
              <a:t>9/22/15</a:t>
            </a:fld>
            <a:endParaRPr lang="en-US"/>
          </a:p>
        </p:txBody>
      </p:sp>
      <p:sp>
        <p:nvSpPr>
          <p:cNvPr id="8"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pPr>
              <a:defRPr/>
            </a:pPr>
            <a:fld id="{CC752AD1-C506-48DC-8A27-402431108C9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6"/>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4"/>
          <p:cNvSpPr>
            <a:spLocks noGrp="1"/>
          </p:cNvSpPr>
          <p:nvPr>
            <p:ph type="dt" sz="half" idx="16"/>
          </p:nvPr>
        </p:nvSpPr>
        <p:spPr/>
        <p:txBody>
          <a:bodyPr/>
          <a:lstStyle>
            <a:lvl1pPr>
              <a:defRPr/>
            </a:lvl1pPr>
          </a:lstStyle>
          <a:p>
            <a:pPr>
              <a:defRPr/>
            </a:pPr>
            <a:fld id="{CCF30FDB-D1AD-4903-84B8-3D6F4C99E302}" type="datetimeFigureOut">
              <a:rPr lang="en-US"/>
              <a:pPr>
                <a:defRPr/>
              </a:pPr>
              <a:t>9/22/15</a:t>
            </a:fld>
            <a:endParaRPr lang="en-US"/>
          </a:p>
        </p:txBody>
      </p:sp>
      <p:sp>
        <p:nvSpPr>
          <p:cNvPr id="10" name="Footer Placeholder 5"/>
          <p:cNvSpPr>
            <a:spLocks noGrp="1"/>
          </p:cNvSpPr>
          <p:nvPr>
            <p:ph type="ftr" sz="quarter" idx="17"/>
          </p:nvPr>
        </p:nvSpPr>
        <p:spPr/>
        <p:txBody>
          <a:bodyPr/>
          <a:lstStyle>
            <a:lvl1pPr>
              <a:defRPr/>
            </a:lvl1pPr>
          </a:lstStyle>
          <a:p>
            <a:pPr>
              <a:defRPr/>
            </a:pPr>
            <a:endParaRPr lang="en-US"/>
          </a:p>
        </p:txBody>
      </p:sp>
      <p:sp>
        <p:nvSpPr>
          <p:cNvPr id="13" name="Slide Number Placeholder 6"/>
          <p:cNvSpPr>
            <a:spLocks noGrp="1"/>
          </p:cNvSpPr>
          <p:nvPr>
            <p:ph type="sldNum" sz="quarter" idx="18"/>
          </p:nvPr>
        </p:nvSpPr>
        <p:spPr/>
        <p:txBody>
          <a:bodyPr/>
          <a:lstStyle>
            <a:lvl1pPr>
              <a:defRPr/>
            </a:lvl1pPr>
          </a:lstStyle>
          <a:p>
            <a:pPr>
              <a:defRPr/>
            </a:pPr>
            <a:fld id="{0ED21471-B09C-4696-85C4-12661F2BA56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4" name="Date Placeholder 2"/>
          <p:cNvSpPr>
            <a:spLocks noGrp="1"/>
          </p:cNvSpPr>
          <p:nvPr>
            <p:ph type="dt" sz="half" idx="10"/>
          </p:nvPr>
        </p:nvSpPr>
        <p:spPr/>
        <p:txBody>
          <a:bodyPr/>
          <a:lstStyle>
            <a:lvl1pPr>
              <a:defRPr/>
            </a:lvl1pPr>
          </a:lstStyle>
          <a:p>
            <a:pPr>
              <a:defRPr/>
            </a:pPr>
            <a:fld id="{B418E639-62B6-4913-84C8-819AD7E11C45}" type="datetimeFigureOut">
              <a:rPr lang="en-US"/>
              <a:pPr>
                <a:defRPr/>
              </a:pPr>
              <a:t>9/22/15</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689BC04A-9C8A-48D1-8948-5C6B27EF6F5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p:nvSpPr>
        <p:spPr>
          <a:xfrm>
            <a:off x="8148638" y="268288"/>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3" name="Date Placeholder 1"/>
          <p:cNvSpPr>
            <a:spLocks noGrp="1"/>
          </p:cNvSpPr>
          <p:nvPr>
            <p:ph type="dt" sz="half" idx="10"/>
          </p:nvPr>
        </p:nvSpPr>
        <p:spPr/>
        <p:txBody>
          <a:bodyPr/>
          <a:lstStyle>
            <a:lvl1pPr>
              <a:defRPr/>
            </a:lvl1pPr>
          </a:lstStyle>
          <a:p>
            <a:pPr>
              <a:defRPr/>
            </a:pPr>
            <a:fld id="{30D5D926-4036-450D-B704-1A28CF657CF4}" type="datetimeFigureOut">
              <a:rPr lang="en-US"/>
              <a:pPr>
                <a:defRPr/>
              </a:pPr>
              <a:t>9/22/15</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vl1pPr>
          </a:lstStyle>
          <a:p>
            <a:pPr>
              <a:defRPr/>
            </a:pPr>
            <a:fld id="{030D29F7-9E90-4A4E-965E-B08ACA9A057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8148638" y="268288"/>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457199" y="995082"/>
            <a:ext cx="3566160" cy="1035424"/>
          </a:xfrm>
        </p:spPr>
        <p:txBody>
          <a:bodyPr/>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DB3FFB80-1709-41C6-84FF-58ED4592220C}" type="datetimeFigureOut">
              <a:rPr lang="en-US"/>
              <a:pPr>
                <a:defRPr/>
              </a:pPr>
              <a:t>9/22/15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536EFD67-33ED-4CD6-99EF-DD34073B327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Rectangle 4"/>
          <p:cNvSpPr/>
          <p:nvPr/>
        </p:nvSpPr>
        <p:spPr>
          <a:xfrm>
            <a:off x="4746625" y="268288"/>
            <a:ext cx="4114800"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457199" y="995082"/>
            <a:ext cx="3566160" cy="1035424"/>
          </a:xfrm>
        </p:spPr>
        <p:txBody>
          <a:bodyPr/>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Picture Placeholder 9"/>
          <p:cNvSpPr>
            <a:spLocks noGrp="1"/>
          </p:cNvSpPr>
          <p:nvPr>
            <p:ph type="pic" sz="quarter" idx="13"/>
          </p:nvPr>
        </p:nvSpPr>
        <p:spPr>
          <a:xfrm>
            <a:off x="4760258" y="990600"/>
            <a:ext cx="4096512" cy="5611813"/>
          </a:xfrm>
        </p:spPr>
        <p:txBody>
          <a:bodyPr rtlCol="0">
            <a:normAutofit/>
          </a:bodyPr>
          <a:lstStyle>
            <a:lvl1pPr>
              <a:buNone/>
              <a:defRPr/>
            </a:lvl1pPr>
          </a:lstStyle>
          <a:p>
            <a:pPr lvl="0"/>
            <a:r>
              <a:rPr lang="en-US" noProof="0" smtClean="0"/>
              <a:t>Drag picture to placeholder or click icon to add</a:t>
            </a:r>
            <a:endParaRPr noProof="0"/>
          </a:p>
        </p:txBody>
      </p:sp>
      <p:sp>
        <p:nvSpPr>
          <p:cNvPr id="6" name="Date Placeholder 4"/>
          <p:cNvSpPr>
            <a:spLocks noGrp="1"/>
          </p:cNvSpPr>
          <p:nvPr>
            <p:ph type="dt" sz="half" idx="14"/>
          </p:nvPr>
        </p:nvSpPr>
        <p:spPr>
          <a:xfrm>
            <a:off x="161925" y="6124575"/>
            <a:ext cx="1752600" cy="365125"/>
          </a:xfrm>
        </p:spPr>
        <p:txBody>
          <a:bodyPr/>
          <a:lstStyle>
            <a:lvl1pPr algn="l">
              <a:defRPr/>
            </a:lvl1pPr>
          </a:lstStyle>
          <a:p>
            <a:pPr>
              <a:defRPr/>
            </a:pPr>
            <a:fld id="{3A121940-59E2-416E-9BCE-5B4A8E91D83B}" type="datetimeFigureOut">
              <a:rPr lang="en-US"/>
              <a:pPr>
                <a:defRPr/>
              </a:pPr>
              <a:t>9/22/15</a:t>
            </a:fld>
            <a:endParaRPr lang="en-US"/>
          </a:p>
        </p:txBody>
      </p:sp>
      <p:sp>
        <p:nvSpPr>
          <p:cNvPr id="7" name="Footer Placeholder 5"/>
          <p:cNvSpPr>
            <a:spLocks noGrp="1"/>
          </p:cNvSpPr>
          <p:nvPr>
            <p:ph type="ftr" sz="quarter" idx="15"/>
          </p:nvPr>
        </p:nvSpPr>
        <p:spPr>
          <a:xfrm>
            <a:off x="174625" y="6356350"/>
            <a:ext cx="3863975" cy="365125"/>
          </a:xfrm>
        </p:spPr>
        <p:txBody>
          <a:bodyPr/>
          <a:lstStyle>
            <a:lvl1pPr>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C4F45133-AAF2-4BAD-A4F9-FE3A3186C65D}"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4"/>
          <p:cNvSpPr/>
          <p:nvPr/>
        </p:nvSpPr>
        <p:spPr>
          <a:xfrm>
            <a:off x="7216775" y="268288"/>
            <a:ext cx="1639888" cy="3638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458788" y="4267200"/>
            <a:ext cx="6477000" cy="566738"/>
          </a:xfrm>
        </p:spPr>
        <p:txBody>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2F272E04-1B1E-4025-B12B-B68892F949D2}" type="datetimeFigureOut">
              <a:rPr lang="en-US"/>
              <a:pPr>
                <a:defRPr/>
              </a:pPr>
              <a:t>9/22/15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E7401506-250F-44CD-A38B-224E551EBDD9}"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938" y="268288"/>
            <a:ext cx="720725" cy="3638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458788" y="4267200"/>
            <a:ext cx="6477000" cy="566738"/>
          </a:xfrm>
        </p:spPr>
        <p:txBody>
          <a:bodyPr/>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Picture Placeholder 2"/>
          <p:cNvSpPr>
            <a:spLocks noGrp="1"/>
          </p:cNvSpPr>
          <p:nvPr>
            <p:ph type="pic" idx="13"/>
          </p:nvPr>
        </p:nvSpPr>
        <p:spPr>
          <a:xfrm>
            <a:off x="3352800" y="268288"/>
            <a:ext cx="47019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11" name="Picture Placeholder 2"/>
          <p:cNvSpPr>
            <a:spLocks noGrp="1"/>
          </p:cNvSpPr>
          <p:nvPr>
            <p:ph type="pic" idx="14"/>
          </p:nvPr>
        </p:nvSpPr>
        <p:spPr>
          <a:xfrm>
            <a:off x="3352800" y="2131935"/>
            <a:ext cx="23042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12" name="Picture Placeholder 2"/>
          <p:cNvSpPr>
            <a:spLocks noGrp="1"/>
          </p:cNvSpPr>
          <p:nvPr>
            <p:ph type="pic" idx="15"/>
          </p:nvPr>
        </p:nvSpPr>
        <p:spPr>
          <a:xfrm>
            <a:off x="5750500" y="2131935"/>
            <a:ext cx="2304288" cy="177566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noProof="0"/>
          </a:p>
        </p:txBody>
      </p:sp>
      <p:sp>
        <p:nvSpPr>
          <p:cNvPr id="9" name="Date Placeholder 4"/>
          <p:cNvSpPr>
            <a:spLocks noGrp="1"/>
          </p:cNvSpPr>
          <p:nvPr>
            <p:ph type="dt" sz="half" idx="16"/>
          </p:nvPr>
        </p:nvSpPr>
        <p:spPr/>
        <p:txBody>
          <a:bodyPr/>
          <a:lstStyle>
            <a:lvl1pPr>
              <a:defRPr/>
            </a:lvl1pPr>
          </a:lstStyle>
          <a:p>
            <a:pPr>
              <a:defRPr/>
            </a:pPr>
            <a:fld id="{7929AB76-0671-40DC-B1D7-E93668EB2F41}" type="datetimeFigureOut">
              <a:rPr lang="en-US"/>
              <a:pPr>
                <a:defRPr/>
              </a:pPr>
              <a:t>9/22/15</a:t>
            </a:fld>
            <a:endParaRPr lang="en-US"/>
          </a:p>
        </p:txBody>
      </p:sp>
      <p:sp>
        <p:nvSpPr>
          <p:cNvPr id="13" name="Footer Placeholder 5"/>
          <p:cNvSpPr>
            <a:spLocks noGrp="1"/>
          </p:cNvSpPr>
          <p:nvPr>
            <p:ph type="ftr" sz="quarter" idx="17"/>
          </p:nvPr>
        </p:nvSpPr>
        <p:spPr/>
        <p:txBody>
          <a:bodyPr/>
          <a:lstStyle>
            <a:lvl1pPr>
              <a:defRPr/>
            </a:lvl1pPr>
          </a:lstStyle>
          <a:p>
            <a:pPr>
              <a:defRPr/>
            </a:pPr>
            <a:endParaRPr lang="en-US"/>
          </a:p>
        </p:txBody>
      </p:sp>
      <p:sp>
        <p:nvSpPr>
          <p:cNvPr id="14" name="Slide Number Placeholder 6"/>
          <p:cNvSpPr>
            <a:spLocks noGrp="1"/>
          </p:cNvSpPr>
          <p:nvPr>
            <p:ph type="sldNum" sz="quarter" idx="18"/>
          </p:nvPr>
        </p:nvSpPr>
        <p:spPr/>
        <p:txBody>
          <a:bodyPr/>
          <a:lstStyle>
            <a:lvl1pPr>
              <a:defRPr/>
            </a:lvl1pPr>
          </a:lstStyle>
          <a:p>
            <a:pPr>
              <a:defRPr/>
            </a:pPr>
            <a:fld id="{AA73573F-62D9-4B26-9CBC-D154D4363DFB}"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7212013" y="268288"/>
            <a:ext cx="16462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F75C8D08-04C4-46CE-92B6-4D47A302274A}" type="datetimeFigureOut">
              <a:rPr lang="en-US"/>
              <a:pPr>
                <a:defRPr/>
              </a:pPr>
              <a:t>9/22/15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1680F9-87EC-43CD-81EF-0E9283D9FE9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8148638" y="268288"/>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Vertical Title 1"/>
          <p:cNvSpPr>
            <a:spLocks noGrp="1"/>
          </p:cNvSpPr>
          <p:nvPr>
            <p:ph type="title" orient="vert"/>
          </p:nvPr>
        </p:nvSpPr>
        <p:spPr>
          <a:xfrm>
            <a:off x="7543799" y="1035424"/>
            <a:ext cx="1322295" cy="5090739"/>
          </a:xfrm>
        </p:spPr>
        <p:txBody>
          <a:bodyPr vert="eaVert" anchor="t"/>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02423FB9-2920-45A6-9940-ECCFC54674B4}" type="datetimeFigureOut">
              <a:rPr lang="en-US"/>
              <a:pPr>
                <a:defRPr/>
              </a:pPr>
              <a:t>9/22/15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876D07A-289D-489C-AFE0-00AAB151F8F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7212013" y="268288"/>
            <a:ext cx="16462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a:xfrm>
            <a:off x="7212013" y="6356350"/>
            <a:ext cx="1752600" cy="365125"/>
          </a:xfrm>
        </p:spPr>
        <p:txBody>
          <a:bodyPr/>
          <a:lstStyle>
            <a:lvl1pPr>
              <a:defRPr/>
            </a:lvl1pPr>
          </a:lstStyle>
          <a:p>
            <a:pPr>
              <a:defRPr/>
            </a:pPr>
            <a:fld id="{89D646AE-E246-467D-9C93-9AEF542D8D73}" type="datetimeFigureOut">
              <a:rPr lang="en-US"/>
              <a:pPr>
                <a:defRPr/>
              </a:pPr>
              <a:t>9/22/15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E3ED36B-ECFF-4B1B-ADF3-2030EB967AF4}" type="slidenum">
              <a:rPr lang="en-US"/>
              <a:pPr>
                <a:defRPr/>
              </a:pPr>
              <a:t>‹#›</a:t>
            </a:fld>
            <a:endParaRPr lang="en-US"/>
          </a:p>
        </p:txBody>
      </p:sp>
      <p:pic>
        <p:nvPicPr>
          <p:cNvPr id="8" name="Picture 7" descr="B2ALogoRed_withURL.png"/>
          <p:cNvPicPr>
            <a:picLocks noChangeAspect="1"/>
          </p:cNvPicPr>
          <p:nvPr userDrawn="1"/>
        </p:nvPicPr>
        <p:blipFill>
          <a:blip r:embed="rId2" cstate="print"/>
          <a:stretch>
            <a:fillRect/>
          </a:stretch>
        </p:blipFill>
        <p:spPr>
          <a:xfrm>
            <a:off x="7212012" y="272680"/>
            <a:ext cx="1646237" cy="164623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6299A3-63CD-48E2-9215-F36941CF55E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1CF1FE-2659-43C9-8BE2-229AB84A2245}" type="datetimeFigureOut">
              <a:rPr lang="en-US">
                <a:solidFill>
                  <a:prstClr val="black">
                    <a:tint val="75000"/>
                  </a:prstClr>
                </a:solidFill>
              </a:rPr>
              <a:pPr>
                <a:defRPr/>
              </a:pPr>
              <a:t>9/22/15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879E47-5C96-45D1-979E-6CF4710A57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1CF1FE-2659-43C9-8BE2-229AB84A2245}" type="datetimeFigureOut">
              <a:rPr lang="en-US">
                <a:solidFill>
                  <a:prstClr val="black">
                    <a:tint val="75000"/>
                  </a:prstClr>
                </a:solidFill>
              </a:rPr>
              <a:pPr>
                <a:defRPr/>
              </a:pPr>
              <a:t>9/22/15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4879E47-5C96-45D1-979E-6CF4710A57B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FD06C-542C-4FBD-8309-5C788AA8DF38}" type="datetimeFigureOut">
              <a:rPr lang="en-US" smtClean="0">
                <a:solidFill>
                  <a:prstClr val="black">
                    <a:tint val="75000"/>
                  </a:prstClr>
                </a:solidFill>
              </a:rPr>
              <a:pPr/>
              <a:t>9/22/15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664557E-3C07-47E3-8276-7E8BE35937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764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5" name="Rectangle 4"/>
          <p:cNvSpPr/>
          <p:nvPr/>
        </p:nvSpPr>
        <p:spPr>
          <a:xfrm>
            <a:off x="3187700" y="268288"/>
            <a:ext cx="5668963" cy="2560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6" name="Rectangle 5"/>
          <p:cNvSpPr/>
          <p:nvPr/>
        </p:nvSpPr>
        <p:spPr>
          <a:xfrm>
            <a:off x="268288" y="268288"/>
            <a:ext cx="184150" cy="388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8"/>
          <p:cNvSpPr>
            <a:spLocks noGrp="1"/>
          </p:cNvSpPr>
          <p:nvPr>
            <p:ph type="pic" sz="quarter" idx="13"/>
          </p:nvPr>
        </p:nvSpPr>
        <p:spPr>
          <a:xfrm>
            <a:off x="3200400" y="2877671"/>
            <a:ext cx="5646867" cy="1280160"/>
          </a:xfrm>
        </p:spPr>
        <p:txBody>
          <a:bodyPr rtlCol="0">
            <a:normAutofit/>
          </a:bodyPr>
          <a:lstStyle>
            <a:lvl1pPr>
              <a:buNone/>
              <a:defRPr/>
            </a:lvl1pPr>
          </a:lstStyle>
          <a:p>
            <a:pPr lvl="0"/>
            <a:r>
              <a:rPr lang="en-US" noProof="0" smtClean="0"/>
              <a:t>Drag picture to placeholder or click icon to add</a:t>
            </a:r>
            <a:endParaRPr noProof="0"/>
          </a:p>
        </p:txBody>
      </p:sp>
      <p:sp>
        <p:nvSpPr>
          <p:cNvPr id="7" name="Date Placeholder 3"/>
          <p:cNvSpPr>
            <a:spLocks noGrp="1"/>
          </p:cNvSpPr>
          <p:nvPr>
            <p:ph type="dt" sz="half" idx="14"/>
          </p:nvPr>
        </p:nvSpPr>
        <p:spPr>
          <a:xfrm>
            <a:off x="3276600" y="390525"/>
            <a:ext cx="5499100" cy="365125"/>
          </a:xfrm>
        </p:spPr>
        <p:txBody>
          <a:bodyPr/>
          <a:lstStyle>
            <a:lvl1pPr>
              <a:defRPr sz="2200" b="0">
                <a:solidFill>
                  <a:schemeClr val="bg1"/>
                </a:solidFill>
              </a:defRPr>
            </a:lvl1pPr>
          </a:lstStyle>
          <a:p>
            <a:pPr>
              <a:defRPr/>
            </a:pPr>
            <a:fld id="{8173FFB2-204C-4D83-9A5E-36010393D15E}" type="datetimeFigureOut">
              <a:rPr lang="en-US"/>
              <a:pPr>
                <a:defRPr/>
              </a:pPr>
              <a:t>9/22/15</a:t>
            </a:fld>
            <a:endParaRPr lang="en-US"/>
          </a:p>
        </p:txBody>
      </p:sp>
      <p:sp>
        <p:nvSpPr>
          <p:cNvPr id="8" name="Footer Placeholder 4"/>
          <p:cNvSpPr>
            <a:spLocks noGrp="1"/>
          </p:cNvSpPr>
          <p:nvPr>
            <p:ph type="ftr" sz="quarter" idx="15"/>
          </p:nvPr>
        </p:nvSpPr>
        <p:spPr>
          <a:xfrm>
            <a:off x="3213100" y="6356350"/>
            <a:ext cx="4735513" cy="365125"/>
          </a:xfrm>
        </p:spPr>
        <p:txBody>
          <a:bodyPr/>
          <a:lstStyle>
            <a:lvl1pPr>
              <a:defRPr/>
            </a:lvl1pPr>
          </a:lstStyle>
          <a:p>
            <a:pPr>
              <a:defRPr/>
            </a:pPr>
            <a:endParaRPr lang="en-US"/>
          </a:p>
        </p:txBody>
      </p:sp>
      <p:sp>
        <p:nvSpPr>
          <p:cNvPr id="10" name="Slide Number Placeholder 5"/>
          <p:cNvSpPr>
            <a:spLocks noGrp="1"/>
          </p:cNvSpPr>
          <p:nvPr>
            <p:ph type="sldNum" sz="quarter" idx="16"/>
          </p:nvPr>
        </p:nvSpPr>
        <p:spPr>
          <a:xfrm>
            <a:off x="8266113" y="6356350"/>
            <a:ext cx="685800" cy="365125"/>
          </a:xfrm>
        </p:spPr>
        <p:txBody>
          <a:bodyPr/>
          <a:lstStyle>
            <a:lvl1pPr>
              <a:defRPr sz="1100">
                <a:solidFill>
                  <a:srgbClr val="858585"/>
                </a:solidFill>
              </a:defRPr>
            </a:lvl1pPr>
          </a:lstStyle>
          <a:p>
            <a:pPr>
              <a:defRPr/>
            </a:pPr>
            <a:fld id="{3F2C04DC-5D29-4E42-8324-CA630A981A4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5" name="Rectangle 4"/>
          <p:cNvSpPr/>
          <p:nvPr/>
        </p:nvSpPr>
        <p:spPr>
          <a:xfrm>
            <a:off x="269875" y="268288"/>
            <a:ext cx="1646238"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Picture Placeholder 8"/>
          <p:cNvSpPr>
            <a:spLocks noGrp="1"/>
          </p:cNvSpPr>
          <p:nvPr>
            <p:ph type="pic" sz="quarter" idx="13"/>
          </p:nvPr>
        </p:nvSpPr>
        <p:spPr>
          <a:xfrm>
            <a:off x="269875" y="1976718"/>
            <a:ext cx="1645920" cy="4625788"/>
          </a:xfrm>
        </p:spPr>
        <p:txBody>
          <a:bodyPr rtlCol="0">
            <a:normAutofit/>
          </a:bodyPr>
          <a:lstStyle>
            <a:lvl1pPr>
              <a:buNone/>
              <a:defRPr/>
            </a:lvl1pPr>
          </a:lstStyle>
          <a:p>
            <a:pPr lvl="0"/>
            <a:r>
              <a:rPr lang="en-US" noProof="0" smtClean="0"/>
              <a:t>Drag picture to placeholder or click icon to add</a:t>
            </a:r>
            <a:endParaRPr noProof="0"/>
          </a:p>
        </p:txBody>
      </p:sp>
      <p:sp>
        <p:nvSpPr>
          <p:cNvPr id="6" name="Date Placeholder 3"/>
          <p:cNvSpPr>
            <a:spLocks noGrp="1"/>
          </p:cNvSpPr>
          <p:nvPr>
            <p:ph type="dt" sz="half" idx="14"/>
          </p:nvPr>
        </p:nvSpPr>
        <p:spPr>
          <a:xfrm>
            <a:off x="7212013" y="6356350"/>
            <a:ext cx="1752600" cy="365125"/>
          </a:xfrm>
        </p:spPr>
        <p:txBody>
          <a:bodyPr/>
          <a:lstStyle>
            <a:lvl1pPr>
              <a:defRPr/>
            </a:lvl1pPr>
          </a:lstStyle>
          <a:p>
            <a:pPr>
              <a:defRPr/>
            </a:pPr>
            <a:fld id="{CB6725A3-1A8C-4121-A447-6818A5C8A38C}" type="datetimeFigureOut">
              <a:rPr lang="en-US"/>
              <a:pPr>
                <a:defRPr/>
              </a:pPr>
              <a:t>9/22/15</a:t>
            </a:fld>
            <a:endParaRPr lang="en-US"/>
          </a:p>
        </p:txBody>
      </p:sp>
      <p:sp>
        <p:nvSpPr>
          <p:cNvPr id="7" name="Footer Placeholder 4"/>
          <p:cNvSpPr>
            <a:spLocks noGrp="1"/>
          </p:cNvSpPr>
          <p:nvPr>
            <p:ph type="ftr" sz="quarter" idx="15"/>
          </p:nvPr>
        </p:nvSpPr>
        <p:spPr>
          <a:xfrm>
            <a:off x="2178050" y="6356350"/>
            <a:ext cx="4927600" cy="365125"/>
          </a:xfrm>
        </p:spPr>
        <p:txBody>
          <a:bodyPr/>
          <a:lstStyle>
            <a:lvl1pPr>
              <a:defRPr/>
            </a:lvl1pPr>
          </a:lstStyle>
          <a:p>
            <a:pPr>
              <a:defRPr/>
            </a:pPr>
            <a:endParaRPr lang="en-US"/>
          </a:p>
        </p:txBody>
      </p:sp>
      <p:sp>
        <p:nvSpPr>
          <p:cNvPr id="8" name="Slide Number Placeholder 5"/>
          <p:cNvSpPr>
            <a:spLocks noGrp="1"/>
          </p:cNvSpPr>
          <p:nvPr>
            <p:ph type="sldNum" sz="quarter" idx="16"/>
          </p:nvPr>
        </p:nvSpPr>
        <p:spPr>
          <a:xfrm>
            <a:off x="331788" y="360363"/>
            <a:ext cx="506412" cy="365125"/>
          </a:xfrm>
        </p:spPr>
        <p:txBody>
          <a:bodyPr/>
          <a:lstStyle>
            <a:lvl1pPr>
              <a:defRPr/>
            </a:lvl1pPr>
          </a:lstStyle>
          <a:p>
            <a:pPr>
              <a:defRPr/>
            </a:pPr>
            <a:fld id="{A3BB1C94-75D6-4391-8727-D9D15241948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7759700" y="268288"/>
            <a:ext cx="1098550"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2209801" y="3429000"/>
            <a:ext cx="4966446" cy="1398494"/>
          </a:xfrm>
        </p:spPr>
        <p:txBody>
          <a:bodyPr/>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a:xfrm>
            <a:off x="5562600" y="6356350"/>
            <a:ext cx="1622425" cy="365125"/>
          </a:xfrm>
        </p:spPr>
        <p:txBody>
          <a:bodyPr/>
          <a:lstStyle>
            <a:lvl1pPr>
              <a:defRPr/>
            </a:lvl1pPr>
          </a:lstStyle>
          <a:p>
            <a:pPr>
              <a:defRPr/>
            </a:pPr>
            <a:fld id="{2E2A7E77-229B-4712-A6AE-0945D88B479B}" type="datetimeFigureOut">
              <a:rPr lang="en-US"/>
              <a:pPr>
                <a:defRPr/>
              </a:pPr>
              <a:t>9/22/15</a:t>
            </a:fld>
            <a:endParaRPr lang="en-US"/>
          </a:p>
        </p:txBody>
      </p:sp>
      <p:sp>
        <p:nvSpPr>
          <p:cNvPr id="6" name="Footer Placeholder 4"/>
          <p:cNvSpPr>
            <a:spLocks noGrp="1"/>
          </p:cNvSpPr>
          <p:nvPr>
            <p:ph type="ftr" sz="quarter" idx="11"/>
          </p:nvPr>
        </p:nvSpPr>
        <p:spPr>
          <a:xfrm>
            <a:off x="174625" y="6356350"/>
            <a:ext cx="5311775" cy="365125"/>
          </a:xfr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AE03E9-78F6-46BC-B930-3887574C0AC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5" name="Rectangle 4"/>
          <p:cNvSpPr/>
          <p:nvPr/>
        </p:nvSpPr>
        <p:spPr>
          <a:xfrm>
            <a:off x="269875" y="4773613"/>
            <a:ext cx="2971800" cy="1844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3720354" y="3429001"/>
            <a:ext cx="4966446" cy="1398494"/>
          </a:xfrm>
        </p:spPr>
        <p:txBody>
          <a:bodyPr/>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Picture Placeholder 8"/>
          <p:cNvSpPr>
            <a:spLocks noGrp="1"/>
          </p:cNvSpPr>
          <p:nvPr>
            <p:ph type="pic" sz="quarter" idx="13"/>
          </p:nvPr>
        </p:nvSpPr>
        <p:spPr>
          <a:xfrm>
            <a:off x="269874" y="268288"/>
            <a:ext cx="2971800" cy="4438650"/>
          </a:xfrm>
        </p:spPr>
        <p:txBody>
          <a:bodyPr rtlCol="0">
            <a:normAutofit/>
          </a:bodyPr>
          <a:lstStyle>
            <a:lvl1pPr>
              <a:buNone/>
              <a:defRPr/>
            </a:lvl1pPr>
          </a:lstStyle>
          <a:p>
            <a:pPr lvl="0"/>
            <a:r>
              <a:rPr lang="en-US" noProof="0" smtClean="0"/>
              <a:t>Drag picture to placeholder or click icon to add</a:t>
            </a:r>
            <a:endParaRPr noProof="0"/>
          </a:p>
        </p:txBody>
      </p:sp>
      <p:sp>
        <p:nvSpPr>
          <p:cNvPr id="6" name="Slide Number Placeholder 5"/>
          <p:cNvSpPr>
            <a:spLocks noGrp="1"/>
          </p:cNvSpPr>
          <p:nvPr>
            <p:ph type="sldNum" sz="quarter" idx="14"/>
          </p:nvPr>
        </p:nvSpPr>
        <p:spPr>
          <a:xfrm>
            <a:off x="350838" y="6105525"/>
            <a:ext cx="506412" cy="365125"/>
          </a:xfrm>
        </p:spPr>
        <p:txBody>
          <a:bodyPr/>
          <a:lstStyle>
            <a:lvl1pPr>
              <a:defRPr/>
            </a:lvl1pPr>
          </a:lstStyle>
          <a:p>
            <a:pPr>
              <a:defRPr/>
            </a:pPr>
            <a:fld id="{3BC4C5A0-227E-459E-9BA8-816C6C98DBD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4"/>
          <p:cNvSpPr>
            <a:spLocks noGrp="1"/>
          </p:cNvSpPr>
          <p:nvPr>
            <p:ph type="dt" sz="half" idx="10"/>
          </p:nvPr>
        </p:nvSpPr>
        <p:spPr/>
        <p:txBody>
          <a:bodyPr/>
          <a:lstStyle>
            <a:lvl1pPr>
              <a:defRPr/>
            </a:lvl1pPr>
          </a:lstStyle>
          <a:p>
            <a:pPr>
              <a:defRPr/>
            </a:pPr>
            <a:fld id="{90A0B716-C03F-47F4-ABAD-054C5E8E7E3D}" type="datetimeFigureOut">
              <a:rPr lang="en-US"/>
              <a:pPr>
                <a:defRPr/>
              </a:pPr>
              <a:t>9/22/15</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F3627451-11B3-42EA-A9D7-56B923F1EFA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Date Placeholder 6"/>
          <p:cNvSpPr>
            <a:spLocks noGrp="1"/>
          </p:cNvSpPr>
          <p:nvPr>
            <p:ph type="dt" sz="half" idx="10"/>
          </p:nvPr>
        </p:nvSpPr>
        <p:spPr/>
        <p:txBody>
          <a:bodyPr/>
          <a:lstStyle>
            <a:lvl1pPr>
              <a:defRPr/>
            </a:lvl1pPr>
          </a:lstStyle>
          <a:p>
            <a:pPr>
              <a:defRPr/>
            </a:pPr>
            <a:fld id="{21BCB8CF-0B03-410C-843F-D8D159311C84}" type="datetimeFigureOut">
              <a:rPr lang="en-US"/>
              <a:pPr>
                <a:defRPr/>
              </a:pPr>
              <a:t>9/22/15</a:t>
            </a:fld>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CC170215-3D0B-4F84-9794-83B13F597F7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Rectangle 4"/>
          <p:cNvSpPr/>
          <p:nvPr/>
        </p:nvSpPr>
        <p:spPr>
          <a:xfrm>
            <a:off x="8148638" y="268288"/>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4"/>
          <p:cNvSpPr>
            <a:spLocks noGrp="1"/>
          </p:cNvSpPr>
          <p:nvPr>
            <p:ph type="dt" sz="half" idx="14"/>
          </p:nvPr>
        </p:nvSpPr>
        <p:spPr/>
        <p:txBody>
          <a:bodyPr/>
          <a:lstStyle>
            <a:lvl1pPr>
              <a:defRPr/>
            </a:lvl1pPr>
          </a:lstStyle>
          <a:p>
            <a:pPr>
              <a:defRPr/>
            </a:pPr>
            <a:fld id="{72FB59CE-961C-4981-9F97-58808BC6C3E7}" type="datetimeFigureOut">
              <a:rPr lang="en-US"/>
              <a:pPr>
                <a:defRPr/>
              </a:pPr>
              <a:t>9/22/15</a:t>
            </a:fld>
            <a:endParaRPr lang="en-US"/>
          </a:p>
        </p:txBody>
      </p:sp>
      <p:sp>
        <p:nvSpPr>
          <p:cNvPr id="7" name="Footer Placeholder 5"/>
          <p:cNvSpPr>
            <a:spLocks noGrp="1"/>
          </p:cNvSpPr>
          <p:nvPr>
            <p:ph type="ftr" sz="quarter" idx="15"/>
          </p:nvPr>
        </p:nvSpPr>
        <p:spPr/>
        <p:txBody>
          <a:bodyPr/>
          <a:lstStyle>
            <a:lvl1pPr>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6A7FC223-7298-4950-94D0-7E01D54E8ED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2.xml"/><Relationship Id="rId3"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14400"/>
            <a:ext cx="65087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2209800"/>
            <a:ext cx="6508750" cy="3916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7199313" y="6356350"/>
            <a:ext cx="1752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858585"/>
                </a:solidFill>
              </a:defRPr>
            </a:lvl1pPr>
          </a:lstStyle>
          <a:p>
            <a:pPr>
              <a:defRPr/>
            </a:pPr>
            <a:fld id="{AE121DA6-26ED-42B9-9276-20A6C0B62DB9}" type="datetimeFigureOut">
              <a:rPr lang="en-US"/>
              <a:pPr>
                <a:defRPr/>
              </a:pPr>
              <a:t>9/22/15</a:t>
            </a:fld>
            <a:endParaRPr lang="en-US"/>
          </a:p>
        </p:txBody>
      </p:sp>
      <p:sp>
        <p:nvSpPr>
          <p:cNvPr id="5" name="Footer Placeholder 4"/>
          <p:cNvSpPr>
            <a:spLocks noGrp="1"/>
          </p:cNvSpPr>
          <p:nvPr>
            <p:ph type="ftr" sz="quarter" idx="3"/>
          </p:nvPr>
        </p:nvSpPr>
        <p:spPr>
          <a:xfrm>
            <a:off x="174625" y="6356350"/>
            <a:ext cx="6007100" cy="365125"/>
          </a:xfrm>
          <a:prstGeom prst="rect">
            <a:avLst/>
          </a:prstGeom>
        </p:spPr>
        <p:txBody>
          <a:bodyPr vert="horz" lIns="91440" tIns="45720" rIns="91440" bIns="45720" rtlCol="0" anchor="ctr"/>
          <a:lstStyle>
            <a:lvl1pPr algn="l" fontAlgn="auto">
              <a:spcBef>
                <a:spcPts val="0"/>
              </a:spcBef>
              <a:spcAft>
                <a:spcPts val="0"/>
              </a:spcAft>
              <a:defRPr sz="1100" b="1">
                <a:solidFill>
                  <a:schemeClr val="tx2">
                    <a:lumMod val="60000"/>
                    <a:lumOff val="40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256588" y="360363"/>
            <a:ext cx="506412" cy="365125"/>
          </a:xfrm>
          <a:prstGeom prst="rect">
            <a:avLst/>
          </a:prstGeom>
        </p:spPr>
        <p:txBody>
          <a:bodyPr vert="horz" wrap="square" lIns="91440" tIns="45720" rIns="91440" bIns="45720" numCol="1" anchor="ctr" anchorCtr="0" compatLnSpc="1">
            <a:prstTxWarp prst="textNoShape">
              <a:avLst/>
            </a:prstTxWarp>
          </a:bodyPr>
          <a:lstStyle>
            <a:lvl1pPr algn="r">
              <a:defRPr sz="2200" b="1">
                <a:solidFill>
                  <a:schemeClr val="bg1"/>
                </a:solidFill>
              </a:defRPr>
            </a:lvl1pPr>
          </a:lstStyle>
          <a:p>
            <a:pPr>
              <a:defRPr/>
            </a:pPr>
            <a:fld id="{BBFFA5FA-BD5E-4663-98D4-DDE769C0A9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 id="2147484228" r:id="rId16"/>
    <p:sldLayoutId id="2147484229" r:id="rId17"/>
    <p:sldLayoutId id="2147484230" r:id="rId18"/>
    <p:sldLayoutId id="2147484231" r:id="rId19"/>
    <p:sldLayoutId id="2147484270" r:id="rId20"/>
  </p:sldLayoutIdLst>
  <p:txStyles>
    <p:titleStyle>
      <a:lvl1pPr algn="l" rtl="0" eaLnBrk="0" fontAlgn="base" hangingPunct="0">
        <a:spcBef>
          <a:spcPct val="0"/>
        </a:spcBef>
        <a:spcAft>
          <a:spcPct val="0"/>
        </a:spcAft>
        <a:defRPr sz="3600" kern="1200">
          <a:solidFill>
            <a:schemeClr val="accent1"/>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2pPr>
      <a:lvl3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3pPr>
      <a:lvl4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4pPr>
      <a:lvl5pPr algn="l" rtl="0" eaLnBrk="0" fontAlgn="base" hangingPunct="0">
        <a:spcBef>
          <a:spcPct val="0"/>
        </a:spcBef>
        <a:spcAft>
          <a:spcPct val="0"/>
        </a:spcAft>
        <a:defRPr sz="3600">
          <a:solidFill>
            <a:schemeClr val="accent1"/>
          </a:solidFill>
          <a:latin typeface="Century Gothic" charset="0"/>
          <a:ea typeface="ＭＳ Ｐゴシック" charset="0"/>
          <a:cs typeface="ＭＳ Ｐゴシック" charset="0"/>
        </a:defRPr>
      </a:lvl5pPr>
      <a:lvl6pPr marL="4572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6pPr>
      <a:lvl7pPr marL="9144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7pPr>
      <a:lvl8pPr marL="13716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8pPr>
      <a:lvl9pPr marL="1828800" algn="l" rtl="0" fontAlgn="base">
        <a:spcBef>
          <a:spcPct val="0"/>
        </a:spcBef>
        <a:spcAft>
          <a:spcPct val="0"/>
        </a:spcAft>
        <a:defRPr sz="3600">
          <a:solidFill>
            <a:schemeClr val="accent1"/>
          </a:solidFill>
          <a:latin typeface="Century Gothic" charset="0"/>
          <a:ea typeface="ＭＳ Ｐゴシック" charset="0"/>
          <a:cs typeface="ＭＳ Ｐゴシック" charset="0"/>
        </a:defRPr>
      </a:lvl9pPr>
    </p:titleStyle>
    <p:bodyStyle>
      <a:lvl1pPr marL="228600" indent="-228600" algn="l" rtl="0" eaLnBrk="0" fontAlgn="base" hangingPunct="0">
        <a:spcBef>
          <a:spcPts val="1800"/>
        </a:spcBef>
        <a:spcAft>
          <a:spcPct val="0"/>
        </a:spcAft>
        <a:buClr>
          <a:schemeClr val="accent1"/>
        </a:buClr>
        <a:buSzPct val="100000"/>
        <a:buFont typeface="Wingdings 2" pitchFamily="18" charset="2"/>
        <a:buChar char="¡"/>
        <a:defRPr sz="2000" kern="1200">
          <a:solidFill>
            <a:schemeClr val="tx2"/>
          </a:solidFill>
          <a:latin typeface="+mn-lt"/>
          <a:ea typeface="ＭＳ Ｐゴシック" charset="0"/>
          <a:cs typeface="ＭＳ Ｐゴシック" charset="0"/>
        </a:defRPr>
      </a:lvl1pPr>
      <a:lvl2pPr marL="457200" indent="-228600" algn="l" rtl="0" eaLnBrk="0" fontAlgn="base" hangingPunct="0">
        <a:spcBef>
          <a:spcPts val="600"/>
        </a:spcBef>
        <a:spcAft>
          <a:spcPct val="0"/>
        </a:spcAft>
        <a:buClr>
          <a:srgbClr val="4D0000"/>
        </a:buClr>
        <a:buSzPct val="100000"/>
        <a:buFont typeface="Wingdings 2" pitchFamily="18" charset="2"/>
        <a:buChar char="¡"/>
        <a:defRPr kern="1200">
          <a:solidFill>
            <a:schemeClr val="tx2"/>
          </a:solidFill>
          <a:latin typeface="+mn-lt"/>
          <a:ea typeface="ＭＳ Ｐゴシック" charset="0"/>
          <a:cs typeface="+mn-cs"/>
        </a:defRPr>
      </a:lvl2pPr>
      <a:lvl3pPr marL="685800" indent="-228600" algn="l" rtl="0" eaLnBrk="0" fontAlgn="base" hangingPunct="0">
        <a:spcBef>
          <a:spcPts val="600"/>
        </a:spcBef>
        <a:spcAft>
          <a:spcPct val="0"/>
        </a:spcAft>
        <a:buClr>
          <a:schemeClr val="accent1"/>
        </a:buClr>
        <a:buSzPct val="100000"/>
        <a:buFont typeface="Wingdings 2" pitchFamily="18" charset="2"/>
        <a:buChar char="¡"/>
        <a:defRPr kern="1200">
          <a:solidFill>
            <a:schemeClr val="tx2"/>
          </a:solidFill>
          <a:latin typeface="+mn-lt"/>
          <a:ea typeface="ＭＳ Ｐゴシック" charset="0"/>
          <a:cs typeface="+mn-cs"/>
        </a:defRPr>
      </a:lvl3pPr>
      <a:lvl4pPr marL="914400" indent="-228600" algn="l" rtl="0" eaLnBrk="0" fontAlgn="base" hangingPunct="0">
        <a:spcBef>
          <a:spcPts val="600"/>
        </a:spcBef>
        <a:spcAft>
          <a:spcPct val="0"/>
        </a:spcAft>
        <a:buClr>
          <a:srgbClr val="4D0000"/>
        </a:buClr>
        <a:buSzPct val="100000"/>
        <a:buFont typeface="Wingdings 2" pitchFamily="18" charset="2"/>
        <a:buChar char="¡"/>
        <a:defRPr kern="1200">
          <a:solidFill>
            <a:schemeClr val="tx2"/>
          </a:solidFill>
          <a:latin typeface="+mn-lt"/>
          <a:ea typeface="ＭＳ Ｐゴシック" charset="0"/>
          <a:cs typeface="+mn-cs"/>
        </a:defRPr>
      </a:lvl4pPr>
      <a:lvl5pPr marL="1143000" indent="-228600" algn="l" rtl="0" eaLnBrk="0" fontAlgn="base" hangingPunct="0">
        <a:spcBef>
          <a:spcPts val="600"/>
        </a:spcBef>
        <a:spcAft>
          <a:spcPct val="0"/>
        </a:spcAft>
        <a:buClr>
          <a:schemeClr val="accent1"/>
        </a:buClr>
        <a:buSzPct val="100000"/>
        <a:buFont typeface="Wingdings 2" pitchFamily="18" charset="2"/>
        <a:buChar char="¡"/>
        <a:defRPr kern="1200">
          <a:solidFill>
            <a:schemeClr val="tx2"/>
          </a:solidFill>
          <a:latin typeface="+mn-lt"/>
          <a:ea typeface="ＭＳ Ｐゴシック" charset="0"/>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B12E531-8C7A-472A-AB93-22F02F487654}" type="datetimeFigureOut">
              <a:rPr lang="en-US">
                <a:solidFill>
                  <a:prstClr val="black">
                    <a:tint val="75000"/>
                  </a:prstClr>
                </a:solidFill>
                <a:ea typeface="+mn-ea"/>
              </a:rPr>
              <a:pPr>
                <a:defRPr/>
              </a:pPr>
              <a:t>9/22/15</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B6AB396-4BD8-47C3-8588-6C20F6A3076D}" type="slidenum">
              <a:rPr lang="en-US">
                <a:solidFill>
                  <a:prstClr val="black">
                    <a:tint val="75000"/>
                  </a:prstClr>
                </a:solidFill>
                <a:ea typeface="+mn-ea"/>
              </a:rPr>
              <a:pPr>
                <a:defRPr/>
              </a:pPr>
              <a:t>‹#›</a:t>
            </a:fld>
            <a:endParaRPr lang="en-US">
              <a:solidFill>
                <a:prstClr val="black">
                  <a:tint val="75000"/>
                </a:prstClr>
              </a:solidFill>
              <a:ea typeface="+mn-ea"/>
            </a:endParaRPr>
          </a:p>
        </p:txBody>
      </p:sp>
    </p:spTree>
  </p:cSld>
  <p:clrMap bg1="lt1" tx1="dk1" bg2="lt2" tx2="dk2" accent1="accent1" accent2="accent2" accent3="accent3" accent4="accent4" accent5="accent5" accent6="accent6" hlink="hlink" folHlink="folHlink"/>
  <p:sldLayoutIdLst>
    <p:sldLayoutId id="214748424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CEFD06C-542C-4FBD-8309-5C788AA8DF38}" type="datetimeFigureOut">
              <a:rPr lang="en-US" smtClean="0">
                <a:solidFill>
                  <a:prstClr val="black">
                    <a:tint val="75000"/>
                  </a:prstClr>
                </a:solidFill>
                <a:latin typeface="Calibri"/>
                <a:ea typeface="+mn-ea"/>
              </a:rPr>
              <a:pPr fontAlgn="auto">
                <a:spcBef>
                  <a:spcPts val="0"/>
                </a:spcBef>
                <a:spcAft>
                  <a:spcPts val="0"/>
                </a:spcAft>
              </a:pPr>
              <a:t>9/22/15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664557E-3C07-47E3-8276-7E8BE3593714}"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548987954"/>
      </p:ext>
    </p:extLst>
  </p:cSld>
  <p:clrMap bg1="lt1" tx1="dk1" bg2="lt2" tx2="dk2" accent1="accent1" accent2="accent2" accent3="accent3" accent4="accent4" accent5="accent5" accent6="accent6" hlink="hlink" folHlink="folHlink"/>
  <p:sldLayoutIdLst>
    <p:sldLayoutId id="214748427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CEFD06C-542C-4FBD-8309-5C788AA8DF38}" type="datetimeFigureOut">
              <a:rPr lang="en-US" smtClean="0">
                <a:solidFill>
                  <a:prstClr val="black">
                    <a:tint val="75000"/>
                  </a:prstClr>
                </a:solidFill>
                <a:latin typeface="Calibri"/>
                <a:ea typeface="+mn-ea"/>
              </a:rPr>
              <a:pPr fontAlgn="auto">
                <a:spcBef>
                  <a:spcPts val="0"/>
                </a:spcBef>
                <a:spcAft>
                  <a:spcPts val="0"/>
                </a:spcAft>
              </a:pPr>
              <a:t>9/22/15</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664557E-3C07-47E3-8276-7E8BE3593714}" type="slidenum">
              <a:rPr lang="en-US" smtClean="0">
                <a:solidFill>
                  <a:prstClr val="black">
                    <a:tint val="75000"/>
                  </a:prstClr>
                </a:solidFill>
                <a:latin typeface="Calibri"/>
                <a:ea typeface="+mn-ea"/>
              </a:rPr>
              <a:pPr fontAlgn="auto">
                <a:spcBef>
                  <a:spcPts val="0"/>
                </a:spcBef>
                <a:spcAft>
                  <a:spcPts val="0"/>
                </a:spcAft>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3548987954"/>
      </p:ext>
    </p:extLst>
  </p:cSld>
  <p:clrMap bg1="lt1" tx1="dk1" bg2="lt2" tx2="dk2" accent1="accent1" accent2="accent2" accent3="accent3" accent4="accent4" accent5="accent5" accent6="accent6" hlink="hlink" folHlink="folHlink"/>
  <p:sldLayoutIdLst>
    <p:sldLayoutId id="214748425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1" Type="http://schemas.openxmlformats.org/officeDocument/2006/relationships/slideLayout" Target="../slideLayouts/slideLayout2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hyperlink" Target="mailto:mmenzel@calbook.org" TargetMode="External"/><Relationship Id="rId4" Type="http://schemas.openxmlformats.org/officeDocument/2006/relationships/image" Target="../media/image41.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eg"/><Relationship Id="rId1" Type="http://schemas.openxmlformats.org/officeDocument/2006/relationships/slideLayout" Target="../slideLayouts/slideLayout2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ctrTitle"/>
          </p:nvPr>
        </p:nvSpPr>
        <p:spPr>
          <a:xfrm>
            <a:off x="557214" y="4441825"/>
            <a:ext cx="8102600" cy="736600"/>
          </a:xfrm>
        </p:spPr>
        <p:txBody>
          <a:bodyPr>
            <a:noAutofit/>
          </a:bodyPr>
          <a:lstStyle/>
          <a:p>
            <a:pPr>
              <a:defRPr/>
            </a:pPr>
            <a:r>
              <a:rPr lang="en-US" sz="2000" b="1" dirty="0" smtClean="0"/>
              <a:t>Book-to-Action: </a:t>
            </a:r>
            <a:br>
              <a:rPr lang="en-US" sz="2000" b="1" dirty="0" smtClean="0"/>
            </a:br>
            <a:r>
              <a:rPr lang="en-US" sz="2000" b="1" dirty="0" smtClean="0"/>
              <a:t>Expanding the Library’s Role in Promoting Civic </a:t>
            </a:r>
            <a:r>
              <a:rPr lang="en-US" sz="2000" b="1" dirty="0"/>
              <a:t>Engagement </a:t>
            </a:r>
            <a:endParaRPr lang="en-US" sz="2000" b="1" dirty="0">
              <a:ea typeface="ＭＳ Ｐゴシック" charset="0"/>
              <a:cs typeface="ＭＳ Ｐゴシック" charset="0"/>
            </a:endParaRPr>
          </a:p>
        </p:txBody>
      </p:sp>
      <p:sp>
        <p:nvSpPr>
          <p:cNvPr id="3" name="Subtitle 2"/>
          <p:cNvSpPr>
            <a:spLocks noGrp="1"/>
          </p:cNvSpPr>
          <p:nvPr>
            <p:ph type="subTitle" idx="1"/>
          </p:nvPr>
        </p:nvSpPr>
        <p:spPr>
          <a:xfrm>
            <a:off x="557214" y="5257800"/>
            <a:ext cx="8102599" cy="1371600"/>
          </a:xfrm>
        </p:spPr>
        <p:txBody>
          <a:bodyPr/>
          <a:lstStyle/>
          <a:p>
            <a:pPr>
              <a:spcBef>
                <a:spcPct val="0"/>
              </a:spcBef>
              <a:defRPr/>
            </a:pPr>
            <a:r>
              <a:rPr lang="en-US" sz="1500" dirty="0" smtClean="0">
                <a:ea typeface="ＭＳ Ｐゴシック" charset="-128"/>
              </a:rPr>
              <a:t>Presenter: Mary Menzel, California Center for the Book</a:t>
            </a:r>
          </a:p>
          <a:p>
            <a:pPr>
              <a:spcBef>
                <a:spcPct val="0"/>
              </a:spcBef>
              <a:defRPr/>
            </a:pPr>
            <a:endParaRPr lang="en-US" sz="1500" dirty="0" smtClean="0">
              <a:ea typeface="ＭＳ Ｐゴシック" charset="-128"/>
            </a:endParaRPr>
          </a:p>
          <a:p>
            <a:pPr>
              <a:spcBef>
                <a:spcPct val="0"/>
              </a:spcBef>
              <a:defRPr/>
            </a:pPr>
            <a:r>
              <a:rPr lang="en-US" sz="1500" dirty="0" smtClean="0">
                <a:ea typeface="ＭＳ Ｐゴシック" charset="-128"/>
              </a:rPr>
              <a:t>PowerPoint prepared by Sally Thomas, Hayward Public Library</a:t>
            </a:r>
          </a:p>
        </p:txBody>
      </p:sp>
      <p:pic>
        <p:nvPicPr>
          <p:cNvPr id="22532" name="Picture 5" descr="Book to Action Logo-05.jpg"/>
          <p:cNvPicPr>
            <a:picLocks noChangeAspect="1"/>
          </p:cNvPicPr>
          <p:nvPr/>
        </p:nvPicPr>
        <p:blipFill>
          <a:blip r:embed="rId3" cstate="print"/>
          <a:srcRect/>
          <a:stretch>
            <a:fillRect/>
          </a:stretch>
        </p:blipFill>
        <p:spPr bwMode="auto">
          <a:xfrm>
            <a:off x="557213" y="846138"/>
            <a:ext cx="2540000" cy="2540000"/>
          </a:xfrm>
          <a:prstGeom prst="rect">
            <a:avLst/>
          </a:prstGeom>
          <a:noFill/>
          <a:ln w="9525">
            <a:noFill/>
            <a:miter lim="800000"/>
            <a:headEnd/>
            <a:tailEnd/>
          </a:ln>
        </p:spPr>
      </p:pic>
      <p:sp>
        <p:nvSpPr>
          <p:cNvPr id="5" name="TextBox 4"/>
          <p:cNvSpPr txBox="1"/>
          <p:nvPr/>
        </p:nvSpPr>
        <p:spPr>
          <a:xfrm>
            <a:off x="3391136" y="3626026"/>
            <a:ext cx="5562600" cy="461665"/>
          </a:xfrm>
          <a:prstGeom prst="rect">
            <a:avLst/>
          </a:prstGeom>
          <a:noFill/>
        </p:spPr>
        <p:txBody>
          <a:bodyPr wrap="square" rtlCol="0">
            <a:spAutoFit/>
          </a:bodyPr>
          <a:lstStyle/>
          <a:p>
            <a:r>
              <a:rPr lang="en-US" sz="2400" b="1" dirty="0" smtClean="0">
                <a:solidFill>
                  <a:schemeClr val="bg1"/>
                </a:solidFill>
                <a:ea typeface="ＭＳ Ｐゴシック" charset="0"/>
                <a:cs typeface="ＭＳ Ｐゴシック" charset="0"/>
              </a:rPr>
              <a:t>h</a:t>
            </a:r>
            <a:r>
              <a:rPr lang="en-US" sz="2400" b="1" dirty="0" smtClean="0">
                <a:solidFill>
                  <a:schemeClr val="bg1"/>
                </a:solidFill>
                <a:ea typeface="ＭＳ Ｐゴシック" charset="0"/>
                <a:cs typeface="Century Gothic"/>
              </a:rPr>
              <a:t>ttp://booktoaction.library.ca.gov</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2"/>
          <p:cNvPicPr>
            <a:picLocks noChangeAspect="1" noChangeArrowheads="1"/>
          </p:cNvPicPr>
          <p:nvPr/>
        </p:nvPicPr>
        <p:blipFill>
          <a:blip r:embed="rId3" cstate="print"/>
          <a:srcRect/>
          <a:stretch>
            <a:fillRect/>
          </a:stretch>
        </p:blipFill>
        <p:spPr bwMode="auto">
          <a:xfrm rot="21397367">
            <a:off x="4876799" y="532008"/>
            <a:ext cx="3640667" cy="5594155"/>
          </a:xfrm>
          <a:prstGeom prst="rect">
            <a:avLst/>
          </a:prstGeom>
          <a:noFill/>
          <a:ln w="9525">
            <a:noFill/>
            <a:miter lim="800000"/>
            <a:headEnd/>
            <a:tailEnd/>
          </a:ln>
        </p:spPr>
      </p:pic>
      <p:pic>
        <p:nvPicPr>
          <p:cNvPr id="7" name="Picture 4" descr="brianna-final-cover-image3.jpg"/>
          <p:cNvPicPr>
            <a:picLocks noChangeAspect="1"/>
          </p:cNvPicPr>
          <p:nvPr/>
        </p:nvPicPr>
        <p:blipFill>
          <a:blip r:embed="rId4" cstate="print"/>
          <a:srcRect/>
          <a:stretch>
            <a:fillRect/>
          </a:stretch>
        </p:blipFill>
        <p:spPr bwMode="auto">
          <a:xfrm rot="299920">
            <a:off x="584728" y="631825"/>
            <a:ext cx="3530071" cy="5405916"/>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ono County BtoA poster.jpg"/>
          <p:cNvPicPr>
            <a:picLocks noChangeAspect="1"/>
          </p:cNvPicPr>
          <p:nvPr/>
        </p:nvPicPr>
        <p:blipFill>
          <a:blip r:embed="rId3" cstate="print"/>
          <a:stretch>
            <a:fillRect/>
          </a:stretch>
        </p:blipFill>
        <p:spPr>
          <a:xfrm>
            <a:off x="757427" y="2411732"/>
            <a:ext cx="5673853" cy="3588298"/>
          </a:xfrm>
          <a:prstGeom prst="rect">
            <a:avLst/>
          </a:prstGeom>
        </p:spPr>
      </p:pic>
      <p:sp>
        <p:nvSpPr>
          <p:cNvPr id="7" name="TextBox 6"/>
          <p:cNvSpPr txBox="1"/>
          <p:nvPr/>
        </p:nvSpPr>
        <p:spPr>
          <a:xfrm>
            <a:off x="757427" y="483651"/>
            <a:ext cx="4973144" cy="954107"/>
          </a:xfrm>
          <a:prstGeom prst="rect">
            <a:avLst/>
          </a:prstGeom>
          <a:noFill/>
        </p:spPr>
        <p:txBody>
          <a:bodyPr wrap="square" rtlCol="0">
            <a:spAutoFit/>
          </a:bodyPr>
          <a:lstStyle/>
          <a:p>
            <a:r>
              <a:rPr lang="en-US" sz="2800" dirty="0" smtClean="0">
                <a:solidFill>
                  <a:schemeClr val="accent1"/>
                </a:solidFill>
              </a:rPr>
              <a:t>Mono County Free Library, September 2013</a:t>
            </a:r>
            <a:endParaRPr lang="en-US" sz="2800" dirty="0">
              <a:solidFill>
                <a:schemeClr val="accen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342900"/>
            <a:ext cx="6743700" cy="1143000"/>
          </a:xfrm>
        </p:spPr>
        <p:txBody>
          <a:bodyPr/>
          <a:lstStyle/>
          <a:p>
            <a:pPr eaLnBrk="1" hangingPunct="1"/>
            <a:r>
              <a:rPr lang="en-US" dirty="0" smtClean="0">
                <a:ea typeface="ＭＳ Ｐゴシック" charset="-128"/>
              </a:rPr>
              <a:t>Book-to-Action: A Great Idea</a:t>
            </a:r>
          </a:p>
        </p:txBody>
      </p:sp>
      <p:sp>
        <p:nvSpPr>
          <p:cNvPr id="26627" name="Content Placeholder 2"/>
          <p:cNvSpPr>
            <a:spLocks noGrp="1"/>
          </p:cNvSpPr>
          <p:nvPr>
            <p:ph idx="1"/>
          </p:nvPr>
        </p:nvSpPr>
        <p:spPr>
          <a:xfrm>
            <a:off x="457199" y="1681843"/>
            <a:ext cx="8348134" cy="4702023"/>
          </a:xfrm>
        </p:spPr>
        <p:txBody>
          <a:bodyPr/>
          <a:lstStyle/>
          <a:p>
            <a:pPr eaLnBrk="1" hangingPunct="1"/>
            <a:r>
              <a:rPr lang="en-US" dirty="0" err="1" smtClean="0">
                <a:ea typeface="ＭＳ Ｐゴシック" charset="-128"/>
              </a:rPr>
              <a:t>Multonomah</a:t>
            </a:r>
            <a:r>
              <a:rPr lang="en-US" dirty="0" smtClean="0">
                <a:ea typeface="ＭＳ Ｐゴシック" charset="-128"/>
              </a:rPr>
              <a:t> County Library Launches</a:t>
            </a:r>
            <a:br>
              <a:rPr lang="en-US" dirty="0" smtClean="0">
                <a:ea typeface="ＭＳ Ｐゴシック" charset="-128"/>
              </a:rPr>
            </a:br>
            <a:r>
              <a:rPr lang="en-US" dirty="0" smtClean="0">
                <a:ea typeface="ＭＳ Ｐゴシック" charset="-128"/>
              </a:rPr>
              <a:t>Books-to-Action, November 2008 </a:t>
            </a:r>
            <a:br>
              <a:rPr lang="en-US" dirty="0" smtClean="0">
                <a:ea typeface="ＭＳ Ｐゴシック" charset="-128"/>
              </a:rPr>
            </a:br>
            <a:r>
              <a:rPr lang="en-US" dirty="0" smtClean="0">
                <a:ea typeface="ＭＳ Ｐゴシック" charset="-128"/>
              </a:rPr>
              <a:t/>
            </a:r>
            <a:br>
              <a:rPr lang="en-US" dirty="0" smtClean="0">
                <a:ea typeface="ＭＳ Ｐゴシック" charset="-128"/>
              </a:rPr>
            </a:br>
            <a:r>
              <a:rPr lang="en-US" dirty="0" smtClean="0">
                <a:ea typeface="ＭＳ Ｐゴシック" charset="-128"/>
              </a:rPr>
              <a:t/>
            </a:r>
            <a:br>
              <a:rPr lang="en-US" dirty="0" smtClean="0">
                <a:ea typeface="ＭＳ Ｐゴシック" charset="-128"/>
              </a:rPr>
            </a:br>
            <a:r>
              <a:rPr lang="en-US" dirty="0" smtClean="0">
                <a:ea typeface="ＭＳ Ｐゴシック" charset="-128"/>
              </a:rPr>
              <a:t/>
            </a:r>
            <a:br>
              <a:rPr lang="en-US" dirty="0" smtClean="0">
                <a:ea typeface="ＭＳ Ｐゴシック" charset="-128"/>
              </a:rPr>
            </a:br>
            <a:r>
              <a:rPr lang="en-US" dirty="0" smtClean="0">
                <a:ea typeface="ＭＳ Ｐゴシック" charset="-128"/>
              </a:rPr>
              <a:t/>
            </a:r>
            <a:br>
              <a:rPr lang="en-US" dirty="0" smtClean="0">
                <a:ea typeface="ＭＳ Ｐゴシック" charset="-128"/>
              </a:rPr>
            </a:br>
            <a:r>
              <a:rPr lang="en-US" dirty="0" smtClean="0">
                <a:ea typeface="ＭＳ Ｐゴシック" charset="-128"/>
              </a:rPr>
              <a:t/>
            </a:r>
            <a:br>
              <a:rPr lang="en-US" dirty="0" smtClean="0">
                <a:ea typeface="ＭＳ Ｐゴシック" charset="-128"/>
              </a:rPr>
            </a:br>
            <a:r>
              <a:rPr lang="en-US" dirty="0" smtClean="0">
                <a:ea typeface="ＭＳ Ｐゴシック" charset="-128"/>
              </a:rPr>
              <a:t/>
            </a:r>
            <a:br>
              <a:rPr lang="en-US" dirty="0" smtClean="0">
                <a:ea typeface="ＭＳ Ｐゴシック" charset="-128"/>
              </a:rPr>
            </a:br>
            <a:r>
              <a:rPr lang="en-US" dirty="0" smtClean="0">
                <a:ea typeface="ＭＳ Ｐゴシック" charset="-128"/>
              </a:rPr>
              <a:t/>
            </a:r>
            <a:br>
              <a:rPr lang="en-US" dirty="0" smtClean="0">
                <a:ea typeface="ＭＳ Ｐゴシック" charset="-128"/>
              </a:rPr>
            </a:br>
            <a:endParaRPr lang="en-US" dirty="0" smtClean="0">
              <a:ea typeface="ＭＳ Ｐゴシック" charset="-128"/>
            </a:endParaRPr>
          </a:p>
          <a:p>
            <a:pPr eaLnBrk="1" hangingPunct="1"/>
            <a:r>
              <a:rPr lang="en-US" dirty="0" smtClean="0">
                <a:ea typeface="ＭＳ Ｐゴシック" charset="-128"/>
              </a:rPr>
              <a:t>Volunteer Project at the </a:t>
            </a:r>
            <a:r>
              <a:rPr lang="en-US" dirty="0" smtClean="0">
                <a:solidFill>
                  <a:srgbClr val="000000"/>
                </a:solidFill>
                <a:ea typeface="ＭＳ Ｐゴシック" charset="-128"/>
              </a:rPr>
              <a:t>National Conference on Positive Aging</a:t>
            </a:r>
          </a:p>
          <a:p>
            <a:pPr eaLnBrk="1" hangingPunct="1"/>
            <a:r>
              <a:rPr lang="en-US" dirty="0">
                <a:ea typeface="ＭＳ Ｐゴシック" charset="-128"/>
              </a:rPr>
              <a:t>IMLS Western Regional Fellowship: </a:t>
            </a:r>
            <a:br>
              <a:rPr lang="en-US" dirty="0">
                <a:ea typeface="ＭＳ Ｐゴシック" charset="-128"/>
              </a:rPr>
            </a:br>
            <a:r>
              <a:rPr lang="en-US" dirty="0">
                <a:ea typeface="ＭＳ Ｐゴシック" charset="-128"/>
              </a:rPr>
              <a:t>Transforming Life After 50 - 2010</a:t>
            </a:r>
            <a:endParaRPr lang="en-US" dirty="0" smtClean="0">
              <a:ea typeface="ＭＳ Ｐゴシック" charset="-128"/>
            </a:endParaRPr>
          </a:p>
          <a:p>
            <a:pPr eaLnBrk="1" hangingPunct="1"/>
            <a:endParaRPr lang="en-US" dirty="0" smtClean="0">
              <a:ea typeface="ＭＳ Ｐゴシック" charset="-128"/>
            </a:endParaRPr>
          </a:p>
          <a:p>
            <a:pPr eaLnBrk="1" hangingPunct="1"/>
            <a:endParaRPr lang="en-US" dirty="0" smtClean="0">
              <a:ea typeface="ＭＳ Ｐゴシック" charset="-128"/>
            </a:endParaRPr>
          </a:p>
        </p:txBody>
      </p:sp>
      <p:pic>
        <p:nvPicPr>
          <p:cNvPr id="26628" name="Picture 4" descr="Thrive cover.jpg"/>
          <p:cNvPicPr>
            <a:picLocks noChangeAspect="1"/>
          </p:cNvPicPr>
          <p:nvPr/>
        </p:nvPicPr>
        <p:blipFill>
          <a:blip r:embed="rId3" cstate="print"/>
          <a:srcRect/>
          <a:stretch>
            <a:fillRect/>
          </a:stretch>
        </p:blipFill>
        <p:spPr bwMode="auto">
          <a:xfrm>
            <a:off x="711050" y="2520950"/>
            <a:ext cx="1491793" cy="2235200"/>
          </a:xfrm>
          <a:prstGeom prst="rect">
            <a:avLst/>
          </a:prstGeom>
          <a:noFill/>
          <a:ln w="9525">
            <a:noFill/>
            <a:miter lim="800000"/>
            <a:headEnd/>
            <a:tailEnd/>
          </a:ln>
        </p:spPr>
      </p:pic>
      <p:pic>
        <p:nvPicPr>
          <p:cNvPr id="26629" name="Picture 5" descr="servlet.ImageServer.png"/>
          <p:cNvPicPr>
            <a:picLocks noChangeAspect="1"/>
          </p:cNvPicPr>
          <p:nvPr/>
        </p:nvPicPr>
        <p:blipFill>
          <a:blip r:embed="rId4" cstate="print"/>
          <a:srcRect/>
          <a:stretch>
            <a:fillRect/>
          </a:stretch>
        </p:blipFill>
        <p:spPr bwMode="auto">
          <a:xfrm>
            <a:off x="2736639" y="2520950"/>
            <a:ext cx="9277727" cy="170270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4" descr="CA_State_Library.jpg"/>
          <p:cNvPicPr>
            <a:picLocks noChangeAspect="1"/>
          </p:cNvPicPr>
          <p:nvPr/>
        </p:nvPicPr>
        <p:blipFill>
          <a:blip r:embed="rId3" cstate="print"/>
          <a:srcRect/>
          <a:stretch>
            <a:fillRect/>
          </a:stretch>
        </p:blipFill>
        <p:spPr bwMode="auto">
          <a:xfrm>
            <a:off x="342900" y="1485900"/>
            <a:ext cx="5257800" cy="2628900"/>
          </a:xfrm>
          <a:prstGeom prst="rect">
            <a:avLst/>
          </a:prstGeom>
          <a:noFill/>
          <a:ln w="9525">
            <a:noFill/>
            <a:miter lim="800000"/>
            <a:headEnd/>
            <a:tailEnd/>
          </a:ln>
        </p:spPr>
      </p:pic>
      <p:pic>
        <p:nvPicPr>
          <p:cNvPr id="31748" name="Picture 5" descr="Book -To-Action Bookmark Front-01.jpg"/>
          <p:cNvPicPr>
            <a:picLocks noChangeAspect="1"/>
          </p:cNvPicPr>
          <p:nvPr/>
        </p:nvPicPr>
        <p:blipFill>
          <a:blip r:embed="rId4" cstate="print"/>
          <a:srcRect/>
          <a:stretch>
            <a:fillRect/>
          </a:stretch>
        </p:blipFill>
        <p:spPr bwMode="auto">
          <a:xfrm>
            <a:off x="5748338" y="1944688"/>
            <a:ext cx="1177925" cy="4340225"/>
          </a:xfrm>
          <a:prstGeom prst="rect">
            <a:avLst/>
          </a:prstGeom>
          <a:noFill/>
          <a:ln w="9525">
            <a:noFill/>
            <a:miter lim="800000"/>
            <a:headEnd/>
            <a:tailEnd/>
          </a:ln>
        </p:spPr>
      </p:pic>
      <p:pic>
        <p:nvPicPr>
          <p:cNvPr id="31749" name="Picture 3" descr="Get Involved image.jpg"/>
          <p:cNvPicPr>
            <a:picLocks noChangeAspect="1"/>
          </p:cNvPicPr>
          <p:nvPr/>
        </p:nvPicPr>
        <p:blipFill>
          <a:blip r:embed="rId5" cstate="print"/>
          <a:srcRect/>
          <a:stretch>
            <a:fillRect/>
          </a:stretch>
        </p:blipFill>
        <p:spPr bwMode="auto">
          <a:xfrm>
            <a:off x="3092450" y="3613150"/>
            <a:ext cx="2279650" cy="2543175"/>
          </a:xfrm>
          <a:prstGeom prst="rect">
            <a:avLst/>
          </a:prstGeom>
          <a:noFill/>
          <a:ln w="9525">
            <a:noFill/>
            <a:miter lim="800000"/>
            <a:headEnd/>
            <a:tailEnd/>
          </a:ln>
        </p:spPr>
      </p:pic>
      <p:sp>
        <p:nvSpPr>
          <p:cNvPr id="31746" name="Title 1"/>
          <p:cNvSpPr>
            <a:spLocks noGrp="1"/>
          </p:cNvSpPr>
          <p:nvPr>
            <p:ph type="title"/>
          </p:nvPr>
        </p:nvSpPr>
        <p:spPr>
          <a:xfrm>
            <a:off x="704850" y="449263"/>
            <a:ext cx="6508750" cy="1143000"/>
          </a:xfrm>
        </p:spPr>
        <p:txBody>
          <a:bodyPr/>
          <a:lstStyle/>
          <a:p>
            <a:pPr eaLnBrk="1" hangingPunct="1"/>
            <a:r>
              <a:rPr lang="en-US" sz="3200" dirty="0" smtClean="0">
                <a:ea typeface="ＭＳ Ｐゴシック" charset="-128"/>
              </a:rPr>
              <a:t>California State Library Promotes Civic Engagement</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_map_edited-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
        <p:nvSpPr>
          <p:cNvPr id="51202" name="Title 1"/>
          <p:cNvSpPr>
            <a:spLocks noGrp="1"/>
          </p:cNvSpPr>
          <p:nvPr>
            <p:ph type="title"/>
          </p:nvPr>
        </p:nvSpPr>
        <p:spPr>
          <a:xfrm>
            <a:off x="375555" y="342901"/>
            <a:ext cx="3918857" cy="1224642"/>
          </a:xfrm>
        </p:spPr>
        <p:txBody>
          <a:bodyPr/>
          <a:lstStyle/>
          <a:p>
            <a:r>
              <a:rPr lang="en-US" sz="2800" dirty="0" smtClean="0">
                <a:ea typeface="ＭＳ Ｐゴシック" charset="-128"/>
              </a:rPr>
              <a:t/>
            </a:r>
            <a:br>
              <a:rPr lang="en-US" sz="2800" dirty="0" smtClean="0">
                <a:ea typeface="ＭＳ Ｐゴシック" charset="-128"/>
              </a:rPr>
            </a:br>
            <a:r>
              <a:rPr lang="en-US" sz="2400" b="1" dirty="0" smtClean="0">
                <a:ea typeface="ＭＳ Ｐゴシック" charset="-128"/>
              </a:rPr>
              <a:t>Book-to-Action: Ongoing Success Throughout California!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endParaRPr lang="en-US" smtClean="0"/>
          </a:p>
        </p:txBody>
      </p:sp>
      <p:pic>
        <p:nvPicPr>
          <p:cNvPr id="6" name="Content Placeholder 3" descr="Pam Perice talk 018.jpg"/>
          <p:cNvPicPr>
            <a:picLocks noGrp="1"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TextBox 3"/>
          <p:cNvSpPr txBox="1"/>
          <p:nvPr/>
        </p:nvSpPr>
        <p:spPr>
          <a:xfrm>
            <a:off x="0" y="228600"/>
            <a:ext cx="6553200" cy="584775"/>
          </a:xfrm>
          <a:prstGeom prst="rect">
            <a:avLst/>
          </a:prstGeom>
          <a:noFill/>
        </p:spPr>
        <p:txBody>
          <a:bodyPr>
            <a:spAutoFit/>
          </a:bodyPr>
          <a:lstStyle/>
          <a:p>
            <a:pPr>
              <a:defRPr/>
            </a:pPr>
            <a:r>
              <a:rPr lang="en-US" sz="3200" b="1" i="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latin typeface="Comic Sans MS" pitchFamily="66" charset="0"/>
                <a:ea typeface="+mn-ea"/>
                <a:cs typeface="Arial" charset="0"/>
              </a:rPr>
              <a:t>“The City needs more of this!”</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9" descr="5727403125_8963c1a45c_b.jpg"/>
          <p:cNvPicPr>
            <a:picLocks noGrp="1" noChangeAspect="1"/>
          </p:cNvPicPr>
          <p:nvPr/>
        </p:nvPicPr>
        <p:blipFill>
          <a:blip r:embed="rId3" cstate="print"/>
          <a:srcRect t="1302" b="1302"/>
          <a:stretch>
            <a:fillRect/>
          </a:stretch>
        </p:blipFill>
        <p:spPr bwMode="auto">
          <a:xfrm>
            <a:off x="0" y="0"/>
            <a:ext cx="9388475" cy="6858000"/>
          </a:xfrm>
          <a:prstGeom prst="rect">
            <a:avLst/>
          </a:prstGeom>
          <a:noFill/>
          <a:ln w="9525">
            <a:noFill/>
            <a:miter lim="800000"/>
            <a:headEnd/>
            <a:tailEnd/>
          </a:ln>
        </p:spPr>
      </p:pic>
      <p:sp>
        <p:nvSpPr>
          <p:cNvPr id="4" name="Rectangle 3"/>
          <p:cNvSpPr/>
          <p:nvPr/>
        </p:nvSpPr>
        <p:spPr>
          <a:xfrm>
            <a:off x="0" y="591169"/>
            <a:ext cx="7723414" cy="707886"/>
          </a:xfrm>
          <a:prstGeom prst="rect">
            <a:avLst/>
          </a:prstGeom>
        </p:spPr>
        <p:txBody>
          <a:bodyPr>
            <a:spAutoFit/>
          </a:bodyPr>
          <a:lstStyle/>
          <a:p>
            <a:pPr>
              <a:defRPr/>
            </a:pPr>
            <a:r>
              <a:rPr lang="en-US" sz="4000" b="1" i="1" dirty="0">
                <a:ln w="12700">
                  <a:solidFill>
                    <a:schemeClr val="tx2">
                      <a:satMod val="155000"/>
                    </a:schemeClr>
                  </a:solidFill>
                  <a:prstDash val="solid"/>
                </a:ln>
                <a:solidFill>
                  <a:schemeClr val="bg1"/>
                </a:solidFill>
                <a:latin typeface="Comic Sans MS" pitchFamily="66" charset="0"/>
                <a:cs typeface="Arial" charset="0"/>
              </a:rPr>
              <a:t> “I can make a difference.”</a:t>
            </a:r>
            <a:endParaRPr lang="en-US" sz="40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34963" y="369570"/>
            <a:ext cx="6508750" cy="744220"/>
          </a:xfrm>
        </p:spPr>
        <p:txBody>
          <a:bodyPr/>
          <a:lstStyle/>
          <a:p>
            <a:r>
              <a:rPr lang="en-US" sz="3200" dirty="0" smtClean="0">
                <a:ea typeface="ＭＳ Ｐゴシック" charset="-128"/>
              </a:rPr>
              <a:t>Hayward </a:t>
            </a:r>
          </a:p>
        </p:txBody>
      </p:sp>
      <p:pic>
        <p:nvPicPr>
          <p:cNvPr id="48132" name="Picture 4" descr="honoraryChair2.jpg"/>
          <p:cNvPicPr>
            <a:picLocks noChangeAspect="1"/>
          </p:cNvPicPr>
          <p:nvPr/>
        </p:nvPicPr>
        <p:blipFill>
          <a:blip r:embed="rId3" cstate="print"/>
          <a:srcRect/>
          <a:stretch>
            <a:fillRect/>
          </a:stretch>
        </p:blipFill>
        <p:spPr bwMode="auto">
          <a:xfrm>
            <a:off x="3589338" y="1898650"/>
            <a:ext cx="3571875" cy="2533650"/>
          </a:xfrm>
          <a:prstGeom prst="rect">
            <a:avLst/>
          </a:prstGeom>
          <a:noFill/>
          <a:ln w="9525">
            <a:noFill/>
            <a:miter lim="800000"/>
            <a:headEnd/>
            <a:tailEnd/>
          </a:ln>
        </p:spPr>
      </p:pic>
      <p:pic>
        <p:nvPicPr>
          <p:cNvPr id="48133" name="Picture 5" descr="PlaceattheTableFlyer.jpg"/>
          <p:cNvPicPr>
            <a:picLocks noChangeAspect="1"/>
          </p:cNvPicPr>
          <p:nvPr/>
        </p:nvPicPr>
        <p:blipFill>
          <a:blip r:embed="rId4" cstate="print"/>
          <a:srcRect/>
          <a:stretch>
            <a:fillRect/>
          </a:stretch>
        </p:blipFill>
        <p:spPr bwMode="auto">
          <a:xfrm>
            <a:off x="4851400" y="4037013"/>
            <a:ext cx="3130550" cy="2417762"/>
          </a:xfrm>
          <a:prstGeom prst="rect">
            <a:avLst/>
          </a:prstGeom>
          <a:noFill/>
          <a:ln w="9525">
            <a:noFill/>
            <a:miter lim="800000"/>
            <a:headEnd/>
            <a:tailEnd/>
          </a:ln>
        </p:spPr>
      </p:pic>
      <p:pic>
        <p:nvPicPr>
          <p:cNvPr id="3" name="Picture 2" descr="51nC9KaNROL._SY344_BO1,204,203,200_.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138" y="1638300"/>
            <a:ext cx="2870200" cy="4394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5533" y="792163"/>
            <a:ext cx="5330825" cy="5447645"/>
          </a:xfrm>
          <a:prstGeom prst="rect">
            <a:avLst/>
          </a:prstGeom>
        </p:spPr>
        <p:txBody>
          <a:bodyPr>
            <a:spAutoFit/>
          </a:bodyPr>
          <a:lstStyle/>
          <a:p>
            <a:pPr algn="ctr">
              <a:defRPr/>
            </a:pPr>
            <a:r>
              <a:rPr lang="en-US" sz="6000" dirty="0" smtClean="0">
                <a:solidFill>
                  <a:schemeClr val="accent1"/>
                </a:solidFill>
                <a:latin typeface="+mj-lt"/>
                <a:ea typeface="ＭＳ Ｐゴシック" charset="0"/>
                <a:cs typeface="ＭＳ Ｐゴシック" charset="0"/>
              </a:rPr>
              <a:t>Questions?</a:t>
            </a:r>
          </a:p>
          <a:p>
            <a:pPr algn="ctr">
              <a:defRPr/>
            </a:pPr>
            <a:endParaRPr lang="en-US" sz="2400" dirty="0">
              <a:solidFill>
                <a:schemeClr val="accent1"/>
              </a:solidFill>
              <a:latin typeface="+mj-lt"/>
              <a:ea typeface="ＭＳ Ｐゴシック" charset="0"/>
              <a:cs typeface="ＭＳ Ｐゴシック" charset="0"/>
            </a:endParaRPr>
          </a:p>
          <a:p>
            <a:pPr algn="ctr">
              <a:defRPr/>
            </a:pPr>
            <a:endParaRPr lang="en-US" sz="2400" dirty="0" smtClean="0">
              <a:solidFill>
                <a:schemeClr val="accent1"/>
              </a:solidFill>
              <a:latin typeface="+mj-lt"/>
              <a:ea typeface="ＭＳ Ｐゴシック" charset="0"/>
              <a:cs typeface="ＭＳ Ｐゴシック" charset="0"/>
            </a:endParaRPr>
          </a:p>
          <a:p>
            <a:pPr algn="ctr">
              <a:defRPr/>
            </a:pPr>
            <a:endParaRPr lang="en-US" sz="2400" dirty="0">
              <a:solidFill>
                <a:schemeClr val="accent1"/>
              </a:solidFill>
              <a:latin typeface="+mj-lt"/>
              <a:ea typeface="ＭＳ Ｐゴシック" charset="0"/>
              <a:cs typeface="ＭＳ Ｐゴシック" charset="0"/>
            </a:endParaRPr>
          </a:p>
          <a:p>
            <a:pPr algn="ctr">
              <a:defRPr/>
            </a:pPr>
            <a:endParaRPr lang="en-US" sz="2400" dirty="0" smtClean="0">
              <a:solidFill>
                <a:schemeClr val="accent1"/>
              </a:solidFill>
              <a:latin typeface="+mj-lt"/>
              <a:ea typeface="ＭＳ Ｐゴシック" charset="0"/>
              <a:cs typeface="ＭＳ Ｐゴシック" charset="0"/>
            </a:endParaRPr>
          </a:p>
          <a:p>
            <a:pPr algn="ctr">
              <a:defRPr/>
            </a:pPr>
            <a:endParaRPr lang="en-US" sz="2400" dirty="0">
              <a:solidFill>
                <a:schemeClr val="accent1"/>
              </a:solidFill>
              <a:latin typeface="+mj-lt"/>
              <a:ea typeface="ＭＳ Ｐゴシック" charset="0"/>
              <a:cs typeface="ＭＳ Ｐゴシック" charset="0"/>
            </a:endParaRPr>
          </a:p>
          <a:p>
            <a:pPr algn="ctr">
              <a:defRPr/>
            </a:pPr>
            <a:endParaRPr lang="en-US" sz="2400" dirty="0" smtClean="0">
              <a:solidFill>
                <a:schemeClr val="accent1"/>
              </a:solidFill>
              <a:latin typeface="+mj-lt"/>
              <a:ea typeface="ＭＳ Ｐゴシック" charset="0"/>
              <a:cs typeface="ＭＳ Ｐゴシック" charset="0"/>
            </a:endParaRPr>
          </a:p>
          <a:p>
            <a:pPr algn="ctr">
              <a:defRPr/>
            </a:pPr>
            <a:endParaRPr lang="en-US" sz="2400" dirty="0">
              <a:solidFill>
                <a:schemeClr val="accent1"/>
              </a:solidFill>
              <a:latin typeface="+mj-lt"/>
              <a:ea typeface="ＭＳ Ｐゴシック" charset="0"/>
              <a:cs typeface="ＭＳ Ｐゴシック" charset="0"/>
            </a:endParaRPr>
          </a:p>
          <a:p>
            <a:pPr algn="ctr">
              <a:defRPr/>
            </a:pPr>
            <a:endParaRPr lang="en-US" sz="2400" dirty="0" smtClean="0">
              <a:solidFill>
                <a:schemeClr val="accent1"/>
              </a:solidFill>
              <a:latin typeface="+mj-lt"/>
              <a:ea typeface="ＭＳ Ｐゴシック" charset="0"/>
              <a:cs typeface="ＭＳ Ｐゴシック" charset="0"/>
            </a:endParaRPr>
          </a:p>
          <a:p>
            <a:pPr algn="ctr">
              <a:defRPr/>
            </a:pPr>
            <a:endParaRPr lang="en-US" sz="2400" dirty="0">
              <a:solidFill>
                <a:schemeClr val="accent1"/>
              </a:solidFill>
              <a:latin typeface="+mj-lt"/>
              <a:ea typeface="ＭＳ Ｐゴシック" charset="0"/>
              <a:cs typeface="ＭＳ Ｐゴシック" charset="0"/>
            </a:endParaRPr>
          </a:p>
          <a:p>
            <a:pPr algn="ctr">
              <a:defRPr/>
            </a:pPr>
            <a:endParaRPr lang="en-US" sz="2400" dirty="0">
              <a:solidFill>
                <a:schemeClr val="accent1"/>
              </a:solidFill>
              <a:latin typeface="+mj-lt"/>
              <a:ea typeface="ＭＳ Ｐゴシック" charset="0"/>
              <a:cs typeface="ＭＳ Ｐゴシック" charset="0"/>
            </a:endParaRPr>
          </a:p>
          <a:p>
            <a:pPr algn="ctr">
              <a:defRPr/>
            </a:pPr>
            <a:endParaRPr lang="en-US" sz="2400" dirty="0" smtClean="0">
              <a:solidFill>
                <a:schemeClr val="accent1"/>
              </a:solidFill>
              <a:latin typeface="+mj-lt"/>
              <a:ea typeface="ＭＳ Ｐゴシック" charset="0"/>
              <a:cs typeface="ＭＳ Ｐゴシック" charset="0"/>
            </a:endParaRPr>
          </a:p>
          <a:p>
            <a:pPr algn="ctr">
              <a:defRPr/>
            </a:pPr>
            <a:r>
              <a:rPr lang="en-US" sz="2400" dirty="0" smtClean="0">
                <a:solidFill>
                  <a:schemeClr val="accent1"/>
                </a:solidFill>
                <a:latin typeface="+mj-lt"/>
                <a:ea typeface="ＭＳ Ｐゴシック" charset="0"/>
                <a:cs typeface="ＭＳ Ｐゴシック" charset="0"/>
              </a:rPr>
              <a:t>h</a:t>
            </a:r>
            <a:r>
              <a:rPr lang="en-US" sz="2400" dirty="0" smtClean="0">
                <a:solidFill>
                  <a:schemeClr val="accent1"/>
                </a:solidFill>
                <a:latin typeface="+mj-lt"/>
                <a:ea typeface="ＭＳ Ｐゴシック" charset="0"/>
                <a:cs typeface="Century Gothic"/>
              </a:rPr>
              <a:t>ttp</a:t>
            </a:r>
            <a:r>
              <a:rPr lang="en-US" sz="2400" dirty="0">
                <a:solidFill>
                  <a:schemeClr val="accent1"/>
                </a:solidFill>
                <a:latin typeface="+mj-lt"/>
                <a:ea typeface="ＭＳ Ｐゴシック" charset="0"/>
                <a:cs typeface="Century Gothic"/>
              </a:rPr>
              <a:t>://booktoaction.library.ca.gov</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Toolkit Cover_copy.jpg"/>
          <p:cNvPicPr>
            <a:picLocks noChangeAspect="1"/>
          </p:cNvPicPr>
          <p:nvPr/>
        </p:nvPicPr>
        <p:blipFill>
          <a:blip r:embed="rId3" cstate="print"/>
          <a:srcRect/>
          <a:stretch>
            <a:fillRect/>
          </a:stretch>
        </p:blipFill>
        <p:spPr bwMode="auto">
          <a:xfrm>
            <a:off x="1044575" y="1416050"/>
            <a:ext cx="3656013" cy="5051425"/>
          </a:xfrm>
          <a:prstGeom prst="rect">
            <a:avLst/>
          </a:prstGeom>
          <a:noFill/>
          <a:ln w="9525">
            <a:noFill/>
            <a:miter lim="800000"/>
            <a:headEnd/>
            <a:tailEnd/>
          </a:ln>
        </p:spPr>
      </p:pic>
      <p:sp>
        <p:nvSpPr>
          <p:cNvPr id="2" name="Rectangle 1"/>
          <p:cNvSpPr/>
          <p:nvPr/>
        </p:nvSpPr>
        <p:spPr>
          <a:xfrm>
            <a:off x="1092200" y="792163"/>
            <a:ext cx="5330825" cy="460375"/>
          </a:xfrm>
          <a:prstGeom prst="rect">
            <a:avLst/>
          </a:prstGeom>
        </p:spPr>
        <p:txBody>
          <a:bodyPr>
            <a:spAutoFit/>
          </a:bodyPr>
          <a:lstStyle/>
          <a:p>
            <a:pPr>
              <a:defRPr/>
            </a:pPr>
            <a:r>
              <a:rPr lang="en-US" sz="2400" dirty="0">
                <a:solidFill>
                  <a:schemeClr val="accent1"/>
                </a:solidFill>
                <a:latin typeface="+mj-lt"/>
                <a:ea typeface="ＭＳ Ｐゴシック" charset="0"/>
                <a:cs typeface="ＭＳ Ｐゴシック" charset="0"/>
              </a:rPr>
              <a:t>h</a:t>
            </a:r>
            <a:r>
              <a:rPr lang="en-US" sz="2400" dirty="0">
                <a:solidFill>
                  <a:schemeClr val="accent1"/>
                </a:solidFill>
                <a:latin typeface="+mj-lt"/>
                <a:ea typeface="ＭＳ Ｐゴシック" charset="0"/>
                <a:cs typeface="Century Gothic"/>
              </a:rPr>
              <a:t>ttp://</a:t>
            </a:r>
            <a:r>
              <a:rPr lang="en-US" sz="2400" dirty="0" err="1">
                <a:solidFill>
                  <a:schemeClr val="accent1"/>
                </a:solidFill>
                <a:latin typeface="+mj-lt"/>
                <a:ea typeface="ＭＳ Ｐゴシック" charset="0"/>
                <a:cs typeface="Century Gothic"/>
              </a:rPr>
              <a:t>booktoaction.library.ca.gov</a:t>
            </a:r>
            <a:endParaRPr lang="en-US" sz="2400" dirty="0">
              <a:solidFill>
                <a:schemeClr val="accent1"/>
              </a:solidFill>
              <a:latin typeface="+mj-lt"/>
              <a:ea typeface="ＭＳ Ｐゴシック" charset="0"/>
              <a:cs typeface="Century Gothic"/>
            </a:endParaRPr>
          </a:p>
        </p:txBody>
      </p:sp>
      <p:pic>
        <p:nvPicPr>
          <p:cNvPr id="58372" name="Picture 2" descr="Sample Toolkit image.jpg"/>
          <p:cNvPicPr>
            <a:picLocks noChangeAspect="1"/>
          </p:cNvPicPr>
          <p:nvPr/>
        </p:nvPicPr>
        <p:blipFill>
          <a:blip r:embed="rId4" cstate="print"/>
          <a:srcRect/>
          <a:stretch>
            <a:fillRect/>
          </a:stretch>
        </p:blipFill>
        <p:spPr bwMode="auto">
          <a:xfrm>
            <a:off x="4929188" y="2155825"/>
            <a:ext cx="2836862" cy="4103688"/>
          </a:xfrm>
          <a:prstGeom prst="rect">
            <a:avLst/>
          </a:prstGeom>
          <a:noFill/>
          <a:ln w="9525">
            <a:noFill/>
            <a:miter lim="800000"/>
            <a:headEnd/>
            <a:tailEnd/>
          </a:ln>
        </p:spPr>
      </p:pic>
    </p:spTree>
    <p:extLst>
      <p:ext uri="{BB962C8B-B14F-4D97-AF65-F5344CB8AC3E}">
        <p14:creationId xmlns:p14="http://schemas.microsoft.com/office/powerpoint/2010/main" val="1517530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188"/>
            <a:ext cx="6508750" cy="1143000"/>
          </a:xfrm>
        </p:spPr>
        <p:txBody>
          <a:bodyPr/>
          <a:lstStyle/>
          <a:p>
            <a:r>
              <a:rPr lang="en-US" dirty="0" smtClean="0"/>
              <a:t>Book-to-Action</a:t>
            </a:r>
            <a:endParaRPr lang="en-US" dirty="0"/>
          </a:p>
        </p:txBody>
      </p:sp>
      <p:sp>
        <p:nvSpPr>
          <p:cNvPr id="4" name="Rectangle 3"/>
          <p:cNvSpPr>
            <a:spLocks noGrp="1" noChangeArrowheads="1"/>
          </p:cNvSpPr>
          <p:nvPr>
            <p:ph idx="1"/>
          </p:nvPr>
        </p:nvSpPr>
        <p:spPr>
          <a:xfrm>
            <a:off x="457200" y="1815423"/>
            <a:ext cx="4038600" cy="4490359"/>
          </a:xfrm>
        </p:spPr>
        <p:txBody>
          <a:bodyPr/>
          <a:lstStyle/>
          <a:p>
            <a:pPr>
              <a:defRPr/>
            </a:pPr>
            <a:r>
              <a:rPr lang="en-US" sz="1800" dirty="0" smtClean="0"/>
              <a:t>Engage community members in collectively reading and discussing a book and putting their new-found knowledge into action by participating in a community service project related to the book's topic. </a:t>
            </a:r>
          </a:p>
          <a:p>
            <a:pPr>
              <a:defRPr/>
            </a:pPr>
            <a:r>
              <a:rPr lang="en-US" sz="1800" dirty="0" smtClean="0"/>
              <a:t>Collaborate with local organizations doing vital work in your community</a:t>
            </a:r>
          </a:p>
          <a:p>
            <a:pPr>
              <a:defRPr/>
            </a:pPr>
            <a:r>
              <a:rPr lang="en-US" sz="1800" dirty="0" smtClean="0"/>
              <a:t>Expand your library’s role by mobilizing volunteers in work that enhances civic engagement. </a:t>
            </a:r>
          </a:p>
        </p:txBody>
      </p:sp>
      <p:pic>
        <p:nvPicPr>
          <p:cNvPr id="5" name="Picture 5" descr="C:\Users\carla.lehn\AppData\Local\Microsoft\Windows\Temporary Internet Files\Content.Outlook\FA7ARUIR\BookAction jpg.jpg"/>
          <p:cNvPicPr>
            <a:picLocks noChangeAspect="1" noChangeArrowheads="1"/>
          </p:cNvPicPr>
          <p:nvPr/>
        </p:nvPicPr>
        <p:blipFill>
          <a:blip r:embed="rId3" cstate="print"/>
          <a:srcRect/>
          <a:stretch>
            <a:fillRect/>
          </a:stretch>
        </p:blipFill>
        <p:spPr>
          <a:xfrm>
            <a:off x="4675419" y="2258710"/>
            <a:ext cx="3750129" cy="3867453"/>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descr="Book Recommendations sample.jpg"/>
          <p:cNvPicPr>
            <a:picLocks noChangeAspect="1"/>
          </p:cNvPicPr>
          <p:nvPr/>
        </p:nvPicPr>
        <p:blipFill>
          <a:blip r:embed="rId3" cstate="print"/>
          <a:srcRect/>
          <a:stretch>
            <a:fillRect/>
          </a:stretch>
        </p:blipFill>
        <p:spPr bwMode="auto">
          <a:xfrm>
            <a:off x="1781175" y="0"/>
            <a:ext cx="4740275"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Toolkit Draft3-2_TIPS.jpg"/>
          <p:cNvPicPr>
            <a:picLocks noChangeAspect="1"/>
          </p:cNvPicPr>
          <p:nvPr/>
        </p:nvPicPr>
        <p:blipFill>
          <a:blip r:embed="rId3" cstate="print"/>
          <a:srcRect/>
          <a:stretch>
            <a:fillRect/>
          </a:stretch>
        </p:blipFill>
        <p:spPr bwMode="auto">
          <a:xfrm>
            <a:off x="595313" y="338138"/>
            <a:ext cx="6262687" cy="6262687"/>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Downloadable Resources.jpg"/>
          <p:cNvPicPr>
            <a:picLocks noChangeAspect="1"/>
          </p:cNvPicPr>
          <p:nvPr/>
        </p:nvPicPr>
        <p:blipFill>
          <a:blip r:embed="rId3" cstate="print"/>
          <a:srcRect/>
          <a:stretch>
            <a:fillRect/>
          </a:stretch>
        </p:blipFill>
        <p:spPr bwMode="auto">
          <a:xfrm>
            <a:off x="1797050" y="0"/>
            <a:ext cx="5024438" cy="6858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descr="BTA BrochuresTemplate-1_PAGE 1.jpg"/>
          <p:cNvPicPr>
            <a:picLocks noChangeAspect="1"/>
          </p:cNvPicPr>
          <p:nvPr/>
        </p:nvPicPr>
        <p:blipFill>
          <a:blip r:embed="rId3" cstate="print"/>
          <a:srcRect/>
          <a:stretch>
            <a:fillRect/>
          </a:stretch>
        </p:blipFill>
        <p:spPr bwMode="auto">
          <a:xfrm>
            <a:off x="228600" y="185738"/>
            <a:ext cx="8777288" cy="6672262"/>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457200" y="342900"/>
            <a:ext cx="6508750" cy="839788"/>
          </a:xfrm>
        </p:spPr>
        <p:txBody>
          <a:bodyPr/>
          <a:lstStyle/>
          <a:p>
            <a:r>
              <a:rPr lang="en-US" smtClean="0">
                <a:ea typeface="ＭＳ Ｐゴシック" charset="-128"/>
              </a:rPr>
              <a:t/>
            </a:r>
            <a:br>
              <a:rPr lang="en-US" smtClean="0">
                <a:ea typeface="ＭＳ Ｐゴシック" charset="-128"/>
              </a:rPr>
            </a:br>
            <a:r>
              <a:rPr lang="en-US" smtClean="0">
                <a:ea typeface="ＭＳ Ｐゴシック" charset="-128"/>
              </a:rPr>
              <a:t>Managing Controversy</a:t>
            </a:r>
          </a:p>
        </p:txBody>
      </p:sp>
      <p:pic>
        <p:nvPicPr>
          <p:cNvPr id="5" name="Content Placeholder 3" descr="Tip 13.jpg"/>
          <p:cNvPicPr>
            <a:picLocks noGrp="1" noChangeAspect="1"/>
          </p:cNvPicPr>
          <p:nvPr/>
        </p:nvPicPr>
        <p:blipFill>
          <a:blip r:embed="rId3" cstate="print"/>
          <a:srcRect l="-4559" r="-4559"/>
          <a:stretch>
            <a:fillRect/>
          </a:stretch>
        </p:blipFill>
        <p:spPr bwMode="auto">
          <a:xfrm>
            <a:off x="457200" y="1768642"/>
            <a:ext cx="6501171" cy="4531472"/>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914399"/>
            <a:ext cx="6508750" cy="4199467"/>
          </a:xfrm>
        </p:spPr>
        <p:txBody>
          <a:bodyPr/>
          <a:lstStyle/>
          <a:p>
            <a:r>
              <a:rPr lang="en-US" dirty="0" smtClean="0"/>
              <a:t>Before we go over the application and deadlines…any questions?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118534" y="183495"/>
            <a:ext cx="6508750" cy="1143000"/>
          </a:xfrm>
        </p:spPr>
        <p:txBody>
          <a:bodyPr/>
          <a:lstStyle/>
          <a:p>
            <a:r>
              <a:rPr lang="en-US" dirty="0" smtClean="0">
                <a:ea typeface="ＭＳ Ｐゴシック" charset="-128"/>
              </a:rPr>
              <a:t/>
            </a:r>
            <a:br>
              <a:rPr lang="en-US" dirty="0" smtClean="0">
                <a:ea typeface="ＭＳ Ｐゴシック" charset="-128"/>
              </a:rPr>
            </a:br>
            <a:r>
              <a:rPr lang="en-US" dirty="0" smtClean="0">
                <a:ea typeface="ＭＳ Ｐゴシック" charset="-128"/>
              </a:rPr>
              <a:t/>
            </a:r>
            <a:br>
              <a:rPr lang="en-US" dirty="0" smtClean="0">
                <a:ea typeface="ＭＳ Ｐゴシック" charset="-128"/>
              </a:rPr>
            </a:br>
            <a:endParaRPr lang="en-US" dirty="0" smtClean="0">
              <a:ea typeface="ＭＳ Ｐゴシック" charset="-128"/>
            </a:endParaRPr>
          </a:p>
        </p:txBody>
      </p:sp>
      <p:sp>
        <p:nvSpPr>
          <p:cNvPr id="71684" name="TextBox 8"/>
          <p:cNvSpPr txBox="1">
            <a:spLocks noChangeArrowheads="1"/>
          </p:cNvSpPr>
          <p:nvPr/>
        </p:nvSpPr>
        <p:spPr bwMode="auto">
          <a:xfrm>
            <a:off x="457200" y="2318657"/>
            <a:ext cx="7854043" cy="523220"/>
          </a:xfrm>
          <a:prstGeom prst="rect">
            <a:avLst/>
          </a:prstGeom>
          <a:noFill/>
          <a:ln w="9525">
            <a:noFill/>
            <a:miter lim="800000"/>
            <a:headEnd/>
            <a:tailEnd/>
          </a:ln>
        </p:spPr>
        <p:txBody>
          <a:bodyPr wrap="square">
            <a:spAutoFit/>
          </a:bodyPr>
          <a:lstStyle/>
          <a:p>
            <a:endParaRPr lang="en-US" sz="1400" dirty="0" smtClean="0"/>
          </a:p>
          <a:p>
            <a:endParaRPr lang="en-US" sz="1400" dirty="0"/>
          </a:p>
        </p:txBody>
      </p:sp>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3"/>
          <p:cNvSpPr>
            <a:spLocks noChangeArrowheads="1"/>
          </p:cNvSpPr>
          <p:nvPr/>
        </p:nvSpPr>
        <p:spPr bwMode="auto">
          <a:xfrm>
            <a:off x="253999" y="635008"/>
            <a:ext cx="82296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4000" dirty="0" smtClean="0">
                <a:solidFill>
                  <a:schemeClr val="accent1"/>
                </a:solidFill>
                <a:latin typeface="Copperplate Gothic Bold"/>
                <a:cs typeface="Times New Roman" panose="02020603050405020304" pitchFamily="18" charset="0"/>
              </a:rPr>
              <a:t>Book to Action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4000" dirty="0" smtClean="0">
              <a:latin typeface="Copperplate Gothic Bold"/>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en-US" altLang="en-US" sz="3200" dirty="0" smtClean="0">
                <a:latin typeface="+mj-lt"/>
                <a:cs typeface="Times New Roman" panose="02020603050405020304" pitchFamily="18" charset="0"/>
              </a:rPr>
              <a:t>is not a grant. </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en-US" altLang="en-US" sz="3200" dirty="0" smtClean="0">
                <a:latin typeface="+mj-lt"/>
                <a:cs typeface="Times New Roman" panose="02020603050405020304" pitchFamily="18" charset="0"/>
              </a:rPr>
              <a:t>is not a reimbursement program.</a:t>
            </a:r>
            <a:endParaRPr kumimoji="0" lang="en-US" altLang="en-US" sz="3200" b="0" i="0" u="none" strike="noStrike" cap="none" normalizeH="0" baseline="0" dirty="0" smtClean="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800" baseline="0" dirty="0" smtClean="0">
              <a:latin typeface="+mj-lt"/>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baseline="0" dirty="0" smtClean="0">
                <a:latin typeface="+mj-lt"/>
                <a:ea typeface="Calibri" panose="020F0502020204030204" pitchFamily="34" charset="0"/>
                <a:cs typeface="Times New Roman" panose="02020603050405020304" pitchFamily="18" charset="0"/>
              </a:rPr>
              <a:t>CA</a:t>
            </a:r>
            <a:r>
              <a:rPr lang="en-US" altLang="en-US" sz="2800" dirty="0" smtClean="0">
                <a:latin typeface="+mj-lt"/>
                <a:ea typeface="Calibri" panose="020F0502020204030204" pitchFamily="34" charset="0"/>
                <a:cs typeface="Times New Roman" panose="02020603050405020304" pitchFamily="18" charset="0"/>
              </a:rPr>
              <a:t> Center for the Book will pay these invoices</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800" dirty="0" smtClean="0">
                <a:latin typeface="+mj-lt"/>
                <a:ea typeface="Calibri" panose="020F0502020204030204" pitchFamily="34" charset="0"/>
                <a:cs typeface="Times New Roman" panose="02020603050405020304" pitchFamily="18" charset="0"/>
              </a:rPr>
              <a:t>for you (up to </a:t>
            </a:r>
            <a:r>
              <a:rPr lang="en-US" altLang="en-US" sz="3200" dirty="0" smtClean="0">
                <a:latin typeface="+mj-lt"/>
                <a:ea typeface="Calibri" panose="020F0502020204030204" pitchFamily="34" charset="0"/>
                <a:cs typeface="Times New Roman" panose="02020603050405020304" pitchFamily="18" charset="0"/>
              </a:rPr>
              <a:t>$3,000):</a:t>
            </a:r>
            <a:endParaRPr lang="en-US" altLang="en-US" sz="3200" dirty="0">
              <a:latin typeface="+mj-lt"/>
              <a:ea typeface="Calibri" panose="020F0502020204030204" pitchFamily="34" charset="0"/>
              <a:cs typeface="Times New Roman" panose="02020603050405020304" pitchFamily="18" charset="0"/>
            </a:endParaRPr>
          </a:p>
          <a:p>
            <a:pPr marL="457200" lvl="0" indent="-457200" algn="ctr" eaLnBrk="0" hangingPunct="0">
              <a:buFont typeface="Wingdings" panose="05000000000000000000" pitchFamily="2" charset="2"/>
              <a:buChar char="Ø"/>
            </a:pPr>
            <a:r>
              <a:rPr lang="en-US" altLang="en-US" sz="2800" dirty="0" smtClean="0">
                <a:latin typeface="+mj-lt"/>
                <a:ea typeface="Calibri" panose="020F0502020204030204" pitchFamily="34" charset="0"/>
                <a:cs typeface="Times New Roman" panose="02020603050405020304" pitchFamily="18" charset="0"/>
              </a:rPr>
              <a:t>Books </a:t>
            </a:r>
            <a:r>
              <a:rPr lang="en-US" altLang="en-US" sz="2800" dirty="0">
                <a:latin typeface="+mj-lt"/>
                <a:ea typeface="Calibri" panose="020F0502020204030204" pitchFamily="34" charset="0"/>
                <a:cs typeface="Times New Roman" panose="02020603050405020304" pitchFamily="18" charset="0"/>
              </a:rPr>
              <a:t>to give to community members</a:t>
            </a:r>
          </a:p>
          <a:p>
            <a:pPr marL="457200" lvl="0" indent="-457200" algn="ctr" eaLnBrk="0" hangingPunct="0">
              <a:buFont typeface="Wingdings" panose="05000000000000000000" pitchFamily="2" charset="2"/>
              <a:buChar char="Ø"/>
            </a:pPr>
            <a:r>
              <a:rPr lang="en-US" altLang="en-US" sz="2800" dirty="0">
                <a:latin typeface="+mj-lt"/>
                <a:ea typeface="Calibri" panose="020F0502020204030204" pitchFamily="34" charset="0"/>
                <a:cs typeface="Times New Roman" panose="02020603050405020304" pitchFamily="18" charset="0"/>
              </a:rPr>
              <a:t>Author fees</a:t>
            </a:r>
          </a:p>
          <a:p>
            <a:pPr marL="457200" lvl="0" indent="-457200" algn="ctr" eaLnBrk="0" hangingPunct="0">
              <a:buFont typeface="Wingdings" panose="05000000000000000000" pitchFamily="2" charset="2"/>
              <a:buChar char="Ø"/>
            </a:pPr>
            <a:r>
              <a:rPr lang="en-US" altLang="en-US" sz="2800" dirty="0">
                <a:latin typeface="+mj-lt"/>
                <a:ea typeface="Calibri" panose="020F0502020204030204" pitchFamily="34" charset="0"/>
                <a:cs typeface="Times New Roman" panose="02020603050405020304" pitchFamily="18" charset="0"/>
              </a:rPr>
              <a:t>Author travel</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5-Point Star 3"/>
          <p:cNvSpPr/>
          <p:nvPr/>
        </p:nvSpPr>
        <p:spPr>
          <a:xfrm>
            <a:off x="457200" y="5575832"/>
            <a:ext cx="914400" cy="914400"/>
          </a:xfrm>
          <a:prstGeom prst="star5">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8" name="5-Point Star 7"/>
          <p:cNvSpPr/>
          <p:nvPr/>
        </p:nvSpPr>
        <p:spPr>
          <a:xfrm>
            <a:off x="8043333" y="5621867"/>
            <a:ext cx="880533" cy="868365"/>
          </a:xfrm>
          <a:prstGeom prst="star5">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Tree>
    <p:extLst>
      <p:ext uri="{BB962C8B-B14F-4D97-AF65-F5344CB8AC3E}">
        <p14:creationId xmlns:p14="http://schemas.microsoft.com/office/powerpoint/2010/main" val="4249088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smtClean="0">
                <a:ea typeface="ＭＳ Ｐゴシック" charset="-128"/>
              </a:rPr>
              <a:t/>
            </a:r>
            <a:br>
              <a:rPr lang="en-US" dirty="0" smtClean="0">
                <a:ea typeface="ＭＳ Ｐゴシック" charset="-128"/>
              </a:rPr>
            </a:br>
            <a:r>
              <a:rPr lang="en-US" dirty="0" smtClean="0">
                <a:ea typeface="ＭＳ Ｐゴシック" charset="-128"/>
              </a:rPr>
              <a:t/>
            </a:r>
            <a:br>
              <a:rPr lang="en-US" dirty="0" smtClean="0">
                <a:ea typeface="ＭＳ Ｐゴシック" charset="-128"/>
              </a:rPr>
            </a:br>
            <a:endParaRPr lang="en-US" dirty="0" smtClean="0">
              <a:ea typeface="ＭＳ Ｐゴシック" charset="-128"/>
            </a:endParaRPr>
          </a:p>
        </p:txBody>
      </p:sp>
      <p:sp>
        <p:nvSpPr>
          <p:cNvPr id="71684" name="TextBox 8"/>
          <p:cNvSpPr txBox="1">
            <a:spLocks noChangeArrowheads="1"/>
          </p:cNvSpPr>
          <p:nvPr/>
        </p:nvSpPr>
        <p:spPr bwMode="auto">
          <a:xfrm>
            <a:off x="457200" y="2318657"/>
            <a:ext cx="7854043" cy="523220"/>
          </a:xfrm>
          <a:prstGeom prst="rect">
            <a:avLst/>
          </a:prstGeom>
          <a:noFill/>
          <a:ln w="9525">
            <a:noFill/>
            <a:miter lim="800000"/>
            <a:headEnd/>
            <a:tailEnd/>
          </a:ln>
        </p:spPr>
        <p:txBody>
          <a:bodyPr wrap="square">
            <a:spAutoFit/>
          </a:bodyPr>
          <a:lstStyle/>
          <a:p>
            <a:endParaRPr lang="en-US" sz="1400" dirty="0" smtClean="0"/>
          </a:p>
          <a:p>
            <a:endParaRPr lang="en-US" sz="1400" dirty="0"/>
          </a:p>
        </p:txBody>
      </p:sp>
      <p:sp>
        <p:nvSpPr>
          <p:cNvPr id="2" name="Rectangle 2"/>
          <p:cNvSpPr>
            <a:spLocks noChangeArrowheads="1"/>
          </p:cNvSpPr>
          <p:nvPr/>
        </p:nvSpPr>
        <p:spPr bwMode="auto">
          <a:xfrm>
            <a:off x="0" y="406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3"/>
          <p:cNvSpPr>
            <a:spLocks noChangeArrowheads="1"/>
          </p:cNvSpPr>
          <p:nvPr/>
        </p:nvSpPr>
        <p:spPr bwMode="auto">
          <a:xfrm>
            <a:off x="321733" y="675789"/>
            <a:ext cx="798951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smtClean="0">
                <a:ln>
                  <a:noFill/>
                </a:ln>
                <a:solidFill>
                  <a:schemeClr val="tx1"/>
                </a:solidFill>
                <a:effectLst/>
                <a:latin typeface="Copperplate Gothic Bold"/>
                <a:ea typeface="Calibri" panose="020F0502020204030204" pitchFamily="34" charset="0"/>
                <a:cs typeface="Times New Roman" panose="02020603050405020304" pitchFamily="18" charset="0"/>
              </a:rPr>
              <a:t>2016 Request to Participate</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smtClean="0">
                <a:latin typeface="Copperplate Gothic Bold"/>
                <a:cs typeface="Times New Roman" panose="02020603050405020304" pitchFamily="18" charset="0"/>
              </a:rPr>
              <a:t>Elements will include: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latin typeface="Copperplate Gothic Bold"/>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6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dirty="0" smtClean="0">
              <a:ln>
                <a:noFill/>
              </a:ln>
              <a:solidFill>
                <a:schemeClr val="tx1"/>
              </a:solidFill>
              <a:effectLst/>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Amount requested</a:t>
            </a:r>
            <a:r>
              <a:rPr kumimoji="0" lang="en-US" altLang="en-US" b="0" i="0" u="none" strike="noStrike" cap="none" normalizeH="0" dirty="0" smtClean="0">
                <a:ln>
                  <a:noFill/>
                </a:ln>
                <a:solidFill>
                  <a:schemeClr val="tx1"/>
                </a:solidFill>
                <a:effectLst/>
                <a:latin typeface="+mj-lt"/>
                <a:ea typeface="Calibri" panose="020F0502020204030204" pitchFamily="34" charset="0"/>
                <a:cs typeface="Times New Roman" panose="02020603050405020304" pitchFamily="18" charset="0"/>
              </a:rPr>
              <a:t> ($3,000 maximum)</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000" baseline="0" dirty="0">
              <a:latin typeface="+mj-lt"/>
              <a:ea typeface="Calibri" panose="020F0502020204030204" pitchFamily="34" charset="0"/>
              <a:cs typeface="Times New Roman" panose="02020603050405020304" pitchFamily="18" charset="0"/>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Title of selected book(s)</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000" b="0" i="0" u="none" strike="noStrike" cap="none" normalizeH="0" baseline="0" dirty="0" smtClean="0">
              <a:ln>
                <a:noFill/>
              </a:ln>
              <a:solidFill>
                <a:schemeClr val="tx1"/>
              </a:solidFill>
              <a:effectLst/>
              <a:latin typeface="+mj-lt"/>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smtClean="0">
                <a:latin typeface="+mj-lt"/>
                <a:ea typeface="Calibri" panose="020F0502020204030204" pitchFamily="34" charset="0"/>
                <a:cs typeface="Times New Roman" panose="02020603050405020304" pitchFamily="18" charset="0"/>
              </a:rPr>
              <a:t>Description of</a:t>
            </a:r>
            <a:r>
              <a:rPr kumimoji="0" lang="en-US" altLang="en-US"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 program(s), speaker(s), topic, and community service activity.  (200 words maximum)</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0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endParaRPr>
          </a:p>
          <a:p>
            <a:pPr marL="285750" indent="-285750" eaLnBrk="0" hangingPunct="0">
              <a:buFont typeface="Arial" panose="020B0604020202020204" pitchFamily="34" charset="0"/>
              <a:buChar char="•"/>
            </a:pPr>
            <a:r>
              <a:rPr lang="en-US" altLang="en-US" dirty="0">
                <a:latin typeface="+mj-lt"/>
                <a:ea typeface="Calibri" panose="020F0502020204030204" pitchFamily="34" charset="0"/>
                <a:cs typeface="Times New Roman" panose="02020603050405020304" pitchFamily="18" charset="0"/>
              </a:rPr>
              <a:t>C</a:t>
            </a:r>
            <a:r>
              <a:rPr lang="en-US" altLang="en-US" dirty="0" smtClean="0">
                <a:latin typeface="+mj-lt"/>
                <a:ea typeface="Calibri" panose="020F0502020204030204" pitchFamily="34" charset="0"/>
                <a:cs typeface="Times New Roman" panose="02020603050405020304" pitchFamily="18" charset="0"/>
              </a:rPr>
              <a:t>ommunity </a:t>
            </a:r>
            <a:r>
              <a:rPr lang="en-US" altLang="en-US" dirty="0">
                <a:latin typeface="+mj-lt"/>
                <a:ea typeface="Calibri" panose="020F0502020204030204" pitchFamily="34" charset="0"/>
                <a:cs typeface="Times New Roman" panose="02020603050405020304" pitchFamily="18" charset="0"/>
              </a:rPr>
              <a:t>service partner(s</a:t>
            </a:r>
            <a:r>
              <a:rPr lang="en-US" altLang="en-US" dirty="0" smtClean="0">
                <a:latin typeface="+mj-lt"/>
                <a:ea typeface="Calibri" panose="020F0502020204030204" pitchFamily="34" charset="0"/>
                <a:cs typeface="Times New Roman" panose="02020603050405020304" pitchFamily="18" charset="0"/>
              </a:rPr>
              <a:t>)</a:t>
            </a:r>
            <a:endParaRPr lang="en-US" altLang="en-US" dirty="0">
              <a:latin typeface="+mj-lt"/>
              <a:ea typeface="Calibri" panose="020F0502020204030204" pitchFamily="34" charset="0"/>
              <a:cs typeface="Times New Roman" panose="02020603050405020304" pitchFamily="18" charset="0"/>
            </a:endParaRP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000" b="0" i="0" u="none" strike="noStrike" cap="none" normalizeH="0" baseline="0" dirty="0" smtClean="0">
              <a:ln>
                <a:noFill/>
              </a:ln>
              <a:solidFill>
                <a:schemeClr val="tx1"/>
              </a:solidFill>
              <a:effectLst/>
              <a:latin typeface="+mj-lt"/>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Intended audience (e.g. adults, school-aged children, specific target populations) </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000"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smtClean="0">
                <a:latin typeface="+mj-lt"/>
                <a:ea typeface="Calibri" panose="020F0502020204030204" pitchFamily="34" charset="0"/>
                <a:cs typeface="Times New Roman" panose="02020603050405020304" pitchFamily="18" charset="0"/>
              </a:rPr>
              <a:t>H</a:t>
            </a:r>
            <a:r>
              <a:rPr kumimoji="0" lang="en-US" altLang="en-US"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ow many people are expected to participate</a:t>
            </a:r>
          </a:p>
          <a:p>
            <a:pPr marL="171450" marR="0" lvl="0" indent="-171450"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000" dirty="0">
              <a:latin typeface="+mj-lt"/>
            </a:endParaRP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Anticipated outcomes of the program,</a:t>
            </a:r>
            <a:r>
              <a:rPr kumimoji="0" lang="en-US" altLang="en-US" sz="1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659375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595"/>
            <a:ext cx="6508750" cy="1143000"/>
          </a:xfrm>
        </p:spPr>
        <p:txBody>
          <a:bodyPr/>
          <a:lstStyle/>
          <a:p>
            <a:r>
              <a:rPr lang="en-US" dirty="0" smtClean="0">
                <a:ea typeface="ＭＳ Ｐゴシック" charset="-128"/>
              </a:rPr>
              <a:t>Outcomes</a:t>
            </a:r>
            <a:endParaRPr lang="en-US" dirty="0"/>
          </a:p>
        </p:txBody>
      </p:sp>
      <p:sp>
        <p:nvSpPr>
          <p:cNvPr id="5" name="Text Placeholder 2"/>
          <p:cNvSpPr txBox="1">
            <a:spLocks/>
          </p:cNvSpPr>
          <p:nvPr/>
        </p:nvSpPr>
        <p:spPr bwMode="auto">
          <a:xfrm>
            <a:off x="729622" y="1997648"/>
            <a:ext cx="6753685" cy="51652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marR="0" lvl="0" indent="-228600" algn="l" defTabSz="914400" rtl="0" eaLnBrk="0" fontAlgn="base" latinLnBrk="0" hangingPunct="0">
              <a:lnSpc>
                <a:spcPct val="100000"/>
              </a:lnSpc>
              <a:spcBef>
                <a:spcPts val="1800"/>
              </a:spcBef>
              <a:spcAft>
                <a:spcPct val="0"/>
              </a:spcAft>
              <a:buClr>
                <a:schemeClr val="accent1"/>
              </a:buClr>
              <a:buSzPct val="100000"/>
              <a:buFont typeface="Wingdings 2" pitchFamily="18" charset="2"/>
              <a:buChar char="¡"/>
              <a:tabLst/>
              <a:defRPr/>
            </a:pPr>
            <a:r>
              <a:rPr kumimoji="0" lang="en-US" sz="2000" b="0" i="0" u="none" strike="noStrike" kern="1200" cap="none" spc="0" normalizeH="0" baseline="0" noProof="0" dirty="0" smtClean="0">
                <a:ln>
                  <a:noFill/>
                </a:ln>
                <a:solidFill>
                  <a:schemeClr val="tx2"/>
                </a:solidFill>
                <a:effectLst/>
                <a:uLnTx/>
                <a:uFillTx/>
                <a:latin typeface="+mn-lt"/>
                <a:ea typeface="ＭＳ Ｐゴシック" charset="-128"/>
                <a:cs typeface="ＭＳ Ｐゴシック" charset="0"/>
              </a:rPr>
              <a:t>learned something new and valuable about a current topic by reading and discussing the selected book.</a:t>
            </a:r>
          </a:p>
          <a:p>
            <a:pPr marL="228600" marR="0" lvl="0" indent="-228600" algn="l" defTabSz="914400" rtl="0" eaLnBrk="0" fontAlgn="base" latinLnBrk="0" hangingPunct="0">
              <a:lnSpc>
                <a:spcPct val="100000"/>
              </a:lnSpc>
              <a:spcBef>
                <a:spcPts val="1800"/>
              </a:spcBef>
              <a:spcAft>
                <a:spcPct val="0"/>
              </a:spcAft>
              <a:buClr>
                <a:schemeClr val="accent1"/>
              </a:buClr>
              <a:buSzPct val="100000"/>
              <a:buFont typeface="Wingdings 2" pitchFamily="18" charset="2"/>
              <a:buChar char="¡"/>
              <a:tabLst/>
              <a:defRPr/>
            </a:pPr>
            <a:r>
              <a:rPr kumimoji="0" lang="en-US" sz="2000" b="0" i="0" u="none" strike="noStrike" kern="1200" cap="none" spc="0" normalizeH="0" baseline="0" noProof="0" dirty="0" smtClean="0">
                <a:ln>
                  <a:noFill/>
                </a:ln>
                <a:solidFill>
                  <a:schemeClr val="tx2"/>
                </a:solidFill>
                <a:effectLst/>
                <a:uLnTx/>
                <a:uFillTx/>
                <a:latin typeface="+mn-lt"/>
                <a:ea typeface="ＭＳ Ｐゴシック" charset="-128"/>
                <a:cs typeface="ＭＳ Ｐゴシック" charset="0"/>
              </a:rPr>
              <a:t>learned something new and valuable about a service need in their community.</a:t>
            </a:r>
          </a:p>
          <a:p>
            <a:pPr marL="228600" marR="0" lvl="0" indent="-228600" algn="l" defTabSz="914400" rtl="0" eaLnBrk="0" fontAlgn="base" latinLnBrk="0" hangingPunct="0">
              <a:lnSpc>
                <a:spcPct val="100000"/>
              </a:lnSpc>
              <a:spcBef>
                <a:spcPts val="1800"/>
              </a:spcBef>
              <a:spcAft>
                <a:spcPct val="0"/>
              </a:spcAft>
              <a:buClr>
                <a:schemeClr val="accent1"/>
              </a:buClr>
              <a:buSzPct val="100000"/>
              <a:buFont typeface="Wingdings 2" pitchFamily="18" charset="2"/>
              <a:buChar char="¡"/>
              <a:tabLst/>
              <a:defRPr/>
            </a:pPr>
            <a:r>
              <a:rPr kumimoji="0" lang="en-US" sz="2000" b="0" i="0" u="none" strike="noStrike" kern="1200" cap="none" spc="0" normalizeH="0" baseline="0" noProof="0" dirty="0" smtClean="0">
                <a:ln>
                  <a:noFill/>
                </a:ln>
                <a:solidFill>
                  <a:schemeClr val="tx2"/>
                </a:solidFill>
                <a:effectLst/>
                <a:uLnTx/>
                <a:uFillTx/>
                <a:latin typeface="+mn-lt"/>
                <a:ea typeface="ＭＳ Ｐゴシック" charset="-128"/>
                <a:cs typeface="ＭＳ Ｐゴシック" charset="0"/>
              </a:rPr>
              <a:t>found their participation in the Book-to-Action project to be a meaningful experience.</a:t>
            </a:r>
          </a:p>
          <a:p>
            <a:pPr marL="228600" marR="0" lvl="0" indent="-228600" algn="l" defTabSz="914400" rtl="0" eaLnBrk="0" fontAlgn="base" latinLnBrk="0" hangingPunct="0">
              <a:lnSpc>
                <a:spcPct val="100000"/>
              </a:lnSpc>
              <a:spcBef>
                <a:spcPts val="1800"/>
              </a:spcBef>
              <a:spcAft>
                <a:spcPct val="0"/>
              </a:spcAft>
              <a:buClr>
                <a:schemeClr val="accent1"/>
              </a:buClr>
              <a:buSzPct val="100000"/>
              <a:buFont typeface="Wingdings 2" pitchFamily="18" charset="2"/>
              <a:buChar char="¡"/>
              <a:tabLst/>
              <a:defRPr/>
            </a:pPr>
            <a:r>
              <a:rPr kumimoji="0" lang="en-US" sz="2000" b="0" i="0" u="none" strike="noStrike" kern="1200" cap="none" spc="0" normalizeH="0" baseline="0" noProof="0" dirty="0" smtClean="0">
                <a:ln>
                  <a:noFill/>
                </a:ln>
                <a:solidFill>
                  <a:schemeClr val="tx2"/>
                </a:solidFill>
                <a:effectLst/>
                <a:uLnTx/>
                <a:uFillTx/>
                <a:latin typeface="+mn-lt"/>
                <a:ea typeface="ＭＳ Ｐゴシック" charset="-128"/>
                <a:cs typeface="ＭＳ Ｐゴシック" charset="0"/>
              </a:rPr>
              <a:t>interested in engaging in community service again.</a:t>
            </a:r>
          </a:p>
          <a:p>
            <a:pPr marL="228600" marR="0" lvl="0" indent="-228600" algn="l" defTabSz="914400" rtl="0" eaLnBrk="0" fontAlgn="base" latinLnBrk="0" hangingPunct="0">
              <a:lnSpc>
                <a:spcPct val="100000"/>
              </a:lnSpc>
              <a:spcBef>
                <a:spcPts val="1800"/>
              </a:spcBef>
              <a:spcAft>
                <a:spcPct val="0"/>
              </a:spcAft>
              <a:buClr>
                <a:schemeClr val="accent1"/>
              </a:buClr>
              <a:buSzPct val="100000"/>
              <a:buFont typeface="Wingdings 2" pitchFamily="18" charset="2"/>
              <a:buChar char="¡"/>
              <a:tabLst/>
              <a:defRPr/>
            </a:pPr>
            <a:r>
              <a:rPr kumimoji="0" lang="en-US" sz="2000" b="0" i="0" u="none" strike="noStrike" kern="1200" cap="none" spc="0" normalizeH="0" baseline="0" noProof="0" dirty="0" smtClean="0">
                <a:ln>
                  <a:noFill/>
                </a:ln>
                <a:solidFill>
                  <a:schemeClr val="tx2"/>
                </a:solidFill>
                <a:effectLst/>
                <a:uLnTx/>
                <a:uFillTx/>
                <a:latin typeface="+mn-lt"/>
                <a:ea typeface="ＭＳ Ｐゴシック" charset="-128"/>
                <a:cs typeface="ＭＳ Ｐゴシック" charset="0"/>
              </a:rPr>
              <a:t>interested in another Book- to-Action Project.</a:t>
            </a:r>
          </a:p>
          <a:p>
            <a:pPr marL="228600" marR="0" lvl="0" indent="-228600" algn="l" defTabSz="914400" rtl="0" eaLnBrk="0" fontAlgn="base" latinLnBrk="0" hangingPunct="0">
              <a:lnSpc>
                <a:spcPct val="100000"/>
              </a:lnSpc>
              <a:spcBef>
                <a:spcPts val="1800"/>
              </a:spcBef>
              <a:spcAft>
                <a:spcPct val="0"/>
              </a:spcAft>
              <a:buClr>
                <a:schemeClr val="accent1"/>
              </a:buClr>
              <a:buSzPct val="100000"/>
              <a:buFont typeface="Wingdings 2" pitchFamily="18" charset="2"/>
              <a:buChar char="¡"/>
              <a:tabLst/>
              <a:defRPr/>
            </a:pPr>
            <a:endParaRPr kumimoji="0" lang="en-US" sz="2000" b="0" i="0" u="none" strike="noStrike" kern="1200" cap="none" spc="0" normalizeH="0" baseline="0" noProof="0" dirty="0" smtClean="0">
              <a:ln>
                <a:noFill/>
              </a:ln>
              <a:solidFill>
                <a:schemeClr val="tx2"/>
              </a:solidFill>
              <a:effectLst/>
              <a:uLnTx/>
              <a:uFillTx/>
              <a:latin typeface="+mn-lt"/>
              <a:ea typeface="ＭＳ Ｐゴシック" charset="-128"/>
              <a:cs typeface="ＭＳ Ｐゴシック" charset="0"/>
            </a:endParaRPr>
          </a:p>
        </p:txBody>
      </p:sp>
    </p:spTree>
    <p:extLst>
      <p:ext uri="{BB962C8B-B14F-4D97-AF65-F5344CB8AC3E}">
        <p14:creationId xmlns:p14="http://schemas.microsoft.com/office/powerpoint/2010/main" val="640297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smtClean="0">
                <a:ea typeface="ＭＳ Ｐゴシック" charset="-128"/>
              </a:rPr>
              <a:t/>
            </a:r>
            <a:br>
              <a:rPr lang="en-US" dirty="0" smtClean="0">
                <a:ea typeface="ＭＳ Ｐゴシック" charset="-128"/>
              </a:rPr>
            </a:br>
            <a:r>
              <a:rPr lang="en-US" dirty="0" smtClean="0">
                <a:ea typeface="ＭＳ Ｐゴシック" charset="-128"/>
              </a:rPr>
              <a:t/>
            </a:r>
            <a:br>
              <a:rPr lang="en-US" dirty="0" smtClean="0">
                <a:ea typeface="ＭＳ Ｐゴシック" charset="-128"/>
              </a:rPr>
            </a:br>
            <a:endParaRPr lang="en-US" dirty="0" smtClean="0">
              <a:ea typeface="ＭＳ Ｐゴシック" charset="-128"/>
            </a:endParaRPr>
          </a:p>
        </p:txBody>
      </p:sp>
      <p:sp>
        <p:nvSpPr>
          <p:cNvPr id="3" name="Rectangle 3"/>
          <p:cNvSpPr>
            <a:spLocks noChangeArrowheads="1"/>
          </p:cNvSpPr>
          <p:nvPr/>
        </p:nvSpPr>
        <p:spPr bwMode="auto">
          <a:xfrm>
            <a:off x="643466" y="-196684"/>
            <a:ext cx="6824133" cy="710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Copperplate Gothic Bold"/>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smtClean="0">
                <a:ln>
                  <a:noFill/>
                </a:ln>
                <a:solidFill>
                  <a:schemeClr val="tx1"/>
                </a:solidFill>
                <a:effectLst/>
                <a:latin typeface="Copperplate Gothic Bold"/>
                <a:ea typeface="Calibri" panose="020F0502020204030204" pitchFamily="34" charset="0"/>
                <a:cs typeface="Times New Roman" panose="02020603050405020304" pitchFamily="18" charset="0"/>
              </a:rPr>
              <a:t>2016 Request to Participate</a:t>
            </a:r>
            <a:endParaRPr kumimoji="0" lang="en-US" altLang="en-US" sz="4000" b="0" i="0" u="none" strike="noStrike" cap="none" normalizeH="0" baseline="0" dirty="0" smtClean="0">
              <a:ln>
                <a:noFill/>
              </a:ln>
              <a:solidFill>
                <a:schemeClr val="tx1"/>
              </a:solidFill>
              <a:effectLst/>
              <a:latin typeface="Copperplate Gothic Bol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should also include: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latin typeface="+mj-lt"/>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A brief outline of expected program expenses and funding sources. </a:t>
            </a:r>
            <a:endParaRPr lang="en-US" altLang="en-US" sz="2400" dirty="0">
              <a:latin typeface="+mj-lt"/>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No minimum cash match or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in-kind requirement.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smtClean="0">
                <a:latin typeface="+mj-lt"/>
                <a:ea typeface="Calibri" panose="020F0502020204030204" pitchFamily="34" charset="0"/>
                <a:cs typeface="Times New Roman" panose="02020603050405020304" pitchFamily="18" charset="0"/>
              </a:rPr>
              <a:t>Remember:</a:t>
            </a:r>
            <a:endParaRPr kumimoji="0" lang="en-US" altLang="en-US" sz="2400" b="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smtClean="0">
                <a:latin typeface="+mj-lt"/>
                <a:ea typeface="Calibri" panose="020F0502020204030204" pitchFamily="34" charset="0"/>
                <a:cs typeface="Times New Roman" panose="02020603050405020304" pitchFamily="18" charset="0"/>
              </a:rPr>
              <a:t>CA Center for the Book will pay invoices for</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400" dirty="0" smtClean="0">
              <a:latin typeface="+mj-lt"/>
              <a:ea typeface="Calibri" panose="020F0502020204030204" pitchFamily="34" charset="0"/>
              <a:cs typeface="Times New Roman" panose="02020603050405020304" pitchFamily="18" charset="0"/>
            </a:endParaRPr>
          </a:p>
          <a:p>
            <a:pPr marL="171450" marR="0" lvl="0" indent="-171450" algn="ctr"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en-US" altLang="en-US" sz="2400" dirty="0" smtClean="0">
                <a:latin typeface="+mj-lt"/>
                <a:ea typeface="Calibri" panose="020F0502020204030204" pitchFamily="34" charset="0"/>
                <a:cs typeface="Times New Roman" panose="02020603050405020304" pitchFamily="18" charset="0"/>
              </a:rPr>
              <a:t>Books to be given to community members</a:t>
            </a:r>
          </a:p>
          <a:p>
            <a:pPr marL="171450" marR="0" lvl="0" indent="-171450" algn="ctr"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US" altLang="en-US" sz="2400" b="0" u="none" strike="noStrike" cap="none" normalizeH="0" baseline="0" dirty="0" smtClean="0">
                <a:ln>
                  <a:noFill/>
                </a:ln>
                <a:solidFill>
                  <a:schemeClr val="tx1"/>
                </a:solidFill>
                <a:effectLst/>
                <a:latin typeface="+mj-lt"/>
                <a:ea typeface="Calibri" panose="020F0502020204030204" pitchFamily="34" charset="0"/>
                <a:cs typeface="Times New Roman" panose="02020603050405020304" pitchFamily="18" charset="0"/>
              </a:rPr>
              <a:t>Author fees</a:t>
            </a:r>
          </a:p>
          <a:p>
            <a:pPr marL="171450" marR="0" lvl="0" indent="-171450" algn="ctr"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en-US" altLang="en-US" sz="2400" dirty="0" smtClean="0">
                <a:latin typeface="+mj-lt"/>
                <a:ea typeface="Calibri" panose="020F0502020204030204" pitchFamily="34" charset="0"/>
                <a:cs typeface="Times New Roman" panose="02020603050405020304" pitchFamily="18" charset="0"/>
              </a:rPr>
              <a:t>Author travel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5002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457200" y="342900"/>
            <a:ext cx="6508750" cy="1143000"/>
          </a:xfrm>
        </p:spPr>
        <p:txBody>
          <a:bodyPr/>
          <a:lstStyle/>
          <a:p>
            <a:r>
              <a:rPr lang="en-US" dirty="0" smtClean="0">
                <a:ea typeface="ＭＳ Ｐゴシック" charset="-128"/>
              </a:rPr>
              <a:t>Sacramento - 2013</a:t>
            </a:r>
          </a:p>
        </p:txBody>
      </p:sp>
      <p:sp>
        <p:nvSpPr>
          <p:cNvPr id="57349" name="TextBox 4"/>
          <p:cNvSpPr txBox="1">
            <a:spLocks noChangeArrowheads="1"/>
          </p:cNvSpPr>
          <p:nvPr/>
        </p:nvSpPr>
        <p:spPr bwMode="auto">
          <a:xfrm>
            <a:off x="638175" y="1620838"/>
            <a:ext cx="4297363" cy="277812"/>
          </a:xfrm>
          <a:prstGeom prst="rect">
            <a:avLst/>
          </a:prstGeom>
          <a:noFill/>
          <a:ln w="9525">
            <a:noFill/>
            <a:miter lim="800000"/>
            <a:headEnd/>
            <a:tailEnd/>
          </a:ln>
        </p:spPr>
        <p:txBody>
          <a:bodyPr>
            <a:spAutoFit/>
          </a:bodyPr>
          <a:lstStyle/>
          <a:p>
            <a:r>
              <a:rPr lang="en-US" sz="1200" b="1"/>
              <a:t>Spring Warren, author of  </a:t>
            </a:r>
            <a:r>
              <a:rPr lang="en-US" sz="1200" b="1" i="1"/>
              <a:t>The Quarter-Acre Farm</a:t>
            </a:r>
          </a:p>
        </p:txBody>
      </p:sp>
      <p:pic>
        <p:nvPicPr>
          <p:cNvPr id="6" name="Content Placeholder 3" descr="Sacramento Spring Warren.tiff"/>
          <p:cNvPicPr>
            <a:picLocks noGrp="1" noChangeAspect="1"/>
          </p:cNvPicPr>
          <p:nvPr/>
        </p:nvPicPr>
        <p:blipFill>
          <a:blip r:embed="rId3" cstate="print"/>
          <a:srcRect t="82" b="82"/>
          <a:stretch>
            <a:fillRect/>
          </a:stretch>
        </p:blipFill>
        <p:spPr bwMode="auto">
          <a:xfrm>
            <a:off x="638175" y="2036815"/>
            <a:ext cx="6575935" cy="4408714"/>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smtClean="0">
                <a:ea typeface="ＭＳ Ｐゴシック" charset="-128"/>
              </a:rPr>
              <a:t/>
            </a:r>
            <a:br>
              <a:rPr lang="en-US" dirty="0" smtClean="0">
                <a:ea typeface="ＭＳ Ｐゴシック" charset="-128"/>
              </a:rPr>
            </a:br>
            <a:r>
              <a:rPr lang="en-US" dirty="0" smtClean="0">
                <a:ea typeface="ＭＳ Ｐゴシック" charset="-128"/>
              </a:rPr>
              <a:t/>
            </a:r>
            <a:br>
              <a:rPr lang="en-US" dirty="0" smtClean="0">
                <a:ea typeface="ＭＳ Ｐゴシック" charset="-128"/>
              </a:rPr>
            </a:br>
            <a:endParaRPr lang="en-US" dirty="0" smtClean="0">
              <a:ea typeface="ＭＳ Ｐゴシック" charset="-128"/>
            </a:endParaRPr>
          </a:p>
        </p:txBody>
      </p:sp>
      <p:sp>
        <p:nvSpPr>
          <p:cNvPr id="3" name="Rectangle 3"/>
          <p:cNvSpPr>
            <a:spLocks noChangeArrowheads="1"/>
          </p:cNvSpPr>
          <p:nvPr/>
        </p:nvSpPr>
        <p:spPr bwMode="auto">
          <a:xfrm>
            <a:off x="1063413" y="113673"/>
            <a:ext cx="6508750" cy="643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smtClean="0">
                <a:ln>
                  <a:noFill/>
                </a:ln>
                <a:solidFill>
                  <a:schemeClr val="tx1"/>
                </a:solidFill>
                <a:effectLst/>
                <a:latin typeface="Copperplate Gothic Bold"/>
                <a:ea typeface="Calibri" panose="020F0502020204030204" pitchFamily="34" charset="0"/>
                <a:cs typeface="Times New Roman" panose="02020603050405020304" pitchFamily="18" charset="0"/>
              </a:rPr>
              <a:t>Book to Action 2016 </a:t>
            </a:r>
            <a:endParaRPr kumimoji="0" lang="en-US" altLang="en-US" sz="4000" b="0" i="0" u="none" strike="noStrike" cap="none" normalizeH="0" baseline="0" dirty="0" smtClean="0">
              <a:ln>
                <a:noFill/>
              </a:ln>
              <a:solidFill>
                <a:schemeClr val="tx1"/>
              </a:solidFill>
              <a:effectLst/>
              <a:latin typeface="Copperplate Gothic Bold"/>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lvl="0" algn="ctr" eaLnBrk="0" hangingPunct="0"/>
            <a:r>
              <a:rPr lang="en-US" altLang="en-US" sz="2400" dirty="0">
                <a:latin typeface="+mj-lt"/>
                <a:ea typeface="Calibri" panose="020F0502020204030204" pitchFamily="34" charset="0"/>
                <a:cs typeface="Times New Roman" panose="02020603050405020304" pitchFamily="18" charset="0"/>
              </a:rPr>
              <a:t>Deadline for request to participate: </a:t>
            </a:r>
            <a:endParaRPr lang="en-US" altLang="en-US" sz="2400" dirty="0" smtClean="0">
              <a:latin typeface="+mj-lt"/>
              <a:ea typeface="Calibri" panose="020F0502020204030204" pitchFamily="34" charset="0"/>
              <a:cs typeface="Times New Roman" panose="02020603050405020304" pitchFamily="18" charset="0"/>
            </a:endParaRPr>
          </a:p>
          <a:p>
            <a:pPr lvl="0" algn="ctr" eaLnBrk="0" hangingPunct="0"/>
            <a:r>
              <a:rPr lang="en-US" altLang="en-US" sz="2400" dirty="0" smtClean="0">
                <a:latin typeface="+mj-lt"/>
                <a:ea typeface="Calibri" panose="020F0502020204030204" pitchFamily="34" charset="0"/>
                <a:cs typeface="Times New Roman" panose="02020603050405020304" pitchFamily="18" charset="0"/>
              </a:rPr>
              <a:t>December </a:t>
            </a:r>
            <a:r>
              <a:rPr lang="en-US" altLang="en-US" sz="2400" dirty="0">
                <a:latin typeface="+mj-lt"/>
                <a:ea typeface="Calibri" panose="020F0502020204030204" pitchFamily="34" charset="0"/>
                <a:cs typeface="Times New Roman" panose="02020603050405020304" pitchFamily="18" charset="0"/>
              </a:rPr>
              <a:t>1, </a:t>
            </a:r>
            <a:r>
              <a:rPr lang="en-US" altLang="en-US" sz="2400" dirty="0" smtClean="0">
                <a:latin typeface="+mj-lt"/>
                <a:ea typeface="Calibri" panose="020F0502020204030204" pitchFamily="34" charset="0"/>
                <a:cs typeface="Times New Roman" panose="02020603050405020304" pitchFamily="18" charset="0"/>
              </a:rPr>
              <a:t>2015 – 5 pm</a:t>
            </a:r>
            <a:endParaRPr lang="en-US" altLang="en-US" sz="2400" dirty="0">
              <a:latin typeface="+mj-lt"/>
              <a:ea typeface="Calibri" panose="020F0502020204030204" pitchFamily="34" charset="0"/>
              <a:cs typeface="Times New Roman" panose="02020603050405020304" pitchFamily="18" charset="0"/>
            </a:endParaRPr>
          </a:p>
          <a:p>
            <a:pPr lvl="0" algn="ctr" eaLnBrk="0" hangingPunct="0"/>
            <a:r>
              <a:rPr lang="en-US" altLang="en-US" sz="2400" dirty="0">
                <a:latin typeface="+mj-lt"/>
                <a:cs typeface="Times New Roman" panose="02020603050405020304" pitchFamily="18" charset="0"/>
              </a:rPr>
              <a:t>Notification will be made by: </a:t>
            </a:r>
          </a:p>
          <a:p>
            <a:pPr lvl="0" algn="ctr" eaLnBrk="0" hangingPunct="0"/>
            <a:r>
              <a:rPr lang="en-US" altLang="en-US" sz="2400" dirty="0" smtClean="0">
                <a:latin typeface="+mj-lt"/>
                <a:cs typeface="Times New Roman" panose="02020603050405020304" pitchFamily="18" charset="0"/>
              </a:rPr>
              <a:t>December 15, 2015</a:t>
            </a:r>
          </a:p>
          <a:p>
            <a:pPr lvl="0" algn="ctr" eaLnBrk="0" hangingPunct="0"/>
            <a:endParaRPr lang="en-US" altLang="en-US" sz="2400" dirty="0">
              <a:latin typeface="+mj-lt"/>
              <a:cs typeface="Times New Roman" panose="02020603050405020304" pitchFamily="18" charset="0"/>
            </a:endParaRPr>
          </a:p>
          <a:p>
            <a:pPr lvl="0" algn="ctr" eaLnBrk="0" hangingPunct="0"/>
            <a:r>
              <a:rPr lang="en-US" altLang="en-US" sz="2400" dirty="0" smtClean="0">
                <a:latin typeface="+mj-lt"/>
                <a:cs typeface="Times New Roman" panose="02020603050405020304" pitchFamily="18" charset="0"/>
              </a:rPr>
              <a:t>All programming must be complete </a:t>
            </a:r>
          </a:p>
          <a:p>
            <a:pPr lvl="0" algn="ctr" eaLnBrk="0" hangingPunct="0"/>
            <a:r>
              <a:rPr lang="en-US" altLang="en-US" sz="2400" dirty="0" smtClean="0">
                <a:latin typeface="+mj-lt"/>
                <a:cs typeface="Times New Roman" panose="02020603050405020304" pitchFamily="18" charset="0"/>
              </a:rPr>
              <a:t>and invoices submitted to CCFB by:</a:t>
            </a:r>
          </a:p>
          <a:p>
            <a:pPr lvl="0" algn="ctr" eaLnBrk="0" hangingPunct="0"/>
            <a:r>
              <a:rPr lang="en-US" altLang="en-US" sz="2400" dirty="0" smtClean="0">
                <a:latin typeface="+mj-lt"/>
                <a:cs typeface="Times New Roman" panose="02020603050405020304" pitchFamily="18" charset="0"/>
              </a:rPr>
              <a:t>Friday, May 13, 2016</a:t>
            </a:r>
          </a:p>
          <a:p>
            <a:pPr lvl="0" algn="ctr" eaLnBrk="0" hangingPunct="0"/>
            <a:endParaRPr lang="en-US" altLang="en-US" sz="2400" dirty="0">
              <a:latin typeface="+mj-lt"/>
              <a:cs typeface="Times New Roman" panose="02020603050405020304" pitchFamily="18" charset="0"/>
            </a:endParaRPr>
          </a:p>
          <a:p>
            <a:pPr lvl="0" algn="ctr" eaLnBrk="0" hangingPunct="0"/>
            <a:r>
              <a:rPr lang="en-US" altLang="en-US" sz="2400" dirty="0" smtClean="0">
                <a:latin typeface="+mj-lt"/>
                <a:cs typeface="Times New Roman" panose="02020603050405020304" pitchFamily="18" charset="0"/>
              </a:rPr>
              <a:t>Final narrative report due by:</a:t>
            </a:r>
          </a:p>
          <a:p>
            <a:pPr lvl="0" algn="ctr" eaLnBrk="0" hangingPunct="0"/>
            <a:r>
              <a:rPr lang="en-US" altLang="en-US" sz="2400" dirty="0" smtClean="0">
                <a:latin typeface="+mj-lt"/>
                <a:cs typeface="Times New Roman" panose="02020603050405020304" pitchFamily="18" charset="0"/>
              </a:rPr>
              <a:t>Tuesday, May 31, 2016 </a:t>
            </a:r>
          </a:p>
          <a:p>
            <a:pPr lvl="0" algn="ctr" eaLnBrk="0" hangingPunct="0"/>
            <a:endParaRPr lang="en-US" altLang="en-US" sz="24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457200" y="4807583"/>
            <a:ext cx="1714014" cy="1797897"/>
          </a:xfrm>
          <a:prstGeom prst="rect">
            <a:avLst/>
          </a:prstGeom>
        </p:spPr>
      </p:pic>
    </p:spTree>
    <p:extLst>
      <p:ext uri="{BB962C8B-B14F-4D97-AF65-F5344CB8AC3E}">
        <p14:creationId xmlns:p14="http://schemas.microsoft.com/office/powerpoint/2010/main" val="745132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3637280"/>
            <a:ext cx="8524240" cy="2159000"/>
          </a:xfrm>
        </p:spPr>
        <p:txBody>
          <a:bodyPr/>
          <a:lstStyle/>
          <a:p>
            <a:r>
              <a:rPr lang="en-US" sz="7200" dirty="0" smtClean="0">
                <a:ea typeface="ＭＳ Ｐゴシック" charset="-128"/>
              </a:rPr>
              <a:t>Questions?</a:t>
            </a:r>
            <a:br>
              <a:rPr lang="en-US" sz="7200" dirty="0" smtClean="0">
                <a:ea typeface="ＭＳ Ｐゴシック" charset="-128"/>
              </a:rPr>
            </a:br>
            <a:r>
              <a:rPr lang="en-US" sz="7200" dirty="0">
                <a:ea typeface="ＭＳ Ｐゴシック" charset="-128"/>
              </a:rPr>
              <a:t/>
            </a:r>
            <a:br>
              <a:rPr lang="en-US" sz="7200" dirty="0">
                <a:ea typeface="ＭＳ Ｐゴシック" charset="-128"/>
              </a:rPr>
            </a:br>
            <a:r>
              <a:rPr lang="en-US" sz="2400" dirty="0" smtClean="0">
                <a:ea typeface="ＭＳ Ｐゴシック" charset="-128"/>
              </a:rPr>
              <a:t/>
            </a:r>
            <a:br>
              <a:rPr lang="en-US" sz="2400" dirty="0" smtClean="0">
                <a:ea typeface="ＭＳ Ｐゴシック" charset="-128"/>
              </a:rPr>
            </a:br>
            <a:r>
              <a:rPr lang="en-US" sz="2400" dirty="0">
                <a:ea typeface="ＭＳ Ｐゴシック" charset="-128"/>
              </a:rPr>
              <a:t/>
            </a:r>
            <a:br>
              <a:rPr lang="en-US" sz="2400" dirty="0">
                <a:ea typeface="ＭＳ Ｐゴシック" charset="-128"/>
              </a:rPr>
            </a:br>
            <a:r>
              <a:rPr lang="en-US" sz="2400" dirty="0" smtClean="0">
                <a:ea typeface="ＭＳ Ｐゴシック" charset="-128"/>
              </a:rPr>
              <a:t/>
            </a:r>
            <a:br>
              <a:rPr lang="en-US" sz="2400" dirty="0" smtClean="0">
                <a:ea typeface="ＭＳ Ｐゴシック" charset="-128"/>
              </a:rPr>
            </a:br>
            <a:r>
              <a:rPr lang="en-US" sz="2400" dirty="0" smtClean="0">
                <a:ea typeface="ＭＳ Ｐゴシック" charset="-128"/>
              </a:rPr>
              <a:t/>
            </a:r>
            <a:br>
              <a:rPr lang="en-US" sz="2400" dirty="0" smtClean="0">
                <a:ea typeface="ＭＳ Ｐゴシック" charset="-128"/>
              </a:rPr>
            </a:br>
            <a:r>
              <a:rPr lang="en-US" sz="2400" i="1" dirty="0" smtClean="0">
                <a:solidFill>
                  <a:schemeClr val="tx1"/>
                </a:solidFill>
                <a:latin typeface="Georgia" panose="02040502050405020303" pitchFamily="18" charset="0"/>
                <a:ea typeface="ＭＳ Ｐゴシック" charset="-128"/>
              </a:rPr>
              <a:t>Book to Action </a:t>
            </a:r>
            <a:r>
              <a:rPr lang="en-US" sz="2400" i="1" dirty="0" smtClean="0">
                <a:solidFill>
                  <a:srgbClr val="282828"/>
                </a:solidFill>
                <a:latin typeface="Georgia" panose="02040502050405020303" pitchFamily="18" charset="0"/>
              </a:rPr>
              <a:t>is </a:t>
            </a:r>
            <a:r>
              <a:rPr lang="en-US" sz="2400" i="1" dirty="0">
                <a:solidFill>
                  <a:srgbClr val="282828"/>
                </a:solidFill>
                <a:latin typeface="Georgia" panose="02040502050405020303" pitchFamily="18" charset="0"/>
              </a:rPr>
              <a:t>supported by the U.S. Institute of Museum and Library Services under the provisions of the Library Services and Technology Act, administered in California by the State Librarian.</a:t>
            </a:r>
            <a:endParaRPr lang="en-US" sz="2400" dirty="0" smtClean="0">
              <a:ea typeface="ＭＳ Ｐゴシック" charset="-128"/>
            </a:endParaRPr>
          </a:p>
        </p:txBody>
      </p:sp>
    </p:spTree>
    <p:extLst>
      <p:ext uri="{BB962C8B-B14F-4D97-AF65-F5344CB8AC3E}">
        <p14:creationId xmlns:p14="http://schemas.microsoft.com/office/powerpoint/2010/main" val="3001815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sz="4000" dirty="0" smtClean="0">
                <a:ea typeface="ＭＳ Ｐゴシック" charset="-128"/>
              </a:rPr>
              <a:t/>
            </a:r>
            <a:br>
              <a:rPr lang="en-US" sz="4000" dirty="0" smtClean="0">
                <a:ea typeface="ＭＳ Ｐゴシック" charset="-128"/>
              </a:rPr>
            </a:br>
            <a:r>
              <a:rPr lang="en-US" sz="4000" dirty="0" smtClean="0">
                <a:ea typeface="ＭＳ Ｐゴシック" charset="-128"/>
              </a:rPr>
              <a:t/>
            </a:r>
            <a:br>
              <a:rPr lang="en-US" sz="4000" dirty="0" smtClean="0">
                <a:ea typeface="ＭＳ Ｐゴシック" charset="-128"/>
              </a:rPr>
            </a:br>
            <a:r>
              <a:rPr lang="en-US" sz="4000" dirty="0" smtClean="0">
                <a:ea typeface="ＭＳ Ｐゴシック" charset="-128"/>
              </a:rPr>
              <a:t>Thank You</a:t>
            </a:r>
            <a:br>
              <a:rPr lang="en-US" sz="4000" dirty="0" smtClean="0">
                <a:ea typeface="ＭＳ Ｐゴシック" charset="-128"/>
              </a:rPr>
            </a:br>
            <a:endParaRPr lang="en-US" sz="4000" dirty="0" smtClean="0">
              <a:ea typeface="ＭＳ Ｐゴシック" charset="-128"/>
            </a:endParaRPr>
          </a:p>
        </p:txBody>
      </p:sp>
      <p:sp>
        <p:nvSpPr>
          <p:cNvPr id="71684" name="TextBox 8"/>
          <p:cNvSpPr txBox="1">
            <a:spLocks noChangeArrowheads="1"/>
          </p:cNvSpPr>
          <p:nvPr/>
        </p:nvSpPr>
        <p:spPr bwMode="auto">
          <a:xfrm>
            <a:off x="762000" y="3011154"/>
            <a:ext cx="7854043" cy="1815882"/>
          </a:xfrm>
          <a:prstGeom prst="rect">
            <a:avLst/>
          </a:prstGeom>
          <a:noFill/>
          <a:ln w="9525">
            <a:noFill/>
            <a:miter lim="800000"/>
            <a:headEnd/>
            <a:tailEnd/>
          </a:ln>
        </p:spPr>
        <p:txBody>
          <a:bodyPr wrap="square">
            <a:spAutoFit/>
          </a:bodyPr>
          <a:lstStyle/>
          <a:p>
            <a:r>
              <a:rPr lang="en-US" sz="2800" dirty="0" smtClean="0"/>
              <a:t>Mary </a:t>
            </a:r>
            <a:r>
              <a:rPr lang="en-US" sz="2800" dirty="0" err="1" smtClean="0"/>
              <a:t>Menzel</a:t>
            </a:r>
            <a:endParaRPr lang="en-US" sz="2800" dirty="0" smtClean="0"/>
          </a:p>
          <a:p>
            <a:r>
              <a:rPr lang="en-US" sz="2800" dirty="0" smtClean="0"/>
              <a:t>California Center for the Book</a:t>
            </a:r>
          </a:p>
          <a:p>
            <a:r>
              <a:rPr lang="en-US" sz="2800" dirty="0" smtClean="0">
                <a:solidFill>
                  <a:schemeClr val="accent1"/>
                </a:solidFill>
                <a:hlinkClick r:id="rId3"/>
              </a:rPr>
              <a:t>mmenzel@calbook.org</a:t>
            </a:r>
            <a:endParaRPr lang="en-US" sz="2800" dirty="0" smtClean="0">
              <a:solidFill>
                <a:schemeClr val="accent1"/>
              </a:solidFill>
            </a:endParaRPr>
          </a:p>
          <a:p>
            <a:endParaRPr lang="en-US" sz="1400" dirty="0" smtClean="0"/>
          </a:p>
          <a:p>
            <a:endParaRPr lang="en-US" sz="1400"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6587" y="3011154"/>
            <a:ext cx="2334346" cy="3318764"/>
          </a:xfrm>
          <a:prstGeom prst="rect">
            <a:avLst/>
          </a:prstGeom>
        </p:spPr>
      </p:pic>
    </p:spTree>
    <p:extLst>
      <p:ext uri="{BB962C8B-B14F-4D97-AF65-F5344CB8AC3E}">
        <p14:creationId xmlns:p14="http://schemas.microsoft.com/office/powerpoint/2010/main" val="446186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60031" y="1984515"/>
            <a:ext cx="3803650"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0680" y="420969"/>
            <a:ext cx="2384425"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75222" y="241441"/>
            <a:ext cx="47244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83219" y="4800600"/>
            <a:ext cx="2066925"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http://geospatialworld.net/Admincms/Filemanager/connectors/ashx/images/ee1c13c1a293cf219c8d6094f7f20607.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29796" y="4377651"/>
            <a:ext cx="4711700" cy="20889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47392" y="3062428"/>
            <a:ext cx="42862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9693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6564"/>
            <a:ext cx="3637210" cy="1313845"/>
          </a:xfrm>
        </p:spPr>
        <p:txBody>
          <a:bodyPr/>
          <a:lstStyle/>
          <a:p>
            <a:r>
              <a:rPr lang="en-US" sz="2400" dirty="0" smtClean="0"/>
              <a:t>Ocean Park Branch, Santa Monica Library, 2013</a:t>
            </a:r>
            <a:endParaRPr lang="en-US" sz="2400" dirty="0"/>
          </a:p>
        </p:txBody>
      </p:sp>
      <p:sp>
        <p:nvSpPr>
          <p:cNvPr id="3" name="Content Placeholder 2"/>
          <p:cNvSpPr>
            <a:spLocks noGrp="1"/>
          </p:cNvSpPr>
          <p:nvPr>
            <p:ph idx="1"/>
          </p:nvPr>
        </p:nvSpPr>
        <p:spPr>
          <a:xfrm>
            <a:off x="457200" y="1762742"/>
            <a:ext cx="3637210" cy="4363421"/>
          </a:xfrm>
        </p:spPr>
        <p:txBody>
          <a:bodyPr/>
          <a:lstStyle/>
          <a:p>
            <a:r>
              <a:rPr lang="en-US" dirty="0" smtClean="0"/>
              <a:t>Adult book: </a:t>
            </a:r>
            <a:r>
              <a:rPr lang="en-US" i="1" dirty="0" smtClean="0"/>
              <a:t>You Had Me at Woof</a:t>
            </a:r>
            <a:r>
              <a:rPr lang="en-US" dirty="0" smtClean="0"/>
              <a:t> by Julie </a:t>
            </a:r>
            <a:r>
              <a:rPr lang="en-US" dirty="0" err="1" smtClean="0"/>
              <a:t>Klam</a:t>
            </a:r>
            <a:endParaRPr lang="en-US" dirty="0" smtClean="0"/>
          </a:p>
          <a:p>
            <a:r>
              <a:rPr lang="en-US" dirty="0" smtClean="0"/>
              <a:t>YA book: </a:t>
            </a:r>
            <a:r>
              <a:rPr lang="en-US" i="1" dirty="0" smtClean="0"/>
              <a:t>Finding Danny</a:t>
            </a:r>
            <a:r>
              <a:rPr lang="en-US" dirty="0" smtClean="0"/>
              <a:t> by </a:t>
            </a:r>
            <a:r>
              <a:rPr lang="en-US" dirty="0" err="1" smtClean="0"/>
              <a:t>Linzi</a:t>
            </a:r>
            <a:r>
              <a:rPr lang="en-US" dirty="0" smtClean="0"/>
              <a:t> Glass</a:t>
            </a:r>
          </a:p>
          <a:p>
            <a:r>
              <a:rPr lang="en-US" dirty="0" smtClean="0"/>
              <a:t>Partners included Santa Monica Animal Shelter Education Program and Forte Animal Rescue</a:t>
            </a:r>
          </a:p>
          <a:p>
            <a:r>
              <a:rPr lang="en-US" dirty="0" smtClean="0"/>
              <a:t>Community Event: Animal Rescue Group Information Fair, July</a:t>
            </a:r>
            <a:endParaRPr lang="en-US" dirty="0"/>
          </a:p>
        </p:txBody>
      </p:sp>
      <p:pic>
        <p:nvPicPr>
          <p:cNvPr id="4" name="Picture 3" descr="SM Daily Press BtoA A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540" y="228600"/>
            <a:ext cx="4648200" cy="6400800"/>
          </a:xfrm>
          <a:prstGeom prst="rect">
            <a:avLst/>
          </a:prstGeom>
        </p:spPr>
      </p:pic>
    </p:spTree>
    <p:extLst>
      <p:ext uri="{BB962C8B-B14F-4D97-AF65-F5344CB8AC3E}">
        <p14:creationId xmlns:p14="http://schemas.microsoft.com/office/powerpoint/2010/main" val="2776590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90513"/>
            <a:ext cx="8229600" cy="1143000"/>
          </a:xfrm>
        </p:spPr>
        <p:txBody>
          <a:bodyPr/>
          <a:lstStyle/>
          <a:p>
            <a:r>
              <a:rPr lang="en-US" dirty="0" smtClean="0">
                <a:ea typeface="ＭＳ Ｐゴシック" charset="-128"/>
              </a:rPr>
              <a:t>San Diego Public, 2012</a:t>
            </a:r>
          </a:p>
        </p:txBody>
      </p:sp>
      <p:sp>
        <p:nvSpPr>
          <p:cNvPr id="7171" name="Text Placeholder 2"/>
          <p:cNvSpPr>
            <a:spLocks noGrp="1"/>
          </p:cNvSpPr>
          <p:nvPr>
            <p:ph type="body" sz="half" idx="1"/>
          </p:nvPr>
        </p:nvSpPr>
        <p:spPr/>
        <p:txBody>
          <a:bodyPr/>
          <a:lstStyle/>
          <a:p>
            <a:r>
              <a:rPr lang="en-US" sz="2400" dirty="0" smtClean="0">
                <a:ea typeface="ＭＳ Ｐゴシック" charset="-128"/>
              </a:rPr>
              <a:t>Two partners:</a:t>
            </a:r>
          </a:p>
          <a:p>
            <a:pPr lvl="1"/>
            <a:r>
              <a:rPr lang="en-US" sz="2000" dirty="0" err="1" smtClean="0">
                <a:ea typeface="ＭＳ Ｐゴシック" charset="-128"/>
              </a:rPr>
              <a:t>Tecolote</a:t>
            </a:r>
            <a:r>
              <a:rPr lang="en-US" sz="2000" dirty="0" smtClean="0">
                <a:ea typeface="ＭＳ Ｐゴシック" charset="-128"/>
              </a:rPr>
              <a:t> Nature </a:t>
            </a:r>
            <a:r>
              <a:rPr lang="en-US" sz="2000" dirty="0" err="1" smtClean="0">
                <a:ea typeface="ＭＳ Ｐゴシック" charset="-128"/>
              </a:rPr>
              <a:t>Ctr</a:t>
            </a:r>
            <a:endParaRPr lang="en-US" sz="2000" dirty="0" smtClean="0">
              <a:ea typeface="ＭＳ Ｐゴシック" charset="-128"/>
            </a:endParaRPr>
          </a:p>
          <a:p>
            <a:pPr lvl="1"/>
            <a:r>
              <a:rPr lang="en-US" sz="2000" dirty="0" smtClean="0">
                <a:ea typeface="ＭＳ Ｐゴシック" charset="-128"/>
              </a:rPr>
              <a:t>San Diego Natural History Museum</a:t>
            </a:r>
          </a:p>
          <a:p>
            <a:r>
              <a:rPr lang="en-US" sz="2400" dirty="0" smtClean="0">
                <a:ea typeface="ＭＳ Ｐゴシック" charset="-128"/>
              </a:rPr>
              <a:t>Service Projects:</a:t>
            </a:r>
          </a:p>
          <a:p>
            <a:pPr lvl="1"/>
            <a:r>
              <a:rPr lang="en-US" sz="2000" dirty="0" smtClean="0">
                <a:ea typeface="ＭＳ Ｐゴシック" charset="-128"/>
              </a:rPr>
              <a:t>6 canyon clean-up days</a:t>
            </a:r>
          </a:p>
          <a:p>
            <a:pPr lvl="1"/>
            <a:r>
              <a:rPr lang="en-US" sz="2000" dirty="0" smtClean="0">
                <a:ea typeface="ＭＳ Ｐゴシック" charset="-128"/>
              </a:rPr>
              <a:t>3 guided hikes &amp; 6 nature </a:t>
            </a:r>
            <a:r>
              <a:rPr lang="en-US" sz="2000" dirty="0" err="1" smtClean="0">
                <a:ea typeface="ＭＳ Ｐゴシック" charset="-128"/>
              </a:rPr>
              <a:t>storytimes</a:t>
            </a:r>
            <a:r>
              <a:rPr lang="en-US" sz="2000" dirty="0" smtClean="0">
                <a:ea typeface="ＭＳ Ｐゴシック" charset="-128"/>
              </a:rPr>
              <a:t> with related crafts</a:t>
            </a:r>
            <a:endParaRPr lang="en-US" sz="2400" dirty="0" smtClean="0">
              <a:ea typeface="ＭＳ Ｐゴシック" charset="-128"/>
            </a:endParaRPr>
          </a:p>
          <a:p>
            <a:r>
              <a:rPr lang="en-US" sz="2400" dirty="0" smtClean="0">
                <a:ea typeface="ＭＳ Ｐゴシック" charset="-128"/>
              </a:rPr>
              <a:t>On-going Family Nature Club Formed</a:t>
            </a:r>
          </a:p>
        </p:txBody>
      </p:sp>
      <p:pic>
        <p:nvPicPr>
          <p:cNvPr id="7174" name="Picture 4" descr="Last Child in the Woods-Revised: Saving Our Children from Nature-Deficit Disorder"/>
          <p:cNvPicPr>
            <a:picLocks noChangeAspect="1" noChangeArrowheads="1"/>
          </p:cNvPicPr>
          <p:nvPr/>
        </p:nvPicPr>
        <p:blipFill>
          <a:blip r:embed="rId3" cstate="print"/>
          <a:srcRect/>
          <a:stretch>
            <a:fillRect/>
          </a:stretch>
        </p:blipFill>
        <p:spPr bwMode="auto">
          <a:xfrm>
            <a:off x="4951454" y="1689070"/>
            <a:ext cx="3071318" cy="4749829"/>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1"/>
          <p:cNvSpPr>
            <a:spLocks noChangeArrowheads="1"/>
          </p:cNvSpPr>
          <p:nvPr/>
        </p:nvSpPr>
        <p:spPr bwMode="auto">
          <a:xfrm>
            <a:off x="854075" y="608013"/>
            <a:ext cx="6111875" cy="585787"/>
          </a:xfrm>
          <a:prstGeom prst="rect">
            <a:avLst/>
          </a:prstGeom>
          <a:noFill/>
          <a:ln w="9525">
            <a:noFill/>
            <a:miter lim="800000"/>
            <a:headEnd/>
            <a:tailEnd/>
          </a:ln>
        </p:spPr>
        <p:txBody>
          <a:bodyPr>
            <a:spAutoFit/>
          </a:bodyPr>
          <a:lstStyle/>
          <a:p>
            <a:r>
              <a:rPr lang="en-US" sz="3200" dirty="0">
                <a:solidFill>
                  <a:srgbClr val="990000"/>
                </a:solidFill>
              </a:rPr>
              <a:t>Santa Clara City Library, 2012</a:t>
            </a:r>
          </a:p>
        </p:txBody>
      </p:sp>
      <p:sp>
        <p:nvSpPr>
          <p:cNvPr id="2" name="TextBox 1"/>
          <p:cNvSpPr txBox="1"/>
          <p:nvPr/>
        </p:nvSpPr>
        <p:spPr>
          <a:xfrm>
            <a:off x="864235" y="2560320"/>
            <a:ext cx="3291840" cy="2677656"/>
          </a:xfrm>
          <a:prstGeom prst="rect">
            <a:avLst/>
          </a:prstGeom>
          <a:noFill/>
        </p:spPr>
        <p:txBody>
          <a:bodyPr wrap="square" rtlCol="0">
            <a:spAutoFit/>
          </a:bodyPr>
          <a:lstStyle/>
          <a:p>
            <a:r>
              <a:rPr lang="en-US" sz="2800" dirty="0" smtClean="0"/>
              <a:t>Partner:</a:t>
            </a:r>
          </a:p>
          <a:p>
            <a:r>
              <a:rPr lang="en-US" sz="2800" dirty="0" smtClean="0"/>
              <a:t>Santa Clara School District’s Migrant Education Program</a:t>
            </a:r>
            <a:endParaRPr lang="en-US" sz="2800" dirty="0"/>
          </a:p>
        </p:txBody>
      </p:sp>
      <p:pic>
        <p:nvPicPr>
          <p:cNvPr id="6" name="Content Placeholder 5" descr="8_The Circuit.jpg"/>
          <p:cNvPicPr>
            <a:picLocks noGrp="1" noChangeAspect="1"/>
          </p:cNvPicPr>
          <p:nvPr/>
        </p:nvPicPr>
        <p:blipFill>
          <a:blip r:embed="rId3" cstate="print"/>
          <a:srcRect l="-27486" r="-27486"/>
          <a:stretch>
            <a:fillRect/>
          </a:stretch>
        </p:blipFill>
        <p:spPr bwMode="auto">
          <a:xfrm>
            <a:off x="3821799" y="2089575"/>
            <a:ext cx="5087937" cy="45497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t="-6000" b="-6000"/>
          </a:stretch>
        </a:blipFill>
        <a:effectLst/>
      </p:bgPr>
    </p:bg>
    <p:spTree>
      <p:nvGrpSpPr>
        <p:cNvPr id="1" name=""/>
        <p:cNvGrpSpPr/>
        <p:nvPr/>
      </p:nvGrpSpPr>
      <p:grpSpPr>
        <a:xfrm>
          <a:off x="0" y="0"/>
          <a:ext cx="0" cy="0"/>
          <a:chOff x="0" y="0"/>
          <a:chExt cx="0" cy="0"/>
        </a:xfrm>
      </p:grpSpPr>
      <p:pic>
        <p:nvPicPr>
          <p:cNvPr id="5" name="Picture 4" descr="B2ALogoRed_withURL.png"/>
          <p:cNvPicPr>
            <a:picLocks noChangeAspect="1"/>
          </p:cNvPicPr>
          <p:nvPr/>
        </p:nvPicPr>
        <p:blipFill>
          <a:blip r:embed="rId4" cstate="print"/>
          <a:stretch>
            <a:fillRect/>
          </a:stretch>
        </p:blipFill>
        <p:spPr>
          <a:xfrm>
            <a:off x="237269" y="858849"/>
            <a:ext cx="4449560" cy="4449560"/>
          </a:xfrm>
          <a:prstGeom prst="rect">
            <a:avLst/>
          </a:prstGeom>
        </p:spPr>
      </p:pic>
      <p:pic>
        <p:nvPicPr>
          <p:cNvPr id="6" name="Content Placeholder 4" descr="Plastic-Free-cover-550x638.jpg"/>
          <p:cNvPicPr>
            <a:picLocks noGrp="1" noChangeAspect="1"/>
          </p:cNvPicPr>
          <p:nvPr/>
        </p:nvPicPr>
        <p:blipFill>
          <a:blip r:embed="rId5" cstate="print"/>
          <a:srcRect/>
          <a:stretch>
            <a:fillRect/>
          </a:stretch>
        </p:blipFill>
        <p:spPr>
          <a:xfrm>
            <a:off x="4844747" y="1097280"/>
            <a:ext cx="3937883" cy="456777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066435235_60b4b9889f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2747734"/>
      </p:ext>
    </p:extLst>
  </p:cSld>
  <p:clrMapOvr>
    <a:masterClrMapping/>
  </p:clrMapOvr>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Plaza.thmx</Template>
  <TotalTime>8437</TotalTime>
  <Words>2364</Words>
  <Application>Microsoft Macintosh PowerPoint</Application>
  <PresentationFormat>On-screen Show (4:3)</PresentationFormat>
  <Paragraphs>247</Paragraphs>
  <Slides>32</Slides>
  <Notes>32</Notes>
  <HiddenSlides>0</HiddenSlides>
  <MMClips>0</MMClip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Plaza</vt:lpstr>
      <vt:lpstr>6_Office Theme</vt:lpstr>
      <vt:lpstr>10_Office Theme</vt:lpstr>
      <vt:lpstr>12_Office Theme</vt:lpstr>
      <vt:lpstr>Book-to-Action:  Expanding the Library’s Role in Promoting Civic Engagement </vt:lpstr>
      <vt:lpstr>Book-to-Action</vt:lpstr>
      <vt:lpstr>Sacramento - 2013</vt:lpstr>
      <vt:lpstr>PowerPoint Presentation</vt:lpstr>
      <vt:lpstr>Ocean Park Branch, Santa Monica Library, 2013</vt:lpstr>
      <vt:lpstr>San Diego Public, 2012</vt:lpstr>
      <vt:lpstr>PowerPoint Presentation</vt:lpstr>
      <vt:lpstr>PowerPoint Presentation</vt:lpstr>
      <vt:lpstr>PowerPoint Presentation</vt:lpstr>
      <vt:lpstr>PowerPoint Presentation</vt:lpstr>
      <vt:lpstr>PowerPoint Presentation</vt:lpstr>
      <vt:lpstr>Book-to-Action: A Great Idea</vt:lpstr>
      <vt:lpstr>California State Library Promotes Civic Engagement</vt:lpstr>
      <vt:lpstr> Book-to-Action: Ongoing Success Throughout California!</vt:lpstr>
      <vt:lpstr>PowerPoint Presentation</vt:lpstr>
      <vt:lpstr>PowerPoint Presentation</vt:lpstr>
      <vt:lpstr>Hayward </vt:lpstr>
      <vt:lpstr>PowerPoint Presentation</vt:lpstr>
      <vt:lpstr>PowerPoint Presentation</vt:lpstr>
      <vt:lpstr>PowerPoint Presentation</vt:lpstr>
      <vt:lpstr>PowerPoint Presentation</vt:lpstr>
      <vt:lpstr>PowerPoint Presentation</vt:lpstr>
      <vt:lpstr>PowerPoint Presentation</vt:lpstr>
      <vt:lpstr> Managing Controversy</vt:lpstr>
      <vt:lpstr>Before we go over the application and deadlines…any questions?</vt:lpstr>
      <vt:lpstr>  </vt:lpstr>
      <vt:lpstr>  </vt:lpstr>
      <vt:lpstr>Outcomes</vt:lpstr>
      <vt:lpstr>  </vt:lpstr>
      <vt:lpstr>  </vt:lpstr>
      <vt:lpstr>Questions?      Book to Action is supported by the U.S. Institute of Museum and Library Services under the provisions of the Library Services and Technology Act, administered in California by the State Librarian.</vt:lpstr>
      <vt:lpstr>  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Book-to-Action: The Hayward Library’s Story</dc:title>
  <dc:creator>Sally Thomas</dc:creator>
  <cp:lastModifiedBy>Stanley Strauss</cp:lastModifiedBy>
  <cp:revision>490</cp:revision>
  <cp:lastPrinted>2013-07-31T20:45:45Z</cp:lastPrinted>
  <dcterms:created xsi:type="dcterms:W3CDTF">2012-11-02T12:51:54Z</dcterms:created>
  <dcterms:modified xsi:type="dcterms:W3CDTF">2015-09-22T15:19:31Z</dcterms:modified>
</cp:coreProperties>
</file>