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511" r:id="rId2"/>
    <p:sldId id="537" r:id="rId3"/>
    <p:sldId id="308" r:id="rId4"/>
    <p:sldId id="530" r:id="rId5"/>
    <p:sldId id="554" r:id="rId6"/>
    <p:sldId id="476" r:id="rId7"/>
    <p:sldId id="541" r:id="rId8"/>
    <p:sldId id="283" r:id="rId9"/>
    <p:sldId id="555" r:id="rId10"/>
    <p:sldId id="531" r:id="rId11"/>
    <p:sldId id="540" r:id="rId12"/>
    <p:sldId id="526" r:id="rId13"/>
    <p:sldId id="543" r:id="rId14"/>
    <p:sldId id="544" r:id="rId15"/>
    <p:sldId id="274" r:id="rId16"/>
    <p:sldId id="525" r:id="rId17"/>
    <p:sldId id="532" r:id="rId18"/>
    <p:sldId id="527" r:id="rId19"/>
    <p:sldId id="545" r:id="rId20"/>
    <p:sldId id="546" r:id="rId21"/>
    <p:sldId id="547" r:id="rId22"/>
    <p:sldId id="556" r:id="rId23"/>
    <p:sldId id="519" r:id="rId24"/>
    <p:sldId id="533" r:id="rId25"/>
    <p:sldId id="529" r:id="rId26"/>
    <p:sldId id="548" r:id="rId27"/>
    <p:sldId id="549" r:id="rId28"/>
    <p:sldId id="539" r:id="rId29"/>
    <p:sldId id="534" r:id="rId30"/>
    <p:sldId id="528" r:id="rId31"/>
    <p:sldId id="550" r:id="rId32"/>
    <p:sldId id="557" r:id="rId33"/>
    <p:sldId id="535" r:id="rId34"/>
    <p:sldId id="551" r:id="rId35"/>
    <p:sldId id="552" r:id="rId36"/>
    <p:sldId id="553" r:id="rId37"/>
    <p:sldId id="558" r:id="rId38"/>
    <p:sldId id="499" r:id="rId39"/>
    <p:sldId id="560" r:id="rId40"/>
    <p:sldId id="559" r:id="rId4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249">
          <p15:clr>
            <a:srgbClr val="A4A3A4"/>
          </p15:clr>
        </p15:guide>
        <p15:guide id="2" pos="14391">
          <p15:clr>
            <a:srgbClr val="A4A3A4"/>
          </p15:clr>
        </p15:guide>
        <p15:guide id="3" pos="1010">
          <p15:clr>
            <a:srgbClr val="A4A3A4"/>
          </p15:clr>
        </p15:guide>
        <p15:guide id="4" pos="767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8CC540"/>
    <a:srgbClr val="7A431A"/>
    <a:srgbClr val="935227"/>
    <a:srgbClr val="FFD55C"/>
    <a:srgbClr val="F78026"/>
    <a:srgbClr val="008C99"/>
    <a:srgbClr val="F2F2F2"/>
    <a:srgbClr val="3E4959"/>
    <a:srgbClr val="21D8DE"/>
    <a:srgbClr val="FF6D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4822" autoAdjust="0"/>
  </p:normalViewPr>
  <p:slideViewPr>
    <p:cSldViewPr snapToGrid="0" snapToObjects="1">
      <p:cViewPr>
        <p:scale>
          <a:sx n="41" d="100"/>
          <a:sy n="41" d="100"/>
        </p:scale>
        <p:origin x="-2432" y="-1616"/>
      </p:cViewPr>
      <p:guideLst>
        <p:guide orient="horz" pos="8249"/>
        <p:guide pos="14391"/>
        <p:guide pos="1010"/>
        <p:guide pos="76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9950D9-A320-0448-B7F7-E5BB20A8C54D}" type="datetimeFigureOut">
              <a:rPr lang="en-US" smtClean="0"/>
              <a:t>10/6/15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DA33E0-17D3-4F49-A26D-AD49C031C04D}" type="slidenum">
              <a:rPr lang="en-US" smtClean="0"/>
              <a:t>‹#›</a:t>
            </a:fld>
            <a:endParaRPr lang="en-US"/>
          </a:p>
        </p:txBody>
      </p:sp>
    </p:spTree>
    <p:extLst>
      <p:ext uri="{BB962C8B-B14F-4D97-AF65-F5344CB8AC3E}">
        <p14:creationId xmlns:p14="http://schemas.microsoft.com/office/powerpoint/2010/main" val="3113449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10/6/15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word on</a:t>
            </a:r>
            <a:r>
              <a:rPr lang="en-US" baseline="0" dirty="0" smtClean="0"/>
              <a:t> the choice of saying user instead of patron, member, etc. in this presentation:</a:t>
            </a:r>
          </a:p>
          <a:p>
            <a:r>
              <a:rPr lang="en-US" baseline="0" dirty="0" smtClean="0"/>
              <a:t>It is the preferred term of </a:t>
            </a:r>
            <a:r>
              <a:rPr lang="en-US" baseline="0" dirty="0" err="1" smtClean="0"/>
              <a:t>Infopeople</a:t>
            </a:r>
            <a:r>
              <a:rPr lang="en-US" baseline="0" dirty="0" smtClean="0"/>
              <a:t> who are hosting this webinar today!</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81685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traits</a:t>
            </a:r>
            <a:r>
              <a:rPr lang="en-US" baseline="0" dirty="0" smtClean="0"/>
              <a:t> for user groups:</a:t>
            </a:r>
            <a:endParaRPr lang="en-US" dirty="0" smtClean="0"/>
          </a:p>
          <a:p>
            <a:r>
              <a:rPr lang="en-US" dirty="0" smtClean="0"/>
              <a:t>-- Academic</a:t>
            </a:r>
            <a:r>
              <a:rPr lang="en-US" baseline="0" dirty="0" smtClean="0"/>
              <a:t> library: faculty, staff, students, scholars, alumni</a:t>
            </a:r>
          </a:p>
          <a:p>
            <a:r>
              <a:rPr lang="en-US" baseline="0" dirty="0" smtClean="0"/>
              <a:t>-- Public library: caregivers, children, teens, young adults, adults, seniors,</a:t>
            </a:r>
          </a:p>
          <a:p>
            <a:r>
              <a:rPr lang="en-US" baseline="0" dirty="0" smtClean="0"/>
              <a:t>-- School library: caregivers, children, teachers, staff, and concerned community members</a:t>
            </a:r>
          </a:p>
          <a:p>
            <a:endParaRPr lang="en-US" baseline="0" dirty="0" smtClean="0"/>
          </a:p>
          <a:p>
            <a:r>
              <a:rPr lang="en-US" baseline="0" dirty="0" smtClean="0"/>
              <a:t>You can also define your user groups by different criteria. In an academic library for instance, you may instead have:</a:t>
            </a:r>
          </a:p>
          <a:p>
            <a:r>
              <a:rPr lang="en-US" baseline="0" dirty="0" smtClean="0"/>
              <a:t>-- Grads, Undergrads, Distance Learners, Non-traditional students</a:t>
            </a:r>
          </a:p>
          <a:p>
            <a:endParaRPr lang="en-US" baseline="0" dirty="0" smtClean="0"/>
          </a:p>
          <a:p>
            <a:r>
              <a:rPr lang="en-US" baseline="0" dirty="0" smtClean="0"/>
              <a:t>Your user groups may change based on the context of the project. </a:t>
            </a:r>
          </a:p>
          <a:p>
            <a:endParaRPr lang="en-US" baseline="0" dirty="0" smtClean="0"/>
          </a:p>
          <a:p>
            <a:r>
              <a:rPr lang="en-US" baseline="0" dirty="0" smtClean="0"/>
              <a:t>Common traits are ones that represent what they need from the library. </a:t>
            </a:r>
          </a:p>
          <a:p>
            <a:r>
              <a:rPr lang="en-US" baseline="0" dirty="0" smtClean="0"/>
              <a:t>-- students for example may need access to resources that they can’t access elsewhere but are required to by their teacher</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4624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up, you are not testing your users. You are testing your product or ideas about them. Never a person. </a:t>
            </a:r>
          </a:p>
          <a:p>
            <a:endParaRPr lang="en-US" dirty="0" smtClean="0"/>
          </a:p>
          <a:p>
            <a:r>
              <a:rPr lang="en-US" dirty="0" smtClean="0"/>
              <a:t>Now that you defined</a:t>
            </a:r>
            <a:r>
              <a:rPr lang="en-US" baseline="0" dirty="0" smtClean="0"/>
              <a:t> the groups </a:t>
            </a:r>
            <a:r>
              <a:rPr lang="en-US" dirty="0" smtClean="0"/>
              <a:t>you</a:t>
            </a:r>
            <a:r>
              <a:rPr lang="en-US" baseline="0" dirty="0" smtClean="0"/>
              <a:t> are looking to talk to, you need to recruit users. </a:t>
            </a:r>
          </a:p>
          <a:p>
            <a:endParaRPr lang="en-US" baseline="0" dirty="0" smtClean="0"/>
          </a:p>
          <a:p>
            <a:r>
              <a:rPr lang="en-US" baseline="0" dirty="0" smtClean="0"/>
              <a:t>How many people do you need to talk to? Nielsen Norman’s research shows that five will catch most of your usability issues when you are testing for a very specific thing.</a:t>
            </a:r>
          </a:p>
          <a:p>
            <a:endParaRPr lang="en-US" baseline="0" dirty="0" smtClean="0"/>
          </a:p>
          <a:p>
            <a:r>
              <a:rPr lang="en-US" baseline="0" dirty="0" smtClean="0"/>
              <a:t>Make sure to talk to the right users.</a:t>
            </a:r>
          </a:p>
          <a:p>
            <a:r>
              <a:rPr lang="en-US" baseline="0" dirty="0" smtClean="0"/>
              <a:t>-- It’s a waste of time to talk with someone who is not affected in any way or have zero interest in what you’re doing.</a:t>
            </a:r>
          </a:p>
          <a:p>
            <a:r>
              <a:rPr lang="en-US" baseline="0" dirty="0" smtClean="0"/>
              <a:t>----- e.g. Don’t ask my dad about your website. He doesn’t care. He’ll never visit your website. He’ll just skew your results with his complete lack of knowledge.</a:t>
            </a:r>
          </a:p>
          <a:p>
            <a:endParaRPr lang="en-US" baseline="0" dirty="0" smtClean="0"/>
          </a:p>
          <a:p>
            <a:r>
              <a:rPr lang="en-US" baseline="0" dirty="0" smtClean="0"/>
              <a:t>Recruitment methods include: </a:t>
            </a:r>
          </a:p>
          <a:p>
            <a:r>
              <a:rPr lang="en-US" baseline="0" dirty="0" smtClean="0"/>
              <a:t>-- talk to staff to find potential users</a:t>
            </a:r>
          </a:p>
          <a:p>
            <a:r>
              <a:rPr lang="en-US" baseline="0" dirty="0" smtClean="0"/>
              <a:t>----- Beware of the bias to just choose just favorite patrons. A favorite is likely to be a big supporter of the library already and familiar with it. </a:t>
            </a:r>
          </a:p>
          <a:p>
            <a:r>
              <a:rPr lang="en-US" baseline="0" dirty="0" smtClean="0"/>
              <a:t>----- You want a mix of people from beginners to advanced for most big projects. </a:t>
            </a:r>
          </a:p>
          <a:p>
            <a:endParaRPr lang="en-US" baseline="0" dirty="0" smtClean="0"/>
          </a:p>
          <a:p>
            <a:r>
              <a:rPr lang="en-US" baseline="0" dirty="0" smtClean="0"/>
              <a:t>-- Post signs, advertise, or physically be present to invite people to participate.</a:t>
            </a:r>
          </a:p>
          <a:p>
            <a:r>
              <a:rPr lang="en-US" baseline="0" dirty="0" smtClean="0"/>
              <a:t>----- Bribes in the form of coffee of food does wonders.</a:t>
            </a:r>
          </a:p>
          <a:p>
            <a:endParaRPr lang="en-US" baseline="0" dirty="0" smtClean="0"/>
          </a:p>
          <a:p>
            <a:r>
              <a:rPr lang="en-US" baseline="0" dirty="0" smtClean="0"/>
              <a:t>-- Guerilla testing is my favorite.</a:t>
            </a:r>
          </a:p>
          <a:p>
            <a:r>
              <a:rPr lang="en-US" baseline="0" dirty="0" smtClean="0"/>
              <a:t>----- Take a clipboard, a few targeted questions, and hit the streets (or a busy place in your library)</a:t>
            </a:r>
          </a:p>
          <a:p>
            <a:r>
              <a:rPr lang="en-US" baseline="0" dirty="0" smtClean="0"/>
              <a:t>----- If you can get a second person to accompany you to take notes, even better. </a:t>
            </a:r>
          </a:p>
          <a:p>
            <a:r>
              <a:rPr lang="en-US" baseline="0" dirty="0" smtClean="0"/>
              <a:t>----- You may want to record audio and video – with the user’s person – as a reference. </a:t>
            </a:r>
          </a:p>
          <a:p>
            <a:r>
              <a:rPr lang="en-US" baseline="0" dirty="0" smtClean="0"/>
              <a:t>-----I did this with our touch screen kiosk. I only filmed their hands. </a:t>
            </a:r>
          </a:p>
          <a:p>
            <a:endParaRPr lang="en-US" baseline="0" dirty="0" smtClean="0"/>
          </a:p>
          <a:p>
            <a:r>
              <a:rPr lang="en-US" baseline="0" dirty="0" smtClean="0"/>
              <a:t>You may notice that this slide text of questions is very broad with “What is stopping them” for example.  </a:t>
            </a:r>
          </a:p>
          <a:p>
            <a:r>
              <a:rPr lang="en-US" baseline="0" dirty="0" smtClean="0"/>
              <a:t>Later when you are testing a service, product, or idea, you will learn what is stopping someone:</a:t>
            </a:r>
          </a:p>
          <a:p>
            <a:r>
              <a:rPr lang="en-US" baseline="0" dirty="0" smtClean="0"/>
              <a:t>-- Can’t find information on the website</a:t>
            </a:r>
          </a:p>
          <a:p>
            <a:r>
              <a:rPr lang="en-US" baseline="0" dirty="0" smtClean="0"/>
              <a:t>-- Don’t hear about programs</a:t>
            </a:r>
          </a:p>
          <a:p>
            <a:r>
              <a:rPr lang="en-US" baseline="0" dirty="0" smtClean="0"/>
              <a:t>-- Can‘t find parking</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3181946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a:t>
            </a:r>
            <a:r>
              <a:rPr lang="en-US" baseline="0" dirty="0" smtClean="0"/>
              <a:t> you have talked to your target users, create a persona. </a:t>
            </a:r>
          </a:p>
          <a:p>
            <a:endParaRPr lang="en-US" baseline="0" dirty="0" smtClean="0"/>
          </a:p>
          <a:p>
            <a:r>
              <a:rPr lang="en-US" baseline="0" dirty="0" smtClean="0"/>
              <a:t>A persona is a fictional person whose traits are gathered from the needs of talking to real users. This persona will give you a focal point to keep in mind when you are evaluating your projects. </a:t>
            </a:r>
          </a:p>
          <a:p>
            <a:endParaRPr lang="en-US" baseline="0" dirty="0" smtClean="0"/>
          </a:p>
          <a:p>
            <a:r>
              <a:rPr lang="en-US" baseline="0" dirty="0" smtClean="0"/>
              <a:t>In my community for instance, we have many moms who took a break from the workforce to raise their children. They’re now attempting to get back in the saddle.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825971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sample persona. A real persona would include a photograph, not an illustration.</a:t>
            </a:r>
          </a:p>
          <a:p>
            <a:endParaRPr lang="en-US" baseline="0" dirty="0" smtClean="0"/>
          </a:p>
          <a:p>
            <a:r>
              <a:rPr lang="en-US" baseline="0" dirty="0" smtClean="0"/>
              <a:t>What traits you have on your persona depends on your projects. </a:t>
            </a:r>
            <a:endParaRPr lang="en-US" dirty="0" smtClean="0"/>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3947278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2987897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going to move into how to test</a:t>
            </a:r>
            <a:r>
              <a:rPr lang="en-US" baseline="0" dirty="0" smtClean="0"/>
              <a:t> these aspects of your library and improve them. </a:t>
            </a:r>
          </a:p>
          <a:p>
            <a:endParaRPr lang="en-US" baseline="0" dirty="0" smtClean="0"/>
          </a:p>
          <a:p>
            <a:r>
              <a:rPr lang="en-US" baseline="0" dirty="0" smtClean="0"/>
              <a:t>First up: the website. </a:t>
            </a:r>
          </a:p>
          <a:p>
            <a:endParaRPr lang="en-US" baseline="0" dirty="0" smtClean="0"/>
          </a:p>
          <a:p>
            <a:r>
              <a:rPr lang="en-US" baseline="0" dirty="0" smtClean="0"/>
              <a:t>Three of these methods are more passive where you observe patterns of data gathered over time. </a:t>
            </a:r>
          </a:p>
          <a:p>
            <a:r>
              <a:rPr lang="en-US" baseline="0" dirty="0" smtClean="0"/>
              <a:t>Two are more active where you can help direct the conversation.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2190562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word: I know that not everyone is crazy about using Google</a:t>
            </a:r>
            <a:r>
              <a:rPr lang="en-US" baseline="0" dirty="0" smtClean="0"/>
              <a:t> for your web analytics. If you have a different service you like to use, post it in the chat box.</a:t>
            </a:r>
          </a:p>
          <a:p>
            <a:endParaRPr lang="en-US" baseline="0" dirty="0" smtClean="0"/>
          </a:p>
          <a:p>
            <a:r>
              <a:rPr lang="en-US" baseline="0" dirty="0" smtClean="0"/>
              <a:t>Analytics like this is passive gathering. You are just studying data and looking for patterns instead of asking people directly.</a:t>
            </a:r>
            <a:endParaRPr lang="en-US" dirty="0" smtClean="0"/>
          </a:p>
          <a:p>
            <a:endParaRPr lang="en-US" dirty="0" smtClean="0"/>
          </a:p>
          <a:p>
            <a:r>
              <a:rPr lang="en-US" dirty="0" smtClean="0"/>
              <a:t>Add your</a:t>
            </a:r>
            <a:r>
              <a:rPr lang="en-US" baseline="0" dirty="0" smtClean="0"/>
              <a:t> Google Analytics code to every web property the library has access to. </a:t>
            </a:r>
          </a:p>
          <a:p>
            <a:r>
              <a:rPr lang="en-US" baseline="0" dirty="0" smtClean="0"/>
              <a:t>-- Main website</a:t>
            </a:r>
          </a:p>
          <a:p>
            <a:r>
              <a:rPr lang="en-US" baseline="0" dirty="0" smtClean="0"/>
              <a:t>-- Vendor sites like eBooks, databases</a:t>
            </a:r>
          </a:p>
          <a:p>
            <a:r>
              <a:rPr lang="en-US" baseline="0" dirty="0" smtClean="0"/>
              <a:t>-- Seasonal websites like summer reading</a:t>
            </a:r>
          </a:p>
          <a:p>
            <a:r>
              <a:rPr lang="en-US" baseline="0" dirty="0" smtClean="0"/>
              <a:t>-- Social media like Tumblr</a:t>
            </a:r>
          </a:p>
          <a:p>
            <a:endParaRPr lang="en-US" baseline="0" dirty="0" smtClean="0"/>
          </a:p>
          <a:p>
            <a:r>
              <a:rPr lang="en-US" baseline="0" dirty="0" smtClean="0"/>
              <a:t>Paths:</a:t>
            </a:r>
          </a:p>
          <a:p>
            <a:r>
              <a:rPr lang="en-US" baseline="0" dirty="0" smtClean="0"/>
              <a:t>-- When they land on the front page, what do they click on first? At my library it is the catalog or logging in. </a:t>
            </a:r>
          </a:p>
          <a:p>
            <a:r>
              <a:rPr lang="en-US" baseline="0" dirty="0" smtClean="0"/>
              <a:t>-- Keep in mind that every page on your site is now a landing page. </a:t>
            </a:r>
          </a:p>
          <a:p>
            <a:r>
              <a:rPr lang="en-US" baseline="0" dirty="0" smtClean="0"/>
              <a:t>-- Search engines don’t necessarily link to the front of the site. They send people to the exact page with the information they are looking for.</a:t>
            </a:r>
          </a:p>
          <a:p>
            <a:endParaRPr lang="en-US" baseline="0" dirty="0" smtClean="0"/>
          </a:p>
          <a:p>
            <a:r>
              <a:rPr lang="en-US" baseline="0" dirty="0" smtClean="0"/>
              <a:t>Weak Points:</a:t>
            </a:r>
          </a:p>
          <a:p>
            <a:r>
              <a:rPr lang="en-US" baseline="0" dirty="0" smtClean="0"/>
              <a:t>-- Are people hitting your front page and then leaving without clicking on anything?</a:t>
            </a:r>
          </a:p>
          <a:p>
            <a:r>
              <a:rPr lang="en-US" baseline="0" dirty="0" smtClean="0"/>
              <a:t>-- What links on your site do people click on a resource page? </a:t>
            </a:r>
          </a:p>
          <a:p>
            <a:endParaRPr lang="en-US" baseline="0" dirty="0" smtClean="0"/>
          </a:p>
          <a:p>
            <a:r>
              <a:rPr lang="en-US" baseline="0" dirty="0" smtClean="0"/>
              <a:t>Warning: </a:t>
            </a:r>
          </a:p>
          <a:p>
            <a:r>
              <a:rPr lang="en-US" baseline="0" dirty="0" smtClean="0"/>
              <a:t>-- It can be difficult to track clicks from your website which lead to another site. </a:t>
            </a:r>
          </a:p>
          <a:p>
            <a:r>
              <a:rPr lang="en-US" baseline="0" dirty="0" smtClean="0"/>
              <a:t>-- Databases, digital content vendors</a:t>
            </a:r>
          </a:p>
          <a:p>
            <a:r>
              <a:rPr lang="en-US" baseline="0" dirty="0" smtClean="0"/>
              <a:t>-- In that case, view the stats from that site</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1925486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Crazyegg.com is just the one that I have experience with. It is more visual than Google Analytics. If possible, use together. </a:t>
            </a:r>
          </a:p>
          <a:p>
            <a:r>
              <a:rPr lang="en-US" dirty="0" err="1" smtClean="0"/>
              <a:t>Crazyegg</a:t>
            </a:r>
            <a:r>
              <a:rPr lang="en-US" dirty="0" smtClean="0"/>
              <a:t> gives you a 30 day trial before you have to pay for it. </a:t>
            </a:r>
          </a:p>
          <a:p>
            <a:endParaRPr lang="en-US" dirty="0" smtClean="0"/>
          </a:p>
          <a:p>
            <a:r>
              <a:rPr lang="en-US" dirty="0" err="1" smtClean="0"/>
              <a:t>Heatmap</a:t>
            </a:r>
            <a:r>
              <a:rPr lang="en-US" dirty="0" smtClean="0"/>
              <a:t>:</a:t>
            </a:r>
          </a:p>
          <a:p>
            <a:r>
              <a:rPr lang="en-US" dirty="0" smtClean="0"/>
              <a:t>-- Great</a:t>
            </a:r>
            <a:r>
              <a:rPr lang="en-US" baseline="0" dirty="0" smtClean="0"/>
              <a:t> for you visual types out there. </a:t>
            </a:r>
          </a:p>
          <a:p>
            <a:r>
              <a:rPr lang="en-US" baseline="0" dirty="0" smtClean="0"/>
              <a:t>-- The more popular a link is, the redder the color will be when you view your site on </a:t>
            </a:r>
            <a:r>
              <a:rPr lang="en-US" baseline="0" dirty="0" err="1" smtClean="0"/>
              <a:t>crazyegg</a:t>
            </a:r>
            <a:r>
              <a:rPr lang="en-US" baseline="0" dirty="0" smtClean="0"/>
              <a:t>.</a:t>
            </a:r>
          </a:p>
          <a:p>
            <a:r>
              <a:rPr lang="en-US" baseline="0" dirty="0" smtClean="0"/>
              <a:t>-- Google Analytics gives you a basic </a:t>
            </a:r>
            <a:r>
              <a:rPr lang="en-US" baseline="0" dirty="0" err="1" smtClean="0"/>
              <a:t>heatmap</a:t>
            </a:r>
            <a:r>
              <a:rPr lang="en-US" baseline="0" dirty="0" smtClean="0"/>
              <a:t>, but it isn’t nearly as detailed.</a:t>
            </a:r>
            <a:endParaRPr lang="en-US" dirty="0" smtClean="0"/>
          </a:p>
          <a:p>
            <a:endParaRPr lang="en-US" dirty="0" smtClean="0"/>
          </a:p>
          <a:p>
            <a:r>
              <a:rPr lang="en-US" dirty="0" smtClean="0"/>
              <a:t>Scrolling:</a:t>
            </a:r>
          </a:p>
          <a:p>
            <a:r>
              <a:rPr lang="en-US" dirty="0" smtClean="0"/>
              <a:t>-- Helps you prioritize</a:t>
            </a:r>
            <a:r>
              <a:rPr lang="en-US" baseline="0" dirty="0" smtClean="0"/>
              <a:t> content. If no one scrolls all the way down, you better put the important bit at the top of the page.</a:t>
            </a:r>
          </a:p>
          <a:p>
            <a:r>
              <a:rPr lang="en-US" baseline="0" dirty="0" smtClean="0"/>
              <a:t>-- This means using an inverted triangle writing style like journalists do. </a:t>
            </a:r>
          </a:p>
          <a:p>
            <a:r>
              <a:rPr lang="en-US" baseline="0" dirty="0" smtClean="0"/>
              <a:t>-- Put the important bit at the top and then elaborate from there down to just the fluffy details at the bottom of the page.</a:t>
            </a:r>
          </a:p>
          <a:p>
            <a:endParaRPr lang="en-US" baseline="0" dirty="0" smtClean="0"/>
          </a:p>
          <a:p>
            <a:r>
              <a:rPr lang="en-US" baseline="0" dirty="0" smtClean="0"/>
              <a:t>Clicking:</a:t>
            </a:r>
          </a:p>
          <a:p>
            <a:r>
              <a:rPr lang="en-US" baseline="0" dirty="0" smtClean="0"/>
              <a:t>-- </a:t>
            </a:r>
            <a:r>
              <a:rPr lang="en-US" baseline="0" dirty="0" err="1" smtClean="0"/>
              <a:t>Crazyegg</a:t>
            </a:r>
            <a:r>
              <a:rPr lang="en-US" baseline="0" dirty="0" smtClean="0"/>
              <a:t> tracks more than just clicks on links. </a:t>
            </a:r>
          </a:p>
          <a:p>
            <a:r>
              <a:rPr lang="en-US" baseline="0" dirty="0" smtClean="0"/>
              <a:t>-- Where are people clicking on the page in general?</a:t>
            </a:r>
          </a:p>
          <a:p>
            <a:r>
              <a:rPr lang="en-US" baseline="0" dirty="0" smtClean="0"/>
              <a:t>-- You’d be surprised at the seemingly odd places people click. It may be a hint that people are confused about what is clickable.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922805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a typeface="Roboto Light" panose="02000000000000000000" pitchFamily="2" charset="0"/>
                <a:cs typeface="Lato Light"/>
              </a:rPr>
              <a:t>Helps you figure out your navigation,</a:t>
            </a:r>
            <a:r>
              <a:rPr lang="en-US" sz="2400" baseline="0" dirty="0" smtClean="0">
                <a:solidFill>
                  <a:schemeClr val="tx1"/>
                </a:solidFill>
                <a:ea typeface="Roboto Light" panose="02000000000000000000" pitchFamily="2" charset="0"/>
                <a:cs typeface="Lato Light"/>
              </a:rPr>
              <a:t> how to organize content, and what words to use.</a:t>
            </a:r>
          </a:p>
          <a:p>
            <a:pPr marL="0" marR="0" indent="0" algn="l" defTabSz="914217" rtl="0" eaLnBrk="1" fontAlgn="auto" latinLnBrk="0" hangingPunct="1">
              <a:lnSpc>
                <a:spcPct val="100000"/>
              </a:lnSpc>
              <a:spcBef>
                <a:spcPts val="0"/>
              </a:spcBef>
              <a:spcAft>
                <a:spcPts val="0"/>
              </a:spcAft>
              <a:buClrTx/>
              <a:buSzTx/>
              <a:buFontTx/>
              <a:buNone/>
              <a:tabLst/>
              <a:defRPr/>
            </a:pPr>
            <a:endParaRPr lang="en-US" sz="2400" baseline="0" dirty="0" smtClean="0">
              <a:solidFill>
                <a:schemeClr val="tx1"/>
              </a:solidFill>
              <a:ea typeface="Roboto Light" panose="02000000000000000000" pitchFamily="2" charset="0"/>
              <a:cs typeface="Lato Light"/>
            </a:endParaRPr>
          </a:p>
          <a:p>
            <a:pPr marL="0" marR="0" indent="0" algn="l" defTabSz="914217" rtl="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ea typeface="Roboto Light" panose="02000000000000000000" pitchFamily="2" charset="0"/>
                <a:cs typeface="Lato Light"/>
              </a:rPr>
              <a:t>That link is a comparative list of online card sorting tools.</a:t>
            </a:r>
            <a:endParaRPr lang="en-US" sz="2400" dirty="0" smtClean="0">
              <a:solidFill>
                <a:schemeClr val="tx1"/>
              </a:solidFill>
              <a:ea typeface="Roboto Light" panose="02000000000000000000" pitchFamily="2" charset="0"/>
              <a:cs typeface="Lato Light"/>
            </a:endParaRPr>
          </a:p>
          <a:p>
            <a:endParaRPr lang="en-US" dirty="0" smtClean="0"/>
          </a:p>
          <a:p>
            <a:r>
              <a:rPr lang="en-US" dirty="0" smtClean="0"/>
              <a:t>Basic</a:t>
            </a:r>
            <a:r>
              <a:rPr lang="en-US" baseline="0" dirty="0" smtClean="0"/>
              <a:t> description:</a:t>
            </a:r>
          </a:p>
          <a:p>
            <a:r>
              <a:rPr lang="en-US" baseline="0" dirty="0" smtClean="0"/>
              <a:t>-- Write down the main pages of your website which includes the top level ones (e.g. Events) as well as the next level down (e.g. databases)</a:t>
            </a:r>
          </a:p>
          <a:p>
            <a:r>
              <a:rPr lang="en-US" baseline="0" dirty="0" smtClean="0"/>
              <a:t>-- Ask the user to talk aloud about their thought process.</a:t>
            </a:r>
          </a:p>
          <a:p>
            <a:r>
              <a:rPr lang="en-US" baseline="0" dirty="0" smtClean="0"/>
              <a:t>-- Ask users to group the cards together in piles that make sense to them.</a:t>
            </a:r>
          </a:p>
          <a:p>
            <a:r>
              <a:rPr lang="en-US" baseline="0" dirty="0" smtClean="0"/>
              <a:t>-- If the user thinks another term would better, ask them to write that down (either on the card or on a sticky note attached to the card)</a:t>
            </a:r>
          </a:p>
          <a:p>
            <a:r>
              <a:rPr lang="en-US" baseline="0" dirty="0" smtClean="0"/>
              <a:t>----- e.g. Research or Reference or Information Services or…</a:t>
            </a:r>
          </a:p>
          <a:p>
            <a:r>
              <a:rPr lang="en-US" baseline="0" dirty="0" smtClean="0"/>
              <a:t>-- Do you think any pages should go in more than one group?</a:t>
            </a:r>
          </a:p>
          <a:p>
            <a:endParaRPr lang="en-US" baseline="0" dirty="0" smtClean="0"/>
          </a:p>
          <a:p>
            <a:r>
              <a:rPr lang="en-US" baseline="0" dirty="0" smtClean="0"/>
              <a:t>Tips:</a:t>
            </a:r>
          </a:p>
          <a:p>
            <a:r>
              <a:rPr lang="en-US" baseline="0" dirty="0" smtClean="0"/>
              <a:t>-- Don’t put too many cards out at once. </a:t>
            </a:r>
          </a:p>
          <a:p>
            <a:r>
              <a:rPr lang="en-US" baseline="0" dirty="0" smtClean="0"/>
              <a:t>----- I’ve tried to complete two online card sorts for other organizations. Each had 100+ cards so I just gave up halfway through. </a:t>
            </a:r>
          </a:p>
          <a:p>
            <a:r>
              <a:rPr lang="en-US" baseline="0" dirty="0" smtClean="0"/>
              <a:t>-- Run a card sort on one person or a group up to three.</a:t>
            </a:r>
          </a:p>
          <a:p>
            <a:r>
              <a:rPr lang="en-US" baseline="0" dirty="0" smtClean="0"/>
              <a:t>-- Do card sorts a few times to see if everyone is on the same page.</a:t>
            </a:r>
          </a:p>
          <a:p>
            <a:r>
              <a:rPr lang="en-US" baseline="0" dirty="0" smtClean="0"/>
              <a:t>-- Once you have a “master” version which matches most people’s selections, test this out on a new group of users to see if they can follow along/agree.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321315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pretty much guaranteed to cost you money if you are doing this on the web. That link goes to a great overview of A/B Testing</a:t>
            </a:r>
          </a:p>
          <a:p>
            <a:endParaRPr lang="en-US" baseline="0" dirty="0" smtClean="0"/>
          </a:p>
          <a:p>
            <a:r>
              <a:rPr lang="en-US" baseline="0" dirty="0" smtClean="0"/>
              <a:t>You can test email campaign designs (e.g. </a:t>
            </a:r>
            <a:r>
              <a:rPr lang="en-US" baseline="0" dirty="0" err="1" smtClean="0"/>
              <a:t>MailChimp</a:t>
            </a:r>
            <a:r>
              <a:rPr lang="en-US" baseline="0" dirty="0" smtClean="0"/>
              <a:t> and Constant Contact).</a:t>
            </a:r>
          </a:p>
          <a:p>
            <a:r>
              <a:rPr lang="en-US" baseline="0" dirty="0" smtClean="0"/>
              <a:t>-- Test subject line, content, what gets clicked on more</a:t>
            </a:r>
          </a:p>
          <a:p>
            <a:endParaRPr lang="en-US" baseline="0" dirty="0" smtClean="0"/>
          </a:p>
          <a:p>
            <a:r>
              <a:rPr lang="en-US" baseline="0" dirty="0" smtClean="0"/>
              <a:t>For websites</a:t>
            </a:r>
          </a:p>
          <a:p>
            <a:r>
              <a:rPr lang="en-US" baseline="0" dirty="0" smtClean="0"/>
              <a:t>-- Nearly everything can be tested</a:t>
            </a:r>
          </a:p>
          <a:p>
            <a:r>
              <a:rPr lang="en-US" baseline="0" dirty="0" smtClean="0"/>
              <a:t>-- e.g. does your call-to-action (AKA what you’re trying to get people to do on that page) get more clicks in the sidebar, top of the page, or somewhere else?</a:t>
            </a:r>
          </a:p>
          <a:p>
            <a:r>
              <a:rPr lang="en-US" baseline="0" dirty="0" smtClean="0"/>
              <a:t>-- In the notes for these slides is a write-up from </a:t>
            </a:r>
            <a:r>
              <a:rPr lang="en-US" baseline="0" dirty="0" err="1" smtClean="0"/>
              <a:t>Mashable</a:t>
            </a:r>
            <a:r>
              <a:rPr lang="en-US" baseline="0" dirty="0" smtClean="0"/>
              <a:t> on different options: http://mashable.com/2010/11/04/a-b-testing-resources/#Bb8MoEPqMSqR </a:t>
            </a:r>
          </a:p>
          <a:p>
            <a:endParaRPr lang="en-US" baseline="0" dirty="0" smtClean="0"/>
          </a:p>
          <a:p>
            <a:r>
              <a:rPr lang="en-US" dirty="0" smtClean="0"/>
              <a:t>You</a:t>
            </a:r>
            <a:r>
              <a:rPr lang="en-US" baseline="0" dirty="0" smtClean="0"/>
              <a:t> can also do this in real life:</a:t>
            </a:r>
          </a:p>
          <a:p>
            <a:r>
              <a:rPr lang="en-US" baseline="0" dirty="0" smtClean="0"/>
              <a:t>-- Which sign designs or displays catch people’s attention?</a:t>
            </a:r>
          </a:p>
          <a:p>
            <a:r>
              <a:rPr lang="en-US" baseline="0" dirty="0" smtClean="0"/>
              <a:t>-- Does the events flyer placed in location A get picked up more often than in location B?</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190819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definition of user experience depends on who you ask. Some will say that UX is just about:</a:t>
            </a:r>
          </a:p>
          <a:p>
            <a:r>
              <a:rPr lang="en-US" baseline="0" dirty="0" smtClean="0"/>
              <a:t>-- web or </a:t>
            </a:r>
          </a:p>
          <a:p>
            <a:r>
              <a:rPr lang="en-US" baseline="0" dirty="0" smtClean="0"/>
              <a:t>-- statistics or </a:t>
            </a:r>
          </a:p>
          <a:p>
            <a:r>
              <a:rPr lang="en-US" baseline="0" dirty="0" smtClean="0"/>
              <a:t>-- how people feel interacting with your product or service or</a:t>
            </a:r>
          </a:p>
          <a:p>
            <a:r>
              <a:rPr lang="en-US" baseline="0" dirty="0" smtClean="0"/>
              <a:t>-- product development or </a:t>
            </a:r>
          </a:p>
          <a:p>
            <a:r>
              <a:rPr lang="en-US" baseline="0" dirty="0" smtClean="0"/>
              <a:t>-- visual design or… the list goes on</a:t>
            </a:r>
          </a:p>
          <a:p>
            <a:endParaRPr lang="en-US" baseline="0" dirty="0" smtClean="0"/>
          </a:p>
          <a:p>
            <a:r>
              <a:rPr lang="en-US" baseline="0" dirty="0" smtClean="0"/>
              <a:t>So which is it?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207921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Do not use “click here”. Be descriptive like “View the map” where that phrase is a link.</a:t>
            </a:r>
          </a:p>
          <a:p>
            <a:r>
              <a:rPr lang="en-US" baseline="0" dirty="0" smtClean="0"/>
              <a:t>-- Make the text bigger.</a:t>
            </a:r>
          </a:p>
          <a:p>
            <a:r>
              <a:rPr lang="en-US" baseline="0" dirty="0" smtClean="0"/>
              <a:t>-- High contrast text to background</a:t>
            </a:r>
          </a:p>
          <a:p>
            <a:r>
              <a:rPr lang="en-US" baseline="0" dirty="0" smtClean="0"/>
              <a:t>-- Be mobile-friendly</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642240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make your life easier, use style guides. </a:t>
            </a:r>
          </a:p>
          <a:p>
            <a:endParaRPr lang="en-US" baseline="0" dirty="0" smtClean="0"/>
          </a:p>
          <a:p>
            <a:r>
              <a:rPr lang="en-US" baseline="0" dirty="0" smtClean="0"/>
              <a:t>-- Helps you figure out the voice of your website (i.e. corporate or friendly casual like Trader Joe’s site).</a:t>
            </a:r>
          </a:p>
          <a:p>
            <a:r>
              <a:rPr lang="en-US" baseline="0" dirty="0" smtClean="0"/>
              <a:t>-- Observe the same writing style choices e.g. Oxford comma, how do you write eBooks</a:t>
            </a:r>
          </a:p>
          <a:p>
            <a:r>
              <a:rPr lang="en-US" baseline="0" dirty="0" smtClean="0"/>
              <a:t>-- Keeps you on brand with consistency. Your library will look more professional</a:t>
            </a:r>
          </a:p>
          <a:p>
            <a:r>
              <a:rPr lang="en-US" baseline="0" dirty="0" smtClean="0"/>
              <a:t>-- Can be difficult to enforce if you don’t get administrative support</a:t>
            </a:r>
          </a:p>
          <a:p>
            <a:endParaRPr lang="en-US" baseline="0" dirty="0" smtClean="0"/>
          </a:p>
          <a:p>
            <a:r>
              <a:rPr lang="en-US" baseline="0" dirty="0" smtClean="0"/>
              <a:t>Helpful sites:</a:t>
            </a:r>
          </a:p>
          <a:p>
            <a:r>
              <a:rPr lang="en-US" baseline="0" dirty="0" smtClean="0"/>
              <a:t>-- voiceandtone.com</a:t>
            </a:r>
          </a:p>
          <a:p>
            <a:r>
              <a:rPr lang="en-US" baseline="0" dirty="0" smtClean="0"/>
              <a:t>-- styleguides.io</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187911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the web can be intimidating to get a handle on, we’re going to do some quick pick-ups on how to improve your physical space. </a:t>
            </a:r>
          </a:p>
          <a:p>
            <a:endParaRPr lang="en-US" baseline="0" dirty="0" smtClean="0"/>
          </a:p>
          <a:p>
            <a:r>
              <a:rPr lang="en-US" baseline="0" dirty="0" smtClean="0"/>
              <a:t>It doesn’t have to cost money.</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403726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Observe what people:</a:t>
            </a:r>
          </a:p>
          <a:p>
            <a:r>
              <a:rPr lang="en-US" baseline="0" dirty="0" smtClean="0"/>
              <a:t>-- do </a:t>
            </a:r>
          </a:p>
          <a:p>
            <a:r>
              <a:rPr lang="en-US" baseline="0" dirty="0" smtClean="0"/>
              <a:t>-- go</a:t>
            </a:r>
          </a:p>
          <a:p>
            <a:r>
              <a:rPr lang="en-US" baseline="0" dirty="0" smtClean="0"/>
              <a:t>-- move</a:t>
            </a:r>
          </a:p>
          <a:p>
            <a:r>
              <a:rPr lang="en-US" baseline="0" dirty="0" smtClean="0"/>
              <a:t>-- ask</a:t>
            </a:r>
          </a:p>
          <a:p>
            <a:endParaRPr lang="en-US" baseline="0" dirty="0" smtClean="0"/>
          </a:p>
          <a:p>
            <a:r>
              <a:rPr lang="en-US" baseline="0" dirty="0" smtClean="0"/>
              <a:t>Take notes</a:t>
            </a:r>
          </a:p>
          <a:p>
            <a:r>
              <a:rPr lang="en-US" baseline="0" dirty="0" smtClean="0"/>
              <a:t>-- Use tally marks as it is quicker</a:t>
            </a:r>
          </a:p>
          <a:p>
            <a:r>
              <a:rPr lang="en-US" baseline="0" dirty="0" smtClean="0"/>
              <a:t>-- Do multiple observations of the same area in different time periods (e.g. morning, after school)</a:t>
            </a:r>
          </a:p>
          <a:p>
            <a:endParaRPr lang="en-US" baseline="0" dirty="0" smtClean="0"/>
          </a:p>
          <a:p>
            <a:r>
              <a:rPr lang="en-US" baseline="0" dirty="0" smtClean="0"/>
              <a:t>Analyze</a:t>
            </a:r>
          </a:p>
          <a:p>
            <a:r>
              <a:rPr lang="en-US" baseline="0" dirty="0" smtClean="0"/>
              <a:t>-- Learn about the pre-conceptions that your coworkers or yourself already have about how people act or behave or ask</a:t>
            </a:r>
          </a:p>
          <a:p>
            <a:r>
              <a:rPr lang="en-US" baseline="0" dirty="0" smtClean="0"/>
              <a:t>-- Does what you observe match what staff think? </a:t>
            </a:r>
          </a:p>
          <a:p>
            <a:r>
              <a:rPr lang="en-US" baseline="0" dirty="0" smtClean="0"/>
              <a:t>-- Here is where you can do a little of that in-person A/B testing that we spoke of earlier.</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3390081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Inventory:</a:t>
            </a:r>
          </a:p>
          <a:p>
            <a:r>
              <a:rPr lang="en-US" dirty="0" smtClean="0"/>
              <a:t>-- take photos of</a:t>
            </a:r>
            <a:r>
              <a:rPr lang="en-US" baseline="0" dirty="0" smtClean="0"/>
              <a:t> every sign</a:t>
            </a:r>
          </a:p>
          <a:p>
            <a:r>
              <a:rPr lang="en-US" baseline="0" dirty="0" smtClean="0"/>
              <a:t>-- make note of which ones need to be removed</a:t>
            </a:r>
          </a:p>
          <a:p>
            <a:r>
              <a:rPr lang="en-US" baseline="0" dirty="0" smtClean="0"/>
              <a:t>-- what is redundant?</a:t>
            </a:r>
          </a:p>
          <a:p>
            <a:r>
              <a:rPr lang="en-US" baseline="0" dirty="0" smtClean="0"/>
              <a:t>-- who is responsible for that area?</a:t>
            </a:r>
          </a:p>
          <a:p>
            <a:r>
              <a:rPr lang="en-US" baseline="0" dirty="0" smtClean="0"/>
              <a:t>-- are people really asking about that?</a:t>
            </a:r>
          </a:p>
          <a:p>
            <a:endParaRPr lang="en-US" baseline="0" dirty="0" smtClean="0"/>
          </a:p>
          <a:p>
            <a:r>
              <a:rPr lang="en-US" baseline="0" dirty="0" smtClean="0"/>
              <a:t>Consistency can be hard:</a:t>
            </a:r>
          </a:p>
          <a:p>
            <a:r>
              <a:rPr lang="en-US" baseline="0" dirty="0" smtClean="0"/>
              <a:t>-- someone is going to think that this sign should be red with green text on it for Christmas. Just say no.</a:t>
            </a:r>
          </a:p>
          <a:p>
            <a:endParaRPr lang="en-US" baseline="0" dirty="0" smtClean="0"/>
          </a:p>
          <a:p>
            <a:r>
              <a:rPr lang="en-US" baseline="0" dirty="0" smtClean="0"/>
              <a:t>Goal:</a:t>
            </a:r>
          </a:p>
          <a:p>
            <a:r>
              <a:rPr lang="en-US" baseline="0" dirty="0" smtClean="0"/>
              <a:t>What can you do to make signage unnecessary?</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26</a:t>
            </a:fld>
            <a:endParaRPr lang="en-US" dirty="0"/>
          </a:p>
        </p:txBody>
      </p:sp>
    </p:spTree>
    <p:extLst>
      <p:ext uri="{BB962C8B-B14F-4D97-AF65-F5344CB8AC3E}">
        <p14:creationId xmlns:p14="http://schemas.microsoft.com/office/powerpoint/2010/main" val="1165482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Cleanliness:</a:t>
            </a:r>
          </a:p>
          <a:p>
            <a:r>
              <a:rPr lang="en-US" dirty="0" smtClean="0"/>
              <a:t>-- This is obvious, but you’d be surprised how often it is overlooked.</a:t>
            </a:r>
          </a:p>
          <a:p>
            <a:r>
              <a:rPr lang="en-US" dirty="0" smtClean="0"/>
              <a:t>-- Is trash can emptied in a timely fashion?</a:t>
            </a:r>
          </a:p>
          <a:p>
            <a:r>
              <a:rPr lang="en-US" dirty="0" smtClean="0"/>
              <a:t>-- Is</a:t>
            </a:r>
            <a:r>
              <a:rPr lang="en-US" baseline="0" dirty="0" smtClean="0"/>
              <a:t> gum scrapped off the bottom of tables?</a:t>
            </a:r>
          </a:p>
          <a:p>
            <a:r>
              <a:rPr lang="en-US" baseline="0" dirty="0" smtClean="0"/>
              <a:t>-- Are chairs clean and non-stained?</a:t>
            </a:r>
          </a:p>
          <a:p>
            <a:endParaRPr lang="en-US" baseline="0" dirty="0" smtClean="0"/>
          </a:p>
          <a:p>
            <a:r>
              <a:rPr lang="en-US" baseline="0" dirty="0" smtClean="0"/>
              <a:t>Building maintenance</a:t>
            </a:r>
          </a:p>
          <a:p>
            <a:r>
              <a:rPr lang="en-US" baseline="0" dirty="0" smtClean="0"/>
              <a:t>-- How does the paint look? Chipped, scuffed, or dirty?</a:t>
            </a:r>
          </a:p>
          <a:p>
            <a:r>
              <a:rPr lang="en-US" baseline="0" dirty="0" smtClean="0"/>
              <a:t>-- Are parking spots well-defined or does the paint need to be touched up?</a:t>
            </a:r>
          </a:p>
          <a:p>
            <a:r>
              <a:rPr lang="en-US" baseline="0" dirty="0" smtClean="0"/>
              <a:t>-- Any lights out, flickering, or is there an area where it’s too dark?</a:t>
            </a:r>
          </a:p>
          <a:p>
            <a:r>
              <a:rPr lang="en-US" baseline="0" dirty="0" smtClean="0"/>
              <a:t>-- How often is the bathroom checked and stocked?</a:t>
            </a:r>
          </a:p>
          <a:p>
            <a:r>
              <a:rPr lang="en-US" baseline="0" dirty="0" smtClean="0"/>
              <a:t>-- Do you have changing tables in all your bathrooms? Men have kids too. </a:t>
            </a:r>
          </a:p>
          <a:p>
            <a:r>
              <a:rPr lang="en-US" baseline="0" dirty="0" smtClean="0"/>
              <a:t>-- Are chairs pushed in when not in use?</a:t>
            </a:r>
          </a:p>
          <a:p>
            <a:r>
              <a:rPr lang="en-US" baseline="0" dirty="0" smtClean="0"/>
              <a:t>-- Are books clean, organized (watch for DVDs and CDs), and the stack appearances look good?</a:t>
            </a:r>
          </a:p>
          <a:p>
            <a:endParaRPr lang="en-US" baseline="0" dirty="0" smtClean="0"/>
          </a:p>
          <a:p>
            <a:r>
              <a:rPr lang="en-US" baseline="0" dirty="0" smtClean="0"/>
              <a:t>People:</a:t>
            </a:r>
          </a:p>
          <a:p>
            <a:r>
              <a:rPr lang="en-US" baseline="0" dirty="0" smtClean="0"/>
              <a:t>-- This can seem odd to put under appearances. But people’s attitudes and behaviors are observed by users.</a:t>
            </a:r>
          </a:p>
          <a:p>
            <a:r>
              <a:rPr lang="en-US" baseline="0" dirty="0" smtClean="0"/>
              <a:t>-- Provide great customer at every single touch point from the web to phone to in-person. </a:t>
            </a:r>
          </a:p>
          <a:p>
            <a:r>
              <a:rPr lang="en-US" baseline="0" dirty="0" smtClean="0"/>
              <a:t>-- Give specific examples of expected behaviors. Don’t say vague things like great customer service to your employees.</a:t>
            </a:r>
          </a:p>
          <a:p>
            <a:r>
              <a:rPr lang="en-US" baseline="0" dirty="0" smtClean="0"/>
              <a:t>-- Be polite and courteous. Take the high road in disagreements.</a:t>
            </a:r>
          </a:p>
          <a:p>
            <a:r>
              <a:rPr lang="en-US" baseline="0" dirty="0" smtClean="0"/>
              <a:t>-- Watch what you’re saying (e.g. talking about others, curse words) and doing (e.g. looking at your cellphone) wherever a user can see it</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27</a:t>
            </a:fld>
            <a:endParaRPr lang="en-US" dirty="0"/>
          </a:p>
        </p:txBody>
      </p:sp>
    </p:spTree>
    <p:extLst>
      <p:ext uri="{BB962C8B-B14F-4D97-AF65-F5344CB8AC3E}">
        <p14:creationId xmlns:p14="http://schemas.microsoft.com/office/powerpoint/2010/main" val="3655911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 your answer in the chat</a:t>
            </a:r>
            <a:r>
              <a:rPr lang="en-US" baseline="0" dirty="0" smtClean="0"/>
              <a:t> box.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28</a:t>
            </a:fld>
            <a:endParaRPr lang="en-US" dirty="0"/>
          </a:p>
        </p:txBody>
      </p:sp>
    </p:spTree>
    <p:extLst>
      <p:ext uri="{BB962C8B-B14F-4D97-AF65-F5344CB8AC3E}">
        <p14:creationId xmlns:p14="http://schemas.microsoft.com/office/powerpoint/2010/main" val="43882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overview</a:t>
            </a:r>
            <a:r>
              <a:rPr lang="en-US" baseline="0" dirty="0" smtClean="0"/>
              <a:t> of how to make the library a more friendly place for kids, seniors, and those with disabilities.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29</a:t>
            </a:fld>
            <a:endParaRPr lang="en-US" dirty="0"/>
          </a:p>
        </p:txBody>
      </p:sp>
    </p:spTree>
    <p:extLst>
      <p:ext uri="{BB962C8B-B14F-4D97-AF65-F5344CB8AC3E}">
        <p14:creationId xmlns:p14="http://schemas.microsoft.com/office/powerpoint/2010/main" val="1062254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you’ve ever baby or puppy-proofed</a:t>
            </a:r>
            <a:r>
              <a:rPr lang="en-US" baseline="0" dirty="0" smtClean="0"/>
              <a:t> a house, you know the importance of getting down to their eye-level and seeing the dangers from their point of view.</a:t>
            </a:r>
          </a:p>
          <a:p>
            <a:r>
              <a:rPr lang="en-US" baseline="0" dirty="0" smtClean="0"/>
              <a:t> -- Wall outlets, sharp corners on furniture, heavy items which can be easily pulled down on a kid’s head</a:t>
            </a:r>
          </a:p>
          <a:p>
            <a:endParaRPr lang="en-US" baseline="0" dirty="0" smtClean="0"/>
          </a:p>
          <a:p>
            <a:r>
              <a:rPr lang="en-US" baseline="0" dirty="0" smtClean="0"/>
              <a:t>Worn materials:</a:t>
            </a:r>
          </a:p>
          <a:p>
            <a:r>
              <a:rPr lang="en-US" baseline="0" dirty="0" smtClean="0"/>
              <a:t>-- At my library, we have a mounted iPad which causes trouble because kids get so entranced that they forget to pay attention to their bladder.</a:t>
            </a:r>
          </a:p>
          <a:p>
            <a:r>
              <a:rPr lang="en-US" baseline="0" dirty="0" smtClean="0"/>
              <a:t>-- They switched to a vinyl covered stool before removing it completely</a:t>
            </a:r>
          </a:p>
          <a:p>
            <a:r>
              <a:rPr lang="en-US" baseline="0" dirty="0" smtClean="0"/>
              <a:t>-- Likewise, kids and their caregivers care about appearances. </a:t>
            </a:r>
          </a:p>
          <a:p>
            <a:r>
              <a:rPr lang="en-US" baseline="0" dirty="0" smtClean="0"/>
              <a:t>-- Be clean, mindful of tidiness, and regular wipe downs with bleach on surfaces</a:t>
            </a:r>
          </a:p>
          <a:p>
            <a:endParaRPr lang="en-US" baseline="0" dirty="0" smtClean="0"/>
          </a:p>
          <a:p>
            <a:r>
              <a:rPr lang="en-US" baseline="0" dirty="0" smtClean="0"/>
              <a:t>Child-friendly equipment</a:t>
            </a:r>
          </a:p>
          <a:p>
            <a:r>
              <a:rPr lang="en-US" baseline="0" dirty="0" smtClean="0"/>
              <a:t>-- Appropriate scissors for their age group AND ones available for left or right handed kids</a:t>
            </a:r>
          </a:p>
          <a:p>
            <a:r>
              <a:rPr lang="en-US" baseline="0" dirty="0" smtClean="0"/>
              <a:t>-- Coat racks the right size </a:t>
            </a:r>
          </a:p>
          <a:p>
            <a:r>
              <a:rPr lang="en-US" baseline="0" dirty="0" smtClean="0"/>
              <a:t>-- Step stools</a:t>
            </a:r>
          </a:p>
          <a:p>
            <a:r>
              <a:rPr lang="en-US" baseline="0" dirty="0" smtClean="0"/>
              <a:t>-- Make sure rug edges stay down</a:t>
            </a:r>
          </a:p>
          <a:p>
            <a:r>
              <a:rPr lang="en-US" baseline="0" dirty="0" smtClean="0"/>
              <a:t>-- Cover or avoid sharp corners</a:t>
            </a:r>
          </a:p>
          <a:p>
            <a:r>
              <a:rPr lang="en-US" baseline="0" dirty="0" smtClean="0"/>
              <a:t>-- Kid-friendly computer and video games</a:t>
            </a:r>
          </a:p>
          <a:p>
            <a:pPr marL="0" marR="0" indent="0" algn="l" defTabSz="914217" rtl="0" eaLnBrk="1" fontAlgn="auto" latinLnBrk="0" hangingPunct="1">
              <a:lnSpc>
                <a:spcPct val="100000"/>
              </a:lnSpc>
              <a:spcBef>
                <a:spcPts val="0"/>
              </a:spcBef>
              <a:spcAft>
                <a:spcPts val="0"/>
              </a:spcAft>
              <a:buClrTx/>
              <a:buSzTx/>
              <a:buFontTx/>
              <a:buNone/>
              <a:tabLst/>
              <a:defRPr/>
            </a:pPr>
            <a:r>
              <a:rPr lang="en-US" baseline="0" dirty="0" smtClean="0"/>
              <a:t>-- Watch keyboards and mice</a:t>
            </a:r>
          </a:p>
          <a:p>
            <a:pPr marL="0" marR="0" indent="0" algn="l" defTabSz="914217" rtl="0" eaLnBrk="1" fontAlgn="auto" latinLnBrk="0" hangingPunct="1">
              <a:lnSpc>
                <a:spcPct val="100000"/>
              </a:lnSpc>
              <a:spcBef>
                <a:spcPts val="0"/>
              </a:spcBef>
              <a:spcAft>
                <a:spcPts val="0"/>
              </a:spcAft>
              <a:buClrTx/>
              <a:buSzTx/>
              <a:buFontTx/>
              <a:buNone/>
              <a:tabLst/>
              <a:defRPr/>
            </a:pPr>
            <a:r>
              <a:rPr lang="en-US" baseline="0" dirty="0" smtClean="0"/>
              <a:t>-- Employee staff who like children</a:t>
            </a:r>
          </a:p>
          <a:p>
            <a:endParaRPr lang="en-US" baseline="0" dirty="0" smtClean="0"/>
          </a:p>
          <a:p>
            <a:r>
              <a:rPr lang="en-US" baseline="0" dirty="0" smtClean="0"/>
              <a:t>You’re trying to avoid the child becoming fearful of the library because they keep tripping </a:t>
            </a:r>
          </a:p>
          <a:p>
            <a:r>
              <a:rPr lang="en-US" baseline="0" dirty="0" smtClean="0"/>
              <a:t>or bumped their heads or they sense a staff member doesn’t really like kids.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30</a:t>
            </a:fld>
            <a:endParaRPr lang="en-US" dirty="0"/>
          </a:p>
        </p:txBody>
      </p:sp>
    </p:spTree>
    <p:extLst>
      <p:ext uri="{BB962C8B-B14F-4D97-AF65-F5344CB8AC3E}">
        <p14:creationId xmlns:p14="http://schemas.microsoft.com/office/powerpoint/2010/main" val="3904744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everyone will be</a:t>
            </a:r>
            <a:r>
              <a:rPr lang="en-US" baseline="0" dirty="0" smtClean="0"/>
              <a:t> disabled at some in their life. </a:t>
            </a:r>
          </a:p>
          <a:p>
            <a:endParaRPr lang="en-US" baseline="0" dirty="0" smtClean="0"/>
          </a:p>
          <a:p>
            <a:r>
              <a:rPr lang="en-US" baseline="0" dirty="0" smtClean="0"/>
              <a:t>This could happen through breaking a bone, carpal tunnel syndrome, or just old age. </a:t>
            </a:r>
          </a:p>
          <a:p>
            <a:endParaRPr lang="en-US" baseline="0" dirty="0" smtClean="0"/>
          </a:p>
          <a:p>
            <a:r>
              <a:rPr lang="en-US" baseline="0" dirty="0" smtClean="0"/>
              <a:t>Obstacles:</a:t>
            </a:r>
          </a:p>
          <a:p>
            <a:r>
              <a:rPr lang="en-US" baseline="0" dirty="0" smtClean="0"/>
              <a:t>-- Americans with Disabilities Act will catch most of these such as the width of aisles, elevators, bathroom stalls, and cut curbs for wheelchair access</a:t>
            </a:r>
          </a:p>
          <a:p>
            <a:r>
              <a:rPr lang="en-US" baseline="0" dirty="0" smtClean="0"/>
              <a:t>-- Use state daycare guidelines if you want to be top-notch. A five-star daycare in NC has to pass rigorous tests for accessibility and safety for example</a:t>
            </a:r>
          </a:p>
          <a:p>
            <a:r>
              <a:rPr lang="en-US" baseline="0" dirty="0" smtClean="0"/>
              <a:t>-- Can people in wheelchairs get their chair under counters at computers, tables, check-out, sinks?</a:t>
            </a:r>
          </a:p>
          <a:p>
            <a:r>
              <a:rPr lang="en-US" baseline="0" dirty="0" smtClean="0"/>
              <a:t>-- For that matter, do you know if your library has a wheelchair to loan? If so, do you know where it is?</a:t>
            </a:r>
          </a:p>
          <a:p>
            <a:endParaRPr lang="en-US" baseline="0" dirty="0" smtClean="0"/>
          </a:p>
          <a:p>
            <a:r>
              <a:rPr lang="en-US" baseline="0" dirty="0" smtClean="0"/>
              <a:t>Large text + high contrast: </a:t>
            </a:r>
          </a:p>
          <a:p>
            <a:r>
              <a:rPr lang="en-US" baseline="0" dirty="0" smtClean="0"/>
              <a:t>-- If possible, have a computer which can be used for those who are visually impaired</a:t>
            </a:r>
          </a:p>
          <a:p>
            <a:r>
              <a:rPr lang="en-US" baseline="0" dirty="0" smtClean="0"/>
              <a:t>-- Signage should be high contrast in person as well as on your site</a:t>
            </a:r>
          </a:p>
          <a:p>
            <a:r>
              <a:rPr lang="en-US" baseline="0" dirty="0" smtClean="0"/>
              <a:t>-- If you can, invest in other assistance technology like screen-readers, braille books, etc. </a:t>
            </a:r>
          </a:p>
          <a:p>
            <a:endParaRPr lang="en-US" dirty="0" smtClean="0"/>
          </a:p>
          <a:p>
            <a:r>
              <a:rPr lang="en-US" dirty="0" smtClean="0"/>
              <a:t>Technology: </a:t>
            </a:r>
          </a:p>
          <a:p>
            <a:r>
              <a:rPr lang="en-US" dirty="0" smtClean="0"/>
              <a:t>-- iPads are not very accessible</a:t>
            </a:r>
          </a:p>
          <a:p>
            <a:r>
              <a:rPr lang="en-US" dirty="0" smtClean="0"/>
              <a:t>-- Use gamer mice with rollerball</a:t>
            </a:r>
          </a:p>
          <a:p>
            <a:r>
              <a:rPr lang="en-US" dirty="0" smtClean="0"/>
              <a:t>--</a:t>
            </a:r>
            <a:r>
              <a:rPr lang="en-US" baseline="0" dirty="0" smtClean="0"/>
              <a:t> Large-lettered keyboards</a:t>
            </a:r>
          </a:p>
          <a:p>
            <a:r>
              <a:rPr lang="en-US" baseline="0" dirty="0" smtClean="0"/>
              <a:t>-- If you have digital kiosks, you should have an audio port available and design a kiosk where sound can be used for navigation</a:t>
            </a:r>
          </a:p>
          <a:p>
            <a:r>
              <a:rPr lang="en-US" baseline="0" dirty="0" smtClean="0"/>
              <a:t>-- Perhaps have special equipment which is not for the general public</a:t>
            </a:r>
          </a:p>
          <a:p>
            <a:r>
              <a:rPr lang="en-US" baseline="0" dirty="0" smtClean="0"/>
              <a:t>----- My library lent out a portable CD player for a senior resident who could not use computers and the buttons on MP3 players are too small.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31</a:t>
            </a:fld>
            <a:endParaRPr lang="en-US" dirty="0"/>
          </a:p>
        </p:txBody>
      </p:sp>
    </p:spTree>
    <p:extLst>
      <p:ext uri="{BB962C8B-B14F-4D97-AF65-F5344CB8AC3E}">
        <p14:creationId xmlns:p14="http://schemas.microsoft.com/office/powerpoint/2010/main" val="355119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baseline="0" dirty="0" smtClean="0"/>
              <a:t>The Nielsen Norman Group is a leader in the UX field. Go check out their website for hundreds of articles. Everyone references them at some point.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780416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 attention to the difficulties others encounter with</a:t>
            </a:r>
            <a:r>
              <a:rPr lang="en-US" baseline="0" dirty="0" smtClean="0"/>
              <a:t> your library. </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32</a:t>
            </a:fld>
            <a:endParaRPr lang="en-US" dirty="0"/>
          </a:p>
        </p:txBody>
      </p:sp>
    </p:spTree>
    <p:extLst>
      <p:ext uri="{BB962C8B-B14F-4D97-AF65-F5344CB8AC3E}">
        <p14:creationId xmlns:p14="http://schemas.microsoft.com/office/powerpoint/2010/main" val="1966465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nothing else, just ask someone</a:t>
            </a:r>
            <a:r>
              <a:rPr lang="en-US" baseline="0" dirty="0" smtClean="0"/>
              <a:t> what they think. </a:t>
            </a:r>
          </a:p>
          <a:p>
            <a:endParaRPr lang="en-US" baseline="0" dirty="0" smtClean="0"/>
          </a:p>
          <a:p>
            <a:r>
              <a:rPr lang="en-US" baseline="0" dirty="0" smtClean="0"/>
              <a:t>-- Even just a quick back-and-forth with your coworkers. Does this make sentence? How does this look? </a:t>
            </a:r>
          </a:p>
          <a:p>
            <a:r>
              <a:rPr lang="en-US" baseline="0" dirty="0" smtClean="0"/>
              <a:t>----- But use your own judgment too. Your coworker may not have an eye for design or care about consistency</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37</a:t>
            </a:fld>
            <a:endParaRPr lang="en-US" dirty="0"/>
          </a:p>
        </p:txBody>
      </p:sp>
    </p:spTree>
    <p:extLst>
      <p:ext uri="{BB962C8B-B14F-4D97-AF65-F5344CB8AC3E}">
        <p14:creationId xmlns:p14="http://schemas.microsoft.com/office/powerpoint/2010/main" val="30902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agree with Nielsen Norman: UX a holistic system where everything is interconnected. </a:t>
            </a:r>
          </a:p>
          <a:p>
            <a:endParaRPr lang="en-US" baseline="0" dirty="0" smtClean="0"/>
          </a:p>
          <a:p>
            <a:r>
              <a:rPr lang="en-US" baseline="0" dirty="0" smtClean="0"/>
              <a:t>-- Every touch point a user has with your library is a moment of experience. </a:t>
            </a:r>
          </a:p>
          <a:p>
            <a:r>
              <a:rPr lang="en-US" baseline="0" dirty="0" smtClean="0"/>
              <a:t>-- What can they learn about your library from the web?</a:t>
            </a:r>
          </a:p>
          <a:p>
            <a:r>
              <a:rPr lang="en-US" baseline="0" dirty="0" smtClean="0"/>
              <a:t>-- Who answers the phone when they call? Is it a machine or person? Is that person friendly and helpful? </a:t>
            </a:r>
          </a:p>
          <a:p>
            <a:r>
              <a:rPr lang="en-US" baseline="0" dirty="0" smtClean="0"/>
              <a:t>-- When they visit, can they find a place to park?</a:t>
            </a:r>
          </a:p>
          <a:p>
            <a:r>
              <a:rPr lang="en-US" baseline="0" dirty="0" smtClean="0"/>
              <a:t>-- And so on to what their neighbors have to say about the library. Is it a must-visit place in town?</a:t>
            </a:r>
          </a:p>
          <a:p>
            <a:endParaRPr lang="en-US" baseline="0" dirty="0" smtClean="0"/>
          </a:p>
          <a:p>
            <a:r>
              <a:rPr lang="en-US" baseline="0" dirty="0" smtClean="0"/>
              <a:t>The ultimate goal is to make people’s lives better so they can get their work done. </a:t>
            </a:r>
          </a:p>
          <a:p>
            <a:r>
              <a:rPr lang="en-US" baseline="0" dirty="0" smtClean="0"/>
              <a:t>Your goal may be different and your objectives may change depending on the project.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61398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is it important that users have great interactions with the library?</a:t>
            </a:r>
          </a:p>
          <a:p>
            <a:endParaRPr lang="en-US" baseline="0" dirty="0" smtClean="0"/>
          </a:p>
          <a:p>
            <a:r>
              <a:rPr lang="en-US" baseline="0" dirty="0" smtClean="0"/>
              <a:t>[read slide]</a:t>
            </a:r>
          </a:p>
          <a:p>
            <a:endParaRPr lang="en-US" baseline="0" dirty="0" smtClean="0"/>
          </a:p>
          <a:p>
            <a:r>
              <a:rPr lang="en-US" baseline="0" dirty="0" smtClean="0"/>
              <a:t>There are of course, other ways that users can support the library. In turn, the library has to support their community. </a:t>
            </a:r>
          </a:p>
          <a:p>
            <a:r>
              <a:rPr lang="en-US" baseline="0" dirty="0" smtClean="0"/>
              <a:t>What the library provides for the community depends on your mission. </a:t>
            </a:r>
          </a:p>
          <a:p>
            <a:endParaRPr lang="en-US" baseline="0" dirty="0" smtClean="0"/>
          </a:p>
          <a:p>
            <a:r>
              <a:rPr lang="en-US" baseline="0" dirty="0" smtClean="0"/>
              <a:t>How can tell if your library is helping? </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17987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find out if </a:t>
            </a:r>
            <a:r>
              <a:rPr lang="en-US" baseline="0" dirty="0" smtClean="0"/>
              <a:t>your library is making users happy and removing obstacles that get in the way of their goals,  </a:t>
            </a:r>
          </a:p>
          <a:p>
            <a:r>
              <a:rPr lang="en-US" baseline="0" dirty="0" smtClean="0"/>
              <a:t>You need to keep track of what you’re doing and how it impacts users. </a:t>
            </a:r>
          </a:p>
          <a:p>
            <a:endParaRPr lang="en-US" baseline="0" dirty="0" smtClean="0"/>
          </a:p>
          <a:p>
            <a:r>
              <a:rPr lang="en-US" baseline="0" dirty="0" smtClean="0"/>
              <a:t>First, what do people need?</a:t>
            </a:r>
          </a:p>
          <a:p>
            <a:r>
              <a:rPr lang="en-US" baseline="0" dirty="0" smtClean="0"/>
              <a:t>-- Access to information for work or play</a:t>
            </a:r>
          </a:p>
          <a:p>
            <a:r>
              <a:rPr lang="en-US" baseline="0" dirty="0" smtClean="0"/>
              <a:t>-- Literacy</a:t>
            </a:r>
          </a:p>
          <a:p>
            <a:r>
              <a:rPr lang="en-US" baseline="0" dirty="0" smtClean="0"/>
              <a:t>-- Computer familiarity to get jobs or just function in today’s society</a:t>
            </a:r>
          </a:p>
          <a:p>
            <a:r>
              <a:rPr lang="en-US" baseline="0" dirty="0" smtClean="0"/>
              <a:t>-- To feel part of a community such as parents and seniors who need to know they’re not alone</a:t>
            </a:r>
          </a:p>
          <a:p>
            <a:r>
              <a:rPr lang="en-US" baseline="0" dirty="0" smtClean="0"/>
              <a:t>-- and so on</a:t>
            </a:r>
          </a:p>
          <a:p>
            <a:endParaRPr lang="en-US" baseline="0" dirty="0" smtClean="0"/>
          </a:p>
          <a:p>
            <a:r>
              <a:rPr lang="en-US" baseline="0" dirty="0" smtClean="0"/>
              <a:t>What is success:</a:t>
            </a:r>
          </a:p>
          <a:p>
            <a:r>
              <a:rPr lang="en-US" dirty="0" smtClean="0"/>
              <a:t>-- You need to know where you start at so you can make goals</a:t>
            </a:r>
            <a:r>
              <a:rPr lang="en-US" baseline="0" dirty="0" smtClean="0"/>
              <a:t> to see if interaction or usage increases. </a:t>
            </a:r>
          </a:p>
          <a:p>
            <a:r>
              <a:rPr lang="en-US" baseline="0" dirty="0" smtClean="0"/>
              <a:t>e.g. program attendance</a:t>
            </a:r>
          </a:p>
          <a:p>
            <a:r>
              <a:rPr lang="en-US" baseline="0" dirty="0" smtClean="0"/>
              <a:t>e.g. database usage</a:t>
            </a:r>
          </a:p>
          <a:p>
            <a:r>
              <a:rPr lang="en-US" baseline="0" dirty="0" smtClean="0"/>
              <a:t>e.g. more library card signups</a:t>
            </a:r>
          </a:p>
          <a:p>
            <a:endParaRPr lang="en-US" baseline="0" dirty="0" smtClean="0"/>
          </a:p>
          <a:p>
            <a:r>
              <a:rPr lang="en-US" baseline="0" dirty="0" smtClean="0"/>
              <a:t>Track that usage to see how you’re doing. The rest of this webinar will introduce things to track and how to do it. </a:t>
            </a:r>
          </a:p>
          <a:p>
            <a:r>
              <a:rPr lang="en-US" baseline="0" dirty="0" smtClean="0"/>
              <a:t>Also simple things you can do to improve the user experience of the library.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63271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baseline="0" dirty="0" smtClean="0"/>
              <a:t>This quote from Aaron Schmidt and Amanda Etches gives you a grounding as to what you’re looking to do. Check out their book for some foundational tips on UX in libraries. </a:t>
            </a:r>
          </a:p>
          <a:p>
            <a:pPr marL="0" marR="0" indent="0" algn="l" defTabSz="91421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268860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you can define what users want, you need to figure out who are your users.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66958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come</a:t>
            </a:r>
            <a:r>
              <a:rPr lang="en-US" baseline="0" dirty="0" smtClean="0"/>
              <a:t> as a surprise, but not everyone is your user. </a:t>
            </a:r>
          </a:p>
          <a:p>
            <a:endParaRPr lang="en-US" baseline="0" dirty="0" smtClean="0"/>
          </a:p>
          <a:p>
            <a:r>
              <a:rPr lang="en-US" baseline="0" dirty="0" smtClean="0"/>
              <a:t>This is especially true when you’re trying to develop new services and get people in the door.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346950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8479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0" y="0"/>
            <a:ext cx="24377650" cy="13716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4324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Rectangle 2"/>
          <p:cNvSpPr/>
          <p:nvPr userDrawn="1"/>
        </p:nvSpPr>
        <p:spPr>
          <a:xfrm>
            <a:off x="0" y="0"/>
            <a:ext cx="24377650" cy="13716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13"/>
          <p:cNvSpPr>
            <a:spLocks noGrp="1"/>
          </p:cNvSpPr>
          <p:nvPr>
            <p:ph type="pic" sz="quarter" idx="13"/>
          </p:nvPr>
        </p:nvSpPr>
        <p:spPr>
          <a:xfrm>
            <a:off x="1" y="0"/>
            <a:ext cx="24423368"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9423013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Big Image Placeholder">
    <p:spTree>
      <p:nvGrpSpPr>
        <p:cNvPr id="1" name=""/>
        <p:cNvGrpSpPr/>
        <p:nvPr/>
      </p:nvGrpSpPr>
      <p:grpSpPr>
        <a:xfrm>
          <a:off x="0" y="0"/>
          <a:ext cx="0" cy="0"/>
          <a:chOff x="0" y="0"/>
          <a:chExt cx="0" cy="0"/>
        </a:xfrm>
      </p:grpSpPr>
      <p:sp>
        <p:nvSpPr>
          <p:cNvPr id="3" name="Rectangle 2"/>
          <p:cNvSpPr/>
          <p:nvPr userDrawn="1"/>
        </p:nvSpPr>
        <p:spPr>
          <a:xfrm>
            <a:off x="0" y="0"/>
            <a:ext cx="24377650" cy="13716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13"/>
          <p:cNvSpPr>
            <a:spLocks noGrp="1"/>
          </p:cNvSpPr>
          <p:nvPr>
            <p:ph type="pic" sz="quarter" idx="13"/>
          </p:nvPr>
        </p:nvSpPr>
        <p:spPr>
          <a:xfrm>
            <a:off x="1" y="0"/>
            <a:ext cx="1356528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8089094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Clients Rectangle">
    <p:spTree>
      <p:nvGrpSpPr>
        <p:cNvPr id="1" name=""/>
        <p:cNvGrpSpPr/>
        <p:nvPr/>
      </p:nvGrpSpPr>
      <p:grpSpPr>
        <a:xfrm>
          <a:off x="0" y="0"/>
          <a:ext cx="0" cy="0"/>
          <a:chOff x="0" y="0"/>
          <a:chExt cx="0" cy="0"/>
        </a:xfrm>
      </p:grpSpPr>
      <p:sp>
        <p:nvSpPr>
          <p:cNvPr id="26" name="Picture Placeholder 2"/>
          <p:cNvSpPr>
            <a:spLocks noGrp="1"/>
          </p:cNvSpPr>
          <p:nvPr>
            <p:ph type="pic" sz="quarter" idx="13"/>
          </p:nvPr>
        </p:nvSpPr>
        <p:spPr>
          <a:xfrm>
            <a:off x="1666847" y="3364015"/>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27" name="Picture Placeholder 2"/>
          <p:cNvSpPr>
            <a:spLocks noGrp="1"/>
          </p:cNvSpPr>
          <p:nvPr>
            <p:ph type="pic" sz="quarter" idx="14"/>
          </p:nvPr>
        </p:nvSpPr>
        <p:spPr>
          <a:xfrm>
            <a:off x="7396240" y="3364015"/>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28" name="Picture Placeholder 2"/>
          <p:cNvSpPr>
            <a:spLocks noGrp="1"/>
          </p:cNvSpPr>
          <p:nvPr>
            <p:ph type="pic" sz="quarter" idx="15"/>
          </p:nvPr>
        </p:nvSpPr>
        <p:spPr>
          <a:xfrm>
            <a:off x="12760861" y="3364015"/>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29" name="Picture Placeholder 2"/>
          <p:cNvSpPr>
            <a:spLocks noGrp="1"/>
          </p:cNvSpPr>
          <p:nvPr>
            <p:ph type="pic" sz="quarter" idx="16"/>
          </p:nvPr>
        </p:nvSpPr>
        <p:spPr>
          <a:xfrm>
            <a:off x="18084877" y="3364015"/>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30" name="Picture Placeholder 2"/>
          <p:cNvSpPr>
            <a:spLocks noGrp="1"/>
          </p:cNvSpPr>
          <p:nvPr>
            <p:ph type="pic" sz="quarter" idx="17"/>
          </p:nvPr>
        </p:nvSpPr>
        <p:spPr>
          <a:xfrm>
            <a:off x="1666847" y="5957056"/>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31" name="Picture Placeholder 2"/>
          <p:cNvSpPr>
            <a:spLocks noGrp="1"/>
          </p:cNvSpPr>
          <p:nvPr>
            <p:ph type="pic" sz="quarter" idx="18"/>
          </p:nvPr>
        </p:nvSpPr>
        <p:spPr>
          <a:xfrm>
            <a:off x="7396240" y="5957056"/>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32" name="Picture Placeholder 2"/>
          <p:cNvSpPr>
            <a:spLocks noGrp="1"/>
          </p:cNvSpPr>
          <p:nvPr>
            <p:ph type="pic" sz="quarter" idx="19"/>
          </p:nvPr>
        </p:nvSpPr>
        <p:spPr>
          <a:xfrm>
            <a:off x="12760861" y="5957056"/>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33" name="Picture Placeholder 2"/>
          <p:cNvSpPr>
            <a:spLocks noGrp="1"/>
          </p:cNvSpPr>
          <p:nvPr>
            <p:ph type="pic" sz="quarter" idx="20"/>
          </p:nvPr>
        </p:nvSpPr>
        <p:spPr>
          <a:xfrm>
            <a:off x="18084877" y="5957056"/>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34" name="Picture Placeholder 2"/>
          <p:cNvSpPr>
            <a:spLocks noGrp="1"/>
          </p:cNvSpPr>
          <p:nvPr>
            <p:ph type="pic" sz="quarter" idx="21"/>
          </p:nvPr>
        </p:nvSpPr>
        <p:spPr>
          <a:xfrm>
            <a:off x="1666847" y="8576559"/>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35" name="Picture Placeholder 2"/>
          <p:cNvSpPr>
            <a:spLocks noGrp="1"/>
          </p:cNvSpPr>
          <p:nvPr>
            <p:ph type="pic" sz="quarter" idx="22"/>
          </p:nvPr>
        </p:nvSpPr>
        <p:spPr>
          <a:xfrm>
            <a:off x="7396240" y="8576559"/>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36" name="Picture Placeholder 2"/>
          <p:cNvSpPr>
            <a:spLocks noGrp="1"/>
          </p:cNvSpPr>
          <p:nvPr>
            <p:ph type="pic" sz="quarter" idx="23"/>
          </p:nvPr>
        </p:nvSpPr>
        <p:spPr>
          <a:xfrm>
            <a:off x="12760861" y="8576559"/>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37" name="Picture Placeholder 2"/>
          <p:cNvSpPr>
            <a:spLocks noGrp="1"/>
          </p:cNvSpPr>
          <p:nvPr>
            <p:ph type="pic" sz="quarter" idx="24"/>
          </p:nvPr>
        </p:nvSpPr>
        <p:spPr>
          <a:xfrm>
            <a:off x="18084877" y="8576559"/>
            <a:ext cx="4630133" cy="2090310"/>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Tree>
    <p:extLst>
      <p:ext uri="{BB962C8B-B14F-4D97-AF65-F5344CB8AC3E}">
        <p14:creationId xmlns:p14="http://schemas.microsoft.com/office/powerpoint/2010/main" val="28742634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Clients Square">
    <p:spTree>
      <p:nvGrpSpPr>
        <p:cNvPr id="1" name=""/>
        <p:cNvGrpSpPr/>
        <p:nvPr/>
      </p:nvGrpSpPr>
      <p:grpSpPr>
        <a:xfrm>
          <a:off x="0" y="0"/>
          <a:ext cx="0" cy="0"/>
          <a:chOff x="0" y="0"/>
          <a:chExt cx="0" cy="0"/>
        </a:xfrm>
      </p:grpSpPr>
      <p:sp>
        <p:nvSpPr>
          <p:cNvPr id="79" name="Picture Placeholder 2"/>
          <p:cNvSpPr>
            <a:spLocks noGrp="1"/>
          </p:cNvSpPr>
          <p:nvPr>
            <p:ph type="pic" sz="quarter" idx="13"/>
          </p:nvPr>
        </p:nvSpPr>
        <p:spPr>
          <a:xfrm>
            <a:off x="3101313" y="3040937"/>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80" name="Picture Placeholder 2"/>
          <p:cNvSpPr>
            <a:spLocks noGrp="1"/>
          </p:cNvSpPr>
          <p:nvPr>
            <p:ph type="pic" sz="quarter" idx="14"/>
          </p:nvPr>
        </p:nvSpPr>
        <p:spPr>
          <a:xfrm>
            <a:off x="6159690" y="3040937"/>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81" name="Picture Placeholder 2"/>
          <p:cNvSpPr>
            <a:spLocks noGrp="1"/>
          </p:cNvSpPr>
          <p:nvPr>
            <p:ph type="pic" sz="quarter" idx="15"/>
          </p:nvPr>
        </p:nvSpPr>
        <p:spPr>
          <a:xfrm>
            <a:off x="9218066" y="3040937"/>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82" name="Picture Placeholder 2"/>
          <p:cNvSpPr>
            <a:spLocks noGrp="1"/>
          </p:cNvSpPr>
          <p:nvPr>
            <p:ph type="pic" sz="quarter" idx="16"/>
          </p:nvPr>
        </p:nvSpPr>
        <p:spPr>
          <a:xfrm>
            <a:off x="12276443" y="3040937"/>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83" name="Picture Placeholder 2"/>
          <p:cNvSpPr>
            <a:spLocks noGrp="1"/>
          </p:cNvSpPr>
          <p:nvPr>
            <p:ph type="pic" sz="quarter" idx="17"/>
          </p:nvPr>
        </p:nvSpPr>
        <p:spPr>
          <a:xfrm>
            <a:off x="15334820" y="3040937"/>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84" name="Picture Placeholder 2"/>
          <p:cNvSpPr>
            <a:spLocks noGrp="1"/>
          </p:cNvSpPr>
          <p:nvPr>
            <p:ph type="pic" sz="quarter" idx="18"/>
          </p:nvPr>
        </p:nvSpPr>
        <p:spPr>
          <a:xfrm>
            <a:off x="18393197" y="3040937"/>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91" name="Picture Placeholder 2"/>
          <p:cNvSpPr>
            <a:spLocks noGrp="1"/>
          </p:cNvSpPr>
          <p:nvPr>
            <p:ph type="pic" sz="quarter" idx="19"/>
          </p:nvPr>
        </p:nvSpPr>
        <p:spPr>
          <a:xfrm>
            <a:off x="3101313" y="6107297"/>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92" name="Picture Placeholder 2"/>
          <p:cNvSpPr>
            <a:spLocks noGrp="1"/>
          </p:cNvSpPr>
          <p:nvPr>
            <p:ph type="pic" sz="quarter" idx="20"/>
          </p:nvPr>
        </p:nvSpPr>
        <p:spPr>
          <a:xfrm>
            <a:off x="6159690" y="6107297"/>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93" name="Picture Placeholder 2"/>
          <p:cNvSpPr>
            <a:spLocks noGrp="1"/>
          </p:cNvSpPr>
          <p:nvPr>
            <p:ph type="pic" sz="quarter" idx="21"/>
          </p:nvPr>
        </p:nvSpPr>
        <p:spPr>
          <a:xfrm>
            <a:off x="9218066" y="6107297"/>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94" name="Picture Placeholder 2"/>
          <p:cNvSpPr>
            <a:spLocks noGrp="1"/>
          </p:cNvSpPr>
          <p:nvPr>
            <p:ph type="pic" sz="quarter" idx="22"/>
          </p:nvPr>
        </p:nvSpPr>
        <p:spPr>
          <a:xfrm>
            <a:off x="12276443" y="6107297"/>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95" name="Picture Placeholder 2"/>
          <p:cNvSpPr>
            <a:spLocks noGrp="1"/>
          </p:cNvSpPr>
          <p:nvPr>
            <p:ph type="pic" sz="quarter" idx="23"/>
          </p:nvPr>
        </p:nvSpPr>
        <p:spPr>
          <a:xfrm>
            <a:off x="15334820" y="6107297"/>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96" name="Picture Placeholder 2"/>
          <p:cNvSpPr>
            <a:spLocks noGrp="1"/>
          </p:cNvSpPr>
          <p:nvPr>
            <p:ph type="pic" sz="quarter" idx="24"/>
          </p:nvPr>
        </p:nvSpPr>
        <p:spPr>
          <a:xfrm>
            <a:off x="18393197" y="6107297"/>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103" name="Picture Placeholder 2"/>
          <p:cNvSpPr>
            <a:spLocks noGrp="1"/>
          </p:cNvSpPr>
          <p:nvPr>
            <p:ph type="pic" sz="quarter" idx="25"/>
          </p:nvPr>
        </p:nvSpPr>
        <p:spPr>
          <a:xfrm>
            <a:off x="3101313" y="9246575"/>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104" name="Picture Placeholder 2"/>
          <p:cNvSpPr>
            <a:spLocks noGrp="1"/>
          </p:cNvSpPr>
          <p:nvPr>
            <p:ph type="pic" sz="quarter" idx="26"/>
          </p:nvPr>
        </p:nvSpPr>
        <p:spPr>
          <a:xfrm>
            <a:off x="6159690" y="9246575"/>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105" name="Picture Placeholder 2"/>
          <p:cNvSpPr>
            <a:spLocks noGrp="1"/>
          </p:cNvSpPr>
          <p:nvPr>
            <p:ph type="pic" sz="quarter" idx="27"/>
          </p:nvPr>
        </p:nvSpPr>
        <p:spPr>
          <a:xfrm>
            <a:off x="9218066" y="9246575"/>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106" name="Picture Placeholder 2"/>
          <p:cNvSpPr>
            <a:spLocks noGrp="1"/>
          </p:cNvSpPr>
          <p:nvPr>
            <p:ph type="pic" sz="quarter" idx="28"/>
          </p:nvPr>
        </p:nvSpPr>
        <p:spPr>
          <a:xfrm>
            <a:off x="12276443" y="9246575"/>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107" name="Picture Placeholder 2"/>
          <p:cNvSpPr>
            <a:spLocks noGrp="1"/>
          </p:cNvSpPr>
          <p:nvPr>
            <p:ph type="pic" sz="quarter" idx="29"/>
          </p:nvPr>
        </p:nvSpPr>
        <p:spPr>
          <a:xfrm>
            <a:off x="15334820" y="9246575"/>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
        <p:nvSpPr>
          <p:cNvPr id="108" name="Picture Placeholder 2"/>
          <p:cNvSpPr>
            <a:spLocks noGrp="1"/>
          </p:cNvSpPr>
          <p:nvPr>
            <p:ph type="pic" sz="quarter" idx="30"/>
          </p:nvPr>
        </p:nvSpPr>
        <p:spPr>
          <a:xfrm>
            <a:off x="18393197" y="9246575"/>
            <a:ext cx="2822817" cy="2822816"/>
          </a:xfrm>
          <a:solidFill>
            <a:schemeClr val="bg1">
              <a:lumMod val="95000"/>
            </a:schemeClr>
          </a:solidFill>
        </p:spPr>
        <p:txBody>
          <a:bodyPr>
            <a:normAutofit/>
          </a:bodyPr>
          <a:lstStyle>
            <a:lvl1pPr marL="0" indent="0">
              <a:buNone/>
              <a:defRPr sz="2800">
                <a:latin typeface="Lato Light"/>
                <a:cs typeface="Lato Light"/>
              </a:defRPr>
            </a:lvl1pPr>
          </a:lstStyle>
          <a:p>
            <a:endParaRPr lang="en-US" dirty="0"/>
          </a:p>
        </p:txBody>
      </p:sp>
    </p:spTree>
    <p:extLst>
      <p:ext uri="{BB962C8B-B14F-4D97-AF65-F5344CB8AC3E}">
        <p14:creationId xmlns:p14="http://schemas.microsoft.com/office/powerpoint/2010/main" val="17028704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2" y="0"/>
            <a:ext cx="15595855" cy="13716000"/>
          </a:xfrm>
        </p:spPr>
        <p:txBody>
          <a:bodyPr/>
          <a:lstStyle>
            <a:lvl1pPr>
              <a:defRPr baseline="0"/>
            </a:lvl1pPr>
          </a:lstStyle>
          <a:p>
            <a:r>
              <a:rPr lang="en-US" dirty="0" smtClean="0"/>
              <a:t>Drag / Drop / Send to Back</a:t>
            </a:r>
            <a:endParaRPr lang="en-US" dirty="0"/>
          </a:p>
        </p:txBody>
      </p:sp>
    </p:spTree>
    <p:extLst>
      <p:ext uri="{BB962C8B-B14F-4D97-AF65-F5344CB8AC3E}">
        <p14:creationId xmlns:p14="http://schemas.microsoft.com/office/powerpoint/2010/main" val="4740645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Big Image Placeholder">
    <p:spTree>
      <p:nvGrpSpPr>
        <p:cNvPr id="1" name=""/>
        <p:cNvGrpSpPr/>
        <p:nvPr/>
      </p:nvGrpSpPr>
      <p:grpSpPr>
        <a:xfrm>
          <a:off x="0" y="0"/>
          <a:ext cx="0" cy="0"/>
          <a:chOff x="0" y="0"/>
          <a:chExt cx="0" cy="0"/>
        </a:xfrm>
      </p:grpSpPr>
      <p:sp>
        <p:nvSpPr>
          <p:cNvPr id="13" name="Picture Placeholder 2"/>
          <p:cNvSpPr>
            <a:spLocks noGrp="1"/>
          </p:cNvSpPr>
          <p:nvPr>
            <p:ph type="pic" sz="quarter" idx="15"/>
          </p:nvPr>
        </p:nvSpPr>
        <p:spPr>
          <a:xfrm>
            <a:off x="1541463" y="2997200"/>
            <a:ext cx="5172520" cy="8585200"/>
          </a:xfrm>
        </p:spPr>
        <p:txBody>
          <a:bodyPr rtlCol="0">
            <a:normAutofit/>
          </a:bodyPr>
          <a:lstStyle>
            <a:lvl1pPr marL="0" indent="0">
              <a:buNone/>
              <a:defRPr sz="2000">
                <a:solidFill>
                  <a:schemeClr val="tx1"/>
                </a:solidFill>
                <a:latin typeface="Lato Light"/>
                <a:cs typeface="Lato Light"/>
              </a:defRPr>
            </a:lvl1pPr>
          </a:lstStyle>
          <a:p>
            <a:pPr lvl="0"/>
            <a:endParaRPr lang="en-US" noProof="0" dirty="0"/>
          </a:p>
        </p:txBody>
      </p:sp>
      <p:sp>
        <p:nvSpPr>
          <p:cNvPr id="9" name="Picture Placeholder 2"/>
          <p:cNvSpPr>
            <a:spLocks noGrp="1"/>
          </p:cNvSpPr>
          <p:nvPr>
            <p:ph type="pic" sz="quarter" idx="16"/>
          </p:nvPr>
        </p:nvSpPr>
        <p:spPr>
          <a:xfrm>
            <a:off x="6919220" y="2997200"/>
            <a:ext cx="5172520" cy="8585200"/>
          </a:xfrm>
        </p:spPr>
        <p:txBody>
          <a:bodyPr rtlCol="0">
            <a:normAutofit/>
          </a:bodyPr>
          <a:lstStyle>
            <a:lvl1pPr marL="0" indent="0">
              <a:buNone/>
              <a:defRPr sz="2000">
                <a:solidFill>
                  <a:schemeClr val="tx1"/>
                </a:solidFill>
                <a:latin typeface="Lato Light"/>
                <a:cs typeface="Lato Light"/>
              </a:defRPr>
            </a:lvl1pPr>
          </a:lstStyle>
          <a:p>
            <a:pPr lvl="0"/>
            <a:endParaRPr lang="en-US" noProof="0" dirty="0"/>
          </a:p>
        </p:txBody>
      </p:sp>
      <p:sp>
        <p:nvSpPr>
          <p:cNvPr id="10" name="Picture Placeholder 2"/>
          <p:cNvSpPr>
            <a:spLocks noGrp="1"/>
          </p:cNvSpPr>
          <p:nvPr>
            <p:ph type="pic" sz="quarter" idx="17"/>
          </p:nvPr>
        </p:nvSpPr>
        <p:spPr>
          <a:xfrm>
            <a:off x="12301786" y="2997200"/>
            <a:ext cx="5172520" cy="8585200"/>
          </a:xfrm>
        </p:spPr>
        <p:txBody>
          <a:bodyPr rtlCol="0">
            <a:normAutofit/>
          </a:bodyPr>
          <a:lstStyle>
            <a:lvl1pPr marL="0" indent="0">
              <a:buNone/>
              <a:defRPr sz="2000">
                <a:solidFill>
                  <a:schemeClr val="tx1"/>
                </a:solidFill>
                <a:latin typeface="Lato Light"/>
                <a:cs typeface="Lato Light"/>
              </a:defRPr>
            </a:lvl1pPr>
          </a:lstStyle>
          <a:p>
            <a:pPr lvl="0"/>
            <a:endParaRPr lang="en-US" noProof="0" dirty="0"/>
          </a:p>
        </p:txBody>
      </p:sp>
      <p:sp>
        <p:nvSpPr>
          <p:cNvPr id="14" name="Picture Placeholder 2"/>
          <p:cNvSpPr>
            <a:spLocks noGrp="1"/>
          </p:cNvSpPr>
          <p:nvPr>
            <p:ph type="pic" sz="quarter" idx="18"/>
          </p:nvPr>
        </p:nvSpPr>
        <p:spPr>
          <a:xfrm>
            <a:off x="17679543" y="2997200"/>
            <a:ext cx="5172520" cy="8585200"/>
          </a:xfrm>
        </p:spPr>
        <p:txBody>
          <a:bodyPr rtlCol="0">
            <a:normAutofit/>
          </a:bodyPr>
          <a:lstStyle>
            <a:lvl1pPr marL="0" indent="0">
              <a:buNone/>
              <a:defRPr sz="2000">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25055207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8883" y="549276"/>
            <a:ext cx="21939885" cy="228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8883" y="3200401"/>
            <a:ext cx="10766795" cy="9051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91972" y="3200401"/>
            <a:ext cx="10766795" cy="9051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218883" y="12712701"/>
            <a:ext cx="5688118" cy="730250"/>
          </a:xfrm>
          <a:prstGeom prst="rect">
            <a:avLst/>
          </a:prstGeom>
          <a:ln/>
        </p:spPr>
        <p:txBody>
          <a:bodyPr lIns="217673" tIns="108836" rIns="217673" bIns="108836"/>
          <a:lstStyle>
            <a:lvl1pPr>
              <a:defRPr/>
            </a:lvl1pPr>
          </a:lstStyle>
          <a:p>
            <a:pPr>
              <a:defRPr/>
            </a:pPr>
            <a:endParaRPr lang="en-US"/>
          </a:p>
        </p:txBody>
      </p:sp>
      <p:sp>
        <p:nvSpPr>
          <p:cNvPr id="6" name="Footer Placeholder 5"/>
          <p:cNvSpPr>
            <a:spLocks noGrp="1" noChangeArrowheads="1"/>
          </p:cNvSpPr>
          <p:nvPr>
            <p:ph type="ftr" sz="quarter" idx="11"/>
          </p:nvPr>
        </p:nvSpPr>
        <p:spPr>
          <a:xfrm>
            <a:off x="8329031" y="12712701"/>
            <a:ext cx="7719589" cy="730250"/>
          </a:xfrm>
          <a:prstGeom prst="rect">
            <a:avLst/>
          </a:prstGeom>
          <a:ln/>
        </p:spPr>
        <p:txBody>
          <a:bodyPr lIns="217673" tIns="108836" rIns="217673" bIns="108836"/>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17470649" y="12712701"/>
            <a:ext cx="5688118" cy="730250"/>
          </a:xfrm>
          <a:prstGeom prst="rect">
            <a:avLst/>
          </a:prstGeom>
          <a:ln/>
        </p:spPr>
        <p:txBody>
          <a:bodyPr lIns="217673" tIns="108836" rIns="217673" bIns="108836"/>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Oval 13"/>
          <p:cNvSpPr/>
          <p:nvPr userDrawn="1"/>
        </p:nvSpPr>
        <p:spPr>
          <a:xfrm>
            <a:off x="22432557" y="971902"/>
            <a:ext cx="687533" cy="687533"/>
          </a:xfrm>
          <a:prstGeom prst="ellipse">
            <a:avLst/>
          </a:prstGeom>
          <a:solidFill>
            <a:srgbClr val="566A86"/>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solidFill>
                <a:schemeClr val="tx1"/>
              </a:solidFill>
              <a:latin typeface="Lato Light"/>
              <a:cs typeface="Lato Light"/>
            </a:endParaRPr>
          </a:p>
        </p:txBody>
      </p:sp>
      <p:sp>
        <p:nvSpPr>
          <p:cNvPr id="2" name="Title Placeholder 1"/>
          <p:cNvSpPr>
            <a:spLocks noGrp="1"/>
          </p:cNvSpPr>
          <p:nvPr>
            <p:ph type="title"/>
          </p:nvPr>
        </p:nvSpPr>
        <p:spPr>
          <a:xfrm>
            <a:off x="1510316" y="645742"/>
            <a:ext cx="21025723" cy="1991831"/>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22403154" y="1039540"/>
            <a:ext cx="738273" cy="553961"/>
          </a:xfrm>
          <a:prstGeom prst="rect">
            <a:avLst/>
          </a:prstGeom>
          <a:noFill/>
        </p:spPr>
        <p:txBody>
          <a:bodyPr wrap="none" lIns="182843" tIns="91422" rIns="182843" bIns="91422" rtlCol="0">
            <a:spAutoFit/>
          </a:bodyPr>
          <a:lstStyle/>
          <a:p>
            <a:pPr algn="ctr"/>
            <a:fld id="{260E2A6B-A809-4840-BF14-8648BC0BDF87}" type="slidenum">
              <a:rPr lang="id-ID" sz="2400" b="1" smtClean="0">
                <a:solidFill>
                  <a:schemeClr val="bg1"/>
                </a:solidFill>
                <a:latin typeface="Lato Light"/>
                <a:cs typeface="Lato Light"/>
              </a:rPr>
              <a:pPr algn="ctr"/>
              <a:t>‹#›</a:t>
            </a:fld>
            <a:endParaRPr lang="id-ID" sz="2400" b="1" dirty="0">
              <a:solidFill>
                <a:schemeClr val="bg1"/>
              </a:solidFill>
              <a:latin typeface="Lato Light"/>
              <a:cs typeface="Lato Light"/>
            </a:endParaRPr>
          </a:p>
        </p:txBody>
      </p:sp>
      <p:cxnSp>
        <p:nvCxnSpPr>
          <p:cNvPr id="8" name="Straight Connector 7"/>
          <p:cNvCxnSpPr/>
          <p:nvPr userDrawn="1"/>
        </p:nvCxnSpPr>
        <p:spPr>
          <a:xfrm>
            <a:off x="0" y="2210635"/>
            <a:ext cx="24377650" cy="0"/>
          </a:xfrm>
          <a:prstGeom prst="line">
            <a:avLst/>
          </a:prstGeom>
          <a:ln w="12700"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7" r:id="rId1"/>
    <p:sldLayoutId id="2147483868" r:id="rId2"/>
    <p:sldLayoutId id="2147483901" r:id="rId3"/>
    <p:sldLayoutId id="2147483821" r:id="rId4"/>
    <p:sldLayoutId id="2147483783" r:id="rId5"/>
    <p:sldLayoutId id="2147483784" r:id="rId6"/>
    <p:sldLayoutId id="2147483876" r:id="rId7"/>
    <p:sldLayoutId id="2147483905" r:id="rId8"/>
    <p:sldLayoutId id="2147483906" r:id="rId9"/>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Lato Bold"/>
          <a:ea typeface="+mj-ea"/>
          <a:cs typeface="Lato Bold"/>
        </a:defRPr>
      </a:lvl1pPr>
    </p:titleStyle>
    <p:body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1899" y="412187"/>
            <a:ext cx="6572814" cy="6572814"/>
          </a:xfrm>
          <a:prstGeom prst="rect">
            <a:avLst/>
          </a:prstGeom>
        </p:spPr>
      </p:pic>
      <p:sp>
        <p:nvSpPr>
          <p:cNvPr id="3" name="TextBox 2"/>
          <p:cNvSpPr txBox="1"/>
          <p:nvPr/>
        </p:nvSpPr>
        <p:spPr>
          <a:xfrm>
            <a:off x="1117600" y="8256929"/>
            <a:ext cx="22199599" cy="1107996"/>
          </a:xfrm>
          <a:prstGeom prst="rect">
            <a:avLst/>
          </a:prstGeom>
          <a:noFill/>
        </p:spPr>
        <p:txBody>
          <a:bodyPr wrap="square" rtlCol="0">
            <a:spAutoFit/>
          </a:bodyPr>
          <a:lstStyle/>
          <a:p>
            <a:pPr algn="ctr">
              <a:lnSpc>
                <a:spcPct val="90000"/>
              </a:lnSpc>
            </a:pPr>
            <a:r>
              <a:rPr lang="en-US" sz="7200" dirty="0" smtClean="0">
                <a:solidFill>
                  <a:schemeClr val="tx2"/>
                </a:solidFill>
                <a:latin typeface="Lato Black"/>
                <a:cs typeface="Lato Black"/>
              </a:rPr>
              <a:t>Getting Started with Usability Testing</a:t>
            </a:r>
            <a:endParaRPr lang="en-US" sz="7200" dirty="0">
              <a:solidFill>
                <a:schemeClr val="tx2"/>
              </a:solidFill>
              <a:latin typeface="Lato Black"/>
              <a:cs typeface="Lato Black"/>
            </a:endParaRPr>
          </a:p>
        </p:txBody>
      </p:sp>
      <p:cxnSp>
        <p:nvCxnSpPr>
          <p:cNvPr id="4" name="Straight Connector 3"/>
          <p:cNvCxnSpPr/>
          <p:nvPr/>
        </p:nvCxnSpPr>
        <p:spPr>
          <a:xfrm>
            <a:off x="10668873" y="11886324"/>
            <a:ext cx="2677953"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7771586"/>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965699" y="10663090"/>
            <a:ext cx="14503400" cy="769441"/>
          </a:xfrm>
          <a:prstGeom prst="rect">
            <a:avLst/>
          </a:prstGeom>
        </p:spPr>
        <p:txBody>
          <a:bodyPr wrap="square">
            <a:spAutoFit/>
          </a:bodyPr>
          <a:lstStyle/>
          <a:p>
            <a:pPr algn="ctr">
              <a:lnSpc>
                <a:spcPct val="90000"/>
              </a:lnSpc>
            </a:pPr>
            <a:r>
              <a:rPr lang="en-US" sz="4800" dirty="0">
                <a:solidFill>
                  <a:schemeClr val="tx2"/>
                </a:solidFill>
                <a:latin typeface="Lato Black"/>
                <a:cs typeface="Lato Black"/>
              </a:rPr>
              <a:t>Amanda L. Goodman</a:t>
            </a:r>
          </a:p>
        </p:txBody>
      </p:sp>
      <p:sp>
        <p:nvSpPr>
          <p:cNvPr id="7" name="Rectangle 6"/>
          <p:cNvSpPr/>
          <p:nvPr/>
        </p:nvSpPr>
        <p:spPr>
          <a:xfrm>
            <a:off x="4965699" y="9822767"/>
            <a:ext cx="14503400" cy="769441"/>
          </a:xfrm>
          <a:prstGeom prst="rect">
            <a:avLst/>
          </a:prstGeom>
        </p:spPr>
        <p:txBody>
          <a:bodyPr wrap="square">
            <a:spAutoFit/>
          </a:bodyPr>
          <a:lstStyle/>
          <a:p>
            <a:pPr algn="ctr">
              <a:lnSpc>
                <a:spcPct val="90000"/>
              </a:lnSpc>
            </a:pPr>
            <a:r>
              <a:rPr lang="en-US" sz="4800" dirty="0" smtClean="0">
                <a:solidFill>
                  <a:schemeClr val="tx2"/>
                </a:solidFill>
                <a:latin typeface="Lato Black"/>
                <a:cs typeface="Lato Black"/>
              </a:rPr>
              <a:t>with</a:t>
            </a:r>
            <a:endParaRPr lang="en-US" sz="4800" dirty="0">
              <a:solidFill>
                <a:schemeClr val="tx2"/>
              </a:solidFill>
              <a:latin typeface="Lato Black"/>
              <a:cs typeface="Lato Black"/>
            </a:endParaRPr>
          </a:p>
        </p:txBody>
      </p:sp>
      <p:sp>
        <p:nvSpPr>
          <p:cNvPr id="8" name="TextBox 7"/>
          <p:cNvSpPr txBox="1"/>
          <p:nvPr/>
        </p:nvSpPr>
        <p:spPr>
          <a:xfrm>
            <a:off x="1117600" y="11886324"/>
            <a:ext cx="7114299" cy="1200329"/>
          </a:xfrm>
          <a:prstGeom prst="rect">
            <a:avLst/>
          </a:prstGeom>
          <a:noFill/>
        </p:spPr>
        <p:txBody>
          <a:bodyPr wrap="square" rtlCol="0">
            <a:spAutoFit/>
          </a:bodyPr>
          <a:lstStyle/>
          <a:p>
            <a:r>
              <a:rPr lang="en-US" dirty="0" smtClean="0"/>
              <a:t>An Infopeople Webinar</a:t>
            </a:r>
          </a:p>
          <a:p>
            <a:r>
              <a:rPr lang="en-US" dirty="0" smtClean="0"/>
              <a:t>Wednesday, October 7, 2015</a:t>
            </a:r>
            <a:endParaRPr lang="en-US" dirty="0"/>
          </a:p>
        </p:txBody>
      </p:sp>
    </p:spTree>
    <p:extLst>
      <p:ext uri="{BB962C8B-B14F-4D97-AF65-F5344CB8AC3E}">
        <p14:creationId xmlns:p14="http://schemas.microsoft.com/office/powerpoint/2010/main" val="1059910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5257" y="399855"/>
            <a:ext cx="8721235" cy="8721235"/>
          </a:xfrm>
          <a:prstGeom prst="rect">
            <a:avLst/>
          </a:prstGeom>
        </p:spPr>
      </p:pic>
      <p:sp>
        <p:nvSpPr>
          <p:cNvPr id="3" name="TextBox 2"/>
          <p:cNvSpPr txBox="1"/>
          <p:nvPr/>
        </p:nvSpPr>
        <p:spPr>
          <a:xfrm>
            <a:off x="2596049" y="10054478"/>
            <a:ext cx="18844703" cy="1644040"/>
          </a:xfrm>
          <a:prstGeom prst="rect">
            <a:avLst/>
          </a:prstGeom>
          <a:noFill/>
        </p:spPr>
        <p:txBody>
          <a:bodyPr wrap="square" rtlCol="0">
            <a:spAutoFit/>
          </a:bodyPr>
          <a:lstStyle/>
          <a:p>
            <a:pPr algn="ctr">
              <a:lnSpc>
                <a:spcPct val="90000"/>
              </a:lnSpc>
            </a:pPr>
            <a:r>
              <a:rPr lang="en-US" sz="11000" dirty="0" smtClean="0">
                <a:solidFill>
                  <a:schemeClr val="tx2"/>
                </a:solidFill>
                <a:latin typeface="Lato Black"/>
                <a:cs typeface="Lato Black"/>
              </a:rPr>
              <a:t>Who are your users?</a:t>
            </a:r>
            <a:endParaRPr lang="en-US" sz="11000" dirty="0">
              <a:solidFill>
                <a:schemeClr val="tx2"/>
              </a:solidFill>
              <a:latin typeface="Lato Black"/>
              <a:cs typeface="Lato Black"/>
            </a:endParaRPr>
          </a:p>
        </p:txBody>
      </p:sp>
      <p:cxnSp>
        <p:nvCxnSpPr>
          <p:cNvPr id="4" name="Straight Connector 3"/>
          <p:cNvCxnSpPr/>
          <p:nvPr/>
        </p:nvCxnSpPr>
        <p:spPr>
          <a:xfrm>
            <a:off x="10846673" y="11892259"/>
            <a:ext cx="2677953"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9854386"/>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216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1781" y="10054478"/>
            <a:ext cx="20133389" cy="1644040"/>
          </a:xfrm>
          <a:prstGeom prst="rect">
            <a:avLst/>
          </a:prstGeom>
          <a:noFill/>
        </p:spPr>
        <p:txBody>
          <a:bodyPr wrap="square" rtlCol="0">
            <a:spAutoFit/>
          </a:bodyPr>
          <a:lstStyle/>
          <a:p>
            <a:pPr algn="ctr">
              <a:lnSpc>
                <a:spcPct val="90000"/>
              </a:lnSpc>
            </a:pPr>
            <a:r>
              <a:rPr lang="en-US" sz="11000" dirty="0" smtClean="0">
                <a:solidFill>
                  <a:schemeClr val="tx2"/>
                </a:solidFill>
                <a:latin typeface="Lato Black"/>
                <a:cs typeface="Lato Black"/>
              </a:rPr>
              <a:t>Who are your users?</a:t>
            </a:r>
            <a:endParaRPr lang="en-US" sz="11000" dirty="0">
              <a:solidFill>
                <a:schemeClr val="tx2"/>
              </a:solidFill>
              <a:latin typeface="Lato Black"/>
              <a:cs typeface="Lato Black"/>
            </a:endParaRPr>
          </a:p>
        </p:txBody>
      </p:sp>
      <p:cxnSp>
        <p:nvCxnSpPr>
          <p:cNvPr id="4" name="Straight Connector 3"/>
          <p:cNvCxnSpPr/>
          <p:nvPr/>
        </p:nvCxnSpPr>
        <p:spPr>
          <a:xfrm>
            <a:off x="10846673" y="11892259"/>
            <a:ext cx="2677953"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9854386"/>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156" y="431286"/>
            <a:ext cx="3252223" cy="325222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5919" y="4296703"/>
            <a:ext cx="3252223" cy="325222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40841" y="4296704"/>
            <a:ext cx="3252223" cy="325222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58768" y="431287"/>
            <a:ext cx="3252223" cy="325222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156" y="4296704"/>
            <a:ext cx="3252223" cy="325222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31962" y="4296704"/>
            <a:ext cx="3252223" cy="3252223"/>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40840" y="431285"/>
            <a:ext cx="3252223" cy="325222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58768" y="4296702"/>
            <a:ext cx="3252223" cy="3252223"/>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75919" y="431288"/>
            <a:ext cx="3252223" cy="3252223"/>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62713" y="431288"/>
            <a:ext cx="3252223" cy="3252223"/>
          </a:xfrm>
          <a:prstGeom prst="rect">
            <a:avLst/>
          </a:prstGeom>
        </p:spPr>
      </p:pic>
    </p:spTree>
    <p:extLst>
      <p:ext uri="{BB962C8B-B14F-4D97-AF65-F5344CB8AC3E}">
        <p14:creationId xmlns:p14="http://schemas.microsoft.com/office/powerpoint/2010/main" val="290623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1"/>
          <p:cNvSpPr txBox="1">
            <a:spLocks/>
          </p:cNvSpPr>
          <p:nvPr/>
        </p:nvSpPr>
        <p:spPr>
          <a:xfrm>
            <a:off x="1565721" y="4068549"/>
            <a:ext cx="11522750" cy="6158593"/>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smtClean="0">
                <a:solidFill>
                  <a:schemeClr val="tx1"/>
                </a:solidFill>
                <a:ea typeface="Roboto Light" panose="02000000000000000000" pitchFamily="2" charset="0"/>
                <a:cs typeface="Lato Light"/>
              </a:rPr>
              <a:t>Define your user groups. </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Stick to broad categories.</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Look for common traits.</a:t>
            </a:r>
            <a:endParaRPr lang="en-US" sz="5400" dirty="0">
              <a:solidFill>
                <a:schemeClr val="tx1"/>
              </a:solidFill>
              <a:ea typeface="Roboto Light" panose="02000000000000000000" pitchFamily="2" charset="0"/>
              <a:cs typeface="Lato Light"/>
            </a:endParaRPr>
          </a:p>
        </p:txBody>
      </p:sp>
      <p:sp>
        <p:nvSpPr>
          <p:cNvPr id="10" name="TextBox 9"/>
          <p:cNvSpPr txBox="1"/>
          <p:nvPr/>
        </p:nvSpPr>
        <p:spPr>
          <a:xfrm>
            <a:off x="1565721" y="397514"/>
            <a:ext cx="11732028" cy="10895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Targeting Your Audience</a:t>
            </a:r>
          </a:p>
        </p:txBody>
      </p:sp>
      <p:sp>
        <p:nvSpPr>
          <p:cNvPr id="6" name="Rectangle 5"/>
          <p:cNvSpPr/>
          <p:nvPr/>
        </p:nvSpPr>
        <p:spPr>
          <a:xfrm>
            <a:off x="15577720" y="0"/>
            <a:ext cx="8799931" cy="13716000"/>
          </a:xfrm>
          <a:prstGeom prst="rect">
            <a:avLst/>
          </a:prstGeom>
          <a:solidFill>
            <a:srgbClr val="FF6D3B"/>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6638" y="2991602"/>
            <a:ext cx="7963268" cy="7963268"/>
          </a:xfrm>
          <a:prstGeom prst="rect">
            <a:avLst/>
          </a:prstGeom>
        </p:spPr>
      </p:pic>
    </p:spTree>
    <p:extLst>
      <p:ext uri="{BB962C8B-B14F-4D97-AF65-F5344CB8AC3E}">
        <p14:creationId xmlns:p14="http://schemas.microsoft.com/office/powerpoint/2010/main" val="3433404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1"/>
          <p:cNvSpPr txBox="1">
            <a:spLocks/>
          </p:cNvSpPr>
          <p:nvPr/>
        </p:nvSpPr>
        <p:spPr>
          <a:xfrm>
            <a:off x="1565721" y="4068549"/>
            <a:ext cx="11522750" cy="7405088"/>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smtClean="0">
                <a:solidFill>
                  <a:schemeClr val="tx1"/>
                </a:solidFill>
                <a:ea typeface="Roboto Light" panose="02000000000000000000" pitchFamily="2" charset="0"/>
                <a:cs typeface="Lato Light"/>
              </a:rPr>
              <a:t>Recruit target users.</a:t>
            </a: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Ask:</a:t>
            </a:r>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What </a:t>
            </a:r>
            <a:r>
              <a:rPr lang="en-US" sz="5400" dirty="0">
                <a:solidFill>
                  <a:schemeClr val="tx1"/>
                </a:solidFill>
                <a:ea typeface="Roboto Light" panose="02000000000000000000" pitchFamily="2" charset="0"/>
                <a:cs typeface="Lato Light"/>
              </a:rPr>
              <a:t>are their needs? </a:t>
            </a:r>
          </a:p>
          <a:p>
            <a:pPr algn="l"/>
            <a:r>
              <a:rPr lang="en-US" sz="5400" dirty="0" smtClean="0">
                <a:solidFill>
                  <a:schemeClr val="tx1"/>
                </a:solidFill>
                <a:ea typeface="Roboto Light" panose="02000000000000000000" pitchFamily="2" charset="0"/>
                <a:cs typeface="Lato Light"/>
              </a:rPr>
              <a:t>What </a:t>
            </a:r>
            <a:r>
              <a:rPr lang="en-US" sz="5400" dirty="0">
                <a:solidFill>
                  <a:schemeClr val="tx1"/>
                </a:solidFill>
                <a:ea typeface="Roboto Light" panose="02000000000000000000" pitchFamily="2" charset="0"/>
                <a:cs typeface="Lato Light"/>
              </a:rPr>
              <a:t>do they want to do</a:t>
            </a:r>
            <a:r>
              <a:rPr lang="en-US" sz="5400" dirty="0" smtClean="0">
                <a:solidFill>
                  <a:schemeClr val="tx1"/>
                </a:solidFill>
                <a:ea typeface="Roboto Light" panose="02000000000000000000" pitchFamily="2" charset="0"/>
                <a:cs typeface="Lato Light"/>
              </a:rPr>
              <a:t>?</a:t>
            </a:r>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What </a:t>
            </a:r>
            <a:r>
              <a:rPr lang="en-US" sz="5400" dirty="0">
                <a:solidFill>
                  <a:schemeClr val="tx1"/>
                </a:solidFill>
                <a:ea typeface="Roboto Light" panose="02000000000000000000" pitchFamily="2" charset="0"/>
                <a:cs typeface="Lato Light"/>
              </a:rPr>
              <a:t>is stopping them?</a:t>
            </a:r>
          </a:p>
        </p:txBody>
      </p:sp>
      <p:sp>
        <p:nvSpPr>
          <p:cNvPr id="10" name="TextBox 9"/>
          <p:cNvSpPr txBox="1"/>
          <p:nvPr/>
        </p:nvSpPr>
        <p:spPr>
          <a:xfrm>
            <a:off x="1565721" y="397514"/>
            <a:ext cx="11522750" cy="10895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Interviewing your users</a:t>
            </a:r>
          </a:p>
        </p:txBody>
      </p:sp>
      <p:sp>
        <p:nvSpPr>
          <p:cNvPr id="6" name="Rectangle 5"/>
          <p:cNvSpPr/>
          <p:nvPr/>
        </p:nvSpPr>
        <p:spPr>
          <a:xfrm>
            <a:off x="15577720" y="0"/>
            <a:ext cx="8799931" cy="13716000"/>
          </a:xfrm>
          <a:prstGeom prst="rect">
            <a:avLst/>
          </a:prstGeom>
          <a:solidFill>
            <a:srgbClr val="FF6D3B"/>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6638" y="2991602"/>
            <a:ext cx="7963268" cy="7963268"/>
          </a:xfrm>
          <a:prstGeom prst="rect">
            <a:avLst/>
          </a:prstGeom>
        </p:spPr>
      </p:pic>
    </p:spTree>
    <p:extLst>
      <p:ext uri="{BB962C8B-B14F-4D97-AF65-F5344CB8AC3E}">
        <p14:creationId xmlns:p14="http://schemas.microsoft.com/office/powerpoint/2010/main" val="2022822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1"/>
          <p:cNvSpPr txBox="1">
            <a:spLocks/>
          </p:cNvSpPr>
          <p:nvPr/>
        </p:nvSpPr>
        <p:spPr>
          <a:xfrm>
            <a:off x="1565720" y="4068549"/>
            <a:ext cx="13293279" cy="7986786"/>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a:t>A persona is a fictional person whose traits are gathered from </a:t>
            </a:r>
            <a:r>
              <a:rPr lang="en-US" sz="5400" dirty="0" smtClean="0"/>
              <a:t>talking about the needs of real </a:t>
            </a:r>
            <a:r>
              <a:rPr lang="en-US" sz="5400" dirty="0"/>
              <a:t>users. </a:t>
            </a:r>
            <a:endParaRPr lang="en-US" sz="5400" dirty="0" smtClean="0"/>
          </a:p>
          <a:p>
            <a:pPr algn="l"/>
            <a:endParaRPr lang="en-US" sz="5400" dirty="0" smtClean="0"/>
          </a:p>
          <a:p>
            <a:pPr algn="l"/>
            <a:r>
              <a:rPr lang="en-US" sz="5400" dirty="0" smtClean="0"/>
              <a:t>This </a:t>
            </a:r>
            <a:r>
              <a:rPr lang="en-US" sz="5400" dirty="0"/>
              <a:t>persona </a:t>
            </a:r>
            <a:r>
              <a:rPr lang="en-US" sz="5400" dirty="0" smtClean="0"/>
              <a:t>gives you </a:t>
            </a:r>
            <a:r>
              <a:rPr lang="en-US" sz="5400" dirty="0"/>
              <a:t>a </a:t>
            </a:r>
            <a:r>
              <a:rPr lang="en-US" sz="5400" dirty="0" smtClean="0"/>
              <a:t>user to </a:t>
            </a:r>
            <a:r>
              <a:rPr lang="en-US" sz="5400" dirty="0"/>
              <a:t>keep in mind when you are evaluating your </a:t>
            </a:r>
            <a:r>
              <a:rPr lang="en-US" sz="5400" dirty="0" smtClean="0"/>
              <a:t>projects</a:t>
            </a:r>
            <a:r>
              <a:rPr lang="en-US" sz="5400" dirty="0"/>
              <a:t> </a:t>
            </a:r>
            <a:r>
              <a:rPr lang="en-US" sz="5400" dirty="0" smtClean="0"/>
              <a:t>and ideas.</a:t>
            </a:r>
            <a:endParaRPr lang="en-US" sz="5400" dirty="0"/>
          </a:p>
        </p:txBody>
      </p:sp>
      <p:sp>
        <p:nvSpPr>
          <p:cNvPr id="10" name="TextBox 9"/>
          <p:cNvSpPr txBox="1"/>
          <p:nvPr/>
        </p:nvSpPr>
        <p:spPr>
          <a:xfrm>
            <a:off x="1565721" y="397514"/>
            <a:ext cx="11974824" cy="10895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Building personas for focus</a:t>
            </a:r>
          </a:p>
        </p:txBody>
      </p:sp>
      <p:sp>
        <p:nvSpPr>
          <p:cNvPr id="6" name="Rectangle 5"/>
          <p:cNvSpPr/>
          <p:nvPr/>
        </p:nvSpPr>
        <p:spPr>
          <a:xfrm>
            <a:off x="15577720" y="0"/>
            <a:ext cx="8799931" cy="13716000"/>
          </a:xfrm>
          <a:prstGeom prst="rect">
            <a:avLst/>
          </a:prstGeom>
          <a:solidFill>
            <a:srgbClr val="FF6D3B"/>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6638" y="2991602"/>
            <a:ext cx="7963268" cy="7963268"/>
          </a:xfrm>
          <a:prstGeom prst="rect">
            <a:avLst/>
          </a:prstGeom>
        </p:spPr>
      </p:pic>
    </p:spTree>
    <p:extLst>
      <p:ext uri="{BB962C8B-B14F-4D97-AF65-F5344CB8AC3E}">
        <p14:creationId xmlns:p14="http://schemas.microsoft.com/office/powerpoint/2010/main" val="3050950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65721" y="6863878"/>
            <a:ext cx="7702970" cy="3385500"/>
          </a:xfrm>
          <a:prstGeom prst="rect">
            <a:avLst/>
          </a:prstGeom>
        </p:spPr>
        <p:txBody>
          <a:bodyPr wrap="square" lIns="243797" tIns="121899" rIns="243797" bIns="121899">
            <a:spAutoFit/>
          </a:bodyPr>
          <a:lstStyle/>
          <a:p>
            <a:r>
              <a:rPr lang="en-US" b="1" dirty="0" smtClean="0">
                <a:cs typeface="Lato Light"/>
              </a:rPr>
              <a:t>Wants:</a:t>
            </a:r>
            <a:endParaRPr lang="en-US" b="1" dirty="0">
              <a:cs typeface="Lato Light"/>
            </a:endParaRPr>
          </a:p>
          <a:p>
            <a:pPr marL="457200" indent="-457200">
              <a:buFont typeface="Arial" panose="020B0604020202020204" pitchFamily="34" charset="0"/>
              <a:buChar char="•"/>
            </a:pPr>
            <a:r>
              <a:rPr lang="en-US" sz="2800" dirty="0" smtClean="0">
                <a:cs typeface="Lato Light"/>
              </a:rPr>
              <a:t>To freshen up her skills.</a:t>
            </a:r>
          </a:p>
          <a:p>
            <a:pPr marL="457200" indent="-457200">
              <a:buFont typeface="Arial" panose="020B0604020202020204" pitchFamily="34" charset="0"/>
              <a:buChar char="•"/>
            </a:pPr>
            <a:r>
              <a:rPr lang="en-US" sz="2800" dirty="0" smtClean="0">
                <a:cs typeface="Lato Light"/>
              </a:rPr>
              <a:t>To learn the newest things in her field.</a:t>
            </a:r>
          </a:p>
          <a:p>
            <a:pPr marL="457200" indent="-457200">
              <a:buFont typeface="Arial" panose="020B0604020202020204" pitchFamily="34" charset="0"/>
              <a:buChar char="•"/>
            </a:pPr>
            <a:r>
              <a:rPr lang="en-US" sz="2800" dirty="0" smtClean="0">
                <a:cs typeface="Lato Light"/>
              </a:rPr>
              <a:t>To update her resume.</a:t>
            </a:r>
          </a:p>
          <a:p>
            <a:endParaRPr lang="en-US" sz="2400" dirty="0">
              <a:cs typeface="Lato Light"/>
            </a:endParaRPr>
          </a:p>
          <a:p>
            <a:endParaRPr lang="en-US" sz="2400" dirty="0">
              <a:cs typeface="Lato Light"/>
            </a:endParaRPr>
          </a:p>
          <a:p>
            <a:pPr algn="r"/>
            <a:endParaRPr lang="en-US" dirty="0">
              <a:latin typeface="Lato Light"/>
              <a:cs typeface="Lato Light"/>
            </a:endParaRPr>
          </a:p>
        </p:txBody>
      </p:sp>
      <p:sp>
        <p:nvSpPr>
          <p:cNvPr id="31" name="Rectangle 30"/>
          <p:cNvSpPr/>
          <p:nvPr/>
        </p:nvSpPr>
        <p:spPr>
          <a:xfrm>
            <a:off x="16965624" y="6824289"/>
            <a:ext cx="7412026" cy="4862827"/>
          </a:xfrm>
          <a:prstGeom prst="rect">
            <a:avLst/>
          </a:prstGeom>
        </p:spPr>
        <p:txBody>
          <a:bodyPr wrap="square" lIns="243797" tIns="121899" rIns="243797" bIns="121899">
            <a:spAutoFit/>
          </a:bodyPr>
          <a:lstStyle/>
          <a:p>
            <a:r>
              <a:rPr lang="en-US" b="1" dirty="0" smtClean="0">
                <a:latin typeface="Lato Light"/>
                <a:cs typeface="Lato Light"/>
              </a:rPr>
              <a:t>How to get in contact: </a:t>
            </a:r>
          </a:p>
          <a:p>
            <a:r>
              <a:rPr lang="en-US" sz="2800" dirty="0" smtClean="0">
                <a:cs typeface="Lato Light"/>
              </a:rPr>
              <a:t>She checks her email on her phone</a:t>
            </a:r>
          </a:p>
          <a:p>
            <a:r>
              <a:rPr lang="en-US" sz="2800" dirty="0" smtClean="0">
                <a:cs typeface="Lato Light"/>
              </a:rPr>
              <a:t>while waiting at </a:t>
            </a:r>
            <a:r>
              <a:rPr lang="en-US" sz="2800" dirty="0" err="1" smtClean="0">
                <a:cs typeface="Lato Light"/>
              </a:rPr>
              <a:t>storytime</a:t>
            </a:r>
            <a:r>
              <a:rPr lang="en-US" sz="2800" dirty="0" smtClean="0">
                <a:cs typeface="Lato Light"/>
              </a:rPr>
              <a:t>, the grocery </a:t>
            </a:r>
          </a:p>
          <a:p>
            <a:r>
              <a:rPr lang="en-US" sz="2800" dirty="0" smtClean="0">
                <a:cs typeface="Lato Light"/>
              </a:rPr>
              <a:t>store, the doctor’s office. </a:t>
            </a:r>
          </a:p>
          <a:p>
            <a:endParaRPr lang="en-US" sz="2400" dirty="0" smtClean="0">
              <a:cs typeface="Lato Light"/>
            </a:endParaRPr>
          </a:p>
          <a:p>
            <a:endParaRPr lang="en-US" sz="2400" dirty="0">
              <a:cs typeface="Lato Light"/>
            </a:endParaRPr>
          </a:p>
          <a:p>
            <a:endParaRPr lang="en-US" sz="2400" dirty="0" smtClean="0">
              <a:cs typeface="Lato Light"/>
            </a:endParaRPr>
          </a:p>
          <a:p>
            <a:endParaRPr lang="en-US" sz="2400" dirty="0" smtClean="0">
              <a:cs typeface="Lato Light"/>
            </a:endParaRPr>
          </a:p>
          <a:p>
            <a:endParaRPr lang="en-US" sz="2400" dirty="0">
              <a:cs typeface="Lato Light"/>
            </a:endParaRPr>
          </a:p>
          <a:p>
            <a:endParaRPr lang="en-US" sz="2400" dirty="0">
              <a:cs typeface="Lato Light"/>
            </a:endParaRPr>
          </a:p>
          <a:p>
            <a:endParaRPr lang="en-US" b="1" dirty="0">
              <a:latin typeface="Lato Light"/>
              <a:cs typeface="Lato Light"/>
            </a:endParaRPr>
          </a:p>
        </p:txBody>
      </p:sp>
      <p:sp>
        <p:nvSpPr>
          <p:cNvPr id="27" name="TextBox 26"/>
          <p:cNvSpPr txBox="1"/>
          <p:nvPr/>
        </p:nvSpPr>
        <p:spPr>
          <a:xfrm>
            <a:off x="1565720" y="397514"/>
            <a:ext cx="11153053" cy="10895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Who am I?</a:t>
            </a:r>
          </a:p>
        </p:txBody>
      </p:sp>
      <p:sp>
        <p:nvSpPr>
          <p:cNvPr id="28" name="Rectangle 27"/>
          <p:cNvSpPr/>
          <p:nvPr/>
        </p:nvSpPr>
        <p:spPr>
          <a:xfrm>
            <a:off x="22286259" y="860612"/>
            <a:ext cx="968188" cy="87854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5302" y="2427177"/>
            <a:ext cx="3252223" cy="3252223"/>
          </a:xfrm>
          <a:prstGeom prst="rect">
            <a:avLst/>
          </a:prstGeom>
        </p:spPr>
      </p:pic>
      <p:sp>
        <p:nvSpPr>
          <p:cNvPr id="8" name="Rectangle 7"/>
          <p:cNvSpPr/>
          <p:nvPr/>
        </p:nvSpPr>
        <p:spPr>
          <a:xfrm>
            <a:off x="5865813" y="3384778"/>
            <a:ext cx="13165655" cy="1200329"/>
          </a:xfrm>
          <a:prstGeom prst="rect">
            <a:avLst/>
          </a:prstGeom>
        </p:spPr>
        <p:txBody>
          <a:bodyPr wrap="square">
            <a:spAutoFit/>
          </a:bodyPr>
          <a:lstStyle/>
          <a:p>
            <a:r>
              <a:rPr lang="en-US" dirty="0">
                <a:cs typeface="Lato Light"/>
              </a:rPr>
              <a:t>Maria is a former executive who wants to return </a:t>
            </a:r>
            <a:endParaRPr lang="en-US" dirty="0" smtClean="0">
              <a:cs typeface="Lato Light"/>
            </a:endParaRPr>
          </a:p>
          <a:p>
            <a:r>
              <a:rPr lang="en-US" dirty="0" smtClean="0">
                <a:cs typeface="Lato Light"/>
              </a:rPr>
              <a:t>to </a:t>
            </a:r>
            <a:r>
              <a:rPr lang="en-US" dirty="0">
                <a:cs typeface="Lato Light"/>
              </a:rPr>
              <a:t>the workforce after raising </a:t>
            </a:r>
            <a:r>
              <a:rPr lang="en-US" dirty="0" smtClean="0">
                <a:cs typeface="Lato Light"/>
              </a:rPr>
              <a:t>her children.</a:t>
            </a:r>
            <a:endParaRPr lang="en-US" dirty="0">
              <a:cs typeface="Lato Light"/>
            </a:endParaRPr>
          </a:p>
        </p:txBody>
      </p:sp>
      <p:sp>
        <p:nvSpPr>
          <p:cNvPr id="11" name="Rectangle 10"/>
          <p:cNvSpPr/>
          <p:nvPr/>
        </p:nvSpPr>
        <p:spPr>
          <a:xfrm>
            <a:off x="1565721" y="9144169"/>
            <a:ext cx="6934043" cy="1508105"/>
          </a:xfrm>
          <a:prstGeom prst="rect">
            <a:avLst/>
          </a:prstGeom>
        </p:spPr>
        <p:txBody>
          <a:bodyPr wrap="square">
            <a:spAutoFit/>
          </a:bodyPr>
          <a:lstStyle/>
          <a:p>
            <a:r>
              <a:rPr lang="en-US" b="1" dirty="0">
                <a:cs typeface="Lato Light"/>
              </a:rPr>
              <a:t>Limitations:</a:t>
            </a:r>
          </a:p>
          <a:p>
            <a:pPr marL="457200" indent="-457200">
              <a:buFont typeface="Arial" panose="020B0604020202020204" pitchFamily="34" charset="0"/>
              <a:buChar char="•"/>
            </a:pPr>
            <a:r>
              <a:rPr lang="en-US" sz="2800" dirty="0">
                <a:cs typeface="Lato Light"/>
              </a:rPr>
              <a:t>Busy with the </a:t>
            </a:r>
            <a:r>
              <a:rPr lang="en-US" sz="2800" dirty="0" smtClean="0">
                <a:cs typeface="Lato Light"/>
              </a:rPr>
              <a:t>kids.</a:t>
            </a:r>
            <a:endParaRPr lang="en-US" sz="2800" dirty="0">
              <a:cs typeface="Lato Light"/>
            </a:endParaRPr>
          </a:p>
          <a:p>
            <a:pPr marL="457200" indent="-457200">
              <a:buFont typeface="Arial" panose="020B0604020202020204" pitchFamily="34" charset="0"/>
              <a:buChar char="•"/>
            </a:pPr>
            <a:r>
              <a:rPr lang="en-US" sz="2800" dirty="0">
                <a:cs typeface="Lato Light"/>
              </a:rPr>
              <a:t>Limited hours she can </a:t>
            </a:r>
            <a:r>
              <a:rPr lang="en-US" sz="2800" dirty="0" smtClean="0">
                <a:cs typeface="Lato Light"/>
              </a:rPr>
              <a:t>study.</a:t>
            </a:r>
            <a:endParaRPr lang="en-US" sz="2800" dirty="0">
              <a:cs typeface="Lato Light"/>
            </a:endParaRPr>
          </a:p>
        </p:txBody>
      </p:sp>
      <p:sp>
        <p:nvSpPr>
          <p:cNvPr id="12" name="Rectangle 11"/>
          <p:cNvSpPr/>
          <p:nvPr/>
        </p:nvSpPr>
        <p:spPr>
          <a:xfrm>
            <a:off x="8881209" y="9144169"/>
            <a:ext cx="7572302" cy="2369880"/>
          </a:xfrm>
          <a:prstGeom prst="rect">
            <a:avLst/>
          </a:prstGeom>
        </p:spPr>
        <p:txBody>
          <a:bodyPr wrap="square">
            <a:spAutoFit/>
          </a:bodyPr>
          <a:lstStyle/>
          <a:p>
            <a:r>
              <a:rPr lang="en-US" b="1" dirty="0">
                <a:cs typeface="Lato Light"/>
              </a:rPr>
              <a:t>Expectations of the library:</a:t>
            </a:r>
          </a:p>
          <a:p>
            <a:pPr marL="457200" indent="-457200">
              <a:buFont typeface="Arial" panose="020B0604020202020204" pitchFamily="34" charset="0"/>
              <a:buChar char="•"/>
            </a:pPr>
            <a:r>
              <a:rPr lang="en-US" sz="2800" dirty="0">
                <a:cs typeface="Lato Light"/>
              </a:rPr>
              <a:t>Wide range of materials in her field.</a:t>
            </a:r>
          </a:p>
          <a:p>
            <a:pPr marL="457200" indent="-457200">
              <a:buFont typeface="Arial" panose="020B0604020202020204" pitchFamily="34" charset="0"/>
              <a:buChar char="•"/>
            </a:pPr>
            <a:r>
              <a:rPr lang="en-US" sz="2800" dirty="0">
                <a:cs typeface="Lato Light"/>
              </a:rPr>
              <a:t>Easy access to resources. </a:t>
            </a:r>
          </a:p>
          <a:p>
            <a:pPr marL="457200" indent="-457200">
              <a:buFont typeface="Arial" panose="020B0604020202020204" pitchFamily="34" charset="0"/>
              <a:buChar char="•"/>
            </a:pPr>
            <a:r>
              <a:rPr lang="en-US" sz="2800" dirty="0">
                <a:cs typeface="Lato Light"/>
              </a:rPr>
              <a:t>Use those resources on her own time.</a:t>
            </a:r>
          </a:p>
          <a:p>
            <a:pPr marL="457200" indent="-457200">
              <a:buFont typeface="Arial" panose="020B0604020202020204" pitchFamily="34" charset="0"/>
              <a:buChar char="•"/>
            </a:pPr>
            <a:r>
              <a:rPr lang="en-US" sz="2800" dirty="0">
                <a:cs typeface="Lato Light"/>
              </a:rPr>
              <a:t>Quick response time to queries.</a:t>
            </a:r>
          </a:p>
        </p:txBody>
      </p:sp>
      <p:sp>
        <p:nvSpPr>
          <p:cNvPr id="19" name="Rectangle 18"/>
          <p:cNvSpPr/>
          <p:nvPr/>
        </p:nvSpPr>
        <p:spPr>
          <a:xfrm>
            <a:off x="8881209" y="6867365"/>
            <a:ext cx="7702970" cy="3385500"/>
          </a:xfrm>
          <a:prstGeom prst="rect">
            <a:avLst/>
          </a:prstGeom>
        </p:spPr>
        <p:txBody>
          <a:bodyPr wrap="square" lIns="243797" tIns="121899" rIns="243797" bIns="121899">
            <a:spAutoFit/>
          </a:bodyPr>
          <a:lstStyle/>
          <a:p>
            <a:r>
              <a:rPr lang="en-US" b="1" dirty="0" smtClean="0">
                <a:cs typeface="Lato Light"/>
              </a:rPr>
              <a:t>Traits:</a:t>
            </a:r>
            <a:endParaRPr lang="en-US" b="1" dirty="0">
              <a:cs typeface="Lato Light"/>
            </a:endParaRPr>
          </a:p>
          <a:p>
            <a:pPr marL="457200" indent="-457200">
              <a:buFont typeface="Arial" panose="020B0604020202020204" pitchFamily="34" charset="0"/>
              <a:buChar char="•"/>
            </a:pPr>
            <a:r>
              <a:rPr lang="en-US" sz="2800" dirty="0" smtClean="0">
                <a:cs typeface="Lato Light"/>
              </a:rPr>
              <a:t>Tech savvy. </a:t>
            </a:r>
          </a:p>
          <a:p>
            <a:pPr marL="457200" indent="-457200">
              <a:buFont typeface="Arial" panose="020B0604020202020204" pitchFamily="34" charset="0"/>
              <a:buChar char="•"/>
            </a:pPr>
            <a:r>
              <a:rPr lang="en-US" sz="2800" dirty="0" smtClean="0">
                <a:cs typeface="Lato Light"/>
              </a:rPr>
              <a:t>Well-educated.</a:t>
            </a:r>
          </a:p>
          <a:p>
            <a:pPr marL="457200" indent="-457200">
              <a:buFont typeface="Arial" panose="020B0604020202020204" pitchFamily="34" charset="0"/>
              <a:buChar char="•"/>
            </a:pPr>
            <a:r>
              <a:rPr lang="en-US" sz="2800" dirty="0" smtClean="0">
                <a:cs typeface="Lato Light"/>
              </a:rPr>
              <a:t>Has own transportation.</a:t>
            </a:r>
          </a:p>
          <a:p>
            <a:endParaRPr lang="en-US" sz="2400" dirty="0">
              <a:cs typeface="Lato Light"/>
            </a:endParaRPr>
          </a:p>
          <a:p>
            <a:endParaRPr lang="en-US" sz="2400" dirty="0">
              <a:cs typeface="Lato Light"/>
            </a:endParaRPr>
          </a:p>
          <a:p>
            <a:pPr algn="r"/>
            <a:endParaRPr lang="en-US" dirty="0">
              <a:latin typeface="Lato Light"/>
              <a:cs typeface="Lato Light"/>
            </a:endParaRPr>
          </a:p>
        </p:txBody>
      </p:sp>
    </p:spTree>
    <p:extLst>
      <p:ext uri="{BB962C8B-B14F-4D97-AF65-F5344CB8AC3E}">
        <p14:creationId xmlns:p14="http://schemas.microsoft.com/office/powerpoint/2010/main" val="12793660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E4959"/>
        </a:solidFill>
        <a:effectLst/>
      </p:bgPr>
    </p:bg>
    <p:spTree>
      <p:nvGrpSpPr>
        <p:cNvPr id="1" name=""/>
        <p:cNvGrpSpPr/>
        <p:nvPr/>
      </p:nvGrpSpPr>
      <p:grpSpPr>
        <a:xfrm>
          <a:off x="0" y="0"/>
          <a:ext cx="0" cy="0"/>
          <a:chOff x="0" y="0"/>
          <a:chExt cx="0" cy="0"/>
        </a:xfrm>
      </p:grpSpPr>
      <p:sp>
        <p:nvSpPr>
          <p:cNvPr id="6" name="Rectangle 5"/>
          <p:cNvSpPr/>
          <p:nvPr/>
        </p:nvSpPr>
        <p:spPr>
          <a:xfrm>
            <a:off x="0" y="0"/>
            <a:ext cx="24377650" cy="13716000"/>
          </a:xfrm>
          <a:prstGeom prst="rect">
            <a:avLst/>
          </a:prstGeom>
          <a:solidFill>
            <a:srgbClr val="3E4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76628" y="6050086"/>
            <a:ext cx="21945020" cy="1446550"/>
          </a:xfrm>
          <a:prstGeom prst="rect">
            <a:avLst/>
          </a:prstGeom>
          <a:noFill/>
        </p:spPr>
        <p:txBody>
          <a:bodyPr wrap="square" rtlCol="0">
            <a:spAutoFit/>
          </a:bodyPr>
          <a:lstStyle/>
          <a:p>
            <a:pPr algn="ctr">
              <a:lnSpc>
                <a:spcPct val="90000"/>
              </a:lnSpc>
            </a:pPr>
            <a:r>
              <a:rPr lang="en-US" sz="9600" dirty="0" smtClean="0">
                <a:solidFill>
                  <a:schemeClr val="bg1"/>
                </a:solidFill>
                <a:latin typeface="Lato Black"/>
                <a:cs typeface="Lato Black"/>
              </a:rPr>
              <a:t>How well do you know your users?</a:t>
            </a:r>
            <a:endParaRPr lang="en-US" sz="9600" dirty="0">
              <a:solidFill>
                <a:schemeClr val="bg1"/>
              </a:solidFill>
              <a:latin typeface="Lato Black"/>
              <a:cs typeface="Lato Black"/>
            </a:endParaRPr>
          </a:p>
        </p:txBody>
      </p:sp>
      <p:cxnSp>
        <p:nvCxnSpPr>
          <p:cNvPr id="4" name="Straight Connector 3"/>
          <p:cNvCxnSpPr/>
          <p:nvPr/>
        </p:nvCxnSpPr>
        <p:spPr>
          <a:xfrm>
            <a:off x="10846673" y="8271516"/>
            <a:ext cx="2677953"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5488575"/>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28388" y="2878347"/>
            <a:ext cx="22654732" cy="1446550"/>
          </a:xfrm>
          <a:prstGeom prst="rect">
            <a:avLst/>
          </a:prstGeom>
          <a:noFill/>
        </p:spPr>
        <p:txBody>
          <a:bodyPr wrap="square" rtlCol="0">
            <a:spAutoFit/>
          </a:bodyPr>
          <a:lstStyle/>
          <a:p>
            <a:pPr algn="ctr">
              <a:lnSpc>
                <a:spcPct val="90000"/>
              </a:lnSpc>
            </a:pPr>
            <a:r>
              <a:rPr lang="en-US" sz="9600" dirty="0" smtClean="0">
                <a:solidFill>
                  <a:schemeClr val="bg1"/>
                </a:solidFill>
                <a:latin typeface="Lato Black"/>
                <a:cs typeface="Lato Black"/>
              </a:rPr>
              <a:t>POLL</a:t>
            </a:r>
            <a:endParaRPr lang="en-US" sz="9600" dirty="0">
              <a:solidFill>
                <a:schemeClr val="bg1"/>
              </a:solidFill>
              <a:latin typeface="Lato Black"/>
              <a:cs typeface="Lato Black"/>
            </a:endParaRPr>
          </a:p>
        </p:txBody>
      </p:sp>
    </p:spTree>
    <p:extLst>
      <p:ext uri="{BB962C8B-B14F-4D97-AF65-F5344CB8AC3E}">
        <p14:creationId xmlns:p14="http://schemas.microsoft.com/office/powerpoint/2010/main" val="213192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482" y="399855"/>
            <a:ext cx="8731010" cy="8731010"/>
          </a:xfrm>
          <a:prstGeom prst="rect">
            <a:avLst/>
          </a:prstGeom>
        </p:spPr>
      </p:pic>
      <p:sp>
        <p:nvSpPr>
          <p:cNvPr id="3" name="TextBox 2"/>
          <p:cNvSpPr txBox="1"/>
          <p:nvPr/>
        </p:nvSpPr>
        <p:spPr>
          <a:xfrm>
            <a:off x="7563140" y="10054478"/>
            <a:ext cx="9245019" cy="1644040"/>
          </a:xfrm>
          <a:prstGeom prst="rect">
            <a:avLst/>
          </a:prstGeom>
          <a:noFill/>
        </p:spPr>
        <p:txBody>
          <a:bodyPr wrap="square" rtlCol="0">
            <a:spAutoFit/>
          </a:bodyPr>
          <a:lstStyle/>
          <a:p>
            <a:pPr algn="ctr">
              <a:lnSpc>
                <a:spcPct val="90000"/>
              </a:lnSpc>
            </a:pPr>
            <a:r>
              <a:rPr lang="en-US" sz="11000" dirty="0" smtClean="0">
                <a:solidFill>
                  <a:schemeClr val="tx2"/>
                </a:solidFill>
                <a:latin typeface="Lato Black"/>
                <a:cs typeface="Lato Black"/>
              </a:rPr>
              <a:t>Websites</a:t>
            </a:r>
            <a:endParaRPr lang="en-US" sz="11000" dirty="0">
              <a:solidFill>
                <a:schemeClr val="tx2"/>
              </a:solidFill>
              <a:latin typeface="Lato Black"/>
              <a:cs typeface="Lato Black"/>
            </a:endParaRPr>
          </a:p>
        </p:txBody>
      </p:sp>
      <p:cxnSp>
        <p:nvCxnSpPr>
          <p:cNvPr id="4" name="Straight Connector 3"/>
          <p:cNvCxnSpPr/>
          <p:nvPr/>
        </p:nvCxnSpPr>
        <p:spPr>
          <a:xfrm>
            <a:off x="10846673" y="11892259"/>
            <a:ext cx="2677953"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9854386"/>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01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577720" y="0"/>
            <a:ext cx="8799931" cy="137160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9639" y="3571913"/>
            <a:ext cx="7382957" cy="7382957"/>
          </a:xfrm>
          <a:prstGeom prst="rect">
            <a:avLst/>
          </a:prstGeom>
        </p:spPr>
      </p:pic>
      <p:sp>
        <p:nvSpPr>
          <p:cNvPr id="10" name="TextBox 9"/>
          <p:cNvSpPr txBox="1"/>
          <p:nvPr/>
        </p:nvSpPr>
        <p:spPr>
          <a:xfrm>
            <a:off x="1565720" y="397514"/>
            <a:ext cx="10181869" cy="10895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Google Analytics</a:t>
            </a:r>
          </a:p>
        </p:txBody>
      </p:sp>
      <p:sp>
        <p:nvSpPr>
          <p:cNvPr id="7" name="Text Placeholder 1"/>
          <p:cNvSpPr txBox="1">
            <a:spLocks/>
          </p:cNvSpPr>
          <p:nvPr/>
        </p:nvSpPr>
        <p:spPr>
          <a:xfrm>
            <a:off x="1565720" y="4068549"/>
            <a:ext cx="13095421" cy="7405088"/>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err="1">
                <a:solidFill>
                  <a:schemeClr val="tx1"/>
                </a:solidFill>
                <a:ea typeface="Roboto Light" panose="02000000000000000000" pitchFamily="2" charset="0"/>
                <a:cs typeface="Lato Light"/>
              </a:rPr>
              <a:t>analytics.google.com</a:t>
            </a:r>
            <a:endParaRPr lang="en-US" sz="5400" dirty="0">
              <a:solidFill>
                <a:schemeClr val="tx1"/>
              </a:solidFill>
              <a:ea typeface="Roboto Light" panose="02000000000000000000" pitchFamily="2" charset="0"/>
              <a:cs typeface="Lato Light"/>
            </a:endParaRPr>
          </a:p>
          <a:p>
            <a:pPr algn="l"/>
            <a:endParaRPr lang="en-US" sz="5400" dirty="0">
              <a:solidFill>
                <a:schemeClr val="tx1"/>
              </a:solidFill>
              <a:ea typeface="Roboto Light" panose="02000000000000000000" pitchFamily="2" charset="0"/>
              <a:cs typeface="Lato Light"/>
            </a:endParaRPr>
          </a:p>
          <a:p>
            <a:pPr algn="l"/>
            <a:r>
              <a:rPr lang="en-US" sz="5400" dirty="0">
                <a:solidFill>
                  <a:schemeClr val="tx1"/>
                </a:solidFill>
                <a:ea typeface="Roboto Light" panose="02000000000000000000" pitchFamily="2" charset="0"/>
                <a:cs typeface="Lato Light"/>
              </a:rPr>
              <a:t>Ask:</a:t>
            </a:r>
          </a:p>
          <a:p>
            <a:pPr algn="l"/>
            <a:r>
              <a:rPr lang="en-US" sz="5400" dirty="0">
                <a:solidFill>
                  <a:schemeClr val="tx1"/>
                </a:solidFill>
                <a:ea typeface="Roboto Light" panose="02000000000000000000" pitchFamily="2" charset="0"/>
                <a:cs typeface="Lato Light"/>
              </a:rPr>
              <a:t>How are people finding your site?</a:t>
            </a:r>
          </a:p>
          <a:p>
            <a:pPr algn="l"/>
            <a:r>
              <a:rPr lang="en-US" sz="5400" dirty="0">
                <a:solidFill>
                  <a:schemeClr val="tx1"/>
                </a:solidFill>
                <a:ea typeface="Roboto Light" panose="02000000000000000000" pitchFamily="2" charset="0"/>
                <a:cs typeface="Lato Light"/>
              </a:rPr>
              <a:t>What paths do they take through it?</a:t>
            </a:r>
          </a:p>
          <a:p>
            <a:pPr algn="l"/>
            <a:r>
              <a:rPr lang="en-US" sz="5400" dirty="0">
                <a:solidFill>
                  <a:schemeClr val="tx1"/>
                </a:solidFill>
                <a:ea typeface="Roboto Light" panose="02000000000000000000" pitchFamily="2" charset="0"/>
                <a:cs typeface="Lato Light"/>
              </a:rPr>
              <a:t>Where are the weak points?</a:t>
            </a:r>
          </a:p>
        </p:txBody>
      </p:sp>
    </p:spTree>
    <p:extLst>
      <p:ext uri="{BB962C8B-B14F-4D97-AF65-F5344CB8AC3E}">
        <p14:creationId xmlns:p14="http://schemas.microsoft.com/office/powerpoint/2010/main" val="3133193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577720" y="0"/>
            <a:ext cx="8799931" cy="137160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9639" y="3571913"/>
            <a:ext cx="7382957" cy="7382957"/>
          </a:xfrm>
          <a:prstGeom prst="rect">
            <a:avLst/>
          </a:prstGeom>
        </p:spPr>
      </p:pic>
      <p:sp>
        <p:nvSpPr>
          <p:cNvPr id="10" name="TextBox 9"/>
          <p:cNvSpPr txBox="1"/>
          <p:nvPr/>
        </p:nvSpPr>
        <p:spPr>
          <a:xfrm>
            <a:off x="1565721" y="397514"/>
            <a:ext cx="6558606" cy="1061829"/>
          </a:xfrm>
          <a:prstGeom prst="rect">
            <a:avLst/>
          </a:prstGeom>
          <a:noFill/>
        </p:spPr>
        <p:txBody>
          <a:bodyPr wrap="square" rtlCol="0">
            <a:spAutoFit/>
          </a:bodyPr>
          <a:lstStyle/>
          <a:p>
            <a:pPr>
              <a:lnSpc>
                <a:spcPct val="120000"/>
              </a:lnSpc>
            </a:pPr>
            <a:r>
              <a:rPr lang="en-US" sz="5400" dirty="0" err="1" smtClean="0">
                <a:solidFill>
                  <a:schemeClr val="tx2"/>
                </a:solidFill>
                <a:latin typeface="Lato Black"/>
                <a:cs typeface="Lato Black"/>
              </a:rPr>
              <a:t>Heatmaps</a:t>
            </a:r>
            <a:endParaRPr lang="en-US" sz="5400" dirty="0" smtClean="0">
              <a:solidFill>
                <a:schemeClr val="tx2"/>
              </a:solidFill>
              <a:latin typeface="Lato Black"/>
              <a:cs typeface="Lato Black"/>
            </a:endParaRPr>
          </a:p>
        </p:txBody>
      </p:sp>
      <p:sp>
        <p:nvSpPr>
          <p:cNvPr id="7" name="Text Placeholder 1"/>
          <p:cNvSpPr txBox="1">
            <a:spLocks/>
          </p:cNvSpPr>
          <p:nvPr/>
        </p:nvSpPr>
        <p:spPr>
          <a:xfrm>
            <a:off x="1565720" y="4068549"/>
            <a:ext cx="14011999" cy="8651583"/>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err="1">
                <a:solidFill>
                  <a:schemeClr val="tx1"/>
                </a:solidFill>
                <a:ea typeface="Roboto Light" panose="02000000000000000000" pitchFamily="2" charset="0"/>
                <a:cs typeface="Lato Light"/>
              </a:rPr>
              <a:t>crazyegg.com</a:t>
            </a:r>
            <a:r>
              <a:rPr lang="en-US" sz="5400" dirty="0">
                <a:solidFill>
                  <a:schemeClr val="tx1"/>
                </a:solidFill>
                <a:ea typeface="Roboto Light" panose="02000000000000000000" pitchFamily="2" charset="0"/>
                <a:cs typeface="Lato Light"/>
              </a:rPr>
              <a:t> </a:t>
            </a: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Ask:</a:t>
            </a:r>
          </a:p>
          <a:p>
            <a:pPr algn="l"/>
            <a:r>
              <a:rPr lang="en-US" sz="5400" dirty="0" smtClean="0">
                <a:solidFill>
                  <a:schemeClr val="tx1"/>
                </a:solidFill>
                <a:ea typeface="Roboto Light" panose="02000000000000000000" pitchFamily="2" charset="0"/>
                <a:cs typeface="Lato Light"/>
              </a:rPr>
              <a:t>What are people looking at?</a:t>
            </a:r>
          </a:p>
          <a:p>
            <a:pPr algn="l"/>
            <a:r>
              <a:rPr lang="en-US" sz="5400" dirty="0" smtClean="0">
                <a:solidFill>
                  <a:schemeClr val="tx1"/>
                </a:solidFill>
                <a:ea typeface="Roboto Light" panose="02000000000000000000" pitchFamily="2" charset="0"/>
                <a:cs typeface="Lato Light"/>
              </a:rPr>
              <a:t>How far are people scrolling down?</a:t>
            </a:r>
          </a:p>
          <a:p>
            <a:pPr algn="l"/>
            <a:r>
              <a:rPr lang="en-US" sz="5400" dirty="0" smtClean="0">
                <a:solidFill>
                  <a:schemeClr val="tx1"/>
                </a:solidFill>
                <a:ea typeface="Roboto Light" panose="02000000000000000000" pitchFamily="2" charset="0"/>
                <a:cs typeface="Lato Light"/>
              </a:rPr>
              <a:t>Where are people clicking? </a:t>
            </a:r>
          </a:p>
          <a:p>
            <a:pPr algn="l"/>
            <a:endParaRPr lang="en-US" sz="5400" dirty="0">
              <a:solidFill>
                <a:schemeClr val="tx1"/>
              </a:solidFill>
              <a:ea typeface="Roboto Light" panose="02000000000000000000" pitchFamily="2" charset="0"/>
              <a:cs typeface="Lato Light"/>
            </a:endParaRPr>
          </a:p>
        </p:txBody>
      </p:sp>
    </p:spTree>
    <p:extLst>
      <p:ext uri="{BB962C8B-B14F-4D97-AF65-F5344CB8AC3E}">
        <p14:creationId xmlns:p14="http://schemas.microsoft.com/office/powerpoint/2010/main" val="2893908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E4959"/>
        </a:solidFill>
        <a:effectLst/>
      </p:bgPr>
    </p:bg>
    <p:spTree>
      <p:nvGrpSpPr>
        <p:cNvPr id="1" name=""/>
        <p:cNvGrpSpPr/>
        <p:nvPr/>
      </p:nvGrpSpPr>
      <p:grpSpPr>
        <a:xfrm>
          <a:off x="0" y="0"/>
          <a:ext cx="0" cy="0"/>
          <a:chOff x="0" y="0"/>
          <a:chExt cx="0" cy="0"/>
        </a:xfrm>
      </p:grpSpPr>
      <p:sp>
        <p:nvSpPr>
          <p:cNvPr id="6" name="Rectangle 5"/>
          <p:cNvSpPr/>
          <p:nvPr/>
        </p:nvSpPr>
        <p:spPr>
          <a:xfrm>
            <a:off x="0" y="0"/>
            <a:ext cx="24377650" cy="13716000"/>
          </a:xfrm>
          <a:prstGeom prst="rect">
            <a:avLst/>
          </a:prstGeom>
          <a:solidFill>
            <a:srgbClr val="3E4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28388" y="6050086"/>
            <a:ext cx="22654732" cy="1446550"/>
          </a:xfrm>
          <a:prstGeom prst="rect">
            <a:avLst/>
          </a:prstGeom>
          <a:noFill/>
        </p:spPr>
        <p:txBody>
          <a:bodyPr wrap="square" rtlCol="0">
            <a:spAutoFit/>
          </a:bodyPr>
          <a:lstStyle/>
          <a:p>
            <a:pPr algn="ctr">
              <a:lnSpc>
                <a:spcPct val="90000"/>
              </a:lnSpc>
            </a:pPr>
            <a:r>
              <a:rPr lang="en-US" sz="9600" dirty="0" smtClean="0">
                <a:solidFill>
                  <a:schemeClr val="bg1"/>
                </a:solidFill>
                <a:latin typeface="Lato Black"/>
                <a:cs typeface="Lato Black"/>
              </a:rPr>
              <a:t>Which kind of library do you work at?</a:t>
            </a:r>
            <a:endParaRPr lang="en-US" sz="9600" dirty="0">
              <a:solidFill>
                <a:schemeClr val="bg1"/>
              </a:solidFill>
              <a:latin typeface="Lato Black"/>
              <a:cs typeface="Lato Black"/>
            </a:endParaRPr>
          </a:p>
        </p:txBody>
      </p:sp>
      <p:cxnSp>
        <p:nvCxnSpPr>
          <p:cNvPr id="4" name="Straight Connector 3"/>
          <p:cNvCxnSpPr/>
          <p:nvPr/>
        </p:nvCxnSpPr>
        <p:spPr>
          <a:xfrm>
            <a:off x="10846673" y="8271516"/>
            <a:ext cx="2677953"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5488575"/>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28388" y="2878347"/>
            <a:ext cx="22654732" cy="1446550"/>
          </a:xfrm>
          <a:prstGeom prst="rect">
            <a:avLst/>
          </a:prstGeom>
          <a:noFill/>
        </p:spPr>
        <p:txBody>
          <a:bodyPr wrap="square" rtlCol="0">
            <a:spAutoFit/>
          </a:bodyPr>
          <a:lstStyle/>
          <a:p>
            <a:pPr algn="ctr">
              <a:lnSpc>
                <a:spcPct val="90000"/>
              </a:lnSpc>
            </a:pPr>
            <a:r>
              <a:rPr lang="en-US" sz="9600" dirty="0" smtClean="0">
                <a:solidFill>
                  <a:schemeClr val="bg1"/>
                </a:solidFill>
                <a:latin typeface="Lato Black"/>
                <a:cs typeface="Lato Black"/>
              </a:rPr>
              <a:t>POLL</a:t>
            </a:r>
            <a:endParaRPr lang="en-US" sz="9600" dirty="0">
              <a:solidFill>
                <a:schemeClr val="bg1"/>
              </a:solidFill>
              <a:latin typeface="Lato Black"/>
              <a:cs typeface="Lato Black"/>
            </a:endParaRPr>
          </a:p>
        </p:txBody>
      </p:sp>
    </p:spTree>
    <p:extLst>
      <p:ext uri="{BB962C8B-B14F-4D97-AF65-F5344CB8AC3E}">
        <p14:creationId xmlns:p14="http://schemas.microsoft.com/office/powerpoint/2010/main" val="3224141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577720" y="0"/>
            <a:ext cx="8799931" cy="137160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9639" y="3571913"/>
            <a:ext cx="7382957" cy="7382957"/>
          </a:xfrm>
          <a:prstGeom prst="rect">
            <a:avLst/>
          </a:prstGeom>
        </p:spPr>
      </p:pic>
      <p:sp>
        <p:nvSpPr>
          <p:cNvPr id="10" name="TextBox 9"/>
          <p:cNvSpPr txBox="1"/>
          <p:nvPr/>
        </p:nvSpPr>
        <p:spPr>
          <a:xfrm>
            <a:off x="1565721" y="397514"/>
            <a:ext cx="7623173" cy="10618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Card Sorting</a:t>
            </a:r>
          </a:p>
        </p:txBody>
      </p:sp>
      <p:sp>
        <p:nvSpPr>
          <p:cNvPr id="7" name="Text Placeholder 1"/>
          <p:cNvSpPr txBox="1">
            <a:spLocks/>
          </p:cNvSpPr>
          <p:nvPr/>
        </p:nvSpPr>
        <p:spPr>
          <a:xfrm>
            <a:off x="1565721" y="4068549"/>
            <a:ext cx="12524352" cy="7405088"/>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err="1">
                <a:solidFill>
                  <a:schemeClr val="tx1"/>
                </a:solidFill>
                <a:ea typeface="Roboto Light" panose="02000000000000000000" pitchFamily="2" charset="0"/>
                <a:cs typeface="Lato Light"/>
              </a:rPr>
              <a:t>measuringux.com</a:t>
            </a:r>
            <a:r>
              <a:rPr lang="en-US" sz="5400" dirty="0">
                <a:solidFill>
                  <a:schemeClr val="tx1"/>
                </a:solidFill>
                <a:ea typeface="Roboto Light" panose="02000000000000000000" pitchFamily="2" charset="0"/>
                <a:cs typeface="Lato Light"/>
              </a:rPr>
              <a:t>/</a:t>
            </a:r>
            <a:r>
              <a:rPr lang="en-US" sz="5400" dirty="0" err="1">
                <a:solidFill>
                  <a:schemeClr val="tx1"/>
                </a:solidFill>
                <a:ea typeface="Roboto Light" panose="02000000000000000000" pitchFamily="2" charset="0"/>
                <a:cs typeface="Lato Light"/>
              </a:rPr>
              <a:t>CardSorting</a:t>
            </a:r>
            <a:endParaRPr lang="en-US" sz="5400" dirty="0">
              <a:solidFill>
                <a:schemeClr val="tx1"/>
              </a:solidFill>
              <a:ea typeface="Roboto Light" panose="02000000000000000000" pitchFamily="2" charset="0"/>
              <a:cs typeface="Lato Light"/>
            </a:endParaRP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Ask:</a:t>
            </a:r>
          </a:p>
          <a:p>
            <a:pPr algn="l"/>
            <a:r>
              <a:rPr lang="en-US" sz="5400" dirty="0" smtClean="0">
                <a:solidFill>
                  <a:schemeClr val="tx1"/>
                </a:solidFill>
                <a:ea typeface="Roboto Light" panose="02000000000000000000" pitchFamily="2" charset="0"/>
                <a:cs typeface="Lato Light"/>
              </a:rPr>
              <a:t>What pages go together?</a:t>
            </a:r>
          </a:p>
          <a:p>
            <a:pPr algn="l"/>
            <a:r>
              <a:rPr lang="en-US" sz="5400" dirty="0" smtClean="0">
                <a:solidFill>
                  <a:schemeClr val="tx1"/>
                </a:solidFill>
                <a:ea typeface="Roboto Light" panose="02000000000000000000" pitchFamily="2" charset="0"/>
                <a:cs typeface="Lato Light"/>
              </a:rPr>
              <a:t>What would you call this page?</a:t>
            </a:r>
          </a:p>
          <a:p>
            <a:pPr algn="l"/>
            <a:r>
              <a:rPr lang="en-US" sz="5400" dirty="0" smtClean="0">
                <a:solidFill>
                  <a:schemeClr val="tx1"/>
                </a:solidFill>
                <a:ea typeface="Roboto Light" panose="02000000000000000000" pitchFamily="2" charset="0"/>
                <a:cs typeface="Lato Light"/>
              </a:rPr>
              <a:t>Does any page go in two+ locations?</a:t>
            </a:r>
          </a:p>
        </p:txBody>
      </p:sp>
    </p:spTree>
    <p:extLst>
      <p:ext uri="{BB962C8B-B14F-4D97-AF65-F5344CB8AC3E}">
        <p14:creationId xmlns:p14="http://schemas.microsoft.com/office/powerpoint/2010/main" val="1695730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577720" y="0"/>
            <a:ext cx="8799931" cy="137160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9639" y="3571913"/>
            <a:ext cx="7382957" cy="7382957"/>
          </a:xfrm>
          <a:prstGeom prst="rect">
            <a:avLst/>
          </a:prstGeom>
        </p:spPr>
      </p:pic>
      <p:sp>
        <p:nvSpPr>
          <p:cNvPr id="10" name="TextBox 9"/>
          <p:cNvSpPr txBox="1"/>
          <p:nvPr/>
        </p:nvSpPr>
        <p:spPr>
          <a:xfrm>
            <a:off x="1565720" y="397514"/>
            <a:ext cx="11674321" cy="10618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A/B Testing</a:t>
            </a:r>
          </a:p>
        </p:txBody>
      </p:sp>
      <p:sp>
        <p:nvSpPr>
          <p:cNvPr id="7" name="Text Placeholder 1"/>
          <p:cNvSpPr txBox="1">
            <a:spLocks/>
          </p:cNvSpPr>
          <p:nvPr/>
        </p:nvSpPr>
        <p:spPr>
          <a:xfrm>
            <a:off x="1565721" y="4068549"/>
            <a:ext cx="12711388" cy="8651583"/>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smtClean="0">
                <a:solidFill>
                  <a:schemeClr val="tx1"/>
                </a:solidFill>
                <a:ea typeface="Roboto Light" panose="02000000000000000000" pitchFamily="2" charset="0"/>
                <a:cs typeface="Lato Light"/>
              </a:rPr>
              <a:t>vwo.com/ab-testing/ </a:t>
            </a: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Ask:</a:t>
            </a:r>
          </a:p>
          <a:p>
            <a:pPr algn="l"/>
            <a:r>
              <a:rPr lang="en-US" sz="5400" dirty="0" smtClean="0">
                <a:solidFill>
                  <a:schemeClr val="tx1"/>
                </a:solidFill>
                <a:ea typeface="Roboto Light" panose="02000000000000000000" pitchFamily="2" charset="0"/>
                <a:cs typeface="Lato Light"/>
              </a:rPr>
              <a:t>Which terms do people click on?</a:t>
            </a:r>
          </a:p>
          <a:p>
            <a:pPr algn="l"/>
            <a:r>
              <a:rPr lang="en-US" sz="5400" dirty="0" smtClean="0">
                <a:solidFill>
                  <a:schemeClr val="tx1"/>
                </a:solidFill>
                <a:ea typeface="Roboto Light" panose="02000000000000000000" pitchFamily="2" charset="0"/>
                <a:cs typeface="Lato Light"/>
              </a:rPr>
              <a:t>Which layout do people prefer?</a:t>
            </a:r>
          </a:p>
          <a:p>
            <a:pPr algn="l"/>
            <a:r>
              <a:rPr lang="en-US" sz="5400" dirty="0" smtClean="0">
                <a:solidFill>
                  <a:schemeClr val="tx1"/>
                </a:solidFill>
                <a:ea typeface="Roboto Light" panose="02000000000000000000" pitchFamily="2" charset="0"/>
                <a:cs typeface="Lato Light"/>
              </a:rPr>
              <a:t>Where is this content more successful?</a:t>
            </a:r>
          </a:p>
          <a:p>
            <a:pPr algn="l"/>
            <a:endParaRPr lang="en-US" sz="5400" dirty="0" smtClean="0">
              <a:solidFill>
                <a:schemeClr val="tx1"/>
              </a:solidFill>
              <a:ea typeface="Roboto Light" panose="02000000000000000000" pitchFamily="2" charset="0"/>
              <a:cs typeface="Lato Light"/>
            </a:endParaRPr>
          </a:p>
        </p:txBody>
      </p:sp>
    </p:spTree>
    <p:extLst>
      <p:ext uri="{BB962C8B-B14F-4D97-AF65-F5344CB8AC3E}">
        <p14:creationId xmlns:p14="http://schemas.microsoft.com/office/powerpoint/2010/main" val="2668372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E4959"/>
        </a:solidFill>
        <a:effectLst/>
      </p:bgPr>
    </p:bg>
    <p:spTree>
      <p:nvGrpSpPr>
        <p:cNvPr id="1" name=""/>
        <p:cNvGrpSpPr/>
        <p:nvPr/>
      </p:nvGrpSpPr>
      <p:grpSpPr>
        <a:xfrm>
          <a:off x="0" y="0"/>
          <a:ext cx="0" cy="0"/>
          <a:chOff x="0" y="0"/>
          <a:chExt cx="0" cy="0"/>
        </a:xfrm>
      </p:grpSpPr>
      <p:sp>
        <p:nvSpPr>
          <p:cNvPr id="6" name="Rectangle 5"/>
          <p:cNvSpPr/>
          <p:nvPr/>
        </p:nvSpPr>
        <p:spPr>
          <a:xfrm>
            <a:off x="0" y="0"/>
            <a:ext cx="24377650" cy="13716000"/>
          </a:xfrm>
          <a:prstGeom prst="rect">
            <a:avLst/>
          </a:prstGeom>
          <a:solidFill>
            <a:srgbClr val="F780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054427" y="6050086"/>
            <a:ext cx="20133389" cy="1644040"/>
          </a:xfrm>
          <a:prstGeom prst="rect">
            <a:avLst/>
          </a:prstGeom>
          <a:noFill/>
        </p:spPr>
        <p:txBody>
          <a:bodyPr wrap="square" rtlCol="0">
            <a:spAutoFit/>
          </a:bodyPr>
          <a:lstStyle/>
          <a:p>
            <a:pPr algn="ctr">
              <a:lnSpc>
                <a:spcPct val="90000"/>
              </a:lnSpc>
            </a:pPr>
            <a:r>
              <a:rPr lang="en-US" sz="11000" dirty="0" smtClean="0">
                <a:solidFill>
                  <a:schemeClr val="bg1"/>
                </a:solidFill>
                <a:latin typeface="Lato Black"/>
                <a:cs typeface="Lato Black"/>
              </a:rPr>
              <a:t>General Web Design Tips</a:t>
            </a:r>
            <a:endParaRPr lang="en-US" sz="11000" dirty="0">
              <a:solidFill>
                <a:schemeClr val="bg1"/>
              </a:solidFill>
              <a:latin typeface="Lato Black"/>
              <a:cs typeface="Lato Black"/>
            </a:endParaRPr>
          </a:p>
        </p:txBody>
      </p:sp>
      <p:cxnSp>
        <p:nvCxnSpPr>
          <p:cNvPr id="4" name="Straight Connector 3"/>
          <p:cNvCxnSpPr/>
          <p:nvPr/>
        </p:nvCxnSpPr>
        <p:spPr>
          <a:xfrm>
            <a:off x="10846673" y="8271516"/>
            <a:ext cx="2677953" cy="0"/>
          </a:xfrm>
          <a:prstGeom prst="line">
            <a:avLst/>
          </a:prstGeom>
          <a:ln w="38100" cmpd="sng">
            <a:solidFill>
              <a:srgbClr val="FFD55C"/>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5488575"/>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255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65721" y="397514"/>
            <a:ext cx="12516446" cy="10895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STYLE GUIDES ARE KING</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02062" y="3107577"/>
            <a:ext cx="8924056" cy="8924056"/>
          </a:xfrm>
          <a:prstGeom prst="rect">
            <a:avLst/>
          </a:prstGeom>
        </p:spPr>
      </p:pic>
      <p:sp>
        <p:nvSpPr>
          <p:cNvPr id="20" name="Rectangle 19"/>
          <p:cNvSpPr/>
          <p:nvPr/>
        </p:nvSpPr>
        <p:spPr>
          <a:xfrm>
            <a:off x="22286259" y="860612"/>
            <a:ext cx="968188" cy="87854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869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699" y="399855"/>
            <a:ext cx="8899793" cy="8766463"/>
          </a:xfrm>
          <a:prstGeom prst="rect">
            <a:avLst/>
          </a:prstGeom>
        </p:spPr>
      </p:pic>
      <p:sp>
        <p:nvSpPr>
          <p:cNvPr id="3" name="TextBox 2"/>
          <p:cNvSpPr txBox="1"/>
          <p:nvPr/>
        </p:nvSpPr>
        <p:spPr>
          <a:xfrm>
            <a:off x="3772676" y="10054478"/>
            <a:ext cx="17163808" cy="1644040"/>
          </a:xfrm>
          <a:prstGeom prst="rect">
            <a:avLst/>
          </a:prstGeom>
          <a:noFill/>
        </p:spPr>
        <p:txBody>
          <a:bodyPr wrap="square" rtlCol="0">
            <a:spAutoFit/>
          </a:bodyPr>
          <a:lstStyle/>
          <a:p>
            <a:pPr algn="ctr">
              <a:lnSpc>
                <a:spcPct val="90000"/>
              </a:lnSpc>
            </a:pPr>
            <a:r>
              <a:rPr lang="en-US" sz="11000" dirty="0" smtClean="0">
                <a:solidFill>
                  <a:schemeClr val="tx2"/>
                </a:solidFill>
                <a:latin typeface="Lato Black"/>
                <a:cs typeface="Lato Black"/>
              </a:rPr>
              <a:t>Physical Space</a:t>
            </a:r>
            <a:endParaRPr lang="en-US" sz="11000" dirty="0">
              <a:solidFill>
                <a:schemeClr val="tx2"/>
              </a:solidFill>
              <a:latin typeface="Lato Black"/>
              <a:cs typeface="Lato Black"/>
            </a:endParaRPr>
          </a:p>
        </p:txBody>
      </p:sp>
      <p:cxnSp>
        <p:nvCxnSpPr>
          <p:cNvPr id="4" name="Straight Connector 3"/>
          <p:cNvCxnSpPr/>
          <p:nvPr/>
        </p:nvCxnSpPr>
        <p:spPr>
          <a:xfrm>
            <a:off x="10846673" y="11892259"/>
            <a:ext cx="2677953"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9854386"/>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73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577720" y="0"/>
            <a:ext cx="8799931" cy="13716000"/>
          </a:xfrm>
          <a:prstGeom prst="rect">
            <a:avLst/>
          </a:prstGeom>
          <a:solidFill>
            <a:srgbClr val="21D8DE"/>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2817" y="3610133"/>
            <a:ext cx="7049735" cy="6944121"/>
          </a:xfrm>
          <a:prstGeom prst="rect">
            <a:avLst/>
          </a:prstGeom>
        </p:spPr>
      </p:pic>
      <p:sp>
        <p:nvSpPr>
          <p:cNvPr id="10" name="TextBox 9"/>
          <p:cNvSpPr txBox="1"/>
          <p:nvPr/>
        </p:nvSpPr>
        <p:spPr>
          <a:xfrm>
            <a:off x="1565721" y="397514"/>
            <a:ext cx="9229362" cy="10618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Observations</a:t>
            </a:r>
          </a:p>
        </p:txBody>
      </p:sp>
      <p:sp>
        <p:nvSpPr>
          <p:cNvPr id="9" name="Text Placeholder 1"/>
          <p:cNvSpPr txBox="1">
            <a:spLocks/>
          </p:cNvSpPr>
          <p:nvPr/>
        </p:nvSpPr>
        <p:spPr>
          <a:xfrm>
            <a:off x="1565720" y="4068549"/>
            <a:ext cx="13786455" cy="7238889"/>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smtClean="0">
                <a:solidFill>
                  <a:schemeClr val="tx1"/>
                </a:solidFill>
                <a:ea typeface="Roboto Light" panose="02000000000000000000" pitchFamily="2" charset="0"/>
                <a:cs typeface="Lato Light"/>
              </a:rPr>
              <a:t>What are your pre-conceptions?</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Take notes of what you see.</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Analyze and try small changes. Observe reactions to that alteration.</a:t>
            </a:r>
          </a:p>
        </p:txBody>
      </p:sp>
    </p:spTree>
    <p:extLst>
      <p:ext uri="{BB962C8B-B14F-4D97-AF65-F5344CB8AC3E}">
        <p14:creationId xmlns:p14="http://schemas.microsoft.com/office/powerpoint/2010/main" val="3741541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577720" y="0"/>
            <a:ext cx="8799931" cy="13716000"/>
          </a:xfrm>
          <a:prstGeom prst="rect">
            <a:avLst/>
          </a:prstGeom>
          <a:solidFill>
            <a:srgbClr val="21D8DE"/>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sp>
        <p:nvSpPr>
          <p:cNvPr id="10" name="TextBox 9"/>
          <p:cNvSpPr txBox="1"/>
          <p:nvPr/>
        </p:nvSpPr>
        <p:spPr>
          <a:xfrm>
            <a:off x="1565721" y="397514"/>
            <a:ext cx="7436407" cy="10618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Signage</a:t>
            </a:r>
          </a:p>
        </p:txBody>
      </p:sp>
      <p:sp>
        <p:nvSpPr>
          <p:cNvPr id="9" name="Text Placeholder 1"/>
          <p:cNvSpPr txBox="1">
            <a:spLocks/>
          </p:cNvSpPr>
          <p:nvPr/>
        </p:nvSpPr>
        <p:spPr>
          <a:xfrm>
            <a:off x="1565721" y="4068549"/>
            <a:ext cx="12292326" cy="6158593"/>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smtClean="0">
                <a:solidFill>
                  <a:schemeClr val="tx1"/>
                </a:solidFill>
                <a:ea typeface="Roboto Light" panose="02000000000000000000" pitchFamily="2" charset="0"/>
                <a:cs typeface="Lato Light"/>
              </a:rPr>
              <a:t>Do a sign inventory.</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Make it consistent with templates.</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Enforce the template system.</a:t>
            </a:r>
            <a:endParaRPr lang="en-US" sz="5400" dirty="0">
              <a:solidFill>
                <a:schemeClr val="tx1"/>
              </a:solidFill>
              <a:ea typeface="Roboto Light" panose="02000000000000000000" pitchFamily="2" charset="0"/>
              <a:cs typeface="Lato Ligh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2817" y="3610133"/>
            <a:ext cx="7049735" cy="6944121"/>
          </a:xfrm>
          <a:prstGeom prst="rect">
            <a:avLst/>
          </a:prstGeom>
        </p:spPr>
      </p:pic>
    </p:spTree>
    <p:extLst>
      <p:ext uri="{BB962C8B-B14F-4D97-AF65-F5344CB8AC3E}">
        <p14:creationId xmlns:p14="http://schemas.microsoft.com/office/powerpoint/2010/main" val="144165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577720" y="0"/>
            <a:ext cx="8799931" cy="13716000"/>
          </a:xfrm>
          <a:prstGeom prst="rect">
            <a:avLst/>
          </a:prstGeom>
          <a:solidFill>
            <a:srgbClr val="21D8DE"/>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sp>
        <p:nvSpPr>
          <p:cNvPr id="10" name="TextBox 9"/>
          <p:cNvSpPr txBox="1"/>
          <p:nvPr/>
        </p:nvSpPr>
        <p:spPr>
          <a:xfrm>
            <a:off x="1565721" y="397514"/>
            <a:ext cx="9621571" cy="10618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Appearance</a:t>
            </a:r>
          </a:p>
        </p:txBody>
      </p:sp>
      <p:sp>
        <p:nvSpPr>
          <p:cNvPr id="9" name="Text Placeholder 1"/>
          <p:cNvSpPr txBox="1">
            <a:spLocks/>
          </p:cNvSpPr>
          <p:nvPr/>
        </p:nvSpPr>
        <p:spPr>
          <a:xfrm>
            <a:off x="1565721" y="4068549"/>
            <a:ext cx="11522750" cy="6158593"/>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smtClean="0">
                <a:solidFill>
                  <a:schemeClr val="tx1"/>
                </a:solidFill>
                <a:ea typeface="Roboto Light" panose="02000000000000000000" pitchFamily="2" charset="0"/>
                <a:cs typeface="Lato Light"/>
              </a:rPr>
              <a:t>Cleanliness</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Building maintenance</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People’s attitudes</a:t>
            </a:r>
            <a:endParaRPr lang="en-US" sz="5400" dirty="0">
              <a:solidFill>
                <a:schemeClr val="tx1"/>
              </a:solidFill>
              <a:ea typeface="Roboto Light" panose="02000000000000000000" pitchFamily="2" charset="0"/>
              <a:cs typeface="Lato Ligh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2817" y="3610133"/>
            <a:ext cx="7049735" cy="6944121"/>
          </a:xfrm>
          <a:prstGeom prst="rect">
            <a:avLst/>
          </a:prstGeom>
        </p:spPr>
      </p:pic>
    </p:spTree>
    <p:extLst>
      <p:ext uri="{BB962C8B-B14F-4D97-AF65-F5344CB8AC3E}">
        <p14:creationId xmlns:p14="http://schemas.microsoft.com/office/powerpoint/2010/main" val="537497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E4959"/>
        </a:solidFill>
        <a:effectLst/>
      </p:bgPr>
    </p:bg>
    <p:spTree>
      <p:nvGrpSpPr>
        <p:cNvPr id="1" name=""/>
        <p:cNvGrpSpPr/>
        <p:nvPr/>
      </p:nvGrpSpPr>
      <p:grpSpPr>
        <a:xfrm>
          <a:off x="0" y="0"/>
          <a:ext cx="0" cy="0"/>
          <a:chOff x="0" y="0"/>
          <a:chExt cx="0" cy="0"/>
        </a:xfrm>
      </p:grpSpPr>
      <p:sp>
        <p:nvSpPr>
          <p:cNvPr id="6" name="Rectangle 5"/>
          <p:cNvSpPr/>
          <p:nvPr/>
        </p:nvSpPr>
        <p:spPr>
          <a:xfrm>
            <a:off x="0" y="0"/>
            <a:ext cx="24377650" cy="13716000"/>
          </a:xfrm>
          <a:prstGeom prst="rect">
            <a:avLst/>
          </a:prstGeom>
          <a:solidFill>
            <a:srgbClr val="3E4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0846672" y="8749165"/>
            <a:ext cx="2677953"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5488575"/>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28388" y="6440944"/>
            <a:ext cx="22654732" cy="1446550"/>
          </a:xfrm>
          <a:prstGeom prst="rect">
            <a:avLst/>
          </a:prstGeom>
          <a:noFill/>
        </p:spPr>
        <p:txBody>
          <a:bodyPr wrap="square" rtlCol="0">
            <a:spAutoFit/>
          </a:bodyPr>
          <a:lstStyle/>
          <a:p>
            <a:pPr algn="ctr">
              <a:lnSpc>
                <a:spcPct val="90000"/>
              </a:lnSpc>
            </a:pPr>
            <a:r>
              <a:rPr lang="en-US" sz="9600" dirty="0" smtClean="0">
                <a:solidFill>
                  <a:schemeClr val="bg1"/>
                </a:solidFill>
                <a:latin typeface="Lato Black"/>
                <a:cs typeface="Lato Black"/>
              </a:rPr>
              <a:t>THE LAST POLL</a:t>
            </a:r>
            <a:endParaRPr lang="en-US" sz="9600" dirty="0">
              <a:solidFill>
                <a:schemeClr val="bg1"/>
              </a:solidFill>
              <a:latin typeface="Lato Black"/>
              <a:cs typeface="Lato Black"/>
            </a:endParaRPr>
          </a:p>
        </p:txBody>
      </p:sp>
    </p:spTree>
    <p:extLst>
      <p:ext uri="{BB962C8B-B14F-4D97-AF65-F5344CB8AC3E}">
        <p14:creationId xmlns:p14="http://schemas.microsoft.com/office/powerpoint/2010/main" val="1300130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699" y="425484"/>
            <a:ext cx="8899793" cy="8787279"/>
          </a:xfrm>
          <a:prstGeom prst="rect">
            <a:avLst/>
          </a:prstGeom>
        </p:spPr>
      </p:pic>
      <p:sp>
        <p:nvSpPr>
          <p:cNvPr id="3" name="TextBox 2"/>
          <p:cNvSpPr txBox="1"/>
          <p:nvPr/>
        </p:nvSpPr>
        <p:spPr>
          <a:xfrm>
            <a:off x="1382069" y="10054478"/>
            <a:ext cx="21627519" cy="1644040"/>
          </a:xfrm>
          <a:prstGeom prst="rect">
            <a:avLst/>
          </a:prstGeom>
          <a:noFill/>
        </p:spPr>
        <p:txBody>
          <a:bodyPr wrap="square" rtlCol="0">
            <a:spAutoFit/>
          </a:bodyPr>
          <a:lstStyle/>
          <a:p>
            <a:pPr algn="ctr">
              <a:lnSpc>
                <a:spcPct val="90000"/>
              </a:lnSpc>
            </a:pPr>
            <a:r>
              <a:rPr lang="en-US" sz="11000" dirty="0" smtClean="0">
                <a:solidFill>
                  <a:schemeClr val="tx2"/>
                </a:solidFill>
                <a:latin typeface="Lato Black"/>
                <a:cs typeface="Lato Black"/>
              </a:rPr>
              <a:t>UX for Special Groups</a:t>
            </a:r>
            <a:endParaRPr lang="en-US" sz="11000" dirty="0">
              <a:solidFill>
                <a:schemeClr val="tx2"/>
              </a:solidFill>
              <a:latin typeface="Lato Black"/>
              <a:cs typeface="Lato Black"/>
            </a:endParaRPr>
          </a:p>
        </p:txBody>
      </p:sp>
      <p:cxnSp>
        <p:nvCxnSpPr>
          <p:cNvPr id="4" name="Straight Connector 3"/>
          <p:cNvCxnSpPr/>
          <p:nvPr/>
        </p:nvCxnSpPr>
        <p:spPr>
          <a:xfrm>
            <a:off x="10846673" y="11892259"/>
            <a:ext cx="2677953"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9854386"/>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596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525192" y="3152636"/>
            <a:ext cx="2116959" cy="209019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95423" y="6393637"/>
            <a:ext cx="2099738" cy="2099738"/>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337558" y="4214291"/>
            <a:ext cx="2148864" cy="2116671"/>
          </a:xfrm>
          <a:prstGeom prst="rect">
            <a:avLst/>
          </a:prstGeom>
        </p:spPr>
      </p:pic>
      <p:sp>
        <p:nvSpPr>
          <p:cNvPr id="9" name="TextBox 8"/>
          <p:cNvSpPr txBox="1"/>
          <p:nvPr/>
        </p:nvSpPr>
        <p:spPr>
          <a:xfrm>
            <a:off x="1816546" y="10240555"/>
            <a:ext cx="3766951" cy="1323439"/>
          </a:xfrm>
          <a:prstGeom prst="rect">
            <a:avLst/>
          </a:prstGeom>
          <a:noFill/>
        </p:spPr>
        <p:txBody>
          <a:bodyPr wrap="square" rtlCol="0">
            <a:spAutoFit/>
          </a:bodyPr>
          <a:lstStyle/>
          <a:p>
            <a:endParaRPr lang="en-US" sz="800" dirty="0">
              <a:solidFill>
                <a:schemeClr val="accent6"/>
              </a:solidFill>
              <a:latin typeface="Lato Light"/>
              <a:cs typeface="Lato Light"/>
            </a:endParaRPr>
          </a:p>
          <a:p>
            <a:r>
              <a:rPr lang="en-US" b="1" dirty="0" smtClean="0">
                <a:latin typeface="Lato Light"/>
                <a:cs typeface="Lato Light"/>
              </a:rPr>
              <a:t>What is meant by UX?</a:t>
            </a:r>
          </a:p>
        </p:txBody>
      </p:sp>
      <p:sp>
        <p:nvSpPr>
          <p:cNvPr id="2" name="Rounded Rectangle 1"/>
          <p:cNvSpPr/>
          <p:nvPr/>
        </p:nvSpPr>
        <p:spPr>
          <a:xfrm>
            <a:off x="1867103" y="9807865"/>
            <a:ext cx="3716394" cy="121917"/>
          </a:xfrm>
          <a:prstGeom prst="roundRect">
            <a:avLst/>
          </a:prstGeom>
          <a:solidFill>
            <a:srgbClr val="1C26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a:cs typeface="Lato Light"/>
            </a:endParaRPr>
          </a:p>
        </p:txBody>
      </p:sp>
      <p:sp>
        <p:nvSpPr>
          <p:cNvPr id="55" name="Rounded Rectangle 54"/>
          <p:cNvSpPr/>
          <p:nvPr/>
        </p:nvSpPr>
        <p:spPr>
          <a:xfrm>
            <a:off x="6098864" y="8694875"/>
            <a:ext cx="3716394" cy="121917"/>
          </a:xfrm>
          <a:prstGeom prst="roundRect">
            <a:avLst/>
          </a:prstGeom>
          <a:solidFill>
            <a:srgbClr val="1C26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a:cs typeface="Lato Light"/>
            </a:endParaRPr>
          </a:p>
        </p:txBody>
      </p:sp>
      <p:sp>
        <p:nvSpPr>
          <p:cNvPr id="58" name="Rounded Rectangle 57"/>
          <p:cNvSpPr/>
          <p:nvPr/>
        </p:nvSpPr>
        <p:spPr>
          <a:xfrm>
            <a:off x="10330626" y="7581883"/>
            <a:ext cx="3716394" cy="121917"/>
          </a:xfrm>
          <a:prstGeom prst="roundRect">
            <a:avLst/>
          </a:prstGeom>
          <a:solidFill>
            <a:srgbClr val="242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a:cs typeface="Lato Light"/>
            </a:endParaRPr>
          </a:p>
        </p:txBody>
      </p:sp>
      <p:sp>
        <p:nvSpPr>
          <p:cNvPr id="61" name="Rounded Rectangle 60"/>
          <p:cNvSpPr/>
          <p:nvPr/>
        </p:nvSpPr>
        <p:spPr>
          <a:xfrm>
            <a:off x="14562388" y="6468891"/>
            <a:ext cx="3716394" cy="121917"/>
          </a:xfrm>
          <a:prstGeom prst="roundRect">
            <a:avLst/>
          </a:prstGeom>
          <a:solidFill>
            <a:srgbClr val="242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a:cs typeface="Lato Light"/>
            </a:endParaRPr>
          </a:p>
        </p:txBody>
      </p:sp>
      <p:sp>
        <p:nvSpPr>
          <p:cNvPr id="64" name="Rounded Rectangle 63"/>
          <p:cNvSpPr/>
          <p:nvPr/>
        </p:nvSpPr>
        <p:spPr>
          <a:xfrm>
            <a:off x="18794149" y="5355899"/>
            <a:ext cx="3716394" cy="121917"/>
          </a:xfrm>
          <a:prstGeom prst="roundRect">
            <a:avLst/>
          </a:prstGeom>
          <a:solidFill>
            <a:srgbClr val="243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a:cs typeface="Lato Light"/>
            </a:endParaRPr>
          </a:p>
        </p:txBody>
      </p:sp>
      <p:sp>
        <p:nvSpPr>
          <p:cNvPr id="29" name="TextBox 28"/>
          <p:cNvSpPr txBox="1"/>
          <p:nvPr/>
        </p:nvSpPr>
        <p:spPr>
          <a:xfrm>
            <a:off x="6098864" y="9112696"/>
            <a:ext cx="3817512" cy="1323439"/>
          </a:xfrm>
          <a:prstGeom prst="rect">
            <a:avLst/>
          </a:prstGeom>
          <a:noFill/>
        </p:spPr>
        <p:txBody>
          <a:bodyPr wrap="square" rtlCol="0">
            <a:spAutoFit/>
          </a:bodyPr>
          <a:lstStyle/>
          <a:p>
            <a:endParaRPr lang="en-US" sz="800" dirty="0">
              <a:solidFill>
                <a:schemeClr val="accent6"/>
              </a:solidFill>
              <a:latin typeface="Lato Light"/>
              <a:cs typeface="Lato Light"/>
            </a:endParaRPr>
          </a:p>
          <a:p>
            <a:r>
              <a:rPr lang="en-US" b="1" dirty="0" smtClean="0">
                <a:latin typeface="Lato Light"/>
                <a:cs typeface="Lato Light"/>
              </a:rPr>
              <a:t>Who are your users?</a:t>
            </a:r>
          </a:p>
        </p:txBody>
      </p:sp>
      <p:sp>
        <p:nvSpPr>
          <p:cNvPr id="30" name="TextBox 29"/>
          <p:cNvSpPr txBox="1"/>
          <p:nvPr/>
        </p:nvSpPr>
        <p:spPr>
          <a:xfrm>
            <a:off x="10330626" y="8052345"/>
            <a:ext cx="3817512" cy="769441"/>
          </a:xfrm>
          <a:prstGeom prst="rect">
            <a:avLst/>
          </a:prstGeom>
          <a:noFill/>
        </p:spPr>
        <p:txBody>
          <a:bodyPr wrap="square" rtlCol="0">
            <a:spAutoFit/>
          </a:bodyPr>
          <a:lstStyle/>
          <a:p>
            <a:endParaRPr lang="en-US" sz="800" dirty="0">
              <a:solidFill>
                <a:schemeClr val="accent6"/>
              </a:solidFill>
              <a:latin typeface="Lato Light"/>
              <a:cs typeface="Lato Light"/>
            </a:endParaRPr>
          </a:p>
          <a:p>
            <a:r>
              <a:rPr lang="en-US" b="1" dirty="0" smtClean="0">
                <a:latin typeface="Lato Light"/>
                <a:cs typeface="Lato Light"/>
              </a:rPr>
              <a:t>Websites</a:t>
            </a:r>
          </a:p>
        </p:txBody>
      </p:sp>
      <p:sp>
        <p:nvSpPr>
          <p:cNvPr id="31" name="TextBox 30"/>
          <p:cNvSpPr txBox="1"/>
          <p:nvPr/>
        </p:nvSpPr>
        <p:spPr>
          <a:xfrm>
            <a:off x="14612943" y="6924486"/>
            <a:ext cx="4181205" cy="769441"/>
          </a:xfrm>
          <a:prstGeom prst="rect">
            <a:avLst/>
          </a:prstGeom>
          <a:noFill/>
        </p:spPr>
        <p:txBody>
          <a:bodyPr wrap="square" rtlCol="0">
            <a:spAutoFit/>
          </a:bodyPr>
          <a:lstStyle/>
          <a:p>
            <a:endParaRPr lang="en-US" sz="800" dirty="0">
              <a:solidFill>
                <a:schemeClr val="accent6"/>
              </a:solidFill>
              <a:latin typeface="Lato Light"/>
              <a:cs typeface="Lato Light"/>
            </a:endParaRPr>
          </a:p>
          <a:p>
            <a:r>
              <a:rPr lang="en-US" b="1" dirty="0" smtClean="0">
                <a:latin typeface="Lato Light"/>
                <a:cs typeface="Lato Light"/>
              </a:rPr>
              <a:t>Physical Space</a:t>
            </a:r>
          </a:p>
        </p:txBody>
      </p:sp>
      <p:sp>
        <p:nvSpPr>
          <p:cNvPr id="32" name="TextBox 31"/>
          <p:cNvSpPr txBox="1"/>
          <p:nvPr/>
        </p:nvSpPr>
        <p:spPr>
          <a:xfrm>
            <a:off x="18794149" y="5771685"/>
            <a:ext cx="3817512" cy="1323439"/>
          </a:xfrm>
          <a:prstGeom prst="rect">
            <a:avLst/>
          </a:prstGeom>
          <a:noFill/>
        </p:spPr>
        <p:txBody>
          <a:bodyPr wrap="square" rtlCol="0">
            <a:spAutoFit/>
          </a:bodyPr>
          <a:lstStyle/>
          <a:p>
            <a:endParaRPr lang="en-US" sz="800" dirty="0">
              <a:solidFill>
                <a:schemeClr val="accent6"/>
              </a:solidFill>
              <a:latin typeface="Lato Light"/>
              <a:cs typeface="Lato Light"/>
            </a:endParaRPr>
          </a:p>
          <a:p>
            <a:r>
              <a:rPr lang="en-US" b="1" dirty="0" smtClean="0">
                <a:latin typeface="Lato Light"/>
                <a:cs typeface="Lato Light"/>
              </a:rPr>
              <a:t>UX for Special Groups</a:t>
            </a:r>
          </a:p>
        </p:txBody>
      </p:sp>
      <p:sp>
        <p:nvSpPr>
          <p:cNvPr id="33" name="Freeform 109"/>
          <p:cNvSpPr>
            <a:spLocks noChangeArrowheads="1"/>
          </p:cNvSpPr>
          <p:nvPr/>
        </p:nvSpPr>
        <p:spPr bwMode="auto">
          <a:xfrm>
            <a:off x="2786210" y="7973717"/>
            <a:ext cx="1415755" cy="1415752"/>
          </a:xfrm>
          <a:custGeom>
            <a:avLst/>
            <a:gdLst>
              <a:gd name="T0" fmla="*/ 324 w 634"/>
              <a:gd name="T1" fmla="*/ 0 h 634"/>
              <a:gd name="T2" fmla="*/ 324 w 634"/>
              <a:gd name="T3" fmla="*/ 633 h 634"/>
              <a:gd name="T4" fmla="*/ 324 w 634"/>
              <a:gd name="T5" fmla="*/ 0 h 634"/>
              <a:gd name="T6" fmla="*/ 545 w 634"/>
              <a:gd name="T7" fmla="*/ 162 h 634"/>
              <a:gd name="T8" fmla="*/ 442 w 634"/>
              <a:gd name="T9" fmla="*/ 294 h 634"/>
              <a:gd name="T10" fmla="*/ 545 w 634"/>
              <a:gd name="T11" fmla="*/ 162 h 634"/>
              <a:gd name="T12" fmla="*/ 516 w 634"/>
              <a:gd name="T13" fmla="*/ 133 h 634"/>
              <a:gd name="T14" fmla="*/ 383 w 634"/>
              <a:gd name="T15" fmla="*/ 59 h 634"/>
              <a:gd name="T16" fmla="*/ 236 w 634"/>
              <a:gd name="T17" fmla="*/ 294 h 634"/>
              <a:gd name="T18" fmla="*/ 251 w 634"/>
              <a:gd name="T19" fmla="*/ 192 h 634"/>
              <a:gd name="T20" fmla="*/ 383 w 634"/>
              <a:gd name="T21" fmla="*/ 192 h 634"/>
              <a:gd name="T22" fmla="*/ 236 w 634"/>
              <a:gd name="T23" fmla="*/ 294 h 634"/>
              <a:gd name="T24" fmla="*/ 398 w 634"/>
              <a:gd name="T25" fmla="*/ 339 h 634"/>
              <a:gd name="T26" fmla="*/ 324 w 634"/>
              <a:gd name="T27" fmla="*/ 442 h 634"/>
              <a:gd name="T28" fmla="*/ 236 w 634"/>
              <a:gd name="T29" fmla="*/ 339 h 634"/>
              <a:gd name="T30" fmla="*/ 295 w 634"/>
              <a:gd name="T31" fmla="*/ 44 h 634"/>
              <a:gd name="T32" fmla="*/ 324 w 634"/>
              <a:gd name="T33" fmla="*/ 44 h 634"/>
              <a:gd name="T34" fmla="*/ 383 w 634"/>
              <a:gd name="T35" fmla="*/ 162 h 634"/>
              <a:gd name="T36" fmla="*/ 265 w 634"/>
              <a:gd name="T37" fmla="*/ 162 h 634"/>
              <a:gd name="T38" fmla="*/ 251 w 634"/>
              <a:gd name="T39" fmla="*/ 59 h 634"/>
              <a:gd name="T40" fmla="*/ 221 w 634"/>
              <a:gd name="T41" fmla="*/ 147 h 634"/>
              <a:gd name="T42" fmla="*/ 251 w 634"/>
              <a:gd name="T43" fmla="*/ 59 h 634"/>
              <a:gd name="T44" fmla="*/ 89 w 634"/>
              <a:gd name="T45" fmla="*/ 162 h 634"/>
              <a:gd name="T46" fmla="*/ 207 w 634"/>
              <a:gd name="T47" fmla="*/ 294 h 634"/>
              <a:gd name="T48" fmla="*/ 89 w 634"/>
              <a:gd name="T49" fmla="*/ 162 h 634"/>
              <a:gd name="T50" fmla="*/ 89 w 634"/>
              <a:gd name="T51" fmla="*/ 471 h 634"/>
              <a:gd name="T52" fmla="*/ 207 w 634"/>
              <a:gd name="T53" fmla="*/ 339 h 634"/>
              <a:gd name="T54" fmla="*/ 89 w 634"/>
              <a:gd name="T55" fmla="*/ 471 h 634"/>
              <a:gd name="T56" fmla="*/ 118 w 634"/>
              <a:gd name="T57" fmla="*/ 501 h 634"/>
              <a:gd name="T58" fmla="*/ 251 w 634"/>
              <a:gd name="T59" fmla="*/ 589 h 634"/>
              <a:gd name="T60" fmla="*/ 339 w 634"/>
              <a:gd name="T61" fmla="*/ 589 h 634"/>
              <a:gd name="T62" fmla="*/ 324 w 634"/>
              <a:gd name="T63" fmla="*/ 589 h 634"/>
              <a:gd name="T64" fmla="*/ 265 w 634"/>
              <a:gd name="T65" fmla="*/ 471 h 634"/>
              <a:gd name="T66" fmla="*/ 383 w 634"/>
              <a:gd name="T67" fmla="*/ 471 h 634"/>
              <a:gd name="T68" fmla="*/ 383 w 634"/>
              <a:gd name="T69" fmla="*/ 589 h 634"/>
              <a:gd name="T70" fmla="*/ 412 w 634"/>
              <a:gd name="T71" fmla="*/ 486 h 634"/>
              <a:gd name="T72" fmla="*/ 383 w 634"/>
              <a:gd name="T73" fmla="*/ 589 h 634"/>
              <a:gd name="T74" fmla="*/ 545 w 634"/>
              <a:gd name="T75" fmla="*/ 471 h 634"/>
              <a:gd name="T76" fmla="*/ 442 w 634"/>
              <a:gd name="T77" fmla="*/ 339 h 634"/>
              <a:gd name="T78" fmla="*/ 545 w 634"/>
              <a:gd name="T79"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accent2"/>
          </a:solidFill>
          <a:ln>
            <a:noFill/>
          </a:ln>
          <a:effectLst/>
          <a:extLst/>
        </p:spPr>
        <p:txBody>
          <a:bodyPr wrap="none" anchor="ctr"/>
          <a:lstStyle/>
          <a:p>
            <a:pPr fontAlgn="auto">
              <a:spcBef>
                <a:spcPts val="0"/>
              </a:spcBef>
              <a:spcAft>
                <a:spcPts val="0"/>
              </a:spcAft>
              <a:defRPr/>
            </a:pPr>
            <a:endParaRPr lang="en-US">
              <a:latin typeface="+mn-lt"/>
              <a:ea typeface="+mn-ea"/>
              <a:cs typeface="+mn-cs"/>
            </a:endParaRPr>
          </a:p>
        </p:txBody>
      </p:sp>
      <p:sp>
        <p:nvSpPr>
          <p:cNvPr id="35" name="Freeform 95"/>
          <p:cNvSpPr>
            <a:spLocks noChangeArrowheads="1"/>
          </p:cNvSpPr>
          <p:nvPr/>
        </p:nvSpPr>
        <p:spPr bwMode="auto">
          <a:xfrm>
            <a:off x="11463700" y="6064285"/>
            <a:ext cx="1389925" cy="1133453"/>
          </a:xfrm>
          <a:custGeom>
            <a:avLst/>
            <a:gdLst>
              <a:gd name="T0" fmla="*/ 603 w 619"/>
              <a:gd name="T1" fmla="*/ 117 h 501"/>
              <a:gd name="T2" fmla="*/ 515 w 619"/>
              <a:gd name="T3" fmla="*/ 29 h 501"/>
              <a:gd name="T4" fmla="*/ 589 w 619"/>
              <a:gd name="T5" fmla="*/ 14 h 501"/>
              <a:gd name="T6" fmla="*/ 486 w 619"/>
              <a:gd name="T7" fmla="*/ 0 h 501"/>
              <a:gd name="T8" fmla="*/ 191 w 619"/>
              <a:gd name="T9" fmla="*/ 117 h 501"/>
              <a:gd name="T10" fmla="*/ 59 w 619"/>
              <a:gd name="T11" fmla="*/ 0 h 501"/>
              <a:gd name="T12" fmla="*/ 59 w 619"/>
              <a:gd name="T13" fmla="*/ 29 h 501"/>
              <a:gd name="T14" fmla="*/ 147 w 619"/>
              <a:gd name="T15" fmla="*/ 117 h 501"/>
              <a:gd name="T16" fmla="*/ 0 w 619"/>
              <a:gd name="T17" fmla="*/ 132 h 501"/>
              <a:gd name="T18" fmla="*/ 29 w 619"/>
              <a:gd name="T19" fmla="*/ 147 h 501"/>
              <a:gd name="T20" fmla="*/ 132 w 619"/>
              <a:gd name="T21" fmla="*/ 500 h 501"/>
              <a:gd name="T22" fmla="*/ 545 w 619"/>
              <a:gd name="T23" fmla="*/ 426 h 501"/>
              <a:gd name="T24" fmla="*/ 603 w 619"/>
              <a:gd name="T25" fmla="*/ 147 h 501"/>
              <a:gd name="T26" fmla="*/ 603 w 619"/>
              <a:gd name="T27" fmla="*/ 117 h 501"/>
              <a:gd name="T28" fmla="*/ 191 w 619"/>
              <a:gd name="T29" fmla="*/ 471 h 501"/>
              <a:gd name="T30" fmla="*/ 88 w 619"/>
              <a:gd name="T31" fmla="*/ 426 h 501"/>
              <a:gd name="T32" fmla="*/ 191 w 619"/>
              <a:gd name="T33" fmla="*/ 382 h 501"/>
              <a:gd name="T34" fmla="*/ 191 w 619"/>
              <a:gd name="T35" fmla="*/ 353 h 501"/>
              <a:gd name="T36" fmla="*/ 88 w 619"/>
              <a:gd name="T37" fmla="*/ 353 h 501"/>
              <a:gd name="T38" fmla="*/ 191 w 619"/>
              <a:gd name="T39" fmla="*/ 264 h 501"/>
              <a:gd name="T40" fmla="*/ 191 w 619"/>
              <a:gd name="T41" fmla="*/ 235 h 501"/>
              <a:gd name="T42" fmla="*/ 73 w 619"/>
              <a:gd name="T43" fmla="*/ 235 h 501"/>
              <a:gd name="T44" fmla="*/ 191 w 619"/>
              <a:gd name="T45" fmla="*/ 147 h 501"/>
              <a:gd name="T46" fmla="*/ 383 w 619"/>
              <a:gd name="T47" fmla="*/ 471 h 501"/>
              <a:gd name="T48" fmla="*/ 236 w 619"/>
              <a:gd name="T49" fmla="*/ 471 h 501"/>
              <a:gd name="T50" fmla="*/ 383 w 619"/>
              <a:gd name="T51" fmla="*/ 382 h 501"/>
              <a:gd name="T52" fmla="*/ 383 w 619"/>
              <a:gd name="T53" fmla="*/ 353 h 501"/>
              <a:gd name="T54" fmla="*/ 236 w 619"/>
              <a:gd name="T55" fmla="*/ 353 h 501"/>
              <a:gd name="T56" fmla="*/ 383 w 619"/>
              <a:gd name="T57" fmla="*/ 264 h 501"/>
              <a:gd name="T58" fmla="*/ 383 w 619"/>
              <a:gd name="T59" fmla="*/ 235 h 501"/>
              <a:gd name="T60" fmla="*/ 236 w 619"/>
              <a:gd name="T61" fmla="*/ 235 h 501"/>
              <a:gd name="T62" fmla="*/ 383 w 619"/>
              <a:gd name="T63" fmla="*/ 147 h 501"/>
              <a:gd name="T64" fmla="*/ 500 w 619"/>
              <a:gd name="T65" fmla="*/ 426 h 501"/>
              <a:gd name="T66" fmla="*/ 471 w 619"/>
              <a:gd name="T67" fmla="*/ 471 h 501"/>
              <a:gd name="T68" fmla="*/ 427 w 619"/>
              <a:gd name="T69" fmla="*/ 382 h 501"/>
              <a:gd name="T70" fmla="*/ 500 w 619"/>
              <a:gd name="T71" fmla="*/ 426 h 501"/>
              <a:gd name="T72" fmla="*/ 515 w 619"/>
              <a:gd name="T73" fmla="*/ 353 h 501"/>
              <a:gd name="T74" fmla="*/ 427 w 619"/>
              <a:gd name="T75" fmla="*/ 264 h 501"/>
              <a:gd name="T76" fmla="*/ 515 w 619"/>
              <a:gd name="T77" fmla="*/ 353 h 501"/>
              <a:gd name="T78" fmla="*/ 530 w 619"/>
              <a:gd name="T79" fmla="*/ 235 h 501"/>
              <a:gd name="T80" fmla="*/ 427 w 619"/>
              <a:gd name="T81" fmla="*/ 147 h 501"/>
              <a:gd name="T82" fmla="*/ 530 w 619"/>
              <a:gd name="T83" fmla="*/ 23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9" h="501">
                <a:moveTo>
                  <a:pt x="603" y="117"/>
                </a:moveTo>
                <a:lnTo>
                  <a:pt x="603" y="117"/>
                </a:lnTo>
                <a:cubicBezTo>
                  <a:pt x="471" y="117"/>
                  <a:pt x="471" y="117"/>
                  <a:pt x="471" y="117"/>
                </a:cubicBezTo>
                <a:cubicBezTo>
                  <a:pt x="515" y="29"/>
                  <a:pt x="515" y="29"/>
                  <a:pt x="515" y="29"/>
                </a:cubicBezTo>
                <a:cubicBezTo>
                  <a:pt x="559" y="29"/>
                  <a:pt x="559" y="29"/>
                  <a:pt x="559" y="29"/>
                </a:cubicBezTo>
                <a:cubicBezTo>
                  <a:pt x="574" y="29"/>
                  <a:pt x="589" y="29"/>
                  <a:pt x="589" y="14"/>
                </a:cubicBezTo>
                <a:cubicBezTo>
                  <a:pt x="589" y="0"/>
                  <a:pt x="574" y="0"/>
                  <a:pt x="559" y="0"/>
                </a:cubicBezTo>
                <a:cubicBezTo>
                  <a:pt x="486" y="0"/>
                  <a:pt x="486" y="0"/>
                  <a:pt x="486" y="0"/>
                </a:cubicBezTo>
                <a:cubicBezTo>
                  <a:pt x="427" y="117"/>
                  <a:pt x="427" y="117"/>
                  <a:pt x="427" y="117"/>
                </a:cubicBezTo>
                <a:cubicBezTo>
                  <a:pt x="191" y="117"/>
                  <a:pt x="191" y="117"/>
                  <a:pt x="191" y="117"/>
                </a:cubicBezTo>
                <a:cubicBezTo>
                  <a:pt x="132" y="0"/>
                  <a:pt x="132" y="0"/>
                  <a:pt x="132" y="0"/>
                </a:cubicBezTo>
                <a:cubicBezTo>
                  <a:pt x="59" y="0"/>
                  <a:pt x="59" y="0"/>
                  <a:pt x="59" y="0"/>
                </a:cubicBezTo>
                <a:cubicBezTo>
                  <a:pt x="44" y="0"/>
                  <a:pt x="29" y="0"/>
                  <a:pt x="29" y="14"/>
                </a:cubicBezTo>
                <a:cubicBezTo>
                  <a:pt x="29" y="29"/>
                  <a:pt x="44" y="29"/>
                  <a:pt x="59" y="29"/>
                </a:cubicBezTo>
                <a:cubicBezTo>
                  <a:pt x="103" y="29"/>
                  <a:pt x="103" y="29"/>
                  <a:pt x="103" y="29"/>
                </a:cubicBezTo>
                <a:cubicBezTo>
                  <a:pt x="147" y="117"/>
                  <a:pt x="147" y="117"/>
                  <a:pt x="147" y="117"/>
                </a:cubicBezTo>
                <a:cubicBezTo>
                  <a:pt x="15" y="117"/>
                  <a:pt x="15" y="117"/>
                  <a:pt x="15" y="117"/>
                </a:cubicBezTo>
                <a:cubicBezTo>
                  <a:pt x="0" y="117"/>
                  <a:pt x="0" y="117"/>
                  <a:pt x="0" y="132"/>
                </a:cubicBezTo>
                <a:cubicBezTo>
                  <a:pt x="0" y="147"/>
                  <a:pt x="0" y="147"/>
                  <a:pt x="15" y="147"/>
                </a:cubicBezTo>
                <a:cubicBezTo>
                  <a:pt x="29" y="147"/>
                  <a:pt x="29" y="147"/>
                  <a:pt x="29" y="147"/>
                </a:cubicBezTo>
                <a:cubicBezTo>
                  <a:pt x="59" y="426"/>
                  <a:pt x="59" y="426"/>
                  <a:pt x="59" y="426"/>
                </a:cubicBezTo>
                <a:cubicBezTo>
                  <a:pt x="59" y="471"/>
                  <a:pt x="88" y="500"/>
                  <a:pt x="132" y="500"/>
                </a:cubicBezTo>
                <a:cubicBezTo>
                  <a:pt x="471" y="500"/>
                  <a:pt x="471" y="500"/>
                  <a:pt x="471" y="500"/>
                </a:cubicBezTo>
                <a:cubicBezTo>
                  <a:pt x="515" y="500"/>
                  <a:pt x="545" y="471"/>
                  <a:pt x="545" y="426"/>
                </a:cubicBezTo>
                <a:cubicBezTo>
                  <a:pt x="589" y="147"/>
                  <a:pt x="589" y="147"/>
                  <a:pt x="589" y="147"/>
                </a:cubicBezTo>
                <a:cubicBezTo>
                  <a:pt x="603" y="147"/>
                  <a:pt x="603" y="147"/>
                  <a:pt x="603" y="147"/>
                </a:cubicBezTo>
                <a:cubicBezTo>
                  <a:pt x="618" y="147"/>
                  <a:pt x="618" y="147"/>
                  <a:pt x="618" y="132"/>
                </a:cubicBezTo>
                <a:cubicBezTo>
                  <a:pt x="618" y="117"/>
                  <a:pt x="618" y="117"/>
                  <a:pt x="603" y="117"/>
                </a:cubicBezTo>
                <a:close/>
                <a:moveTo>
                  <a:pt x="191" y="471"/>
                </a:moveTo>
                <a:lnTo>
                  <a:pt x="191" y="471"/>
                </a:lnTo>
                <a:cubicBezTo>
                  <a:pt x="132" y="471"/>
                  <a:pt x="132" y="471"/>
                  <a:pt x="132" y="471"/>
                </a:cubicBezTo>
                <a:cubicBezTo>
                  <a:pt x="118" y="471"/>
                  <a:pt x="88" y="441"/>
                  <a:pt x="88" y="426"/>
                </a:cubicBezTo>
                <a:cubicBezTo>
                  <a:pt x="88" y="382"/>
                  <a:pt x="88" y="382"/>
                  <a:pt x="88" y="382"/>
                </a:cubicBezTo>
                <a:cubicBezTo>
                  <a:pt x="191" y="382"/>
                  <a:pt x="191" y="382"/>
                  <a:pt x="191" y="382"/>
                </a:cubicBezTo>
                <a:lnTo>
                  <a:pt x="191" y="471"/>
                </a:lnTo>
                <a:close/>
                <a:moveTo>
                  <a:pt x="191" y="353"/>
                </a:moveTo>
                <a:lnTo>
                  <a:pt x="191" y="353"/>
                </a:lnTo>
                <a:cubicBezTo>
                  <a:pt x="88" y="353"/>
                  <a:pt x="88" y="353"/>
                  <a:pt x="88" y="353"/>
                </a:cubicBezTo>
                <a:cubicBezTo>
                  <a:pt x="88" y="264"/>
                  <a:pt x="88" y="264"/>
                  <a:pt x="88" y="264"/>
                </a:cubicBezTo>
                <a:cubicBezTo>
                  <a:pt x="191" y="264"/>
                  <a:pt x="191" y="264"/>
                  <a:pt x="191" y="264"/>
                </a:cubicBezTo>
                <a:lnTo>
                  <a:pt x="191" y="353"/>
                </a:lnTo>
                <a:close/>
                <a:moveTo>
                  <a:pt x="191" y="235"/>
                </a:moveTo>
                <a:lnTo>
                  <a:pt x="191" y="235"/>
                </a:lnTo>
                <a:cubicBezTo>
                  <a:pt x="73" y="235"/>
                  <a:pt x="73" y="235"/>
                  <a:pt x="73" y="235"/>
                </a:cubicBezTo>
                <a:cubicBezTo>
                  <a:pt x="73" y="147"/>
                  <a:pt x="73" y="147"/>
                  <a:pt x="73" y="147"/>
                </a:cubicBezTo>
                <a:cubicBezTo>
                  <a:pt x="191" y="147"/>
                  <a:pt x="191" y="147"/>
                  <a:pt x="191" y="147"/>
                </a:cubicBezTo>
                <a:lnTo>
                  <a:pt x="191" y="235"/>
                </a:lnTo>
                <a:close/>
                <a:moveTo>
                  <a:pt x="383" y="471"/>
                </a:moveTo>
                <a:lnTo>
                  <a:pt x="383" y="471"/>
                </a:lnTo>
                <a:cubicBezTo>
                  <a:pt x="236" y="471"/>
                  <a:pt x="236" y="471"/>
                  <a:pt x="236" y="471"/>
                </a:cubicBezTo>
                <a:cubicBezTo>
                  <a:pt x="236" y="382"/>
                  <a:pt x="236" y="382"/>
                  <a:pt x="236" y="382"/>
                </a:cubicBezTo>
                <a:cubicBezTo>
                  <a:pt x="383" y="382"/>
                  <a:pt x="383" y="382"/>
                  <a:pt x="383" y="382"/>
                </a:cubicBezTo>
                <a:lnTo>
                  <a:pt x="383" y="471"/>
                </a:lnTo>
                <a:close/>
                <a:moveTo>
                  <a:pt x="383" y="353"/>
                </a:moveTo>
                <a:lnTo>
                  <a:pt x="383" y="353"/>
                </a:lnTo>
                <a:cubicBezTo>
                  <a:pt x="236" y="353"/>
                  <a:pt x="236" y="353"/>
                  <a:pt x="236" y="353"/>
                </a:cubicBezTo>
                <a:cubicBezTo>
                  <a:pt x="236" y="264"/>
                  <a:pt x="236" y="264"/>
                  <a:pt x="236" y="264"/>
                </a:cubicBezTo>
                <a:cubicBezTo>
                  <a:pt x="383" y="264"/>
                  <a:pt x="383" y="264"/>
                  <a:pt x="383" y="264"/>
                </a:cubicBezTo>
                <a:lnTo>
                  <a:pt x="383" y="353"/>
                </a:lnTo>
                <a:close/>
                <a:moveTo>
                  <a:pt x="383" y="235"/>
                </a:moveTo>
                <a:lnTo>
                  <a:pt x="383" y="235"/>
                </a:lnTo>
                <a:cubicBezTo>
                  <a:pt x="236" y="235"/>
                  <a:pt x="236" y="235"/>
                  <a:pt x="236" y="235"/>
                </a:cubicBezTo>
                <a:cubicBezTo>
                  <a:pt x="236" y="147"/>
                  <a:pt x="236" y="147"/>
                  <a:pt x="236" y="147"/>
                </a:cubicBezTo>
                <a:cubicBezTo>
                  <a:pt x="383" y="147"/>
                  <a:pt x="383" y="147"/>
                  <a:pt x="383" y="147"/>
                </a:cubicBezTo>
                <a:lnTo>
                  <a:pt x="383" y="235"/>
                </a:lnTo>
                <a:close/>
                <a:moveTo>
                  <a:pt x="500" y="426"/>
                </a:moveTo>
                <a:lnTo>
                  <a:pt x="500" y="426"/>
                </a:lnTo>
                <a:cubicBezTo>
                  <a:pt x="500" y="441"/>
                  <a:pt x="486" y="471"/>
                  <a:pt x="471" y="471"/>
                </a:cubicBezTo>
                <a:cubicBezTo>
                  <a:pt x="427" y="471"/>
                  <a:pt x="427" y="471"/>
                  <a:pt x="427" y="471"/>
                </a:cubicBezTo>
                <a:cubicBezTo>
                  <a:pt x="427" y="382"/>
                  <a:pt x="427" y="382"/>
                  <a:pt x="427" y="382"/>
                </a:cubicBezTo>
                <a:cubicBezTo>
                  <a:pt x="515" y="382"/>
                  <a:pt x="515" y="382"/>
                  <a:pt x="515" y="382"/>
                </a:cubicBezTo>
                <a:lnTo>
                  <a:pt x="500" y="426"/>
                </a:lnTo>
                <a:close/>
                <a:moveTo>
                  <a:pt x="515" y="353"/>
                </a:moveTo>
                <a:lnTo>
                  <a:pt x="515" y="353"/>
                </a:lnTo>
                <a:cubicBezTo>
                  <a:pt x="427" y="353"/>
                  <a:pt x="427" y="353"/>
                  <a:pt x="427" y="353"/>
                </a:cubicBezTo>
                <a:cubicBezTo>
                  <a:pt x="427" y="264"/>
                  <a:pt x="427" y="264"/>
                  <a:pt x="427" y="264"/>
                </a:cubicBezTo>
                <a:cubicBezTo>
                  <a:pt x="530" y="264"/>
                  <a:pt x="530" y="264"/>
                  <a:pt x="530" y="264"/>
                </a:cubicBezTo>
                <a:lnTo>
                  <a:pt x="515" y="353"/>
                </a:lnTo>
                <a:close/>
                <a:moveTo>
                  <a:pt x="530" y="235"/>
                </a:moveTo>
                <a:lnTo>
                  <a:pt x="530" y="235"/>
                </a:lnTo>
                <a:cubicBezTo>
                  <a:pt x="427" y="235"/>
                  <a:pt x="427" y="235"/>
                  <a:pt x="427" y="235"/>
                </a:cubicBezTo>
                <a:cubicBezTo>
                  <a:pt x="427" y="147"/>
                  <a:pt x="427" y="147"/>
                  <a:pt x="427" y="147"/>
                </a:cubicBezTo>
                <a:cubicBezTo>
                  <a:pt x="545" y="147"/>
                  <a:pt x="545" y="147"/>
                  <a:pt x="545" y="147"/>
                </a:cubicBezTo>
                <a:lnTo>
                  <a:pt x="530" y="235"/>
                </a:lnTo>
                <a:close/>
              </a:path>
            </a:pathLst>
          </a:custGeom>
          <a:solidFill>
            <a:schemeClr val="accent4"/>
          </a:solidFill>
          <a:ln>
            <a:noFill/>
          </a:ln>
          <a:effectLst/>
          <a:extLst/>
        </p:spPr>
        <p:txBody>
          <a:bodyPr wrap="none" anchor="ctr"/>
          <a:lstStyle/>
          <a:p>
            <a:pPr fontAlgn="auto">
              <a:spcBef>
                <a:spcPts val="0"/>
              </a:spcBef>
              <a:spcAft>
                <a:spcPts val="0"/>
              </a:spcAft>
              <a:defRPr/>
            </a:pPr>
            <a:endParaRPr lang="en-US">
              <a:latin typeface="+mn-lt"/>
              <a:ea typeface="+mn-ea"/>
              <a:cs typeface="+mn-cs"/>
            </a:endParaRPr>
          </a:p>
        </p:txBody>
      </p:sp>
      <p:sp>
        <p:nvSpPr>
          <p:cNvPr id="20" name="TextBox 19"/>
          <p:cNvSpPr txBox="1"/>
          <p:nvPr/>
        </p:nvSpPr>
        <p:spPr>
          <a:xfrm>
            <a:off x="1565721" y="397514"/>
            <a:ext cx="7044198" cy="10618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Overview</a:t>
            </a:r>
          </a:p>
        </p:txBody>
      </p:sp>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115171" y="5309902"/>
            <a:ext cx="2099738" cy="2099738"/>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453613" y="7552741"/>
            <a:ext cx="2099738" cy="2099738"/>
          </a:xfrm>
          <a:prstGeom prst="rect">
            <a:avLst/>
          </a:prstGeom>
        </p:spPr>
      </p:pic>
      <p:sp>
        <p:nvSpPr>
          <p:cNvPr id="10" name="Rectangle 9"/>
          <p:cNvSpPr/>
          <p:nvPr/>
        </p:nvSpPr>
        <p:spPr>
          <a:xfrm>
            <a:off x="22286259" y="860612"/>
            <a:ext cx="968188" cy="87854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41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577720" y="0"/>
            <a:ext cx="8799931" cy="13716000"/>
          </a:xfrm>
          <a:prstGeom prst="rect">
            <a:avLst/>
          </a:prstGeom>
          <a:solidFill>
            <a:srgbClr val="3E4959"/>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2846"/>
          <a:stretch/>
        </p:blipFill>
        <p:spPr>
          <a:xfrm>
            <a:off x="16376074" y="2865846"/>
            <a:ext cx="7959436" cy="8089024"/>
          </a:xfrm>
          <a:prstGeom prst="rect">
            <a:avLst/>
          </a:prstGeom>
        </p:spPr>
      </p:pic>
      <p:sp>
        <p:nvSpPr>
          <p:cNvPr id="10" name="TextBox 9"/>
          <p:cNvSpPr txBox="1"/>
          <p:nvPr/>
        </p:nvSpPr>
        <p:spPr>
          <a:xfrm>
            <a:off x="1565720" y="397514"/>
            <a:ext cx="7324347" cy="10618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Kids</a:t>
            </a:r>
          </a:p>
        </p:txBody>
      </p:sp>
      <p:sp>
        <p:nvSpPr>
          <p:cNvPr id="11" name="Text Placeholder 1"/>
          <p:cNvSpPr txBox="1">
            <a:spLocks/>
          </p:cNvSpPr>
          <p:nvPr/>
        </p:nvSpPr>
        <p:spPr>
          <a:xfrm>
            <a:off x="1565720" y="4068549"/>
            <a:ext cx="13355625" cy="7405088"/>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smtClean="0">
                <a:solidFill>
                  <a:schemeClr val="tx1"/>
                </a:solidFill>
                <a:ea typeface="Roboto Light" panose="02000000000000000000" pitchFamily="2" charset="0"/>
                <a:cs typeface="Lato Light"/>
              </a:rPr>
              <a:t>Furniture is appropriate height</a:t>
            </a:r>
            <a:endParaRPr lang="en-US" sz="5400" dirty="0">
              <a:solidFill>
                <a:schemeClr val="tx1"/>
              </a:solidFill>
              <a:ea typeface="Roboto Light" panose="02000000000000000000" pitchFamily="2" charset="0"/>
              <a:cs typeface="Lato Light"/>
            </a:endParaRP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Worn materials replaced</a:t>
            </a:r>
            <a:endParaRPr lang="en-US" sz="5400" dirty="0">
              <a:solidFill>
                <a:schemeClr val="tx1"/>
              </a:solidFill>
              <a:ea typeface="Roboto Light" panose="02000000000000000000" pitchFamily="2" charset="0"/>
              <a:cs typeface="Lato Light"/>
            </a:endParaRP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Child-friendly equipment</a:t>
            </a:r>
          </a:p>
          <a:p>
            <a:pPr algn="l"/>
            <a:endParaRPr lang="en-US" sz="5400" dirty="0">
              <a:solidFill>
                <a:schemeClr val="tx1"/>
              </a:solidFill>
              <a:ea typeface="Roboto Light" panose="02000000000000000000" pitchFamily="2" charset="0"/>
              <a:cs typeface="Lato Light"/>
            </a:endParaRPr>
          </a:p>
        </p:txBody>
      </p:sp>
    </p:spTree>
    <p:extLst>
      <p:ext uri="{BB962C8B-B14F-4D97-AF65-F5344CB8AC3E}">
        <p14:creationId xmlns:p14="http://schemas.microsoft.com/office/powerpoint/2010/main" val="4018437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65721" y="397514"/>
            <a:ext cx="13823809" cy="10895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Seniors and Those with Disabilities</a:t>
            </a:r>
          </a:p>
        </p:txBody>
      </p:sp>
      <p:sp>
        <p:nvSpPr>
          <p:cNvPr id="6" name="Rectangle 5"/>
          <p:cNvSpPr/>
          <p:nvPr/>
        </p:nvSpPr>
        <p:spPr>
          <a:xfrm>
            <a:off x="15577720" y="0"/>
            <a:ext cx="8799931" cy="13716000"/>
          </a:xfrm>
          <a:prstGeom prst="rect">
            <a:avLst/>
          </a:prstGeom>
          <a:solidFill>
            <a:srgbClr val="3E4959"/>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2846"/>
          <a:stretch/>
        </p:blipFill>
        <p:spPr>
          <a:xfrm>
            <a:off x="16376074" y="2865846"/>
            <a:ext cx="7959436" cy="8089024"/>
          </a:xfrm>
          <a:prstGeom prst="rect">
            <a:avLst/>
          </a:prstGeom>
        </p:spPr>
      </p:pic>
      <p:sp>
        <p:nvSpPr>
          <p:cNvPr id="12" name="Text Placeholder 1"/>
          <p:cNvSpPr txBox="1">
            <a:spLocks/>
          </p:cNvSpPr>
          <p:nvPr/>
        </p:nvSpPr>
        <p:spPr>
          <a:xfrm>
            <a:off x="1565720" y="4068549"/>
            <a:ext cx="13355625" cy="8651583"/>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a:solidFill>
                  <a:schemeClr val="tx1"/>
                </a:solidFill>
                <a:ea typeface="Roboto Light" panose="02000000000000000000" pitchFamily="2" charset="0"/>
                <a:cs typeface="Lato Light"/>
              </a:rPr>
              <a:t>Compassion</a:t>
            </a:r>
          </a:p>
          <a:p>
            <a:pPr algn="l"/>
            <a:endParaRPr lang="en-US" sz="5400" dirty="0" smtClean="0">
              <a:solidFill>
                <a:schemeClr val="tx1"/>
              </a:solidFill>
              <a:ea typeface="Roboto Light" panose="02000000000000000000" pitchFamily="2" charset="0"/>
              <a:cs typeface="Lato Light"/>
            </a:endParaRPr>
          </a:p>
          <a:p>
            <a:pPr algn="l"/>
            <a:r>
              <a:rPr lang="en-US" sz="5400" dirty="0">
                <a:solidFill>
                  <a:schemeClr val="tx1"/>
                </a:solidFill>
                <a:ea typeface="Roboto Light" panose="02000000000000000000" pitchFamily="2" charset="0"/>
                <a:cs typeface="Lato Light"/>
              </a:rPr>
              <a:t>Check for obstacles</a:t>
            </a: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Large text + high contrast</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Technology</a:t>
            </a:r>
            <a:endParaRPr lang="en-US" sz="5400" dirty="0">
              <a:solidFill>
                <a:schemeClr val="tx1"/>
              </a:solidFill>
              <a:ea typeface="Roboto Light" panose="02000000000000000000" pitchFamily="2" charset="0"/>
              <a:cs typeface="Lato Light"/>
            </a:endParaRPr>
          </a:p>
        </p:txBody>
      </p:sp>
    </p:spTree>
    <p:extLst>
      <p:ext uri="{BB962C8B-B14F-4D97-AF65-F5344CB8AC3E}">
        <p14:creationId xmlns:p14="http://schemas.microsoft.com/office/powerpoint/2010/main" val="2732845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E4959"/>
        </a:solidFill>
        <a:effectLst/>
      </p:bgPr>
    </p:bg>
    <p:spTree>
      <p:nvGrpSpPr>
        <p:cNvPr id="1" name=""/>
        <p:cNvGrpSpPr/>
        <p:nvPr/>
      </p:nvGrpSpPr>
      <p:grpSpPr>
        <a:xfrm>
          <a:off x="0" y="0"/>
          <a:ext cx="0" cy="0"/>
          <a:chOff x="0" y="0"/>
          <a:chExt cx="0" cy="0"/>
        </a:xfrm>
      </p:grpSpPr>
      <p:sp>
        <p:nvSpPr>
          <p:cNvPr id="6" name="Rectangle 5"/>
          <p:cNvSpPr/>
          <p:nvPr/>
        </p:nvSpPr>
        <p:spPr>
          <a:xfrm>
            <a:off x="0" y="0"/>
            <a:ext cx="24377650" cy="13716000"/>
          </a:xfrm>
          <a:prstGeom prst="rect">
            <a:avLst/>
          </a:prstGeom>
          <a:solidFill>
            <a:srgbClr val="F780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706506" y="6050086"/>
            <a:ext cx="15146733" cy="1644040"/>
          </a:xfrm>
          <a:prstGeom prst="rect">
            <a:avLst/>
          </a:prstGeom>
          <a:noFill/>
        </p:spPr>
        <p:txBody>
          <a:bodyPr wrap="square" rtlCol="0">
            <a:spAutoFit/>
          </a:bodyPr>
          <a:lstStyle/>
          <a:p>
            <a:pPr algn="ctr">
              <a:lnSpc>
                <a:spcPct val="90000"/>
              </a:lnSpc>
            </a:pPr>
            <a:r>
              <a:rPr lang="en-US" sz="11000" dirty="0" smtClean="0">
                <a:solidFill>
                  <a:schemeClr val="bg1"/>
                </a:solidFill>
                <a:latin typeface="Lato Black"/>
                <a:cs typeface="Lato Black"/>
              </a:rPr>
              <a:t>Be Mindful</a:t>
            </a:r>
            <a:endParaRPr lang="en-US" sz="11000" dirty="0">
              <a:solidFill>
                <a:schemeClr val="bg1"/>
              </a:solidFill>
              <a:latin typeface="Lato Black"/>
              <a:cs typeface="Lato Black"/>
            </a:endParaRPr>
          </a:p>
        </p:txBody>
      </p:sp>
      <p:cxnSp>
        <p:nvCxnSpPr>
          <p:cNvPr id="4" name="Straight Connector 3"/>
          <p:cNvCxnSpPr/>
          <p:nvPr/>
        </p:nvCxnSpPr>
        <p:spPr>
          <a:xfrm>
            <a:off x="10846673" y="8271516"/>
            <a:ext cx="2677953" cy="0"/>
          </a:xfrm>
          <a:prstGeom prst="line">
            <a:avLst/>
          </a:prstGeom>
          <a:ln w="38100" cmpd="sng">
            <a:solidFill>
              <a:srgbClr val="FFD55C"/>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5488575"/>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671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394" y="425484"/>
            <a:ext cx="8867098" cy="8721919"/>
          </a:xfrm>
          <a:prstGeom prst="rect">
            <a:avLst/>
          </a:prstGeom>
        </p:spPr>
      </p:pic>
      <p:sp>
        <p:nvSpPr>
          <p:cNvPr id="3" name="TextBox 2"/>
          <p:cNvSpPr txBox="1"/>
          <p:nvPr/>
        </p:nvSpPr>
        <p:spPr>
          <a:xfrm>
            <a:off x="2988256" y="10054478"/>
            <a:ext cx="18564555" cy="1644040"/>
          </a:xfrm>
          <a:prstGeom prst="rect">
            <a:avLst/>
          </a:prstGeom>
          <a:noFill/>
        </p:spPr>
        <p:txBody>
          <a:bodyPr wrap="square" rtlCol="0">
            <a:spAutoFit/>
          </a:bodyPr>
          <a:lstStyle/>
          <a:p>
            <a:pPr algn="ctr">
              <a:lnSpc>
                <a:spcPct val="90000"/>
              </a:lnSpc>
            </a:pPr>
            <a:r>
              <a:rPr lang="en-US" sz="11000" dirty="0" smtClean="0">
                <a:solidFill>
                  <a:schemeClr val="tx2"/>
                </a:solidFill>
                <a:latin typeface="Lato Black"/>
                <a:cs typeface="Lato Black"/>
              </a:rPr>
              <a:t>Resources</a:t>
            </a:r>
            <a:endParaRPr lang="en-US" sz="11000" dirty="0">
              <a:solidFill>
                <a:schemeClr val="tx2"/>
              </a:solidFill>
              <a:latin typeface="Lato Black"/>
              <a:cs typeface="Lato Black"/>
            </a:endParaRPr>
          </a:p>
        </p:txBody>
      </p:sp>
      <p:cxnSp>
        <p:nvCxnSpPr>
          <p:cNvPr id="4" name="Straight Connector 3"/>
          <p:cNvCxnSpPr/>
          <p:nvPr/>
        </p:nvCxnSpPr>
        <p:spPr>
          <a:xfrm>
            <a:off x="10846673" y="11892259"/>
            <a:ext cx="2677953"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9854386"/>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387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65721" y="397514"/>
            <a:ext cx="7716556" cy="10618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Books</a:t>
            </a:r>
          </a:p>
        </p:txBody>
      </p:sp>
      <p:sp>
        <p:nvSpPr>
          <p:cNvPr id="6" name="Rectangle 5"/>
          <p:cNvSpPr/>
          <p:nvPr/>
        </p:nvSpPr>
        <p:spPr>
          <a:xfrm>
            <a:off x="15577720" y="0"/>
            <a:ext cx="8799931" cy="137160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33086" y="3030457"/>
            <a:ext cx="7782507" cy="7655086"/>
          </a:xfrm>
          <a:prstGeom prst="rect">
            <a:avLst/>
          </a:prstGeom>
        </p:spPr>
      </p:pic>
      <p:sp>
        <p:nvSpPr>
          <p:cNvPr id="8" name="Text Placeholder 1"/>
          <p:cNvSpPr txBox="1">
            <a:spLocks/>
          </p:cNvSpPr>
          <p:nvPr/>
        </p:nvSpPr>
        <p:spPr>
          <a:xfrm>
            <a:off x="1565720" y="4068549"/>
            <a:ext cx="13355625" cy="8651583"/>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smtClean="0">
                <a:solidFill>
                  <a:schemeClr val="tx1"/>
                </a:solidFill>
                <a:ea typeface="Roboto Light" panose="02000000000000000000" pitchFamily="2" charset="0"/>
                <a:cs typeface="Lato Light"/>
              </a:rPr>
              <a:t>Rosenfeldmedia.com/books</a:t>
            </a: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The UX Book</a:t>
            </a: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Don’t Make Me Think, Revisited</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Smashing UX Design</a:t>
            </a:r>
            <a:endParaRPr lang="en-US" sz="5400" dirty="0">
              <a:solidFill>
                <a:schemeClr val="tx1"/>
              </a:solidFill>
              <a:ea typeface="Roboto Light" panose="02000000000000000000" pitchFamily="2" charset="0"/>
              <a:cs typeface="Lato Light"/>
            </a:endParaRPr>
          </a:p>
        </p:txBody>
      </p:sp>
    </p:spTree>
    <p:extLst>
      <p:ext uri="{BB962C8B-B14F-4D97-AF65-F5344CB8AC3E}">
        <p14:creationId xmlns:p14="http://schemas.microsoft.com/office/powerpoint/2010/main" val="3222566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65720" y="397514"/>
            <a:ext cx="8220825" cy="10618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Web</a:t>
            </a:r>
          </a:p>
        </p:txBody>
      </p:sp>
      <p:sp>
        <p:nvSpPr>
          <p:cNvPr id="6" name="Rectangle 5"/>
          <p:cNvSpPr/>
          <p:nvPr/>
        </p:nvSpPr>
        <p:spPr>
          <a:xfrm>
            <a:off x="15577720" y="0"/>
            <a:ext cx="8799931" cy="137160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33086" y="3030457"/>
            <a:ext cx="7782507" cy="7655086"/>
          </a:xfrm>
          <a:prstGeom prst="rect">
            <a:avLst/>
          </a:prstGeom>
        </p:spPr>
      </p:pic>
      <p:sp>
        <p:nvSpPr>
          <p:cNvPr id="7" name="Text Placeholder 1"/>
          <p:cNvSpPr txBox="1">
            <a:spLocks/>
          </p:cNvSpPr>
          <p:nvPr/>
        </p:nvSpPr>
        <p:spPr>
          <a:xfrm>
            <a:off x="1565720" y="4068549"/>
            <a:ext cx="13355625" cy="8651583"/>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smtClean="0">
                <a:solidFill>
                  <a:schemeClr val="tx1"/>
                </a:solidFill>
                <a:ea typeface="Roboto Light" panose="02000000000000000000" pitchFamily="2" charset="0"/>
                <a:cs typeface="Lato Light"/>
              </a:rPr>
              <a:t>User Experience Design at sliderule.com</a:t>
            </a: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UIE Podcasts</a:t>
            </a: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Uxmag.com</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A List Apart </a:t>
            </a:r>
            <a:r>
              <a:rPr lang="en-US" sz="5400" dirty="0" smtClean="0">
                <a:solidFill>
                  <a:schemeClr val="tx1"/>
                </a:solidFill>
                <a:ea typeface="Roboto Light" panose="02000000000000000000" pitchFamily="2" charset="0"/>
                <a:cs typeface="Lato Light"/>
                <a:sym typeface="Wingdings" panose="05000000000000000000" pitchFamily="2" charset="2"/>
              </a:rPr>
              <a:t> alistapart.com</a:t>
            </a:r>
            <a:endParaRPr lang="en-US" sz="5400" dirty="0">
              <a:solidFill>
                <a:schemeClr val="tx1"/>
              </a:solidFill>
              <a:ea typeface="Roboto Light" panose="02000000000000000000" pitchFamily="2" charset="0"/>
              <a:cs typeface="Lato Light"/>
            </a:endParaRPr>
          </a:p>
        </p:txBody>
      </p:sp>
    </p:spTree>
    <p:extLst>
      <p:ext uri="{BB962C8B-B14F-4D97-AF65-F5344CB8AC3E}">
        <p14:creationId xmlns:p14="http://schemas.microsoft.com/office/powerpoint/2010/main" val="334622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65721" y="397514"/>
            <a:ext cx="12049530" cy="1089529"/>
          </a:xfrm>
          <a:prstGeom prst="rect">
            <a:avLst/>
          </a:prstGeom>
          <a:noFill/>
        </p:spPr>
        <p:txBody>
          <a:bodyPr wrap="square" rtlCol="0">
            <a:spAutoFit/>
          </a:bodyPr>
          <a:lstStyle/>
          <a:p>
            <a:pPr>
              <a:lnSpc>
                <a:spcPct val="120000"/>
              </a:lnSpc>
            </a:pPr>
            <a:r>
              <a:rPr lang="en-US" sz="5400" dirty="0" err="1" smtClean="0">
                <a:solidFill>
                  <a:schemeClr val="tx2"/>
                </a:solidFill>
                <a:latin typeface="Lato Black"/>
                <a:cs typeface="Lato Black"/>
              </a:rPr>
              <a:t>UXers</a:t>
            </a:r>
            <a:r>
              <a:rPr lang="en-US" sz="5400" dirty="0" smtClean="0">
                <a:solidFill>
                  <a:schemeClr val="tx2"/>
                </a:solidFill>
                <a:latin typeface="Lato Black"/>
                <a:cs typeface="Lato Black"/>
              </a:rPr>
              <a:t> in Libraries</a:t>
            </a:r>
          </a:p>
        </p:txBody>
      </p:sp>
      <p:sp>
        <p:nvSpPr>
          <p:cNvPr id="6" name="Rectangle 5"/>
          <p:cNvSpPr/>
          <p:nvPr/>
        </p:nvSpPr>
        <p:spPr>
          <a:xfrm>
            <a:off x="15577720" y="0"/>
            <a:ext cx="8799931" cy="137160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33086" y="3030457"/>
            <a:ext cx="7782507" cy="7655086"/>
          </a:xfrm>
          <a:prstGeom prst="rect">
            <a:avLst/>
          </a:prstGeom>
        </p:spPr>
      </p:pic>
      <p:sp>
        <p:nvSpPr>
          <p:cNvPr id="7" name="Text Placeholder 1"/>
          <p:cNvSpPr txBox="1">
            <a:spLocks/>
          </p:cNvSpPr>
          <p:nvPr/>
        </p:nvSpPr>
        <p:spPr>
          <a:xfrm>
            <a:off x="1565720" y="4068549"/>
            <a:ext cx="13355625" cy="8651583"/>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smtClean="0">
                <a:solidFill>
                  <a:schemeClr val="tx1"/>
                </a:solidFill>
                <a:ea typeface="Roboto Light" panose="02000000000000000000" pitchFamily="2" charset="0"/>
                <a:cs typeface="Lato Light"/>
              </a:rPr>
              <a:t>LibUX.co </a:t>
            </a:r>
            <a:r>
              <a:rPr lang="en-US" sz="5400" dirty="0" smtClean="0">
                <a:solidFill>
                  <a:schemeClr val="tx1"/>
                </a:solidFill>
                <a:ea typeface="Roboto Light" panose="02000000000000000000" pitchFamily="2" charset="0"/>
                <a:cs typeface="Lato Light"/>
                <a:sym typeface="Wingdings" panose="05000000000000000000" pitchFamily="2" charset="2"/>
              </a:rPr>
              <a:t> me + Michael Schofield</a:t>
            </a:r>
            <a:endParaRPr lang="en-US" sz="5400" dirty="0" smtClean="0">
              <a:solidFill>
                <a:schemeClr val="tx1"/>
              </a:solidFill>
              <a:ea typeface="Roboto Light" panose="02000000000000000000" pitchFamily="2" charset="0"/>
              <a:cs typeface="Lato Light"/>
            </a:endParaRP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WeaveUX.org</a:t>
            </a: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Design &amp; UX in Libraries Facebook group</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a:t>
            </a:r>
            <a:r>
              <a:rPr lang="en-US" sz="5400" dirty="0" err="1" smtClean="0">
                <a:solidFill>
                  <a:schemeClr val="tx1"/>
                </a:solidFill>
                <a:ea typeface="Roboto Light" panose="02000000000000000000" pitchFamily="2" charset="0"/>
                <a:cs typeface="Lato Light"/>
              </a:rPr>
              <a:t>litaUX</a:t>
            </a:r>
            <a:r>
              <a:rPr lang="en-US" sz="5400" dirty="0" smtClean="0">
                <a:solidFill>
                  <a:schemeClr val="tx1"/>
                </a:solidFill>
                <a:ea typeface="Roboto Light" panose="02000000000000000000" pitchFamily="2" charset="0"/>
                <a:cs typeface="Lato Light"/>
              </a:rPr>
              <a:t> Twitter chats</a:t>
            </a:r>
            <a:endParaRPr lang="en-US" sz="5400" dirty="0">
              <a:solidFill>
                <a:schemeClr val="tx1"/>
              </a:solidFill>
              <a:ea typeface="Roboto Light" panose="02000000000000000000" pitchFamily="2" charset="0"/>
              <a:cs typeface="Lato Light"/>
            </a:endParaRPr>
          </a:p>
        </p:txBody>
      </p:sp>
    </p:spTree>
    <p:extLst>
      <p:ext uri="{BB962C8B-B14F-4D97-AF65-F5344CB8AC3E}">
        <p14:creationId xmlns:p14="http://schemas.microsoft.com/office/powerpoint/2010/main" val="1089808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E4959"/>
        </a:solidFill>
        <a:effectLst/>
      </p:bgPr>
    </p:bg>
    <p:spTree>
      <p:nvGrpSpPr>
        <p:cNvPr id="1" name=""/>
        <p:cNvGrpSpPr/>
        <p:nvPr/>
      </p:nvGrpSpPr>
      <p:grpSpPr>
        <a:xfrm>
          <a:off x="0" y="0"/>
          <a:ext cx="0" cy="0"/>
          <a:chOff x="0" y="0"/>
          <a:chExt cx="0" cy="0"/>
        </a:xfrm>
      </p:grpSpPr>
      <p:sp>
        <p:nvSpPr>
          <p:cNvPr id="6" name="Rectangle 5"/>
          <p:cNvSpPr/>
          <p:nvPr/>
        </p:nvSpPr>
        <p:spPr>
          <a:xfrm>
            <a:off x="0" y="0"/>
            <a:ext cx="24377650" cy="13716000"/>
          </a:xfrm>
          <a:prstGeom prst="rect">
            <a:avLst/>
          </a:prstGeom>
          <a:solidFill>
            <a:srgbClr val="F780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017074" y="6050086"/>
            <a:ext cx="20152066" cy="1644040"/>
          </a:xfrm>
          <a:prstGeom prst="rect">
            <a:avLst/>
          </a:prstGeom>
          <a:noFill/>
        </p:spPr>
        <p:txBody>
          <a:bodyPr wrap="square" rtlCol="0">
            <a:spAutoFit/>
          </a:bodyPr>
          <a:lstStyle/>
          <a:p>
            <a:pPr algn="ctr">
              <a:lnSpc>
                <a:spcPct val="90000"/>
              </a:lnSpc>
            </a:pPr>
            <a:r>
              <a:rPr lang="en-US" sz="11000" dirty="0" smtClean="0">
                <a:solidFill>
                  <a:schemeClr val="bg1"/>
                </a:solidFill>
                <a:latin typeface="Lato Black"/>
                <a:cs typeface="Lato Black"/>
              </a:rPr>
              <a:t>Just Ask Your Users</a:t>
            </a:r>
            <a:endParaRPr lang="en-US" sz="11000" dirty="0">
              <a:solidFill>
                <a:schemeClr val="bg1"/>
              </a:solidFill>
              <a:latin typeface="Lato Black"/>
              <a:cs typeface="Lato Black"/>
            </a:endParaRPr>
          </a:p>
        </p:txBody>
      </p:sp>
      <p:cxnSp>
        <p:nvCxnSpPr>
          <p:cNvPr id="4" name="Straight Connector 3"/>
          <p:cNvCxnSpPr/>
          <p:nvPr/>
        </p:nvCxnSpPr>
        <p:spPr>
          <a:xfrm>
            <a:off x="10846673" y="8271516"/>
            <a:ext cx="2677953" cy="0"/>
          </a:xfrm>
          <a:prstGeom prst="line">
            <a:avLst/>
          </a:prstGeom>
          <a:ln w="38100" cmpd="sng">
            <a:solidFill>
              <a:srgbClr val="FFD55C"/>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5488575"/>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366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4734" y="2349785"/>
            <a:ext cx="7990313" cy="7990313"/>
          </a:xfrm>
          <a:prstGeom prst="rect">
            <a:avLst/>
          </a:prstGeom>
        </p:spPr>
      </p:pic>
      <p:sp>
        <p:nvSpPr>
          <p:cNvPr id="59" name="Rectangle 58"/>
          <p:cNvSpPr/>
          <p:nvPr/>
        </p:nvSpPr>
        <p:spPr>
          <a:xfrm>
            <a:off x="13323258" y="7598646"/>
            <a:ext cx="2640380" cy="738621"/>
          </a:xfrm>
          <a:prstGeom prst="rect">
            <a:avLst/>
          </a:prstGeom>
        </p:spPr>
        <p:txBody>
          <a:bodyPr wrap="none" lIns="243797" tIns="121899" rIns="243797" bIns="121899">
            <a:spAutoFit/>
          </a:bodyPr>
          <a:lstStyle/>
          <a:p>
            <a:r>
              <a:rPr lang="en-US" sz="3200" dirty="0" smtClean="0">
                <a:ea typeface="Roboto Light" panose="02000000000000000000" pitchFamily="2" charset="0"/>
                <a:cs typeface="Lato Light"/>
              </a:rPr>
              <a:t>@godaisies</a:t>
            </a:r>
            <a:endParaRPr lang="en-US" sz="3200" dirty="0">
              <a:ea typeface="Roboto Light" panose="02000000000000000000" pitchFamily="2" charset="0"/>
              <a:cs typeface="Lato Light"/>
            </a:endParaRPr>
          </a:p>
        </p:txBody>
      </p:sp>
      <p:sp>
        <p:nvSpPr>
          <p:cNvPr id="63" name="Freeform 185"/>
          <p:cNvSpPr>
            <a:spLocks noChangeArrowheads="1"/>
          </p:cNvSpPr>
          <p:nvPr/>
        </p:nvSpPr>
        <p:spPr bwMode="auto">
          <a:xfrm>
            <a:off x="12558704" y="6993810"/>
            <a:ext cx="578863" cy="442805"/>
          </a:xfrm>
          <a:custGeom>
            <a:avLst/>
            <a:gdLst>
              <a:gd name="T0" fmla="*/ 545 w 619"/>
              <a:gd name="T1" fmla="*/ 0 h 472"/>
              <a:gd name="T2" fmla="*/ 545 w 619"/>
              <a:gd name="T3" fmla="*/ 0 h 472"/>
              <a:gd name="T4" fmla="*/ 73 w 619"/>
              <a:gd name="T5" fmla="*/ 0 h 472"/>
              <a:gd name="T6" fmla="*/ 0 w 619"/>
              <a:gd name="T7" fmla="*/ 73 h 472"/>
              <a:gd name="T8" fmla="*/ 0 w 619"/>
              <a:gd name="T9" fmla="*/ 397 h 472"/>
              <a:gd name="T10" fmla="*/ 73 w 619"/>
              <a:gd name="T11" fmla="*/ 471 h 472"/>
              <a:gd name="T12" fmla="*/ 545 w 619"/>
              <a:gd name="T13" fmla="*/ 471 h 472"/>
              <a:gd name="T14" fmla="*/ 618 w 619"/>
              <a:gd name="T15" fmla="*/ 397 h 472"/>
              <a:gd name="T16" fmla="*/ 618 w 619"/>
              <a:gd name="T17" fmla="*/ 73 h 472"/>
              <a:gd name="T18" fmla="*/ 545 w 619"/>
              <a:gd name="T19" fmla="*/ 0 h 472"/>
              <a:gd name="T20" fmla="*/ 559 w 619"/>
              <a:gd name="T21" fmla="*/ 44 h 472"/>
              <a:gd name="T22" fmla="*/ 559 w 619"/>
              <a:gd name="T23" fmla="*/ 44 h 472"/>
              <a:gd name="T24" fmla="*/ 309 w 619"/>
              <a:gd name="T25" fmla="*/ 235 h 472"/>
              <a:gd name="T26" fmla="*/ 59 w 619"/>
              <a:gd name="T27" fmla="*/ 44 h 472"/>
              <a:gd name="T28" fmla="*/ 559 w 619"/>
              <a:gd name="T29" fmla="*/ 44 h 472"/>
              <a:gd name="T30" fmla="*/ 29 w 619"/>
              <a:gd name="T31" fmla="*/ 397 h 472"/>
              <a:gd name="T32" fmla="*/ 29 w 619"/>
              <a:gd name="T33" fmla="*/ 397 h 472"/>
              <a:gd name="T34" fmla="*/ 29 w 619"/>
              <a:gd name="T35" fmla="*/ 73 h 472"/>
              <a:gd name="T36" fmla="*/ 206 w 619"/>
              <a:gd name="T37" fmla="*/ 221 h 472"/>
              <a:gd name="T38" fmla="*/ 29 w 619"/>
              <a:gd name="T39" fmla="*/ 397 h 472"/>
              <a:gd name="T40" fmla="*/ 59 w 619"/>
              <a:gd name="T41" fmla="*/ 427 h 472"/>
              <a:gd name="T42" fmla="*/ 59 w 619"/>
              <a:gd name="T43" fmla="*/ 427 h 472"/>
              <a:gd name="T44" fmla="*/ 236 w 619"/>
              <a:gd name="T45" fmla="*/ 235 h 472"/>
              <a:gd name="T46" fmla="*/ 309 w 619"/>
              <a:gd name="T47" fmla="*/ 294 h 472"/>
              <a:gd name="T48" fmla="*/ 368 w 619"/>
              <a:gd name="T49" fmla="*/ 235 h 472"/>
              <a:gd name="T50" fmla="*/ 559 w 619"/>
              <a:gd name="T51" fmla="*/ 427 h 472"/>
              <a:gd name="T52" fmla="*/ 59 w 619"/>
              <a:gd name="T53" fmla="*/ 427 h 472"/>
              <a:gd name="T54" fmla="*/ 589 w 619"/>
              <a:gd name="T55" fmla="*/ 397 h 472"/>
              <a:gd name="T56" fmla="*/ 589 w 619"/>
              <a:gd name="T57" fmla="*/ 397 h 472"/>
              <a:gd name="T58" fmla="*/ 589 w 619"/>
              <a:gd name="T59" fmla="*/ 397 h 472"/>
              <a:gd name="T60" fmla="*/ 412 w 619"/>
              <a:gd name="T61" fmla="*/ 221 h 472"/>
              <a:gd name="T62" fmla="*/ 589 w 619"/>
              <a:gd name="T63" fmla="*/ 73 h 472"/>
              <a:gd name="T64" fmla="*/ 589 w 619"/>
              <a:gd name="T65" fmla="*/ 39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lnTo>
                  <a:pt x="589" y="397"/>
                </a:lnTo>
                <a:cubicBezTo>
                  <a:pt x="412" y="221"/>
                  <a:pt x="412" y="221"/>
                  <a:pt x="412" y="221"/>
                </a:cubicBezTo>
                <a:cubicBezTo>
                  <a:pt x="589" y="73"/>
                  <a:pt x="589" y="73"/>
                  <a:pt x="589" y="73"/>
                </a:cubicBezTo>
                <a:lnTo>
                  <a:pt x="589" y="397"/>
                </a:lnTo>
                <a:close/>
              </a:path>
            </a:pathLst>
          </a:custGeom>
          <a:solidFill>
            <a:schemeClr val="accent2"/>
          </a:solidFill>
          <a:ln>
            <a:noFill/>
          </a:ln>
          <a:effectLst/>
          <a:extLst/>
        </p:spPr>
        <p:txBody>
          <a:bodyPr wrap="none" lIns="91431" tIns="45716" rIns="91431" bIns="45716" anchor="ctr"/>
          <a:lstStyle/>
          <a:p>
            <a:pPr fontAlgn="auto">
              <a:spcBef>
                <a:spcPts val="0"/>
              </a:spcBef>
              <a:spcAft>
                <a:spcPts val="0"/>
              </a:spcAft>
              <a:defRPr/>
            </a:pPr>
            <a:endParaRPr lang="en-US">
              <a:latin typeface="+mn-lt"/>
              <a:ea typeface="+mn-ea"/>
              <a:cs typeface="+mn-cs"/>
            </a:endParaRPr>
          </a:p>
        </p:txBody>
      </p:sp>
      <p:sp>
        <p:nvSpPr>
          <p:cNvPr id="78" name="TextBox 77"/>
          <p:cNvSpPr txBox="1"/>
          <p:nvPr/>
        </p:nvSpPr>
        <p:spPr>
          <a:xfrm>
            <a:off x="12558703" y="5529714"/>
            <a:ext cx="11683541" cy="10618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Thanks for attending. Questions?</a:t>
            </a:r>
          </a:p>
        </p:txBody>
      </p:sp>
      <p:sp>
        <p:nvSpPr>
          <p:cNvPr id="6" name="Rectangle 5"/>
          <p:cNvSpPr/>
          <p:nvPr/>
        </p:nvSpPr>
        <p:spPr>
          <a:xfrm>
            <a:off x="13323258" y="6845901"/>
            <a:ext cx="5054502" cy="738621"/>
          </a:xfrm>
          <a:prstGeom prst="rect">
            <a:avLst/>
          </a:prstGeom>
        </p:spPr>
        <p:txBody>
          <a:bodyPr wrap="none" lIns="243797" tIns="121899" rIns="243797" bIns="121899">
            <a:spAutoFit/>
          </a:bodyPr>
          <a:lstStyle/>
          <a:p>
            <a:r>
              <a:rPr lang="en-US" sz="3200" dirty="0">
                <a:ea typeface="Roboto Light" panose="02000000000000000000" pitchFamily="2" charset="0"/>
                <a:cs typeface="Lato Light"/>
              </a:rPr>
              <a:t>Amanda@godaisies.com</a:t>
            </a:r>
          </a:p>
        </p:txBody>
      </p:sp>
      <p:sp>
        <p:nvSpPr>
          <p:cNvPr id="7" name="Oval 6"/>
          <p:cNvSpPr/>
          <p:nvPr/>
        </p:nvSpPr>
        <p:spPr>
          <a:xfrm>
            <a:off x="6234545" y="5620047"/>
            <a:ext cx="1620982" cy="817236"/>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240789" y="5642675"/>
            <a:ext cx="1620982" cy="817236"/>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c 7"/>
          <p:cNvSpPr/>
          <p:nvPr/>
        </p:nvSpPr>
        <p:spPr>
          <a:xfrm flipV="1">
            <a:off x="5424055" y="6028664"/>
            <a:ext cx="810490"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3061855" y="6539310"/>
            <a:ext cx="561109" cy="908999"/>
          </a:xfrm>
          <a:prstGeom prst="rect">
            <a:avLst/>
          </a:prstGeom>
          <a:solidFill>
            <a:srgbClr val="7A43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758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1899" y="412187"/>
            <a:ext cx="6572814" cy="6572814"/>
          </a:xfrm>
          <a:prstGeom prst="rect">
            <a:avLst/>
          </a:prstGeom>
        </p:spPr>
      </p:pic>
      <p:sp>
        <p:nvSpPr>
          <p:cNvPr id="3" name="TextBox 2"/>
          <p:cNvSpPr txBox="1"/>
          <p:nvPr/>
        </p:nvSpPr>
        <p:spPr>
          <a:xfrm>
            <a:off x="1117600" y="8256929"/>
            <a:ext cx="22199599" cy="1107996"/>
          </a:xfrm>
          <a:prstGeom prst="rect">
            <a:avLst/>
          </a:prstGeom>
          <a:noFill/>
        </p:spPr>
        <p:txBody>
          <a:bodyPr wrap="square" rtlCol="0">
            <a:spAutoFit/>
          </a:bodyPr>
          <a:lstStyle/>
          <a:p>
            <a:pPr algn="ctr">
              <a:lnSpc>
                <a:spcPct val="90000"/>
              </a:lnSpc>
            </a:pPr>
            <a:r>
              <a:rPr lang="en-US" sz="7200" dirty="0" smtClean="0">
                <a:solidFill>
                  <a:schemeClr val="tx2"/>
                </a:solidFill>
                <a:latin typeface="Lato Black"/>
                <a:cs typeface="Lato Black"/>
              </a:rPr>
              <a:t>User Experience Design for Libraries</a:t>
            </a:r>
            <a:endParaRPr lang="en-US" sz="7200" dirty="0">
              <a:solidFill>
                <a:schemeClr val="tx2"/>
              </a:solidFill>
              <a:latin typeface="Lato Black"/>
              <a:cs typeface="Lato Black"/>
            </a:endParaRPr>
          </a:p>
        </p:txBody>
      </p:sp>
      <p:cxnSp>
        <p:nvCxnSpPr>
          <p:cNvPr id="4" name="Straight Connector 3"/>
          <p:cNvCxnSpPr/>
          <p:nvPr/>
        </p:nvCxnSpPr>
        <p:spPr>
          <a:xfrm>
            <a:off x="10668873" y="11886324"/>
            <a:ext cx="2677953"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7771586"/>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965699" y="10663090"/>
            <a:ext cx="14503400" cy="769441"/>
          </a:xfrm>
          <a:prstGeom prst="rect">
            <a:avLst/>
          </a:prstGeom>
        </p:spPr>
        <p:txBody>
          <a:bodyPr wrap="square">
            <a:spAutoFit/>
          </a:bodyPr>
          <a:lstStyle/>
          <a:p>
            <a:pPr algn="ctr">
              <a:lnSpc>
                <a:spcPct val="90000"/>
              </a:lnSpc>
            </a:pPr>
            <a:r>
              <a:rPr lang="en-US" sz="4800" dirty="0">
                <a:solidFill>
                  <a:schemeClr val="tx2"/>
                </a:solidFill>
                <a:latin typeface="Lato Black"/>
                <a:cs typeface="Lato Black"/>
              </a:rPr>
              <a:t>Amanda L. Goodman</a:t>
            </a:r>
          </a:p>
        </p:txBody>
      </p:sp>
      <p:sp>
        <p:nvSpPr>
          <p:cNvPr id="7" name="Rectangle 6"/>
          <p:cNvSpPr/>
          <p:nvPr/>
        </p:nvSpPr>
        <p:spPr>
          <a:xfrm>
            <a:off x="4965699" y="9822767"/>
            <a:ext cx="14503400" cy="769441"/>
          </a:xfrm>
          <a:prstGeom prst="rect">
            <a:avLst/>
          </a:prstGeom>
        </p:spPr>
        <p:txBody>
          <a:bodyPr wrap="square">
            <a:spAutoFit/>
          </a:bodyPr>
          <a:lstStyle/>
          <a:p>
            <a:pPr algn="ctr">
              <a:lnSpc>
                <a:spcPct val="90000"/>
              </a:lnSpc>
            </a:pPr>
            <a:r>
              <a:rPr lang="en-US" sz="4800" dirty="0" smtClean="0">
                <a:solidFill>
                  <a:schemeClr val="tx2"/>
                </a:solidFill>
                <a:latin typeface="Lato Black"/>
                <a:cs typeface="Lato Black"/>
              </a:rPr>
              <a:t>with</a:t>
            </a:r>
            <a:endParaRPr lang="en-US" sz="4800" dirty="0">
              <a:solidFill>
                <a:schemeClr val="tx2"/>
              </a:solidFill>
              <a:latin typeface="Lato Black"/>
              <a:cs typeface="Lato Black"/>
            </a:endParaRPr>
          </a:p>
        </p:txBody>
      </p:sp>
      <p:sp>
        <p:nvSpPr>
          <p:cNvPr id="8" name="TextBox 7"/>
          <p:cNvSpPr txBox="1"/>
          <p:nvPr/>
        </p:nvSpPr>
        <p:spPr>
          <a:xfrm>
            <a:off x="1117600" y="11886324"/>
            <a:ext cx="16724238" cy="1200329"/>
          </a:xfrm>
          <a:prstGeom prst="rect">
            <a:avLst/>
          </a:prstGeom>
          <a:noFill/>
        </p:spPr>
        <p:txBody>
          <a:bodyPr wrap="square" rtlCol="0">
            <a:spAutoFit/>
          </a:bodyPr>
          <a:lstStyle/>
          <a:p>
            <a:r>
              <a:rPr lang="en-US" dirty="0" smtClean="0"/>
              <a:t>An Infopeople Online Learning Course</a:t>
            </a:r>
          </a:p>
          <a:p>
            <a:r>
              <a:rPr lang="en-US" dirty="0" smtClean="0"/>
              <a:t>Tuesday, November 10 – </a:t>
            </a:r>
            <a:r>
              <a:rPr lang="en-US" dirty="0" smtClean="0"/>
              <a:t>Monday, </a:t>
            </a:r>
            <a:r>
              <a:rPr lang="en-US" dirty="0" smtClean="0"/>
              <a:t>December 7, 2015</a:t>
            </a:r>
            <a:endParaRPr lang="en-US" dirty="0"/>
          </a:p>
        </p:txBody>
      </p:sp>
    </p:spTree>
    <p:extLst>
      <p:ext uri="{BB962C8B-B14F-4D97-AF65-F5344CB8AC3E}">
        <p14:creationId xmlns:p14="http://schemas.microsoft.com/office/powerpoint/2010/main" val="203336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32190" y="413180"/>
            <a:ext cx="8707910" cy="8707910"/>
          </a:xfrm>
          <a:prstGeom prst="rect">
            <a:avLst/>
          </a:prstGeom>
        </p:spPr>
      </p:pic>
      <p:sp>
        <p:nvSpPr>
          <p:cNvPr id="3" name="TextBox 2"/>
          <p:cNvSpPr txBox="1"/>
          <p:nvPr/>
        </p:nvSpPr>
        <p:spPr>
          <a:xfrm>
            <a:off x="1456775" y="10054478"/>
            <a:ext cx="21160603" cy="1446550"/>
          </a:xfrm>
          <a:prstGeom prst="rect">
            <a:avLst/>
          </a:prstGeom>
          <a:noFill/>
        </p:spPr>
        <p:txBody>
          <a:bodyPr wrap="square" rtlCol="0">
            <a:spAutoFit/>
          </a:bodyPr>
          <a:lstStyle/>
          <a:p>
            <a:pPr algn="ctr">
              <a:lnSpc>
                <a:spcPct val="90000"/>
              </a:lnSpc>
            </a:pPr>
            <a:r>
              <a:rPr lang="en-US" sz="9600" dirty="0" smtClean="0">
                <a:solidFill>
                  <a:schemeClr val="tx2"/>
                </a:solidFill>
                <a:latin typeface="Lato Black"/>
                <a:cs typeface="Lato Black"/>
              </a:rPr>
              <a:t>What is meant by UX?</a:t>
            </a:r>
            <a:endParaRPr lang="en-US" sz="9600" dirty="0">
              <a:solidFill>
                <a:schemeClr val="tx2"/>
              </a:solidFill>
              <a:latin typeface="Lato Black"/>
              <a:cs typeface="Lato Black"/>
            </a:endParaRPr>
          </a:p>
        </p:txBody>
      </p:sp>
      <p:cxnSp>
        <p:nvCxnSpPr>
          <p:cNvPr id="4" name="Straight Connector 3"/>
          <p:cNvCxnSpPr/>
          <p:nvPr/>
        </p:nvCxnSpPr>
        <p:spPr>
          <a:xfrm>
            <a:off x="10846673" y="11892259"/>
            <a:ext cx="2677953"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9854386"/>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852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3859795" y="8839200"/>
            <a:ext cx="16861208" cy="3733800"/>
          </a:xfrm>
        </p:spPr>
        <p:txBody>
          <a:bodyPr/>
          <a:lstStyle/>
          <a:p>
            <a:pPr algn="ctr"/>
            <a:r>
              <a:rPr lang="en-US" sz="3300" dirty="0">
                <a:latin typeface="Arial" charset="0"/>
              </a:rPr>
              <a:t>Infopeople webinars are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algn="ctr"/>
            <a:endParaRPr lang="en-US" sz="33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862" y="4309512"/>
            <a:ext cx="12912667" cy="1744156"/>
          </a:xfrm>
          <a:prstGeom prst="rect">
            <a:avLst/>
          </a:prstGeom>
        </p:spPr>
      </p:pic>
      <p:sp>
        <p:nvSpPr>
          <p:cNvPr id="3" name="Rectangle 2"/>
          <p:cNvSpPr/>
          <p:nvPr/>
        </p:nvSpPr>
        <p:spPr>
          <a:xfrm>
            <a:off x="1" y="597667"/>
            <a:ext cx="24377650" cy="2017128"/>
          </a:xfrm>
          <a:prstGeom prst="rect">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22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E4959"/>
        </a:solidFill>
        <a:effectLst/>
      </p:bgPr>
    </p:bg>
    <p:spTree>
      <p:nvGrpSpPr>
        <p:cNvPr id="1" name=""/>
        <p:cNvGrpSpPr/>
        <p:nvPr/>
      </p:nvGrpSpPr>
      <p:grpSpPr>
        <a:xfrm>
          <a:off x="0" y="0"/>
          <a:ext cx="0" cy="0"/>
          <a:chOff x="0" y="0"/>
          <a:chExt cx="0" cy="0"/>
        </a:xfrm>
      </p:grpSpPr>
      <p:sp>
        <p:nvSpPr>
          <p:cNvPr id="6" name="Rectangle 5"/>
          <p:cNvSpPr/>
          <p:nvPr/>
        </p:nvSpPr>
        <p:spPr>
          <a:xfrm>
            <a:off x="0" y="0"/>
            <a:ext cx="24377650" cy="13716000"/>
          </a:xfrm>
          <a:prstGeom prst="rect">
            <a:avLst/>
          </a:prstGeom>
          <a:solidFill>
            <a:srgbClr val="008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36926" y="6050086"/>
            <a:ext cx="21253986" cy="1601977"/>
          </a:xfrm>
          <a:prstGeom prst="rect">
            <a:avLst/>
          </a:prstGeom>
          <a:noFill/>
        </p:spPr>
        <p:txBody>
          <a:bodyPr wrap="square" rtlCol="0">
            <a:spAutoFit/>
          </a:bodyPr>
          <a:lstStyle/>
          <a:p>
            <a:pPr algn="ctr">
              <a:lnSpc>
                <a:spcPct val="90000"/>
              </a:lnSpc>
            </a:pPr>
            <a:r>
              <a:rPr lang="en-US" sz="5400" dirty="0" smtClean="0">
                <a:solidFill>
                  <a:schemeClr val="bg1"/>
                </a:solidFill>
                <a:latin typeface="Lato Black"/>
                <a:cs typeface="Lato Black"/>
              </a:rPr>
              <a:t>“User experience” encompasses all aspects of the end-user’s </a:t>
            </a:r>
          </a:p>
          <a:p>
            <a:pPr algn="ctr">
              <a:lnSpc>
                <a:spcPct val="90000"/>
              </a:lnSpc>
            </a:pPr>
            <a:r>
              <a:rPr lang="en-US" sz="5400" dirty="0" smtClean="0">
                <a:solidFill>
                  <a:schemeClr val="bg1"/>
                </a:solidFill>
                <a:latin typeface="Lato Black"/>
                <a:cs typeface="Lato Black"/>
              </a:rPr>
              <a:t>Interaction with the company, its service, and its products.</a:t>
            </a:r>
            <a:endParaRPr lang="en-US" sz="5400" dirty="0">
              <a:solidFill>
                <a:schemeClr val="bg1"/>
              </a:solidFill>
              <a:latin typeface="Lato Black"/>
              <a:cs typeface="Lato Black"/>
            </a:endParaRPr>
          </a:p>
        </p:txBody>
      </p:sp>
      <p:cxnSp>
        <p:nvCxnSpPr>
          <p:cNvPr id="4" name="Straight Connector 3"/>
          <p:cNvCxnSpPr/>
          <p:nvPr/>
        </p:nvCxnSpPr>
        <p:spPr>
          <a:xfrm>
            <a:off x="10846673" y="8271516"/>
            <a:ext cx="267795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5488575"/>
            <a:ext cx="9245019" cy="0"/>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034149" y="8772327"/>
            <a:ext cx="16696892" cy="1089529"/>
          </a:xfrm>
          <a:prstGeom prst="rect">
            <a:avLst/>
          </a:prstGeom>
          <a:noFill/>
        </p:spPr>
        <p:txBody>
          <a:bodyPr wrap="square" rtlCol="0">
            <a:spAutoFit/>
          </a:bodyPr>
          <a:lstStyle/>
          <a:p>
            <a:pPr algn="ctr">
              <a:lnSpc>
                <a:spcPct val="90000"/>
              </a:lnSpc>
            </a:pPr>
            <a:r>
              <a:rPr lang="en-US" dirty="0" smtClean="0">
                <a:solidFill>
                  <a:schemeClr val="bg1"/>
                </a:solidFill>
                <a:latin typeface="Lato Black"/>
                <a:cs typeface="Lato Black"/>
              </a:rPr>
              <a:t>Nielsen Norman Group</a:t>
            </a:r>
          </a:p>
          <a:p>
            <a:pPr algn="ctr">
              <a:lnSpc>
                <a:spcPct val="90000"/>
              </a:lnSpc>
            </a:pPr>
            <a:r>
              <a:rPr lang="en-US" dirty="0">
                <a:solidFill>
                  <a:schemeClr val="bg1"/>
                </a:solidFill>
                <a:latin typeface="Lato Black"/>
                <a:cs typeface="Lato Black"/>
              </a:rPr>
              <a:t>http://www.nngroup.com/articles/definition-user-experience/</a:t>
            </a:r>
          </a:p>
        </p:txBody>
      </p:sp>
    </p:spTree>
    <p:extLst>
      <p:ext uri="{BB962C8B-B14F-4D97-AF65-F5344CB8AC3E}">
        <p14:creationId xmlns:p14="http://schemas.microsoft.com/office/powerpoint/2010/main" val="997936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91772" y="3737726"/>
            <a:ext cx="20133691" cy="5555571"/>
            <a:chOff x="2070246" y="3417105"/>
            <a:chExt cx="20133691" cy="5555571"/>
          </a:xfrm>
        </p:grpSpPr>
        <p:sp>
          <p:nvSpPr>
            <p:cNvPr id="173" name="Freeform 135"/>
            <p:cNvSpPr>
              <a:spLocks/>
            </p:cNvSpPr>
            <p:nvPr/>
          </p:nvSpPr>
          <p:spPr bwMode="auto">
            <a:xfrm>
              <a:off x="5317864" y="7522053"/>
              <a:ext cx="5021851" cy="960652"/>
            </a:xfrm>
            <a:custGeom>
              <a:avLst/>
              <a:gdLst>
                <a:gd name="T0" fmla="*/ 211 w 246"/>
                <a:gd name="T1" fmla="*/ 47 h 47"/>
                <a:gd name="T2" fmla="*/ 237 w 246"/>
                <a:gd name="T3" fmla="*/ 38 h 47"/>
                <a:gd name="T4" fmla="*/ 246 w 246"/>
                <a:gd name="T5" fmla="*/ 15 h 47"/>
                <a:gd name="T6" fmla="*/ 246 w 246"/>
                <a:gd name="T7" fmla="*/ 0 h 47"/>
                <a:gd name="T8" fmla="*/ 240 w 246"/>
                <a:gd name="T9" fmla="*/ 0 h 47"/>
                <a:gd name="T10" fmla="*/ 240 w 246"/>
                <a:gd name="T11" fmla="*/ 15 h 47"/>
                <a:gd name="T12" fmla="*/ 233 w 246"/>
                <a:gd name="T13" fmla="*/ 34 h 47"/>
                <a:gd name="T14" fmla="*/ 210 w 246"/>
                <a:gd name="T15" fmla="*/ 41 h 47"/>
                <a:gd name="T16" fmla="*/ 210 w 246"/>
                <a:gd name="T17" fmla="*/ 41 h 47"/>
                <a:gd name="T18" fmla="*/ 0 w 246"/>
                <a:gd name="T19" fmla="*/ 42 h 47"/>
                <a:gd name="T20" fmla="*/ 1 w 246"/>
                <a:gd name="T21" fmla="*/ 47 h 47"/>
                <a:gd name="T22" fmla="*/ 210 w 246"/>
                <a:gd name="T23" fmla="*/ 47 h 47"/>
                <a:gd name="T24" fmla="*/ 211 w 246"/>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47">
                  <a:moveTo>
                    <a:pt x="211" y="47"/>
                  </a:moveTo>
                  <a:cubicBezTo>
                    <a:pt x="216" y="47"/>
                    <a:pt x="228" y="46"/>
                    <a:pt x="237" y="38"/>
                  </a:cubicBezTo>
                  <a:cubicBezTo>
                    <a:pt x="243" y="32"/>
                    <a:pt x="246" y="24"/>
                    <a:pt x="246" y="15"/>
                  </a:cubicBezTo>
                  <a:cubicBezTo>
                    <a:pt x="246" y="0"/>
                    <a:pt x="246" y="0"/>
                    <a:pt x="246" y="0"/>
                  </a:cubicBezTo>
                  <a:cubicBezTo>
                    <a:pt x="240" y="0"/>
                    <a:pt x="240" y="0"/>
                    <a:pt x="240" y="0"/>
                  </a:cubicBezTo>
                  <a:cubicBezTo>
                    <a:pt x="240" y="15"/>
                    <a:pt x="240" y="15"/>
                    <a:pt x="240" y="15"/>
                  </a:cubicBezTo>
                  <a:cubicBezTo>
                    <a:pt x="240" y="23"/>
                    <a:pt x="238" y="29"/>
                    <a:pt x="233" y="34"/>
                  </a:cubicBezTo>
                  <a:cubicBezTo>
                    <a:pt x="224" y="42"/>
                    <a:pt x="210" y="41"/>
                    <a:pt x="210" y="41"/>
                  </a:cubicBezTo>
                  <a:cubicBezTo>
                    <a:pt x="210" y="41"/>
                    <a:pt x="210" y="41"/>
                    <a:pt x="210" y="41"/>
                  </a:cubicBezTo>
                  <a:cubicBezTo>
                    <a:pt x="0" y="42"/>
                    <a:pt x="0" y="42"/>
                    <a:pt x="0" y="42"/>
                  </a:cubicBezTo>
                  <a:cubicBezTo>
                    <a:pt x="1" y="47"/>
                    <a:pt x="1" y="47"/>
                    <a:pt x="1" y="47"/>
                  </a:cubicBezTo>
                  <a:cubicBezTo>
                    <a:pt x="210" y="47"/>
                    <a:pt x="210" y="47"/>
                    <a:pt x="210" y="47"/>
                  </a:cubicBezTo>
                  <a:cubicBezTo>
                    <a:pt x="210" y="47"/>
                    <a:pt x="210" y="47"/>
                    <a:pt x="211" y="4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198"/>
            <p:cNvSpPr>
              <a:spLocks/>
            </p:cNvSpPr>
            <p:nvPr/>
          </p:nvSpPr>
          <p:spPr bwMode="auto">
            <a:xfrm>
              <a:off x="13973036" y="7522053"/>
              <a:ext cx="5025709" cy="960652"/>
            </a:xfrm>
            <a:custGeom>
              <a:avLst/>
              <a:gdLst>
                <a:gd name="T0" fmla="*/ 34 w 246"/>
                <a:gd name="T1" fmla="*/ 47 h 47"/>
                <a:gd name="T2" fmla="*/ 9 w 246"/>
                <a:gd name="T3" fmla="*/ 38 h 47"/>
                <a:gd name="T4" fmla="*/ 0 w 246"/>
                <a:gd name="T5" fmla="*/ 15 h 47"/>
                <a:gd name="T6" fmla="*/ 0 w 246"/>
                <a:gd name="T7" fmla="*/ 0 h 47"/>
                <a:gd name="T8" fmla="*/ 6 w 246"/>
                <a:gd name="T9" fmla="*/ 0 h 47"/>
                <a:gd name="T10" fmla="*/ 6 w 246"/>
                <a:gd name="T11" fmla="*/ 15 h 47"/>
                <a:gd name="T12" fmla="*/ 13 w 246"/>
                <a:gd name="T13" fmla="*/ 34 h 47"/>
                <a:gd name="T14" fmla="*/ 36 w 246"/>
                <a:gd name="T15" fmla="*/ 41 h 47"/>
                <a:gd name="T16" fmla="*/ 36 w 246"/>
                <a:gd name="T17" fmla="*/ 41 h 47"/>
                <a:gd name="T18" fmla="*/ 246 w 246"/>
                <a:gd name="T19" fmla="*/ 42 h 47"/>
                <a:gd name="T20" fmla="*/ 245 w 246"/>
                <a:gd name="T21" fmla="*/ 47 h 47"/>
                <a:gd name="T22" fmla="*/ 36 w 246"/>
                <a:gd name="T23" fmla="*/ 47 h 47"/>
                <a:gd name="T24" fmla="*/ 34 w 246"/>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47">
                  <a:moveTo>
                    <a:pt x="34" y="47"/>
                  </a:moveTo>
                  <a:cubicBezTo>
                    <a:pt x="30" y="47"/>
                    <a:pt x="18" y="46"/>
                    <a:pt x="9" y="38"/>
                  </a:cubicBezTo>
                  <a:cubicBezTo>
                    <a:pt x="3" y="32"/>
                    <a:pt x="0" y="24"/>
                    <a:pt x="0" y="15"/>
                  </a:cubicBezTo>
                  <a:cubicBezTo>
                    <a:pt x="0" y="0"/>
                    <a:pt x="0" y="0"/>
                    <a:pt x="0" y="0"/>
                  </a:cubicBezTo>
                  <a:cubicBezTo>
                    <a:pt x="6" y="0"/>
                    <a:pt x="6" y="0"/>
                    <a:pt x="6" y="0"/>
                  </a:cubicBezTo>
                  <a:cubicBezTo>
                    <a:pt x="6" y="15"/>
                    <a:pt x="6" y="15"/>
                    <a:pt x="6" y="15"/>
                  </a:cubicBezTo>
                  <a:cubicBezTo>
                    <a:pt x="6" y="23"/>
                    <a:pt x="8" y="29"/>
                    <a:pt x="13" y="34"/>
                  </a:cubicBezTo>
                  <a:cubicBezTo>
                    <a:pt x="22" y="42"/>
                    <a:pt x="36" y="41"/>
                    <a:pt x="36" y="41"/>
                  </a:cubicBezTo>
                  <a:cubicBezTo>
                    <a:pt x="36" y="41"/>
                    <a:pt x="36" y="41"/>
                    <a:pt x="36" y="41"/>
                  </a:cubicBezTo>
                  <a:cubicBezTo>
                    <a:pt x="246" y="42"/>
                    <a:pt x="246" y="42"/>
                    <a:pt x="246" y="42"/>
                  </a:cubicBezTo>
                  <a:cubicBezTo>
                    <a:pt x="245" y="47"/>
                    <a:pt x="245" y="47"/>
                    <a:pt x="245" y="47"/>
                  </a:cubicBezTo>
                  <a:cubicBezTo>
                    <a:pt x="36" y="47"/>
                    <a:pt x="36" y="47"/>
                    <a:pt x="36" y="47"/>
                  </a:cubicBezTo>
                  <a:cubicBezTo>
                    <a:pt x="36" y="47"/>
                    <a:pt x="35" y="47"/>
                    <a:pt x="34" y="4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2070246" y="3417105"/>
              <a:ext cx="2653636" cy="1959881"/>
            </a:xfrm>
            <a:custGeom>
              <a:avLst/>
              <a:gdLst>
                <a:gd name="T0" fmla="*/ 115 w 130"/>
                <a:gd name="T1" fmla="*/ 34 h 96"/>
                <a:gd name="T2" fmla="*/ 117 w 130"/>
                <a:gd name="T3" fmla="*/ 25 h 96"/>
                <a:gd name="T4" fmla="*/ 99 w 130"/>
                <a:gd name="T5" fmla="*/ 7 h 96"/>
                <a:gd name="T6" fmla="*/ 98 w 130"/>
                <a:gd name="T7" fmla="*/ 7 h 96"/>
                <a:gd name="T8" fmla="*/ 84 w 130"/>
                <a:gd name="T9" fmla="*/ 0 h 96"/>
                <a:gd name="T10" fmla="*/ 70 w 130"/>
                <a:gd name="T11" fmla="*/ 9 h 96"/>
                <a:gd name="T12" fmla="*/ 66 w 130"/>
                <a:gd name="T13" fmla="*/ 9 h 96"/>
                <a:gd name="T14" fmla="*/ 55 w 130"/>
                <a:gd name="T15" fmla="*/ 12 h 96"/>
                <a:gd name="T16" fmla="*/ 43 w 130"/>
                <a:gd name="T17" fmla="*/ 5 h 96"/>
                <a:gd name="T18" fmla="*/ 30 w 130"/>
                <a:gd name="T19" fmla="*/ 13 h 96"/>
                <a:gd name="T20" fmla="*/ 19 w 130"/>
                <a:gd name="T21" fmla="*/ 10 h 96"/>
                <a:gd name="T22" fmla="*/ 0 w 130"/>
                <a:gd name="T23" fmla="*/ 29 h 96"/>
                <a:gd name="T24" fmla="*/ 7 w 130"/>
                <a:gd name="T25" fmla="*/ 44 h 96"/>
                <a:gd name="T26" fmla="*/ 4 w 130"/>
                <a:gd name="T27" fmla="*/ 52 h 96"/>
                <a:gd name="T28" fmla="*/ 20 w 130"/>
                <a:gd name="T29" fmla="*/ 67 h 96"/>
                <a:gd name="T30" fmla="*/ 25 w 130"/>
                <a:gd name="T31" fmla="*/ 66 h 96"/>
                <a:gd name="T32" fmla="*/ 50 w 130"/>
                <a:gd name="T33" fmla="*/ 70 h 96"/>
                <a:gd name="T34" fmla="*/ 96 w 130"/>
                <a:gd name="T35" fmla="*/ 92 h 96"/>
                <a:gd name="T36" fmla="*/ 77 w 130"/>
                <a:gd name="T37" fmla="*/ 73 h 96"/>
                <a:gd name="T38" fmla="*/ 85 w 130"/>
                <a:gd name="T39" fmla="*/ 74 h 96"/>
                <a:gd name="T40" fmla="*/ 104 w 130"/>
                <a:gd name="T41" fmla="*/ 65 h 96"/>
                <a:gd name="T42" fmla="*/ 111 w 130"/>
                <a:gd name="T43" fmla="*/ 67 h 96"/>
                <a:gd name="T44" fmla="*/ 130 w 130"/>
                <a:gd name="T45" fmla="*/ 50 h 96"/>
                <a:gd name="T46" fmla="*/ 115 w 130"/>
                <a:gd name="T47" fmla="*/ 3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96">
                  <a:moveTo>
                    <a:pt x="115" y="34"/>
                  </a:moveTo>
                  <a:cubicBezTo>
                    <a:pt x="116" y="31"/>
                    <a:pt x="117" y="28"/>
                    <a:pt x="117" y="25"/>
                  </a:cubicBezTo>
                  <a:cubicBezTo>
                    <a:pt x="117" y="15"/>
                    <a:pt x="109" y="7"/>
                    <a:pt x="99" y="7"/>
                  </a:cubicBezTo>
                  <a:cubicBezTo>
                    <a:pt x="98" y="7"/>
                    <a:pt x="98" y="7"/>
                    <a:pt x="98" y="7"/>
                  </a:cubicBezTo>
                  <a:cubicBezTo>
                    <a:pt x="96" y="3"/>
                    <a:pt x="90" y="0"/>
                    <a:pt x="84" y="0"/>
                  </a:cubicBezTo>
                  <a:cubicBezTo>
                    <a:pt x="77" y="0"/>
                    <a:pt x="71" y="4"/>
                    <a:pt x="70" y="9"/>
                  </a:cubicBezTo>
                  <a:cubicBezTo>
                    <a:pt x="69" y="9"/>
                    <a:pt x="68" y="9"/>
                    <a:pt x="66" y="9"/>
                  </a:cubicBezTo>
                  <a:cubicBezTo>
                    <a:pt x="62" y="9"/>
                    <a:pt x="58" y="10"/>
                    <a:pt x="55" y="12"/>
                  </a:cubicBezTo>
                  <a:cubicBezTo>
                    <a:pt x="52" y="7"/>
                    <a:pt x="48" y="5"/>
                    <a:pt x="43" y="5"/>
                  </a:cubicBezTo>
                  <a:cubicBezTo>
                    <a:pt x="37" y="5"/>
                    <a:pt x="32" y="8"/>
                    <a:pt x="30" y="13"/>
                  </a:cubicBezTo>
                  <a:cubicBezTo>
                    <a:pt x="27" y="11"/>
                    <a:pt x="23" y="10"/>
                    <a:pt x="19" y="10"/>
                  </a:cubicBezTo>
                  <a:cubicBezTo>
                    <a:pt x="8" y="10"/>
                    <a:pt x="0" y="19"/>
                    <a:pt x="0" y="29"/>
                  </a:cubicBezTo>
                  <a:cubicBezTo>
                    <a:pt x="0" y="35"/>
                    <a:pt x="3" y="40"/>
                    <a:pt x="7" y="44"/>
                  </a:cubicBezTo>
                  <a:cubicBezTo>
                    <a:pt x="5" y="46"/>
                    <a:pt x="4" y="49"/>
                    <a:pt x="4" y="52"/>
                  </a:cubicBezTo>
                  <a:cubicBezTo>
                    <a:pt x="4" y="60"/>
                    <a:pt x="12" y="67"/>
                    <a:pt x="20" y="67"/>
                  </a:cubicBezTo>
                  <a:cubicBezTo>
                    <a:pt x="22" y="67"/>
                    <a:pt x="25" y="66"/>
                    <a:pt x="25" y="66"/>
                  </a:cubicBezTo>
                  <a:cubicBezTo>
                    <a:pt x="32" y="77"/>
                    <a:pt x="51" y="72"/>
                    <a:pt x="50" y="70"/>
                  </a:cubicBezTo>
                  <a:cubicBezTo>
                    <a:pt x="71" y="96"/>
                    <a:pt x="95" y="92"/>
                    <a:pt x="96" y="92"/>
                  </a:cubicBezTo>
                  <a:cubicBezTo>
                    <a:pt x="86" y="90"/>
                    <a:pt x="81" y="82"/>
                    <a:pt x="77" y="73"/>
                  </a:cubicBezTo>
                  <a:cubicBezTo>
                    <a:pt x="80" y="74"/>
                    <a:pt x="83" y="74"/>
                    <a:pt x="85" y="74"/>
                  </a:cubicBezTo>
                  <a:cubicBezTo>
                    <a:pt x="93" y="74"/>
                    <a:pt x="100" y="71"/>
                    <a:pt x="104" y="65"/>
                  </a:cubicBezTo>
                  <a:cubicBezTo>
                    <a:pt x="106" y="66"/>
                    <a:pt x="109" y="67"/>
                    <a:pt x="111" y="67"/>
                  </a:cubicBezTo>
                  <a:cubicBezTo>
                    <a:pt x="122" y="67"/>
                    <a:pt x="130" y="59"/>
                    <a:pt x="130" y="50"/>
                  </a:cubicBezTo>
                  <a:cubicBezTo>
                    <a:pt x="130" y="42"/>
                    <a:pt x="124" y="35"/>
                    <a:pt x="115"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16669100" y="3478834"/>
              <a:ext cx="1022114" cy="937503"/>
            </a:xfrm>
            <a:custGeom>
              <a:avLst/>
              <a:gdLst>
                <a:gd name="T0" fmla="*/ 25 w 50"/>
                <a:gd name="T1" fmla="*/ 0 h 46"/>
                <a:gd name="T2" fmla="*/ 49 w 50"/>
                <a:gd name="T3" fmla="*/ 21 h 46"/>
                <a:gd name="T4" fmla="*/ 24 w 50"/>
                <a:gd name="T5" fmla="*/ 40 h 46"/>
                <a:gd name="T6" fmla="*/ 20 w 50"/>
                <a:gd name="T7" fmla="*/ 40 h 46"/>
                <a:gd name="T8" fmla="*/ 2 w 50"/>
                <a:gd name="T9" fmla="*/ 46 h 46"/>
                <a:gd name="T10" fmla="*/ 3 w 50"/>
                <a:gd name="T11" fmla="*/ 45 h 46"/>
                <a:gd name="T12" fmla="*/ 9 w 50"/>
                <a:gd name="T13" fmla="*/ 37 h 46"/>
                <a:gd name="T14" fmla="*/ 9 w 50"/>
                <a:gd name="T15" fmla="*/ 35 h 46"/>
                <a:gd name="T16" fmla="*/ 0 w 50"/>
                <a:gd name="T17" fmla="*/ 20 h 46"/>
                <a:gd name="T18" fmla="*/ 25 w 5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6">
                  <a:moveTo>
                    <a:pt x="25" y="0"/>
                  </a:moveTo>
                  <a:cubicBezTo>
                    <a:pt x="39" y="1"/>
                    <a:pt x="50" y="10"/>
                    <a:pt x="49" y="21"/>
                  </a:cubicBezTo>
                  <a:cubicBezTo>
                    <a:pt x="49" y="32"/>
                    <a:pt x="38" y="41"/>
                    <a:pt x="24" y="40"/>
                  </a:cubicBezTo>
                  <a:cubicBezTo>
                    <a:pt x="23" y="40"/>
                    <a:pt x="22" y="40"/>
                    <a:pt x="20" y="40"/>
                  </a:cubicBezTo>
                  <a:cubicBezTo>
                    <a:pt x="15" y="45"/>
                    <a:pt x="9" y="46"/>
                    <a:pt x="2" y="46"/>
                  </a:cubicBezTo>
                  <a:cubicBezTo>
                    <a:pt x="3" y="45"/>
                    <a:pt x="3" y="45"/>
                    <a:pt x="3" y="45"/>
                  </a:cubicBezTo>
                  <a:cubicBezTo>
                    <a:pt x="6" y="43"/>
                    <a:pt x="9" y="40"/>
                    <a:pt x="9" y="37"/>
                  </a:cubicBezTo>
                  <a:cubicBezTo>
                    <a:pt x="9" y="36"/>
                    <a:pt x="9" y="36"/>
                    <a:pt x="9" y="35"/>
                  </a:cubicBezTo>
                  <a:cubicBezTo>
                    <a:pt x="3" y="32"/>
                    <a:pt x="0" y="26"/>
                    <a:pt x="0" y="20"/>
                  </a:cubicBezTo>
                  <a:cubicBezTo>
                    <a:pt x="0" y="9"/>
                    <a:pt x="12" y="0"/>
                    <a:pt x="2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14956579" y="4825289"/>
              <a:ext cx="4042166" cy="2349544"/>
            </a:xfrm>
            <a:custGeom>
              <a:avLst/>
              <a:gdLst>
                <a:gd name="T0" fmla="*/ 198 w 198"/>
                <a:gd name="T1" fmla="*/ 5 h 115"/>
                <a:gd name="T2" fmla="*/ 135 w 198"/>
                <a:gd name="T3" fmla="*/ 5 h 115"/>
                <a:gd name="T4" fmla="*/ 114 w 198"/>
                <a:gd name="T5" fmla="*/ 21 h 115"/>
                <a:gd name="T6" fmla="*/ 114 w 198"/>
                <a:gd name="T7" fmla="*/ 85 h 115"/>
                <a:gd name="T8" fmla="*/ 106 w 198"/>
                <a:gd name="T9" fmla="*/ 105 h 115"/>
                <a:gd name="T10" fmla="*/ 77 w 198"/>
                <a:gd name="T11" fmla="*/ 115 h 115"/>
                <a:gd name="T12" fmla="*/ 0 w 198"/>
                <a:gd name="T13" fmla="*/ 115 h 115"/>
                <a:gd name="T14" fmla="*/ 0 w 198"/>
                <a:gd name="T15" fmla="*/ 109 h 115"/>
                <a:gd name="T16" fmla="*/ 77 w 198"/>
                <a:gd name="T17" fmla="*/ 109 h 115"/>
                <a:gd name="T18" fmla="*/ 102 w 198"/>
                <a:gd name="T19" fmla="*/ 101 h 115"/>
                <a:gd name="T20" fmla="*/ 108 w 198"/>
                <a:gd name="T21" fmla="*/ 85 h 115"/>
                <a:gd name="T22" fmla="*/ 108 w 198"/>
                <a:gd name="T23" fmla="*/ 21 h 115"/>
                <a:gd name="T24" fmla="*/ 135 w 198"/>
                <a:gd name="T25" fmla="*/ 0 h 115"/>
                <a:gd name="T26" fmla="*/ 198 w 198"/>
                <a:gd name="T27" fmla="*/ 0 h 115"/>
                <a:gd name="T28" fmla="*/ 198 w 198"/>
                <a:gd name="T2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115">
                  <a:moveTo>
                    <a:pt x="198" y="5"/>
                  </a:moveTo>
                  <a:cubicBezTo>
                    <a:pt x="135" y="5"/>
                    <a:pt x="135" y="5"/>
                    <a:pt x="135" y="5"/>
                  </a:cubicBezTo>
                  <a:cubicBezTo>
                    <a:pt x="115" y="5"/>
                    <a:pt x="114" y="21"/>
                    <a:pt x="114" y="21"/>
                  </a:cubicBezTo>
                  <a:cubicBezTo>
                    <a:pt x="114" y="85"/>
                    <a:pt x="114" y="85"/>
                    <a:pt x="114" y="85"/>
                  </a:cubicBezTo>
                  <a:cubicBezTo>
                    <a:pt x="114" y="93"/>
                    <a:pt x="111" y="100"/>
                    <a:pt x="106" y="105"/>
                  </a:cubicBezTo>
                  <a:cubicBezTo>
                    <a:pt x="95" y="115"/>
                    <a:pt x="78" y="115"/>
                    <a:pt x="77" y="115"/>
                  </a:cubicBezTo>
                  <a:cubicBezTo>
                    <a:pt x="0" y="115"/>
                    <a:pt x="0" y="115"/>
                    <a:pt x="0" y="115"/>
                  </a:cubicBezTo>
                  <a:cubicBezTo>
                    <a:pt x="0" y="109"/>
                    <a:pt x="0" y="109"/>
                    <a:pt x="0" y="109"/>
                  </a:cubicBezTo>
                  <a:cubicBezTo>
                    <a:pt x="77" y="109"/>
                    <a:pt x="77" y="109"/>
                    <a:pt x="77" y="109"/>
                  </a:cubicBezTo>
                  <a:cubicBezTo>
                    <a:pt x="77" y="109"/>
                    <a:pt x="93" y="110"/>
                    <a:pt x="102" y="101"/>
                  </a:cubicBezTo>
                  <a:cubicBezTo>
                    <a:pt x="106" y="97"/>
                    <a:pt x="108" y="92"/>
                    <a:pt x="108" y="85"/>
                  </a:cubicBezTo>
                  <a:cubicBezTo>
                    <a:pt x="108" y="21"/>
                    <a:pt x="108" y="21"/>
                    <a:pt x="108" y="21"/>
                  </a:cubicBezTo>
                  <a:cubicBezTo>
                    <a:pt x="108" y="21"/>
                    <a:pt x="110" y="0"/>
                    <a:pt x="135" y="0"/>
                  </a:cubicBezTo>
                  <a:cubicBezTo>
                    <a:pt x="198" y="0"/>
                    <a:pt x="198" y="0"/>
                    <a:pt x="198" y="0"/>
                  </a:cubicBezTo>
                  <a:lnTo>
                    <a:pt x="198" y="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16117544" y="6399366"/>
              <a:ext cx="1592954" cy="1060960"/>
            </a:xfrm>
            <a:custGeom>
              <a:avLst/>
              <a:gdLst>
                <a:gd name="T0" fmla="*/ 78 w 78"/>
                <a:gd name="T1" fmla="*/ 37 h 52"/>
                <a:gd name="T2" fmla="*/ 63 w 78"/>
                <a:gd name="T3" fmla="*/ 52 h 52"/>
                <a:gd name="T4" fmla="*/ 16 w 78"/>
                <a:gd name="T5" fmla="*/ 52 h 52"/>
                <a:gd name="T6" fmla="*/ 0 w 78"/>
                <a:gd name="T7" fmla="*/ 37 h 52"/>
                <a:gd name="T8" fmla="*/ 13 w 78"/>
                <a:gd name="T9" fmla="*/ 22 h 52"/>
                <a:gd name="T10" fmla="*/ 13 w 78"/>
                <a:gd name="T11" fmla="*/ 20 h 52"/>
                <a:gd name="T12" fmla="*/ 23 w 78"/>
                <a:gd name="T13" fmla="*/ 10 h 52"/>
                <a:gd name="T14" fmla="*/ 29 w 78"/>
                <a:gd name="T15" fmla="*/ 13 h 52"/>
                <a:gd name="T16" fmla="*/ 46 w 78"/>
                <a:gd name="T17" fmla="*/ 0 h 52"/>
                <a:gd name="T18" fmla="*/ 66 w 78"/>
                <a:gd name="T19" fmla="*/ 20 h 52"/>
                <a:gd name="T20" fmla="*/ 66 w 78"/>
                <a:gd name="T21" fmla="*/ 22 h 52"/>
                <a:gd name="T22" fmla="*/ 78 w 78"/>
                <a:gd name="T23"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52">
                  <a:moveTo>
                    <a:pt x="78" y="37"/>
                  </a:moveTo>
                  <a:cubicBezTo>
                    <a:pt x="78" y="45"/>
                    <a:pt x="71" y="52"/>
                    <a:pt x="63" y="52"/>
                  </a:cubicBezTo>
                  <a:cubicBezTo>
                    <a:pt x="16" y="52"/>
                    <a:pt x="16" y="52"/>
                    <a:pt x="16" y="52"/>
                  </a:cubicBezTo>
                  <a:cubicBezTo>
                    <a:pt x="7" y="52"/>
                    <a:pt x="0" y="45"/>
                    <a:pt x="0" y="37"/>
                  </a:cubicBezTo>
                  <a:cubicBezTo>
                    <a:pt x="0" y="29"/>
                    <a:pt x="6" y="23"/>
                    <a:pt x="13" y="22"/>
                  </a:cubicBezTo>
                  <a:cubicBezTo>
                    <a:pt x="13" y="21"/>
                    <a:pt x="13" y="21"/>
                    <a:pt x="13" y="20"/>
                  </a:cubicBezTo>
                  <a:cubicBezTo>
                    <a:pt x="13" y="15"/>
                    <a:pt x="17" y="10"/>
                    <a:pt x="23" y="10"/>
                  </a:cubicBezTo>
                  <a:cubicBezTo>
                    <a:pt x="25" y="10"/>
                    <a:pt x="27" y="11"/>
                    <a:pt x="29" y="13"/>
                  </a:cubicBezTo>
                  <a:cubicBezTo>
                    <a:pt x="32" y="6"/>
                    <a:pt x="36" y="0"/>
                    <a:pt x="46" y="0"/>
                  </a:cubicBezTo>
                  <a:cubicBezTo>
                    <a:pt x="60" y="0"/>
                    <a:pt x="66" y="10"/>
                    <a:pt x="66" y="20"/>
                  </a:cubicBezTo>
                  <a:cubicBezTo>
                    <a:pt x="66" y="21"/>
                    <a:pt x="66" y="21"/>
                    <a:pt x="66" y="22"/>
                  </a:cubicBezTo>
                  <a:cubicBezTo>
                    <a:pt x="73" y="23"/>
                    <a:pt x="78" y="29"/>
                    <a:pt x="78" y="3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6910818" y="6194889"/>
              <a:ext cx="2368215" cy="937503"/>
            </a:xfrm>
            <a:custGeom>
              <a:avLst/>
              <a:gdLst>
                <a:gd name="T0" fmla="*/ 34 w 116"/>
                <a:gd name="T1" fmla="*/ 46 h 46"/>
                <a:gd name="T2" fmla="*/ 9 w 116"/>
                <a:gd name="T3" fmla="*/ 37 h 46"/>
                <a:gd name="T4" fmla="*/ 0 w 116"/>
                <a:gd name="T5" fmla="*/ 14 h 46"/>
                <a:gd name="T6" fmla="*/ 0 w 116"/>
                <a:gd name="T7" fmla="*/ 0 h 46"/>
                <a:gd name="T8" fmla="*/ 5 w 116"/>
                <a:gd name="T9" fmla="*/ 0 h 46"/>
                <a:gd name="T10" fmla="*/ 5 w 116"/>
                <a:gd name="T11" fmla="*/ 14 h 46"/>
                <a:gd name="T12" fmla="*/ 12 w 116"/>
                <a:gd name="T13" fmla="*/ 34 h 46"/>
                <a:gd name="T14" fmla="*/ 35 w 116"/>
                <a:gd name="T15" fmla="*/ 41 h 46"/>
                <a:gd name="T16" fmla="*/ 36 w 116"/>
                <a:gd name="T17" fmla="*/ 41 h 46"/>
                <a:gd name="T18" fmla="*/ 116 w 116"/>
                <a:gd name="T19" fmla="*/ 41 h 46"/>
                <a:gd name="T20" fmla="*/ 116 w 116"/>
                <a:gd name="T21" fmla="*/ 46 h 46"/>
                <a:gd name="T22" fmla="*/ 36 w 116"/>
                <a:gd name="T23" fmla="*/ 46 h 46"/>
                <a:gd name="T24" fmla="*/ 34 w 116"/>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46">
                  <a:moveTo>
                    <a:pt x="34" y="46"/>
                  </a:moveTo>
                  <a:cubicBezTo>
                    <a:pt x="30" y="46"/>
                    <a:pt x="17" y="46"/>
                    <a:pt x="9" y="37"/>
                  </a:cubicBezTo>
                  <a:cubicBezTo>
                    <a:pt x="3" y="32"/>
                    <a:pt x="0" y="24"/>
                    <a:pt x="0" y="14"/>
                  </a:cubicBezTo>
                  <a:cubicBezTo>
                    <a:pt x="0" y="0"/>
                    <a:pt x="0" y="0"/>
                    <a:pt x="0" y="0"/>
                  </a:cubicBezTo>
                  <a:cubicBezTo>
                    <a:pt x="5" y="0"/>
                    <a:pt x="5" y="0"/>
                    <a:pt x="5" y="0"/>
                  </a:cubicBezTo>
                  <a:cubicBezTo>
                    <a:pt x="5" y="14"/>
                    <a:pt x="5" y="14"/>
                    <a:pt x="5" y="14"/>
                  </a:cubicBezTo>
                  <a:cubicBezTo>
                    <a:pt x="5" y="23"/>
                    <a:pt x="7" y="29"/>
                    <a:pt x="12" y="34"/>
                  </a:cubicBezTo>
                  <a:cubicBezTo>
                    <a:pt x="21" y="42"/>
                    <a:pt x="35" y="41"/>
                    <a:pt x="35" y="41"/>
                  </a:cubicBezTo>
                  <a:cubicBezTo>
                    <a:pt x="36" y="41"/>
                    <a:pt x="36" y="41"/>
                    <a:pt x="36" y="41"/>
                  </a:cubicBezTo>
                  <a:cubicBezTo>
                    <a:pt x="116" y="41"/>
                    <a:pt x="116" y="41"/>
                    <a:pt x="116" y="41"/>
                  </a:cubicBezTo>
                  <a:cubicBezTo>
                    <a:pt x="116" y="46"/>
                    <a:pt x="116" y="46"/>
                    <a:pt x="116" y="46"/>
                  </a:cubicBezTo>
                  <a:cubicBezTo>
                    <a:pt x="36" y="46"/>
                    <a:pt x="36" y="46"/>
                    <a:pt x="36" y="46"/>
                  </a:cubicBezTo>
                  <a:cubicBezTo>
                    <a:pt x="36" y="46"/>
                    <a:pt x="35" y="46"/>
                    <a:pt x="34" y="4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9236605" y="3926365"/>
              <a:ext cx="5820257" cy="3514670"/>
            </a:xfrm>
            <a:custGeom>
              <a:avLst/>
              <a:gdLst>
                <a:gd name="T0" fmla="*/ 0 w 285"/>
                <a:gd name="T1" fmla="*/ 172 h 172"/>
                <a:gd name="T2" fmla="*/ 0 w 285"/>
                <a:gd name="T3" fmla="*/ 6 h 172"/>
                <a:gd name="T4" fmla="*/ 7 w 285"/>
                <a:gd name="T5" fmla="*/ 0 h 172"/>
                <a:gd name="T6" fmla="*/ 279 w 285"/>
                <a:gd name="T7" fmla="*/ 0 h 172"/>
                <a:gd name="T8" fmla="*/ 285 w 285"/>
                <a:gd name="T9" fmla="*/ 6 h 172"/>
                <a:gd name="T10" fmla="*/ 285 w 285"/>
                <a:gd name="T11" fmla="*/ 172 h 172"/>
                <a:gd name="T12" fmla="*/ 0 w 285"/>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285" h="172">
                  <a:moveTo>
                    <a:pt x="0" y="172"/>
                  </a:moveTo>
                  <a:cubicBezTo>
                    <a:pt x="0" y="6"/>
                    <a:pt x="0" y="6"/>
                    <a:pt x="0" y="6"/>
                  </a:cubicBezTo>
                  <a:cubicBezTo>
                    <a:pt x="0" y="3"/>
                    <a:pt x="3" y="0"/>
                    <a:pt x="7" y="0"/>
                  </a:cubicBezTo>
                  <a:cubicBezTo>
                    <a:pt x="279" y="0"/>
                    <a:pt x="279" y="0"/>
                    <a:pt x="279" y="0"/>
                  </a:cubicBezTo>
                  <a:cubicBezTo>
                    <a:pt x="282" y="0"/>
                    <a:pt x="285" y="3"/>
                    <a:pt x="285" y="6"/>
                  </a:cubicBezTo>
                  <a:cubicBezTo>
                    <a:pt x="285" y="172"/>
                    <a:pt x="285" y="172"/>
                    <a:pt x="285" y="172"/>
                  </a:cubicBezTo>
                  <a:lnTo>
                    <a:pt x="0" y="172"/>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9236605" y="7441035"/>
              <a:ext cx="5820257" cy="528552"/>
            </a:xfrm>
            <a:custGeom>
              <a:avLst/>
              <a:gdLst>
                <a:gd name="T0" fmla="*/ 279 w 285"/>
                <a:gd name="T1" fmla="*/ 26 h 26"/>
                <a:gd name="T2" fmla="*/ 7 w 285"/>
                <a:gd name="T3" fmla="*/ 26 h 26"/>
                <a:gd name="T4" fmla="*/ 0 w 285"/>
                <a:gd name="T5" fmla="*/ 19 h 26"/>
                <a:gd name="T6" fmla="*/ 0 w 285"/>
                <a:gd name="T7" fmla="*/ 0 h 26"/>
                <a:gd name="T8" fmla="*/ 285 w 285"/>
                <a:gd name="T9" fmla="*/ 0 h 26"/>
                <a:gd name="T10" fmla="*/ 285 w 285"/>
                <a:gd name="T11" fmla="*/ 19 h 26"/>
                <a:gd name="T12" fmla="*/ 279 w 285"/>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5" h="26">
                  <a:moveTo>
                    <a:pt x="279" y="26"/>
                  </a:moveTo>
                  <a:cubicBezTo>
                    <a:pt x="7" y="26"/>
                    <a:pt x="7" y="26"/>
                    <a:pt x="7" y="26"/>
                  </a:cubicBezTo>
                  <a:cubicBezTo>
                    <a:pt x="3" y="26"/>
                    <a:pt x="0" y="23"/>
                    <a:pt x="0" y="19"/>
                  </a:cubicBezTo>
                  <a:cubicBezTo>
                    <a:pt x="0" y="0"/>
                    <a:pt x="0" y="0"/>
                    <a:pt x="0" y="0"/>
                  </a:cubicBezTo>
                  <a:cubicBezTo>
                    <a:pt x="285" y="0"/>
                    <a:pt x="285" y="0"/>
                    <a:pt x="285" y="0"/>
                  </a:cubicBezTo>
                  <a:cubicBezTo>
                    <a:pt x="285" y="19"/>
                    <a:pt x="285" y="19"/>
                    <a:pt x="285" y="19"/>
                  </a:cubicBezTo>
                  <a:cubicBezTo>
                    <a:pt x="285" y="23"/>
                    <a:pt x="282" y="26"/>
                    <a:pt x="279" y="26"/>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11219118" y="7950296"/>
              <a:ext cx="1959370" cy="694446"/>
            </a:xfrm>
            <a:custGeom>
              <a:avLst/>
              <a:gdLst>
                <a:gd name="T0" fmla="*/ 0 w 508"/>
                <a:gd name="T1" fmla="*/ 180 h 180"/>
                <a:gd name="T2" fmla="*/ 0 w 508"/>
                <a:gd name="T3" fmla="*/ 164 h 180"/>
                <a:gd name="T4" fmla="*/ 63 w 508"/>
                <a:gd name="T5" fmla="*/ 154 h 180"/>
                <a:gd name="T6" fmla="*/ 100 w 508"/>
                <a:gd name="T7" fmla="*/ 0 h 180"/>
                <a:gd name="T8" fmla="*/ 407 w 508"/>
                <a:gd name="T9" fmla="*/ 0 h 180"/>
                <a:gd name="T10" fmla="*/ 450 w 508"/>
                <a:gd name="T11" fmla="*/ 154 h 180"/>
                <a:gd name="T12" fmla="*/ 508 w 508"/>
                <a:gd name="T13" fmla="*/ 164 h 180"/>
                <a:gd name="T14" fmla="*/ 508 w 508"/>
                <a:gd name="T15" fmla="*/ 180 h 180"/>
                <a:gd name="T16" fmla="*/ 0 w 508"/>
                <a:gd name="T1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180">
                  <a:moveTo>
                    <a:pt x="0" y="180"/>
                  </a:moveTo>
                  <a:lnTo>
                    <a:pt x="0" y="164"/>
                  </a:lnTo>
                  <a:lnTo>
                    <a:pt x="63" y="154"/>
                  </a:lnTo>
                  <a:lnTo>
                    <a:pt x="100" y="0"/>
                  </a:lnTo>
                  <a:lnTo>
                    <a:pt x="407" y="0"/>
                  </a:lnTo>
                  <a:lnTo>
                    <a:pt x="450" y="154"/>
                  </a:lnTo>
                  <a:lnTo>
                    <a:pt x="508" y="164"/>
                  </a:lnTo>
                  <a:lnTo>
                    <a:pt x="508" y="180"/>
                  </a:lnTo>
                  <a:lnTo>
                    <a:pt x="0" y="18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11219118" y="7950296"/>
              <a:ext cx="1959370" cy="694446"/>
            </a:xfrm>
            <a:custGeom>
              <a:avLst/>
              <a:gdLst>
                <a:gd name="T0" fmla="*/ 0 w 508"/>
                <a:gd name="T1" fmla="*/ 180 h 180"/>
                <a:gd name="T2" fmla="*/ 0 w 508"/>
                <a:gd name="T3" fmla="*/ 164 h 180"/>
                <a:gd name="T4" fmla="*/ 63 w 508"/>
                <a:gd name="T5" fmla="*/ 154 h 180"/>
                <a:gd name="T6" fmla="*/ 100 w 508"/>
                <a:gd name="T7" fmla="*/ 0 h 180"/>
                <a:gd name="T8" fmla="*/ 407 w 508"/>
                <a:gd name="T9" fmla="*/ 0 h 180"/>
                <a:gd name="T10" fmla="*/ 450 w 508"/>
                <a:gd name="T11" fmla="*/ 154 h 180"/>
                <a:gd name="T12" fmla="*/ 508 w 508"/>
                <a:gd name="T13" fmla="*/ 164 h 180"/>
                <a:gd name="T14" fmla="*/ 508 w 508"/>
                <a:gd name="T15" fmla="*/ 180 h 180"/>
                <a:gd name="T16" fmla="*/ 0 w 508"/>
                <a:gd name="T1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180">
                  <a:moveTo>
                    <a:pt x="0" y="180"/>
                  </a:moveTo>
                  <a:lnTo>
                    <a:pt x="0" y="164"/>
                  </a:lnTo>
                  <a:lnTo>
                    <a:pt x="63" y="154"/>
                  </a:lnTo>
                  <a:lnTo>
                    <a:pt x="100" y="0"/>
                  </a:lnTo>
                  <a:lnTo>
                    <a:pt x="407" y="0"/>
                  </a:lnTo>
                  <a:lnTo>
                    <a:pt x="450" y="154"/>
                  </a:lnTo>
                  <a:lnTo>
                    <a:pt x="508" y="164"/>
                  </a:lnTo>
                  <a:lnTo>
                    <a:pt x="508" y="180"/>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6"/>
            <p:cNvSpPr>
              <a:spLocks noChangeArrowheads="1"/>
            </p:cNvSpPr>
            <p:nvPr/>
          </p:nvSpPr>
          <p:spPr bwMode="auto">
            <a:xfrm>
              <a:off x="9421742" y="4150131"/>
              <a:ext cx="5449982" cy="3063279"/>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11585536" y="7950296"/>
              <a:ext cx="1226535" cy="100309"/>
            </a:xfrm>
            <a:custGeom>
              <a:avLst/>
              <a:gdLst>
                <a:gd name="T0" fmla="*/ 312 w 318"/>
                <a:gd name="T1" fmla="*/ 0 h 26"/>
                <a:gd name="T2" fmla="*/ 5 w 318"/>
                <a:gd name="T3" fmla="*/ 0 h 26"/>
                <a:gd name="T4" fmla="*/ 0 w 318"/>
                <a:gd name="T5" fmla="*/ 26 h 26"/>
                <a:gd name="T6" fmla="*/ 318 w 318"/>
                <a:gd name="T7" fmla="*/ 26 h 26"/>
                <a:gd name="T8" fmla="*/ 312 w 318"/>
                <a:gd name="T9" fmla="*/ 0 h 26"/>
              </a:gdLst>
              <a:ahLst/>
              <a:cxnLst>
                <a:cxn ang="0">
                  <a:pos x="T0" y="T1"/>
                </a:cxn>
                <a:cxn ang="0">
                  <a:pos x="T2" y="T3"/>
                </a:cxn>
                <a:cxn ang="0">
                  <a:pos x="T4" y="T5"/>
                </a:cxn>
                <a:cxn ang="0">
                  <a:pos x="T6" y="T7"/>
                </a:cxn>
                <a:cxn ang="0">
                  <a:pos x="T8" y="T9"/>
                </a:cxn>
              </a:cxnLst>
              <a:rect l="0" t="0" r="r" b="b"/>
              <a:pathLst>
                <a:path w="318" h="26">
                  <a:moveTo>
                    <a:pt x="312" y="0"/>
                  </a:moveTo>
                  <a:lnTo>
                    <a:pt x="5" y="0"/>
                  </a:lnTo>
                  <a:lnTo>
                    <a:pt x="0" y="26"/>
                  </a:lnTo>
                  <a:lnTo>
                    <a:pt x="318" y="26"/>
                  </a:lnTo>
                  <a:lnTo>
                    <a:pt x="312"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11585536" y="7950296"/>
              <a:ext cx="1226535" cy="100309"/>
            </a:xfrm>
            <a:custGeom>
              <a:avLst/>
              <a:gdLst>
                <a:gd name="T0" fmla="*/ 312 w 318"/>
                <a:gd name="T1" fmla="*/ 0 h 26"/>
                <a:gd name="T2" fmla="*/ 5 w 318"/>
                <a:gd name="T3" fmla="*/ 0 h 26"/>
                <a:gd name="T4" fmla="*/ 0 w 318"/>
                <a:gd name="T5" fmla="*/ 26 h 26"/>
                <a:gd name="T6" fmla="*/ 318 w 318"/>
                <a:gd name="T7" fmla="*/ 26 h 26"/>
                <a:gd name="T8" fmla="*/ 312 w 318"/>
                <a:gd name="T9" fmla="*/ 0 h 26"/>
              </a:gdLst>
              <a:ahLst/>
              <a:cxnLst>
                <a:cxn ang="0">
                  <a:pos x="T0" y="T1"/>
                </a:cxn>
                <a:cxn ang="0">
                  <a:pos x="T2" y="T3"/>
                </a:cxn>
                <a:cxn ang="0">
                  <a:pos x="T4" y="T5"/>
                </a:cxn>
                <a:cxn ang="0">
                  <a:pos x="T6" y="T7"/>
                </a:cxn>
                <a:cxn ang="0">
                  <a:pos x="T8" y="T9"/>
                </a:cxn>
              </a:cxnLst>
              <a:rect l="0" t="0" r="r" b="b"/>
              <a:pathLst>
                <a:path w="318" h="26">
                  <a:moveTo>
                    <a:pt x="312" y="0"/>
                  </a:moveTo>
                  <a:lnTo>
                    <a:pt x="5" y="0"/>
                  </a:lnTo>
                  <a:lnTo>
                    <a:pt x="0" y="26"/>
                  </a:lnTo>
                  <a:lnTo>
                    <a:pt x="318" y="26"/>
                  </a:lnTo>
                  <a:lnTo>
                    <a:pt x="3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6278265" y="3802908"/>
              <a:ext cx="1365388" cy="2391981"/>
            </a:xfrm>
            <a:custGeom>
              <a:avLst/>
              <a:gdLst>
                <a:gd name="T0" fmla="*/ 58 w 67"/>
                <a:gd name="T1" fmla="*/ 0 h 117"/>
                <a:gd name="T2" fmla="*/ 9 w 67"/>
                <a:gd name="T3" fmla="*/ 0 h 117"/>
                <a:gd name="T4" fmla="*/ 0 w 67"/>
                <a:gd name="T5" fmla="*/ 8 h 117"/>
                <a:gd name="T6" fmla="*/ 0 w 67"/>
                <a:gd name="T7" fmla="*/ 108 h 117"/>
                <a:gd name="T8" fmla="*/ 9 w 67"/>
                <a:gd name="T9" fmla="*/ 117 h 117"/>
                <a:gd name="T10" fmla="*/ 58 w 67"/>
                <a:gd name="T11" fmla="*/ 117 h 117"/>
                <a:gd name="T12" fmla="*/ 67 w 67"/>
                <a:gd name="T13" fmla="*/ 108 h 117"/>
                <a:gd name="T14" fmla="*/ 67 w 67"/>
                <a:gd name="T15" fmla="*/ 8 h 117"/>
                <a:gd name="T16" fmla="*/ 58 w 6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17">
                  <a:moveTo>
                    <a:pt x="58" y="0"/>
                  </a:moveTo>
                  <a:cubicBezTo>
                    <a:pt x="9" y="0"/>
                    <a:pt x="9" y="0"/>
                    <a:pt x="9" y="0"/>
                  </a:cubicBezTo>
                  <a:cubicBezTo>
                    <a:pt x="4" y="0"/>
                    <a:pt x="0" y="3"/>
                    <a:pt x="0" y="8"/>
                  </a:cubicBezTo>
                  <a:cubicBezTo>
                    <a:pt x="0" y="108"/>
                    <a:pt x="0" y="108"/>
                    <a:pt x="0" y="108"/>
                  </a:cubicBezTo>
                  <a:cubicBezTo>
                    <a:pt x="0" y="113"/>
                    <a:pt x="4" y="117"/>
                    <a:pt x="9" y="117"/>
                  </a:cubicBezTo>
                  <a:cubicBezTo>
                    <a:pt x="58" y="117"/>
                    <a:pt x="58" y="117"/>
                    <a:pt x="58" y="117"/>
                  </a:cubicBezTo>
                  <a:cubicBezTo>
                    <a:pt x="63" y="117"/>
                    <a:pt x="67" y="113"/>
                    <a:pt x="67" y="108"/>
                  </a:cubicBezTo>
                  <a:cubicBezTo>
                    <a:pt x="67" y="8"/>
                    <a:pt x="67" y="8"/>
                    <a:pt x="67" y="8"/>
                  </a:cubicBezTo>
                  <a:cubicBezTo>
                    <a:pt x="67" y="3"/>
                    <a:pt x="63" y="0"/>
                    <a:pt x="58"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0"/>
            <p:cNvSpPr>
              <a:spLocks noChangeArrowheads="1"/>
            </p:cNvSpPr>
            <p:nvPr/>
          </p:nvSpPr>
          <p:spPr bwMode="auto">
            <a:xfrm>
              <a:off x="6420974" y="4088403"/>
              <a:ext cx="1079968" cy="1655098"/>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6725681" y="3926365"/>
              <a:ext cx="470557" cy="42440"/>
            </a:xfrm>
            <a:custGeom>
              <a:avLst/>
              <a:gdLst>
                <a:gd name="T0" fmla="*/ 122 w 122"/>
                <a:gd name="T1" fmla="*/ 11 h 11"/>
                <a:gd name="T2" fmla="*/ 0 w 122"/>
                <a:gd name="T3" fmla="*/ 11 h 11"/>
                <a:gd name="T4" fmla="*/ 0 w 122"/>
                <a:gd name="T5" fmla="*/ 0 h 11"/>
                <a:gd name="T6" fmla="*/ 122 w 122"/>
                <a:gd name="T7" fmla="*/ 0 h 11"/>
                <a:gd name="T8" fmla="*/ 122 w 122"/>
                <a:gd name="T9" fmla="*/ 11 h 11"/>
                <a:gd name="T10" fmla="*/ 122 w 122"/>
                <a:gd name="T11" fmla="*/ 11 h 11"/>
              </a:gdLst>
              <a:ahLst/>
              <a:cxnLst>
                <a:cxn ang="0">
                  <a:pos x="T0" y="T1"/>
                </a:cxn>
                <a:cxn ang="0">
                  <a:pos x="T2" y="T3"/>
                </a:cxn>
                <a:cxn ang="0">
                  <a:pos x="T4" y="T5"/>
                </a:cxn>
                <a:cxn ang="0">
                  <a:pos x="T6" y="T7"/>
                </a:cxn>
                <a:cxn ang="0">
                  <a:pos x="T8" y="T9"/>
                </a:cxn>
                <a:cxn ang="0">
                  <a:pos x="T10" y="T11"/>
                </a:cxn>
              </a:cxnLst>
              <a:rect l="0" t="0" r="r" b="b"/>
              <a:pathLst>
                <a:path w="122" h="11">
                  <a:moveTo>
                    <a:pt x="122" y="11"/>
                  </a:moveTo>
                  <a:lnTo>
                    <a:pt x="0" y="11"/>
                  </a:lnTo>
                  <a:lnTo>
                    <a:pt x="0" y="0"/>
                  </a:lnTo>
                  <a:lnTo>
                    <a:pt x="122" y="0"/>
                  </a:lnTo>
                  <a:lnTo>
                    <a:pt x="122" y="11"/>
                  </a:lnTo>
                  <a:lnTo>
                    <a:pt x="12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22"/>
            <p:cNvSpPr>
              <a:spLocks noChangeArrowheads="1"/>
            </p:cNvSpPr>
            <p:nvPr/>
          </p:nvSpPr>
          <p:spPr bwMode="auto">
            <a:xfrm>
              <a:off x="7296521" y="3907076"/>
              <a:ext cx="104141" cy="810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p:cNvSpPr>
              <a:spLocks noChangeArrowheads="1"/>
            </p:cNvSpPr>
            <p:nvPr/>
          </p:nvSpPr>
          <p:spPr bwMode="auto">
            <a:xfrm>
              <a:off x="6744964" y="5866958"/>
              <a:ext cx="431987" cy="1427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noEditPoints="1"/>
            </p:cNvSpPr>
            <p:nvPr/>
          </p:nvSpPr>
          <p:spPr bwMode="auto">
            <a:xfrm>
              <a:off x="6663968" y="4478065"/>
              <a:ext cx="593982" cy="941360"/>
            </a:xfrm>
            <a:custGeom>
              <a:avLst/>
              <a:gdLst>
                <a:gd name="T0" fmla="*/ 15 w 29"/>
                <a:gd name="T1" fmla="*/ 0 h 46"/>
                <a:gd name="T2" fmla="*/ 0 w 29"/>
                <a:gd name="T3" fmla="*/ 14 h 46"/>
                <a:gd name="T4" fmla="*/ 1 w 29"/>
                <a:gd name="T5" fmla="*/ 20 h 46"/>
                <a:gd name="T6" fmla="*/ 12 w 29"/>
                <a:gd name="T7" fmla="*/ 44 h 46"/>
                <a:gd name="T8" fmla="*/ 14 w 29"/>
                <a:gd name="T9" fmla="*/ 46 h 46"/>
                <a:gd name="T10" fmla="*/ 16 w 29"/>
                <a:gd name="T11" fmla="*/ 44 h 46"/>
                <a:gd name="T12" fmla="*/ 28 w 29"/>
                <a:gd name="T13" fmla="*/ 20 h 46"/>
                <a:gd name="T14" fmla="*/ 29 w 29"/>
                <a:gd name="T15" fmla="*/ 14 h 46"/>
                <a:gd name="T16" fmla="*/ 15 w 29"/>
                <a:gd name="T17" fmla="*/ 0 h 46"/>
                <a:gd name="T18" fmla="*/ 14 w 29"/>
                <a:gd name="T19" fmla="*/ 23 h 46"/>
                <a:gd name="T20" fmla="*/ 6 w 29"/>
                <a:gd name="T21" fmla="*/ 14 h 46"/>
                <a:gd name="T22" fmla="*/ 14 w 29"/>
                <a:gd name="T23" fmla="*/ 5 h 46"/>
                <a:gd name="T24" fmla="*/ 23 w 29"/>
                <a:gd name="T25" fmla="*/ 14 h 46"/>
                <a:gd name="T26" fmla="*/ 14 w 29"/>
                <a:gd name="T2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6">
                  <a:moveTo>
                    <a:pt x="15" y="0"/>
                  </a:moveTo>
                  <a:cubicBezTo>
                    <a:pt x="6" y="0"/>
                    <a:pt x="0" y="6"/>
                    <a:pt x="0" y="14"/>
                  </a:cubicBezTo>
                  <a:cubicBezTo>
                    <a:pt x="0" y="16"/>
                    <a:pt x="0" y="18"/>
                    <a:pt x="1" y="20"/>
                  </a:cubicBezTo>
                  <a:cubicBezTo>
                    <a:pt x="12" y="44"/>
                    <a:pt x="12" y="44"/>
                    <a:pt x="12" y="44"/>
                  </a:cubicBezTo>
                  <a:cubicBezTo>
                    <a:pt x="13" y="46"/>
                    <a:pt x="13" y="46"/>
                    <a:pt x="14" y="46"/>
                  </a:cubicBezTo>
                  <a:cubicBezTo>
                    <a:pt x="15" y="46"/>
                    <a:pt x="16" y="46"/>
                    <a:pt x="16" y="44"/>
                  </a:cubicBezTo>
                  <a:cubicBezTo>
                    <a:pt x="28" y="20"/>
                    <a:pt x="28" y="20"/>
                    <a:pt x="28" y="20"/>
                  </a:cubicBezTo>
                  <a:cubicBezTo>
                    <a:pt x="28" y="19"/>
                    <a:pt x="29" y="17"/>
                    <a:pt x="29" y="14"/>
                  </a:cubicBezTo>
                  <a:cubicBezTo>
                    <a:pt x="29" y="6"/>
                    <a:pt x="23" y="0"/>
                    <a:pt x="15" y="0"/>
                  </a:cubicBezTo>
                  <a:close/>
                  <a:moveTo>
                    <a:pt x="14" y="23"/>
                  </a:moveTo>
                  <a:cubicBezTo>
                    <a:pt x="9" y="23"/>
                    <a:pt x="6" y="19"/>
                    <a:pt x="6" y="14"/>
                  </a:cubicBezTo>
                  <a:cubicBezTo>
                    <a:pt x="6" y="9"/>
                    <a:pt x="10" y="5"/>
                    <a:pt x="14" y="5"/>
                  </a:cubicBezTo>
                  <a:cubicBezTo>
                    <a:pt x="19" y="6"/>
                    <a:pt x="23" y="9"/>
                    <a:pt x="23" y="14"/>
                  </a:cubicBezTo>
                  <a:cubicBezTo>
                    <a:pt x="23" y="19"/>
                    <a:pt x="19" y="23"/>
                    <a:pt x="14"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25"/>
            <p:cNvSpPr>
              <a:spLocks noChangeArrowheads="1"/>
            </p:cNvSpPr>
            <p:nvPr/>
          </p:nvSpPr>
          <p:spPr bwMode="auto">
            <a:xfrm>
              <a:off x="12646218" y="4335317"/>
              <a:ext cx="3494468" cy="22067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p:cNvSpPr>
            <p:nvPr/>
          </p:nvSpPr>
          <p:spPr bwMode="auto">
            <a:xfrm>
              <a:off x="12584506" y="4273588"/>
              <a:ext cx="3575467" cy="2287815"/>
            </a:xfrm>
            <a:custGeom>
              <a:avLst/>
              <a:gdLst>
                <a:gd name="T0" fmla="*/ 916 w 927"/>
                <a:gd name="T1" fmla="*/ 582 h 593"/>
                <a:gd name="T2" fmla="*/ 916 w 927"/>
                <a:gd name="T3" fmla="*/ 572 h 593"/>
                <a:gd name="T4" fmla="*/ 22 w 927"/>
                <a:gd name="T5" fmla="*/ 572 h 593"/>
                <a:gd name="T6" fmla="*/ 22 w 927"/>
                <a:gd name="T7" fmla="*/ 21 h 593"/>
                <a:gd name="T8" fmla="*/ 906 w 927"/>
                <a:gd name="T9" fmla="*/ 21 h 593"/>
                <a:gd name="T10" fmla="*/ 906 w 927"/>
                <a:gd name="T11" fmla="*/ 582 h 593"/>
                <a:gd name="T12" fmla="*/ 916 w 927"/>
                <a:gd name="T13" fmla="*/ 582 h 593"/>
                <a:gd name="T14" fmla="*/ 916 w 927"/>
                <a:gd name="T15" fmla="*/ 572 h 593"/>
                <a:gd name="T16" fmla="*/ 916 w 927"/>
                <a:gd name="T17" fmla="*/ 582 h 593"/>
                <a:gd name="T18" fmla="*/ 927 w 927"/>
                <a:gd name="T19" fmla="*/ 582 h 593"/>
                <a:gd name="T20" fmla="*/ 927 w 927"/>
                <a:gd name="T21" fmla="*/ 0 h 593"/>
                <a:gd name="T22" fmla="*/ 0 w 927"/>
                <a:gd name="T23" fmla="*/ 0 h 593"/>
                <a:gd name="T24" fmla="*/ 0 w 927"/>
                <a:gd name="T25" fmla="*/ 593 h 593"/>
                <a:gd name="T26" fmla="*/ 927 w 927"/>
                <a:gd name="T27" fmla="*/ 593 h 593"/>
                <a:gd name="T28" fmla="*/ 927 w 927"/>
                <a:gd name="T29" fmla="*/ 582 h 593"/>
                <a:gd name="T30" fmla="*/ 916 w 927"/>
                <a:gd name="T31" fmla="*/ 5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7" h="593">
                  <a:moveTo>
                    <a:pt x="916" y="582"/>
                  </a:moveTo>
                  <a:lnTo>
                    <a:pt x="916" y="572"/>
                  </a:lnTo>
                  <a:lnTo>
                    <a:pt x="22" y="572"/>
                  </a:lnTo>
                  <a:lnTo>
                    <a:pt x="22" y="21"/>
                  </a:lnTo>
                  <a:lnTo>
                    <a:pt x="906" y="21"/>
                  </a:lnTo>
                  <a:lnTo>
                    <a:pt x="906" y="582"/>
                  </a:lnTo>
                  <a:lnTo>
                    <a:pt x="916" y="582"/>
                  </a:lnTo>
                  <a:lnTo>
                    <a:pt x="916" y="572"/>
                  </a:lnTo>
                  <a:lnTo>
                    <a:pt x="916" y="582"/>
                  </a:lnTo>
                  <a:lnTo>
                    <a:pt x="927" y="582"/>
                  </a:lnTo>
                  <a:lnTo>
                    <a:pt x="927" y="0"/>
                  </a:lnTo>
                  <a:lnTo>
                    <a:pt x="0" y="0"/>
                  </a:lnTo>
                  <a:lnTo>
                    <a:pt x="0" y="593"/>
                  </a:lnTo>
                  <a:lnTo>
                    <a:pt x="927" y="593"/>
                  </a:lnTo>
                  <a:lnTo>
                    <a:pt x="927" y="582"/>
                  </a:lnTo>
                  <a:lnTo>
                    <a:pt x="916" y="5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7"/>
            <p:cNvSpPr>
              <a:spLocks noChangeArrowheads="1"/>
            </p:cNvSpPr>
            <p:nvPr/>
          </p:nvSpPr>
          <p:spPr bwMode="auto">
            <a:xfrm>
              <a:off x="12646218" y="4335317"/>
              <a:ext cx="3494468" cy="32793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28"/>
            <p:cNvSpPr>
              <a:spLocks noChangeArrowheads="1"/>
            </p:cNvSpPr>
            <p:nvPr/>
          </p:nvSpPr>
          <p:spPr bwMode="auto">
            <a:xfrm>
              <a:off x="12812071" y="4435626"/>
              <a:ext cx="100283" cy="123457"/>
            </a:xfrm>
            <a:prstGeom prst="ellipse">
              <a:avLst/>
            </a:prstGeom>
            <a:solidFill>
              <a:srgbClr val="C6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29"/>
            <p:cNvSpPr>
              <a:spLocks noChangeArrowheads="1"/>
            </p:cNvSpPr>
            <p:nvPr/>
          </p:nvSpPr>
          <p:spPr bwMode="auto">
            <a:xfrm>
              <a:off x="12993351" y="4435626"/>
              <a:ext cx="104141" cy="123457"/>
            </a:xfrm>
            <a:prstGeom prst="ellipse">
              <a:avLst/>
            </a:prstGeom>
            <a:solidFill>
              <a:srgbClr val="F9D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30"/>
            <p:cNvSpPr>
              <a:spLocks noChangeArrowheads="1"/>
            </p:cNvSpPr>
            <p:nvPr/>
          </p:nvSpPr>
          <p:spPr bwMode="auto">
            <a:xfrm>
              <a:off x="13159204" y="4435626"/>
              <a:ext cx="119569" cy="123457"/>
            </a:xfrm>
            <a:prstGeom prst="ellipse">
              <a:avLst/>
            </a:prstGeom>
            <a:solidFill>
              <a:srgbClr val="85A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1"/>
            <p:cNvSpPr>
              <a:spLocks noChangeArrowheads="1"/>
            </p:cNvSpPr>
            <p:nvPr/>
          </p:nvSpPr>
          <p:spPr bwMode="auto">
            <a:xfrm>
              <a:off x="13382912" y="4435626"/>
              <a:ext cx="1816662" cy="1234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2"/>
            <p:cNvSpPr>
              <a:spLocks noChangeArrowheads="1"/>
            </p:cNvSpPr>
            <p:nvPr/>
          </p:nvSpPr>
          <p:spPr bwMode="auto">
            <a:xfrm>
              <a:off x="15280570" y="4435626"/>
              <a:ext cx="775264" cy="1234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3"/>
            <p:cNvSpPr>
              <a:spLocks/>
            </p:cNvSpPr>
            <p:nvPr/>
          </p:nvSpPr>
          <p:spPr bwMode="auto">
            <a:xfrm>
              <a:off x="13178488" y="5010474"/>
              <a:ext cx="817690" cy="1141978"/>
            </a:xfrm>
            <a:custGeom>
              <a:avLst/>
              <a:gdLst>
                <a:gd name="T0" fmla="*/ 26 w 40"/>
                <a:gd name="T1" fmla="*/ 29 h 56"/>
                <a:gd name="T2" fmla="*/ 40 w 40"/>
                <a:gd name="T3" fmla="*/ 53 h 56"/>
                <a:gd name="T4" fmla="*/ 28 w 40"/>
                <a:gd name="T5" fmla="*/ 56 h 56"/>
                <a:gd name="T6" fmla="*/ 0 w 40"/>
                <a:gd name="T7" fmla="*/ 28 h 56"/>
                <a:gd name="T8" fmla="*/ 26 w 40"/>
                <a:gd name="T9" fmla="*/ 0 h 56"/>
                <a:gd name="T10" fmla="*/ 26 w 40"/>
                <a:gd name="T11" fmla="*/ 28 h 56"/>
                <a:gd name="T12" fmla="*/ 26 w 40"/>
                <a:gd name="T13" fmla="*/ 29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26" y="29"/>
                  </a:moveTo>
                  <a:cubicBezTo>
                    <a:pt x="40" y="53"/>
                    <a:pt x="40" y="53"/>
                    <a:pt x="40" y="53"/>
                  </a:cubicBezTo>
                  <a:cubicBezTo>
                    <a:pt x="37" y="55"/>
                    <a:pt x="32" y="56"/>
                    <a:pt x="28" y="56"/>
                  </a:cubicBezTo>
                  <a:cubicBezTo>
                    <a:pt x="12" y="56"/>
                    <a:pt x="0" y="43"/>
                    <a:pt x="0" y="28"/>
                  </a:cubicBezTo>
                  <a:cubicBezTo>
                    <a:pt x="0" y="13"/>
                    <a:pt x="11" y="1"/>
                    <a:pt x="26" y="0"/>
                  </a:cubicBezTo>
                  <a:cubicBezTo>
                    <a:pt x="26" y="28"/>
                    <a:pt x="26" y="28"/>
                    <a:pt x="26" y="28"/>
                  </a:cubicBezTo>
                  <a:cubicBezTo>
                    <a:pt x="26" y="28"/>
                    <a:pt x="26" y="28"/>
                    <a:pt x="26" y="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4"/>
            <p:cNvSpPr>
              <a:spLocks noEditPoints="1"/>
            </p:cNvSpPr>
            <p:nvPr/>
          </p:nvSpPr>
          <p:spPr bwMode="auto">
            <a:xfrm>
              <a:off x="13772470" y="5010474"/>
              <a:ext cx="547698" cy="528552"/>
            </a:xfrm>
            <a:custGeom>
              <a:avLst/>
              <a:gdLst>
                <a:gd name="T0" fmla="*/ 0 w 27"/>
                <a:gd name="T1" fmla="*/ 0 h 26"/>
                <a:gd name="T2" fmla="*/ 0 w 27"/>
                <a:gd name="T3" fmla="*/ 26 h 26"/>
                <a:gd name="T4" fmla="*/ 27 w 27"/>
                <a:gd name="T5" fmla="*/ 26 h 26"/>
                <a:gd name="T6" fmla="*/ 0 w 27"/>
                <a:gd name="T7" fmla="*/ 0 h 26"/>
                <a:gd name="T8" fmla="*/ 4 w 27"/>
                <a:gd name="T9" fmla="*/ 4 h 26"/>
                <a:gd name="T10" fmla="*/ 23 w 27"/>
                <a:gd name="T11" fmla="*/ 22 h 26"/>
                <a:gd name="T12" fmla="*/ 4 w 27"/>
                <a:gd name="T13" fmla="*/ 22 h 26"/>
                <a:gd name="T14" fmla="*/ 4 w 27"/>
                <a:gd name="T15" fmla="*/ 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0" y="0"/>
                  </a:moveTo>
                  <a:cubicBezTo>
                    <a:pt x="0" y="26"/>
                    <a:pt x="0" y="26"/>
                    <a:pt x="0" y="26"/>
                  </a:cubicBezTo>
                  <a:cubicBezTo>
                    <a:pt x="27" y="26"/>
                    <a:pt x="27" y="26"/>
                    <a:pt x="27" y="26"/>
                  </a:cubicBezTo>
                  <a:cubicBezTo>
                    <a:pt x="26" y="12"/>
                    <a:pt x="15" y="1"/>
                    <a:pt x="0" y="0"/>
                  </a:cubicBezTo>
                  <a:close/>
                  <a:moveTo>
                    <a:pt x="4" y="4"/>
                  </a:moveTo>
                  <a:cubicBezTo>
                    <a:pt x="14" y="6"/>
                    <a:pt x="21" y="13"/>
                    <a:pt x="23" y="22"/>
                  </a:cubicBezTo>
                  <a:cubicBezTo>
                    <a:pt x="4" y="22"/>
                    <a:pt x="4" y="22"/>
                    <a:pt x="4" y="22"/>
                  </a:cubicBezTo>
                  <a:lnTo>
                    <a:pt x="4" y="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5"/>
            <p:cNvSpPr>
              <a:spLocks/>
            </p:cNvSpPr>
            <p:nvPr/>
          </p:nvSpPr>
          <p:spPr bwMode="auto">
            <a:xfrm>
              <a:off x="13811041" y="5620043"/>
              <a:ext cx="509128" cy="432100"/>
            </a:xfrm>
            <a:custGeom>
              <a:avLst/>
              <a:gdLst>
                <a:gd name="T0" fmla="*/ 12 w 25"/>
                <a:gd name="T1" fmla="*/ 21 h 21"/>
                <a:gd name="T2" fmla="*/ 25 w 25"/>
                <a:gd name="T3" fmla="*/ 0 h 21"/>
                <a:gd name="T4" fmla="*/ 0 w 25"/>
                <a:gd name="T5" fmla="*/ 0 h 21"/>
                <a:gd name="T6" fmla="*/ 12 w 25"/>
                <a:gd name="T7" fmla="*/ 21 h 21"/>
              </a:gdLst>
              <a:ahLst/>
              <a:cxnLst>
                <a:cxn ang="0">
                  <a:pos x="T0" y="T1"/>
                </a:cxn>
                <a:cxn ang="0">
                  <a:pos x="T2" y="T3"/>
                </a:cxn>
                <a:cxn ang="0">
                  <a:pos x="T4" y="T5"/>
                </a:cxn>
                <a:cxn ang="0">
                  <a:pos x="T6" y="T7"/>
                </a:cxn>
              </a:cxnLst>
              <a:rect l="0" t="0" r="r" b="b"/>
              <a:pathLst>
                <a:path w="25" h="21">
                  <a:moveTo>
                    <a:pt x="12" y="21"/>
                  </a:moveTo>
                  <a:cubicBezTo>
                    <a:pt x="19" y="16"/>
                    <a:pt x="24" y="9"/>
                    <a:pt x="25" y="0"/>
                  </a:cubicBezTo>
                  <a:cubicBezTo>
                    <a:pt x="0" y="0"/>
                    <a:pt x="0" y="0"/>
                    <a:pt x="0" y="0"/>
                  </a:cubicBezTo>
                  <a:lnTo>
                    <a:pt x="12" y="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46"/>
            <p:cNvSpPr>
              <a:spLocks noChangeArrowheads="1"/>
            </p:cNvSpPr>
            <p:nvPr/>
          </p:nvSpPr>
          <p:spPr bwMode="auto">
            <a:xfrm>
              <a:off x="8565482" y="3517414"/>
              <a:ext cx="2345073" cy="14930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7"/>
            <p:cNvSpPr>
              <a:spLocks/>
            </p:cNvSpPr>
            <p:nvPr/>
          </p:nvSpPr>
          <p:spPr bwMode="auto">
            <a:xfrm>
              <a:off x="8503769" y="3455685"/>
              <a:ext cx="2449214" cy="1593369"/>
            </a:xfrm>
            <a:custGeom>
              <a:avLst/>
              <a:gdLst>
                <a:gd name="T0" fmla="*/ 624 w 635"/>
                <a:gd name="T1" fmla="*/ 403 h 413"/>
                <a:gd name="T2" fmla="*/ 624 w 635"/>
                <a:gd name="T3" fmla="*/ 392 h 413"/>
                <a:gd name="T4" fmla="*/ 21 w 635"/>
                <a:gd name="T5" fmla="*/ 392 h 413"/>
                <a:gd name="T6" fmla="*/ 21 w 635"/>
                <a:gd name="T7" fmla="*/ 21 h 413"/>
                <a:gd name="T8" fmla="*/ 614 w 635"/>
                <a:gd name="T9" fmla="*/ 21 h 413"/>
                <a:gd name="T10" fmla="*/ 614 w 635"/>
                <a:gd name="T11" fmla="*/ 403 h 413"/>
                <a:gd name="T12" fmla="*/ 624 w 635"/>
                <a:gd name="T13" fmla="*/ 403 h 413"/>
                <a:gd name="T14" fmla="*/ 624 w 635"/>
                <a:gd name="T15" fmla="*/ 392 h 413"/>
                <a:gd name="T16" fmla="*/ 624 w 635"/>
                <a:gd name="T17" fmla="*/ 403 h 413"/>
                <a:gd name="T18" fmla="*/ 635 w 635"/>
                <a:gd name="T19" fmla="*/ 403 h 413"/>
                <a:gd name="T20" fmla="*/ 635 w 635"/>
                <a:gd name="T21" fmla="*/ 0 h 413"/>
                <a:gd name="T22" fmla="*/ 0 w 635"/>
                <a:gd name="T23" fmla="*/ 0 h 413"/>
                <a:gd name="T24" fmla="*/ 0 w 635"/>
                <a:gd name="T25" fmla="*/ 413 h 413"/>
                <a:gd name="T26" fmla="*/ 635 w 635"/>
                <a:gd name="T27" fmla="*/ 413 h 413"/>
                <a:gd name="T28" fmla="*/ 635 w 635"/>
                <a:gd name="T29" fmla="*/ 403 h 413"/>
                <a:gd name="T30" fmla="*/ 624 w 635"/>
                <a:gd name="T31" fmla="*/ 40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5" h="413">
                  <a:moveTo>
                    <a:pt x="624" y="403"/>
                  </a:moveTo>
                  <a:lnTo>
                    <a:pt x="624" y="392"/>
                  </a:lnTo>
                  <a:lnTo>
                    <a:pt x="21" y="392"/>
                  </a:lnTo>
                  <a:lnTo>
                    <a:pt x="21" y="21"/>
                  </a:lnTo>
                  <a:lnTo>
                    <a:pt x="614" y="21"/>
                  </a:lnTo>
                  <a:lnTo>
                    <a:pt x="614" y="403"/>
                  </a:lnTo>
                  <a:lnTo>
                    <a:pt x="624" y="403"/>
                  </a:lnTo>
                  <a:lnTo>
                    <a:pt x="624" y="392"/>
                  </a:lnTo>
                  <a:lnTo>
                    <a:pt x="624" y="403"/>
                  </a:lnTo>
                  <a:lnTo>
                    <a:pt x="635" y="403"/>
                  </a:lnTo>
                  <a:lnTo>
                    <a:pt x="635" y="0"/>
                  </a:lnTo>
                  <a:lnTo>
                    <a:pt x="0" y="0"/>
                  </a:lnTo>
                  <a:lnTo>
                    <a:pt x="0" y="413"/>
                  </a:lnTo>
                  <a:lnTo>
                    <a:pt x="635" y="413"/>
                  </a:lnTo>
                  <a:lnTo>
                    <a:pt x="635" y="403"/>
                  </a:lnTo>
                  <a:lnTo>
                    <a:pt x="624" y="40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8"/>
            <p:cNvSpPr>
              <a:spLocks noChangeArrowheads="1"/>
            </p:cNvSpPr>
            <p:nvPr/>
          </p:nvSpPr>
          <p:spPr bwMode="auto">
            <a:xfrm>
              <a:off x="8565482" y="3517414"/>
              <a:ext cx="2345073" cy="22376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49"/>
            <p:cNvSpPr>
              <a:spLocks noChangeArrowheads="1"/>
            </p:cNvSpPr>
            <p:nvPr/>
          </p:nvSpPr>
          <p:spPr bwMode="auto">
            <a:xfrm>
              <a:off x="8665765" y="3579142"/>
              <a:ext cx="80999" cy="81020"/>
            </a:xfrm>
            <a:prstGeom prst="ellipse">
              <a:avLst/>
            </a:prstGeom>
            <a:solidFill>
              <a:srgbClr val="C6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50"/>
            <p:cNvSpPr>
              <a:spLocks noChangeArrowheads="1"/>
            </p:cNvSpPr>
            <p:nvPr/>
          </p:nvSpPr>
          <p:spPr bwMode="auto">
            <a:xfrm>
              <a:off x="8789190" y="3579142"/>
              <a:ext cx="80999" cy="81020"/>
            </a:xfrm>
            <a:prstGeom prst="ellipse">
              <a:avLst/>
            </a:prstGeom>
            <a:solidFill>
              <a:srgbClr val="F9D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51"/>
            <p:cNvSpPr>
              <a:spLocks noChangeArrowheads="1"/>
            </p:cNvSpPr>
            <p:nvPr/>
          </p:nvSpPr>
          <p:spPr bwMode="auto">
            <a:xfrm>
              <a:off x="8912614" y="3579142"/>
              <a:ext cx="80999" cy="81020"/>
            </a:xfrm>
            <a:prstGeom prst="ellipse">
              <a:avLst/>
            </a:prstGeom>
            <a:solidFill>
              <a:srgbClr val="85A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2"/>
            <p:cNvSpPr>
              <a:spLocks noChangeArrowheads="1"/>
            </p:cNvSpPr>
            <p:nvPr/>
          </p:nvSpPr>
          <p:spPr bwMode="auto">
            <a:xfrm>
              <a:off x="9055326" y="3598434"/>
              <a:ext cx="1222679" cy="617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3"/>
            <p:cNvSpPr>
              <a:spLocks noChangeArrowheads="1"/>
            </p:cNvSpPr>
            <p:nvPr/>
          </p:nvSpPr>
          <p:spPr bwMode="auto">
            <a:xfrm>
              <a:off x="10359001" y="3598434"/>
              <a:ext cx="489844" cy="617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64"/>
            <p:cNvSpPr>
              <a:spLocks noChangeArrowheads="1"/>
            </p:cNvSpPr>
            <p:nvPr/>
          </p:nvSpPr>
          <p:spPr bwMode="auto">
            <a:xfrm>
              <a:off x="7605083" y="6623132"/>
              <a:ext cx="937259" cy="918212"/>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65"/>
            <p:cNvSpPr>
              <a:spLocks noEditPoints="1"/>
            </p:cNvSpPr>
            <p:nvPr/>
          </p:nvSpPr>
          <p:spPr bwMode="auto">
            <a:xfrm>
              <a:off x="7909787" y="6846898"/>
              <a:ext cx="327849" cy="451391"/>
            </a:xfrm>
            <a:custGeom>
              <a:avLst/>
              <a:gdLst>
                <a:gd name="T0" fmla="*/ 15 w 16"/>
                <a:gd name="T1" fmla="*/ 9 h 22"/>
                <a:gd name="T2" fmla="*/ 14 w 16"/>
                <a:gd name="T3" fmla="*/ 9 h 22"/>
                <a:gd name="T4" fmla="*/ 14 w 16"/>
                <a:gd name="T5" fmla="*/ 6 h 22"/>
                <a:gd name="T6" fmla="*/ 8 w 16"/>
                <a:gd name="T7" fmla="*/ 0 h 22"/>
                <a:gd name="T8" fmla="*/ 3 w 16"/>
                <a:gd name="T9" fmla="*/ 6 h 22"/>
                <a:gd name="T10" fmla="*/ 3 w 16"/>
                <a:gd name="T11" fmla="*/ 9 h 22"/>
                <a:gd name="T12" fmla="*/ 2 w 16"/>
                <a:gd name="T13" fmla="*/ 9 h 22"/>
                <a:gd name="T14" fmla="*/ 0 w 16"/>
                <a:gd name="T15" fmla="*/ 10 h 22"/>
                <a:gd name="T16" fmla="*/ 0 w 16"/>
                <a:gd name="T17" fmla="*/ 21 h 22"/>
                <a:gd name="T18" fmla="*/ 2 w 16"/>
                <a:gd name="T19" fmla="*/ 22 h 22"/>
                <a:gd name="T20" fmla="*/ 15 w 16"/>
                <a:gd name="T21" fmla="*/ 22 h 22"/>
                <a:gd name="T22" fmla="*/ 16 w 16"/>
                <a:gd name="T23" fmla="*/ 21 h 22"/>
                <a:gd name="T24" fmla="*/ 16 w 16"/>
                <a:gd name="T25" fmla="*/ 10 h 22"/>
                <a:gd name="T26" fmla="*/ 15 w 16"/>
                <a:gd name="T27" fmla="*/ 9 h 22"/>
                <a:gd name="T28" fmla="*/ 12 w 16"/>
                <a:gd name="T29" fmla="*/ 9 h 22"/>
                <a:gd name="T30" fmla="*/ 5 w 16"/>
                <a:gd name="T31" fmla="*/ 9 h 22"/>
                <a:gd name="T32" fmla="*/ 5 w 16"/>
                <a:gd name="T33" fmla="*/ 6 h 22"/>
                <a:gd name="T34" fmla="*/ 8 w 16"/>
                <a:gd name="T35" fmla="*/ 2 h 22"/>
                <a:gd name="T36" fmla="*/ 12 w 16"/>
                <a:gd name="T37" fmla="*/ 6 h 22"/>
                <a:gd name="T38" fmla="*/ 12 w 16"/>
                <a:gd name="T3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2">
                  <a:moveTo>
                    <a:pt x="15" y="9"/>
                  </a:moveTo>
                  <a:cubicBezTo>
                    <a:pt x="14" y="9"/>
                    <a:pt x="14" y="9"/>
                    <a:pt x="14" y="9"/>
                  </a:cubicBezTo>
                  <a:cubicBezTo>
                    <a:pt x="14" y="6"/>
                    <a:pt x="14" y="6"/>
                    <a:pt x="14" y="6"/>
                  </a:cubicBezTo>
                  <a:cubicBezTo>
                    <a:pt x="14" y="3"/>
                    <a:pt x="12" y="0"/>
                    <a:pt x="8" y="0"/>
                  </a:cubicBezTo>
                  <a:cubicBezTo>
                    <a:pt x="5" y="0"/>
                    <a:pt x="3" y="3"/>
                    <a:pt x="3" y="6"/>
                  </a:cubicBezTo>
                  <a:cubicBezTo>
                    <a:pt x="3" y="9"/>
                    <a:pt x="3" y="9"/>
                    <a:pt x="3" y="9"/>
                  </a:cubicBezTo>
                  <a:cubicBezTo>
                    <a:pt x="2" y="9"/>
                    <a:pt x="2" y="9"/>
                    <a:pt x="2" y="9"/>
                  </a:cubicBezTo>
                  <a:cubicBezTo>
                    <a:pt x="1" y="9"/>
                    <a:pt x="0" y="9"/>
                    <a:pt x="0" y="10"/>
                  </a:cubicBezTo>
                  <a:cubicBezTo>
                    <a:pt x="0" y="21"/>
                    <a:pt x="0" y="21"/>
                    <a:pt x="0" y="21"/>
                  </a:cubicBezTo>
                  <a:cubicBezTo>
                    <a:pt x="0" y="22"/>
                    <a:pt x="1" y="22"/>
                    <a:pt x="2" y="22"/>
                  </a:cubicBezTo>
                  <a:cubicBezTo>
                    <a:pt x="15" y="22"/>
                    <a:pt x="15" y="22"/>
                    <a:pt x="15" y="22"/>
                  </a:cubicBezTo>
                  <a:cubicBezTo>
                    <a:pt x="15" y="22"/>
                    <a:pt x="16" y="22"/>
                    <a:pt x="16" y="21"/>
                  </a:cubicBezTo>
                  <a:cubicBezTo>
                    <a:pt x="16" y="10"/>
                    <a:pt x="16" y="10"/>
                    <a:pt x="16" y="10"/>
                  </a:cubicBezTo>
                  <a:cubicBezTo>
                    <a:pt x="16" y="9"/>
                    <a:pt x="15" y="9"/>
                    <a:pt x="15" y="9"/>
                  </a:cubicBezTo>
                  <a:close/>
                  <a:moveTo>
                    <a:pt x="12" y="9"/>
                  </a:moveTo>
                  <a:cubicBezTo>
                    <a:pt x="5" y="9"/>
                    <a:pt x="5" y="9"/>
                    <a:pt x="5" y="9"/>
                  </a:cubicBezTo>
                  <a:cubicBezTo>
                    <a:pt x="5" y="6"/>
                    <a:pt x="5" y="6"/>
                    <a:pt x="5" y="6"/>
                  </a:cubicBezTo>
                  <a:cubicBezTo>
                    <a:pt x="5" y="4"/>
                    <a:pt x="6" y="2"/>
                    <a:pt x="8" y="2"/>
                  </a:cubicBezTo>
                  <a:cubicBezTo>
                    <a:pt x="10" y="2"/>
                    <a:pt x="12" y="4"/>
                    <a:pt x="12" y="6"/>
                  </a:cubicBez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6"/>
            <p:cNvSpPr>
              <a:spLocks/>
            </p:cNvSpPr>
            <p:nvPr/>
          </p:nvSpPr>
          <p:spPr bwMode="auto">
            <a:xfrm>
              <a:off x="18485759" y="3988094"/>
              <a:ext cx="3452042" cy="2430561"/>
            </a:xfrm>
            <a:custGeom>
              <a:avLst/>
              <a:gdLst>
                <a:gd name="T0" fmla="*/ 165 w 169"/>
                <a:gd name="T1" fmla="*/ 0 h 119"/>
                <a:gd name="T2" fmla="*/ 4 w 169"/>
                <a:gd name="T3" fmla="*/ 0 h 119"/>
                <a:gd name="T4" fmla="*/ 0 w 169"/>
                <a:gd name="T5" fmla="*/ 4 h 119"/>
                <a:gd name="T6" fmla="*/ 0 w 169"/>
                <a:gd name="T7" fmla="*/ 115 h 119"/>
                <a:gd name="T8" fmla="*/ 4 w 169"/>
                <a:gd name="T9" fmla="*/ 119 h 119"/>
                <a:gd name="T10" fmla="*/ 165 w 169"/>
                <a:gd name="T11" fmla="*/ 119 h 119"/>
                <a:gd name="T12" fmla="*/ 169 w 169"/>
                <a:gd name="T13" fmla="*/ 115 h 119"/>
                <a:gd name="T14" fmla="*/ 169 w 169"/>
                <a:gd name="T15" fmla="*/ 4 h 119"/>
                <a:gd name="T16" fmla="*/ 165 w 16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19">
                  <a:moveTo>
                    <a:pt x="165" y="0"/>
                  </a:moveTo>
                  <a:cubicBezTo>
                    <a:pt x="4" y="0"/>
                    <a:pt x="4" y="0"/>
                    <a:pt x="4" y="0"/>
                  </a:cubicBezTo>
                  <a:cubicBezTo>
                    <a:pt x="2" y="0"/>
                    <a:pt x="0" y="2"/>
                    <a:pt x="0" y="4"/>
                  </a:cubicBezTo>
                  <a:cubicBezTo>
                    <a:pt x="0" y="115"/>
                    <a:pt x="0" y="115"/>
                    <a:pt x="0" y="115"/>
                  </a:cubicBezTo>
                  <a:cubicBezTo>
                    <a:pt x="0" y="117"/>
                    <a:pt x="2" y="119"/>
                    <a:pt x="4" y="119"/>
                  </a:cubicBezTo>
                  <a:cubicBezTo>
                    <a:pt x="165" y="119"/>
                    <a:pt x="165" y="119"/>
                    <a:pt x="165" y="119"/>
                  </a:cubicBezTo>
                  <a:cubicBezTo>
                    <a:pt x="167" y="119"/>
                    <a:pt x="169" y="117"/>
                    <a:pt x="169" y="115"/>
                  </a:cubicBezTo>
                  <a:cubicBezTo>
                    <a:pt x="169" y="4"/>
                    <a:pt x="169" y="4"/>
                    <a:pt x="169" y="4"/>
                  </a:cubicBezTo>
                  <a:cubicBezTo>
                    <a:pt x="169" y="2"/>
                    <a:pt x="167" y="0"/>
                    <a:pt x="16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7"/>
            <p:cNvSpPr>
              <a:spLocks/>
            </p:cNvSpPr>
            <p:nvPr/>
          </p:nvSpPr>
          <p:spPr bwMode="auto">
            <a:xfrm>
              <a:off x="18670896" y="4173280"/>
              <a:ext cx="3062481" cy="2040901"/>
            </a:xfrm>
            <a:custGeom>
              <a:avLst/>
              <a:gdLst>
                <a:gd name="T0" fmla="*/ 149 w 150"/>
                <a:gd name="T1" fmla="*/ 96 h 100"/>
                <a:gd name="T2" fmla="*/ 147 w 150"/>
                <a:gd name="T3" fmla="*/ 100 h 100"/>
                <a:gd name="T4" fmla="*/ 4 w 150"/>
                <a:gd name="T5" fmla="*/ 100 h 100"/>
                <a:gd name="T6" fmla="*/ 0 w 150"/>
                <a:gd name="T7" fmla="*/ 96 h 100"/>
                <a:gd name="T8" fmla="*/ 0 w 150"/>
                <a:gd name="T9" fmla="*/ 4 h 100"/>
                <a:gd name="T10" fmla="*/ 4 w 150"/>
                <a:gd name="T11" fmla="*/ 0 h 100"/>
                <a:gd name="T12" fmla="*/ 147 w 150"/>
                <a:gd name="T13" fmla="*/ 0 h 100"/>
                <a:gd name="T14" fmla="*/ 149 w 150"/>
                <a:gd name="T15" fmla="*/ 4 h 100"/>
                <a:gd name="T16" fmla="*/ 149 w 150"/>
                <a:gd name="T1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00">
                  <a:moveTo>
                    <a:pt x="149" y="96"/>
                  </a:moveTo>
                  <a:cubicBezTo>
                    <a:pt x="149" y="99"/>
                    <a:pt x="150" y="100"/>
                    <a:pt x="147" y="100"/>
                  </a:cubicBezTo>
                  <a:cubicBezTo>
                    <a:pt x="4" y="100"/>
                    <a:pt x="4" y="100"/>
                    <a:pt x="4" y="100"/>
                  </a:cubicBezTo>
                  <a:cubicBezTo>
                    <a:pt x="2" y="100"/>
                    <a:pt x="0" y="99"/>
                    <a:pt x="0" y="96"/>
                  </a:cubicBezTo>
                  <a:cubicBezTo>
                    <a:pt x="0" y="4"/>
                    <a:pt x="0" y="4"/>
                    <a:pt x="0" y="4"/>
                  </a:cubicBezTo>
                  <a:cubicBezTo>
                    <a:pt x="0" y="2"/>
                    <a:pt x="2" y="0"/>
                    <a:pt x="4" y="0"/>
                  </a:cubicBezTo>
                  <a:cubicBezTo>
                    <a:pt x="147" y="0"/>
                    <a:pt x="147" y="0"/>
                    <a:pt x="147" y="0"/>
                  </a:cubicBezTo>
                  <a:cubicBezTo>
                    <a:pt x="150" y="0"/>
                    <a:pt x="149" y="2"/>
                    <a:pt x="149" y="4"/>
                  </a:cubicBezTo>
                  <a:lnTo>
                    <a:pt x="149"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8"/>
            <p:cNvSpPr>
              <a:spLocks/>
            </p:cNvSpPr>
            <p:nvPr/>
          </p:nvSpPr>
          <p:spPr bwMode="auto">
            <a:xfrm>
              <a:off x="18181055" y="6480384"/>
              <a:ext cx="4022882" cy="204477"/>
            </a:xfrm>
            <a:custGeom>
              <a:avLst/>
              <a:gdLst>
                <a:gd name="T0" fmla="*/ 197 w 197"/>
                <a:gd name="T1" fmla="*/ 8 h 10"/>
                <a:gd name="T2" fmla="*/ 195 w 197"/>
                <a:gd name="T3" fmla="*/ 10 h 10"/>
                <a:gd name="T4" fmla="*/ 1 w 197"/>
                <a:gd name="T5" fmla="*/ 10 h 10"/>
                <a:gd name="T6" fmla="*/ 0 w 197"/>
                <a:gd name="T7" fmla="*/ 8 h 10"/>
                <a:gd name="T8" fmla="*/ 0 w 197"/>
                <a:gd name="T9" fmla="*/ 2 h 10"/>
                <a:gd name="T10" fmla="*/ 1 w 197"/>
                <a:gd name="T11" fmla="*/ 0 h 10"/>
                <a:gd name="T12" fmla="*/ 195 w 197"/>
                <a:gd name="T13" fmla="*/ 0 h 10"/>
                <a:gd name="T14" fmla="*/ 197 w 197"/>
                <a:gd name="T15" fmla="*/ 2 h 10"/>
                <a:gd name="T16" fmla="*/ 197 w 19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0">
                  <a:moveTo>
                    <a:pt x="197" y="8"/>
                  </a:moveTo>
                  <a:cubicBezTo>
                    <a:pt x="197" y="9"/>
                    <a:pt x="196" y="10"/>
                    <a:pt x="195" y="10"/>
                  </a:cubicBezTo>
                  <a:cubicBezTo>
                    <a:pt x="1" y="10"/>
                    <a:pt x="1" y="10"/>
                    <a:pt x="1" y="10"/>
                  </a:cubicBezTo>
                  <a:cubicBezTo>
                    <a:pt x="0" y="10"/>
                    <a:pt x="0" y="9"/>
                    <a:pt x="0" y="8"/>
                  </a:cubicBezTo>
                  <a:cubicBezTo>
                    <a:pt x="0" y="2"/>
                    <a:pt x="0" y="2"/>
                    <a:pt x="0" y="2"/>
                  </a:cubicBezTo>
                  <a:cubicBezTo>
                    <a:pt x="0" y="1"/>
                    <a:pt x="0" y="0"/>
                    <a:pt x="1" y="0"/>
                  </a:cubicBezTo>
                  <a:cubicBezTo>
                    <a:pt x="195" y="0"/>
                    <a:pt x="195" y="0"/>
                    <a:pt x="195" y="0"/>
                  </a:cubicBezTo>
                  <a:cubicBezTo>
                    <a:pt x="196" y="0"/>
                    <a:pt x="197" y="1"/>
                    <a:pt x="197" y="2"/>
                  </a:cubicBezTo>
                  <a:lnTo>
                    <a:pt x="197" y="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Rectangle 69"/>
            <p:cNvSpPr>
              <a:spLocks noChangeArrowheads="1"/>
            </p:cNvSpPr>
            <p:nvPr/>
          </p:nvSpPr>
          <p:spPr bwMode="auto">
            <a:xfrm>
              <a:off x="18832892" y="4520503"/>
              <a:ext cx="2719206" cy="3240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Rectangle 70"/>
            <p:cNvSpPr>
              <a:spLocks noChangeArrowheads="1"/>
            </p:cNvSpPr>
            <p:nvPr/>
          </p:nvSpPr>
          <p:spPr bwMode="auto">
            <a:xfrm>
              <a:off x="18832894" y="4925597"/>
              <a:ext cx="2719206" cy="165897"/>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5"/>
            <p:cNvSpPr>
              <a:spLocks/>
            </p:cNvSpPr>
            <p:nvPr/>
          </p:nvSpPr>
          <p:spPr bwMode="auto">
            <a:xfrm>
              <a:off x="16588101" y="7070664"/>
              <a:ext cx="266136" cy="266206"/>
            </a:xfrm>
            <a:custGeom>
              <a:avLst/>
              <a:gdLst>
                <a:gd name="T0" fmla="*/ 6 w 13"/>
                <a:gd name="T1" fmla="*/ 12 h 13"/>
                <a:gd name="T2" fmla="*/ 13 w 13"/>
                <a:gd name="T3" fmla="*/ 5 h 13"/>
                <a:gd name="T4" fmla="*/ 9 w 13"/>
                <a:gd name="T5" fmla="*/ 0 h 13"/>
                <a:gd name="T6" fmla="*/ 1 w 13"/>
                <a:gd name="T7" fmla="*/ 8 h 13"/>
                <a:gd name="T8" fmla="*/ 1 w 13"/>
                <a:gd name="T9" fmla="*/ 12 h 13"/>
                <a:gd name="T10" fmla="*/ 6 w 13"/>
                <a:gd name="T11" fmla="*/ 12 h 13"/>
              </a:gdLst>
              <a:ahLst/>
              <a:cxnLst>
                <a:cxn ang="0">
                  <a:pos x="T0" y="T1"/>
                </a:cxn>
                <a:cxn ang="0">
                  <a:pos x="T2" y="T3"/>
                </a:cxn>
                <a:cxn ang="0">
                  <a:pos x="T4" y="T5"/>
                </a:cxn>
                <a:cxn ang="0">
                  <a:pos x="T6" y="T7"/>
                </a:cxn>
                <a:cxn ang="0">
                  <a:pos x="T8" y="T9"/>
                </a:cxn>
                <a:cxn ang="0">
                  <a:pos x="T10" y="T11"/>
                </a:cxn>
              </a:cxnLst>
              <a:rect l="0" t="0" r="r" b="b"/>
              <a:pathLst>
                <a:path w="13" h="13">
                  <a:moveTo>
                    <a:pt x="6" y="12"/>
                  </a:moveTo>
                  <a:cubicBezTo>
                    <a:pt x="13" y="5"/>
                    <a:pt x="13" y="5"/>
                    <a:pt x="13" y="5"/>
                  </a:cubicBezTo>
                  <a:cubicBezTo>
                    <a:pt x="12" y="4"/>
                    <a:pt x="10" y="2"/>
                    <a:pt x="9" y="0"/>
                  </a:cubicBezTo>
                  <a:cubicBezTo>
                    <a:pt x="1" y="8"/>
                    <a:pt x="1" y="8"/>
                    <a:pt x="1" y="8"/>
                  </a:cubicBezTo>
                  <a:cubicBezTo>
                    <a:pt x="0" y="9"/>
                    <a:pt x="0" y="11"/>
                    <a:pt x="1" y="12"/>
                  </a:cubicBezTo>
                  <a:cubicBezTo>
                    <a:pt x="2" y="13"/>
                    <a:pt x="4" y="13"/>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6"/>
            <p:cNvSpPr>
              <a:spLocks noEditPoints="1"/>
            </p:cNvSpPr>
            <p:nvPr/>
          </p:nvSpPr>
          <p:spPr bwMode="auto">
            <a:xfrm>
              <a:off x="16773238" y="6661713"/>
              <a:ext cx="509128" cy="532409"/>
            </a:xfrm>
            <a:custGeom>
              <a:avLst/>
              <a:gdLst>
                <a:gd name="T0" fmla="*/ 12 w 25"/>
                <a:gd name="T1" fmla="*/ 25 h 26"/>
                <a:gd name="T2" fmla="*/ 25 w 25"/>
                <a:gd name="T3" fmla="*/ 13 h 26"/>
                <a:gd name="T4" fmla="*/ 13 w 25"/>
                <a:gd name="T5" fmla="*/ 1 h 26"/>
                <a:gd name="T6" fmla="*/ 0 w 25"/>
                <a:gd name="T7" fmla="*/ 13 h 26"/>
                <a:gd name="T8" fmla="*/ 12 w 25"/>
                <a:gd name="T9" fmla="*/ 25 h 26"/>
                <a:gd name="T10" fmla="*/ 3 w 25"/>
                <a:gd name="T11" fmla="*/ 13 h 26"/>
                <a:gd name="T12" fmla="*/ 13 w 25"/>
                <a:gd name="T13" fmla="*/ 4 h 26"/>
                <a:gd name="T14" fmla="*/ 22 w 25"/>
                <a:gd name="T15" fmla="*/ 13 h 26"/>
                <a:gd name="T16" fmla="*/ 12 w 25"/>
                <a:gd name="T17" fmla="*/ 22 h 26"/>
                <a:gd name="T18" fmla="*/ 3 w 25"/>
                <a:gd name="T1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12" y="25"/>
                  </a:moveTo>
                  <a:cubicBezTo>
                    <a:pt x="19" y="26"/>
                    <a:pt x="25" y="20"/>
                    <a:pt x="25" y="13"/>
                  </a:cubicBezTo>
                  <a:cubicBezTo>
                    <a:pt x="25" y="7"/>
                    <a:pt x="20" y="1"/>
                    <a:pt x="13" y="1"/>
                  </a:cubicBezTo>
                  <a:cubicBezTo>
                    <a:pt x="6" y="0"/>
                    <a:pt x="0" y="6"/>
                    <a:pt x="0" y="13"/>
                  </a:cubicBezTo>
                  <a:cubicBezTo>
                    <a:pt x="0" y="19"/>
                    <a:pt x="5" y="25"/>
                    <a:pt x="12" y="25"/>
                  </a:cubicBezTo>
                  <a:close/>
                  <a:moveTo>
                    <a:pt x="3" y="13"/>
                  </a:moveTo>
                  <a:cubicBezTo>
                    <a:pt x="3" y="8"/>
                    <a:pt x="8" y="4"/>
                    <a:pt x="13" y="4"/>
                  </a:cubicBezTo>
                  <a:cubicBezTo>
                    <a:pt x="18" y="4"/>
                    <a:pt x="22" y="8"/>
                    <a:pt x="22" y="13"/>
                  </a:cubicBezTo>
                  <a:cubicBezTo>
                    <a:pt x="22" y="18"/>
                    <a:pt x="17" y="22"/>
                    <a:pt x="12" y="22"/>
                  </a:cubicBezTo>
                  <a:cubicBezTo>
                    <a:pt x="7" y="22"/>
                    <a:pt x="3" y="18"/>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7"/>
            <p:cNvSpPr>
              <a:spLocks/>
            </p:cNvSpPr>
            <p:nvPr/>
          </p:nvSpPr>
          <p:spPr bwMode="auto">
            <a:xfrm>
              <a:off x="17039375" y="6785170"/>
              <a:ext cx="142711" cy="142748"/>
            </a:xfrm>
            <a:custGeom>
              <a:avLst/>
              <a:gdLst>
                <a:gd name="T0" fmla="*/ 0 w 7"/>
                <a:gd name="T1" fmla="*/ 0 h 7"/>
                <a:gd name="T2" fmla="*/ 0 w 7"/>
                <a:gd name="T3" fmla="*/ 2 h 7"/>
                <a:gd name="T4" fmla="*/ 5 w 7"/>
                <a:gd name="T5" fmla="*/ 7 h 7"/>
                <a:gd name="T6" fmla="*/ 7 w 7"/>
                <a:gd name="T7" fmla="*/ 7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0" y="2"/>
                    <a:pt x="0" y="2"/>
                    <a:pt x="0" y="2"/>
                  </a:cubicBezTo>
                  <a:cubicBezTo>
                    <a:pt x="3" y="2"/>
                    <a:pt x="5" y="4"/>
                    <a:pt x="5" y="7"/>
                  </a:cubicBezTo>
                  <a:cubicBezTo>
                    <a:pt x="7" y="7"/>
                    <a:pt x="7" y="7"/>
                    <a:pt x="7" y="7"/>
                  </a:cubicBezTo>
                  <a:cubicBezTo>
                    <a:pt x="7" y="3"/>
                    <a:pt x="4"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1"/>
            <p:cNvSpPr>
              <a:spLocks/>
            </p:cNvSpPr>
            <p:nvPr/>
          </p:nvSpPr>
          <p:spPr bwMode="auto">
            <a:xfrm>
              <a:off x="2826224" y="3945657"/>
              <a:ext cx="613269" cy="756175"/>
            </a:xfrm>
            <a:custGeom>
              <a:avLst/>
              <a:gdLst>
                <a:gd name="T0" fmla="*/ 19 w 30"/>
                <a:gd name="T1" fmla="*/ 0 h 37"/>
                <a:gd name="T2" fmla="*/ 14 w 30"/>
                <a:gd name="T3" fmla="*/ 2 h 37"/>
                <a:gd name="T4" fmla="*/ 3 w 30"/>
                <a:gd name="T5" fmla="*/ 23 h 37"/>
                <a:gd name="T6" fmla="*/ 25 w 30"/>
                <a:gd name="T7" fmla="*/ 34 h 37"/>
                <a:gd name="T8" fmla="*/ 30 w 30"/>
                <a:gd name="T9" fmla="*/ 32 h 37"/>
                <a:gd name="T10" fmla="*/ 19 w 30"/>
                <a:gd name="T11" fmla="*/ 0 h 37"/>
              </a:gdLst>
              <a:ahLst/>
              <a:cxnLst>
                <a:cxn ang="0">
                  <a:pos x="T0" y="T1"/>
                </a:cxn>
                <a:cxn ang="0">
                  <a:pos x="T2" y="T3"/>
                </a:cxn>
                <a:cxn ang="0">
                  <a:pos x="T4" y="T5"/>
                </a:cxn>
                <a:cxn ang="0">
                  <a:pos x="T6" y="T7"/>
                </a:cxn>
                <a:cxn ang="0">
                  <a:pos x="T8" y="T9"/>
                </a:cxn>
                <a:cxn ang="0">
                  <a:pos x="T10" y="T11"/>
                </a:cxn>
              </a:cxnLst>
              <a:rect l="0" t="0" r="r" b="b"/>
              <a:pathLst>
                <a:path w="30" h="37">
                  <a:moveTo>
                    <a:pt x="19" y="0"/>
                  </a:moveTo>
                  <a:cubicBezTo>
                    <a:pt x="14" y="2"/>
                    <a:pt x="14" y="2"/>
                    <a:pt x="14" y="2"/>
                  </a:cubicBezTo>
                  <a:cubicBezTo>
                    <a:pt x="5" y="5"/>
                    <a:pt x="0" y="14"/>
                    <a:pt x="3" y="23"/>
                  </a:cubicBezTo>
                  <a:cubicBezTo>
                    <a:pt x="6" y="33"/>
                    <a:pt x="16" y="37"/>
                    <a:pt x="25" y="34"/>
                  </a:cubicBezTo>
                  <a:cubicBezTo>
                    <a:pt x="30" y="32"/>
                    <a:pt x="30" y="32"/>
                    <a:pt x="30" y="32"/>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2"/>
            <p:cNvSpPr>
              <a:spLocks/>
            </p:cNvSpPr>
            <p:nvPr/>
          </p:nvSpPr>
          <p:spPr bwMode="auto">
            <a:xfrm>
              <a:off x="3296781" y="3826057"/>
              <a:ext cx="489844" cy="385803"/>
            </a:xfrm>
            <a:custGeom>
              <a:avLst/>
              <a:gdLst>
                <a:gd name="T0" fmla="*/ 11 w 24"/>
                <a:gd name="T1" fmla="*/ 13 h 19"/>
                <a:gd name="T2" fmla="*/ 15 w 24"/>
                <a:gd name="T3" fmla="*/ 12 h 19"/>
                <a:gd name="T4" fmla="*/ 20 w 24"/>
                <a:gd name="T5" fmla="*/ 13 h 19"/>
                <a:gd name="T6" fmla="*/ 24 w 24"/>
                <a:gd name="T7" fmla="*/ 12 h 19"/>
                <a:gd name="T8" fmla="*/ 3 w 24"/>
                <a:gd name="T9" fmla="*/ 3 h 19"/>
                <a:gd name="T10" fmla="*/ 0 w 24"/>
                <a:gd name="T11" fmla="*/ 5 h 19"/>
                <a:gd name="T12" fmla="*/ 5 w 24"/>
                <a:gd name="T13" fmla="*/ 19 h 19"/>
                <a:gd name="T14" fmla="*/ 8 w 24"/>
                <a:gd name="T15" fmla="*/ 18 h 19"/>
                <a:gd name="T16" fmla="*/ 11 w 24"/>
                <a:gd name="T17"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9">
                  <a:moveTo>
                    <a:pt x="11" y="13"/>
                  </a:moveTo>
                  <a:cubicBezTo>
                    <a:pt x="15" y="12"/>
                    <a:pt x="15" y="12"/>
                    <a:pt x="15" y="12"/>
                  </a:cubicBezTo>
                  <a:cubicBezTo>
                    <a:pt x="17" y="11"/>
                    <a:pt x="19" y="12"/>
                    <a:pt x="20" y="13"/>
                  </a:cubicBezTo>
                  <a:cubicBezTo>
                    <a:pt x="24" y="12"/>
                    <a:pt x="24" y="12"/>
                    <a:pt x="24" y="12"/>
                  </a:cubicBezTo>
                  <a:cubicBezTo>
                    <a:pt x="21" y="4"/>
                    <a:pt x="12" y="0"/>
                    <a:pt x="3" y="3"/>
                  </a:cubicBezTo>
                  <a:cubicBezTo>
                    <a:pt x="0" y="5"/>
                    <a:pt x="0" y="5"/>
                    <a:pt x="0" y="5"/>
                  </a:cubicBezTo>
                  <a:cubicBezTo>
                    <a:pt x="5" y="19"/>
                    <a:pt x="5" y="19"/>
                    <a:pt x="5" y="19"/>
                  </a:cubicBezTo>
                  <a:cubicBezTo>
                    <a:pt x="8" y="18"/>
                    <a:pt x="8" y="18"/>
                    <a:pt x="8" y="18"/>
                  </a:cubicBezTo>
                  <a:cubicBezTo>
                    <a:pt x="8" y="16"/>
                    <a:pt x="10" y="14"/>
                    <a:pt x="1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3"/>
            <p:cNvSpPr>
              <a:spLocks/>
            </p:cNvSpPr>
            <p:nvPr/>
          </p:nvSpPr>
          <p:spPr bwMode="auto">
            <a:xfrm>
              <a:off x="3416350" y="4150131"/>
              <a:ext cx="451274" cy="428243"/>
            </a:xfrm>
            <a:custGeom>
              <a:avLst/>
              <a:gdLst>
                <a:gd name="T0" fmla="*/ 20 w 22"/>
                <a:gd name="T1" fmla="*/ 0 h 21"/>
                <a:gd name="T2" fmla="*/ 16 w 22"/>
                <a:gd name="T3" fmla="*/ 2 h 21"/>
                <a:gd name="T4" fmla="*/ 13 w 22"/>
                <a:gd name="T5" fmla="*/ 5 h 21"/>
                <a:gd name="T6" fmla="*/ 9 w 22"/>
                <a:gd name="T7" fmla="*/ 7 h 21"/>
                <a:gd name="T8" fmla="*/ 4 w 22"/>
                <a:gd name="T9" fmla="*/ 6 h 21"/>
                <a:gd name="T10" fmla="*/ 0 w 22"/>
                <a:gd name="T11" fmla="*/ 7 h 21"/>
                <a:gd name="T12" fmla="*/ 5 w 22"/>
                <a:gd name="T13" fmla="*/ 21 h 21"/>
                <a:gd name="T14" fmla="*/ 9 w 22"/>
                <a:gd name="T15" fmla="*/ 20 h 21"/>
                <a:gd name="T16" fmla="*/ 20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0" y="0"/>
                  </a:moveTo>
                  <a:cubicBezTo>
                    <a:pt x="16" y="2"/>
                    <a:pt x="16" y="2"/>
                    <a:pt x="16" y="2"/>
                  </a:cubicBezTo>
                  <a:cubicBezTo>
                    <a:pt x="15" y="3"/>
                    <a:pt x="14" y="5"/>
                    <a:pt x="13" y="5"/>
                  </a:cubicBezTo>
                  <a:cubicBezTo>
                    <a:pt x="9" y="7"/>
                    <a:pt x="9" y="7"/>
                    <a:pt x="9" y="7"/>
                  </a:cubicBezTo>
                  <a:cubicBezTo>
                    <a:pt x="7" y="7"/>
                    <a:pt x="5" y="7"/>
                    <a:pt x="4" y="6"/>
                  </a:cubicBezTo>
                  <a:cubicBezTo>
                    <a:pt x="0" y="7"/>
                    <a:pt x="0" y="7"/>
                    <a:pt x="0" y="7"/>
                  </a:cubicBezTo>
                  <a:cubicBezTo>
                    <a:pt x="5" y="21"/>
                    <a:pt x="5" y="21"/>
                    <a:pt x="5" y="21"/>
                  </a:cubicBezTo>
                  <a:cubicBezTo>
                    <a:pt x="9" y="20"/>
                    <a:pt x="9" y="20"/>
                    <a:pt x="9" y="20"/>
                  </a:cubicBezTo>
                  <a:cubicBezTo>
                    <a:pt x="17" y="17"/>
                    <a:pt x="22" y="9"/>
                    <a:pt x="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4"/>
            <p:cNvSpPr>
              <a:spLocks/>
            </p:cNvSpPr>
            <p:nvPr/>
          </p:nvSpPr>
          <p:spPr bwMode="auto">
            <a:xfrm>
              <a:off x="3520489" y="4111551"/>
              <a:ext cx="161995" cy="119600"/>
            </a:xfrm>
            <a:custGeom>
              <a:avLst/>
              <a:gdLst>
                <a:gd name="T0" fmla="*/ 7 w 8"/>
                <a:gd name="T1" fmla="*/ 5 h 6"/>
                <a:gd name="T2" fmla="*/ 3 w 8"/>
                <a:gd name="T3" fmla="*/ 6 h 6"/>
                <a:gd name="T4" fmla="*/ 1 w 8"/>
                <a:gd name="T5" fmla="*/ 6 h 6"/>
                <a:gd name="T6" fmla="*/ 0 w 8"/>
                <a:gd name="T7" fmla="*/ 5 h 6"/>
                <a:gd name="T8" fmla="*/ 0 w 8"/>
                <a:gd name="T9" fmla="*/ 4 h 6"/>
                <a:gd name="T10" fmla="*/ 1 w 8"/>
                <a:gd name="T11" fmla="*/ 2 h 6"/>
                <a:gd name="T12" fmla="*/ 5 w 8"/>
                <a:gd name="T13" fmla="*/ 0 h 6"/>
                <a:gd name="T14" fmla="*/ 7 w 8"/>
                <a:gd name="T15" fmla="*/ 0 h 6"/>
                <a:gd name="T16" fmla="*/ 8 w 8"/>
                <a:gd name="T17" fmla="*/ 2 h 6"/>
                <a:gd name="T18" fmla="*/ 8 w 8"/>
                <a:gd name="T19" fmla="*/ 3 h 6"/>
                <a:gd name="T20" fmla="*/ 8 w 8"/>
                <a:gd name="T21" fmla="*/ 4 h 6"/>
                <a:gd name="T22" fmla="*/ 7 w 8"/>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7" y="5"/>
                  </a:moveTo>
                  <a:cubicBezTo>
                    <a:pt x="3" y="6"/>
                    <a:pt x="3" y="6"/>
                    <a:pt x="3" y="6"/>
                  </a:cubicBezTo>
                  <a:cubicBezTo>
                    <a:pt x="2" y="6"/>
                    <a:pt x="2" y="6"/>
                    <a:pt x="1" y="6"/>
                  </a:cubicBezTo>
                  <a:cubicBezTo>
                    <a:pt x="1" y="6"/>
                    <a:pt x="1" y="6"/>
                    <a:pt x="0" y="5"/>
                  </a:cubicBezTo>
                  <a:cubicBezTo>
                    <a:pt x="0" y="4"/>
                    <a:pt x="0" y="4"/>
                    <a:pt x="0" y="4"/>
                  </a:cubicBezTo>
                  <a:cubicBezTo>
                    <a:pt x="0" y="3"/>
                    <a:pt x="0" y="2"/>
                    <a:pt x="1" y="2"/>
                  </a:cubicBezTo>
                  <a:cubicBezTo>
                    <a:pt x="5" y="0"/>
                    <a:pt x="5" y="0"/>
                    <a:pt x="5" y="0"/>
                  </a:cubicBezTo>
                  <a:cubicBezTo>
                    <a:pt x="6" y="0"/>
                    <a:pt x="6" y="0"/>
                    <a:pt x="7" y="0"/>
                  </a:cubicBezTo>
                  <a:cubicBezTo>
                    <a:pt x="7" y="1"/>
                    <a:pt x="7" y="1"/>
                    <a:pt x="8" y="2"/>
                  </a:cubicBezTo>
                  <a:cubicBezTo>
                    <a:pt x="8" y="3"/>
                    <a:pt x="8" y="3"/>
                    <a:pt x="8" y="3"/>
                  </a:cubicBezTo>
                  <a:cubicBezTo>
                    <a:pt x="8" y="3"/>
                    <a:pt x="8" y="4"/>
                    <a:pt x="8" y="4"/>
                  </a:cubicBezTo>
                  <a:cubicBezTo>
                    <a:pt x="8" y="4"/>
                    <a:pt x="7" y="5"/>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6"/>
            <p:cNvSpPr>
              <a:spLocks/>
            </p:cNvSpPr>
            <p:nvPr/>
          </p:nvSpPr>
          <p:spPr bwMode="auto">
            <a:xfrm>
              <a:off x="2274670" y="6684861"/>
              <a:ext cx="3124193" cy="2287815"/>
            </a:xfrm>
            <a:custGeom>
              <a:avLst/>
              <a:gdLst>
                <a:gd name="T0" fmla="*/ 0 w 153"/>
                <a:gd name="T1" fmla="*/ 10 h 112"/>
                <a:gd name="T2" fmla="*/ 0 w 153"/>
                <a:gd name="T3" fmla="*/ 102 h 112"/>
                <a:gd name="T4" fmla="*/ 10 w 153"/>
                <a:gd name="T5" fmla="*/ 112 h 112"/>
                <a:gd name="T6" fmla="*/ 143 w 153"/>
                <a:gd name="T7" fmla="*/ 112 h 112"/>
                <a:gd name="T8" fmla="*/ 153 w 153"/>
                <a:gd name="T9" fmla="*/ 102 h 112"/>
                <a:gd name="T10" fmla="*/ 153 w 153"/>
                <a:gd name="T11" fmla="*/ 10 h 112"/>
                <a:gd name="T12" fmla="*/ 143 w 153"/>
                <a:gd name="T13" fmla="*/ 0 h 112"/>
                <a:gd name="T14" fmla="*/ 10 w 153"/>
                <a:gd name="T15" fmla="*/ 0 h 112"/>
                <a:gd name="T16" fmla="*/ 0 w 153"/>
                <a:gd name="T17" fmla="*/ 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12">
                  <a:moveTo>
                    <a:pt x="0" y="10"/>
                  </a:moveTo>
                  <a:cubicBezTo>
                    <a:pt x="0" y="102"/>
                    <a:pt x="0" y="102"/>
                    <a:pt x="0" y="102"/>
                  </a:cubicBezTo>
                  <a:cubicBezTo>
                    <a:pt x="0" y="107"/>
                    <a:pt x="5" y="112"/>
                    <a:pt x="10" y="112"/>
                  </a:cubicBezTo>
                  <a:cubicBezTo>
                    <a:pt x="143" y="112"/>
                    <a:pt x="143" y="112"/>
                    <a:pt x="143" y="112"/>
                  </a:cubicBezTo>
                  <a:cubicBezTo>
                    <a:pt x="149" y="112"/>
                    <a:pt x="153" y="108"/>
                    <a:pt x="153" y="102"/>
                  </a:cubicBezTo>
                  <a:cubicBezTo>
                    <a:pt x="153" y="10"/>
                    <a:pt x="153" y="10"/>
                    <a:pt x="153" y="10"/>
                  </a:cubicBezTo>
                  <a:cubicBezTo>
                    <a:pt x="153" y="5"/>
                    <a:pt x="149" y="0"/>
                    <a:pt x="143" y="0"/>
                  </a:cubicBezTo>
                  <a:cubicBezTo>
                    <a:pt x="10" y="0"/>
                    <a:pt x="10" y="0"/>
                    <a:pt x="10" y="0"/>
                  </a:cubicBezTo>
                  <a:cubicBezTo>
                    <a:pt x="5" y="0"/>
                    <a:pt x="0" y="5"/>
                    <a:pt x="0" y="1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Oval 137"/>
            <p:cNvSpPr>
              <a:spLocks noChangeArrowheads="1"/>
            </p:cNvSpPr>
            <p:nvPr/>
          </p:nvSpPr>
          <p:spPr bwMode="auto">
            <a:xfrm>
              <a:off x="5071014" y="7703382"/>
              <a:ext cx="246850" cy="2469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38"/>
            <p:cNvSpPr>
              <a:spLocks/>
            </p:cNvSpPr>
            <p:nvPr/>
          </p:nvSpPr>
          <p:spPr bwMode="auto">
            <a:xfrm>
              <a:off x="2517661" y="6889335"/>
              <a:ext cx="2453070" cy="1878864"/>
            </a:xfrm>
            <a:custGeom>
              <a:avLst/>
              <a:gdLst>
                <a:gd name="T0" fmla="*/ 636 w 636"/>
                <a:gd name="T1" fmla="*/ 5 h 487"/>
                <a:gd name="T2" fmla="*/ 636 w 636"/>
                <a:gd name="T3" fmla="*/ 487 h 487"/>
                <a:gd name="T4" fmla="*/ 0 w 636"/>
                <a:gd name="T5" fmla="*/ 487 h 487"/>
                <a:gd name="T6" fmla="*/ 6 w 636"/>
                <a:gd name="T7" fmla="*/ 0 h 487"/>
                <a:gd name="T8" fmla="*/ 636 w 636"/>
                <a:gd name="T9" fmla="*/ 5 h 487"/>
              </a:gdLst>
              <a:ahLst/>
              <a:cxnLst>
                <a:cxn ang="0">
                  <a:pos x="T0" y="T1"/>
                </a:cxn>
                <a:cxn ang="0">
                  <a:pos x="T2" y="T3"/>
                </a:cxn>
                <a:cxn ang="0">
                  <a:pos x="T4" y="T5"/>
                </a:cxn>
                <a:cxn ang="0">
                  <a:pos x="T6" y="T7"/>
                </a:cxn>
                <a:cxn ang="0">
                  <a:pos x="T8" y="T9"/>
                </a:cxn>
              </a:cxnLst>
              <a:rect l="0" t="0" r="r" b="b"/>
              <a:pathLst>
                <a:path w="636" h="487">
                  <a:moveTo>
                    <a:pt x="636" y="5"/>
                  </a:moveTo>
                  <a:lnTo>
                    <a:pt x="636" y="487"/>
                  </a:lnTo>
                  <a:lnTo>
                    <a:pt x="0" y="487"/>
                  </a:lnTo>
                  <a:lnTo>
                    <a:pt x="6" y="0"/>
                  </a:lnTo>
                  <a:lnTo>
                    <a:pt x="63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39"/>
            <p:cNvSpPr>
              <a:spLocks noChangeArrowheads="1"/>
            </p:cNvSpPr>
            <p:nvPr/>
          </p:nvSpPr>
          <p:spPr bwMode="auto">
            <a:xfrm>
              <a:off x="2664228" y="8316808"/>
              <a:ext cx="2140652" cy="18518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40"/>
            <p:cNvSpPr>
              <a:spLocks noChangeArrowheads="1"/>
            </p:cNvSpPr>
            <p:nvPr/>
          </p:nvSpPr>
          <p:spPr bwMode="auto">
            <a:xfrm>
              <a:off x="2664228" y="7093812"/>
              <a:ext cx="2163794" cy="3240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195"/>
            <p:cNvSpPr>
              <a:spLocks/>
            </p:cNvSpPr>
            <p:nvPr/>
          </p:nvSpPr>
          <p:spPr bwMode="auto">
            <a:xfrm>
              <a:off x="6031415" y="7745819"/>
              <a:ext cx="1592954" cy="1084109"/>
            </a:xfrm>
            <a:custGeom>
              <a:avLst/>
              <a:gdLst>
                <a:gd name="T0" fmla="*/ 0 w 78"/>
                <a:gd name="T1" fmla="*/ 37 h 53"/>
                <a:gd name="T2" fmla="*/ 15 w 78"/>
                <a:gd name="T3" fmla="*/ 53 h 53"/>
                <a:gd name="T4" fmla="*/ 62 w 78"/>
                <a:gd name="T5" fmla="*/ 53 h 53"/>
                <a:gd name="T6" fmla="*/ 78 w 78"/>
                <a:gd name="T7" fmla="*/ 37 h 53"/>
                <a:gd name="T8" fmla="*/ 65 w 78"/>
                <a:gd name="T9" fmla="*/ 22 h 53"/>
                <a:gd name="T10" fmla="*/ 65 w 78"/>
                <a:gd name="T11" fmla="*/ 21 h 53"/>
                <a:gd name="T12" fmla="*/ 55 w 78"/>
                <a:gd name="T13" fmla="*/ 11 h 53"/>
                <a:gd name="T14" fmla="*/ 49 w 78"/>
                <a:gd name="T15" fmla="*/ 13 h 53"/>
                <a:gd name="T16" fmla="*/ 32 w 78"/>
                <a:gd name="T17" fmla="*/ 0 h 53"/>
                <a:gd name="T18" fmla="*/ 12 w 78"/>
                <a:gd name="T19" fmla="*/ 21 h 53"/>
                <a:gd name="T20" fmla="*/ 12 w 78"/>
                <a:gd name="T21" fmla="*/ 22 h 53"/>
                <a:gd name="T22" fmla="*/ 0 w 78"/>
                <a:gd name="T2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53">
                  <a:moveTo>
                    <a:pt x="0" y="37"/>
                  </a:moveTo>
                  <a:cubicBezTo>
                    <a:pt x="0" y="46"/>
                    <a:pt x="7" y="53"/>
                    <a:pt x="15" y="53"/>
                  </a:cubicBezTo>
                  <a:cubicBezTo>
                    <a:pt x="62" y="53"/>
                    <a:pt x="62" y="53"/>
                    <a:pt x="62" y="53"/>
                  </a:cubicBezTo>
                  <a:cubicBezTo>
                    <a:pt x="71" y="53"/>
                    <a:pt x="78" y="46"/>
                    <a:pt x="78" y="37"/>
                  </a:cubicBezTo>
                  <a:cubicBezTo>
                    <a:pt x="78" y="30"/>
                    <a:pt x="72" y="23"/>
                    <a:pt x="65" y="22"/>
                  </a:cubicBezTo>
                  <a:cubicBezTo>
                    <a:pt x="65" y="22"/>
                    <a:pt x="65" y="21"/>
                    <a:pt x="65" y="21"/>
                  </a:cubicBezTo>
                  <a:cubicBezTo>
                    <a:pt x="65" y="15"/>
                    <a:pt x="61" y="11"/>
                    <a:pt x="55" y="11"/>
                  </a:cubicBezTo>
                  <a:cubicBezTo>
                    <a:pt x="53" y="11"/>
                    <a:pt x="51" y="12"/>
                    <a:pt x="49" y="13"/>
                  </a:cubicBezTo>
                  <a:cubicBezTo>
                    <a:pt x="46" y="6"/>
                    <a:pt x="42" y="0"/>
                    <a:pt x="32" y="0"/>
                  </a:cubicBezTo>
                  <a:cubicBezTo>
                    <a:pt x="18" y="0"/>
                    <a:pt x="12" y="10"/>
                    <a:pt x="12" y="21"/>
                  </a:cubicBezTo>
                  <a:cubicBezTo>
                    <a:pt x="12" y="22"/>
                    <a:pt x="12" y="22"/>
                    <a:pt x="12" y="22"/>
                  </a:cubicBezTo>
                  <a:cubicBezTo>
                    <a:pt x="5" y="24"/>
                    <a:pt x="0" y="30"/>
                    <a:pt x="0" y="3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196"/>
            <p:cNvSpPr>
              <a:spLocks noEditPoints="1"/>
            </p:cNvSpPr>
            <p:nvPr/>
          </p:nvSpPr>
          <p:spPr bwMode="auto">
            <a:xfrm>
              <a:off x="6602256" y="8174062"/>
              <a:ext cx="551556" cy="570989"/>
            </a:xfrm>
            <a:custGeom>
              <a:avLst/>
              <a:gdLst>
                <a:gd name="T0" fmla="*/ 10 w 27"/>
                <a:gd name="T1" fmla="*/ 27 h 28"/>
                <a:gd name="T2" fmla="*/ 13 w 27"/>
                <a:gd name="T3" fmla="*/ 25 h 28"/>
                <a:gd name="T4" fmla="*/ 15 w 27"/>
                <a:gd name="T5" fmla="*/ 24 h 28"/>
                <a:gd name="T6" fmla="*/ 16 w 27"/>
                <a:gd name="T7" fmla="*/ 26 h 28"/>
                <a:gd name="T8" fmla="*/ 21 w 27"/>
                <a:gd name="T9" fmla="*/ 26 h 28"/>
                <a:gd name="T10" fmla="*/ 21 w 27"/>
                <a:gd name="T11" fmla="*/ 24 h 28"/>
                <a:gd name="T12" fmla="*/ 21 w 27"/>
                <a:gd name="T13" fmla="*/ 22 h 28"/>
                <a:gd name="T14" fmla="*/ 22 w 27"/>
                <a:gd name="T15" fmla="*/ 20 h 28"/>
                <a:gd name="T16" fmla="*/ 24 w 27"/>
                <a:gd name="T17" fmla="*/ 21 h 28"/>
                <a:gd name="T18" fmla="*/ 27 w 27"/>
                <a:gd name="T19" fmla="*/ 17 h 28"/>
                <a:gd name="T20" fmla="*/ 25 w 27"/>
                <a:gd name="T21" fmla="*/ 15 h 28"/>
                <a:gd name="T22" fmla="*/ 24 w 27"/>
                <a:gd name="T23" fmla="*/ 13 h 28"/>
                <a:gd name="T24" fmla="*/ 25 w 27"/>
                <a:gd name="T25" fmla="*/ 12 h 28"/>
                <a:gd name="T26" fmla="*/ 27 w 27"/>
                <a:gd name="T27" fmla="*/ 10 h 28"/>
                <a:gd name="T28" fmla="*/ 26 w 27"/>
                <a:gd name="T29" fmla="*/ 7 h 28"/>
                <a:gd name="T30" fmla="*/ 22 w 27"/>
                <a:gd name="T31" fmla="*/ 7 h 28"/>
                <a:gd name="T32" fmla="*/ 20 w 27"/>
                <a:gd name="T33" fmla="*/ 6 h 28"/>
                <a:gd name="T34" fmla="*/ 20 w 27"/>
                <a:gd name="T35" fmla="*/ 3 h 28"/>
                <a:gd name="T36" fmla="*/ 17 w 27"/>
                <a:gd name="T37" fmla="*/ 0 h 28"/>
                <a:gd name="T38" fmla="*/ 14 w 27"/>
                <a:gd name="T39" fmla="*/ 3 h 28"/>
                <a:gd name="T40" fmla="*/ 12 w 27"/>
                <a:gd name="T41" fmla="*/ 4 h 28"/>
                <a:gd name="T42" fmla="*/ 11 w 27"/>
                <a:gd name="T43" fmla="*/ 2 h 28"/>
                <a:gd name="T44" fmla="*/ 8 w 27"/>
                <a:gd name="T45" fmla="*/ 1 h 28"/>
                <a:gd name="T46" fmla="*/ 6 w 27"/>
                <a:gd name="T47" fmla="*/ 3 h 28"/>
                <a:gd name="T48" fmla="*/ 6 w 27"/>
                <a:gd name="T49" fmla="*/ 5 h 28"/>
                <a:gd name="T50" fmla="*/ 6 w 27"/>
                <a:gd name="T51" fmla="*/ 7 h 28"/>
                <a:gd name="T52" fmla="*/ 4 w 27"/>
                <a:gd name="T53" fmla="*/ 8 h 28"/>
                <a:gd name="T54" fmla="*/ 1 w 27"/>
                <a:gd name="T55" fmla="*/ 8 h 28"/>
                <a:gd name="T56" fmla="*/ 1 w 27"/>
                <a:gd name="T57" fmla="*/ 13 h 28"/>
                <a:gd name="T58" fmla="*/ 3 w 27"/>
                <a:gd name="T59" fmla="*/ 14 h 28"/>
                <a:gd name="T60" fmla="*/ 3 w 27"/>
                <a:gd name="T61" fmla="*/ 16 h 28"/>
                <a:gd name="T62" fmla="*/ 1 w 27"/>
                <a:gd name="T63" fmla="*/ 17 h 28"/>
                <a:gd name="T64" fmla="*/ 1 w 27"/>
                <a:gd name="T65" fmla="*/ 19 h 28"/>
                <a:gd name="T66" fmla="*/ 4 w 27"/>
                <a:gd name="T67" fmla="*/ 22 h 28"/>
                <a:gd name="T68" fmla="*/ 6 w 27"/>
                <a:gd name="T69" fmla="*/ 21 h 28"/>
                <a:gd name="T70" fmla="*/ 7 w 27"/>
                <a:gd name="T71" fmla="*/ 23 h 28"/>
                <a:gd name="T72" fmla="*/ 8 w 27"/>
                <a:gd name="T73" fmla="*/ 27 h 28"/>
                <a:gd name="T74" fmla="*/ 15 w 27"/>
                <a:gd name="T75" fmla="*/ 9 h 28"/>
                <a:gd name="T76" fmla="*/ 12 w 27"/>
                <a:gd name="T7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8">
                  <a:moveTo>
                    <a:pt x="8" y="27"/>
                  </a:moveTo>
                  <a:cubicBezTo>
                    <a:pt x="10" y="27"/>
                    <a:pt x="10" y="27"/>
                    <a:pt x="10" y="27"/>
                  </a:cubicBezTo>
                  <a:cubicBezTo>
                    <a:pt x="11" y="28"/>
                    <a:pt x="12" y="27"/>
                    <a:pt x="12" y="26"/>
                  </a:cubicBezTo>
                  <a:cubicBezTo>
                    <a:pt x="13" y="25"/>
                    <a:pt x="13" y="25"/>
                    <a:pt x="13" y="25"/>
                  </a:cubicBezTo>
                  <a:cubicBezTo>
                    <a:pt x="13" y="25"/>
                    <a:pt x="13" y="24"/>
                    <a:pt x="14" y="24"/>
                  </a:cubicBezTo>
                  <a:cubicBezTo>
                    <a:pt x="14" y="24"/>
                    <a:pt x="14" y="24"/>
                    <a:pt x="15" y="24"/>
                  </a:cubicBezTo>
                  <a:cubicBezTo>
                    <a:pt x="15" y="24"/>
                    <a:pt x="16" y="25"/>
                    <a:pt x="16" y="25"/>
                  </a:cubicBezTo>
                  <a:cubicBezTo>
                    <a:pt x="16" y="26"/>
                    <a:pt x="16" y="26"/>
                    <a:pt x="16" y="26"/>
                  </a:cubicBezTo>
                  <a:cubicBezTo>
                    <a:pt x="17" y="27"/>
                    <a:pt x="18" y="27"/>
                    <a:pt x="19" y="27"/>
                  </a:cubicBezTo>
                  <a:cubicBezTo>
                    <a:pt x="21" y="26"/>
                    <a:pt x="21" y="26"/>
                    <a:pt x="21" y="26"/>
                  </a:cubicBezTo>
                  <a:cubicBezTo>
                    <a:pt x="21" y="26"/>
                    <a:pt x="21" y="25"/>
                    <a:pt x="22" y="25"/>
                  </a:cubicBezTo>
                  <a:cubicBezTo>
                    <a:pt x="22" y="25"/>
                    <a:pt x="22" y="24"/>
                    <a:pt x="21" y="24"/>
                  </a:cubicBezTo>
                  <a:cubicBezTo>
                    <a:pt x="21" y="22"/>
                    <a:pt x="21" y="22"/>
                    <a:pt x="21" y="22"/>
                  </a:cubicBezTo>
                  <a:cubicBezTo>
                    <a:pt x="21" y="22"/>
                    <a:pt x="21" y="22"/>
                    <a:pt x="21" y="22"/>
                  </a:cubicBezTo>
                  <a:cubicBezTo>
                    <a:pt x="21" y="22"/>
                    <a:pt x="21" y="21"/>
                    <a:pt x="21" y="21"/>
                  </a:cubicBezTo>
                  <a:cubicBezTo>
                    <a:pt x="21" y="21"/>
                    <a:pt x="22" y="21"/>
                    <a:pt x="22" y="20"/>
                  </a:cubicBezTo>
                  <a:cubicBezTo>
                    <a:pt x="22" y="20"/>
                    <a:pt x="23" y="20"/>
                    <a:pt x="23" y="20"/>
                  </a:cubicBezTo>
                  <a:cubicBezTo>
                    <a:pt x="24" y="21"/>
                    <a:pt x="24" y="21"/>
                    <a:pt x="24" y="21"/>
                  </a:cubicBezTo>
                  <a:cubicBezTo>
                    <a:pt x="25" y="21"/>
                    <a:pt x="26" y="20"/>
                    <a:pt x="26" y="19"/>
                  </a:cubicBezTo>
                  <a:cubicBezTo>
                    <a:pt x="27" y="17"/>
                    <a:pt x="27" y="17"/>
                    <a:pt x="27" y="17"/>
                  </a:cubicBezTo>
                  <a:cubicBezTo>
                    <a:pt x="27" y="17"/>
                    <a:pt x="27" y="16"/>
                    <a:pt x="26" y="15"/>
                  </a:cubicBezTo>
                  <a:cubicBezTo>
                    <a:pt x="25" y="15"/>
                    <a:pt x="25" y="15"/>
                    <a:pt x="25" y="15"/>
                  </a:cubicBezTo>
                  <a:cubicBezTo>
                    <a:pt x="24" y="15"/>
                    <a:pt x="24" y="14"/>
                    <a:pt x="24" y="14"/>
                  </a:cubicBezTo>
                  <a:cubicBezTo>
                    <a:pt x="24" y="13"/>
                    <a:pt x="24" y="13"/>
                    <a:pt x="24" y="13"/>
                  </a:cubicBezTo>
                  <a:cubicBezTo>
                    <a:pt x="24" y="13"/>
                    <a:pt x="24" y="12"/>
                    <a:pt x="24" y="12"/>
                  </a:cubicBezTo>
                  <a:cubicBezTo>
                    <a:pt x="24" y="12"/>
                    <a:pt x="24" y="12"/>
                    <a:pt x="25" y="12"/>
                  </a:cubicBezTo>
                  <a:cubicBezTo>
                    <a:pt x="26" y="11"/>
                    <a:pt x="26" y="11"/>
                    <a:pt x="26" y="11"/>
                  </a:cubicBezTo>
                  <a:cubicBezTo>
                    <a:pt x="26" y="11"/>
                    <a:pt x="26" y="11"/>
                    <a:pt x="27" y="10"/>
                  </a:cubicBezTo>
                  <a:cubicBezTo>
                    <a:pt x="27" y="10"/>
                    <a:pt x="27" y="9"/>
                    <a:pt x="27" y="9"/>
                  </a:cubicBezTo>
                  <a:cubicBezTo>
                    <a:pt x="26" y="7"/>
                    <a:pt x="26" y="7"/>
                    <a:pt x="26" y="7"/>
                  </a:cubicBezTo>
                  <a:cubicBezTo>
                    <a:pt x="25" y="6"/>
                    <a:pt x="24" y="6"/>
                    <a:pt x="23" y="6"/>
                  </a:cubicBezTo>
                  <a:cubicBezTo>
                    <a:pt x="22" y="7"/>
                    <a:pt x="22" y="7"/>
                    <a:pt x="22" y="7"/>
                  </a:cubicBezTo>
                  <a:cubicBezTo>
                    <a:pt x="22" y="7"/>
                    <a:pt x="21" y="7"/>
                    <a:pt x="21" y="6"/>
                  </a:cubicBezTo>
                  <a:cubicBezTo>
                    <a:pt x="21" y="6"/>
                    <a:pt x="20" y="6"/>
                    <a:pt x="20" y="6"/>
                  </a:cubicBezTo>
                  <a:cubicBezTo>
                    <a:pt x="20" y="5"/>
                    <a:pt x="20" y="5"/>
                    <a:pt x="20" y="5"/>
                  </a:cubicBezTo>
                  <a:cubicBezTo>
                    <a:pt x="20" y="3"/>
                    <a:pt x="20" y="3"/>
                    <a:pt x="20" y="3"/>
                  </a:cubicBezTo>
                  <a:cubicBezTo>
                    <a:pt x="20" y="2"/>
                    <a:pt x="20" y="1"/>
                    <a:pt x="19" y="1"/>
                  </a:cubicBezTo>
                  <a:cubicBezTo>
                    <a:pt x="17" y="0"/>
                    <a:pt x="17" y="0"/>
                    <a:pt x="17" y="0"/>
                  </a:cubicBezTo>
                  <a:cubicBezTo>
                    <a:pt x="16" y="0"/>
                    <a:pt x="15" y="1"/>
                    <a:pt x="15" y="2"/>
                  </a:cubicBezTo>
                  <a:cubicBezTo>
                    <a:pt x="14" y="3"/>
                    <a:pt x="14" y="3"/>
                    <a:pt x="14" y="3"/>
                  </a:cubicBezTo>
                  <a:cubicBezTo>
                    <a:pt x="14" y="3"/>
                    <a:pt x="14" y="3"/>
                    <a:pt x="13" y="3"/>
                  </a:cubicBezTo>
                  <a:cubicBezTo>
                    <a:pt x="13" y="3"/>
                    <a:pt x="13" y="3"/>
                    <a:pt x="12" y="4"/>
                  </a:cubicBezTo>
                  <a:cubicBezTo>
                    <a:pt x="12" y="4"/>
                    <a:pt x="11" y="3"/>
                    <a:pt x="11" y="3"/>
                  </a:cubicBezTo>
                  <a:cubicBezTo>
                    <a:pt x="11" y="2"/>
                    <a:pt x="11" y="2"/>
                    <a:pt x="11" y="2"/>
                  </a:cubicBezTo>
                  <a:cubicBezTo>
                    <a:pt x="11" y="1"/>
                    <a:pt x="10" y="1"/>
                    <a:pt x="10" y="1"/>
                  </a:cubicBezTo>
                  <a:cubicBezTo>
                    <a:pt x="9" y="1"/>
                    <a:pt x="9" y="1"/>
                    <a:pt x="8" y="1"/>
                  </a:cubicBezTo>
                  <a:cubicBezTo>
                    <a:pt x="7" y="2"/>
                    <a:pt x="7" y="2"/>
                    <a:pt x="7" y="2"/>
                  </a:cubicBezTo>
                  <a:cubicBezTo>
                    <a:pt x="6" y="2"/>
                    <a:pt x="6" y="3"/>
                    <a:pt x="6" y="3"/>
                  </a:cubicBezTo>
                  <a:cubicBezTo>
                    <a:pt x="6" y="3"/>
                    <a:pt x="6" y="4"/>
                    <a:pt x="6" y="4"/>
                  </a:cubicBezTo>
                  <a:cubicBezTo>
                    <a:pt x="6" y="5"/>
                    <a:pt x="6" y="5"/>
                    <a:pt x="6" y="5"/>
                  </a:cubicBezTo>
                  <a:cubicBezTo>
                    <a:pt x="6" y="6"/>
                    <a:pt x="6" y="6"/>
                    <a:pt x="6" y="6"/>
                  </a:cubicBezTo>
                  <a:cubicBezTo>
                    <a:pt x="6" y="6"/>
                    <a:pt x="6" y="6"/>
                    <a:pt x="6" y="7"/>
                  </a:cubicBezTo>
                  <a:cubicBezTo>
                    <a:pt x="6" y="7"/>
                    <a:pt x="6" y="7"/>
                    <a:pt x="5" y="7"/>
                  </a:cubicBezTo>
                  <a:cubicBezTo>
                    <a:pt x="5" y="8"/>
                    <a:pt x="5" y="8"/>
                    <a:pt x="4" y="8"/>
                  </a:cubicBezTo>
                  <a:cubicBezTo>
                    <a:pt x="3" y="7"/>
                    <a:pt x="3" y="7"/>
                    <a:pt x="3" y="7"/>
                  </a:cubicBezTo>
                  <a:cubicBezTo>
                    <a:pt x="2" y="7"/>
                    <a:pt x="1" y="8"/>
                    <a:pt x="1" y="8"/>
                  </a:cubicBezTo>
                  <a:cubicBezTo>
                    <a:pt x="0" y="11"/>
                    <a:pt x="0" y="11"/>
                    <a:pt x="0" y="11"/>
                  </a:cubicBezTo>
                  <a:cubicBezTo>
                    <a:pt x="0" y="11"/>
                    <a:pt x="0" y="12"/>
                    <a:pt x="1" y="13"/>
                  </a:cubicBezTo>
                  <a:cubicBezTo>
                    <a:pt x="2" y="13"/>
                    <a:pt x="2" y="13"/>
                    <a:pt x="2" y="13"/>
                  </a:cubicBezTo>
                  <a:cubicBezTo>
                    <a:pt x="3" y="13"/>
                    <a:pt x="3" y="14"/>
                    <a:pt x="3" y="14"/>
                  </a:cubicBezTo>
                  <a:cubicBezTo>
                    <a:pt x="3" y="14"/>
                    <a:pt x="3" y="15"/>
                    <a:pt x="3" y="15"/>
                  </a:cubicBezTo>
                  <a:cubicBezTo>
                    <a:pt x="3" y="15"/>
                    <a:pt x="3" y="16"/>
                    <a:pt x="3" y="16"/>
                  </a:cubicBezTo>
                  <a:cubicBezTo>
                    <a:pt x="3" y="16"/>
                    <a:pt x="3" y="16"/>
                    <a:pt x="3" y="16"/>
                  </a:cubicBezTo>
                  <a:cubicBezTo>
                    <a:pt x="1" y="17"/>
                    <a:pt x="1" y="17"/>
                    <a:pt x="1" y="17"/>
                  </a:cubicBezTo>
                  <a:cubicBezTo>
                    <a:pt x="1" y="17"/>
                    <a:pt x="1" y="17"/>
                    <a:pt x="1" y="18"/>
                  </a:cubicBezTo>
                  <a:cubicBezTo>
                    <a:pt x="0" y="18"/>
                    <a:pt x="0" y="19"/>
                    <a:pt x="1" y="19"/>
                  </a:cubicBezTo>
                  <a:cubicBezTo>
                    <a:pt x="2" y="21"/>
                    <a:pt x="2" y="21"/>
                    <a:pt x="2" y="21"/>
                  </a:cubicBezTo>
                  <a:cubicBezTo>
                    <a:pt x="2" y="22"/>
                    <a:pt x="3" y="22"/>
                    <a:pt x="4" y="22"/>
                  </a:cubicBezTo>
                  <a:cubicBezTo>
                    <a:pt x="5" y="21"/>
                    <a:pt x="5" y="21"/>
                    <a:pt x="5" y="21"/>
                  </a:cubicBezTo>
                  <a:cubicBezTo>
                    <a:pt x="5" y="21"/>
                    <a:pt x="6" y="21"/>
                    <a:pt x="6" y="21"/>
                  </a:cubicBezTo>
                  <a:cubicBezTo>
                    <a:pt x="7" y="22"/>
                    <a:pt x="7" y="22"/>
                    <a:pt x="7" y="22"/>
                  </a:cubicBezTo>
                  <a:cubicBezTo>
                    <a:pt x="7" y="22"/>
                    <a:pt x="8" y="23"/>
                    <a:pt x="7" y="23"/>
                  </a:cubicBezTo>
                  <a:cubicBezTo>
                    <a:pt x="7" y="25"/>
                    <a:pt x="7" y="25"/>
                    <a:pt x="7" y="25"/>
                  </a:cubicBezTo>
                  <a:cubicBezTo>
                    <a:pt x="7" y="25"/>
                    <a:pt x="7" y="26"/>
                    <a:pt x="8" y="27"/>
                  </a:cubicBezTo>
                  <a:close/>
                  <a:moveTo>
                    <a:pt x="9" y="12"/>
                  </a:moveTo>
                  <a:cubicBezTo>
                    <a:pt x="10" y="10"/>
                    <a:pt x="13" y="8"/>
                    <a:pt x="15" y="9"/>
                  </a:cubicBezTo>
                  <a:cubicBezTo>
                    <a:pt x="18" y="10"/>
                    <a:pt x="19" y="13"/>
                    <a:pt x="18" y="16"/>
                  </a:cubicBezTo>
                  <a:cubicBezTo>
                    <a:pt x="17" y="18"/>
                    <a:pt x="15" y="20"/>
                    <a:pt x="12" y="19"/>
                  </a:cubicBezTo>
                  <a:cubicBezTo>
                    <a:pt x="9" y="18"/>
                    <a:pt x="8" y="15"/>
                    <a:pt x="9"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7"/>
            <p:cNvSpPr>
              <a:spLocks noEditPoints="1"/>
            </p:cNvSpPr>
            <p:nvPr/>
          </p:nvSpPr>
          <p:spPr bwMode="auto">
            <a:xfrm>
              <a:off x="6540543" y="7907856"/>
              <a:ext cx="289278" cy="289354"/>
            </a:xfrm>
            <a:custGeom>
              <a:avLst/>
              <a:gdLst>
                <a:gd name="T0" fmla="*/ 8 w 14"/>
                <a:gd name="T1" fmla="*/ 13 h 14"/>
                <a:gd name="T2" fmla="*/ 10 w 14"/>
                <a:gd name="T3" fmla="*/ 14 h 14"/>
                <a:gd name="T4" fmla="*/ 11 w 14"/>
                <a:gd name="T5" fmla="*/ 13 h 14"/>
                <a:gd name="T6" fmla="*/ 11 w 14"/>
                <a:gd name="T7" fmla="*/ 11 h 14"/>
                <a:gd name="T8" fmla="*/ 11 w 14"/>
                <a:gd name="T9" fmla="*/ 11 h 14"/>
                <a:gd name="T10" fmla="*/ 12 w 14"/>
                <a:gd name="T11" fmla="*/ 11 h 14"/>
                <a:gd name="T12" fmla="*/ 14 w 14"/>
                <a:gd name="T13" fmla="*/ 10 h 14"/>
                <a:gd name="T14" fmla="*/ 13 w 14"/>
                <a:gd name="T15" fmla="*/ 8 h 14"/>
                <a:gd name="T16" fmla="*/ 12 w 14"/>
                <a:gd name="T17" fmla="*/ 7 h 14"/>
                <a:gd name="T18" fmla="*/ 12 w 14"/>
                <a:gd name="T19" fmla="*/ 6 h 14"/>
                <a:gd name="T20" fmla="*/ 13 w 14"/>
                <a:gd name="T21" fmla="*/ 6 h 14"/>
                <a:gd name="T22" fmla="*/ 14 w 14"/>
                <a:gd name="T23" fmla="*/ 5 h 14"/>
                <a:gd name="T24" fmla="*/ 12 w 14"/>
                <a:gd name="T25" fmla="*/ 3 h 14"/>
                <a:gd name="T26" fmla="*/ 11 w 14"/>
                <a:gd name="T27" fmla="*/ 3 h 14"/>
                <a:gd name="T28" fmla="*/ 10 w 14"/>
                <a:gd name="T29" fmla="*/ 3 h 14"/>
                <a:gd name="T30" fmla="*/ 10 w 14"/>
                <a:gd name="T31" fmla="*/ 2 h 14"/>
                <a:gd name="T32" fmla="*/ 9 w 14"/>
                <a:gd name="T33" fmla="*/ 0 h 14"/>
                <a:gd name="T34" fmla="*/ 7 w 14"/>
                <a:gd name="T35" fmla="*/ 2 h 14"/>
                <a:gd name="T36" fmla="*/ 6 w 14"/>
                <a:gd name="T37" fmla="*/ 2 h 14"/>
                <a:gd name="T38" fmla="*/ 6 w 14"/>
                <a:gd name="T39" fmla="*/ 1 h 14"/>
                <a:gd name="T40" fmla="*/ 3 w 14"/>
                <a:gd name="T41" fmla="*/ 1 h 14"/>
                <a:gd name="T42" fmla="*/ 3 w 14"/>
                <a:gd name="T43" fmla="*/ 3 h 14"/>
                <a:gd name="T44" fmla="*/ 3 w 14"/>
                <a:gd name="T45" fmla="*/ 3 h 14"/>
                <a:gd name="T46" fmla="*/ 3 w 14"/>
                <a:gd name="T47" fmla="*/ 4 h 14"/>
                <a:gd name="T48" fmla="*/ 2 w 14"/>
                <a:gd name="T49" fmla="*/ 4 h 14"/>
                <a:gd name="T50" fmla="*/ 0 w 14"/>
                <a:gd name="T51" fmla="*/ 5 h 14"/>
                <a:gd name="T52" fmla="*/ 1 w 14"/>
                <a:gd name="T53" fmla="*/ 7 h 14"/>
                <a:gd name="T54" fmla="*/ 1 w 14"/>
                <a:gd name="T55" fmla="*/ 8 h 14"/>
                <a:gd name="T56" fmla="*/ 1 w 14"/>
                <a:gd name="T57" fmla="*/ 8 h 14"/>
                <a:gd name="T58" fmla="*/ 0 w 14"/>
                <a:gd name="T59" fmla="*/ 9 h 14"/>
                <a:gd name="T60" fmla="*/ 1 w 14"/>
                <a:gd name="T61" fmla="*/ 11 h 14"/>
                <a:gd name="T62" fmla="*/ 3 w 14"/>
                <a:gd name="T63" fmla="*/ 11 h 14"/>
                <a:gd name="T64" fmla="*/ 3 w 14"/>
                <a:gd name="T65" fmla="*/ 12 h 14"/>
                <a:gd name="T66" fmla="*/ 3 w 14"/>
                <a:gd name="T67" fmla="*/ 12 h 14"/>
                <a:gd name="T68" fmla="*/ 5 w 14"/>
                <a:gd name="T69" fmla="*/ 14 h 14"/>
                <a:gd name="T70" fmla="*/ 7 w 14"/>
                <a:gd name="T71" fmla="*/ 13 h 14"/>
                <a:gd name="T72" fmla="*/ 8 w 14"/>
                <a:gd name="T73" fmla="*/ 13 h 14"/>
                <a:gd name="T74" fmla="*/ 8 w 14"/>
                <a:gd name="T75" fmla="*/ 5 h 14"/>
                <a:gd name="T76" fmla="*/ 6 w 14"/>
                <a:gd name="T7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4">
                  <a:moveTo>
                    <a:pt x="8" y="13"/>
                  </a:moveTo>
                  <a:cubicBezTo>
                    <a:pt x="8" y="13"/>
                    <a:pt x="8" y="13"/>
                    <a:pt x="8" y="13"/>
                  </a:cubicBezTo>
                  <a:cubicBezTo>
                    <a:pt x="8" y="13"/>
                    <a:pt x="8" y="13"/>
                    <a:pt x="8" y="13"/>
                  </a:cubicBezTo>
                  <a:cubicBezTo>
                    <a:pt x="8" y="14"/>
                    <a:pt x="9" y="14"/>
                    <a:pt x="10" y="14"/>
                  </a:cubicBezTo>
                  <a:cubicBezTo>
                    <a:pt x="11" y="14"/>
                    <a:pt x="11" y="14"/>
                    <a:pt x="11" y="14"/>
                  </a:cubicBezTo>
                  <a:cubicBezTo>
                    <a:pt x="11" y="13"/>
                    <a:pt x="11" y="13"/>
                    <a:pt x="11" y="13"/>
                  </a:cubicBezTo>
                  <a:cubicBezTo>
                    <a:pt x="11" y="13"/>
                    <a:pt x="11" y="12"/>
                    <a:pt x="11" y="12"/>
                  </a:cubicBezTo>
                  <a:cubicBezTo>
                    <a:pt x="11" y="11"/>
                    <a:pt x="11" y="11"/>
                    <a:pt x="11" y="11"/>
                  </a:cubicBezTo>
                  <a:cubicBezTo>
                    <a:pt x="11" y="11"/>
                    <a:pt x="11" y="11"/>
                    <a:pt x="11" y="11"/>
                  </a:cubicBezTo>
                  <a:cubicBezTo>
                    <a:pt x="11" y="11"/>
                    <a:pt x="11" y="11"/>
                    <a:pt x="11" y="11"/>
                  </a:cubicBezTo>
                  <a:cubicBezTo>
                    <a:pt x="11" y="11"/>
                    <a:pt x="11" y="11"/>
                    <a:pt x="11" y="11"/>
                  </a:cubicBezTo>
                  <a:cubicBezTo>
                    <a:pt x="12" y="11"/>
                    <a:pt x="12" y="11"/>
                    <a:pt x="12" y="11"/>
                  </a:cubicBezTo>
                  <a:cubicBezTo>
                    <a:pt x="12" y="11"/>
                    <a:pt x="12" y="11"/>
                    <a:pt x="12" y="11"/>
                  </a:cubicBezTo>
                  <a:cubicBezTo>
                    <a:pt x="13" y="11"/>
                    <a:pt x="13" y="11"/>
                    <a:pt x="14" y="10"/>
                  </a:cubicBezTo>
                  <a:cubicBezTo>
                    <a:pt x="14" y="9"/>
                    <a:pt x="14" y="9"/>
                    <a:pt x="14" y="9"/>
                  </a:cubicBezTo>
                  <a:cubicBezTo>
                    <a:pt x="14" y="8"/>
                    <a:pt x="14" y="8"/>
                    <a:pt x="13" y="8"/>
                  </a:cubicBezTo>
                  <a:cubicBezTo>
                    <a:pt x="13" y="7"/>
                    <a:pt x="13" y="7"/>
                    <a:pt x="13" y="7"/>
                  </a:cubicBezTo>
                  <a:cubicBezTo>
                    <a:pt x="12" y="7"/>
                    <a:pt x="12" y="7"/>
                    <a:pt x="12" y="7"/>
                  </a:cubicBezTo>
                  <a:cubicBezTo>
                    <a:pt x="12" y="7"/>
                    <a:pt x="12" y="7"/>
                    <a:pt x="12" y="7"/>
                  </a:cubicBezTo>
                  <a:cubicBezTo>
                    <a:pt x="12" y="6"/>
                    <a:pt x="12" y="6"/>
                    <a:pt x="12" y="6"/>
                  </a:cubicBezTo>
                  <a:cubicBezTo>
                    <a:pt x="13" y="6"/>
                    <a:pt x="13" y="6"/>
                    <a:pt x="13" y="6"/>
                  </a:cubicBezTo>
                  <a:cubicBezTo>
                    <a:pt x="13" y="6"/>
                    <a:pt x="13" y="6"/>
                    <a:pt x="13" y="6"/>
                  </a:cubicBezTo>
                  <a:cubicBezTo>
                    <a:pt x="13" y="6"/>
                    <a:pt x="14" y="6"/>
                    <a:pt x="14" y="5"/>
                  </a:cubicBezTo>
                  <a:cubicBezTo>
                    <a:pt x="14" y="5"/>
                    <a:pt x="14" y="5"/>
                    <a:pt x="14" y="5"/>
                  </a:cubicBezTo>
                  <a:cubicBezTo>
                    <a:pt x="13" y="4"/>
                    <a:pt x="13" y="4"/>
                    <a:pt x="13" y="4"/>
                  </a:cubicBezTo>
                  <a:cubicBezTo>
                    <a:pt x="13" y="3"/>
                    <a:pt x="13" y="3"/>
                    <a:pt x="12" y="3"/>
                  </a:cubicBezTo>
                  <a:cubicBezTo>
                    <a:pt x="12" y="3"/>
                    <a:pt x="12" y="3"/>
                    <a:pt x="12" y="3"/>
                  </a:cubicBezTo>
                  <a:cubicBezTo>
                    <a:pt x="11" y="3"/>
                    <a:pt x="11" y="3"/>
                    <a:pt x="11" y="3"/>
                  </a:cubicBezTo>
                  <a:cubicBezTo>
                    <a:pt x="11" y="3"/>
                    <a:pt x="11" y="3"/>
                    <a:pt x="11" y="3"/>
                  </a:cubicBezTo>
                  <a:cubicBezTo>
                    <a:pt x="11" y="3"/>
                    <a:pt x="10" y="3"/>
                    <a:pt x="10" y="3"/>
                  </a:cubicBezTo>
                  <a:cubicBezTo>
                    <a:pt x="10" y="3"/>
                    <a:pt x="10" y="3"/>
                    <a:pt x="10" y="3"/>
                  </a:cubicBezTo>
                  <a:cubicBezTo>
                    <a:pt x="10" y="2"/>
                    <a:pt x="10" y="2"/>
                    <a:pt x="10" y="2"/>
                  </a:cubicBezTo>
                  <a:cubicBezTo>
                    <a:pt x="11" y="1"/>
                    <a:pt x="10" y="1"/>
                    <a:pt x="10" y="1"/>
                  </a:cubicBezTo>
                  <a:cubicBezTo>
                    <a:pt x="9" y="0"/>
                    <a:pt x="9" y="0"/>
                    <a:pt x="9" y="0"/>
                  </a:cubicBezTo>
                  <a:cubicBezTo>
                    <a:pt x="8" y="0"/>
                    <a:pt x="7" y="0"/>
                    <a:pt x="7" y="1"/>
                  </a:cubicBezTo>
                  <a:cubicBezTo>
                    <a:pt x="7" y="2"/>
                    <a:pt x="7" y="2"/>
                    <a:pt x="7" y="2"/>
                  </a:cubicBezTo>
                  <a:cubicBezTo>
                    <a:pt x="7" y="2"/>
                    <a:pt x="7" y="2"/>
                    <a:pt x="7" y="2"/>
                  </a:cubicBezTo>
                  <a:cubicBezTo>
                    <a:pt x="7" y="2"/>
                    <a:pt x="6" y="2"/>
                    <a:pt x="6" y="2"/>
                  </a:cubicBezTo>
                  <a:cubicBezTo>
                    <a:pt x="6" y="2"/>
                    <a:pt x="6" y="2"/>
                    <a:pt x="6" y="2"/>
                  </a:cubicBezTo>
                  <a:cubicBezTo>
                    <a:pt x="6" y="1"/>
                    <a:pt x="6" y="1"/>
                    <a:pt x="6" y="1"/>
                  </a:cubicBezTo>
                  <a:cubicBezTo>
                    <a:pt x="5" y="1"/>
                    <a:pt x="5" y="0"/>
                    <a:pt x="4" y="1"/>
                  </a:cubicBezTo>
                  <a:cubicBezTo>
                    <a:pt x="3" y="1"/>
                    <a:pt x="3" y="1"/>
                    <a:pt x="3" y="1"/>
                  </a:cubicBezTo>
                  <a:cubicBezTo>
                    <a:pt x="3" y="1"/>
                    <a:pt x="3" y="1"/>
                    <a:pt x="3" y="2"/>
                  </a:cubicBezTo>
                  <a:cubicBezTo>
                    <a:pt x="3" y="2"/>
                    <a:pt x="3" y="2"/>
                    <a:pt x="3" y="3"/>
                  </a:cubicBezTo>
                  <a:cubicBezTo>
                    <a:pt x="3" y="3"/>
                    <a:pt x="3" y="3"/>
                    <a:pt x="3" y="3"/>
                  </a:cubicBezTo>
                  <a:cubicBezTo>
                    <a:pt x="3" y="3"/>
                    <a:pt x="3" y="3"/>
                    <a:pt x="3" y="3"/>
                  </a:cubicBezTo>
                  <a:cubicBezTo>
                    <a:pt x="3" y="3"/>
                    <a:pt x="3" y="3"/>
                    <a:pt x="3" y="3"/>
                  </a:cubicBezTo>
                  <a:cubicBezTo>
                    <a:pt x="3" y="4"/>
                    <a:pt x="3" y="4"/>
                    <a:pt x="3" y="4"/>
                  </a:cubicBezTo>
                  <a:cubicBezTo>
                    <a:pt x="2" y="4"/>
                    <a:pt x="2" y="4"/>
                    <a:pt x="2" y="4"/>
                  </a:cubicBezTo>
                  <a:cubicBezTo>
                    <a:pt x="2" y="4"/>
                    <a:pt x="2" y="4"/>
                    <a:pt x="2" y="4"/>
                  </a:cubicBezTo>
                  <a:cubicBezTo>
                    <a:pt x="1" y="4"/>
                    <a:pt x="0" y="4"/>
                    <a:pt x="0" y="4"/>
                  </a:cubicBezTo>
                  <a:cubicBezTo>
                    <a:pt x="0" y="5"/>
                    <a:pt x="0" y="5"/>
                    <a:pt x="0" y="5"/>
                  </a:cubicBezTo>
                  <a:cubicBezTo>
                    <a:pt x="0" y="6"/>
                    <a:pt x="0" y="7"/>
                    <a:pt x="1" y="7"/>
                  </a:cubicBezTo>
                  <a:cubicBezTo>
                    <a:pt x="1" y="7"/>
                    <a:pt x="1" y="7"/>
                    <a:pt x="1" y="7"/>
                  </a:cubicBezTo>
                  <a:cubicBezTo>
                    <a:pt x="1" y="7"/>
                    <a:pt x="1" y="7"/>
                    <a:pt x="1" y="7"/>
                  </a:cubicBezTo>
                  <a:cubicBezTo>
                    <a:pt x="1" y="8"/>
                    <a:pt x="1" y="8"/>
                    <a:pt x="1" y="8"/>
                  </a:cubicBezTo>
                  <a:cubicBezTo>
                    <a:pt x="1" y="8"/>
                    <a:pt x="1" y="8"/>
                    <a:pt x="1" y="8"/>
                  </a:cubicBezTo>
                  <a:cubicBezTo>
                    <a:pt x="1" y="8"/>
                    <a:pt x="1" y="8"/>
                    <a:pt x="1" y="8"/>
                  </a:cubicBezTo>
                  <a:cubicBezTo>
                    <a:pt x="1" y="8"/>
                    <a:pt x="1" y="8"/>
                    <a:pt x="1" y="8"/>
                  </a:cubicBezTo>
                  <a:cubicBezTo>
                    <a:pt x="0" y="9"/>
                    <a:pt x="0" y="9"/>
                    <a:pt x="0" y="9"/>
                  </a:cubicBezTo>
                  <a:cubicBezTo>
                    <a:pt x="0" y="9"/>
                    <a:pt x="0" y="10"/>
                    <a:pt x="0" y="10"/>
                  </a:cubicBezTo>
                  <a:cubicBezTo>
                    <a:pt x="1" y="11"/>
                    <a:pt x="1" y="11"/>
                    <a:pt x="1" y="11"/>
                  </a:cubicBezTo>
                  <a:cubicBezTo>
                    <a:pt x="1" y="12"/>
                    <a:pt x="2" y="12"/>
                    <a:pt x="2" y="11"/>
                  </a:cubicBezTo>
                  <a:cubicBezTo>
                    <a:pt x="3" y="11"/>
                    <a:pt x="3" y="11"/>
                    <a:pt x="3" y="11"/>
                  </a:cubicBezTo>
                  <a:cubicBezTo>
                    <a:pt x="3" y="11"/>
                    <a:pt x="3" y="11"/>
                    <a:pt x="3" y="11"/>
                  </a:cubicBezTo>
                  <a:cubicBezTo>
                    <a:pt x="3" y="11"/>
                    <a:pt x="3" y="12"/>
                    <a:pt x="3" y="12"/>
                  </a:cubicBezTo>
                  <a:cubicBezTo>
                    <a:pt x="4" y="12"/>
                    <a:pt x="4" y="12"/>
                    <a:pt x="4" y="12"/>
                  </a:cubicBezTo>
                  <a:cubicBezTo>
                    <a:pt x="3" y="12"/>
                    <a:pt x="3" y="12"/>
                    <a:pt x="3" y="12"/>
                  </a:cubicBezTo>
                  <a:cubicBezTo>
                    <a:pt x="3" y="13"/>
                    <a:pt x="3" y="14"/>
                    <a:pt x="4" y="14"/>
                  </a:cubicBezTo>
                  <a:cubicBezTo>
                    <a:pt x="5" y="14"/>
                    <a:pt x="5" y="14"/>
                    <a:pt x="5" y="14"/>
                  </a:cubicBezTo>
                  <a:cubicBezTo>
                    <a:pt x="6" y="14"/>
                    <a:pt x="6" y="14"/>
                    <a:pt x="7" y="14"/>
                  </a:cubicBezTo>
                  <a:cubicBezTo>
                    <a:pt x="7" y="13"/>
                    <a:pt x="7" y="13"/>
                    <a:pt x="7" y="13"/>
                  </a:cubicBezTo>
                  <a:cubicBezTo>
                    <a:pt x="7" y="13"/>
                    <a:pt x="7" y="13"/>
                    <a:pt x="7" y="13"/>
                  </a:cubicBezTo>
                  <a:cubicBezTo>
                    <a:pt x="7" y="13"/>
                    <a:pt x="7" y="13"/>
                    <a:pt x="8" y="13"/>
                  </a:cubicBezTo>
                  <a:close/>
                  <a:moveTo>
                    <a:pt x="5" y="7"/>
                  </a:moveTo>
                  <a:cubicBezTo>
                    <a:pt x="5" y="5"/>
                    <a:pt x="6" y="5"/>
                    <a:pt x="8" y="5"/>
                  </a:cubicBezTo>
                  <a:cubicBezTo>
                    <a:pt x="9" y="6"/>
                    <a:pt x="9" y="7"/>
                    <a:pt x="9" y="8"/>
                  </a:cubicBezTo>
                  <a:cubicBezTo>
                    <a:pt x="9" y="9"/>
                    <a:pt x="7" y="10"/>
                    <a:pt x="6" y="9"/>
                  </a:cubicBezTo>
                  <a:cubicBezTo>
                    <a:pt x="5" y="9"/>
                    <a:pt x="4" y="8"/>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99"/>
            <p:cNvSpPr>
              <a:spLocks/>
            </p:cNvSpPr>
            <p:nvPr/>
          </p:nvSpPr>
          <p:spPr bwMode="auto">
            <a:xfrm>
              <a:off x="18751895" y="8459556"/>
              <a:ext cx="1411672" cy="470680"/>
            </a:xfrm>
            <a:custGeom>
              <a:avLst/>
              <a:gdLst>
                <a:gd name="T0" fmla="*/ 34 w 69"/>
                <a:gd name="T1" fmla="*/ 8 h 23"/>
                <a:gd name="T2" fmla="*/ 26 w 69"/>
                <a:gd name="T3" fmla="*/ 0 h 23"/>
                <a:gd name="T4" fmla="*/ 0 w 69"/>
                <a:gd name="T5" fmla="*/ 22 h 23"/>
                <a:gd name="T6" fmla="*/ 4 w 69"/>
                <a:gd name="T7" fmla="*/ 23 h 23"/>
                <a:gd name="T8" fmla="*/ 65 w 69"/>
                <a:gd name="T9" fmla="*/ 23 h 23"/>
                <a:gd name="T10" fmla="*/ 69 w 69"/>
                <a:gd name="T11" fmla="*/ 22 h 23"/>
                <a:gd name="T12" fmla="*/ 43 w 69"/>
                <a:gd name="T13" fmla="*/ 0 h 23"/>
                <a:gd name="T14" fmla="*/ 34 w 69"/>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3">
                  <a:moveTo>
                    <a:pt x="34" y="8"/>
                  </a:moveTo>
                  <a:cubicBezTo>
                    <a:pt x="26" y="0"/>
                    <a:pt x="26" y="0"/>
                    <a:pt x="26" y="0"/>
                  </a:cubicBezTo>
                  <a:cubicBezTo>
                    <a:pt x="0" y="22"/>
                    <a:pt x="0" y="22"/>
                    <a:pt x="0" y="22"/>
                  </a:cubicBezTo>
                  <a:cubicBezTo>
                    <a:pt x="1" y="22"/>
                    <a:pt x="3" y="23"/>
                    <a:pt x="4" y="23"/>
                  </a:cubicBezTo>
                  <a:cubicBezTo>
                    <a:pt x="65" y="23"/>
                    <a:pt x="65" y="23"/>
                    <a:pt x="65" y="23"/>
                  </a:cubicBezTo>
                  <a:cubicBezTo>
                    <a:pt x="66" y="23"/>
                    <a:pt x="68" y="22"/>
                    <a:pt x="69" y="22"/>
                  </a:cubicBezTo>
                  <a:cubicBezTo>
                    <a:pt x="43" y="0"/>
                    <a:pt x="43" y="0"/>
                    <a:pt x="43" y="0"/>
                  </a:cubicBezTo>
                  <a:lnTo>
                    <a:pt x="34" y="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200"/>
            <p:cNvSpPr>
              <a:spLocks/>
            </p:cNvSpPr>
            <p:nvPr/>
          </p:nvSpPr>
          <p:spPr bwMode="auto">
            <a:xfrm>
              <a:off x="18751895" y="7888567"/>
              <a:ext cx="1411672" cy="632718"/>
            </a:xfrm>
            <a:custGeom>
              <a:avLst/>
              <a:gdLst>
                <a:gd name="T0" fmla="*/ 69 w 69"/>
                <a:gd name="T1" fmla="*/ 1 h 31"/>
                <a:gd name="T2" fmla="*/ 65 w 69"/>
                <a:gd name="T3" fmla="*/ 0 h 31"/>
                <a:gd name="T4" fmla="*/ 4 w 69"/>
                <a:gd name="T5" fmla="*/ 0 h 31"/>
                <a:gd name="T6" fmla="*/ 0 w 69"/>
                <a:gd name="T7" fmla="*/ 1 h 31"/>
                <a:gd name="T8" fmla="*/ 34 w 69"/>
                <a:gd name="T9" fmla="*/ 31 h 31"/>
                <a:gd name="T10" fmla="*/ 69 w 69"/>
                <a:gd name="T11" fmla="*/ 1 h 31"/>
              </a:gdLst>
              <a:ahLst/>
              <a:cxnLst>
                <a:cxn ang="0">
                  <a:pos x="T0" y="T1"/>
                </a:cxn>
                <a:cxn ang="0">
                  <a:pos x="T2" y="T3"/>
                </a:cxn>
                <a:cxn ang="0">
                  <a:pos x="T4" y="T5"/>
                </a:cxn>
                <a:cxn ang="0">
                  <a:pos x="T6" y="T7"/>
                </a:cxn>
                <a:cxn ang="0">
                  <a:pos x="T8" y="T9"/>
                </a:cxn>
                <a:cxn ang="0">
                  <a:pos x="T10" y="T11"/>
                </a:cxn>
              </a:cxnLst>
              <a:rect l="0" t="0" r="r" b="b"/>
              <a:pathLst>
                <a:path w="69" h="31">
                  <a:moveTo>
                    <a:pt x="69" y="1"/>
                  </a:moveTo>
                  <a:cubicBezTo>
                    <a:pt x="68" y="0"/>
                    <a:pt x="66" y="0"/>
                    <a:pt x="65" y="0"/>
                  </a:cubicBezTo>
                  <a:cubicBezTo>
                    <a:pt x="4" y="0"/>
                    <a:pt x="4" y="0"/>
                    <a:pt x="4" y="0"/>
                  </a:cubicBezTo>
                  <a:cubicBezTo>
                    <a:pt x="3" y="0"/>
                    <a:pt x="1" y="0"/>
                    <a:pt x="0" y="1"/>
                  </a:cubicBezTo>
                  <a:cubicBezTo>
                    <a:pt x="34" y="31"/>
                    <a:pt x="34" y="31"/>
                    <a:pt x="34" y="31"/>
                  </a:cubicBezTo>
                  <a:lnTo>
                    <a:pt x="69" y="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201"/>
            <p:cNvSpPr>
              <a:spLocks/>
            </p:cNvSpPr>
            <p:nvPr/>
          </p:nvSpPr>
          <p:spPr bwMode="auto">
            <a:xfrm>
              <a:off x="18732609" y="7969585"/>
              <a:ext cx="489844" cy="879632"/>
            </a:xfrm>
            <a:custGeom>
              <a:avLst/>
              <a:gdLst>
                <a:gd name="T0" fmla="*/ 0 w 127"/>
                <a:gd name="T1" fmla="*/ 0 h 228"/>
                <a:gd name="T2" fmla="*/ 0 w 127"/>
                <a:gd name="T3" fmla="*/ 228 h 228"/>
                <a:gd name="T4" fmla="*/ 127 w 127"/>
                <a:gd name="T5" fmla="*/ 117 h 228"/>
                <a:gd name="T6" fmla="*/ 0 w 127"/>
                <a:gd name="T7" fmla="*/ 0 h 228"/>
              </a:gdLst>
              <a:ahLst/>
              <a:cxnLst>
                <a:cxn ang="0">
                  <a:pos x="T0" y="T1"/>
                </a:cxn>
                <a:cxn ang="0">
                  <a:pos x="T2" y="T3"/>
                </a:cxn>
                <a:cxn ang="0">
                  <a:pos x="T4" y="T5"/>
                </a:cxn>
                <a:cxn ang="0">
                  <a:pos x="T6" y="T7"/>
                </a:cxn>
              </a:cxnLst>
              <a:rect l="0" t="0" r="r" b="b"/>
              <a:pathLst>
                <a:path w="127" h="228">
                  <a:moveTo>
                    <a:pt x="0" y="0"/>
                  </a:moveTo>
                  <a:lnTo>
                    <a:pt x="0" y="228"/>
                  </a:lnTo>
                  <a:lnTo>
                    <a:pt x="127" y="11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202"/>
            <p:cNvSpPr>
              <a:spLocks/>
            </p:cNvSpPr>
            <p:nvPr/>
          </p:nvSpPr>
          <p:spPr bwMode="auto">
            <a:xfrm>
              <a:off x="19693010" y="7969585"/>
              <a:ext cx="489844" cy="879632"/>
            </a:xfrm>
            <a:custGeom>
              <a:avLst/>
              <a:gdLst>
                <a:gd name="T0" fmla="*/ 0 w 127"/>
                <a:gd name="T1" fmla="*/ 117 h 228"/>
                <a:gd name="T2" fmla="*/ 127 w 127"/>
                <a:gd name="T3" fmla="*/ 228 h 228"/>
                <a:gd name="T4" fmla="*/ 127 w 127"/>
                <a:gd name="T5" fmla="*/ 0 h 228"/>
                <a:gd name="T6" fmla="*/ 0 w 127"/>
                <a:gd name="T7" fmla="*/ 117 h 228"/>
              </a:gdLst>
              <a:ahLst/>
              <a:cxnLst>
                <a:cxn ang="0">
                  <a:pos x="T0" y="T1"/>
                </a:cxn>
                <a:cxn ang="0">
                  <a:pos x="T2" y="T3"/>
                </a:cxn>
                <a:cxn ang="0">
                  <a:pos x="T4" y="T5"/>
                </a:cxn>
                <a:cxn ang="0">
                  <a:pos x="T6" y="T7"/>
                </a:cxn>
              </a:cxnLst>
              <a:rect l="0" t="0" r="r" b="b"/>
              <a:pathLst>
                <a:path w="127" h="228">
                  <a:moveTo>
                    <a:pt x="0" y="117"/>
                  </a:moveTo>
                  <a:lnTo>
                    <a:pt x="127" y="228"/>
                  </a:lnTo>
                  <a:lnTo>
                    <a:pt x="127" y="0"/>
                  </a:lnTo>
                  <a:lnTo>
                    <a:pt x="0" y="11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203"/>
            <p:cNvSpPr>
              <a:spLocks noEditPoints="1"/>
            </p:cNvSpPr>
            <p:nvPr/>
          </p:nvSpPr>
          <p:spPr bwMode="auto">
            <a:xfrm>
              <a:off x="21224249" y="7155541"/>
              <a:ext cx="836976" cy="775466"/>
            </a:xfrm>
            <a:custGeom>
              <a:avLst/>
              <a:gdLst>
                <a:gd name="T0" fmla="*/ 37 w 41"/>
                <a:gd name="T1" fmla="*/ 27 h 38"/>
                <a:gd name="T2" fmla="*/ 26 w 41"/>
                <a:gd name="T3" fmla="*/ 4 h 38"/>
                <a:gd name="T4" fmla="*/ 4 w 41"/>
                <a:gd name="T5" fmla="*/ 14 h 38"/>
                <a:gd name="T6" fmla="*/ 14 w 41"/>
                <a:gd name="T7" fmla="*/ 37 h 38"/>
                <a:gd name="T8" fmla="*/ 16 w 41"/>
                <a:gd name="T9" fmla="*/ 38 h 38"/>
                <a:gd name="T10" fmla="*/ 19 w 41"/>
                <a:gd name="T11" fmla="*/ 37 h 38"/>
                <a:gd name="T12" fmla="*/ 18 w 41"/>
                <a:gd name="T13" fmla="*/ 34 h 38"/>
                <a:gd name="T14" fmla="*/ 16 w 41"/>
                <a:gd name="T15" fmla="*/ 33 h 38"/>
                <a:gd name="T16" fmla="*/ 8 w 41"/>
                <a:gd name="T17" fmla="*/ 16 h 38"/>
                <a:gd name="T18" fmla="*/ 25 w 41"/>
                <a:gd name="T19" fmla="*/ 8 h 38"/>
                <a:gd name="T20" fmla="*/ 33 w 41"/>
                <a:gd name="T21" fmla="*/ 25 h 38"/>
                <a:gd name="T22" fmla="*/ 31 w 41"/>
                <a:gd name="T23" fmla="*/ 31 h 38"/>
                <a:gd name="T24" fmla="*/ 28 w 41"/>
                <a:gd name="T25" fmla="*/ 33 h 38"/>
                <a:gd name="T26" fmla="*/ 27 w 41"/>
                <a:gd name="T27" fmla="*/ 30 h 38"/>
                <a:gd name="T28" fmla="*/ 29 w 41"/>
                <a:gd name="T29" fmla="*/ 24 h 38"/>
                <a:gd name="T30" fmla="*/ 23 w 41"/>
                <a:gd name="T31" fmla="*/ 12 h 38"/>
                <a:gd name="T32" fmla="*/ 12 w 41"/>
                <a:gd name="T33" fmla="*/ 17 h 38"/>
                <a:gd name="T34" fmla="*/ 17 w 41"/>
                <a:gd name="T35" fmla="*/ 29 h 38"/>
                <a:gd name="T36" fmla="*/ 22 w 41"/>
                <a:gd name="T37" fmla="*/ 29 h 38"/>
                <a:gd name="T38" fmla="*/ 26 w 41"/>
                <a:gd name="T39" fmla="*/ 37 h 38"/>
                <a:gd name="T40" fmla="*/ 35 w 41"/>
                <a:gd name="T41" fmla="*/ 33 h 38"/>
                <a:gd name="T42" fmla="*/ 37 w 41"/>
                <a:gd name="T43" fmla="*/ 27 h 38"/>
                <a:gd name="T44" fmla="*/ 19 w 41"/>
                <a:gd name="T45" fmla="*/ 25 h 38"/>
                <a:gd name="T46" fmla="*/ 16 w 41"/>
                <a:gd name="T47" fmla="*/ 19 h 38"/>
                <a:gd name="T48" fmla="*/ 22 w 41"/>
                <a:gd name="T49" fmla="*/ 16 h 38"/>
                <a:gd name="T50" fmla="*/ 25 w 41"/>
                <a:gd name="T51" fmla="*/ 22 h 38"/>
                <a:gd name="T52" fmla="*/ 19 w 41"/>
                <a:gd name="T53"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38">
                  <a:moveTo>
                    <a:pt x="37" y="27"/>
                  </a:moveTo>
                  <a:cubicBezTo>
                    <a:pt x="41" y="17"/>
                    <a:pt x="36" y="7"/>
                    <a:pt x="26" y="4"/>
                  </a:cubicBezTo>
                  <a:cubicBezTo>
                    <a:pt x="17" y="0"/>
                    <a:pt x="7" y="5"/>
                    <a:pt x="4" y="14"/>
                  </a:cubicBezTo>
                  <a:cubicBezTo>
                    <a:pt x="0" y="24"/>
                    <a:pt x="5" y="34"/>
                    <a:pt x="14" y="37"/>
                  </a:cubicBezTo>
                  <a:cubicBezTo>
                    <a:pt x="16" y="38"/>
                    <a:pt x="16" y="38"/>
                    <a:pt x="16" y="38"/>
                  </a:cubicBezTo>
                  <a:cubicBezTo>
                    <a:pt x="18" y="38"/>
                    <a:pt x="19" y="38"/>
                    <a:pt x="19" y="37"/>
                  </a:cubicBezTo>
                  <a:cubicBezTo>
                    <a:pt x="20" y="36"/>
                    <a:pt x="19" y="34"/>
                    <a:pt x="18" y="34"/>
                  </a:cubicBezTo>
                  <a:cubicBezTo>
                    <a:pt x="16" y="33"/>
                    <a:pt x="16" y="33"/>
                    <a:pt x="16" y="33"/>
                  </a:cubicBezTo>
                  <a:cubicBezTo>
                    <a:pt x="9" y="31"/>
                    <a:pt x="5" y="23"/>
                    <a:pt x="8" y="16"/>
                  </a:cubicBezTo>
                  <a:cubicBezTo>
                    <a:pt x="10" y="9"/>
                    <a:pt x="18" y="5"/>
                    <a:pt x="25" y="8"/>
                  </a:cubicBezTo>
                  <a:cubicBezTo>
                    <a:pt x="32" y="10"/>
                    <a:pt x="36" y="18"/>
                    <a:pt x="33" y="25"/>
                  </a:cubicBezTo>
                  <a:cubicBezTo>
                    <a:pt x="31" y="31"/>
                    <a:pt x="31" y="31"/>
                    <a:pt x="31" y="31"/>
                  </a:cubicBezTo>
                  <a:cubicBezTo>
                    <a:pt x="30" y="32"/>
                    <a:pt x="29" y="33"/>
                    <a:pt x="28" y="33"/>
                  </a:cubicBezTo>
                  <a:cubicBezTo>
                    <a:pt x="27" y="32"/>
                    <a:pt x="26" y="31"/>
                    <a:pt x="27" y="30"/>
                  </a:cubicBezTo>
                  <a:cubicBezTo>
                    <a:pt x="29" y="24"/>
                    <a:pt x="29" y="24"/>
                    <a:pt x="29" y="24"/>
                  </a:cubicBezTo>
                  <a:cubicBezTo>
                    <a:pt x="30" y="19"/>
                    <a:pt x="28" y="14"/>
                    <a:pt x="23" y="12"/>
                  </a:cubicBezTo>
                  <a:cubicBezTo>
                    <a:pt x="19" y="10"/>
                    <a:pt x="14" y="13"/>
                    <a:pt x="12" y="17"/>
                  </a:cubicBezTo>
                  <a:cubicBezTo>
                    <a:pt x="10" y="22"/>
                    <a:pt x="13" y="27"/>
                    <a:pt x="17" y="29"/>
                  </a:cubicBezTo>
                  <a:cubicBezTo>
                    <a:pt x="19" y="29"/>
                    <a:pt x="21" y="30"/>
                    <a:pt x="22" y="29"/>
                  </a:cubicBezTo>
                  <a:cubicBezTo>
                    <a:pt x="21" y="32"/>
                    <a:pt x="23" y="36"/>
                    <a:pt x="26" y="37"/>
                  </a:cubicBezTo>
                  <a:cubicBezTo>
                    <a:pt x="30" y="38"/>
                    <a:pt x="34" y="36"/>
                    <a:pt x="35" y="33"/>
                  </a:cubicBezTo>
                  <a:lnTo>
                    <a:pt x="37" y="27"/>
                  </a:lnTo>
                  <a:close/>
                  <a:moveTo>
                    <a:pt x="19" y="25"/>
                  </a:moveTo>
                  <a:cubicBezTo>
                    <a:pt x="17" y="24"/>
                    <a:pt x="15" y="21"/>
                    <a:pt x="16" y="19"/>
                  </a:cubicBezTo>
                  <a:cubicBezTo>
                    <a:pt x="17" y="17"/>
                    <a:pt x="20" y="15"/>
                    <a:pt x="22" y="16"/>
                  </a:cubicBezTo>
                  <a:cubicBezTo>
                    <a:pt x="24" y="17"/>
                    <a:pt x="25" y="20"/>
                    <a:pt x="25" y="22"/>
                  </a:cubicBezTo>
                  <a:cubicBezTo>
                    <a:pt x="24" y="24"/>
                    <a:pt x="21" y="26"/>
                    <a:pt x="19" y="25"/>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4"/>
            <p:cNvSpPr>
              <a:spLocks/>
            </p:cNvSpPr>
            <p:nvPr/>
          </p:nvSpPr>
          <p:spPr bwMode="auto">
            <a:xfrm>
              <a:off x="4399891" y="5519735"/>
              <a:ext cx="794548" cy="532409"/>
            </a:xfrm>
            <a:custGeom>
              <a:avLst/>
              <a:gdLst>
                <a:gd name="T0" fmla="*/ 36 w 39"/>
                <a:gd name="T1" fmla="*/ 6 h 26"/>
                <a:gd name="T2" fmla="*/ 28 w 39"/>
                <a:gd name="T3" fmla="*/ 2 h 26"/>
                <a:gd name="T4" fmla="*/ 25 w 39"/>
                <a:gd name="T5" fmla="*/ 0 h 26"/>
                <a:gd name="T6" fmla="*/ 13 w 39"/>
                <a:gd name="T7" fmla="*/ 0 h 26"/>
                <a:gd name="T8" fmla="*/ 6 w 39"/>
                <a:gd name="T9" fmla="*/ 4 h 26"/>
                <a:gd name="T10" fmla="*/ 3 w 39"/>
                <a:gd name="T11" fmla="*/ 5 h 26"/>
                <a:gd name="T12" fmla="*/ 0 w 39"/>
                <a:gd name="T13" fmla="*/ 19 h 26"/>
                <a:gd name="T14" fmla="*/ 1 w 39"/>
                <a:gd name="T15" fmla="*/ 22 h 26"/>
                <a:gd name="T16" fmla="*/ 18 w 39"/>
                <a:gd name="T17" fmla="*/ 25 h 26"/>
                <a:gd name="T18" fmla="*/ 37 w 39"/>
                <a:gd name="T19" fmla="*/ 22 h 26"/>
                <a:gd name="T20" fmla="*/ 38 w 39"/>
                <a:gd name="T21" fmla="*/ 21 h 26"/>
                <a:gd name="T22" fmla="*/ 36 w 39"/>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6">
                  <a:moveTo>
                    <a:pt x="36" y="6"/>
                  </a:moveTo>
                  <a:cubicBezTo>
                    <a:pt x="35" y="4"/>
                    <a:pt x="28" y="2"/>
                    <a:pt x="28" y="2"/>
                  </a:cubicBezTo>
                  <a:cubicBezTo>
                    <a:pt x="25" y="1"/>
                    <a:pt x="25" y="0"/>
                    <a:pt x="25" y="0"/>
                  </a:cubicBezTo>
                  <a:cubicBezTo>
                    <a:pt x="18" y="13"/>
                    <a:pt x="13" y="0"/>
                    <a:pt x="13" y="0"/>
                  </a:cubicBezTo>
                  <a:cubicBezTo>
                    <a:pt x="13" y="1"/>
                    <a:pt x="6" y="4"/>
                    <a:pt x="6" y="4"/>
                  </a:cubicBezTo>
                  <a:cubicBezTo>
                    <a:pt x="4" y="4"/>
                    <a:pt x="3" y="5"/>
                    <a:pt x="3" y="5"/>
                  </a:cubicBezTo>
                  <a:cubicBezTo>
                    <a:pt x="0" y="10"/>
                    <a:pt x="0" y="19"/>
                    <a:pt x="0" y="19"/>
                  </a:cubicBezTo>
                  <a:cubicBezTo>
                    <a:pt x="0" y="22"/>
                    <a:pt x="1" y="22"/>
                    <a:pt x="1" y="22"/>
                  </a:cubicBezTo>
                  <a:cubicBezTo>
                    <a:pt x="8" y="25"/>
                    <a:pt x="18" y="25"/>
                    <a:pt x="18" y="25"/>
                  </a:cubicBezTo>
                  <a:cubicBezTo>
                    <a:pt x="29" y="26"/>
                    <a:pt x="37" y="22"/>
                    <a:pt x="37" y="22"/>
                  </a:cubicBezTo>
                  <a:cubicBezTo>
                    <a:pt x="38" y="22"/>
                    <a:pt x="38" y="21"/>
                    <a:pt x="38" y="21"/>
                  </a:cubicBezTo>
                  <a:cubicBezTo>
                    <a:pt x="39" y="14"/>
                    <a:pt x="36" y="6"/>
                    <a:pt x="36" y="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06"/>
            <p:cNvSpPr>
              <a:spLocks noEditPoints="1"/>
            </p:cNvSpPr>
            <p:nvPr/>
          </p:nvSpPr>
          <p:spPr bwMode="auto">
            <a:xfrm>
              <a:off x="4600457" y="5029763"/>
              <a:ext cx="389561" cy="509260"/>
            </a:xfrm>
            <a:custGeom>
              <a:avLst/>
              <a:gdLst>
                <a:gd name="T0" fmla="*/ 2 w 19"/>
                <a:gd name="T1" fmla="*/ 17 h 25"/>
                <a:gd name="T2" fmla="*/ 9 w 19"/>
                <a:gd name="T3" fmla="*/ 25 h 25"/>
                <a:gd name="T4" fmla="*/ 17 w 19"/>
                <a:gd name="T5" fmla="*/ 17 h 25"/>
                <a:gd name="T6" fmla="*/ 18 w 19"/>
                <a:gd name="T7" fmla="*/ 15 h 25"/>
                <a:gd name="T8" fmla="*/ 17 w 19"/>
                <a:gd name="T9" fmla="*/ 13 h 25"/>
                <a:gd name="T10" fmla="*/ 17 w 19"/>
                <a:gd name="T11" fmla="*/ 5 h 25"/>
                <a:gd name="T12" fmla="*/ 13 w 19"/>
                <a:gd name="T13" fmla="*/ 2 h 25"/>
                <a:gd name="T14" fmla="*/ 12 w 19"/>
                <a:gd name="T15" fmla="*/ 2 h 25"/>
                <a:gd name="T16" fmla="*/ 13 w 19"/>
                <a:gd name="T17" fmla="*/ 2 h 25"/>
                <a:gd name="T18" fmla="*/ 12 w 19"/>
                <a:gd name="T19" fmla="*/ 2 h 25"/>
                <a:gd name="T20" fmla="*/ 12 w 19"/>
                <a:gd name="T21" fmla="*/ 2 h 25"/>
                <a:gd name="T22" fmla="*/ 12 w 19"/>
                <a:gd name="T23" fmla="*/ 2 h 25"/>
                <a:gd name="T24" fmla="*/ 12 w 19"/>
                <a:gd name="T25" fmla="*/ 2 h 25"/>
                <a:gd name="T26" fmla="*/ 11 w 19"/>
                <a:gd name="T27" fmla="*/ 2 h 25"/>
                <a:gd name="T28" fmla="*/ 12 w 19"/>
                <a:gd name="T29" fmla="*/ 2 h 25"/>
                <a:gd name="T30" fmla="*/ 10 w 19"/>
                <a:gd name="T31" fmla="*/ 0 h 25"/>
                <a:gd name="T32" fmla="*/ 9 w 19"/>
                <a:gd name="T33" fmla="*/ 1 h 25"/>
                <a:gd name="T34" fmla="*/ 10 w 19"/>
                <a:gd name="T35" fmla="*/ 0 h 25"/>
                <a:gd name="T36" fmla="*/ 9 w 19"/>
                <a:gd name="T37" fmla="*/ 0 h 25"/>
                <a:gd name="T38" fmla="*/ 8 w 19"/>
                <a:gd name="T39" fmla="*/ 2 h 25"/>
                <a:gd name="T40" fmla="*/ 8 w 19"/>
                <a:gd name="T41" fmla="*/ 2 h 25"/>
                <a:gd name="T42" fmla="*/ 8 w 19"/>
                <a:gd name="T43" fmla="*/ 1 h 25"/>
                <a:gd name="T44" fmla="*/ 7 w 19"/>
                <a:gd name="T45" fmla="*/ 1 h 25"/>
                <a:gd name="T46" fmla="*/ 7 w 19"/>
                <a:gd name="T47" fmla="*/ 1 h 25"/>
                <a:gd name="T48" fmla="*/ 8 w 19"/>
                <a:gd name="T49" fmla="*/ 1 h 25"/>
                <a:gd name="T50" fmla="*/ 7 w 19"/>
                <a:gd name="T51" fmla="*/ 1 h 25"/>
                <a:gd name="T52" fmla="*/ 6 w 19"/>
                <a:gd name="T53" fmla="*/ 1 h 25"/>
                <a:gd name="T54" fmla="*/ 1 w 19"/>
                <a:gd name="T55" fmla="*/ 7 h 25"/>
                <a:gd name="T56" fmla="*/ 1 w 19"/>
                <a:gd name="T57" fmla="*/ 13 h 25"/>
                <a:gd name="T58" fmla="*/ 1 w 19"/>
                <a:gd name="T59" fmla="*/ 15 h 25"/>
                <a:gd name="T60" fmla="*/ 2 w 19"/>
                <a:gd name="T61" fmla="*/ 17 h 25"/>
                <a:gd name="T62" fmla="*/ 2 w 19"/>
                <a:gd name="T63" fmla="*/ 15 h 25"/>
                <a:gd name="T64" fmla="*/ 2 w 19"/>
                <a:gd name="T65" fmla="*/ 15 h 25"/>
                <a:gd name="T66" fmla="*/ 9 w 19"/>
                <a:gd name="T67" fmla="*/ 0 h 25"/>
                <a:gd name="T68" fmla="*/ 8 w 19"/>
                <a:gd name="T69" fmla="*/ 1 h 25"/>
                <a:gd name="T70" fmla="*/ 8 w 19"/>
                <a:gd name="T71" fmla="*/ 1 h 25"/>
                <a:gd name="T72" fmla="*/ 9 w 19"/>
                <a:gd name="T7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25">
                  <a:moveTo>
                    <a:pt x="2" y="17"/>
                  </a:moveTo>
                  <a:cubicBezTo>
                    <a:pt x="2" y="21"/>
                    <a:pt x="6" y="25"/>
                    <a:pt x="9" y="25"/>
                  </a:cubicBezTo>
                  <a:cubicBezTo>
                    <a:pt x="13" y="25"/>
                    <a:pt x="16" y="21"/>
                    <a:pt x="17" y="17"/>
                  </a:cubicBezTo>
                  <a:cubicBezTo>
                    <a:pt x="17" y="17"/>
                    <a:pt x="18" y="16"/>
                    <a:pt x="18" y="15"/>
                  </a:cubicBezTo>
                  <a:cubicBezTo>
                    <a:pt x="18" y="15"/>
                    <a:pt x="18" y="13"/>
                    <a:pt x="17" y="13"/>
                  </a:cubicBezTo>
                  <a:cubicBezTo>
                    <a:pt x="18" y="12"/>
                    <a:pt x="19" y="7"/>
                    <a:pt x="17" y="5"/>
                  </a:cubicBezTo>
                  <a:cubicBezTo>
                    <a:pt x="17" y="5"/>
                    <a:pt x="15" y="3"/>
                    <a:pt x="13" y="2"/>
                  </a:cubicBezTo>
                  <a:cubicBezTo>
                    <a:pt x="12" y="2"/>
                    <a:pt x="12" y="2"/>
                    <a:pt x="12" y="2"/>
                  </a:cubicBezTo>
                  <a:cubicBezTo>
                    <a:pt x="12" y="2"/>
                    <a:pt x="13" y="2"/>
                    <a:pt x="13"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1" y="2"/>
                  </a:cubicBezTo>
                  <a:cubicBezTo>
                    <a:pt x="11" y="2"/>
                    <a:pt x="11" y="2"/>
                    <a:pt x="12" y="2"/>
                  </a:cubicBezTo>
                  <a:cubicBezTo>
                    <a:pt x="11" y="2"/>
                    <a:pt x="10" y="1"/>
                    <a:pt x="10" y="0"/>
                  </a:cubicBezTo>
                  <a:cubicBezTo>
                    <a:pt x="10" y="0"/>
                    <a:pt x="9" y="0"/>
                    <a:pt x="9" y="1"/>
                  </a:cubicBezTo>
                  <a:cubicBezTo>
                    <a:pt x="9" y="0"/>
                    <a:pt x="9" y="0"/>
                    <a:pt x="10" y="0"/>
                  </a:cubicBezTo>
                  <a:cubicBezTo>
                    <a:pt x="10" y="0"/>
                    <a:pt x="9" y="0"/>
                    <a:pt x="9" y="0"/>
                  </a:cubicBezTo>
                  <a:cubicBezTo>
                    <a:pt x="9" y="0"/>
                    <a:pt x="8" y="1"/>
                    <a:pt x="8" y="2"/>
                  </a:cubicBezTo>
                  <a:cubicBezTo>
                    <a:pt x="8" y="2"/>
                    <a:pt x="8" y="2"/>
                    <a:pt x="8" y="2"/>
                  </a:cubicBezTo>
                  <a:cubicBezTo>
                    <a:pt x="8" y="1"/>
                    <a:pt x="8" y="1"/>
                    <a:pt x="8" y="1"/>
                  </a:cubicBezTo>
                  <a:cubicBezTo>
                    <a:pt x="8" y="1"/>
                    <a:pt x="8" y="1"/>
                    <a:pt x="7" y="1"/>
                  </a:cubicBezTo>
                  <a:cubicBezTo>
                    <a:pt x="7" y="1"/>
                    <a:pt x="7" y="1"/>
                    <a:pt x="7" y="1"/>
                  </a:cubicBezTo>
                  <a:cubicBezTo>
                    <a:pt x="7" y="1"/>
                    <a:pt x="7" y="1"/>
                    <a:pt x="8" y="1"/>
                  </a:cubicBezTo>
                  <a:cubicBezTo>
                    <a:pt x="8" y="1"/>
                    <a:pt x="7" y="1"/>
                    <a:pt x="7" y="1"/>
                  </a:cubicBezTo>
                  <a:cubicBezTo>
                    <a:pt x="7" y="1"/>
                    <a:pt x="7" y="0"/>
                    <a:pt x="6" y="1"/>
                  </a:cubicBezTo>
                  <a:cubicBezTo>
                    <a:pt x="6" y="1"/>
                    <a:pt x="2" y="3"/>
                    <a:pt x="1" y="7"/>
                  </a:cubicBezTo>
                  <a:cubicBezTo>
                    <a:pt x="1" y="7"/>
                    <a:pt x="1" y="8"/>
                    <a:pt x="1" y="13"/>
                  </a:cubicBezTo>
                  <a:cubicBezTo>
                    <a:pt x="0" y="12"/>
                    <a:pt x="1" y="15"/>
                    <a:pt x="1" y="15"/>
                  </a:cubicBezTo>
                  <a:cubicBezTo>
                    <a:pt x="1" y="16"/>
                    <a:pt x="1" y="17"/>
                    <a:pt x="2" y="17"/>
                  </a:cubicBezTo>
                  <a:close/>
                  <a:moveTo>
                    <a:pt x="2" y="15"/>
                  </a:moveTo>
                  <a:cubicBezTo>
                    <a:pt x="2" y="15"/>
                    <a:pt x="2" y="15"/>
                    <a:pt x="2" y="15"/>
                  </a:cubicBezTo>
                  <a:moveTo>
                    <a:pt x="9" y="0"/>
                  </a:moveTo>
                  <a:cubicBezTo>
                    <a:pt x="9" y="1"/>
                    <a:pt x="9" y="1"/>
                    <a:pt x="8" y="1"/>
                  </a:cubicBezTo>
                  <a:cubicBezTo>
                    <a:pt x="8" y="1"/>
                    <a:pt x="8" y="1"/>
                    <a:pt x="8" y="1"/>
                  </a:cubicBezTo>
                  <a:cubicBezTo>
                    <a:pt x="8" y="1"/>
                    <a:pt x="9" y="1"/>
                    <a:pt x="9"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207"/>
            <p:cNvSpPr>
              <a:spLocks noChangeArrowheads="1"/>
            </p:cNvSpPr>
            <p:nvPr/>
          </p:nvSpPr>
          <p:spPr bwMode="auto">
            <a:xfrm>
              <a:off x="8789190" y="3926365"/>
              <a:ext cx="489844" cy="10416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208"/>
            <p:cNvSpPr>
              <a:spLocks noChangeArrowheads="1"/>
            </p:cNvSpPr>
            <p:nvPr/>
          </p:nvSpPr>
          <p:spPr bwMode="auto">
            <a:xfrm>
              <a:off x="8789190" y="4088403"/>
              <a:ext cx="775264" cy="10416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209"/>
            <p:cNvSpPr>
              <a:spLocks noChangeArrowheads="1"/>
            </p:cNvSpPr>
            <p:nvPr/>
          </p:nvSpPr>
          <p:spPr bwMode="auto">
            <a:xfrm>
              <a:off x="8789190" y="4254297"/>
              <a:ext cx="937259" cy="100309"/>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210"/>
            <p:cNvSpPr>
              <a:spLocks noChangeArrowheads="1"/>
            </p:cNvSpPr>
            <p:nvPr/>
          </p:nvSpPr>
          <p:spPr bwMode="auto">
            <a:xfrm>
              <a:off x="8789190" y="4416335"/>
              <a:ext cx="671123" cy="104168"/>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211"/>
            <p:cNvSpPr>
              <a:spLocks noChangeArrowheads="1"/>
            </p:cNvSpPr>
            <p:nvPr/>
          </p:nvSpPr>
          <p:spPr bwMode="auto">
            <a:xfrm>
              <a:off x="8789190" y="4578372"/>
              <a:ext cx="998972" cy="104168"/>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Rectangle 139"/>
            <p:cNvSpPr>
              <a:spLocks noChangeArrowheads="1"/>
            </p:cNvSpPr>
            <p:nvPr/>
          </p:nvSpPr>
          <p:spPr bwMode="auto">
            <a:xfrm>
              <a:off x="2668084" y="7547133"/>
              <a:ext cx="703908" cy="626929"/>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Rectangle 139"/>
            <p:cNvSpPr>
              <a:spLocks noChangeArrowheads="1"/>
            </p:cNvSpPr>
            <p:nvPr/>
          </p:nvSpPr>
          <p:spPr bwMode="auto">
            <a:xfrm>
              <a:off x="3489632" y="7547133"/>
              <a:ext cx="605524" cy="62692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Rectangle 70"/>
            <p:cNvSpPr>
              <a:spLocks noChangeArrowheads="1"/>
            </p:cNvSpPr>
            <p:nvPr/>
          </p:nvSpPr>
          <p:spPr bwMode="auto">
            <a:xfrm>
              <a:off x="18842532" y="5213019"/>
              <a:ext cx="850478" cy="71567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Rectangle 70"/>
            <p:cNvSpPr>
              <a:spLocks noChangeArrowheads="1"/>
            </p:cNvSpPr>
            <p:nvPr/>
          </p:nvSpPr>
          <p:spPr bwMode="auto">
            <a:xfrm>
              <a:off x="14871725" y="4926703"/>
              <a:ext cx="937257" cy="368442"/>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Rectangle 70"/>
            <p:cNvSpPr>
              <a:spLocks noChangeArrowheads="1"/>
            </p:cNvSpPr>
            <p:nvPr/>
          </p:nvSpPr>
          <p:spPr bwMode="auto">
            <a:xfrm>
              <a:off x="10173864" y="3905147"/>
              <a:ext cx="487460" cy="225693"/>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Rectangle 139"/>
            <p:cNvSpPr>
              <a:spLocks noChangeArrowheads="1"/>
            </p:cNvSpPr>
            <p:nvPr/>
          </p:nvSpPr>
          <p:spPr bwMode="auto">
            <a:xfrm>
              <a:off x="4222498" y="7547133"/>
              <a:ext cx="605524" cy="62692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Rectangle 70"/>
            <p:cNvSpPr>
              <a:spLocks noChangeArrowheads="1"/>
            </p:cNvSpPr>
            <p:nvPr/>
          </p:nvSpPr>
          <p:spPr bwMode="auto">
            <a:xfrm>
              <a:off x="20701620" y="5213019"/>
              <a:ext cx="850478" cy="71567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Rectangle 70"/>
            <p:cNvSpPr>
              <a:spLocks noChangeArrowheads="1"/>
            </p:cNvSpPr>
            <p:nvPr/>
          </p:nvSpPr>
          <p:spPr bwMode="auto">
            <a:xfrm>
              <a:off x="19779596" y="5213019"/>
              <a:ext cx="850478" cy="71567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1"/>
            <p:cNvSpPr>
              <a:spLocks noChangeArrowheads="1"/>
            </p:cNvSpPr>
            <p:nvPr/>
          </p:nvSpPr>
          <p:spPr bwMode="auto">
            <a:xfrm rot="19800000">
              <a:off x="16977530" y="3617587"/>
              <a:ext cx="423822" cy="423822"/>
            </a:xfrm>
            <a:custGeom>
              <a:avLst/>
              <a:gdLst>
                <a:gd name="T0" fmla="*/ 495 w 602"/>
                <a:gd name="T1" fmla="*/ 601 h 602"/>
                <a:gd name="T2" fmla="*/ 495 w 602"/>
                <a:gd name="T3" fmla="*/ 601 h 602"/>
                <a:gd name="T4" fmla="*/ 0 w 602"/>
                <a:gd name="T5" fmla="*/ 99 h 602"/>
                <a:gd name="T6" fmla="*/ 0 w 602"/>
                <a:gd name="T7" fmla="*/ 0 h 602"/>
                <a:gd name="T8" fmla="*/ 601 w 602"/>
                <a:gd name="T9" fmla="*/ 601 h 602"/>
                <a:gd name="T10" fmla="*/ 495 w 602"/>
                <a:gd name="T11" fmla="*/ 601 h 602"/>
                <a:gd name="T12" fmla="*/ 382 w 602"/>
                <a:gd name="T13" fmla="*/ 601 h 602"/>
                <a:gd name="T14" fmla="*/ 382 w 602"/>
                <a:gd name="T15" fmla="*/ 601 h 602"/>
                <a:gd name="T16" fmla="*/ 283 w 602"/>
                <a:gd name="T17" fmla="*/ 601 h 602"/>
                <a:gd name="T18" fmla="*/ 0 w 602"/>
                <a:gd name="T19" fmla="*/ 318 h 602"/>
                <a:gd name="T20" fmla="*/ 0 w 602"/>
                <a:gd name="T21" fmla="*/ 212 h 602"/>
                <a:gd name="T22" fmla="*/ 382 w 602"/>
                <a:gd name="T23" fmla="*/ 601 h 602"/>
                <a:gd name="T24" fmla="*/ 71 w 602"/>
                <a:gd name="T25" fmla="*/ 453 h 602"/>
                <a:gd name="T26" fmla="*/ 71 w 602"/>
                <a:gd name="T27" fmla="*/ 453 h 602"/>
                <a:gd name="T28" fmla="*/ 148 w 602"/>
                <a:gd name="T29" fmla="*/ 523 h 602"/>
                <a:gd name="T30" fmla="*/ 71 w 602"/>
                <a:gd name="T31" fmla="*/ 601 h 602"/>
                <a:gd name="T32" fmla="*/ 0 w 602"/>
                <a:gd name="T33" fmla="*/ 523 h 602"/>
                <a:gd name="T34" fmla="*/ 71 w 602"/>
                <a:gd name="T35" fmla="*/ 45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 h="602">
                  <a:moveTo>
                    <a:pt x="495" y="601"/>
                  </a:moveTo>
                  <a:lnTo>
                    <a:pt x="495" y="601"/>
                  </a:lnTo>
                  <a:cubicBezTo>
                    <a:pt x="495" y="325"/>
                    <a:pt x="276" y="99"/>
                    <a:pt x="0" y="99"/>
                  </a:cubicBezTo>
                  <a:cubicBezTo>
                    <a:pt x="0" y="0"/>
                    <a:pt x="0" y="0"/>
                    <a:pt x="0" y="0"/>
                  </a:cubicBezTo>
                  <a:cubicBezTo>
                    <a:pt x="332" y="0"/>
                    <a:pt x="601" y="269"/>
                    <a:pt x="601" y="601"/>
                  </a:cubicBezTo>
                  <a:lnTo>
                    <a:pt x="495" y="601"/>
                  </a:lnTo>
                  <a:close/>
                  <a:moveTo>
                    <a:pt x="382" y="601"/>
                  </a:moveTo>
                  <a:lnTo>
                    <a:pt x="382" y="601"/>
                  </a:lnTo>
                  <a:cubicBezTo>
                    <a:pt x="283" y="601"/>
                    <a:pt x="283" y="601"/>
                    <a:pt x="283" y="601"/>
                  </a:cubicBezTo>
                  <a:cubicBezTo>
                    <a:pt x="283" y="446"/>
                    <a:pt x="155" y="318"/>
                    <a:pt x="0" y="318"/>
                  </a:cubicBezTo>
                  <a:cubicBezTo>
                    <a:pt x="0" y="212"/>
                    <a:pt x="0" y="212"/>
                    <a:pt x="0" y="212"/>
                  </a:cubicBezTo>
                  <a:cubicBezTo>
                    <a:pt x="212" y="212"/>
                    <a:pt x="382" y="389"/>
                    <a:pt x="382" y="601"/>
                  </a:cubicBezTo>
                  <a:close/>
                  <a:moveTo>
                    <a:pt x="71" y="453"/>
                  </a:moveTo>
                  <a:lnTo>
                    <a:pt x="71" y="453"/>
                  </a:lnTo>
                  <a:cubicBezTo>
                    <a:pt x="113" y="453"/>
                    <a:pt x="148" y="481"/>
                    <a:pt x="148" y="523"/>
                  </a:cubicBezTo>
                  <a:cubicBezTo>
                    <a:pt x="148" y="566"/>
                    <a:pt x="113" y="601"/>
                    <a:pt x="71" y="601"/>
                  </a:cubicBezTo>
                  <a:cubicBezTo>
                    <a:pt x="28" y="601"/>
                    <a:pt x="0" y="566"/>
                    <a:pt x="0" y="523"/>
                  </a:cubicBezTo>
                  <a:cubicBezTo>
                    <a:pt x="0" y="481"/>
                    <a:pt x="28" y="453"/>
                    <a:pt x="71" y="45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grpSp>
      <p:sp>
        <p:nvSpPr>
          <p:cNvPr id="93" name="Shape 188"/>
          <p:cNvSpPr/>
          <p:nvPr/>
        </p:nvSpPr>
        <p:spPr>
          <a:xfrm>
            <a:off x="2295932" y="10204078"/>
            <a:ext cx="19822339" cy="12275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pPr lvl="0" algn="ctr">
              <a:defRPr sz="1800">
                <a:solidFill>
                  <a:srgbClr val="000000"/>
                </a:solidFill>
              </a:defRPr>
            </a:pPr>
            <a:r>
              <a:rPr lang="en-US" sz="5400" dirty="0" smtClean="0">
                <a:solidFill>
                  <a:schemeClr val="tx1"/>
                </a:solidFill>
                <a:latin typeface="Lato Light"/>
                <a:ea typeface="Lato Light"/>
                <a:cs typeface="Lato Light"/>
              </a:rPr>
              <a:t>In-Person + Web + Emails + Phone Calls + Word of Mouth</a:t>
            </a:r>
            <a:endParaRPr lang="en-US" sz="5400" dirty="0">
              <a:solidFill>
                <a:schemeClr val="tx1"/>
              </a:solidFill>
              <a:latin typeface="Lato Light"/>
              <a:ea typeface="Lato Light"/>
              <a:cs typeface="Lato Light"/>
            </a:endParaRPr>
          </a:p>
        </p:txBody>
      </p:sp>
      <p:sp>
        <p:nvSpPr>
          <p:cNvPr id="99" name="TextBox 98"/>
          <p:cNvSpPr txBox="1"/>
          <p:nvPr/>
        </p:nvSpPr>
        <p:spPr>
          <a:xfrm>
            <a:off x="1565721" y="397514"/>
            <a:ext cx="15043906" cy="10618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Everything is Interconnected</a:t>
            </a:r>
          </a:p>
        </p:txBody>
      </p:sp>
      <p:sp>
        <p:nvSpPr>
          <p:cNvPr id="91" name="Rectangle 90"/>
          <p:cNvSpPr/>
          <p:nvPr/>
        </p:nvSpPr>
        <p:spPr>
          <a:xfrm>
            <a:off x="22286259" y="860612"/>
            <a:ext cx="968188" cy="87854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7626609" y="11624644"/>
            <a:ext cx="9245019" cy="0"/>
          </a:xfrm>
          <a:prstGeom prst="lin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94" name="Shape 188"/>
          <p:cNvSpPr/>
          <p:nvPr/>
        </p:nvSpPr>
        <p:spPr>
          <a:xfrm>
            <a:off x="2309159" y="11771076"/>
            <a:ext cx="19822339" cy="12275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pPr lvl="0" algn="ctr">
              <a:defRPr sz="1800">
                <a:solidFill>
                  <a:srgbClr val="000000"/>
                </a:solidFill>
              </a:defRPr>
            </a:pPr>
            <a:r>
              <a:rPr lang="en-US" sz="5400" dirty="0" smtClean="0">
                <a:solidFill>
                  <a:schemeClr val="tx1"/>
                </a:solidFill>
                <a:latin typeface="Lato Light"/>
                <a:ea typeface="Lato Light"/>
                <a:cs typeface="Lato Light"/>
              </a:rPr>
              <a:t>Total experience of your library</a:t>
            </a:r>
            <a:endParaRPr lang="en-US" sz="5400" dirty="0">
              <a:solidFill>
                <a:schemeClr val="tx1"/>
              </a:solidFill>
              <a:latin typeface="Lato Light"/>
              <a:ea typeface="Lato Light"/>
              <a:cs typeface="Lato Light"/>
            </a:endParaRPr>
          </a:p>
        </p:txBody>
      </p:sp>
    </p:spTree>
    <p:extLst>
      <p:ext uri="{BB962C8B-B14F-4D97-AF65-F5344CB8AC3E}">
        <p14:creationId xmlns:p14="http://schemas.microsoft.com/office/powerpoint/2010/main" val="35848111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577720" y="0"/>
            <a:ext cx="8799931" cy="13716000"/>
          </a:xfrm>
          <a:prstGeom prst="rect">
            <a:avLst/>
          </a:prstGeom>
          <a:solidFill>
            <a:srgbClr val="3E4959"/>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sp>
        <p:nvSpPr>
          <p:cNvPr id="41" name="Text Placeholder 1"/>
          <p:cNvSpPr txBox="1">
            <a:spLocks/>
          </p:cNvSpPr>
          <p:nvPr/>
        </p:nvSpPr>
        <p:spPr>
          <a:xfrm>
            <a:off x="1064568" y="4068549"/>
            <a:ext cx="14513152" cy="7405088"/>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smtClean="0">
                <a:solidFill>
                  <a:schemeClr val="tx1"/>
                </a:solidFill>
                <a:ea typeface="Roboto Light" panose="02000000000000000000" pitchFamily="2" charset="0"/>
                <a:cs typeface="Lato Light"/>
              </a:rPr>
              <a:t>Users that are happy will support the library. </a:t>
            </a:r>
          </a:p>
          <a:p>
            <a:pPr algn="l"/>
            <a:endParaRPr lang="en-US" sz="5400" dirty="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What does that support look like?</a:t>
            </a:r>
          </a:p>
          <a:p>
            <a:pPr algn="l"/>
            <a:r>
              <a:rPr lang="en-US" sz="5400" dirty="0" smtClean="0">
                <a:solidFill>
                  <a:schemeClr val="tx1"/>
                </a:solidFill>
                <a:ea typeface="Roboto Light" panose="02000000000000000000" pitchFamily="2" charset="0"/>
                <a:cs typeface="Lato Light"/>
              </a:rPr>
              <a:t>-- Financial contributions</a:t>
            </a:r>
          </a:p>
          <a:p>
            <a:pPr algn="l"/>
            <a:r>
              <a:rPr lang="en-US" sz="5400" dirty="0" smtClean="0">
                <a:solidFill>
                  <a:schemeClr val="tx1"/>
                </a:solidFill>
                <a:ea typeface="Roboto Light" panose="02000000000000000000" pitchFamily="2" charset="0"/>
                <a:cs typeface="Lato Light"/>
              </a:rPr>
              <a:t>-- Voting in the library’s favor</a:t>
            </a:r>
          </a:p>
          <a:p>
            <a:pPr algn="l"/>
            <a:r>
              <a:rPr lang="en-US" sz="5400" dirty="0" smtClean="0">
                <a:solidFill>
                  <a:schemeClr val="tx1"/>
                </a:solidFill>
                <a:ea typeface="Roboto Light" panose="02000000000000000000" pitchFamily="2" charset="0"/>
                <a:cs typeface="Lato Light"/>
              </a:rPr>
              <a:t>-- Advocating for the library in local politics </a:t>
            </a:r>
            <a:endParaRPr lang="en-US" sz="5400" dirty="0">
              <a:solidFill>
                <a:schemeClr val="tx1"/>
              </a:solidFill>
              <a:ea typeface="Roboto Light" panose="02000000000000000000" pitchFamily="2" charset="0"/>
              <a:cs typeface="Lato Ligh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3514" y="3050395"/>
            <a:ext cx="7615209" cy="7615209"/>
          </a:xfrm>
          <a:prstGeom prst="rect">
            <a:avLst/>
          </a:prstGeom>
        </p:spPr>
      </p:pic>
      <p:sp>
        <p:nvSpPr>
          <p:cNvPr id="10" name="TextBox 9"/>
          <p:cNvSpPr txBox="1"/>
          <p:nvPr/>
        </p:nvSpPr>
        <p:spPr>
          <a:xfrm>
            <a:off x="1565720" y="397514"/>
            <a:ext cx="9154655" cy="10895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How users feel</a:t>
            </a:r>
          </a:p>
        </p:txBody>
      </p:sp>
    </p:spTree>
    <p:extLst>
      <p:ext uri="{BB962C8B-B14F-4D97-AF65-F5344CB8AC3E}">
        <p14:creationId xmlns:p14="http://schemas.microsoft.com/office/powerpoint/2010/main" val="1569521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577720" y="0"/>
            <a:ext cx="8799931" cy="13716000"/>
          </a:xfrm>
          <a:prstGeom prst="rect">
            <a:avLst/>
          </a:prstGeom>
          <a:solidFill>
            <a:srgbClr val="3E4959"/>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a:cs typeface="Lato Light"/>
            </a:endParaRPr>
          </a:p>
        </p:txBody>
      </p:sp>
      <p:sp>
        <p:nvSpPr>
          <p:cNvPr id="41" name="Text Placeholder 1"/>
          <p:cNvSpPr txBox="1">
            <a:spLocks/>
          </p:cNvSpPr>
          <p:nvPr/>
        </p:nvSpPr>
        <p:spPr>
          <a:xfrm>
            <a:off x="1326040" y="4068549"/>
            <a:ext cx="11803619" cy="6158593"/>
          </a:xfrm>
          <a:prstGeom prst="rect">
            <a:avLst/>
          </a:prstGeom>
        </p:spPr>
        <p:txBody>
          <a:bodyPr wrap="square" lIns="91425" tIns="45712" rIns="91425" bIns="45712">
            <a:spAutoFit/>
          </a:bodyPr>
          <a:lstStyle>
            <a:lvl1pPr marL="0" indent="0" algn="ctr" defTabSz="1087636"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2"/>
                </a:solidFill>
                <a:latin typeface="Open Sans"/>
                <a:ea typeface="+mn-ea"/>
                <a:cs typeface="Open Sans"/>
              </a:defRPr>
            </a:lvl5pPr>
            <a:lvl6pPr marL="5982000" indent="-543819" algn="l" defTabSz="1087636" rtl="0" eaLnBrk="1" latinLnBrk="0" hangingPunct="1">
              <a:spcBef>
                <a:spcPct val="20000"/>
              </a:spcBef>
              <a:buFont typeface="Arial"/>
              <a:buChar char="•"/>
              <a:defRPr sz="4800" kern="1200">
                <a:solidFill>
                  <a:schemeClr val="tx1"/>
                </a:solidFill>
                <a:latin typeface="+mn-lt"/>
                <a:ea typeface="+mn-ea"/>
                <a:cs typeface="+mn-cs"/>
              </a:defRPr>
            </a:lvl6pPr>
            <a:lvl7pPr marL="7069639" indent="-543819" algn="l" defTabSz="1087636" rtl="0" eaLnBrk="1" latinLnBrk="0" hangingPunct="1">
              <a:spcBef>
                <a:spcPct val="20000"/>
              </a:spcBef>
              <a:buFont typeface="Arial"/>
              <a:buChar char="•"/>
              <a:defRPr sz="4800" kern="1200">
                <a:solidFill>
                  <a:schemeClr val="tx1"/>
                </a:solidFill>
                <a:latin typeface="+mn-lt"/>
                <a:ea typeface="+mn-ea"/>
                <a:cs typeface="+mn-cs"/>
              </a:defRPr>
            </a:lvl7pPr>
            <a:lvl8pPr marL="8157277" indent="-543819" algn="l" defTabSz="1087636" rtl="0" eaLnBrk="1" latinLnBrk="0" hangingPunct="1">
              <a:spcBef>
                <a:spcPct val="20000"/>
              </a:spcBef>
              <a:buFont typeface="Arial"/>
              <a:buChar char="•"/>
              <a:defRPr sz="4800" kern="1200">
                <a:solidFill>
                  <a:schemeClr val="tx1"/>
                </a:solidFill>
                <a:latin typeface="+mn-lt"/>
                <a:ea typeface="+mn-ea"/>
                <a:cs typeface="+mn-cs"/>
              </a:defRPr>
            </a:lvl8pPr>
            <a:lvl9pPr marL="9244913" indent="-543819" algn="l" defTabSz="1087636" rtl="0" eaLnBrk="1" latinLnBrk="0" hangingPunct="1">
              <a:spcBef>
                <a:spcPct val="20000"/>
              </a:spcBef>
              <a:buFont typeface="Arial"/>
              <a:buChar char="•"/>
              <a:defRPr sz="4800" kern="1200">
                <a:solidFill>
                  <a:schemeClr val="tx1"/>
                </a:solidFill>
                <a:latin typeface="+mn-lt"/>
                <a:ea typeface="+mn-ea"/>
                <a:cs typeface="+mn-cs"/>
              </a:defRPr>
            </a:lvl9pPr>
          </a:lstStyle>
          <a:p>
            <a:pPr algn="l"/>
            <a:r>
              <a:rPr lang="en-US" sz="5400" dirty="0" smtClean="0">
                <a:solidFill>
                  <a:schemeClr val="tx1"/>
                </a:solidFill>
                <a:ea typeface="Roboto Light" panose="02000000000000000000" pitchFamily="2" charset="0"/>
                <a:cs typeface="Lato Light"/>
              </a:rPr>
              <a:t>What do people need? </a:t>
            </a:r>
            <a:endParaRPr lang="en-US" sz="5400" dirty="0">
              <a:solidFill>
                <a:schemeClr val="tx1"/>
              </a:solidFill>
              <a:ea typeface="Roboto Light" panose="02000000000000000000" pitchFamily="2" charset="0"/>
              <a:cs typeface="Lato Light"/>
            </a:endParaRP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Define success</a:t>
            </a:r>
          </a:p>
          <a:p>
            <a:pPr algn="l"/>
            <a:endParaRPr lang="en-US" sz="5400" dirty="0" smtClean="0">
              <a:solidFill>
                <a:schemeClr val="tx1"/>
              </a:solidFill>
              <a:ea typeface="Roboto Light" panose="02000000000000000000" pitchFamily="2" charset="0"/>
              <a:cs typeface="Lato Light"/>
            </a:endParaRPr>
          </a:p>
          <a:p>
            <a:pPr algn="l"/>
            <a:r>
              <a:rPr lang="en-US" sz="5400" dirty="0" smtClean="0">
                <a:solidFill>
                  <a:schemeClr val="tx1"/>
                </a:solidFill>
                <a:ea typeface="Roboto Light" panose="02000000000000000000" pitchFamily="2" charset="0"/>
                <a:cs typeface="Lato Light"/>
              </a:rPr>
              <a:t>Track and analyze data</a:t>
            </a:r>
            <a:endParaRPr lang="en-US" sz="5400" dirty="0">
              <a:solidFill>
                <a:schemeClr val="tx1"/>
              </a:solidFill>
              <a:ea typeface="Roboto Light" panose="02000000000000000000" pitchFamily="2" charset="0"/>
              <a:cs typeface="Lato Ligh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3514" y="3050395"/>
            <a:ext cx="7615209" cy="7615209"/>
          </a:xfrm>
          <a:prstGeom prst="rect">
            <a:avLst/>
          </a:prstGeom>
        </p:spPr>
      </p:pic>
      <p:sp>
        <p:nvSpPr>
          <p:cNvPr id="10" name="TextBox 9"/>
          <p:cNvSpPr txBox="1"/>
          <p:nvPr/>
        </p:nvSpPr>
        <p:spPr>
          <a:xfrm>
            <a:off x="1565720" y="397514"/>
            <a:ext cx="12908655" cy="1089529"/>
          </a:xfrm>
          <a:prstGeom prst="rect">
            <a:avLst/>
          </a:prstGeom>
          <a:noFill/>
        </p:spPr>
        <p:txBody>
          <a:bodyPr wrap="square" rtlCol="0">
            <a:spAutoFit/>
          </a:bodyPr>
          <a:lstStyle/>
          <a:p>
            <a:pPr>
              <a:lnSpc>
                <a:spcPct val="120000"/>
              </a:lnSpc>
            </a:pPr>
            <a:r>
              <a:rPr lang="en-US" sz="5400" dirty="0" smtClean="0">
                <a:solidFill>
                  <a:schemeClr val="tx2"/>
                </a:solidFill>
                <a:latin typeface="Lato Black"/>
                <a:cs typeface="Lato Black"/>
              </a:rPr>
              <a:t>Measuring usage and interaction</a:t>
            </a:r>
          </a:p>
        </p:txBody>
      </p:sp>
    </p:spTree>
    <p:extLst>
      <p:ext uri="{BB962C8B-B14F-4D97-AF65-F5344CB8AC3E}">
        <p14:creationId xmlns:p14="http://schemas.microsoft.com/office/powerpoint/2010/main" val="18405677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E4959"/>
        </a:solidFill>
        <a:effectLst/>
      </p:bgPr>
    </p:bg>
    <p:spTree>
      <p:nvGrpSpPr>
        <p:cNvPr id="1" name=""/>
        <p:cNvGrpSpPr/>
        <p:nvPr/>
      </p:nvGrpSpPr>
      <p:grpSpPr>
        <a:xfrm>
          <a:off x="0" y="0"/>
          <a:ext cx="0" cy="0"/>
          <a:chOff x="0" y="0"/>
          <a:chExt cx="0" cy="0"/>
        </a:xfrm>
      </p:grpSpPr>
      <p:sp>
        <p:nvSpPr>
          <p:cNvPr id="6" name="Rectangle 5"/>
          <p:cNvSpPr/>
          <p:nvPr/>
        </p:nvSpPr>
        <p:spPr>
          <a:xfrm>
            <a:off x="0" y="0"/>
            <a:ext cx="24377650" cy="13716000"/>
          </a:xfrm>
          <a:prstGeom prst="rect">
            <a:avLst/>
          </a:prstGeom>
          <a:solidFill>
            <a:srgbClr val="008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3006935" y="4937345"/>
            <a:ext cx="18527201" cy="3845668"/>
          </a:xfrm>
          <a:prstGeom prst="rect">
            <a:avLst/>
          </a:prstGeom>
          <a:noFill/>
        </p:spPr>
        <p:txBody>
          <a:bodyPr wrap="square" rtlCol="0">
            <a:spAutoFit/>
          </a:bodyPr>
          <a:lstStyle/>
          <a:p>
            <a:pPr algn="ctr">
              <a:lnSpc>
                <a:spcPct val="90000"/>
              </a:lnSpc>
            </a:pPr>
            <a:r>
              <a:rPr lang="en-US" sz="5400" dirty="0">
                <a:solidFill>
                  <a:schemeClr val="bg1"/>
                </a:solidFill>
              </a:rPr>
              <a:t>Useful, useable, desirable: like three legs of a stool, </a:t>
            </a:r>
            <a:endParaRPr lang="en-US" sz="5400" dirty="0" smtClean="0">
              <a:solidFill>
                <a:schemeClr val="bg1"/>
              </a:solidFill>
            </a:endParaRPr>
          </a:p>
          <a:p>
            <a:pPr algn="ctr">
              <a:lnSpc>
                <a:spcPct val="90000"/>
              </a:lnSpc>
            </a:pPr>
            <a:r>
              <a:rPr lang="en-US" sz="5400" dirty="0" smtClean="0">
                <a:solidFill>
                  <a:schemeClr val="bg1"/>
                </a:solidFill>
              </a:rPr>
              <a:t>if </a:t>
            </a:r>
            <a:r>
              <a:rPr lang="en-US" sz="5400" dirty="0">
                <a:solidFill>
                  <a:schemeClr val="bg1"/>
                </a:solidFill>
              </a:rPr>
              <a:t>your library is missing the mark </a:t>
            </a:r>
            <a:endParaRPr lang="en-US" sz="5400" dirty="0" smtClean="0">
              <a:solidFill>
                <a:schemeClr val="bg1"/>
              </a:solidFill>
            </a:endParaRPr>
          </a:p>
          <a:p>
            <a:pPr algn="ctr">
              <a:lnSpc>
                <a:spcPct val="90000"/>
              </a:lnSpc>
            </a:pPr>
            <a:r>
              <a:rPr lang="en-US" sz="5400" dirty="0" smtClean="0">
                <a:solidFill>
                  <a:schemeClr val="bg1"/>
                </a:solidFill>
              </a:rPr>
              <a:t>on </a:t>
            </a:r>
            <a:r>
              <a:rPr lang="en-US" sz="5400" dirty="0">
                <a:solidFill>
                  <a:schemeClr val="bg1"/>
                </a:solidFill>
              </a:rPr>
              <a:t>any one of these it’s bound to wobble. </a:t>
            </a:r>
            <a:endParaRPr lang="en-US" sz="5400" dirty="0" smtClean="0">
              <a:solidFill>
                <a:schemeClr val="bg1"/>
              </a:solidFill>
            </a:endParaRPr>
          </a:p>
          <a:p>
            <a:pPr algn="ctr">
              <a:lnSpc>
                <a:spcPct val="90000"/>
              </a:lnSpc>
            </a:pPr>
            <a:r>
              <a:rPr lang="en-US" sz="5400" dirty="0" smtClean="0">
                <a:solidFill>
                  <a:schemeClr val="bg1"/>
                </a:solidFill>
              </a:rPr>
              <a:t>Every </a:t>
            </a:r>
            <a:r>
              <a:rPr lang="en-US" sz="5400" dirty="0">
                <a:solidFill>
                  <a:schemeClr val="bg1"/>
                </a:solidFill>
              </a:rPr>
              <a:t>decision you make affects how </a:t>
            </a:r>
            <a:endParaRPr lang="en-US" sz="5400" dirty="0" smtClean="0">
              <a:solidFill>
                <a:schemeClr val="bg1"/>
              </a:solidFill>
            </a:endParaRPr>
          </a:p>
          <a:p>
            <a:pPr algn="ctr">
              <a:lnSpc>
                <a:spcPct val="90000"/>
              </a:lnSpc>
            </a:pPr>
            <a:r>
              <a:rPr lang="en-US" sz="5400" dirty="0" smtClean="0">
                <a:solidFill>
                  <a:schemeClr val="bg1"/>
                </a:solidFill>
              </a:rPr>
              <a:t>people </a:t>
            </a:r>
            <a:r>
              <a:rPr lang="en-US" sz="5400" dirty="0">
                <a:solidFill>
                  <a:schemeClr val="bg1"/>
                </a:solidFill>
              </a:rPr>
              <a:t>experience your </a:t>
            </a:r>
            <a:r>
              <a:rPr lang="en-US" sz="5400" dirty="0" smtClean="0">
                <a:solidFill>
                  <a:schemeClr val="bg1"/>
                </a:solidFill>
              </a:rPr>
              <a:t>library.</a:t>
            </a:r>
            <a:endParaRPr lang="en-US" sz="5400" dirty="0">
              <a:solidFill>
                <a:schemeClr val="bg1"/>
              </a:solidFill>
              <a:latin typeface="Lato Black"/>
              <a:cs typeface="Lato Black"/>
            </a:endParaRPr>
          </a:p>
        </p:txBody>
      </p:sp>
      <p:cxnSp>
        <p:nvCxnSpPr>
          <p:cNvPr id="4" name="Straight Connector 3"/>
          <p:cNvCxnSpPr/>
          <p:nvPr/>
        </p:nvCxnSpPr>
        <p:spPr>
          <a:xfrm>
            <a:off x="10846673" y="9242726"/>
            <a:ext cx="267795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563140" y="4442657"/>
            <a:ext cx="9245019" cy="0"/>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041084" y="9926321"/>
            <a:ext cx="10122724" cy="1023357"/>
          </a:xfrm>
          <a:prstGeom prst="rect">
            <a:avLst/>
          </a:prstGeom>
          <a:noFill/>
        </p:spPr>
        <p:txBody>
          <a:bodyPr wrap="square" rtlCol="0">
            <a:spAutoFit/>
          </a:bodyPr>
          <a:lstStyle/>
          <a:p>
            <a:pPr algn="ctr">
              <a:lnSpc>
                <a:spcPct val="90000"/>
              </a:lnSpc>
            </a:pPr>
            <a:r>
              <a:rPr lang="en-US" dirty="0" smtClean="0">
                <a:solidFill>
                  <a:schemeClr val="bg1"/>
                </a:solidFill>
                <a:latin typeface="Lato Black"/>
                <a:cs typeface="Lato Black"/>
              </a:rPr>
              <a:t>Aaron Schmidt and Amanda Etches</a:t>
            </a:r>
            <a:r>
              <a:rPr lang="en-US" sz="6600" dirty="0">
                <a:solidFill>
                  <a:schemeClr val="bg1"/>
                </a:solidFill>
              </a:rPr>
              <a:t> </a:t>
            </a:r>
            <a:endParaRPr lang="en-US" sz="6600" dirty="0">
              <a:solidFill>
                <a:schemeClr val="bg1"/>
              </a:solidFill>
              <a:ea typeface="Roboto Light" panose="02000000000000000000" pitchFamily="2" charset="0"/>
              <a:cs typeface="Lato Light"/>
            </a:endParaRPr>
          </a:p>
        </p:txBody>
      </p:sp>
      <p:sp>
        <p:nvSpPr>
          <p:cNvPr id="2" name="TextBox 1"/>
          <p:cNvSpPr txBox="1"/>
          <p:nvPr/>
        </p:nvSpPr>
        <p:spPr>
          <a:xfrm>
            <a:off x="1953491" y="10724930"/>
            <a:ext cx="20802600" cy="646331"/>
          </a:xfrm>
          <a:prstGeom prst="rect">
            <a:avLst/>
          </a:prstGeom>
          <a:noFill/>
        </p:spPr>
        <p:txBody>
          <a:bodyPr wrap="square" rtlCol="0">
            <a:spAutoFit/>
          </a:bodyPr>
          <a:lstStyle/>
          <a:p>
            <a:pPr algn="ctr"/>
            <a:r>
              <a:rPr lang="en-US" dirty="0">
                <a:solidFill>
                  <a:schemeClr val="bg1"/>
                </a:solidFill>
              </a:rPr>
              <a:t>Useful, Usable, Desirable: Applying User Experience Design to Your Library</a:t>
            </a:r>
            <a:endParaRPr lang="en-US" dirty="0"/>
          </a:p>
        </p:txBody>
      </p:sp>
    </p:spTree>
    <p:extLst>
      <p:ext uri="{BB962C8B-B14F-4D97-AF65-F5344CB8AC3E}">
        <p14:creationId xmlns:p14="http://schemas.microsoft.com/office/powerpoint/2010/main" val="1432292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efault Theme">
  <a:themeElements>
    <a:clrScheme name="Jetfabrik - Coloured 8 - Light">
      <a:dk1>
        <a:srgbClr val="7E7E7E"/>
      </a:dk1>
      <a:lt1>
        <a:sysClr val="window" lastClr="FFFFFF"/>
      </a:lt1>
      <a:dk2>
        <a:srgbClr val="6B6B6B"/>
      </a:dk2>
      <a:lt2>
        <a:srgbClr val="FFFFFF"/>
      </a:lt2>
      <a:accent1>
        <a:srgbClr val="DB3632"/>
      </a:accent1>
      <a:accent2>
        <a:srgbClr val="EAB825"/>
      </a:accent2>
      <a:accent3>
        <a:srgbClr val="27B08A"/>
      </a:accent3>
      <a:accent4>
        <a:srgbClr val="237DCB"/>
      </a:accent4>
      <a:accent5>
        <a:srgbClr val="8643A5"/>
      </a:accent5>
      <a:accent6>
        <a:srgbClr val="A7A7A7"/>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24528</TotalTime>
  <Words>4344</Words>
  <Application>Microsoft Macintosh PowerPoint</Application>
  <PresentationFormat>Custom</PresentationFormat>
  <Paragraphs>526</Paragraphs>
  <Slides>40</Slides>
  <Notes>31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Jetfabrik</dc:creator>
  <cp:keywords/>
  <dc:description/>
  <cp:lastModifiedBy>Stanley Strauss</cp:lastModifiedBy>
  <cp:revision>3817</cp:revision>
  <cp:lastPrinted>2015-10-06T17:59:51Z</cp:lastPrinted>
  <dcterms:created xsi:type="dcterms:W3CDTF">2014-11-12T21:47:38Z</dcterms:created>
  <dcterms:modified xsi:type="dcterms:W3CDTF">2015-10-06T18:06:12Z</dcterms:modified>
  <cp:category/>
</cp:coreProperties>
</file>