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87" r:id="rId3"/>
    <p:sldId id="292" r:id="rId4"/>
    <p:sldId id="286" r:id="rId5"/>
    <p:sldId id="295" r:id="rId6"/>
    <p:sldId id="309" r:id="rId7"/>
    <p:sldId id="296" r:id="rId8"/>
    <p:sldId id="297" r:id="rId9"/>
    <p:sldId id="319" r:id="rId10"/>
    <p:sldId id="298" r:id="rId11"/>
    <p:sldId id="294" r:id="rId12"/>
    <p:sldId id="300" r:id="rId13"/>
    <p:sldId id="314" r:id="rId14"/>
    <p:sldId id="260" r:id="rId15"/>
    <p:sldId id="259" r:id="rId16"/>
    <p:sldId id="306" r:id="rId17"/>
    <p:sldId id="312" r:id="rId18"/>
    <p:sldId id="305" r:id="rId19"/>
    <p:sldId id="261" r:id="rId20"/>
    <p:sldId id="262" r:id="rId21"/>
    <p:sldId id="263" r:id="rId22"/>
    <p:sldId id="265" r:id="rId23"/>
    <p:sldId id="311" r:id="rId24"/>
    <p:sldId id="264" r:id="rId25"/>
    <p:sldId id="266" r:id="rId26"/>
    <p:sldId id="267" r:id="rId27"/>
    <p:sldId id="268" r:id="rId28"/>
    <p:sldId id="269" r:id="rId29"/>
    <p:sldId id="270" r:id="rId30"/>
    <p:sldId id="271" r:id="rId31"/>
    <p:sldId id="272" r:id="rId32"/>
    <p:sldId id="273" r:id="rId33"/>
    <p:sldId id="301" r:id="rId34"/>
    <p:sldId id="274" r:id="rId35"/>
    <p:sldId id="275" r:id="rId36"/>
    <p:sldId id="310" r:id="rId37"/>
    <p:sldId id="317" r:id="rId38"/>
    <p:sldId id="276" r:id="rId39"/>
    <p:sldId id="283" r:id="rId40"/>
    <p:sldId id="277" r:id="rId41"/>
    <p:sldId id="285" r:id="rId42"/>
    <p:sldId id="278" r:id="rId43"/>
    <p:sldId id="315" r:id="rId44"/>
    <p:sldId id="279" r:id="rId45"/>
    <p:sldId id="302" r:id="rId46"/>
    <p:sldId id="307" r:id="rId47"/>
    <p:sldId id="280" r:id="rId48"/>
    <p:sldId id="281" r:id="rId49"/>
    <p:sldId id="293" r:id="rId50"/>
    <p:sldId id="308" r:id="rId51"/>
    <p:sldId id="282" r:id="rId52"/>
    <p:sldId id="303" r:id="rId53"/>
    <p:sldId id="304" r:id="rId54"/>
    <p:sldId id="289" r:id="rId55"/>
    <p:sldId id="316" r:id="rId56"/>
    <p:sldId id="284" r:id="rId57"/>
    <p:sldId id="321" r:id="rId58"/>
    <p:sldId id="320"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nda" initials="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EF600E"/>
    <a:srgbClr val="FF6600"/>
    <a:srgbClr val="008000"/>
    <a:srgbClr val="009900"/>
    <a:srgbClr val="385723"/>
    <a:srgbClr val="1F4E79"/>
    <a:srgbClr val="000000"/>
    <a:srgbClr val="D56725"/>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72304" autoAdjust="0"/>
  </p:normalViewPr>
  <p:slideViewPr>
    <p:cSldViewPr snapToGrid="0">
      <p:cViewPr>
        <p:scale>
          <a:sx n="93" d="100"/>
          <a:sy n="93" d="100"/>
        </p:scale>
        <p:origin x="1904" y="192"/>
      </p:cViewPr>
      <p:guideLst/>
    </p:cSldViewPr>
  </p:slideViewPr>
  <p:notesTextViewPr>
    <p:cViewPr>
      <p:scale>
        <a:sx n="1" d="1"/>
        <a:sy n="1" d="1"/>
      </p:scale>
      <p:origin x="0" y="0"/>
    </p:cViewPr>
  </p:notesTextViewPr>
  <p:notesViewPr>
    <p:cSldViewPr snapToGrid="0">
      <p:cViewPr varScale="1">
        <p:scale>
          <a:sx n="51" d="100"/>
          <a:sy n="51" d="100"/>
        </p:scale>
        <p:origin x="297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commentAuthors" Target="commentAuthors.xml"/><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74A51-1E24-49B7-A78F-7276FA5DE197}" type="datetimeFigureOut">
              <a:rPr lang="en-US" smtClean="0"/>
              <a:t>11/16/15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9DF78A-F796-421F-818E-6A1FBFA51105}" type="slidenum">
              <a:rPr lang="en-US" smtClean="0"/>
              <a:t>‹#›</a:t>
            </a:fld>
            <a:endParaRPr lang="en-US"/>
          </a:p>
        </p:txBody>
      </p:sp>
    </p:spTree>
    <p:extLst>
      <p:ext uri="{BB962C8B-B14F-4D97-AF65-F5344CB8AC3E}">
        <p14:creationId xmlns:p14="http://schemas.microsoft.com/office/powerpoint/2010/main" val="3927730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1</a:t>
            </a:fld>
            <a:endParaRPr lang="en-US"/>
          </a:p>
        </p:txBody>
      </p:sp>
    </p:spTree>
    <p:extLst>
      <p:ext uri="{BB962C8B-B14F-4D97-AF65-F5344CB8AC3E}">
        <p14:creationId xmlns:p14="http://schemas.microsoft.com/office/powerpoint/2010/main" val="4017961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10</a:t>
            </a:fld>
            <a:endParaRPr lang="en-US"/>
          </a:p>
        </p:txBody>
      </p:sp>
    </p:spTree>
    <p:extLst>
      <p:ext uri="{BB962C8B-B14F-4D97-AF65-F5344CB8AC3E}">
        <p14:creationId xmlns:p14="http://schemas.microsoft.com/office/powerpoint/2010/main" val="1337845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12</a:t>
            </a:fld>
            <a:endParaRPr lang="en-US"/>
          </a:p>
        </p:txBody>
      </p:sp>
    </p:spTree>
    <p:extLst>
      <p:ext uri="{BB962C8B-B14F-4D97-AF65-F5344CB8AC3E}">
        <p14:creationId xmlns:p14="http://schemas.microsoft.com/office/powerpoint/2010/main" val="246124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13</a:t>
            </a:fld>
            <a:endParaRPr lang="en-US"/>
          </a:p>
        </p:txBody>
      </p:sp>
    </p:spTree>
    <p:extLst>
      <p:ext uri="{BB962C8B-B14F-4D97-AF65-F5344CB8AC3E}">
        <p14:creationId xmlns:p14="http://schemas.microsoft.com/office/powerpoint/2010/main" val="2074893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14</a:t>
            </a:fld>
            <a:endParaRPr lang="en-US"/>
          </a:p>
        </p:txBody>
      </p:sp>
    </p:spTree>
    <p:extLst>
      <p:ext uri="{BB962C8B-B14F-4D97-AF65-F5344CB8AC3E}">
        <p14:creationId xmlns:p14="http://schemas.microsoft.com/office/powerpoint/2010/main" val="2145361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15</a:t>
            </a:fld>
            <a:endParaRPr lang="en-US"/>
          </a:p>
        </p:txBody>
      </p:sp>
    </p:spTree>
    <p:extLst>
      <p:ext uri="{BB962C8B-B14F-4D97-AF65-F5344CB8AC3E}">
        <p14:creationId xmlns:p14="http://schemas.microsoft.com/office/powerpoint/2010/main" val="1178030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9DF78A-F796-421F-818E-6A1FBFA51105}" type="slidenum">
              <a:rPr lang="en-US" smtClean="0"/>
              <a:t>16</a:t>
            </a:fld>
            <a:endParaRPr lang="en-US"/>
          </a:p>
        </p:txBody>
      </p:sp>
    </p:spTree>
    <p:extLst>
      <p:ext uri="{BB962C8B-B14F-4D97-AF65-F5344CB8AC3E}">
        <p14:creationId xmlns:p14="http://schemas.microsoft.com/office/powerpoint/2010/main" val="3613007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17</a:t>
            </a:fld>
            <a:endParaRPr lang="en-US"/>
          </a:p>
        </p:txBody>
      </p:sp>
    </p:spTree>
    <p:extLst>
      <p:ext uri="{BB962C8B-B14F-4D97-AF65-F5344CB8AC3E}">
        <p14:creationId xmlns:p14="http://schemas.microsoft.com/office/powerpoint/2010/main" val="51326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18</a:t>
            </a:fld>
            <a:endParaRPr lang="en-US"/>
          </a:p>
        </p:txBody>
      </p:sp>
    </p:spTree>
    <p:extLst>
      <p:ext uri="{BB962C8B-B14F-4D97-AF65-F5344CB8AC3E}">
        <p14:creationId xmlns:p14="http://schemas.microsoft.com/office/powerpoint/2010/main" val="2291133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19</a:t>
            </a:fld>
            <a:endParaRPr lang="en-US"/>
          </a:p>
        </p:txBody>
      </p:sp>
    </p:spTree>
    <p:extLst>
      <p:ext uri="{BB962C8B-B14F-4D97-AF65-F5344CB8AC3E}">
        <p14:creationId xmlns:p14="http://schemas.microsoft.com/office/powerpoint/2010/main" val="626061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9DF78A-F796-421F-818E-6A1FBFA51105}" type="slidenum">
              <a:rPr lang="en-US" smtClean="0"/>
              <a:t>20</a:t>
            </a:fld>
            <a:endParaRPr lang="en-US"/>
          </a:p>
        </p:txBody>
      </p:sp>
    </p:spTree>
    <p:extLst>
      <p:ext uri="{BB962C8B-B14F-4D97-AF65-F5344CB8AC3E}">
        <p14:creationId xmlns:p14="http://schemas.microsoft.com/office/powerpoint/2010/main" val="2898317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9DF78A-F796-421F-818E-6A1FBFA51105}" type="slidenum">
              <a:rPr lang="en-US" smtClean="0"/>
              <a:t>2</a:t>
            </a:fld>
            <a:endParaRPr lang="en-US"/>
          </a:p>
        </p:txBody>
      </p:sp>
    </p:spTree>
    <p:extLst>
      <p:ext uri="{BB962C8B-B14F-4D97-AF65-F5344CB8AC3E}">
        <p14:creationId xmlns:p14="http://schemas.microsoft.com/office/powerpoint/2010/main" val="581863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21</a:t>
            </a:fld>
            <a:endParaRPr lang="en-US"/>
          </a:p>
        </p:txBody>
      </p:sp>
    </p:spTree>
    <p:extLst>
      <p:ext uri="{BB962C8B-B14F-4D97-AF65-F5344CB8AC3E}">
        <p14:creationId xmlns:p14="http://schemas.microsoft.com/office/powerpoint/2010/main" val="1044336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9DF78A-F796-421F-818E-6A1FBFA51105}" type="slidenum">
              <a:rPr lang="en-US" smtClean="0"/>
              <a:t>22</a:t>
            </a:fld>
            <a:endParaRPr lang="en-US"/>
          </a:p>
        </p:txBody>
      </p:sp>
    </p:spTree>
    <p:extLst>
      <p:ext uri="{BB962C8B-B14F-4D97-AF65-F5344CB8AC3E}">
        <p14:creationId xmlns:p14="http://schemas.microsoft.com/office/powerpoint/2010/main" val="450053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23</a:t>
            </a:fld>
            <a:endParaRPr lang="en-US"/>
          </a:p>
        </p:txBody>
      </p:sp>
    </p:spTree>
    <p:extLst>
      <p:ext uri="{BB962C8B-B14F-4D97-AF65-F5344CB8AC3E}">
        <p14:creationId xmlns:p14="http://schemas.microsoft.com/office/powerpoint/2010/main" val="2672185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24</a:t>
            </a:fld>
            <a:endParaRPr lang="en-US"/>
          </a:p>
        </p:txBody>
      </p:sp>
    </p:spTree>
    <p:extLst>
      <p:ext uri="{BB962C8B-B14F-4D97-AF65-F5344CB8AC3E}">
        <p14:creationId xmlns:p14="http://schemas.microsoft.com/office/powerpoint/2010/main" val="842384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25</a:t>
            </a:fld>
            <a:endParaRPr lang="en-US"/>
          </a:p>
        </p:txBody>
      </p:sp>
    </p:spTree>
    <p:extLst>
      <p:ext uri="{BB962C8B-B14F-4D97-AF65-F5344CB8AC3E}">
        <p14:creationId xmlns:p14="http://schemas.microsoft.com/office/powerpoint/2010/main" val="1876249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dirty="0" smtClean="0">
              <a:effectLst/>
            </a:endParaRPr>
          </a:p>
        </p:txBody>
      </p:sp>
      <p:sp>
        <p:nvSpPr>
          <p:cNvPr id="4" name="Slide Number Placeholder 3"/>
          <p:cNvSpPr>
            <a:spLocks noGrp="1"/>
          </p:cNvSpPr>
          <p:nvPr>
            <p:ph type="sldNum" sz="quarter" idx="10"/>
          </p:nvPr>
        </p:nvSpPr>
        <p:spPr/>
        <p:txBody>
          <a:bodyPr/>
          <a:lstStyle/>
          <a:p>
            <a:fld id="{5E9DF78A-F796-421F-818E-6A1FBFA51105}" type="slidenum">
              <a:rPr lang="en-US" smtClean="0"/>
              <a:t>26</a:t>
            </a:fld>
            <a:endParaRPr lang="en-US"/>
          </a:p>
        </p:txBody>
      </p:sp>
    </p:spTree>
    <p:extLst>
      <p:ext uri="{BB962C8B-B14F-4D97-AF65-F5344CB8AC3E}">
        <p14:creationId xmlns:p14="http://schemas.microsoft.com/office/powerpoint/2010/main" val="2012778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5E9DF78A-F796-421F-818E-6A1FBFA51105}" type="slidenum">
              <a:rPr lang="en-US" smtClean="0"/>
              <a:t>27</a:t>
            </a:fld>
            <a:endParaRPr lang="en-US"/>
          </a:p>
        </p:txBody>
      </p:sp>
    </p:spTree>
    <p:extLst>
      <p:ext uri="{BB962C8B-B14F-4D97-AF65-F5344CB8AC3E}">
        <p14:creationId xmlns:p14="http://schemas.microsoft.com/office/powerpoint/2010/main" val="1467100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b="0" dirty="0" smtClean="0">
              <a:effectLst/>
            </a:endParaRPr>
          </a:p>
        </p:txBody>
      </p:sp>
      <p:sp>
        <p:nvSpPr>
          <p:cNvPr id="4" name="Slide Number Placeholder 3"/>
          <p:cNvSpPr>
            <a:spLocks noGrp="1"/>
          </p:cNvSpPr>
          <p:nvPr>
            <p:ph type="sldNum" sz="quarter" idx="10"/>
          </p:nvPr>
        </p:nvSpPr>
        <p:spPr/>
        <p:txBody>
          <a:bodyPr/>
          <a:lstStyle/>
          <a:p>
            <a:fld id="{5E9DF78A-F796-421F-818E-6A1FBFA51105}" type="slidenum">
              <a:rPr lang="en-US" smtClean="0"/>
              <a:t>29</a:t>
            </a:fld>
            <a:endParaRPr lang="en-US"/>
          </a:p>
        </p:txBody>
      </p:sp>
    </p:spTree>
    <p:extLst>
      <p:ext uri="{BB962C8B-B14F-4D97-AF65-F5344CB8AC3E}">
        <p14:creationId xmlns:p14="http://schemas.microsoft.com/office/powerpoint/2010/main" val="2603991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31</a:t>
            </a:fld>
            <a:endParaRPr lang="en-US"/>
          </a:p>
        </p:txBody>
      </p:sp>
    </p:spTree>
    <p:extLst>
      <p:ext uri="{BB962C8B-B14F-4D97-AF65-F5344CB8AC3E}">
        <p14:creationId xmlns:p14="http://schemas.microsoft.com/office/powerpoint/2010/main" val="2021195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32</a:t>
            </a:fld>
            <a:endParaRPr lang="en-US"/>
          </a:p>
        </p:txBody>
      </p:sp>
    </p:spTree>
    <p:extLst>
      <p:ext uri="{BB962C8B-B14F-4D97-AF65-F5344CB8AC3E}">
        <p14:creationId xmlns:p14="http://schemas.microsoft.com/office/powerpoint/2010/main" val="2291084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767145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33</a:t>
            </a:fld>
            <a:endParaRPr lang="en-US"/>
          </a:p>
        </p:txBody>
      </p:sp>
    </p:spTree>
    <p:extLst>
      <p:ext uri="{BB962C8B-B14F-4D97-AF65-F5344CB8AC3E}">
        <p14:creationId xmlns:p14="http://schemas.microsoft.com/office/powerpoint/2010/main" val="1314970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34</a:t>
            </a:fld>
            <a:endParaRPr lang="en-US"/>
          </a:p>
        </p:txBody>
      </p:sp>
    </p:spTree>
    <p:extLst>
      <p:ext uri="{BB962C8B-B14F-4D97-AF65-F5344CB8AC3E}">
        <p14:creationId xmlns:p14="http://schemas.microsoft.com/office/powerpoint/2010/main" val="18451288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E9DF78A-F796-421F-818E-6A1FBFA51105}" type="slidenum">
              <a:rPr lang="en-US" smtClean="0"/>
              <a:t>35</a:t>
            </a:fld>
            <a:endParaRPr lang="en-US"/>
          </a:p>
        </p:txBody>
      </p:sp>
    </p:spTree>
    <p:extLst>
      <p:ext uri="{BB962C8B-B14F-4D97-AF65-F5344CB8AC3E}">
        <p14:creationId xmlns:p14="http://schemas.microsoft.com/office/powerpoint/2010/main" val="4067409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36</a:t>
            </a:fld>
            <a:endParaRPr lang="en-US"/>
          </a:p>
        </p:txBody>
      </p:sp>
    </p:spTree>
    <p:extLst>
      <p:ext uri="{BB962C8B-B14F-4D97-AF65-F5344CB8AC3E}">
        <p14:creationId xmlns:p14="http://schemas.microsoft.com/office/powerpoint/2010/main" val="6239921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37</a:t>
            </a:fld>
            <a:endParaRPr lang="en-US"/>
          </a:p>
        </p:txBody>
      </p:sp>
    </p:spTree>
    <p:extLst>
      <p:ext uri="{BB962C8B-B14F-4D97-AF65-F5344CB8AC3E}">
        <p14:creationId xmlns:p14="http://schemas.microsoft.com/office/powerpoint/2010/main" val="42775148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38</a:t>
            </a:fld>
            <a:endParaRPr lang="en-US"/>
          </a:p>
        </p:txBody>
      </p:sp>
    </p:spTree>
    <p:extLst>
      <p:ext uri="{BB962C8B-B14F-4D97-AF65-F5344CB8AC3E}">
        <p14:creationId xmlns:p14="http://schemas.microsoft.com/office/powerpoint/2010/main" val="36410958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39</a:t>
            </a:fld>
            <a:endParaRPr lang="en-US"/>
          </a:p>
        </p:txBody>
      </p:sp>
    </p:spTree>
    <p:extLst>
      <p:ext uri="{BB962C8B-B14F-4D97-AF65-F5344CB8AC3E}">
        <p14:creationId xmlns:p14="http://schemas.microsoft.com/office/powerpoint/2010/main" val="18926495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40</a:t>
            </a:fld>
            <a:endParaRPr lang="en-US"/>
          </a:p>
        </p:txBody>
      </p:sp>
    </p:spTree>
    <p:extLst>
      <p:ext uri="{BB962C8B-B14F-4D97-AF65-F5344CB8AC3E}">
        <p14:creationId xmlns:p14="http://schemas.microsoft.com/office/powerpoint/2010/main" val="159681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42</a:t>
            </a:fld>
            <a:endParaRPr lang="en-US"/>
          </a:p>
        </p:txBody>
      </p:sp>
    </p:spTree>
    <p:extLst>
      <p:ext uri="{BB962C8B-B14F-4D97-AF65-F5344CB8AC3E}">
        <p14:creationId xmlns:p14="http://schemas.microsoft.com/office/powerpoint/2010/main" val="2760045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43</a:t>
            </a:fld>
            <a:endParaRPr lang="en-US"/>
          </a:p>
        </p:txBody>
      </p:sp>
    </p:spTree>
    <p:extLst>
      <p:ext uri="{BB962C8B-B14F-4D97-AF65-F5344CB8AC3E}">
        <p14:creationId xmlns:p14="http://schemas.microsoft.com/office/powerpoint/2010/main" val="496219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4</a:t>
            </a:fld>
            <a:endParaRPr lang="en-US"/>
          </a:p>
        </p:txBody>
      </p:sp>
    </p:spTree>
    <p:extLst>
      <p:ext uri="{BB962C8B-B14F-4D97-AF65-F5344CB8AC3E}">
        <p14:creationId xmlns:p14="http://schemas.microsoft.com/office/powerpoint/2010/main" val="27645451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45</a:t>
            </a:fld>
            <a:endParaRPr lang="en-US"/>
          </a:p>
        </p:txBody>
      </p:sp>
    </p:spTree>
    <p:extLst>
      <p:ext uri="{BB962C8B-B14F-4D97-AF65-F5344CB8AC3E}">
        <p14:creationId xmlns:p14="http://schemas.microsoft.com/office/powerpoint/2010/main" val="12855842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46</a:t>
            </a:fld>
            <a:endParaRPr lang="en-US"/>
          </a:p>
        </p:txBody>
      </p:sp>
    </p:spTree>
    <p:extLst>
      <p:ext uri="{BB962C8B-B14F-4D97-AF65-F5344CB8AC3E}">
        <p14:creationId xmlns:p14="http://schemas.microsoft.com/office/powerpoint/2010/main" val="29883812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47</a:t>
            </a:fld>
            <a:endParaRPr lang="en-US"/>
          </a:p>
        </p:txBody>
      </p:sp>
    </p:spTree>
    <p:extLst>
      <p:ext uri="{BB962C8B-B14F-4D97-AF65-F5344CB8AC3E}">
        <p14:creationId xmlns:p14="http://schemas.microsoft.com/office/powerpoint/2010/main" val="5314120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48</a:t>
            </a:fld>
            <a:endParaRPr lang="en-US"/>
          </a:p>
        </p:txBody>
      </p:sp>
    </p:spTree>
    <p:extLst>
      <p:ext uri="{BB962C8B-B14F-4D97-AF65-F5344CB8AC3E}">
        <p14:creationId xmlns:p14="http://schemas.microsoft.com/office/powerpoint/2010/main" val="9717917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9DF78A-F796-421F-818E-6A1FBFA51105}" type="slidenum">
              <a:rPr lang="en-US" smtClean="0"/>
              <a:t>49</a:t>
            </a:fld>
            <a:endParaRPr lang="en-US"/>
          </a:p>
        </p:txBody>
      </p:sp>
    </p:spTree>
    <p:extLst>
      <p:ext uri="{BB962C8B-B14F-4D97-AF65-F5344CB8AC3E}">
        <p14:creationId xmlns:p14="http://schemas.microsoft.com/office/powerpoint/2010/main" val="11137490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E9DF78A-F796-421F-818E-6A1FBFA51105}" type="slidenum">
              <a:rPr lang="en-US" smtClean="0"/>
              <a:t>50</a:t>
            </a:fld>
            <a:endParaRPr lang="en-US"/>
          </a:p>
        </p:txBody>
      </p:sp>
    </p:spTree>
    <p:extLst>
      <p:ext uri="{BB962C8B-B14F-4D97-AF65-F5344CB8AC3E}">
        <p14:creationId xmlns:p14="http://schemas.microsoft.com/office/powerpoint/2010/main" val="17165006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51</a:t>
            </a:fld>
            <a:endParaRPr lang="en-US"/>
          </a:p>
        </p:txBody>
      </p:sp>
    </p:spTree>
    <p:extLst>
      <p:ext uri="{BB962C8B-B14F-4D97-AF65-F5344CB8AC3E}">
        <p14:creationId xmlns:p14="http://schemas.microsoft.com/office/powerpoint/2010/main" val="20065669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9DF78A-F796-421F-818E-6A1FBFA51105}" type="slidenum">
              <a:rPr lang="en-US" smtClean="0"/>
              <a:t>52</a:t>
            </a:fld>
            <a:endParaRPr lang="en-US"/>
          </a:p>
        </p:txBody>
      </p:sp>
    </p:spTree>
    <p:extLst>
      <p:ext uri="{BB962C8B-B14F-4D97-AF65-F5344CB8AC3E}">
        <p14:creationId xmlns:p14="http://schemas.microsoft.com/office/powerpoint/2010/main" val="5750872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53</a:t>
            </a:fld>
            <a:endParaRPr lang="en-US"/>
          </a:p>
        </p:txBody>
      </p:sp>
    </p:spTree>
    <p:extLst>
      <p:ext uri="{BB962C8B-B14F-4D97-AF65-F5344CB8AC3E}">
        <p14:creationId xmlns:p14="http://schemas.microsoft.com/office/powerpoint/2010/main" val="10871407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54</a:t>
            </a:fld>
            <a:endParaRPr lang="en-US"/>
          </a:p>
        </p:txBody>
      </p:sp>
    </p:spTree>
    <p:extLst>
      <p:ext uri="{BB962C8B-B14F-4D97-AF65-F5344CB8AC3E}">
        <p14:creationId xmlns:p14="http://schemas.microsoft.com/office/powerpoint/2010/main" val="1852806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E9DF78A-F796-421F-818E-6A1FBFA51105}" type="slidenum">
              <a:rPr lang="en-US" smtClean="0"/>
              <a:t>5</a:t>
            </a:fld>
            <a:endParaRPr lang="en-US"/>
          </a:p>
        </p:txBody>
      </p:sp>
    </p:spTree>
    <p:extLst>
      <p:ext uri="{BB962C8B-B14F-4D97-AF65-F5344CB8AC3E}">
        <p14:creationId xmlns:p14="http://schemas.microsoft.com/office/powerpoint/2010/main" val="34899639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55</a:t>
            </a:fld>
            <a:endParaRPr lang="en-US"/>
          </a:p>
        </p:txBody>
      </p:sp>
    </p:spTree>
    <p:extLst>
      <p:ext uri="{BB962C8B-B14F-4D97-AF65-F5344CB8AC3E}">
        <p14:creationId xmlns:p14="http://schemas.microsoft.com/office/powerpoint/2010/main" val="21222938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56</a:t>
            </a:fld>
            <a:endParaRPr lang="en-US"/>
          </a:p>
        </p:txBody>
      </p:sp>
    </p:spTree>
    <p:extLst>
      <p:ext uri="{BB962C8B-B14F-4D97-AF65-F5344CB8AC3E}">
        <p14:creationId xmlns:p14="http://schemas.microsoft.com/office/powerpoint/2010/main" val="14979124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57</a:t>
            </a:fld>
            <a:endParaRPr lang="en-US"/>
          </a:p>
        </p:txBody>
      </p:sp>
    </p:spTree>
    <p:extLst>
      <p:ext uri="{BB962C8B-B14F-4D97-AF65-F5344CB8AC3E}">
        <p14:creationId xmlns:p14="http://schemas.microsoft.com/office/powerpoint/2010/main" val="4524434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58</a:t>
            </a:fld>
            <a:endParaRPr lang="en-US"/>
          </a:p>
        </p:txBody>
      </p:sp>
    </p:spTree>
    <p:extLst>
      <p:ext uri="{BB962C8B-B14F-4D97-AF65-F5344CB8AC3E}">
        <p14:creationId xmlns:p14="http://schemas.microsoft.com/office/powerpoint/2010/main" val="1601615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18233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7</a:t>
            </a:fld>
            <a:endParaRPr lang="en-US"/>
          </a:p>
        </p:txBody>
      </p:sp>
    </p:spTree>
    <p:extLst>
      <p:ext uri="{BB962C8B-B14F-4D97-AF65-F5344CB8AC3E}">
        <p14:creationId xmlns:p14="http://schemas.microsoft.com/office/powerpoint/2010/main" val="1222099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8</a:t>
            </a:fld>
            <a:endParaRPr lang="en-US"/>
          </a:p>
        </p:txBody>
      </p:sp>
    </p:spTree>
    <p:extLst>
      <p:ext uri="{BB962C8B-B14F-4D97-AF65-F5344CB8AC3E}">
        <p14:creationId xmlns:p14="http://schemas.microsoft.com/office/powerpoint/2010/main" val="325465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DF78A-F796-421F-818E-6A1FBFA51105}" type="slidenum">
              <a:rPr lang="en-US" smtClean="0"/>
              <a:t>9</a:t>
            </a:fld>
            <a:endParaRPr lang="en-US"/>
          </a:p>
        </p:txBody>
      </p:sp>
    </p:spTree>
    <p:extLst>
      <p:ext uri="{BB962C8B-B14F-4D97-AF65-F5344CB8AC3E}">
        <p14:creationId xmlns:p14="http://schemas.microsoft.com/office/powerpoint/2010/main" val="2758689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7186BC-F055-4C24-8CF0-FB311E3FC609}"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1AE87-A7EE-41C8-BDA0-18F90CD34C96}" type="slidenum">
              <a:rPr lang="en-US" smtClean="0"/>
              <a:t>‹#›</a:t>
            </a:fld>
            <a:endParaRPr lang="en-US"/>
          </a:p>
        </p:txBody>
      </p:sp>
    </p:spTree>
    <p:extLst>
      <p:ext uri="{BB962C8B-B14F-4D97-AF65-F5344CB8AC3E}">
        <p14:creationId xmlns:p14="http://schemas.microsoft.com/office/powerpoint/2010/main" val="3409332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186BC-F055-4C24-8CF0-FB311E3FC609}"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1AE87-A7EE-41C8-BDA0-18F90CD34C96}" type="slidenum">
              <a:rPr lang="en-US" smtClean="0"/>
              <a:t>‹#›</a:t>
            </a:fld>
            <a:endParaRPr lang="en-US"/>
          </a:p>
        </p:txBody>
      </p:sp>
    </p:spTree>
    <p:extLst>
      <p:ext uri="{BB962C8B-B14F-4D97-AF65-F5344CB8AC3E}">
        <p14:creationId xmlns:p14="http://schemas.microsoft.com/office/powerpoint/2010/main" val="2033746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186BC-F055-4C24-8CF0-FB311E3FC609}"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1AE87-A7EE-41C8-BDA0-18F90CD34C96}" type="slidenum">
              <a:rPr lang="en-US" smtClean="0"/>
              <a:t>‹#›</a:t>
            </a:fld>
            <a:endParaRPr lang="en-US"/>
          </a:p>
        </p:txBody>
      </p:sp>
    </p:spTree>
    <p:extLst>
      <p:ext uri="{BB962C8B-B14F-4D97-AF65-F5344CB8AC3E}">
        <p14:creationId xmlns:p14="http://schemas.microsoft.com/office/powerpoint/2010/main" val="3849171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90F066-0113-FD40-9F75-02D1EE2099F5}" type="slidenum">
              <a:rPr lang="en-US"/>
              <a:pPr>
                <a:defRPr/>
              </a:pPr>
              <a:t>‹#›</a:t>
            </a:fld>
            <a:endParaRPr lang="en-US"/>
          </a:p>
        </p:txBody>
      </p:sp>
    </p:spTree>
    <p:extLst>
      <p:ext uri="{BB962C8B-B14F-4D97-AF65-F5344CB8AC3E}">
        <p14:creationId xmlns:p14="http://schemas.microsoft.com/office/powerpoint/2010/main" val="951117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186BC-F055-4C24-8CF0-FB311E3FC609}"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1AE87-A7EE-41C8-BDA0-18F90CD34C96}" type="slidenum">
              <a:rPr lang="en-US" smtClean="0"/>
              <a:t>‹#›</a:t>
            </a:fld>
            <a:endParaRPr lang="en-US"/>
          </a:p>
        </p:txBody>
      </p:sp>
    </p:spTree>
    <p:extLst>
      <p:ext uri="{BB962C8B-B14F-4D97-AF65-F5344CB8AC3E}">
        <p14:creationId xmlns:p14="http://schemas.microsoft.com/office/powerpoint/2010/main" val="109955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7186BC-F055-4C24-8CF0-FB311E3FC609}" type="datetimeFigureOut">
              <a:rPr lang="en-US" smtClean="0"/>
              <a:t>11/16/15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01AE87-A7EE-41C8-BDA0-18F90CD34C96}" type="slidenum">
              <a:rPr lang="en-US" smtClean="0"/>
              <a:t>‹#›</a:t>
            </a:fld>
            <a:endParaRPr lang="en-US"/>
          </a:p>
        </p:txBody>
      </p:sp>
    </p:spTree>
    <p:extLst>
      <p:ext uri="{BB962C8B-B14F-4D97-AF65-F5344CB8AC3E}">
        <p14:creationId xmlns:p14="http://schemas.microsoft.com/office/powerpoint/2010/main" val="514820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7186BC-F055-4C24-8CF0-FB311E3FC609}" type="datetimeFigureOut">
              <a:rPr lang="en-US" smtClean="0"/>
              <a:t>11/16/15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1AE87-A7EE-41C8-BDA0-18F90CD34C96}" type="slidenum">
              <a:rPr lang="en-US" smtClean="0"/>
              <a:t>‹#›</a:t>
            </a:fld>
            <a:endParaRPr lang="en-US"/>
          </a:p>
        </p:txBody>
      </p:sp>
    </p:spTree>
    <p:extLst>
      <p:ext uri="{BB962C8B-B14F-4D97-AF65-F5344CB8AC3E}">
        <p14:creationId xmlns:p14="http://schemas.microsoft.com/office/powerpoint/2010/main" val="3719989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7186BC-F055-4C24-8CF0-FB311E3FC609}" type="datetimeFigureOut">
              <a:rPr lang="en-US" smtClean="0"/>
              <a:t>11/16/15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01AE87-A7EE-41C8-BDA0-18F90CD34C96}" type="slidenum">
              <a:rPr lang="en-US" smtClean="0"/>
              <a:t>‹#›</a:t>
            </a:fld>
            <a:endParaRPr lang="en-US"/>
          </a:p>
        </p:txBody>
      </p:sp>
    </p:spTree>
    <p:extLst>
      <p:ext uri="{BB962C8B-B14F-4D97-AF65-F5344CB8AC3E}">
        <p14:creationId xmlns:p14="http://schemas.microsoft.com/office/powerpoint/2010/main" val="2954306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7186BC-F055-4C24-8CF0-FB311E3FC609}" type="datetimeFigureOut">
              <a:rPr lang="en-US" smtClean="0"/>
              <a:t>11/16/15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01AE87-A7EE-41C8-BDA0-18F90CD34C96}" type="slidenum">
              <a:rPr lang="en-US" smtClean="0"/>
              <a:t>‹#›</a:t>
            </a:fld>
            <a:endParaRPr lang="en-US"/>
          </a:p>
        </p:txBody>
      </p:sp>
    </p:spTree>
    <p:extLst>
      <p:ext uri="{BB962C8B-B14F-4D97-AF65-F5344CB8AC3E}">
        <p14:creationId xmlns:p14="http://schemas.microsoft.com/office/powerpoint/2010/main" val="390196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186BC-F055-4C24-8CF0-FB311E3FC609}" type="datetimeFigureOut">
              <a:rPr lang="en-US" smtClean="0"/>
              <a:t>11/16/15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01AE87-A7EE-41C8-BDA0-18F90CD34C96}" type="slidenum">
              <a:rPr lang="en-US" smtClean="0"/>
              <a:t>‹#›</a:t>
            </a:fld>
            <a:endParaRPr lang="en-US"/>
          </a:p>
        </p:txBody>
      </p:sp>
    </p:spTree>
    <p:extLst>
      <p:ext uri="{BB962C8B-B14F-4D97-AF65-F5344CB8AC3E}">
        <p14:creationId xmlns:p14="http://schemas.microsoft.com/office/powerpoint/2010/main" val="2782351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186BC-F055-4C24-8CF0-FB311E3FC609}" type="datetimeFigureOut">
              <a:rPr lang="en-US" smtClean="0"/>
              <a:t>11/16/15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1AE87-A7EE-41C8-BDA0-18F90CD34C96}" type="slidenum">
              <a:rPr lang="en-US" smtClean="0"/>
              <a:t>‹#›</a:t>
            </a:fld>
            <a:endParaRPr lang="en-US"/>
          </a:p>
        </p:txBody>
      </p:sp>
    </p:spTree>
    <p:extLst>
      <p:ext uri="{BB962C8B-B14F-4D97-AF65-F5344CB8AC3E}">
        <p14:creationId xmlns:p14="http://schemas.microsoft.com/office/powerpoint/2010/main" val="1895773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186BC-F055-4C24-8CF0-FB311E3FC609}" type="datetimeFigureOut">
              <a:rPr lang="en-US" smtClean="0"/>
              <a:t>11/16/15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01AE87-A7EE-41C8-BDA0-18F90CD34C96}" type="slidenum">
              <a:rPr lang="en-US" smtClean="0"/>
              <a:t>‹#›</a:t>
            </a:fld>
            <a:endParaRPr lang="en-US"/>
          </a:p>
        </p:txBody>
      </p:sp>
    </p:spTree>
    <p:extLst>
      <p:ext uri="{BB962C8B-B14F-4D97-AF65-F5344CB8AC3E}">
        <p14:creationId xmlns:p14="http://schemas.microsoft.com/office/powerpoint/2010/main" val="13164860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186BC-F055-4C24-8CF0-FB311E3FC609}" type="datetimeFigureOut">
              <a:rPr lang="en-US" smtClean="0"/>
              <a:t>11/16/15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1AE87-A7EE-41C8-BDA0-18F90CD34C96}" type="slidenum">
              <a:rPr lang="en-US" smtClean="0"/>
              <a:t>‹#›</a:t>
            </a:fld>
            <a:endParaRPr lang="en-US"/>
          </a:p>
        </p:txBody>
      </p:sp>
    </p:spTree>
    <p:extLst>
      <p:ext uri="{BB962C8B-B14F-4D97-AF65-F5344CB8AC3E}">
        <p14:creationId xmlns:p14="http://schemas.microsoft.com/office/powerpoint/2010/main" val="34407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1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1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2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22.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1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1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28.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2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30.jpeg"/></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33.jpg"/></Relationships>
</file>

<file path=ppt/slides/_rels/slide57.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 Id="rId3" Type="http://schemas.openxmlformats.org/officeDocument/2006/relationships/image" Target="../media/image3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075709" y="3698626"/>
            <a:ext cx="4111043" cy="523220"/>
          </a:xfrm>
          <a:prstGeom prst="rect">
            <a:avLst/>
          </a:prstGeom>
          <a:noFill/>
        </p:spPr>
        <p:txBody>
          <a:bodyPr wrap="square" rtlCol="0">
            <a:spAutoFit/>
          </a:bodyPr>
          <a:lstStyle/>
          <a:p>
            <a:pPr algn="ctr"/>
            <a:r>
              <a:rPr lang="en-US" sz="2800" b="1" dirty="0" smtClean="0">
                <a:solidFill>
                  <a:schemeClr val="bg1"/>
                </a:solidFill>
              </a:rPr>
              <a:t>Stephanie </a:t>
            </a:r>
            <a:r>
              <a:rPr lang="en-US" sz="2800" b="1" dirty="0">
                <a:solidFill>
                  <a:schemeClr val="bg1"/>
                </a:solidFill>
              </a:rPr>
              <a:t>G</a:t>
            </a:r>
            <a:r>
              <a:rPr lang="en-US" sz="2800" b="1" dirty="0" smtClean="0">
                <a:solidFill>
                  <a:schemeClr val="bg1"/>
                </a:solidFill>
              </a:rPr>
              <a:t>erding</a:t>
            </a:r>
            <a:endParaRPr lang="en-US" sz="2800" b="1" dirty="0">
              <a:solidFill>
                <a:schemeClr val="bg1"/>
              </a:solidFill>
            </a:endParaRPr>
          </a:p>
        </p:txBody>
      </p:sp>
      <p:sp>
        <p:nvSpPr>
          <p:cNvPr id="5" name="TextBox 4"/>
          <p:cNvSpPr txBox="1"/>
          <p:nvPr/>
        </p:nvSpPr>
        <p:spPr>
          <a:xfrm>
            <a:off x="8077200" y="3692712"/>
            <a:ext cx="3156802" cy="523220"/>
          </a:xfrm>
          <a:prstGeom prst="rect">
            <a:avLst/>
          </a:prstGeom>
          <a:noFill/>
        </p:spPr>
        <p:txBody>
          <a:bodyPr wrap="square" rtlCol="0">
            <a:spAutoFit/>
          </a:bodyPr>
          <a:lstStyle/>
          <a:p>
            <a:pPr algn="ctr"/>
            <a:r>
              <a:rPr lang="en-US" sz="2800" b="1" dirty="0">
                <a:solidFill>
                  <a:schemeClr val="bg1"/>
                </a:solidFill>
              </a:rPr>
              <a:t>B</a:t>
            </a:r>
            <a:r>
              <a:rPr lang="en-US" sz="2800" b="1" dirty="0" smtClean="0">
                <a:solidFill>
                  <a:schemeClr val="bg1"/>
                </a:solidFill>
              </a:rPr>
              <a:t>renda </a:t>
            </a:r>
            <a:r>
              <a:rPr lang="en-US" sz="2800" b="1" dirty="0">
                <a:solidFill>
                  <a:schemeClr val="bg1"/>
                </a:solidFill>
              </a:rPr>
              <a:t>H</a:t>
            </a:r>
            <a:r>
              <a:rPr lang="en-US" sz="2800" b="1" dirty="0" smtClean="0">
                <a:solidFill>
                  <a:schemeClr val="bg1"/>
                </a:solidFill>
              </a:rPr>
              <a:t>ough</a:t>
            </a:r>
            <a:endParaRPr lang="en-US" sz="2800" b="1" dirty="0">
              <a:solidFill>
                <a:schemeClr val="bg1"/>
              </a:solidFill>
            </a:endParaRPr>
          </a:p>
        </p:txBody>
      </p:sp>
      <p:sp>
        <p:nvSpPr>
          <p:cNvPr id="6" name="Rectangle 5"/>
          <p:cNvSpPr/>
          <p:nvPr/>
        </p:nvSpPr>
        <p:spPr>
          <a:xfrm>
            <a:off x="138545" y="579999"/>
            <a:ext cx="11956473" cy="2487861"/>
          </a:xfrm>
          <a:prstGeom prst="rect">
            <a:avLst/>
          </a:prstGeom>
        </p:spPr>
        <p:txBody>
          <a:bodyPr wrap="square">
            <a:spAutoFit/>
          </a:bodyPr>
          <a:lstStyle/>
          <a:p>
            <a:pPr algn="ctr">
              <a:spcAft>
                <a:spcPts val="1300"/>
              </a:spcAft>
              <a:tabLst>
                <a:tab pos="1314450" algn="l"/>
              </a:tabLst>
            </a:pPr>
            <a:r>
              <a:rPr lang="en-US" sz="4000" b="1" dirty="0">
                <a:solidFill>
                  <a:schemeClr val="bg1"/>
                </a:solidFill>
                <a:latin typeface="+mj-lt"/>
                <a:ea typeface="Times New Roman" panose="02020603050405020304" pitchFamily="18" charset="0"/>
              </a:rPr>
              <a:t>B</a:t>
            </a:r>
            <a:r>
              <a:rPr lang="en-US" sz="4000" b="1" dirty="0" smtClean="0">
                <a:solidFill>
                  <a:schemeClr val="bg1"/>
                </a:solidFill>
                <a:effectLst/>
                <a:latin typeface="+mj-lt"/>
                <a:ea typeface="Times New Roman" panose="02020603050405020304" pitchFamily="18" charset="0"/>
              </a:rPr>
              <a:t>eyond the Survey: </a:t>
            </a:r>
          </a:p>
          <a:p>
            <a:pPr algn="ctr">
              <a:spcAft>
                <a:spcPts val="1300"/>
              </a:spcAft>
              <a:tabLst>
                <a:tab pos="1314450" algn="l"/>
              </a:tabLst>
            </a:pPr>
            <a:r>
              <a:rPr lang="en-US" sz="4000" b="1" dirty="0" smtClean="0">
                <a:solidFill>
                  <a:schemeClr val="bg1"/>
                </a:solidFill>
                <a:latin typeface="+mj-lt"/>
                <a:ea typeface="Times New Roman" panose="02020603050405020304" pitchFamily="18" charset="0"/>
              </a:rPr>
              <a:t>a</a:t>
            </a:r>
            <a:r>
              <a:rPr lang="en-US" sz="4000" b="1" dirty="0" smtClean="0">
                <a:solidFill>
                  <a:schemeClr val="bg1"/>
                </a:solidFill>
                <a:effectLst/>
                <a:latin typeface="+mj-lt"/>
                <a:ea typeface="Times New Roman" panose="02020603050405020304" pitchFamily="18" charset="0"/>
              </a:rPr>
              <a:t> practical approach to </a:t>
            </a:r>
          </a:p>
          <a:p>
            <a:pPr algn="ctr">
              <a:spcAft>
                <a:spcPts val="1300"/>
              </a:spcAft>
              <a:tabLst>
                <a:tab pos="1314450" algn="l"/>
              </a:tabLst>
            </a:pPr>
            <a:r>
              <a:rPr lang="en-US" sz="5400" b="1" dirty="0" smtClean="0">
                <a:solidFill>
                  <a:schemeClr val="accent1">
                    <a:lumMod val="75000"/>
                  </a:schemeClr>
                </a:solidFill>
                <a:effectLst/>
                <a:latin typeface="+mj-lt"/>
                <a:ea typeface="Times New Roman" panose="02020603050405020304" pitchFamily="18" charset="0"/>
              </a:rPr>
              <a:t>INTERVIEWS</a:t>
            </a:r>
            <a:r>
              <a:rPr lang="en-US" sz="4400" b="1" dirty="0" smtClean="0">
                <a:solidFill>
                  <a:schemeClr val="bg1"/>
                </a:solidFill>
                <a:effectLst/>
                <a:latin typeface="+mj-lt"/>
                <a:ea typeface="Times New Roman" panose="02020603050405020304" pitchFamily="18" charset="0"/>
              </a:rPr>
              <a:t> </a:t>
            </a:r>
            <a:r>
              <a:rPr lang="en-US" sz="3600" b="1" dirty="0" smtClean="0">
                <a:solidFill>
                  <a:schemeClr val="bg1"/>
                </a:solidFill>
                <a:effectLst/>
                <a:latin typeface="+mj-lt"/>
                <a:ea typeface="Times New Roman" panose="02020603050405020304" pitchFamily="18" charset="0"/>
              </a:rPr>
              <a:t>and </a:t>
            </a:r>
            <a:r>
              <a:rPr lang="en-US" sz="5400" b="1" dirty="0" smtClean="0">
                <a:solidFill>
                  <a:schemeClr val="accent6">
                    <a:lumMod val="75000"/>
                  </a:schemeClr>
                </a:solidFill>
                <a:effectLst/>
                <a:latin typeface="+mj-lt"/>
                <a:ea typeface="Times New Roman" panose="02020603050405020304" pitchFamily="18" charset="0"/>
              </a:rPr>
              <a:t>FOCUS GROUPS</a:t>
            </a:r>
            <a:r>
              <a:rPr lang="en-US" sz="4800" b="1" dirty="0" smtClean="0">
                <a:solidFill>
                  <a:schemeClr val="accent6">
                    <a:lumMod val="75000"/>
                  </a:schemeClr>
                </a:solidFill>
                <a:effectLst/>
                <a:latin typeface="+mj-lt"/>
                <a:ea typeface="Times New Roman" panose="02020603050405020304" pitchFamily="18" charset="0"/>
              </a:rPr>
              <a:t> </a:t>
            </a:r>
            <a:endParaRPr lang="en-US" sz="4800" dirty="0">
              <a:solidFill>
                <a:schemeClr val="accent6">
                  <a:lumMod val="75000"/>
                </a:schemeClr>
              </a:solidFill>
              <a:effectLst/>
              <a:latin typeface="+mj-lt"/>
              <a:ea typeface="Times New Roman" panose="02020603050405020304" pitchFamily="18" charset="0"/>
            </a:endParaRPr>
          </a:p>
        </p:txBody>
      </p:sp>
      <p:pic>
        <p:nvPicPr>
          <p:cNvPr id="1026" name="Picture 2"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3" y="5217524"/>
            <a:ext cx="2305050" cy="7048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0053" y="4486232"/>
            <a:ext cx="1323379" cy="1674902"/>
          </a:xfrm>
          <a:prstGeom prst="rect">
            <a:avLst/>
          </a:prstGeom>
          <a:ln w="101600">
            <a:solidFill>
              <a:schemeClr val="bg1"/>
            </a:solid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8180" y="4398610"/>
            <a:ext cx="1932070" cy="1850145"/>
          </a:xfrm>
          <a:prstGeom prst="rect">
            <a:avLst/>
          </a:prstGeom>
        </p:spPr>
      </p:pic>
      <p:sp>
        <p:nvSpPr>
          <p:cNvPr id="7" name="TextBox 6"/>
          <p:cNvSpPr txBox="1"/>
          <p:nvPr/>
        </p:nvSpPr>
        <p:spPr>
          <a:xfrm>
            <a:off x="528034" y="6161134"/>
            <a:ext cx="2318197" cy="368455"/>
          </a:xfrm>
          <a:prstGeom prst="rect">
            <a:avLst/>
          </a:prstGeom>
          <a:noFill/>
        </p:spPr>
        <p:txBody>
          <a:bodyPr wrap="square" rtlCol="0">
            <a:spAutoFit/>
          </a:bodyPr>
          <a:lstStyle/>
          <a:p>
            <a:r>
              <a:rPr lang="en-US" dirty="0" smtClean="0">
                <a:solidFill>
                  <a:schemeClr val="bg1"/>
                </a:solidFill>
              </a:rPr>
              <a:t>November 17, 2015</a:t>
            </a:r>
            <a:endParaRPr lang="en-US" dirty="0">
              <a:solidFill>
                <a:schemeClr val="bg1"/>
              </a:solidFill>
            </a:endParaRPr>
          </a:p>
        </p:txBody>
      </p:sp>
    </p:spTree>
    <p:extLst>
      <p:ext uri="{BB962C8B-B14F-4D97-AF65-F5344CB8AC3E}">
        <p14:creationId xmlns:p14="http://schemas.microsoft.com/office/powerpoint/2010/main" val="4265802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28123"/>
            <a:ext cx="12192000" cy="3629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2619" y="3228123"/>
            <a:ext cx="11499272" cy="1107996"/>
          </a:xfrm>
          <a:prstGeom prst="rect">
            <a:avLst/>
          </a:prstGeom>
          <a:noFill/>
        </p:spPr>
        <p:txBody>
          <a:bodyPr wrap="square" rtlCol="0">
            <a:spAutoFit/>
          </a:bodyPr>
          <a:lstStyle/>
          <a:p>
            <a:r>
              <a:rPr lang="en-US" sz="4800" b="1" dirty="0" smtClean="0">
                <a:latin typeface="Calibri Light" panose="020F0302020204030204" pitchFamily="34" charset="0"/>
              </a:rPr>
              <a:t>three </a:t>
            </a:r>
            <a:r>
              <a:rPr lang="en-US" sz="6600" b="1" dirty="0" smtClean="0">
                <a:solidFill>
                  <a:srgbClr val="EF600E"/>
                </a:solidFill>
                <a:latin typeface="Calibri Light" panose="020F0302020204030204" pitchFamily="34" charset="0"/>
              </a:rPr>
              <a:t>multiple choice </a:t>
            </a:r>
            <a:r>
              <a:rPr lang="en-US" sz="4800" b="1" dirty="0" smtClean="0">
                <a:latin typeface="Calibri Light" panose="020F0302020204030204" pitchFamily="34" charset="0"/>
              </a:rPr>
              <a:t>questions:</a:t>
            </a:r>
            <a:endParaRPr lang="en-US" sz="4800" b="1" dirty="0">
              <a:latin typeface="Calibri Light" panose="020F0302020204030204" pitchFamily="34" charset="0"/>
            </a:endParaRPr>
          </a:p>
        </p:txBody>
      </p:sp>
      <p:sp>
        <p:nvSpPr>
          <p:cNvPr id="6" name="Rectangle 5"/>
          <p:cNvSpPr/>
          <p:nvPr/>
        </p:nvSpPr>
        <p:spPr>
          <a:xfrm>
            <a:off x="3131127" y="4694706"/>
            <a:ext cx="8629364" cy="1569660"/>
          </a:xfrm>
          <a:prstGeom prst="rect">
            <a:avLst/>
          </a:prstGeom>
        </p:spPr>
        <p:txBody>
          <a:bodyPr wrap="square">
            <a:spAutoFit/>
          </a:bodyPr>
          <a:lstStyle/>
          <a:p>
            <a:pPr marL="457200" indent="-457200">
              <a:buAutoNum type="arabicPeriod"/>
            </a:pPr>
            <a:r>
              <a:rPr lang="en-US" sz="3200" dirty="0" smtClean="0"/>
              <a:t>What </a:t>
            </a:r>
            <a:r>
              <a:rPr lang="en-US" sz="3200" dirty="0"/>
              <a:t>are we doing that’s useful? </a:t>
            </a:r>
            <a:endParaRPr lang="en-US" sz="3200" dirty="0" smtClean="0"/>
          </a:p>
          <a:p>
            <a:pPr marL="457200" indent="-457200">
              <a:buAutoNum type="arabicPeriod"/>
            </a:pPr>
            <a:r>
              <a:rPr lang="en-US" sz="3200" dirty="0" smtClean="0"/>
              <a:t>What </a:t>
            </a:r>
            <a:r>
              <a:rPr lang="en-US" sz="3200" dirty="0"/>
              <a:t>are the barriers you encounter? </a:t>
            </a:r>
            <a:endParaRPr lang="en-US" sz="3200" dirty="0" smtClean="0"/>
          </a:p>
          <a:p>
            <a:pPr marL="457200" indent="-457200">
              <a:buAutoNum type="arabicPeriod"/>
            </a:pPr>
            <a:r>
              <a:rPr lang="en-US" sz="3200" dirty="0" smtClean="0"/>
              <a:t>What </a:t>
            </a:r>
            <a:r>
              <a:rPr lang="en-US" sz="3200" dirty="0"/>
              <a:t>additional support would help you?   </a:t>
            </a:r>
          </a:p>
        </p:txBody>
      </p:sp>
      <p:pic>
        <p:nvPicPr>
          <p:cNvPr id="7" name="Picture 2" descr="http://scheperseducation.com/wp-content/uploads/Suppo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0603" y="-7276"/>
            <a:ext cx="3684835" cy="32599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36382">
            <a:off x="1809810" y="-145746"/>
            <a:ext cx="4614123" cy="3823072"/>
          </a:xfrm>
          <a:prstGeom prst="rect">
            <a:avLst/>
          </a:prstGeom>
        </p:spPr>
      </p:pic>
    </p:spTree>
    <p:extLst>
      <p:ext uri="{BB962C8B-B14F-4D97-AF65-F5344CB8AC3E}">
        <p14:creationId xmlns:p14="http://schemas.microsoft.com/office/powerpoint/2010/main" val="1198144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lidesharecdn.com/interactivewhilteboardpdatkooringaldec2009-091217000408-phpapp02/95/beginning-to-use-an-interactive-whiteboard-4-728.jpg?cb=12610082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3022" y="1090247"/>
            <a:ext cx="7698848" cy="5774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428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pitalcampaignmagic.com/wpsys/wp-content/uploads/2012/11/4-ste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3" y="-1072618"/>
            <a:ext cx="12704391" cy="84623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 y="-77816"/>
            <a:ext cx="7062278" cy="301621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dk1"/>
          </a:lnRef>
          <a:fillRef idx="3">
            <a:schemeClr val="dk1"/>
          </a:fillRef>
          <a:effectRef idx="3">
            <a:schemeClr val="dk1"/>
          </a:effectRef>
          <a:fontRef idx="minor">
            <a:schemeClr val="lt1"/>
          </a:fontRef>
        </p:style>
        <p:txBody>
          <a:bodyPr wrap="square">
            <a:spAutoFit/>
          </a:bodyPr>
          <a:lstStyle/>
          <a:p>
            <a:r>
              <a:rPr lang="en-US" sz="3400" b="1" dirty="0" smtClean="0">
                <a:solidFill>
                  <a:schemeClr val="accent2"/>
                </a:solidFill>
                <a:latin typeface="+mj-lt"/>
              </a:rPr>
              <a:t>  Follow these steps for success:</a:t>
            </a:r>
          </a:p>
          <a:p>
            <a:endParaRPr lang="en-US" sz="1600" b="1" dirty="0">
              <a:solidFill>
                <a:schemeClr val="bg1"/>
              </a:solidFill>
              <a:latin typeface="+mj-lt"/>
            </a:endParaRPr>
          </a:p>
          <a:p>
            <a:pPr marL="971550" lvl="1" indent="-514350">
              <a:buAutoNum type="arabicParenR"/>
            </a:pPr>
            <a:r>
              <a:rPr lang="en-US" sz="2800" b="1" dirty="0" smtClean="0">
                <a:solidFill>
                  <a:schemeClr val="bg1"/>
                </a:solidFill>
                <a:latin typeface="+mj-lt"/>
              </a:rPr>
              <a:t>Goal/Purpose </a:t>
            </a:r>
          </a:p>
          <a:p>
            <a:pPr marL="971550" lvl="1" indent="-514350">
              <a:buAutoNum type="arabicParenR"/>
            </a:pPr>
            <a:r>
              <a:rPr lang="en-US" sz="2800" b="1" dirty="0" smtClean="0">
                <a:solidFill>
                  <a:schemeClr val="bg1"/>
                </a:solidFill>
                <a:latin typeface="+mj-lt"/>
              </a:rPr>
              <a:t>Collect</a:t>
            </a:r>
            <a:endParaRPr lang="en-US" sz="2800" b="1" dirty="0">
              <a:solidFill>
                <a:schemeClr val="bg1"/>
              </a:solidFill>
              <a:latin typeface="+mj-lt"/>
            </a:endParaRPr>
          </a:p>
          <a:p>
            <a:pPr marL="971550" lvl="1" indent="-514350">
              <a:buAutoNum type="arabicParenR"/>
            </a:pPr>
            <a:r>
              <a:rPr lang="en-US" sz="2800" b="1" dirty="0" smtClean="0">
                <a:solidFill>
                  <a:schemeClr val="bg1"/>
                </a:solidFill>
                <a:latin typeface="+mj-lt"/>
              </a:rPr>
              <a:t>Analyze/Synthesize </a:t>
            </a:r>
            <a:endParaRPr lang="en-US" sz="2800" b="1" dirty="0">
              <a:solidFill>
                <a:schemeClr val="bg1"/>
              </a:solidFill>
              <a:latin typeface="+mj-lt"/>
            </a:endParaRPr>
          </a:p>
          <a:p>
            <a:pPr marL="971550" lvl="1" indent="-514350">
              <a:buAutoNum type="arabicParenR"/>
            </a:pPr>
            <a:r>
              <a:rPr lang="en-US" sz="2800" b="1" dirty="0" smtClean="0">
                <a:solidFill>
                  <a:schemeClr val="bg1"/>
                </a:solidFill>
                <a:latin typeface="+mj-lt"/>
              </a:rPr>
              <a:t>Package </a:t>
            </a:r>
            <a:r>
              <a:rPr lang="en-US" sz="2800" b="1" dirty="0">
                <a:solidFill>
                  <a:schemeClr val="bg1"/>
                </a:solidFill>
                <a:latin typeface="+mj-lt"/>
              </a:rPr>
              <a:t>and </a:t>
            </a:r>
            <a:r>
              <a:rPr lang="en-US" sz="2800" b="1" dirty="0" smtClean="0">
                <a:solidFill>
                  <a:schemeClr val="bg1"/>
                </a:solidFill>
                <a:latin typeface="+mj-lt"/>
              </a:rPr>
              <a:t>Deliver</a:t>
            </a:r>
          </a:p>
          <a:p>
            <a:pPr marL="971550" lvl="1" indent="-514350">
              <a:buAutoNum type="arabicParenR"/>
            </a:pPr>
            <a:endParaRPr lang="en-US" sz="2800" b="1" dirty="0">
              <a:solidFill>
                <a:schemeClr val="bg1"/>
              </a:solidFill>
              <a:latin typeface="+mj-lt"/>
            </a:endParaRPr>
          </a:p>
        </p:txBody>
      </p:sp>
    </p:spTree>
    <p:extLst>
      <p:ext uri="{BB962C8B-B14F-4D97-AF65-F5344CB8AC3E}">
        <p14:creationId xmlns:p14="http://schemas.microsoft.com/office/powerpoint/2010/main" val="3987441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pitalcampaignmagic.com/wpsys/wp-content/uploads/2012/11/4-ste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3" y="-1072618"/>
            <a:ext cx="12704391" cy="84623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 y="-77816"/>
            <a:ext cx="7062278" cy="344709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dk1"/>
          </a:lnRef>
          <a:fillRef idx="3">
            <a:schemeClr val="dk1"/>
          </a:fillRef>
          <a:effectRef idx="3">
            <a:schemeClr val="dk1"/>
          </a:effectRef>
          <a:fontRef idx="minor">
            <a:schemeClr val="lt1"/>
          </a:fontRef>
        </p:style>
        <p:txBody>
          <a:bodyPr wrap="square">
            <a:spAutoFit/>
          </a:bodyPr>
          <a:lstStyle/>
          <a:p>
            <a:r>
              <a:rPr lang="en-US" sz="3400" b="1" dirty="0" smtClean="0">
                <a:solidFill>
                  <a:schemeClr val="accent2"/>
                </a:solidFill>
                <a:latin typeface="+mj-lt"/>
              </a:rPr>
              <a:t>  Follow these steps for success:</a:t>
            </a:r>
          </a:p>
          <a:p>
            <a:endParaRPr lang="en-US" sz="1600" b="1" dirty="0">
              <a:solidFill>
                <a:schemeClr val="bg1"/>
              </a:solidFill>
              <a:latin typeface="+mj-lt"/>
            </a:endParaRPr>
          </a:p>
          <a:p>
            <a:pPr marL="971550" lvl="1" indent="-514350">
              <a:buAutoNum type="arabicParenR"/>
            </a:pPr>
            <a:r>
              <a:rPr lang="en-US" sz="2800" b="1" dirty="0" smtClean="0">
                <a:solidFill>
                  <a:schemeClr val="bg1"/>
                </a:solidFill>
                <a:latin typeface="+mj-lt"/>
              </a:rPr>
              <a:t>Goal/Purpose </a:t>
            </a:r>
          </a:p>
          <a:p>
            <a:pPr marL="971550" lvl="1" indent="-514350">
              <a:buAutoNum type="arabicParenR"/>
            </a:pPr>
            <a:r>
              <a:rPr lang="en-US" sz="2800" b="1" dirty="0" smtClean="0">
                <a:solidFill>
                  <a:schemeClr val="bg1"/>
                </a:solidFill>
                <a:latin typeface="+mj-lt"/>
              </a:rPr>
              <a:t>Collect</a:t>
            </a:r>
            <a:endParaRPr lang="en-US" sz="2800" b="1" dirty="0">
              <a:solidFill>
                <a:schemeClr val="bg1"/>
              </a:solidFill>
              <a:latin typeface="+mj-lt"/>
            </a:endParaRPr>
          </a:p>
          <a:p>
            <a:pPr marL="971550" lvl="1" indent="-514350">
              <a:buAutoNum type="arabicParenR"/>
            </a:pPr>
            <a:r>
              <a:rPr lang="en-US" sz="2800" b="1" dirty="0" smtClean="0">
                <a:solidFill>
                  <a:schemeClr val="bg1"/>
                </a:solidFill>
                <a:latin typeface="+mj-lt"/>
              </a:rPr>
              <a:t>Analyze/Synthesize </a:t>
            </a:r>
            <a:endParaRPr lang="en-US" sz="2800" b="1" dirty="0">
              <a:solidFill>
                <a:schemeClr val="bg1"/>
              </a:solidFill>
              <a:latin typeface="+mj-lt"/>
            </a:endParaRPr>
          </a:p>
          <a:p>
            <a:pPr marL="971550" lvl="1" indent="-514350">
              <a:buAutoNum type="arabicParenR"/>
            </a:pPr>
            <a:r>
              <a:rPr lang="en-US" sz="2800" b="1" dirty="0" smtClean="0">
                <a:solidFill>
                  <a:schemeClr val="bg1"/>
                </a:solidFill>
                <a:latin typeface="+mj-lt"/>
              </a:rPr>
              <a:t>Package </a:t>
            </a:r>
            <a:r>
              <a:rPr lang="en-US" sz="2800" b="1" dirty="0">
                <a:solidFill>
                  <a:schemeClr val="bg1"/>
                </a:solidFill>
                <a:latin typeface="+mj-lt"/>
              </a:rPr>
              <a:t>and </a:t>
            </a:r>
            <a:r>
              <a:rPr lang="en-US" sz="2800" b="1" dirty="0" smtClean="0">
                <a:solidFill>
                  <a:schemeClr val="bg1"/>
                </a:solidFill>
                <a:latin typeface="+mj-lt"/>
              </a:rPr>
              <a:t>Deliver</a:t>
            </a:r>
          </a:p>
          <a:p>
            <a:pPr lvl="1"/>
            <a:endParaRPr lang="en-US" sz="2800" b="1" dirty="0" smtClean="0">
              <a:solidFill>
                <a:schemeClr val="bg1"/>
              </a:solidFill>
              <a:latin typeface="+mj-lt"/>
            </a:endParaRPr>
          </a:p>
          <a:p>
            <a:pPr lvl="1"/>
            <a:endParaRPr lang="en-US" sz="2800" b="1" dirty="0">
              <a:solidFill>
                <a:schemeClr val="bg1"/>
              </a:solidFill>
              <a:latin typeface="+mj-lt"/>
            </a:endParaRPr>
          </a:p>
        </p:txBody>
      </p:sp>
      <p:sp>
        <p:nvSpPr>
          <p:cNvPr id="4" name="Oval 3"/>
          <p:cNvSpPr/>
          <p:nvPr/>
        </p:nvSpPr>
        <p:spPr>
          <a:xfrm>
            <a:off x="160472" y="508084"/>
            <a:ext cx="3344728" cy="1106708"/>
          </a:xfrm>
          <a:prstGeom prst="ellipse">
            <a:avLst/>
          </a:prstGeom>
          <a:noFill/>
          <a:ln w="38100">
            <a:solidFill>
              <a:srgbClr val="D56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837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04382" y="450166"/>
            <a:ext cx="6434454" cy="707886"/>
          </a:xfrm>
          <a:prstGeom prst="rect">
            <a:avLst/>
          </a:prstGeom>
          <a:noFill/>
        </p:spPr>
        <p:txBody>
          <a:bodyPr wrap="none" rtlCol="0">
            <a:spAutoFit/>
          </a:bodyPr>
          <a:lstStyle/>
          <a:p>
            <a:r>
              <a:rPr lang="en-US" sz="4000" dirty="0" smtClean="0">
                <a:solidFill>
                  <a:srgbClr val="00B050"/>
                </a:solidFill>
              </a:rPr>
              <a:t>qual</a:t>
            </a:r>
            <a:r>
              <a:rPr lang="en-US" sz="3200" dirty="0" smtClean="0">
                <a:solidFill>
                  <a:schemeClr val="bg1"/>
                </a:solidFill>
              </a:rPr>
              <a:t>itative vs </a:t>
            </a:r>
            <a:r>
              <a:rPr lang="en-US" sz="4000" dirty="0" smtClean="0">
                <a:solidFill>
                  <a:srgbClr val="0070C0"/>
                </a:solidFill>
              </a:rPr>
              <a:t>quant</a:t>
            </a:r>
            <a:r>
              <a:rPr lang="en-US" sz="3200" dirty="0" smtClean="0">
                <a:solidFill>
                  <a:schemeClr val="bg1"/>
                </a:solidFill>
              </a:rPr>
              <a:t>itative research</a:t>
            </a:r>
            <a:endParaRPr lang="en-US" sz="3200" dirty="0">
              <a:solidFill>
                <a:schemeClr val="bg1"/>
              </a:solidFill>
            </a:endParaRPr>
          </a:p>
        </p:txBody>
      </p:sp>
      <p:pic>
        <p:nvPicPr>
          <p:cNvPr id="4098" name="Picture 2" descr="http://waynehastings.blogs.com/.a/6a00d83451b74169e20120a5f12c97970c-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42482"/>
            <a:ext cx="6060141" cy="456401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paptips.com/wp-content/uploads/2009/11/tape_measure-300x2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0141" y="2342482"/>
            <a:ext cx="6131859" cy="45155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64235" y="4945803"/>
            <a:ext cx="2150204" cy="1015663"/>
          </a:xfrm>
          <a:prstGeom prst="rect">
            <a:avLst/>
          </a:prstGeom>
        </p:spPr>
        <p:txBody>
          <a:bodyPr wrap="none">
            <a:spAutoFit/>
          </a:bodyPr>
          <a:lstStyle/>
          <a:p>
            <a:r>
              <a:rPr lang="en-US" sz="6000" b="1" dirty="0" smtClean="0">
                <a:solidFill>
                  <a:schemeClr val="accent6">
                    <a:lumMod val="60000"/>
                    <a:lumOff val="40000"/>
                  </a:schemeClr>
                </a:solidFill>
              </a:rPr>
              <a:t>words</a:t>
            </a:r>
            <a:endParaRPr lang="en-US" sz="6000" b="1" dirty="0">
              <a:solidFill>
                <a:schemeClr val="accent6">
                  <a:lumMod val="60000"/>
                  <a:lumOff val="40000"/>
                </a:schemeClr>
              </a:solidFill>
            </a:endParaRPr>
          </a:p>
        </p:txBody>
      </p:sp>
      <p:sp>
        <p:nvSpPr>
          <p:cNvPr id="6" name="Rectangle 5"/>
          <p:cNvSpPr/>
          <p:nvPr/>
        </p:nvSpPr>
        <p:spPr>
          <a:xfrm>
            <a:off x="6284262" y="3160883"/>
            <a:ext cx="3009414" cy="1015663"/>
          </a:xfrm>
          <a:prstGeom prst="rect">
            <a:avLst/>
          </a:prstGeom>
        </p:spPr>
        <p:txBody>
          <a:bodyPr wrap="none">
            <a:spAutoFit/>
          </a:bodyPr>
          <a:lstStyle/>
          <a:p>
            <a:r>
              <a:rPr lang="en-US" sz="6000" b="1" dirty="0" smtClean="0">
                <a:solidFill>
                  <a:schemeClr val="bg1"/>
                </a:solidFill>
              </a:rPr>
              <a:t>numbers</a:t>
            </a:r>
            <a:endParaRPr lang="en-US" sz="6000" b="1" dirty="0">
              <a:solidFill>
                <a:schemeClr val="bg1"/>
              </a:solidFill>
            </a:endParaRPr>
          </a:p>
        </p:txBody>
      </p:sp>
    </p:spTree>
    <p:extLst>
      <p:ext uri="{BB962C8B-B14F-4D97-AF65-F5344CB8AC3E}">
        <p14:creationId xmlns:p14="http://schemas.microsoft.com/office/powerpoint/2010/main" val="3368285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6474315" y="1268006"/>
            <a:ext cx="5611906" cy="5396346"/>
          </a:xfrm>
          <a:prstGeom prst="roundRect">
            <a:avLst/>
          </a:prstGeom>
          <a:solidFill>
            <a:srgbClr val="EF60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09866" y="1268006"/>
            <a:ext cx="5611906" cy="5396346"/>
          </a:xfrm>
          <a:prstGeom prst="round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740855" y="252343"/>
            <a:ext cx="7820924" cy="1015663"/>
          </a:xfrm>
          <a:prstGeom prst="rect">
            <a:avLst/>
          </a:prstGeom>
          <a:noFill/>
        </p:spPr>
        <p:txBody>
          <a:bodyPr wrap="none" rtlCol="0">
            <a:spAutoFit/>
          </a:bodyPr>
          <a:lstStyle/>
          <a:p>
            <a:r>
              <a:rPr lang="en-US" sz="6000" dirty="0" smtClean="0">
                <a:solidFill>
                  <a:srgbClr val="008000"/>
                </a:solidFill>
              </a:rPr>
              <a:t>qual</a:t>
            </a:r>
            <a:r>
              <a:rPr lang="en-US" sz="3600" dirty="0" smtClean="0">
                <a:solidFill>
                  <a:schemeClr val="bg1"/>
                </a:solidFill>
              </a:rPr>
              <a:t>itative vs </a:t>
            </a:r>
            <a:r>
              <a:rPr lang="en-US" sz="5400" dirty="0" smtClean="0">
                <a:solidFill>
                  <a:srgbClr val="EF600E"/>
                </a:solidFill>
              </a:rPr>
              <a:t>quant</a:t>
            </a:r>
            <a:r>
              <a:rPr lang="en-US" sz="3600" dirty="0" smtClean="0">
                <a:solidFill>
                  <a:schemeClr val="bg1"/>
                </a:solidFill>
              </a:rPr>
              <a:t>itative research</a:t>
            </a:r>
            <a:endParaRPr lang="en-US" sz="3600" dirty="0">
              <a:solidFill>
                <a:schemeClr val="bg1"/>
              </a:solidFill>
            </a:endParaRPr>
          </a:p>
        </p:txBody>
      </p:sp>
      <p:sp>
        <p:nvSpPr>
          <p:cNvPr id="3" name="Rectangle 2"/>
          <p:cNvSpPr/>
          <p:nvPr/>
        </p:nvSpPr>
        <p:spPr>
          <a:xfrm>
            <a:off x="7462935" y="3052914"/>
            <a:ext cx="2347950" cy="646331"/>
          </a:xfrm>
          <a:prstGeom prst="rect">
            <a:avLst/>
          </a:prstGeom>
        </p:spPr>
        <p:txBody>
          <a:bodyPr wrap="none">
            <a:spAutoFit/>
          </a:bodyPr>
          <a:lstStyle/>
          <a:p>
            <a:r>
              <a:rPr lang="en-US" sz="3600" dirty="0">
                <a:solidFill>
                  <a:schemeClr val="bg1"/>
                </a:solidFill>
              </a:rPr>
              <a:t>h</a:t>
            </a:r>
            <a:r>
              <a:rPr lang="en-US" sz="3600" dirty="0" smtClean="0">
                <a:solidFill>
                  <a:schemeClr val="bg1"/>
                </a:solidFill>
              </a:rPr>
              <a:t>ow many?</a:t>
            </a:r>
            <a:endParaRPr lang="en-US" sz="3600" dirty="0">
              <a:solidFill>
                <a:schemeClr val="bg1"/>
              </a:solidFill>
            </a:endParaRPr>
          </a:p>
        </p:txBody>
      </p:sp>
      <p:sp>
        <p:nvSpPr>
          <p:cNvPr id="6" name="Rectangle 5"/>
          <p:cNvSpPr/>
          <p:nvPr/>
        </p:nvSpPr>
        <p:spPr>
          <a:xfrm>
            <a:off x="8940433" y="4617035"/>
            <a:ext cx="2364558" cy="646331"/>
          </a:xfrm>
          <a:prstGeom prst="rect">
            <a:avLst/>
          </a:prstGeom>
        </p:spPr>
        <p:txBody>
          <a:bodyPr wrap="none">
            <a:spAutoFit/>
          </a:bodyPr>
          <a:lstStyle/>
          <a:p>
            <a:r>
              <a:rPr lang="en-US" sz="3600" dirty="0">
                <a:solidFill>
                  <a:schemeClr val="bg1"/>
                </a:solidFill>
              </a:rPr>
              <a:t>h</a:t>
            </a:r>
            <a:r>
              <a:rPr lang="en-US" sz="3600" dirty="0" smtClean="0">
                <a:solidFill>
                  <a:schemeClr val="bg1"/>
                </a:solidFill>
              </a:rPr>
              <a:t>ow much?</a:t>
            </a:r>
            <a:endParaRPr lang="en-US" sz="3600" dirty="0">
              <a:solidFill>
                <a:schemeClr val="bg1"/>
              </a:solidFill>
            </a:endParaRPr>
          </a:p>
        </p:txBody>
      </p:sp>
      <p:sp>
        <p:nvSpPr>
          <p:cNvPr id="7" name="Rectangle 6"/>
          <p:cNvSpPr/>
          <p:nvPr/>
        </p:nvSpPr>
        <p:spPr>
          <a:xfrm>
            <a:off x="2090355" y="1484000"/>
            <a:ext cx="1952971" cy="923330"/>
          </a:xfrm>
          <a:prstGeom prst="rect">
            <a:avLst/>
          </a:prstGeom>
        </p:spPr>
        <p:txBody>
          <a:bodyPr wrap="none">
            <a:spAutoFit/>
          </a:bodyPr>
          <a:lstStyle/>
          <a:p>
            <a:r>
              <a:rPr lang="en-US" sz="5400" b="1" dirty="0" smtClean="0">
                <a:solidFill>
                  <a:srgbClr val="000099"/>
                </a:solidFill>
              </a:rPr>
              <a:t>words</a:t>
            </a:r>
            <a:endParaRPr lang="en-US" sz="5400" b="1" dirty="0">
              <a:solidFill>
                <a:srgbClr val="000099"/>
              </a:solidFill>
            </a:endParaRPr>
          </a:p>
        </p:txBody>
      </p:sp>
      <p:sp>
        <p:nvSpPr>
          <p:cNvPr id="8" name="Rectangle 7"/>
          <p:cNvSpPr/>
          <p:nvPr/>
        </p:nvSpPr>
        <p:spPr>
          <a:xfrm>
            <a:off x="8126322" y="1552333"/>
            <a:ext cx="2724977" cy="923330"/>
          </a:xfrm>
          <a:prstGeom prst="rect">
            <a:avLst/>
          </a:prstGeom>
        </p:spPr>
        <p:txBody>
          <a:bodyPr wrap="none">
            <a:spAutoFit/>
          </a:bodyPr>
          <a:lstStyle/>
          <a:p>
            <a:r>
              <a:rPr lang="en-US" sz="5400" b="1" dirty="0" smtClean="0">
                <a:solidFill>
                  <a:srgbClr val="000099"/>
                </a:solidFill>
              </a:rPr>
              <a:t>numbers</a:t>
            </a:r>
            <a:endParaRPr lang="en-US" sz="16600" b="1" dirty="0">
              <a:solidFill>
                <a:srgbClr val="000099"/>
              </a:solidFill>
            </a:endParaRPr>
          </a:p>
        </p:txBody>
      </p:sp>
      <p:sp>
        <p:nvSpPr>
          <p:cNvPr id="9" name="Rectangle 8"/>
          <p:cNvSpPr/>
          <p:nvPr/>
        </p:nvSpPr>
        <p:spPr>
          <a:xfrm>
            <a:off x="1281261" y="2861500"/>
            <a:ext cx="1281248" cy="707886"/>
          </a:xfrm>
          <a:prstGeom prst="rect">
            <a:avLst/>
          </a:prstGeom>
        </p:spPr>
        <p:txBody>
          <a:bodyPr wrap="none">
            <a:spAutoFit/>
          </a:bodyPr>
          <a:lstStyle/>
          <a:p>
            <a:r>
              <a:rPr lang="en-US" sz="4000" dirty="0">
                <a:solidFill>
                  <a:schemeClr val="bg1"/>
                </a:solidFill>
              </a:rPr>
              <a:t>w</a:t>
            </a:r>
            <a:r>
              <a:rPr lang="en-US" sz="4000" dirty="0" smtClean="0">
                <a:solidFill>
                  <a:schemeClr val="bg1"/>
                </a:solidFill>
              </a:rPr>
              <a:t>hy?</a:t>
            </a:r>
            <a:endParaRPr lang="en-US" sz="4000" dirty="0">
              <a:solidFill>
                <a:schemeClr val="bg1"/>
              </a:solidFill>
            </a:endParaRPr>
          </a:p>
        </p:txBody>
      </p:sp>
      <p:sp>
        <p:nvSpPr>
          <p:cNvPr id="4" name="Rounded Rectangular Callout 3"/>
          <p:cNvSpPr/>
          <p:nvPr/>
        </p:nvSpPr>
        <p:spPr>
          <a:xfrm>
            <a:off x="782819" y="2731642"/>
            <a:ext cx="2278133" cy="967603"/>
          </a:xfrm>
          <a:prstGeom prst="wedgeRoundRectCallou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ular Callout 10"/>
          <p:cNvSpPr/>
          <p:nvPr/>
        </p:nvSpPr>
        <p:spPr>
          <a:xfrm>
            <a:off x="7497843" y="2894779"/>
            <a:ext cx="2278133" cy="967603"/>
          </a:xfrm>
          <a:prstGeom prst="wedgeRoundRectCallou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ular Callout 11"/>
          <p:cNvSpPr/>
          <p:nvPr/>
        </p:nvSpPr>
        <p:spPr>
          <a:xfrm>
            <a:off x="8945500" y="4440013"/>
            <a:ext cx="2278133" cy="967603"/>
          </a:xfrm>
          <a:prstGeom prst="wedgeRoundRectCallou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ular Callout 12"/>
          <p:cNvSpPr/>
          <p:nvPr/>
        </p:nvSpPr>
        <p:spPr>
          <a:xfrm>
            <a:off x="462722" y="4799794"/>
            <a:ext cx="2278133" cy="967603"/>
          </a:xfrm>
          <a:prstGeom prst="wedgeRoundRectCallou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94092" y="4813290"/>
            <a:ext cx="2078518" cy="954107"/>
          </a:xfrm>
          <a:prstGeom prst="rect">
            <a:avLst/>
          </a:prstGeom>
        </p:spPr>
        <p:txBody>
          <a:bodyPr wrap="none">
            <a:spAutoFit/>
          </a:bodyPr>
          <a:lstStyle/>
          <a:p>
            <a:pPr algn="ctr"/>
            <a:r>
              <a:rPr lang="en-US" sz="2800" dirty="0">
                <a:solidFill>
                  <a:schemeClr val="bg1"/>
                </a:solidFill>
              </a:rPr>
              <a:t>h</a:t>
            </a:r>
            <a:r>
              <a:rPr lang="en-US" sz="2800" dirty="0" smtClean="0">
                <a:solidFill>
                  <a:schemeClr val="bg1"/>
                </a:solidFill>
              </a:rPr>
              <a:t>ow do you </a:t>
            </a:r>
          </a:p>
          <a:p>
            <a:pPr algn="ctr"/>
            <a:r>
              <a:rPr lang="en-US" sz="2800" dirty="0" smtClean="0">
                <a:solidFill>
                  <a:schemeClr val="bg1"/>
                </a:solidFill>
              </a:rPr>
              <a:t>feel about…?</a:t>
            </a:r>
            <a:endParaRPr lang="en-US" sz="2800" dirty="0">
              <a:solidFill>
                <a:schemeClr val="bg1"/>
              </a:solidFill>
            </a:endParaRPr>
          </a:p>
        </p:txBody>
      </p:sp>
      <p:sp>
        <p:nvSpPr>
          <p:cNvPr id="15" name="Rounded Rectangular Callout 14"/>
          <p:cNvSpPr/>
          <p:nvPr/>
        </p:nvSpPr>
        <p:spPr>
          <a:xfrm>
            <a:off x="3163677" y="3788968"/>
            <a:ext cx="2278133" cy="967603"/>
          </a:xfrm>
          <a:prstGeom prst="wedgeRoundRectCallou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145815" y="3783077"/>
            <a:ext cx="2284601" cy="954107"/>
          </a:xfrm>
          <a:prstGeom prst="rect">
            <a:avLst/>
          </a:prstGeom>
        </p:spPr>
        <p:txBody>
          <a:bodyPr wrap="none">
            <a:spAutoFit/>
          </a:bodyPr>
          <a:lstStyle/>
          <a:p>
            <a:pPr algn="ctr"/>
            <a:r>
              <a:rPr lang="en-US" sz="2800" dirty="0" smtClean="0">
                <a:solidFill>
                  <a:schemeClr val="bg1"/>
                </a:solidFill>
              </a:rPr>
              <a:t>what do you </a:t>
            </a:r>
          </a:p>
          <a:p>
            <a:pPr algn="ctr"/>
            <a:r>
              <a:rPr lang="en-US" sz="2800" dirty="0" smtClean="0">
                <a:solidFill>
                  <a:schemeClr val="bg1"/>
                </a:solidFill>
              </a:rPr>
              <a:t>think about…?</a:t>
            </a:r>
            <a:endParaRPr lang="en-US" sz="2800" dirty="0">
              <a:solidFill>
                <a:schemeClr val="bg1"/>
              </a:solidFill>
            </a:endParaRPr>
          </a:p>
        </p:txBody>
      </p:sp>
    </p:spTree>
    <p:extLst>
      <p:ext uri="{BB962C8B-B14F-4D97-AF65-F5344CB8AC3E}">
        <p14:creationId xmlns:p14="http://schemas.microsoft.com/office/powerpoint/2010/main" val="2688152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217" y="557826"/>
            <a:ext cx="11905887" cy="769441"/>
          </a:xfrm>
          <a:prstGeom prst="rect">
            <a:avLst/>
          </a:prstGeom>
          <a:noFill/>
        </p:spPr>
        <p:txBody>
          <a:bodyPr wrap="none" rtlCol="0">
            <a:spAutoFit/>
          </a:bodyPr>
          <a:lstStyle/>
          <a:p>
            <a:pPr algn="ctr"/>
            <a:r>
              <a:rPr lang="en-US" sz="3200" dirty="0" smtClean="0">
                <a:solidFill>
                  <a:schemeClr val="bg1"/>
                </a:solidFill>
              </a:rPr>
              <a:t>Which question is best answered by a</a:t>
            </a:r>
            <a:r>
              <a:rPr lang="en-US" sz="3200" dirty="0" smtClean="0">
                <a:solidFill>
                  <a:srgbClr val="00B050"/>
                </a:solidFill>
              </a:rPr>
              <a:t> </a:t>
            </a:r>
            <a:r>
              <a:rPr lang="en-US" sz="4400" dirty="0" smtClean="0">
                <a:solidFill>
                  <a:srgbClr val="00B050"/>
                </a:solidFill>
              </a:rPr>
              <a:t>qual</a:t>
            </a:r>
            <a:r>
              <a:rPr lang="en-US" sz="3600" dirty="0" smtClean="0">
                <a:solidFill>
                  <a:schemeClr val="bg1"/>
                </a:solidFill>
              </a:rPr>
              <a:t>itative</a:t>
            </a:r>
            <a:r>
              <a:rPr lang="en-US" sz="3200" dirty="0" smtClean="0">
                <a:solidFill>
                  <a:schemeClr val="bg1"/>
                </a:solidFill>
              </a:rPr>
              <a:t> </a:t>
            </a:r>
            <a:r>
              <a:rPr lang="en-US" sz="3200" dirty="0">
                <a:solidFill>
                  <a:schemeClr val="bg1"/>
                </a:solidFill>
              </a:rPr>
              <a:t>r</a:t>
            </a:r>
            <a:r>
              <a:rPr lang="en-US" sz="3200" dirty="0" smtClean="0">
                <a:solidFill>
                  <a:schemeClr val="bg1"/>
                </a:solidFill>
              </a:rPr>
              <a:t>esearch method?</a:t>
            </a:r>
            <a:endParaRPr lang="en-US" sz="3200" dirty="0">
              <a:solidFill>
                <a:schemeClr val="bg1"/>
              </a:solidFill>
            </a:endParaRPr>
          </a:p>
        </p:txBody>
      </p:sp>
      <p:sp>
        <p:nvSpPr>
          <p:cNvPr id="5" name="Rectangle 4"/>
          <p:cNvSpPr/>
          <p:nvPr/>
        </p:nvSpPr>
        <p:spPr>
          <a:xfrm>
            <a:off x="239585" y="2329217"/>
            <a:ext cx="11805138" cy="5509200"/>
          </a:xfrm>
          <a:prstGeom prst="rect">
            <a:avLst/>
          </a:prstGeom>
        </p:spPr>
        <p:txBody>
          <a:bodyPr wrap="square">
            <a:spAutoFit/>
          </a:bodyPr>
          <a:lstStyle/>
          <a:p>
            <a:r>
              <a:rPr lang="en-US" sz="4400" dirty="0" smtClean="0">
                <a:solidFill>
                  <a:schemeClr val="bg1"/>
                </a:solidFill>
              </a:rPr>
              <a:t>A. Which library programs were most popular last year?</a:t>
            </a:r>
          </a:p>
          <a:p>
            <a:r>
              <a:rPr lang="en-US" sz="4400" dirty="0" smtClean="0">
                <a:solidFill>
                  <a:schemeClr val="bg1"/>
                </a:solidFill>
              </a:rPr>
              <a:t>B. What </a:t>
            </a:r>
            <a:r>
              <a:rPr lang="en-US" sz="4400" dirty="0">
                <a:solidFill>
                  <a:schemeClr val="bg1"/>
                </a:solidFill>
              </a:rPr>
              <a:t>types of library programs would </a:t>
            </a:r>
            <a:r>
              <a:rPr lang="en-US" sz="4400" dirty="0" smtClean="0">
                <a:solidFill>
                  <a:schemeClr val="bg1"/>
                </a:solidFill>
              </a:rPr>
              <a:t>the </a:t>
            </a:r>
            <a:r>
              <a:rPr lang="en-US" sz="4400" dirty="0">
                <a:solidFill>
                  <a:schemeClr val="bg1"/>
                </a:solidFill>
              </a:rPr>
              <a:t>community like us to offer</a:t>
            </a:r>
            <a:r>
              <a:rPr lang="en-US" sz="4400" dirty="0" smtClean="0">
                <a:solidFill>
                  <a:schemeClr val="bg1"/>
                </a:solidFill>
              </a:rPr>
              <a:t>?</a:t>
            </a:r>
          </a:p>
          <a:p>
            <a:r>
              <a:rPr lang="en-US" sz="4400" dirty="0" smtClean="0">
                <a:solidFill>
                  <a:schemeClr val="bg1"/>
                </a:solidFill>
              </a:rPr>
              <a:t>C. How great is the interest in local history programming?</a:t>
            </a:r>
            <a:endParaRPr lang="en-US" sz="4400" dirty="0">
              <a:solidFill>
                <a:schemeClr val="bg1"/>
              </a:solidFill>
            </a:endParaRPr>
          </a:p>
          <a:p>
            <a:pPr algn="ctr"/>
            <a:endParaRPr lang="en-US" sz="4400" b="1" dirty="0" smtClean="0">
              <a:solidFill>
                <a:schemeClr val="bg1"/>
              </a:solidFill>
            </a:endParaRPr>
          </a:p>
          <a:p>
            <a:pPr algn="ctr"/>
            <a:endParaRPr lang="en-US" sz="4400" dirty="0"/>
          </a:p>
        </p:txBody>
      </p:sp>
    </p:spTree>
    <p:extLst>
      <p:ext uri="{BB962C8B-B14F-4D97-AF65-F5344CB8AC3E}">
        <p14:creationId xmlns:p14="http://schemas.microsoft.com/office/powerpoint/2010/main" val="7485855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9585" y="2329217"/>
            <a:ext cx="11805138" cy="5509200"/>
          </a:xfrm>
          <a:prstGeom prst="rect">
            <a:avLst/>
          </a:prstGeom>
        </p:spPr>
        <p:txBody>
          <a:bodyPr wrap="square">
            <a:spAutoFit/>
          </a:bodyPr>
          <a:lstStyle/>
          <a:p>
            <a:r>
              <a:rPr lang="en-US" sz="4400" dirty="0" smtClean="0">
                <a:solidFill>
                  <a:schemeClr val="bg1"/>
                </a:solidFill>
              </a:rPr>
              <a:t>A. Which library programs were most popular last year?</a:t>
            </a:r>
          </a:p>
          <a:p>
            <a:r>
              <a:rPr lang="en-US" sz="4400" dirty="0" smtClean="0">
                <a:solidFill>
                  <a:srgbClr val="FF0000"/>
                </a:solidFill>
              </a:rPr>
              <a:t>B. What </a:t>
            </a:r>
            <a:r>
              <a:rPr lang="en-US" sz="4400" dirty="0">
                <a:solidFill>
                  <a:srgbClr val="FF0000"/>
                </a:solidFill>
              </a:rPr>
              <a:t>types of library programs would </a:t>
            </a:r>
            <a:r>
              <a:rPr lang="en-US" sz="4400" dirty="0" smtClean="0">
                <a:solidFill>
                  <a:srgbClr val="FF0000"/>
                </a:solidFill>
              </a:rPr>
              <a:t>the </a:t>
            </a:r>
            <a:r>
              <a:rPr lang="en-US" sz="4400" dirty="0">
                <a:solidFill>
                  <a:srgbClr val="FF0000"/>
                </a:solidFill>
              </a:rPr>
              <a:t>community like us to offer</a:t>
            </a:r>
            <a:r>
              <a:rPr lang="en-US" sz="4400" dirty="0" smtClean="0">
                <a:solidFill>
                  <a:srgbClr val="FF0000"/>
                </a:solidFill>
              </a:rPr>
              <a:t>?</a:t>
            </a:r>
          </a:p>
          <a:p>
            <a:r>
              <a:rPr lang="en-US" sz="4400" dirty="0" smtClean="0">
                <a:solidFill>
                  <a:schemeClr val="bg1"/>
                </a:solidFill>
              </a:rPr>
              <a:t>C. How great is the interest in local history programming?</a:t>
            </a:r>
            <a:endParaRPr lang="en-US" sz="4400" dirty="0">
              <a:solidFill>
                <a:schemeClr val="bg1"/>
              </a:solidFill>
            </a:endParaRPr>
          </a:p>
          <a:p>
            <a:pPr algn="ctr"/>
            <a:endParaRPr lang="en-US" sz="4400" b="1" dirty="0" smtClean="0">
              <a:solidFill>
                <a:schemeClr val="bg1"/>
              </a:solidFill>
            </a:endParaRPr>
          </a:p>
          <a:p>
            <a:pPr algn="ctr"/>
            <a:endParaRPr lang="en-US" sz="4400" dirty="0"/>
          </a:p>
        </p:txBody>
      </p:sp>
      <p:sp>
        <p:nvSpPr>
          <p:cNvPr id="4" name="TextBox 3"/>
          <p:cNvSpPr txBox="1"/>
          <p:nvPr/>
        </p:nvSpPr>
        <p:spPr>
          <a:xfrm>
            <a:off x="189217" y="557826"/>
            <a:ext cx="11905887" cy="769441"/>
          </a:xfrm>
          <a:prstGeom prst="rect">
            <a:avLst/>
          </a:prstGeom>
          <a:noFill/>
        </p:spPr>
        <p:txBody>
          <a:bodyPr wrap="none" rtlCol="0">
            <a:spAutoFit/>
          </a:bodyPr>
          <a:lstStyle/>
          <a:p>
            <a:pPr algn="ctr"/>
            <a:r>
              <a:rPr lang="en-US" sz="3200" dirty="0" smtClean="0">
                <a:solidFill>
                  <a:schemeClr val="bg1"/>
                </a:solidFill>
              </a:rPr>
              <a:t>Which question is best answered by a</a:t>
            </a:r>
            <a:r>
              <a:rPr lang="en-US" sz="3200" dirty="0" smtClean="0">
                <a:solidFill>
                  <a:srgbClr val="00B050"/>
                </a:solidFill>
              </a:rPr>
              <a:t> </a:t>
            </a:r>
            <a:r>
              <a:rPr lang="en-US" sz="4400" dirty="0" smtClean="0">
                <a:solidFill>
                  <a:srgbClr val="00B050"/>
                </a:solidFill>
              </a:rPr>
              <a:t>qual</a:t>
            </a:r>
            <a:r>
              <a:rPr lang="en-US" sz="3600" dirty="0" smtClean="0">
                <a:solidFill>
                  <a:schemeClr val="bg1"/>
                </a:solidFill>
              </a:rPr>
              <a:t>itative</a:t>
            </a:r>
            <a:r>
              <a:rPr lang="en-US" sz="3200" dirty="0" smtClean="0">
                <a:solidFill>
                  <a:schemeClr val="bg1"/>
                </a:solidFill>
              </a:rPr>
              <a:t> </a:t>
            </a:r>
            <a:r>
              <a:rPr lang="en-US" sz="3200" dirty="0">
                <a:solidFill>
                  <a:schemeClr val="bg1"/>
                </a:solidFill>
              </a:rPr>
              <a:t>r</a:t>
            </a:r>
            <a:r>
              <a:rPr lang="en-US" sz="3200" dirty="0" smtClean="0">
                <a:solidFill>
                  <a:schemeClr val="bg1"/>
                </a:solidFill>
              </a:rPr>
              <a:t>esearch method?</a:t>
            </a:r>
            <a:endParaRPr lang="en-US" sz="3200" dirty="0">
              <a:solidFill>
                <a:schemeClr val="bg1"/>
              </a:solidFill>
            </a:endParaRPr>
          </a:p>
        </p:txBody>
      </p:sp>
    </p:spTree>
    <p:extLst>
      <p:ext uri="{BB962C8B-B14F-4D97-AF65-F5344CB8AC3E}">
        <p14:creationId xmlns:p14="http://schemas.microsoft.com/office/powerpoint/2010/main" val="2889685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pitalcampaignmagic.com/wpsys/wp-content/uploads/2012/11/4-ste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3" y="-1072618"/>
            <a:ext cx="12704391" cy="84623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 y="-77816"/>
            <a:ext cx="7062278" cy="30315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dk1"/>
          </a:lnRef>
          <a:fillRef idx="3">
            <a:schemeClr val="dk1"/>
          </a:fillRef>
          <a:effectRef idx="3">
            <a:schemeClr val="dk1"/>
          </a:effectRef>
          <a:fontRef idx="minor">
            <a:schemeClr val="lt1"/>
          </a:fontRef>
        </p:style>
        <p:txBody>
          <a:bodyPr wrap="square">
            <a:spAutoFit/>
          </a:bodyPr>
          <a:lstStyle/>
          <a:p>
            <a:r>
              <a:rPr lang="en-US" sz="3400" b="1" dirty="0" smtClean="0">
                <a:solidFill>
                  <a:schemeClr val="accent2"/>
                </a:solidFill>
                <a:latin typeface="+mj-lt"/>
              </a:rPr>
              <a:t>  Follow these steps for success:</a:t>
            </a:r>
          </a:p>
          <a:p>
            <a:endParaRPr lang="en-US" sz="1600" b="1" dirty="0">
              <a:solidFill>
                <a:schemeClr val="bg1"/>
              </a:solidFill>
              <a:latin typeface="+mj-lt"/>
            </a:endParaRPr>
          </a:p>
          <a:p>
            <a:pPr marL="1428750" lvl="2" indent="-514350">
              <a:buAutoNum type="arabicParenR"/>
            </a:pPr>
            <a:r>
              <a:rPr lang="en-US" sz="2800" b="1" dirty="0" smtClean="0">
                <a:solidFill>
                  <a:schemeClr val="bg1"/>
                </a:solidFill>
                <a:latin typeface="+mj-lt"/>
              </a:rPr>
              <a:t>Goal/Purpose </a:t>
            </a:r>
          </a:p>
          <a:p>
            <a:pPr lvl="2"/>
            <a:r>
              <a:rPr lang="en-US" sz="2500" b="1" dirty="0" smtClean="0">
                <a:solidFill>
                  <a:schemeClr val="bg1"/>
                </a:solidFill>
                <a:latin typeface="+mj-lt"/>
              </a:rPr>
              <a:t>What </a:t>
            </a:r>
            <a:r>
              <a:rPr lang="en-US" sz="2500" b="1" dirty="0">
                <a:solidFill>
                  <a:schemeClr val="bg1"/>
                </a:solidFill>
                <a:latin typeface="+mj-lt"/>
              </a:rPr>
              <a:t>will be </a:t>
            </a:r>
            <a:r>
              <a:rPr lang="en-US" sz="2500" b="1" dirty="0" smtClean="0">
                <a:solidFill>
                  <a:schemeClr val="bg1"/>
                </a:solidFill>
                <a:latin typeface="+mj-lt"/>
              </a:rPr>
              <a:t>done </a:t>
            </a:r>
            <a:r>
              <a:rPr lang="en-US" sz="2500" b="1" dirty="0">
                <a:solidFill>
                  <a:schemeClr val="bg1"/>
                </a:solidFill>
                <a:latin typeface="+mj-lt"/>
              </a:rPr>
              <a:t>with this </a:t>
            </a:r>
            <a:r>
              <a:rPr lang="en-US" sz="2500" b="1" dirty="0" smtClean="0">
                <a:solidFill>
                  <a:schemeClr val="bg1"/>
                </a:solidFill>
                <a:latin typeface="+mj-lt"/>
              </a:rPr>
              <a:t>information?</a:t>
            </a:r>
          </a:p>
          <a:p>
            <a:pPr lvl="2"/>
            <a:r>
              <a:rPr lang="en-US" sz="2800" b="1" dirty="0" smtClean="0">
                <a:solidFill>
                  <a:schemeClr val="bg1"/>
                </a:solidFill>
                <a:latin typeface="+mj-lt"/>
              </a:rPr>
              <a:t>2) Collect</a:t>
            </a:r>
          </a:p>
          <a:p>
            <a:pPr lvl="2"/>
            <a:r>
              <a:rPr lang="en-US" sz="2800" b="1" dirty="0" smtClean="0">
                <a:solidFill>
                  <a:schemeClr val="bg1"/>
                </a:solidFill>
                <a:latin typeface="+mj-lt"/>
              </a:rPr>
              <a:t>3) Analyze/Synthesize </a:t>
            </a:r>
            <a:endParaRPr lang="en-US" sz="2800" b="1" dirty="0">
              <a:solidFill>
                <a:schemeClr val="bg1"/>
              </a:solidFill>
              <a:latin typeface="+mj-lt"/>
            </a:endParaRPr>
          </a:p>
          <a:p>
            <a:pPr lvl="2"/>
            <a:r>
              <a:rPr lang="en-US" sz="2800" b="1" dirty="0" smtClean="0">
                <a:solidFill>
                  <a:schemeClr val="bg1"/>
                </a:solidFill>
                <a:latin typeface="+mj-lt"/>
              </a:rPr>
              <a:t>4) Package </a:t>
            </a:r>
            <a:r>
              <a:rPr lang="en-US" sz="2800" b="1" dirty="0">
                <a:solidFill>
                  <a:schemeClr val="bg1"/>
                </a:solidFill>
                <a:latin typeface="+mj-lt"/>
              </a:rPr>
              <a:t>and Deliver</a:t>
            </a:r>
          </a:p>
        </p:txBody>
      </p:sp>
      <p:sp>
        <p:nvSpPr>
          <p:cNvPr id="2" name="Oval 1"/>
          <p:cNvSpPr/>
          <p:nvPr/>
        </p:nvSpPr>
        <p:spPr>
          <a:xfrm>
            <a:off x="58369" y="683179"/>
            <a:ext cx="6173698" cy="1519694"/>
          </a:xfrm>
          <a:prstGeom prst="ellipse">
            <a:avLst/>
          </a:prstGeom>
          <a:noFill/>
          <a:ln w="38100">
            <a:solidFill>
              <a:srgbClr val="D56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7998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usability.gov/sites/default/files/images/focus-group-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157" y="1238547"/>
            <a:ext cx="7302102" cy="5476578"/>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4403187" y="180677"/>
            <a:ext cx="316523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a:t>
            </a:r>
            <a:r>
              <a:rPr lang="en-US" sz="4000" b="1" dirty="0" smtClean="0"/>
              <a:t>ocus groups</a:t>
            </a:r>
            <a:endParaRPr lang="en-US" sz="4000" b="1" dirty="0"/>
          </a:p>
        </p:txBody>
      </p:sp>
    </p:spTree>
    <p:extLst>
      <p:ext uri="{BB962C8B-B14F-4D97-AF65-F5344CB8AC3E}">
        <p14:creationId xmlns:p14="http://schemas.microsoft.com/office/powerpoint/2010/main" val="3883506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4998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403187" y="323557"/>
            <a:ext cx="316523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a:t>
            </a:r>
            <a:r>
              <a:rPr lang="en-US" sz="4000" b="1" dirty="0" smtClean="0"/>
              <a:t>ocus groups</a:t>
            </a:r>
            <a:endParaRPr lang="en-US" sz="4000" b="1" dirty="0"/>
          </a:p>
        </p:txBody>
      </p:sp>
      <p:sp>
        <p:nvSpPr>
          <p:cNvPr id="5" name="Rounded Rectangle 4"/>
          <p:cNvSpPr/>
          <p:nvPr/>
        </p:nvSpPr>
        <p:spPr>
          <a:xfrm>
            <a:off x="1062110" y="2237921"/>
            <a:ext cx="3636500" cy="106679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8 – 12 participants</a:t>
            </a:r>
            <a:endParaRPr lang="en-US" sz="3600" b="1" dirty="0"/>
          </a:p>
        </p:txBody>
      </p:sp>
      <p:pic>
        <p:nvPicPr>
          <p:cNvPr id="3074" name="Picture 2" descr="http://static1.squarespace.com/static/54183732e4b0a12cc4020bb4/t/546247a9e4b079130f4ec3b0/1415727019552/We+Want+to+Hear+From+Yo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2566" y="1907181"/>
            <a:ext cx="4268749" cy="4268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050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403187" y="323557"/>
            <a:ext cx="316523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a:t>
            </a:r>
            <a:r>
              <a:rPr lang="en-US" sz="4000" b="1" dirty="0" smtClean="0"/>
              <a:t>ocus groups</a:t>
            </a:r>
            <a:endParaRPr lang="en-US" sz="4000" b="1" dirty="0"/>
          </a:p>
        </p:txBody>
      </p:sp>
      <p:sp>
        <p:nvSpPr>
          <p:cNvPr id="4" name="Rounded Rectangle 3"/>
          <p:cNvSpPr/>
          <p:nvPr/>
        </p:nvSpPr>
        <p:spPr>
          <a:xfrm>
            <a:off x="7645789" y="2377441"/>
            <a:ext cx="3165231" cy="9144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3 – 5 groups</a:t>
            </a:r>
            <a:endParaRPr lang="en-US" sz="3600" b="1" dirty="0"/>
          </a:p>
        </p:txBody>
      </p:sp>
      <p:sp>
        <p:nvSpPr>
          <p:cNvPr id="5" name="Rounded Rectangle 4"/>
          <p:cNvSpPr/>
          <p:nvPr/>
        </p:nvSpPr>
        <p:spPr>
          <a:xfrm>
            <a:off x="1062110" y="2225042"/>
            <a:ext cx="3636500" cy="106679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8 – 12 participants</a:t>
            </a:r>
            <a:endParaRPr lang="en-US" sz="3600" b="1" dirty="0"/>
          </a:p>
        </p:txBody>
      </p:sp>
    </p:spTree>
    <p:extLst>
      <p:ext uri="{BB962C8B-B14F-4D97-AF65-F5344CB8AC3E}">
        <p14:creationId xmlns:p14="http://schemas.microsoft.com/office/powerpoint/2010/main" val="1869949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403187" y="323557"/>
            <a:ext cx="316523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a:t>
            </a:r>
            <a:r>
              <a:rPr lang="en-US" sz="4000" b="1" dirty="0" smtClean="0"/>
              <a:t>ocus groups</a:t>
            </a:r>
            <a:endParaRPr lang="en-US" sz="4000" b="1" dirty="0"/>
          </a:p>
        </p:txBody>
      </p:sp>
      <p:sp>
        <p:nvSpPr>
          <p:cNvPr id="4" name="Rounded Rectangle 3"/>
          <p:cNvSpPr/>
          <p:nvPr/>
        </p:nvSpPr>
        <p:spPr>
          <a:xfrm>
            <a:off x="7645789" y="2377441"/>
            <a:ext cx="3165231" cy="9144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3 – 5 groups</a:t>
            </a:r>
            <a:endParaRPr lang="en-US" sz="3600" b="1" dirty="0"/>
          </a:p>
        </p:txBody>
      </p:sp>
      <p:sp>
        <p:nvSpPr>
          <p:cNvPr id="5" name="Rounded Rectangle 4"/>
          <p:cNvSpPr/>
          <p:nvPr/>
        </p:nvSpPr>
        <p:spPr>
          <a:xfrm>
            <a:off x="1062110" y="2225042"/>
            <a:ext cx="3636500" cy="106679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8 – 12 participants</a:t>
            </a:r>
            <a:endParaRPr lang="en-US" sz="3600" b="1" dirty="0"/>
          </a:p>
        </p:txBody>
      </p:sp>
      <p:sp>
        <p:nvSpPr>
          <p:cNvPr id="2" name="TextBox 1"/>
          <p:cNvSpPr txBox="1"/>
          <p:nvPr/>
        </p:nvSpPr>
        <p:spPr>
          <a:xfrm>
            <a:off x="5985802" y="3811012"/>
            <a:ext cx="5918095" cy="3046988"/>
          </a:xfrm>
          <a:prstGeom prst="rect">
            <a:avLst/>
          </a:prstGeom>
          <a:noFill/>
        </p:spPr>
        <p:txBody>
          <a:bodyPr wrap="none" rtlCol="0">
            <a:spAutoFit/>
          </a:bodyPr>
          <a:lstStyle/>
          <a:p>
            <a:r>
              <a:rPr lang="en-US" sz="3200" b="1" dirty="0" smtClean="0">
                <a:solidFill>
                  <a:schemeClr val="accent2">
                    <a:lumMod val="60000"/>
                    <a:lumOff val="40000"/>
                  </a:schemeClr>
                </a:solidFill>
              </a:rPr>
              <a:t>Organizational Needs Assessment</a:t>
            </a:r>
          </a:p>
          <a:p>
            <a:pPr marL="742950" lvl="1" indent="-285750">
              <a:buFont typeface="Arial" panose="020B0604020202020204" pitchFamily="34" charset="0"/>
              <a:buChar char="•"/>
            </a:pPr>
            <a:r>
              <a:rPr lang="en-US" sz="3200" b="1" dirty="0" smtClean="0">
                <a:solidFill>
                  <a:schemeClr val="bg1"/>
                </a:solidFill>
              </a:rPr>
              <a:t>Directors</a:t>
            </a:r>
          </a:p>
          <a:p>
            <a:pPr marL="742950" lvl="1" indent="-285750">
              <a:buFont typeface="Arial" panose="020B0604020202020204" pitchFamily="34" charset="0"/>
              <a:buChar char="•"/>
            </a:pPr>
            <a:r>
              <a:rPr lang="en-US" sz="3200" b="1" dirty="0" smtClean="0">
                <a:solidFill>
                  <a:schemeClr val="bg1"/>
                </a:solidFill>
              </a:rPr>
              <a:t>Staff &gt; 10 years experience</a:t>
            </a:r>
          </a:p>
          <a:p>
            <a:pPr marL="742950" lvl="1" indent="-285750">
              <a:buFont typeface="Arial" panose="020B0604020202020204" pitchFamily="34" charset="0"/>
              <a:buChar char="•"/>
            </a:pPr>
            <a:r>
              <a:rPr lang="en-US" sz="3200" b="1" dirty="0" smtClean="0">
                <a:solidFill>
                  <a:schemeClr val="bg1"/>
                </a:solidFill>
              </a:rPr>
              <a:t>Staff &lt; 10 years experience</a:t>
            </a:r>
          </a:p>
          <a:p>
            <a:pPr marL="742950" lvl="1" indent="-285750">
              <a:buFont typeface="Arial" panose="020B0604020202020204" pitchFamily="34" charset="0"/>
              <a:buChar char="•"/>
            </a:pPr>
            <a:r>
              <a:rPr lang="en-US" sz="3200" b="1" dirty="0" smtClean="0">
                <a:solidFill>
                  <a:schemeClr val="bg1"/>
                </a:solidFill>
              </a:rPr>
              <a:t>Advisory board</a:t>
            </a:r>
          </a:p>
          <a:p>
            <a:pPr marL="285750" indent="-285750">
              <a:buFont typeface="Arial" panose="020B0604020202020204" pitchFamily="34" charset="0"/>
              <a:buChar char="•"/>
            </a:pPr>
            <a:endParaRPr lang="en-US" sz="3200" b="1" dirty="0">
              <a:solidFill>
                <a:schemeClr val="bg1"/>
              </a:solidFill>
            </a:endParaRPr>
          </a:p>
        </p:txBody>
      </p:sp>
    </p:spTree>
    <p:extLst>
      <p:ext uri="{BB962C8B-B14F-4D97-AF65-F5344CB8AC3E}">
        <p14:creationId xmlns:p14="http://schemas.microsoft.com/office/powerpoint/2010/main" val="26276864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403187" y="323557"/>
            <a:ext cx="316523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a:t>
            </a:r>
            <a:r>
              <a:rPr lang="en-US" sz="4000" b="1" dirty="0" smtClean="0"/>
              <a:t>ocus groups</a:t>
            </a:r>
            <a:endParaRPr lang="en-US" sz="4000" b="1" dirty="0"/>
          </a:p>
        </p:txBody>
      </p:sp>
      <p:sp>
        <p:nvSpPr>
          <p:cNvPr id="4" name="Rounded Rectangle 3"/>
          <p:cNvSpPr/>
          <p:nvPr/>
        </p:nvSpPr>
        <p:spPr>
          <a:xfrm>
            <a:off x="7645789" y="2377441"/>
            <a:ext cx="3165231" cy="9144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3 – 5 groups</a:t>
            </a:r>
            <a:endParaRPr lang="en-US" sz="3600" b="1" dirty="0"/>
          </a:p>
        </p:txBody>
      </p:sp>
      <p:sp>
        <p:nvSpPr>
          <p:cNvPr id="5" name="Rounded Rectangle 4"/>
          <p:cNvSpPr/>
          <p:nvPr/>
        </p:nvSpPr>
        <p:spPr>
          <a:xfrm>
            <a:off x="1062110" y="2225042"/>
            <a:ext cx="3636500" cy="106679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8 – 12 participants</a:t>
            </a:r>
            <a:endParaRPr lang="en-US" sz="3600" b="1" dirty="0"/>
          </a:p>
        </p:txBody>
      </p:sp>
      <p:sp>
        <p:nvSpPr>
          <p:cNvPr id="2" name="TextBox 1"/>
          <p:cNvSpPr txBox="1"/>
          <p:nvPr/>
        </p:nvSpPr>
        <p:spPr>
          <a:xfrm>
            <a:off x="5985802" y="3811012"/>
            <a:ext cx="5918095" cy="3046988"/>
          </a:xfrm>
          <a:prstGeom prst="rect">
            <a:avLst/>
          </a:prstGeom>
          <a:noFill/>
        </p:spPr>
        <p:txBody>
          <a:bodyPr wrap="none" rtlCol="0">
            <a:spAutoFit/>
          </a:bodyPr>
          <a:lstStyle/>
          <a:p>
            <a:r>
              <a:rPr lang="en-US" sz="3200" b="1" dirty="0" smtClean="0">
                <a:solidFill>
                  <a:schemeClr val="accent2">
                    <a:lumMod val="60000"/>
                    <a:lumOff val="40000"/>
                  </a:schemeClr>
                </a:solidFill>
              </a:rPr>
              <a:t>Organizational Needs Assessment</a:t>
            </a:r>
          </a:p>
          <a:p>
            <a:pPr marL="742950" lvl="1" indent="-285750">
              <a:buFont typeface="Arial" panose="020B0604020202020204" pitchFamily="34" charset="0"/>
              <a:buChar char="•"/>
            </a:pPr>
            <a:r>
              <a:rPr lang="en-US" sz="3200" b="1" dirty="0" smtClean="0">
                <a:solidFill>
                  <a:schemeClr val="bg1"/>
                </a:solidFill>
              </a:rPr>
              <a:t>Directors</a:t>
            </a:r>
          </a:p>
          <a:p>
            <a:pPr marL="742950" lvl="1" indent="-285750">
              <a:buFont typeface="Arial" panose="020B0604020202020204" pitchFamily="34" charset="0"/>
              <a:buChar char="•"/>
            </a:pPr>
            <a:r>
              <a:rPr lang="en-US" sz="3200" b="1" dirty="0" smtClean="0">
                <a:solidFill>
                  <a:schemeClr val="bg1"/>
                </a:solidFill>
              </a:rPr>
              <a:t>Staff &gt; 10 years experience</a:t>
            </a:r>
          </a:p>
          <a:p>
            <a:pPr marL="742950" lvl="1" indent="-285750">
              <a:buFont typeface="Arial" panose="020B0604020202020204" pitchFamily="34" charset="0"/>
              <a:buChar char="•"/>
            </a:pPr>
            <a:r>
              <a:rPr lang="en-US" sz="3200" b="1" dirty="0" smtClean="0">
                <a:solidFill>
                  <a:schemeClr val="bg1"/>
                </a:solidFill>
              </a:rPr>
              <a:t>Staff &lt; 10 years experience</a:t>
            </a:r>
          </a:p>
          <a:p>
            <a:pPr marL="742950" lvl="1" indent="-285750">
              <a:buFont typeface="Arial" panose="020B0604020202020204" pitchFamily="34" charset="0"/>
              <a:buChar char="•"/>
            </a:pPr>
            <a:r>
              <a:rPr lang="en-US" sz="3200" b="1" dirty="0" smtClean="0">
                <a:solidFill>
                  <a:schemeClr val="bg1"/>
                </a:solidFill>
              </a:rPr>
              <a:t>Advisory board</a:t>
            </a:r>
          </a:p>
          <a:p>
            <a:pPr marL="285750" indent="-285750">
              <a:buFont typeface="Arial" panose="020B0604020202020204" pitchFamily="34" charset="0"/>
              <a:buChar char="•"/>
            </a:pPr>
            <a:endParaRPr lang="en-US" sz="3200" b="1" dirty="0">
              <a:solidFill>
                <a:schemeClr val="bg1"/>
              </a:solidFill>
            </a:endParaRPr>
          </a:p>
        </p:txBody>
      </p:sp>
      <p:pic>
        <p:nvPicPr>
          <p:cNvPr id="4098" name="Picture 2" descr="http://www.wiuu.edu.ua/wp-content/uploads/2015/01/Picture_online-2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894" y="3811012"/>
            <a:ext cx="3240932" cy="2430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172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403187" y="323557"/>
            <a:ext cx="316523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a:t>
            </a:r>
            <a:r>
              <a:rPr lang="en-US" sz="4000" b="1" dirty="0" smtClean="0"/>
              <a:t>ocus groups</a:t>
            </a:r>
            <a:endParaRPr lang="en-US" sz="4000" b="1" dirty="0"/>
          </a:p>
        </p:txBody>
      </p:sp>
      <p:sp>
        <p:nvSpPr>
          <p:cNvPr id="4" name="Rounded Rectangle 3"/>
          <p:cNvSpPr/>
          <p:nvPr/>
        </p:nvSpPr>
        <p:spPr>
          <a:xfrm>
            <a:off x="7645789" y="2377441"/>
            <a:ext cx="3165231" cy="9144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3 – 5 groups</a:t>
            </a:r>
            <a:endParaRPr lang="en-US" sz="3600" b="1" dirty="0"/>
          </a:p>
        </p:txBody>
      </p:sp>
      <p:sp>
        <p:nvSpPr>
          <p:cNvPr id="5" name="Rounded Rectangle 4"/>
          <p:cNvSpPr/>
          <p:nvPr/>
        </p:nvSpPr>
        <p:spPr>
          <a:xfrm>
            <a:off x="1062110" y="2225042"/>
            <a:ext cx="3636500" cy="106679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8 – 12 participants</a:t>
            </a:r>
            <a:endParaRPr lang="en-US" sz="3600" b="1" dirty="0"/>
          </a:p>
        </p:txBody>
      </p:sp>
      <p:sp>
        <p:nvSpPr>
          <p:cNvPr id="6" name="Oval 5"/>
          <p:cNvSpPr/>
          <p:nvPr/>
        </p:nvSpPr>
        <p:spPr>
          <a:xfrm rot="20486420">
            <a:off x="8067518" y="3844219"/>
            <a:ext cx="3854549" cy="2348026"/>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rot="20386460">
            <a:off x="8187395" y="4487594"/>
            <a:ext cx="3784434" cy="1107996"/>
          </a:xfrm>
          <a:prstGeom prst="rect">
            <a:avLst/>
          </a:prstGeom>
          <a:noFill/>
        </p:spPr>
        <p:txBody>
          <a:bodyPr wrap="none" rtlCol="0">
            <a:spAutoFit/>
          </a:bodyPr>
          <a:lstStyle/>
          <a:p>
            <a:r>
              <a:rPr lang="en-US" sz="6600" b="1" dirty="0" smtClean="0">
                <a:solidFill>
                  <a:schemeClr val="bg1"/>
                </a:solidFill>
              </a:rPr>
              <a:t>saturation</a:t>
            </a:r>
            <a:endParaRPr lang="en-US" sz="6600" b="1" dirty="0">
              <a:solidFill>
                <a:schemeClr val="bg1"/>
              </a:solidFill>
            </a:endParaRPr>
          </a:p>
        </p:txBody>
      </p:sp>
      <p:cxnSp>
        <p:nvCxnSpPr>
          <p:cNvPr id="7" name="Straight Arrow Connector 6"/>
          <p:cNvCxnSpPr/>
          <p:nvPr/>
        </p:nvCxnSpPr>
        <p:spPr>
          <a:xfrm>
            <a:off x="9228404" y="3291841"/>
            <a:ext cx="534573" cy="147710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3478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47113" y="548640"/>
            <a:ext cx="316523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a:t>
            </a:r>
            <a:r>
              <a:rPr lang="en-US" sz="4000" b="1" dirty="0" smtClean="0"/>
              <a:t>ocus group</a:t>
            </a:r>
            <a:endParaRPr lang="en-US" sz="4000" b="1" dirty="0"/>
          </a:p>
        </p:txBody>
      </p:sp>
      <p:sp>
        <p:nvSpPr>
          <p:cNvPr id="4" name="Rounded Rectangle 3"/>
          <p:cNvSpPr/>
          <p:nvPr/>
        </p:nvSpPr>
        <p:spPr>
          <a:xfrm>
            <a:off x="1545101" y="2121877"/>
            <a:ext cx="3165231" cy="9144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moderator</a:t>
            </a:r>
            <a:endParaRPr lang="en-US" sz="4000" b="1" dirty="0"/>
          </a:p>
        </p:txBody>
      </p:sp>
    </p:spTree>
    <p:extLst>
      <p:ext uri="{BB962C8B-B14F-4D97-AF65-F5344CB8AC3E}">
        <p14:creationId xmlns:p14="http://schemas.microsoft.com/office/powerpoint/2010/main" val="11679362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47113" y="548640"/>
            <a:ext cx="316523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a:t>
            </a:r>
            <a:r>
              <a:rPr lang="en-US" sz="4000" b="1" dirty="0" smtClean="0"/>
              <a:t>ocus group</a:t>
            </a:r>
            <a:endParaRPr lang="en-US" sz="4000" b="1" dirty="0"/>
          </a:p>
        </p:txBody>
      </p:sp>
      <p:sp>
        <p:nvSpPr>
          <p:cNvPr id="4" name="Rounded Rectangle 3"/>
          <p:cNvSpPr/>
          <p:nvPr/>
        </p:nvSpPr>
        <p:spPr>
          <a:xfrm>
            <a:off x="1545101" y="2121877"/>
            <a:ext cx="3165231" cy="9144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moderator</a:t>
            </a:r>
            <a:endParaRPr lang="en-US" sz="4000" b="1" dirty="0"/>
          </a:p>
        </p:txBody>
      </p:sp>
      <p:sp>
        <p:nvSpPr>
          <p:cNvPr id="2" name="TextBox 1"/>
          <p:cNvSpPr txBox="1"/>
          <p:nvPr/>
        </p:nvSpPr>
        <p:spPr>
          <a:xfrm>
            <a:off x="6344529" y="3388063"/>
            <a:ext cx="5541004" cy="707886"/>
          </a:xfrm>
          <a:prstGeom prst="rect">
            <a:avLst/>
          </a:prstGeom>
          <a:noFill/>
        </p:spPr>
        <p:txBody>
          <a:bodyPr wrap="none" rtlCol="0">
            <a:spAutoFit/>
          </a:bodyPr>
          <a:lstStyle/>
          <a:p>
            <a:r>
              <a:rPr lang="en-US" sz="4000" b="1" dirty="0">
                <a:solidFill>
                  <a:schemeClr val="bg1"/>
                </a:solidFill>
              </a:rPr>
              <a:t>s</a:t>
            </a:r>
            <a:r>
              <a:rPr lang="en-US" sz="4000" b="1" dirty="0" smtClean="0">
                <a:solidFill>
                  <a:schemeClr val="bg1"/>
                </a:solidFill>
              </a:rPr>
              <a:t>kills and characteristics?</a:t>
            </a:r>
            <a:endParaRPr lang="en-US" sz="4000" b="1" dirty="0">
              <a:solidFill>
                <a:schemeClr val="bg1"/>
              </a:solidFill>
            </a:endParaRPr>
          </a:p>
        </p:txBody>
      </p:sp>
      <p:cxnSp>
        <p:nvCxnSpPr>
          <p:cNvPr id="7" name="Elbow Connector 6"/>
          <p:cNvCxnSpPr/>
          <p:nvPr/>
        </p:nvCxnSpPr>
        <p:spPr>
          <a:xfrm>
            <a:off x="4853354" y="2475820"/>
            <a:ext cx="1491175" cy="1266186"/>
          </a:xfrm>
          <a:prstGeom prst="bentConnector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9218" name="Picture 2" descr="http://1000awesomethings.files.wordpress.com/2011/04/sheep-d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9370" y="4170638"/>
            <a:ext cx="3152775"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812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47113" y="548640"/>
            <a:ext cx="316523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a:t>
            </a:r>
            <a:r>
              <a:rPr lang="en-US" sz="4000" b="1" dirty="0" smtClean="0"/>
              <a:t>ocus group</a:t>
            </a:r>
            <a:endParaRPr lang="en-US" sz="4000" b="1" dirty="0"/>
          </a:p>
        </p:txBody>
      </p:sp>
      <p:sp>
        <p:nvSpPr>
          <p:cNvPr id="4" name="Rounded Rectangle 3"/>
          <p:cNvSpPr/>
          <p:nvPr/>
        </p:nvSpPr>
        <p:spPr>
          <a:xfrm>
            <a:off x="1545101" y="2121877"/>
            <a:ext cx="3165231" cy="9144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moderator</a:t>
            </a:r>
            <a:endParaRPr lang="en-US" sz="4000" b="1" dirty="0"/>
          </a:p>
        </p:txBody>
      </p:sp>
      <p:sp>
        <p:nvSpPr>
          <p:cNvPr id="5" name="Rounded Rectangle 4"/>
          <p:cNvSpPr/>
          <p:nvPr/>
        </p:nvSpPr>
        <p:spPr>
          <a:xfrm>
            <a:off x="1545100" y="3237914"/>
            <a:ext cx="3165231" cy="116527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a:t>
            </a:r>
            <a:r>
              <a:rPr lang="en-US" sz="4000" b="1" dirty="0" smtClean="0"/>
              <a:t>ssistant moderator</a:t>
            </a:r>
            <a:endParaRPr lang="en-US" sz="4000" b="1" dirty="0"/>
          </a:p>
        </p:txBody>
      </p:sp>
    </p:spTree>
    <p:extLst>
      <p:ext uri="{BB962C8B-B14F-4D97-AF65-F5344CB8AC3E}">
        <p14:creationId xmlns:p14="http://schemas.microsoft.com/office/powerpoint/2010/main" val="33276185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47113" y="548640"/>
            <a:ext cx="316523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a:t>
            </a:r>
            <a:r>
              <a:rPr lang="en-US" sz="4000" b="1" dirty="0" smtClean="0"/>
              <a:t>ocus group</a:t>
            </a:r>
            <a:endParaRPr lang="en-US" sz="4000" b="1" dirty="0"/>
          </a:p>
        </p:txBody>
      </p:sp>
      <p:sp>
        <p:nvSpPr>
          <p:cNvPr id="4" name="Rounded Rectangle 3"/>
          <p:cNvSpPr/>
          <p:nvPr/>
        </p:nvSpPr>
        <p:spPr>
          <a:xfrm>
            <a:off x="1545101" y="2121877"/>
            <a:ext cx="3165231" cy="9144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moderator</a:t>
            </a:r>
            <a:endParaRPr lang="en-US" sz="4000" b="1" dirty="0"/>
          </a:p>
        </p:txBody>
      </p:sp>
      <p:sp>
        <p:nvSpPr>
          <p:cNvPr id="5" name="Rounded Rectangle 4"/>
          <p:cNvSpPr/>
          <p:nvPr/>
        </p:nvSpPr>
        <p:spPr>
          <a:xfrm>
            <a:off x="1545100" y="3237914"/>
            <a:ext cx="3165231" cy="116527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a:t>
            </a:r>
            <a:r>
              <a:rPr lang="en-US" sz="4000" b="1" dirty="0" smtClean="0"/>
              <a:t>ssistant moderator</a:t>
            </a:r>
            <a:endParaRPr lang="en-US" sz="4000" b="1" dirty="0"/>
          </a:p>
        </p:txBody>
      </p:sp>
      <p:sp>
        <p:nvSpPr>
          <p:cNvPr id="6" name="Rounded Rectangle 5"/>
          <p:cNvSpPr/>
          <p:nvPr/>
        </p:nvSpPr>
        <p:spPr>
          <a:xfrm>
            <a:off x="1545100" y="4604825"/>
            <a:ext cx="3165231" cy="116527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questions</a:t>
            </a:r>
            <a:endParaRPr lang="en-US" sz="4000" b="1" dirty="0"/>
          </a:p>
        </p:txBody>
      </p:sp>
    </p:spTree>
    <p:extLst>
      <p:ext uri="{BB962C8B-B14F-4D97-AF65-F5344CB8AC3E}">
        <p14:creationId xmlns:p14="http://schemas.microsoft.com/office/powerpoint/2010/main" val="22099095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47113" y="548640"/>
            <a:ext cx="316523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a:t>
            </a:r>
            <a:r>
              <a:rPr lang="en-US" sz="4000" b="1" dirty="0" smtClean="0"/>
              <a:t>ocus group</a:t>
            </a:r>
            <a:endParaRPr lang="en-US" sz="4000" b="1" dirty="0"/>
          </a:p>
        </p:txBody>
      </p:sp>
      <p:sp>
        <p:nvSpPr>
          <p:cNvPr id="4" name="Rounded Rectangle 3"/>
          <p:cNvSpPr/>
          <p:nvPr/>
        </p:nvSpPr>
        <p:spPr>
          <a:xfrm>
            <a:off x="1545101" y="2121877"/>
            <a:ext cx="3165231" cy="9144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moderator</a:t>
            </a:r>
            <a:endParaRPr lang="en-US" sz="4000" b="1" dirty="0"/>
          </a:p>
        </p:txBody>
      </p:sp>
      <p:sp>
        <p:nvSpPr>
          <p:cNvPr id="5" name="Rounded Rectangle 4"/>
          <p:cNvSpPr/>
          <p:nvPr/>
        </p:nvSpPr>
        <p:spPr>
          <a:xfrm>
            <a:off x="1545100" y="3237914"/>
            <a:ext cx="3165231" cy="116527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a:t>
            </a:r>
            <a:r>
              <a:rPr lang="en-US" sz="4000" b="1" dirty="0" smtClean="0"/>
              <a:t>ssistant moderator</a:t>
            </a:r>
            <a:endParaRPr lang="en-US" sz="4000" b="1" dirty="0"/>
          </a:p>
        </p:txBody>
      </p:sp>
      <p:sp>
        <p:nvSpPr>
          <p:cNvPr id="6" name="Rounded Rectangle 5"/>
          <p:cNvSpPr/>
          <p:nvPr/>
        </p:nvSpPr>
        <p:spPr>
          <a:xfrm>
            <a:off x="1545100" y="4604825"/>
            <a:ext cx="3165231" cy="116527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questions</a:t>
            </a:r>
            <a:endParaRPr lang="en-US" sz="4000" b="1" dirty="0"/>
          </a:p>
        </p:txBody>
      </p:sp>
      <p:cxnSp>
        <p:nvCxnSpPr>
          <p:cNvPr id="7" name="Elbow Connector 6"/>
          <p:cNvCxnSpPr/>
          <p:nvPr/>
        </p:nvCxnSpPr>
        <p:spPr>
          <a:xfrm flipV="1">
            <a:off x="4710331" y="3446585"/>
            <a:ext cx="2253177" cy="1740877"/>
          </a:xfrm>
          <a:prstGeom prst="bentConnector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88591" y="3036277"/>
            <a:ext cx="2940148"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i</a:t>
            </a:r>
            <a:r>
              <a:rPr lang="en-US" sz="3200" dirty="0" smtClean="0">
                <a:solidFill>
                  <a:schemeClr val="bg1"/>
                </a:solidFill>
              </a:rPr>
              <a:t>cebreaker</a:t>
            </a:r>
          </a:p>
          <a:p>
            <a:endParaRPr lang="en-US" sz="3200" dirty="0">
              <a:solidFill>
                <a:schemeClr val="bg1"/>
              </a:solidFill>
            </a:endParaRPr>
          </a:p>
        </p:txBody>
      </p:sp>
    </p:spTree>
    <p:extLst>
      <p:ext uri="{BB962C8B-B14F-4D97-AF65-F5344CB8AC3E}">
        <p14:creationId xmlns:p14="http://schemas.microsoft.com/office/powerpoint/2010/main" val="500471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 name="TextBox 2"/>
          <p:cNvSpPr txBox="1"/>
          <p:nvPr/>
        </p:nvSpPr>
        <p:spPr>
          <a:xfrm>
            <a:off x="1085847" y="1322141"/>
            <a:ext cx="1143001" cy="584775"/>
          </a:xfrm>
          <a:prstGeom prst="rect">
            <a:avLst/>
          </a:prstGeom>
          <a:noFill/>
        </p:spPr>
        <p:txBody>
          <a:bodyPr wrap="square" rtlCol="0">
            <a:spAutoFit/>
          </a:bodyPr>
          <a:lstStyle/>
          <a:p>
            <a:pPr algn="ctr"/>
            <a:r>
              <a:rPr lang="en-US" sz="1600" b="1" dirty="0" smtClean="0">
                <a:latin typeface="+mj-lt"/>
              </a:rPr>
              <a:t>Strategic Planning</a:t>
            </a:r>
            <a:endParaRPr lang="en-US" sz="1600" b="1" dirty="0">
              <a:latin typeface="+mj-lt"/>
            </a:endParaRPr>
          </a:p>
        </p:txBody>
      </p:sp>
      <p:sp>
        <p:nvSpPr>
          <p:cNvPr id="4" name="TextBox 3"/>
          <p:cNvSpPr txBox="1"/>
          <p:nvPr/>
        </p:nvSpPr>
        <p:spPr>
          <a:xfrm>
            <a:off x="6738945" y="1595439"/>
            <a:ext cx="1578577" cy="369332"/>
          </a:xfrm>
          <a:prstGeom prst="rect">
            <a:avLst/>
          </a:prstGeom>
          <a:noFill/>
        </p:spPr>
        <p:txBody>
          <a:bodyPr wrap="square" rtlCol="0">
            <a:spAutoFit/>
          </a:bodyPr>
          <a:lstStyle/>
          <a:p>
            <a:pPr algn="ctr"/>
            <a:r>
              <a:rPr lang="en-US" b="1" dirty="0" smtClean="0">
                <a:latin typeface="+mj-lt"/>
              </a:rPr>
              <a:t>Evaluation</a:t>
            </a:r>
            <a:endParaRPr lang="en-US" b="1" dirty="0">
              <a:latin typeface="+mj-lt"/>
            </a:endParaRPr>
          </a:p>
        </p:txBody>
      </p:sp>
      <p:sp>
        <p:nvSpPr>
          <p:cNvPr id="5" name="TextBox 4"/>
          <p:cNvSpPr txBox="1"/>
          <p:nvPr/>
        </p:nvSpPr>
        <p:spPr>
          <a:xfrm>
            <a:off x="2597245" y="955449"/>
            <a:ext cx="872638" cy="584775"/>
          </a:xfrm>
          <a:prstGeom prst="rect">
            <a:avLst/>
          </a:prstGeom>
          <a:noFill/>
        </p:spPr>
        <p:txBody>
          <a:bodyPr wrap="square" rtlCol="0">
            <a:spAutoFit/>
          </a:bodyPr>
          <a:lstStyle/>
          <a:p>
            <a:pPr algn="ctr"/>
            <a:r>
              <a:rPr lang="en-US" sz="1600" b="1" dirty="0" smtClean="0">
                <a:latin typeface="+mj-lt"/>
              </a:rPr>
              <a:t>Staff Input</a:t>
            </a:r>
            <a:endParaRPr lang="en-US" sz="1600" b="1" dirty="0">
              <a:latin typeface="+mj-lt"/>
            </a:endParaRPr>
          </a:p>
        </p:txBody>
      </p:sp>
      <p:sp>
        <p:nvSpPr>
          <p:cNvPr id="6" name="TextBox 5"/>
          <p:cNvSpPr txBox="1"/>
          <p:nvPr/>
        </p:nvSpPr>
        <p:spPr>
          <a:xfrm>
            <a:off x="3529024" y="1757364"/>
            <a:ext cx="1471611" cy="584775"/>
          </a:xfrm>
          <a:prstGeom prst="rect">
            <a:avLst/>
          </a:prstGeom>
          <a:noFill/>
        </p:spPr>
        <p:txBody>
          <a:bodyPr wrap="square" rtlCol="0">
            <a:spAutoFit/>
          </a:bodyPr>
          <a:lstStyle/>
          <a:p>
            <a:pPr algn="ctr"/>
            <a:r>
              <a:rPr lang="en-US" sz="1600" b="1" dirty="0" smtClean="0">
                <a:latin typeface="+mj-lt"/>
              </a:rPr>
              <a:t>Needs Assessment</a:t>
            </a:r>
            <a:endParaRPr lang="en-US" sz="1600" b="1" dirty="0">
              <a:latin typeface="+mj-lt"/>
            </a:endParaRPr>
          </a:p>
        </p:txBody>
      </p:sp>
      <p:sp>
        <p:nvSpPr>
          <p:cNvPr id="7" name="TextBox 6"/>
          <p:cNvSpPr txBox="1"/>
          <p:nvPr/>
        </p:nvSpPr>
        <p:spPr>
          <a:xfrm>
            <a:off x="9021289" y="1063171"/>
            <a:ext cx="1376354" cy="369332"/>
          </a:xfrm>
          <a:prstGeom prst="rect">
            <a:avLst/>
          </a:prstGeom>
          <a:noFill/>
        </p:spPr>
        <p:txBody>
          <a:bodyPr wrap="square" rtlCol="0">
            <a:spAutoFit/>
          </a:bodyPr>
          <a:lstStyle/>
          <a:p>
            <a:pPr algn="ctr"/>
            <a:r>
              <a:rPr lang="en-US" b="1" dirty="0" smtClean="0">
                <a:latin typeface="+mj-lt"/>
              </a:rPr>
              <a:t>Advocacy</a:t>
            </a:r>
            <a:endParaRPr lang="en-US" b="1" dirty="0">
              <a:latin typeface="+mj-lt"/>
            </a:endParaRPr>
          </a:p>
        </p:txBody>
      </p:sp>
      <p:sp>
        <p:nvSpPr>
          <p:cNvPr id="8" name="TextBox 7"/>
          <p:cNvSpPr txBox="1"/>
          <p:nvPr/>
        </p:nvSpPr>
        <p:spPr>
          <a:xfrm>
            <a:off x="4339038" y="568088"/>
            <a:ext cx="1985962" cy="1200329"/>
          </a:xfrm>
          <a:prstGeom prst="rect">
            <a:avLst/>
          </a:prstGeom>
          <a:noFill/>
        </p:spPr>
        <p:txBody>
          <a:bodyPr wrap="square" rtlCol="0">
            <a:spAutoFit/>
          </a:bodyPr>
          <a:lstStyle/>
          <a:p>
            <a:pPr algn="ctr"/>
            <a:r>
              <a:rPr lang="en-US" b="1" dirty="0" smtClean="0">
                <a:latin typeface="+mj-lt"/>
              </a:rPr>
              <a:t>Problem Solving</a:t>
            </a:r>
          </a:p>
          <a:p>
            <a:pPr algn="ctr"/>
            <a:endParaRPr lang="en-US" b="1" dirty="0" smtClean="0">
              <a:latin typeface="+mj-lt"/>
            </a:endParaRPr>
          </a:p>
          <a:p>
            <a:pPr algn="ctr"/>
            <a:r>
              <a:rPr lang="en-US" b="1" i="1" dirty="0" smtClean="0">
                <a:latin typeface="+mj-lt"/>
              </a:rPr>
              <a:t>Brainstorming </a:t>
            </a:r>
          </a:p>
          <a:p>
            <a:pPr algn="ctr"/>
            <a:r>
              <a:rPr lang="en-US" b="1" i="1" dirty="0" smtClean="0">
                <a:latin typeface="+mj-lt"/>
              </a:rPr>
              <a:t>with experts</a:t>
            </a:r>
            <a:endParaRPr lang="en-US" b="1" i="1" dirty="0">
              <a:latin typeface="+mj-lt"/>
            </a:endParaRPr>
          </a:p>
        </p:txBody>
      </p:sp>
      <p:sp>
        <p:nvSpPr>
          <p:cNvPr id="9" name="TextBox 8"/>
          <p:cNvSpPr txBox="1"/>
          <p:nvPr/>
        </p:nvSpPr>
        <p:spPr>
          <a:xfrm>
            <a:off x="10236248" y="1838220"/>
            <a:ext cx="1082916" cy="584775"/>
          </a:xfrm>
          <a:prstGeom prst="rect">
            <a:avLst/>
          </a:prstGeom>
          <a:noFill/>
        </p:spPr>
        <p:txBody>
          <a:bodyPr wrap="square" rtlCol="0">
            <a:spAutoFit/>
          </a:bodyPr>
          <a:lstStyle/>
          <a:p>
            <a:pPr algn="ctr"/>
            <a:r>
              <a:rPr lang="en-US" sz="1600" b="1" smtClean="0">
                <a:latin typeface="+mj-lt"/>
              </a:rPr>
              <a:t>Reaction </a:t>
            </a:r>
          </a:p>
          <a:p>
            <a:pPr algn="ctr"/>
            <a:r>
              <a:rPr lang="en-US" sz="1600" b="1" dirty="0" smtClean="0">
                <a:latin typeface="+mj-lt"/>
              </a:rPr>
              <a:t>and Use</a:t>
            </a:r>
            <a:endParaRPr lang="en-US" sz="1600" b="1" dirty="0">
              <a:latin typeface="+mj-lt"/>
            </a:endParaRPr>
          </a:p>
        </p:txBody>
      </p:sp>
    </p:spTree>
    <p:extLst>
      <p:ext uri="{BB962C8B-B14F-4D97-AF65-F5344CB8AC3E}">
        <p14:creationId xmlns:p14="http://schemas.microsoft.com/office/powerpoint/2010/main" val="31359263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47113" y="548640"/>
            <a:ext cx="316523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a:t>
            </a:r>
            <a:r>
              <a:rPr lang="en-US" sz="4000" b="1" dirty="0" smtClean="0"/>
              <a:t>ocus group</a:t>
            </a:r>
            <a:endParaRPr lang="en-US" sz="4000" b="1" dirty="0"/>
          </a:p>
        </p:txBody>
      </p:sp>
      <p:sp>
        <p:nvSpPr>
          <p:cNvPr id="4" name="Rounded Rectangle 3"/>
          <p:cNvSpPr/>
          <p:nvPr/>
        </p:nvSpPr>
        <p:spPr>
          <a:xfrm>
            <a:off x="1545101" y="2121877"/>
            <a:ext cx="3165231" cy="9144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moderator</a:t>
            </a:r>
            <a:endParaRPr lang="en-US" sz="4000" b="1" dirty="0"/>
          </a:p>
        </p:txBody>
      </p:sp>
      <p:sp>
        <p:nvSpPr>
          <p:cNvPr id="5" name="Rounded Rectangle 4"/>
          <p:cNvSpPr/>
          <p:nvPr/>
        </p:nvSpPr>
        <p:spPr>
          <a:xfrm>
            <a:off x="1545100" y="3237914"/>
            <a:ext cx="3165231" cy="116527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a:t>
            </a:r>
            <a:r>
              <a:rPr lang="en-US" sz="4000" b="1" dirty="0" smtClean="0"/>
              <a:t>ssistant moderator</a:t>
            </a:r>
            <a:endParaRPr lang="en-US" sz="4000" b="1" dirty="0"/>
          </a:p>
        </p:txBody>
      </p:sp>
      <p:sp>
        <p:nvSpPr>
          <p:cNvPr id="6" name="Rounded Rectangle 5"/>
          <p:cNvSpPr/>
          <p:nvPr/>
        </p:nvSpPr>
        <p:spPr>
          <a:xfrm>
            <a:off x="1545100" y="4604825"/>
            <a:ext cx="3165231" cy="116527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questions</a:t>
            </a:r>
            <a:endParaRPr lang="en-US" sz="4000" b="1" dirty="0"/>
          </a:p>
        </p:txBody>
      </p:sp>
      <p:cxnSp>
        <p:nvCxnSpPr>
          <p:cNvPr id="7" name="Elbow Connector 6"/>
          <p:cNvCxnSpPr/>
          <p:nvPr/>
        </p:nvCxnSpPr>
        <p:spPr>
          <a:xfrm flipV="1">
            <a:off x="4710331" y="3446585"/>
            <a:ext cx="2253177" cy="1740877"/>
          </a:xfrm>
          <a:prstGeom prst="bentConnector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88591" y="3036277"/>
            <a:ext cx="2940148"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i</a:t>
            </a:r>
            <a:r>
              <a:rPr lang="en-US" sz="3200" dirty="0" smtClean="0">
                <a:solidFill>
                  <a:schemeClr val="bg1"/>
                </a:solidFill>
              </a:rPr>
              <a:t>cebreaker</a:t>
            </a:r>
          </a:p>
          <a:p>
            <a:pPr marL="457200" indent="-457200">
              <a:buFont typeface="Arial" panose="020B0604020202020204" pitchFamily="34" charset="0"/>
              <a:buChar char="•"/>
            </a:pPr>
            <a:r>
              <a:rPr lang="en-US" sz="3200" dirty="0">
                <a:solidFill>
                  <a:schemeClr val="bg1"/>
                </a:solidFill>
              </a:rPr>
              <a:t>o</a:t>
            </a:r>
            <a:r>
              <a:rPr lang="en-US" sz="3200" dirty="0" smtClean="0">
                <a:solidFill>
                  <a:schemeClr val="bg1"/>
                </a:solidFill>
              </a:rPr>
              <a:t>pen ended</a:t>
            </a:r>
          </a:p>
          <a:p>
            <a:endParaRPr lang="en-US" sz="3200" dirty="0">
              <a:solidFill>
                <a:schemeClr val="bg1"/>
              </a:solidFill>
            </a:endParaRPr>
          </a:p>
        </p:txBody>
      </p:sp>
    </p:spTree>
    <p:extLst>
      <p:ext uri="{BB962C8B-B14F-4D97-AF65-F5344CB8AC3E}">
        <p14:creationId xmlns:p14="http://schemas.microsoft.com/office/powerpoint/2010/main" val="36590861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47113" y="548640"/>
            <a:ext cx="316523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a:t>
            </a:r>
            <a:r>
              <a:rPr lang="en-US" sz="4000" b="1" dirty="0" smtClean="0"/>
              <a:t>ocus group</a:t>
            </a:r>
            <a:endParaRPr lang="en-US" sz="4000" b="1" dirty="0"/>
          </a:p>
        </p:txBody>
      </p:sp>
      <p:sp>
        <p:nvSpPr>
          <p:cNvPr id="4" name="Rounded Rectangle 3"/>
          <p:cNvSpPr/>
          <p:nvPr/>
        </p:nvSpPr>
        <p:spPr>
          <a:xfrm>
            <a:off x="1545101" y="2121877"/>
            <a:ext cx="3165231" cy="9144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moderator</a:t>
            </a:r>
            <a:endParaRPr lang="en-US" sz="4000" b="1" dirty="0"/>
          </a:p>
        </p:txBody>
      </p:sp>
      <p:sp>
        <p:nvSpPr>
          <p:cNvPr id="5" name="Rounded Rectangle 4"/>
          <p:cNvSpPr/>
          <p:nvPr/>
        </p:nvSpPr>
        <p:spPr>
          <a:xfrm>
            <a:off x="1545100" y="3237914"/>
            <a:ext cx="3165231" cy="116527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a:t>
            </a:r>
            <a:r>
              <a:rPr lang="en-US" sz="4000" b="1" dirty="0" smtClean="0"/>
              <a:t>ssistant moderator</a:t>
            </a:r>
            <a:endParaRPr lang="en-US" sz="4000" b="1" dirty="0"/>
          </a:p>
        </p:txBody>
      </p:sp>
      <p:sp>
        <p:nvSpPr>
          <p:cNvPr id="6" name="Rounded Rectangle 5"/>
          <p:cNvSpPr/>
          <p:nvPr/>
        </p:nvSpPr>
        <p:spPr>
          <a:xfrm>
            <a:off x="1545100" y="4604825"/>
            <a:ext cx="3165231" cy="116527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questions</a:t>
            </a:r>
            <a:endParaRPr lang="en-US" sz="4000" b="1" dirty="0"/>
          </a:p>
        </p:txBody>
      </p:sp>
      <p:cxnSp>
        <p:nvCxnSpPr>
          <p:cNvPr id="7" name="Elbow Connector 6"/>
          <p:cNvCxnSpPr/>
          <p:nvPr/>
        </p:nvCxnSpPr>
        <p:spPr>
          <a:xfrm flipV="1">
            <a:off x="4710331" y="3446585"/>
            <a:ext cx="2253177" cy="1740877"/>
          </a:xfrm>
          <a:prstGeom prst="bentConnector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88591" y="3036277"/>
            <a:ext cx="3356192"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i</a:t>
            </a:r>
            <a:r>
              <a:rPr lang="en-US" sz="3200" dirty="0" smtClean="0">
                <a:solidFill>
                  <a:schemeClr val="bg1"/>
                </a:solidFill>
              </a:rPr>
              <a:t>cebreaker</a:t>
            </a:r>
          </a:p>
          <a:p>
            <a:pPr marL="457200" indent="-457200">
              <a:buFont typeface="Arial" panose="020B0604020202020204" pitchFamily="34" charset="0"/>
              <a:buChar char="•"/>
            </a:pPr>
            <a:r>
              <a:rPr lang="en-US" sz="3200" dirty="0">
                <a:solidFill>
                  <a:schemeClr val="bg1"/>
                </a:solidFill>
              </a:rPr>
              <a:t>o</a:t>
            </a:r>
            <a:r>
              <a:rPr lang="en-US" sz="3200" dirty="0" smtClean="0">
                <a:solidFill>
                  <a:schemeClr val="bg1"/>
                </a:solidFill>
              </a:rPr>
              <a:t>pen ended</a:t>
            </a:r>
          </a:p>
          <a:p>
            <a:pPr marL="457200" indent="-457200">
              <a:buFont typeface="Arial" panose="020B0604020202020204" pitchFamily="34" charset="0"/>
              <a:buChar char="•"/>
            </a:pPr>
            <a:r>
              <a:rPr lang="en-US" sz="3200" dirty="0" smtClean="0">
                <a:solidFill>
                  <a:schemeClr val="bg1"/>
                </a:solidFill>
              </a:rPr>
              <a:t>short</a:t>
            </a:r>
          </a:p>
          <a:p>
            <a:pPr marL="457200" indent="-457200">
              <a:buFont typeface="Arial" panose="020B0604020202020204" pitchFamily="34" charset="0"/>
              <a:buChar char="•"/>
            </a:pPr>
            <a:endParaRPr lang="en-US" sz="3200" dirty="0" smtClean="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26553346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47113" y="548640"/>
            <a:ext cx="316523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a:t>
            </a:r>
            <a:r>
              <a:rPr lang="en-US" sz="4000" b="1" dirty="0" smtClean="0"/>
              <a:t>ocus group</a:t>
            </a:r>
            <a:endParaRPr lang="en-US" sz="4000" b="1" dirty="0"/>
          </a:p>
        </p:txBody>
      </p:sp>
      <p:sp>
        <p:nvSpPr>
          <p:cNvPr id="4" name="Rounded Rectangle 3"/>
          <p:cNvSpPr/>
          <p:nvPr/>
        </p:nvSpPr>
        <p:spPr>
          <a:xfrm>
            <a:off x="1545101" y="2121877"/>
            <a:ext cx="3165231" cy="9144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moderator</a:t>
            </a:r>
            <a:endParaRPr lang="en-US" sz="4000" b="1" dirty="0"/>
          </a:p>
        </p:txBody>
      </p:sp>
      <p:sp>
        <p:nvSpPr>
          <p:cNvPr id="5" name="Rounded Rectangle 4"/>
          <p:cNvSpPr/>
          <p:nvPr/>
        </p:nvSpPr>
        <p:spPr>
          <a:xfrm>
            <a:off x="1545100" y="3237914"/>
            <a:ext cx="3165231" cy="116527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a:t>
            </a:r>
            <a:r>
              <a:rPr lang="en-US" sz="4000" b="1" dirty="0" smtClean="0"/>
              <a:t>ssistant moderator</a:t>
            </a:r>
            <a:endParaRPr lang="en-US" sz="4000" b="1" dirty="0"/>
          </a:p>
        </p:txBody>
      </p:sp>
      <p:sp>
        <p:nvSpPr>
          <p:cNvPr id="6" name="Rounded Rectangle 5"/>
          <p:cNvSpPr/>
          <p:nvPr/>
        </p:nvSpPr>
        <p:spPr>
          <a:xfrm>
            <a:off x="1545100" y="4604825"/>
            <a:ext cx="3165231" cy="116527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questions</a:t>
            </a:r>
            <a:endParaRPr lang="en-US" sz="4000" b="1" dirty="0"/>
          </a:p>
        </p:txBody>
      </p:sp>
      <p:cxnSp>
        <p:nvCxnSpPr>
          <p:cNvPr id="7" name="Elbow Connector 6"/>
          <p:cNvCxnSpPr/>
          <p:nvPr/>
        </p:nvCxnSpPr>
        <p:spPr>
          <a:xfrm flipV="1">
            <a:off x="4710331" y="3446585"/>
            <a:ext cx="2253177" cy="1740877"/>
          </a:xfrm>
          <a:prstGeom prst="bentConnector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88591" y="3036277"/>
            <a:ext cx="2940148"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i</a:t>
            </a:r>
            <a:r>
              <a:rPr lang="en-US" sz="3200" dirty="0" smtClean="0">
                <a:solidFill>
                  <a:schemeClr val="bg1"/>
                </a:solidFill>
              </a:rPr>
              <a:t>cebreaker</a:t>
            </a:r>
          </a:p>
          <a:p>
            <a:pPr marL="457200" indent="-457200">
              <a:buFont typeface="Arial" panose="020B0604020202020204" pitchFamily="34" charset="0"/>
              <a:buChar char="•"/>
            </a:pPr>
            <a:r>
              <a:rPr lang="en-US" sz="3200" dirty="0">
                <a:solidFill>
                  <a:schemeClr val="bg1"/>
                </a:solidFill>
              </a:rPr>
              <a:t>o</a:t>
            </a:r>
            <a:r>
              <a:rPr lang="en-US" sz="3200" dirty="0" smtClean="0">
                <a:solidFill>
                  <a:schemeClr val="bg1"/>
                </a:solidFill>
              </a:rPr>
              <a:t>pen ended</a:t>
            </a:r>
          </a:p>
          <a:p>
            <a:pPr marL="457200" indent="-457200">
              <a:buFont typeface="Arial" panose="020B0604020202020204" pitchFamily="34" charset="0"/>
              <a:buChar char="•"/>
            </a:pPr>
            <a:r>
              <a:rPr lang="en-US" sz="3200" dirty="0">
                <a:solidFill>
                  <a:schemeClr val="bg1"/>
                </a:solidFill>
              </a:rPr>
              <a:t>s</a:t>
            </a:r>
            <a:r>
              <a:rPr lang="en-US" sz="3200" dirty="0" smtClean="0">
                <a:solidFill>
                  <a:schemeClr val="bg1"/>
                </a:solidFill>
              </a:rPr>
              <a:t>hort</a:t>
            </a:r>
          </a:p>
          <a:p>
            <a:pPr marL="457200" indent="-457200">
              <a:buFont typeface="Arial" panose="020B0604020202020204" pitchFamily="34" charset="0"/>
              <a:buChar char="•"/>
            </a:pPr>
            <a:r>
              <a:rPr lang="en-US" sz="3200" dirty="0">
                <a:solidFill>
                  <a:schemeClr val="bg1"/>
                </a:solidFill>
              </a:rPr>
              <a:t>a</a:t>
            </a:r>
            <a:r>
              <a:rPr lang="en-US" sz="3200" dirty="0" smtClean="0">
                <a:solidFill>
                  <a:schemeClr val="bg1"/>
                </a:solidFill>
              </a:rPr>
              <a:t>void bias</a:t>
            </a:r>
          </a:p>
          <a:p>
            <a:endParaRPr lang="en-US" sz="3200" dirty="0">
              <a:solidFill>
                <a:schemeClr val="bg1"/>
              </a:solidFill>
            </a:endParaRPr>
          </a:p>
        </p:txBody>
      </p:sp>
    </p:spTree>
    <p:extLst>
      <p:ext uri="{BB962C8B-B14F-4D97-AF65-F5344CB8AC3E}">
        <p14:creationId xmlns:p14="http://schemas.microsoft.com/office/powerpoint/2010/main" val="40545626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47113" y="548640"/>
            <a:ext cx="316523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a:t>
            </a:r>
            <a:r>
              <a:rPr lang="en-US" sz="4000" b="1" dirty="0" smtClean="0"/>
              <a:t>ocus group</a:t>
            </a:r>
            <a:endParaRPr lang="en-US" sz="4000" b="1" dirty="0"/>
          </a:p>
        </p:txBody>
      </p:sp>
      <p:sp>
        <p:nvSpPr>
          <p:cNvPr id="4" name="Rounded Rectangle 3"/>
          <p:cNvSpPr/>
          <p:nvPr/>
        </p:nvSpPr>
        <p:spPr>
          <a:xfrm>
            <a:off x="1545101" y="2121877"/>
            <a:ext cx="3165231" cy="9144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moderator</a:t>
            </a:r>
            <a:endParaRPr lang="en-US" sz="4000" b="1" dirty="0"/>
          </a:p>
        </p:txBody>
      </p:sp>
      <p:sp>
        <p:nvSpPr>
          <p:cNvPr id="5" name="Rounded Rectangle 4"/>
          <p:cNvSpPr/>
          <p:nvPr/>
        </p:nvSpPr>
        <p:spPr>
          <a:xfrm>
            <a:off x="1545100" y="3237914"/>
            <a:ext cx="3165231" cy="116527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a:t>
            </a:r>
            <a:r>
              <a:rPr lang="en-US" sz="4000" b="1" dirty="0" smtClean="0"/>
              <a:t>ssistant moderator</a:t>
            </a:r>
            <a:endParaRPr lang="en-US" sz="4000" b="1" dirty="0"/>
          </a:p>
        </p:txBody>
      </p:sp>
      <p:sp>
        <p:nvSpPr>
          <p:cNvPr id="6" name="Rounded Rectangle 5"/>
          <p:cNvSpPr/>
          <p:nvPr/>
        </p:nvSpPr>
        <p:spPr>
          <a:xfrm>
            <a:off x="1545100" y="4604825"/>
            <a:ext cx="3165231" cy="116527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questions</a:t>
            </a:r>
            <a:endParaRPr lang="en-US" sz="4000" b="1" dirty="0"/>
          </a:p>
        </p:txBody>
      </p:sp>
      <p:cxnSp>
        <p:nvCxnSpPr>
          <p:cNvPr id="7" name="Elbow Connector 6"/>
          <p:cNvCxnSpPr/>
          <p:nvPr/>
        </p:nvCxnSpPr>
        <p:spPr>
          <a:xfrm flipV="1">
            <a:off x="4710331" y="3446585"/>
            <a:ext cx="2253177" cy="1740877"/>
          </a:xfrm>
          <a:prstGeom prst="bentConnector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88591" y="3036277"/>
            <a:ext cx="2940148"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i</a:t>
            </a:r>
            <a:r>
              <a:rPr lang="en-US" sz="3200" dirty="0" smtClean="0">
                <a:solidFill>
                  <a:schemeClr val="bg1"/>
                </a:solidFill>
              </a:rPr>
              <a:t>cebreaker</a:t>
            </a:r>
          </a:p>
          <a:p>
            <a:pPr marL="457200" indent="-457200">
              <a:buFont typeface="Arial" panose="020B0604020202020204" pitchFamily="34" charset="0"/>
              <a:buChar char="•"/>
            </a:pPr>
            <a:r>
              <a:rPr lang="en-US" sz="3200" dirty="0">
                <a:solidFill>
                  <a:schemeClr val="bg1"/>
                </a:solidFill>
              </a:rPr>
              <a:t>o</a:t>
            </a:r>
            <a:r>
              <a:rPr lang="en-US" sz="3200" dirty="0" smtClean="0">
                <a:solidFill>
                  <a:schemeClr val="bg1"/>
                </a:solidFill>
              </a:rPr>
              <a:t>pen ended</a:t>
            </a:r>
          </a:p>
          <a:p>
            <a:pPr marL="457200" indent="-457200">
              <a:buFont typeface="Arial" panose="020B0604020202020204" pitchFamily="34" charset="0"/>
              <a:buChar char="•"/>
            </a:pPr>
            <a:r>
              <a:rPr lang="en-US" sz="3200" dirty="0">
                <a:solidFill>
                  <a:schemeClr val="bg1"/>
                </a:solidFill>
              </a:rPr>
              <a:t>s</a:t>
            </a:r>
            <a:r>
              <a:rPr lang="en-US" sz="3200" dirty="0" smtClean="0">
                <a:solidFill>
                  <a:schemeClr val="bg1"/>
                </a:solidFill>
              </a:rPr>
              <a:t>hort</a:t>
            </a:r>
          </a:p>
          <a:p>
            <a:pPr marL="457200" indent="-457200">
              <a:buFont typeface="Arial" panose="020B0604020202020204" pitchFamily="34" charset="0"/>
              <a:buChar char="•"/>
            </a:pPr>
            <a:r>
              <a:rPr lang="en-US" sz="3200" dirty="0">
                <a:solidFill>
                  <a:schemeClr val="bg1"/>
                </a:solidFill>
              </a:rPr>
              <a:t>a</a:t>
            </a:r>
            <a:r>
              <a:rPr lang="en-US" sz="3200" dirty="0" smtClean="0">
                <a:solidFill>
                  <a:schemeClr val="bg1"/>
                </a:solidFill>
              </a:rPr>
              <a:t>void bias</a:t>
            </a:r>
          </a:p>
          <a:p>
            <a:pPr marL="457200" indent="-457200">
              <a:buFont typeface="Arial" panose="020B0604020202020204" pitchFamily="34" charset="0"/>
              <a:buChar char="•"/>
            </a:pPr>
            <a:r>
              <a:rPr lang="en-US" sz="3200" dirty="0" smtClean="0">
                <a:solidFill>
                  <a:schemeClr val="bg1"/>
                </a:solidFill>
              </a:rPr>
              <a:t>probing</a:t>
            </a:r>
            <a:endParaRPr lang="en-US" sz="3200" dirty="0">
              <a:solidFill>
                <a:schemeClr val="bg1"/>
              </a:solidFill>
            </a:endParaRPr>
          </a:p>
        </p:txBody>
      </p:sp>
    </p:spTree>
    <p:extLst>
      <p:ext uri="{BB962C8B-B14F-4D97-AF65-F5344CB8AC3E}">
        <p14:creationId xmlns:p14="http://schemas.microsoft.com/office/powerpoint/2010/main" val="8902978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47113" y="548640"/>
            <a:ext cx="316523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a:t>
            </a:r>
            <a:r>
              <a:rPr lang="en-US" sz="4000" b="1" dirty="0" smtClean="0"/>
              <a:t>ocus group</a:t>
            </a:r>
            <a:endParaRPr lang="en-US" sz="4000" b="1" dirty="0"/>
          </a:p>
        </p:txBody>
      </p:sp>
      <p:sp>
        <p:nvSpPr>
          <p:cNvPr id="4" name="Rounded Rectangle 3"/>
          <p:cNvSpPr/>
          <p:nvPr/>
        </p:nvSpPr>
        <p:spPr>
          <a:xfrm>
            <a:off x="1545101" y="2121877"/>
            <a:ext cx="3165231" cy="9144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moderator</a:t>
            </a:r>
            <a:endParaRPr lang="en-US" sz="4000" b="1" dirty="0"/>
          </a:p>
        </p:txBody>
      </p:sp>
      <p:sp>
        <p:nvSpPr>
          <p:cNvPr id="5" name="Rounded Rectangle 4"/>
          <p:cNvSpPr/>
          <p:nvPr/>
        </p:nvSpPr>
        <p:spPr>
          <a:xfrm>
            <a:off x="1545100" y="3237914"/>
            <a:ext cx="3165231" cy="116527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a:t>
            </a:r>
            <a:r>
              <a:rPr lang="en-US" sz="4000" b="1" dirty="0" smtClean="0"/>
              <a:t>ssistant moderator</a:t>
            </a:r>
            <a:endParaRPr lang="en-US" sz="4000" b="1" dirty="0"/>
          </a:p>
        </p:txBody>
      </p:sp>
      <p:sp>
        <p:nvSpPr>
          <p:cNvPr id="6" name="Rounded Rectangle 5"/>
          <p:cNvSpPr/>
          <p:nvPr/>
        </p:nvSpPr>
        <p:spPr>
          <a:xfrm>
            <a:off x="1545100" y="4604825"/>
            <a:ext cx="3165231" cy="116527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questions</a:t>
            </a:r>
            <a:endParaRPr lang="en-US" sz="4000" b="1" dirty="0"/>
          </a:p>
        </p:txBody>
      </p:sp>
      <p:cxnSp>
        <p:nvCxnSpPr>
          <p:cNvPr id="7" name="Elbow Connector 6"/>
          <p:cNvCxnSpPr/>
          <p:nvPr/>
        </p:nvCxnSpPr>
        <p:spPr>
          <a:xfrm flipV="1">
            <a:off x="4710331" y="3446585"/>
            <a:ext cx="2253177" cy="1740877"/>
          </a:xfrm>
          <a:prstGeom prst="bentConnector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88591" y="3036277"/>
            <a:ext cx="2940148" cy="3046988"/>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i</a:t>
            </a:r>
            <a:r>
              <a:rPr lang="en-US" sz="3200" dirty="0" smtClean="0">
                <a:solidFill>
                  <a:schemeClr val="bg1"/>
                </a:solidFill>
              </a:rPr>
              <a:t>cebreaker</a:t>
            </a:r>
          </a:p>
          <a:p>
            <a:pPr marL="457200" indent="-457200">
              <a:buFont typeface="Arial" panose="020B0604020202020204" pitchFamily="34" charset="0"/>
              <a:buChar char="•"/>
            </a:pPr>
            <a:r>
              <a:rPr lang="en-US" sz="3200" dirty="0">
                <a:solidFill>
                  <a:schemeClr val="bg1"/>
                </a:solidFill>
              </a:rPr>
              <a:t>o</a:t>
            </a:r>
            <a:r>
              <a:rPr lang="en-US" sz="3200" dirty="0" smtClean="0">
                <a:solidFill>
                  <a:schemeClr val="bg1"/>
                </a:solidFill>
              </a:rPr>
              <a:t>pen ended</a:t>
            </a:r>
          </a:p>
          <a:p>
            <a:pPr marL="457200" indent="-457200">
              <a:buFont typeface="Arial" panose="020B0604020202020204" pitchFamily="34" charset="0"/>
              <a:buChar char="•"/>
            </a:pPr>
            <a:r>
              <a:rPr lang="en-US" sz="3200" dirty="0">
                <a:solidFill>
                  <a:schemeClr val="bg1"/>
                </a:solidFill>
              </a:rPr>
              <a:t>s</a:t>
            </a:r>
            <a:r>
              <a:rPr lang="en-US" sz="3200" dirty="0" smtClean="0">
                <a:solidFill>
                  <a:schemeClr val="bg1"/>
                </a:solidFill>
              </a:rPr>
              <a:t>hort</a:t>
            </a:r>
          </a:p>
          <a:p>
            <a:pPr marL="457200" indent="-457200">
              <a:buFont typeface="Arial" panose="020B0604020202020204" pitchFamily="34" charset="0"/>
              <a:buChar char="•"/>
            </a:pPr>
            <a:r>
              <a:rPr lang="en-US" sz="3200" dirty="0">
                <a:solidFill>
                  <a:schemeClr val="bg1"/>
                </a:solidFill>
              </a:rPr>
              <a:t>a</a:t>
            </a:r>
            <a:r>
              <a:rPr lang="en-US" sz="3200" dirty="0" smtClean="0">
                <a:solidFill>
                  <a:schemeClr val="bg1"/>
                </a:solidFill>
              </a:rPr>
              <a:t>void bias</a:t>
            </a:r>
          </a:p>
          <a:p>
            <a:pPr marL="457200" indent="-457200">
              <a:buFont typeface="Arial" panose="020B0604020202020204" pitchFamily="34" charset="0"/>
              <a:buChar char="•"/>
            </a:pPr>
            <a:r>
              <a:rPr lang="en-US" sz="3200" dirty="0" smtClean="0">
                <a:solidFill>
                  <a:schemeClr val="bg1"/>
                </a:solidFill>
              </a:rPr>
              <a:t>probing</a:t>
            </a:r>
          </a:p>
          <a:p>
            <a:pPr marL="457200" indent="-457200">
              <a:buFont typeface="Arial" panose="020B0604020202020204" pitchFamily="34" charset="0"/>
              <a:buChar char="•"/>
            </a:pPr>
            <a:r>
              <a:rPr lang="en-US" sz="3200" dirty="0" smtClean="0">
                <a:solidFill>
                  <a:schemeClr val="bg1"/>
                </a:solidFill>
              </a:rPr>
              <a:t>follow-up</a:t>
            </a:r>
          </a:p>
        </p:txBody>
      </p:sp>
    </p:spTree>
    <p:extLst>
      <p:ext uri="{BB962C8B-B14F-4D97-AF65-F5344CB8AC3E}">
        <p14:creationId xmlns:p14="http://schemas.microsoft.com/office/powerpoint/2010/main" val="27199697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47113" y="548640"/>
            <a:ext cx="316523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a:t>
            </a:r>
            <a:r>
              <a:rPr lang="en-US" sz="4000" b="1" dirty="0" smtClean="0"/>
              <a:t>ocus group</a:t>
            </a:r>
            <a:endParaRPr lang="en-US" sz="4000" b="1" dirty="0"/>
          </a:p>
        </p:txBody>
      </p:sp>
      <p:sp>
        <p:nvSpPr>
          <p:cNvPr id="4" name="Rounded Rectangle 3"/>
          <p:cNvSpPr/>
          <p:nvPr/>
        </p:nvSpPr>
        <p:spPr>
          <a:xfrm>
            <a:off x="1545101" y="2121877"/>
            <a:ext cx="3165231" cy="9144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moderator</a:t>
            </a:r>
            <a:endParaRPr lang="en-US" sz="4000" b="1" dirty="0"/>
          </a:p>
        </p:txBody>
      </p:sp>
      <p:sp>
        <p:nvSpPr>
          <p:cNvPr id="5" name="Rounded Rectangle 4"/>
          <p:cNvSpPr/>
          <p:nvPr/>
        </p:nvSpPr>
        <p:spPr>
          <a:xfrm>
            <a:off x="1545100" y="3237914"/>
            <a:ext cx="3165231" cy="116527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a:t>
            </a:r>
            <a:r>
              <a:rPr lang="en-US" sz="4000" b="1" dirty="0" smtClean="0"/>
              <a:t>ssistant moderator</a:t>
            </a:r>
            <a:endParaRPr lang="en-US" sz="4000" b="1" dirty="0"/>
          </a:p>
        </p:txBody>
      </p:sp>
      <p:sp>
        <p:nvSpPr>
          <p:cNvPr id="6" name="Rounded Rectangle 5"/>
          <p:cNvSpPr/>
          <p:nvPr/>
        </p:nvSpPr>
        <p:spPr>
          <a:xfrm>
            <a:off x="1545100" y="4604825"/>
            <a:ext cx="3165231" cy="116527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questions</a:t>
            </a:r>
            <a:endParaRPr lang="en-US" sz="4000" b="1" dirty="0"/>
          </a:p>
        </p:txBody>
      </p:sp>
      <p:cxnSp>
        <p:nvCxnSpPr>
          <p:cNvPr id="7" name="Elbow Connector 6"/>
          <p:cNvCxnSpPr/>
          <p:nvPr/>
        </p:nvCxnSpPr>
        <p:spPr>
          <a:xfrm flipV="1">
            <a:off x="4710331" y="3446585"/>
            <a:ext cx="2253177" cy="1740877"/>
          </a:xfrm>
          <a:prstGeom prst="bentConnector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188590" y="3036277"/>
            <a:ext cx="4698610"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i</a:t>
            </a:r>
            <a:r>
              <a:rPr lang="en-US" sz="3200" dirty="0" smtClean="0">
                <a:solidFill>
                  <a:schemeClr val="bg1"/>
                </a:solidFill>
              </a:rPr>
              <a:t>cebreaker</a:t>
            </a:r>
          </a:p>
          <a:p>
            <a:pPr marL="457200" indent="-457200">
              <a:buFont typeface="Arial" panose="020B0604020202020204" pitchFamily="34" charset="0"/>
              <a:buChar char="•"/>
            </a:pPr>
            <a:r>
              <a:rPr lang="en-US" sz="3200" dirty="0">
                <a:solidFill>
                  <a:schemeClr val="bg1"/>
                </a:solidFill>
              </a:rPr>
              <a:t>o</a:t>
            </a:r>
            <a:r>
              <a:rPr lang="en-US" sz="3200" dirty="0" smtClean="0">
                <a:solidFill>
                  <a:schemeClr val="bg1"/>
                </a:solidFill>
              </a:rPr>
              <a:t>pen ended</a:t>
            </a:r>
          </a:p>
          <a:p>
            <a:pPr marL="457200" indent="-457200">
              <a:buFont typeface="Arial" panose="020B0604020202020204" pitchFamily="34" charset="0"/>
              <a:buChar char="•"/>
            </a:pPr>
            <a:r>
              <a:rPr lang="en-US" sz="3200" dirty="0" smtClean="0">
                <a:solidFill>
                  <a:schemeClr val="bg1"/>
                </a:solidFill>
              </a:rPr>
              <a:t>short</a:t>
            </a:r>
          </a:p>
          <a:p>
            <a:pPr marL="457200" indent="-457200">
              <a:buFont typeface="Arial" panose="020B0604020202020204" pitchFamily="34" charset="0"/>
              <a:buChar char="•"/>
            </a:pPr>
            <a:r>
              <a:rPr lang="en-US" sz="3200" dirty="0">
                <a:solidFill>
                  <a:schemeClr val="bg1"/>
                </a:solidFill>
              </a:rPr>
              <a:t>a</a:t>
            </a:r>
            <a:r>
              <a:rPr lang="en-US" sz="3200" dirty="0" smtClean="0">
                <a:solidFill>
                  <a:schemeClr val="bg1"/>
                </a:solidFill>
              </a:rPr>
              <a:t>void bias</a:t>
            </a:r>
          </a:p>
          <a:p>
            <a:pPr marL="457200" indent="-457200">
              <a:buFont typeface="Arial" panose="020B0604020202020204" pitchFamily="34" charset="0"/>
              <a:buChar char="•"/>
            </a:pPr>
            <a:r>
              <a:rPr lang="en-US" sz="3200" dirty="0" smtClean="0">
                <a:solidFill>
                  <a:schemeClr val="bg1"/>
                </a:solidFill>
              </a:rPr>
              <a:t>probing</a:t>
            </a:r>
          </a:p>
          <a:p>
            <a:pPr marL="457200" indent="-457200">
              <a:buFont typeface="Arial" panose="020B0604020202020204" pitchFamily="34" charset="0"/>
              <a:buChar char="•"/>
            </a:pPr>
            <a:r>
              <a:rPr lang="en-US" sz="3200" dirty="0" smtClean="0">
                <a:solidFill>
                  <a:schemeClr val="bg1"/>
                </a:solidFill>
              </a:rPr>
              <a:t>follow-up</a:t>
            </a:r>
          </a:p>
          <a:p>
            <a:pPr marL="457200" indent="-457200">
              <a:buFont typeface="Arial" panose="020B0604020202020204" pitchFamily="34" charset="0"/>
              <a:buChar char="•"/>
            </a:pPr>
            <a:r>
              <a:rPr lang="en-US" sz="3200" dirty="0" smtClean="0">
                <a:solidFill>
                  <a:schemeClr val="bg1"/>
                </a:solidFill>
              </a:rPr>
              <a:t>summarize</a:t>
            </a:r>
          </a:p>
          <a:p>
            <a:endParaRPr lang="en-US" sz="3200" dirty="0">
              <a:solidFill>
                <a:schemeClr val="bg1"/>
              </a:solidFill>
            </a:endParaRPr>
          </a:p>
        </p:txBody>
      </p:sp>
    </p:spTree>
    <p:extLst>
      <p:ext uri="{BB962C8B-B14F-4D97-AF65-F5344CB8AC3E}">
        <p14:creationId xmlns:p14="http://schemas.microsoft.com/office/powerpoint/2010/main" val="40354477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25427" y="200780"/>
            <a:ext cx="3165231" cy="116527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questions</a:t>
            </a:r>
            <a:endParaRPr lang="en-US" sz="4000" b="1" dirty="0"/>
          </a:p>
        </p:txBody>
      </p:sp>
      <p:sp>
        <p:nvSpPr>
          <p:cNvPr id="8" name="TextBox 7"/>
          <p:cNvSpPr txBox="1"/>
          <p:nvPr/>
        </p:nvSpPr>
        <p:spPr>
          <a:xfrm>
            <a:off x="186612" y="1524726"/>
            <a:ext cx="12005388" cy="6001643"/>
          </a:xfrm>
          <a:prstGeom prst="rect">
            <a:avLst/>
          </a:prstGeom>
          <a:noFill/>
        </p:spPr>
        <p:txBody>
          <a:bodyPr wrap="square" rtlCol="0">
            <a:spAutoFit/>
          </a:bodyPr>
          <a:lstStyle/>
          <a:p>
            <a:pPr lvl="0"/>
            <a:r>
              <a:rPr lang="en-US" sz="3200" dirty="0" smtClean="0">
                <a:solidFill>
                  <a:schemeClr val="accent1"/>
                </a:solidFill>
              </a:rPr>
              <a:t>Seniors Focus Group: </a:t>
            </a:r>
          </a:p>
          <a:p>
            <a:pPr lvl="0"/>
            <a:r>
              <a:rPr lang="en-US" sz="3200" dirty="0" smtClean="0">
                <a:solidFill>
                  <a:schemeClr val="bg1"/>
                </a:solidFill>
              </a:rPr>
              <a:t>What </a:t>
            </a:r>
            <a:r>
              <a:rPr lang="en-US" sz="3200" dirty="0">
                <a:solidFill>
                  <a:schemeClr val="bg1"/>
                </a:solidFill>
              </a:rPr>
              <a:t>are some issues facing you in this period of your life</a:t>
            </a:r>
            <a:r>
              <a:rPr lang="en-US" sz="3200" dirty="0" smtClean="0">
                <a:solidFill>
                  <a:schemeClr val="bg1"/>
                </a:solidFill>
              </a:rPr>
              <a:t>?</a:t>
            </a:r>
          </a:p>
          <a:p>
            <a:pPr lvl="0"/>
            <a:endParaRPr lang="en-US" sz="3000" dirty="0" smtClean="0">
              <a:solidFill>
                <a:schemeClr val="bg1"/>
              </a:solidFill>
            </a:endParaRPr>
          </a:p>
          <a:p>
            <a:pPr lvl="0"/>
            <a:r>
              <a:rPr lang="en-US" sz="3200" dirty="0" smtClean="0">
                <a:solidFill>
                  <a:schemeClr val="accent1"/>
                </a:solidFill>
              </a:rPr>
              <a:t>Community Leader Interview: </a:t>
            </a:r>
            <a:r>
              <a:rPr lang="en-US" sz="3200" dirty="0" smtClean="0">
                <a:solidFill>
                  <a:schemeClr val="bg1"/>
                </a:solidFill>
              </a:rPr>
              <a:t/>
            </a:r>
            <a:br>
              <a:rPr lang="en-US" sz="3200" dirty="0" smtClean="0">
                <a:solidFill>
                  <a:schemeClr val="bg1"/>
                </a:solidFill>
              </a:rPr>
            </a:br>
            <a:r>
              <a:rPr lang="en-US" sz="3200" dirty="0" smtClean="0">
                <a:solidFill>
                  <a:schemeClr val="bg1"/>
                </a:solidFill>
              </a:rPr>
              <a:t>What services should the library offer?</a:t>
            </a:r>
          </a:p>
          <a:p>
            <a:pPr lvl="0"/>
            <a:endParaRPr lang="en-US" sz="3000" dirty="0" smtClean="0">
              <a:solidFill>
                <a:schemeClr val="bg1"/>
              </a:solidFill>
            </a:endParaRPr>
          </a:p>
          <a:p>
            <a:pPr lvl="0"/>
            <a:r>
              <a:rPr lang="en-US" sz="3200" dirty="0" smtClean="0">
                <a:solidFill>
                  <a:schemeClr val="accent1"/>
                </a:solidFill>
              </a:rPr>
              <a:t>Student Focus Group: </a:t>
            </a:r>
            <a:r>
              <a:rPr lang="en-US" sz="3200" dirty="0" smtClean="0">
                <a:solidFill>
                  <a:schemeClr val="bg1"/>
                </a:solidFill>
              </a:rPr>
              <a:t/>
            </a:r>
            <a:br>
              <a:rPr lang="en-US" sz="3200" dirty="0" smtClean="0">
                <a:solidFill>
                  <a:schemeClr val="bg1"/>
                </a:solidFill>
              </a:rPr>
            </a:br>
            <a:r>
              <a:rPr lang="en-US" sz="3200" dirty="0" smtClean="0">
                <a:solidFill>
                  <a:schemeClr val="bg1"/>
                </a:solidFill>
              </a:rPr>
              <a:t>Do you know how to submit ILL requests through OCLC?</a:t>
            </a:r>
          </a:p>
          <a:p>
            <a:pPr lvl="0"/>
            <a:endParaRPr lang="en-US" sz="3000" dirty="0">
              <a:solidFill>
                <a:schemeClr val="bg1"/>
              </a:solidFill>
            </a:endParaRPr>
          </a:p>
          <a:p>
            <a:pPr lvl="0"/>
            <a:r>
              <a:rPr lang="en-US" sz="3200" dirty="0" smtClean="0">
                <a:solidFill>
                  <a:schemeClr val="accent1"/>
                </a:solidFill>
              </a:rPr>
              <a:t>School Principal Interview: </a:t>
            </a:r>
          </a:p>
          <a:p>
            <a:pPr lvl="0"/>
            <a:r>
              <a:rPr lang="en-US" sz="3200" dirty="0" smtClean="0">
                <a:solidFill>
                  <a:schemeClr val="bg1"/>
                </a:solidFill>
              </a:rPr>
              <a:t>What is the best time to offer programs for children?</a:t>
            </a:r>
          </a:p>
          <a:p>
            <a:pPr lvl="0"/>
            <a:endParaRPr lang="en-US" sz="3200" dirty="0">
              <a:solidFill>
                <a:schemeClr val="bg1"/>
              </a:solidFill>
            </a:endParaRPr>
          </a:p>
        </p:txBody>
      </p:sp>
    </p:spTree>
    <p:extLst>
      <p:ext uri="{BB962C8B-B14F-4D97-AF65-F5344CB8AC3E}">
        <p14:creationId xmlns:p14="http://schemas.microsoft.com/office/powerpoint/2010/main" val="23932006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312" y="317241"/>
            <a:ext cx="7191458" cy="5992880"/>
          </a:xfrm>
          <a:prstGeom prst="ellipse">
            <a:avLst/>
          </a:prstGeom>
          <a:ln>
            <a:noFill/>
          </a:ln>
          <a:effectLst>
            <a:softEdge rad="112500"/>
          </a:effectLst>
        </p:spPr>
      </p:pic>
    </p:spTree>
    <p:extLst>
      <p:ext uri="{BB962C8B-B14F-4D97-AF65-F5344CB8AC3E}">
        <p14:creationId xmlns:p14="http://schemas.microsoft.com/office/powerpoint/2010/main" val="26131308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47113" y="548640"/>
            <a:ext cx="316523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a:t>
            </a:r>
            <a:r>
              <a:rPr lang="en-US" sz="4000" b="1" dirty="0" smtClean="0"/>
              <a:t>ocus group</a:t>
            </a:r>
            <a:endParaRPr lang="en-US" sz="4000" b="1" dirty="0"/>
          </a:p>
        </p:txBody>
      </p:sp>
      <p:sp>
        <p:nvSpPr>
          <p:cNvPr id="4" name="Rounded Rectangle 3"/>
          <p:cNvSpPr/>
          <p:nvPr/>
        </p:nvSpPr>
        <p:spPr>
          <a:xfrm>
            <a:off x="1545099" y="1893277"/>
            <a:ext cx="3165231" cy="9144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moderator</a:t>
            </a:r>
            <a:endParaRPr lang="en-US" sz="4000" b="1" dirty="0"/>
          </a:p>
        </p:txBody>
      </p:sp>
      <p:sp>
        <p:nvSpPr>
          <p:cNvPr id="5" name="Rounded Rectangle 4"/>
          <p:cNvSpPr/>
          <p:nvPr/>
        </p:nvSpPr>
        <p:spPr>
          <a:xfrm>
            <a:off x="1545096" y="3053568"/>
            <a:ext cx="3165231" cy="116527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a:t>
            </a:r>
            <a:r>
              <a:rPr lang="en-US" sz="4000" b="1" dirty="0" smtClean="0"/>
              <a:t>ssistant moderator</a:t>
            </a:r>
            <a:endParaRPr lang="en-US" sz="4000" b="1" dirty="0"/>
          </a:p>
        </p:txBody>
      </p:sp>
      <p:sp>
        <p:nvSpPr>
          <p:cNvPr id="6" name="Rounded Rectangle 5"/>
          <p:cNvSpPr/>
          <p:nvPr/>
        </p:nvSpPr>
        <p:spPr>
          <a:xfrm>
            <a:off x="1545097" y="4464734"/>
            <a:ext cx="3165231" cy="116527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questions</a:t>
            </a:r>
            <a:endParaRPr lang="en-US" sz="4000" b="1" dirty="0"/>
          </a:p>
        </p:txBody>
      </p:sp>
      <p:sp>
        <p:nvSpPr>
          <p:cNvPr id="9" name="Rectangle 8"/>
          <p:cNvSpPr/>
          <p:nvPr/>
        </p:nvSpPr>
        <p:spPr>
          <a:xfrm>
            <a:off x="5662246" y="0"/>
            <a:ext cx="6529755" cy="6858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171023" y="1893278"/>
            <a:ext cx="3165231" cy="914400"/>
          </a:xfrm>
          <a:prstGeom prst="round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debrief</a:t>
            </a:r>
            <a:endParaRPr lang="en-US" sz="4000" b="1"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8231" y="3515457"/>
            <a:ext cx="3376246" cy="3376246"/>
          </a:xfrm>
          <a:prstGeom prst="rect">
            <a:avLst/>
          </a:prstGeom>
        </p:spPr>
      </p:pic>
    </p:spTree>
    <p:extLst>
      <p:ext uri="{BB962C8B-B14F-4D97-AF65-F5344CB8AC3E}">
        <p14:creationId xmlns:p14="http://schemas.microsoft.com/office/powerpoint/2010/main" val="8301045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47113" y="548640"/>
            <a:ext cx="316523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f</a:t>
            </a:r>
            <a:r>
              <a:rPr lang="en-US" sz="4000" b="1" dirty="0" smtClean="0"/>
              <a:t>ocus group</a:t>
            </a:r>
            <a:endParaRPr lang="en-US" sz="4000" b="1" dirty="0"/>
          </a:p>
        </p:txBody>
      </p:sp>
      <p:sp>
        <p:nvSpPr>
          <p:cNvPr id="4" name="Rounded Rectangle 3"/>
          <p:cNvSpPr/>
          <p:nvPr/>
        </p:nvSpPr>
        <p:spPr>
          <a:xfrm>
            <a:off x="1545099" y="1893277"/>
            <a:ext cx="3165231" cy="9144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moderator</a:t>
            </a:r>
            <a:endParaRPr lang="en-US" sz="4000" b="1" dirty="0"/>
          </a:p>
        </p:txBody>
      </p:sp>
      <p:sp>
        <p:nvSpPr>
          <p:cNvPr id="5" name="Rounded Rectangle 4"/>
          <p:cNvSpPr/>
          <p:nvPr/>
        </p:nvSpPr>
        <p:spPr>
          <a:xfrm>
            <a:off x="1545096" y="3053568"/>
            <a:ext cx="3165231" cy="116527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a:t>
            </a:r>
            <a:r>
              <a:rPr lang="en-US" sz="4000" b="1" dirty="0" smtClean="0"/>
              <a:t>ssistant moderator</a:t>
            </a:r>
            <a:endParaRPr lang="en-US" sz="4000" b="1" dirty="0"/>
          </a:p>
        </p:txBody>
      </p:sp>
      <p:sp>
        <p:nvSpPr>
          <p:cNvPr id="6" name="Rounded Rectangle 5"/>
          <p:cNvSpPr/>
          <p:nvPr/>
        </p:nvSpPr>
        <p:spPr>
          <a:xfrm>
            <a:off x="1545097" y="4464734"/>
            <a:ext cx="3165231" cy="116527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questions</a:t>
            </a:r>
            <a:endParaRPr lang="en-US" sz="4000" b="1" dirty="0"/>
          </a:p>
        </p:txBody>
      </p:sp>
      <p:sp>
        <p:nvSpPr>
          <p:cNvPr id="7" name="Rounded Rectangle 6"/>
          <p:cNvSpPr/>
          <p:nvPr/>
        </p:nvSpPr>
        <p:spPr>
          <a:xfrm>
            <a:off x="6171023" y="1893278"/>
            <a:ext cx="3165231" cy="914400"/>
          </a:xfrm>
          <a:prstGeom prst="round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debrief</a:t>
            </a:r>
            <a:endParaRPr lang="en-US" sz="4000" b="1" dirty="0"/>
          </a:p>
        </p:txBody>
      </p:sp>
      <p:sp>
        <p:nvSpPr>
          <p:cNvPr id="8" name="Rounded Rectangle 7"/>
          <p:cNvSpPr/>
          <p:nvPr/>
        </p:nvSpPr>
        <p:spPr>
          <a:xfrm>
            <a:off x="6171023" y="3053568"/>
            <a:ext cx="3165231" cy="1165274"/>
          </a:xfrm>
          <a:prstGeom prst="roundRect">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p</a:t>
            </a:r>
            <a:r>
              <a:rPr lang="en-US" sz="4400" b="1" dirty="0" smtClean="0"/>
              <a:t>atterns and themes</a:t>
            </a:r>
            <a:endParaRPr lang="en-US" sz="4000" b="1" dirty="0"/>
          </a:p>
        </p:txBody>
      </p:sp>
    </p:spTree>
    <p:extLst>
      <p:ext uri="{BB962C8B-B14F-4D97-AF65-F5344CB8AC3E}">
        <p14:creationId xmlns:p14="http://schemas.microsoft.com/office/powerpoint/2010/main" val="4191365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3576" y="932377"/>
            <a:ext cx="7253656" cy="1964640"/>
          </a:xfrm>
          <a:prstGeom prst="rect">
            <a:avLst/>
          </a:prstGeom>
        </p:spPr>
        <p:txBody>
          <a:bodyPr wrap="square">
            <a:spAutoFit/>
          </a:bodyPr>
          <a:lstStyle/>
          <a:p>
            <a:pPr algn="ctr">
              <a:spcAft>
                <a:spcPts val="1300"/>
              </a:spcAft>
              <a:tabLst>
                <a:tab pos="1314450" algn="l"/>
              </a:tabLst>
            </a:pPr>
            <a:r>
              <a:rPr lang="en-US" sz="2800" b="1" dirty="0">
                <a:solidFill>
                  <a:schemeClr val="bg1"/>
                </a:solidFill>
                <a:latin typeface="+mj-lt"/>
                <a:ea typeface="Times New Roman" panose="02020603050405020304" pitchFamily="18" charset="0"/>
              </a:rPr>
              <a:t>B</a:t>
            </a:r>
            <a:r>
              <a:rPr lang="en-US" sz="2800" b="1" dirty="0" smtClean="0">
                <a:solidFill>
                  <a:schemeClr val="bg1"/>
                </a:solidFill>
                <a:effectLst/>
                <a:latin typeface="+mj-lt"/>
                <a:ea typeface="Times New Roman" panose="02020603050405020304" pitchFamily="18" charset="0"/>
              </a:rPr>
              <a:t>eyond the Survey: </a:t>
            </a:r>
          </a:p>
          <a:p>
            <a:pPr algn="ctr">
              <a:spcAft>
                <a:spcPts val="1300"/>
              </a:spcAft>
              <a:tabLst>
                <a:tab pos="1314450" algn="l"/>
              </a:tabLst>
            </a:pPr>
            <a:r>
              <a:rPr lang="en-US" sz="2800" b="1" dirty="0" smtClean="0">
                <a:solidFill>
                  <a:schemeClr val="bg1"/>
                </a:solidFill>
                <a:latin typeface="+mj-lt"/>
                <a:ea typeface="Times New Roman" panose="02020603050405020304" pitchFamily="18" charset="0"/>
              </a:rPr>
              <a:t>a</a:t>
            </a:r>
            <a:r>
              <a:rPr lang="en-US" sz="2800" b="1" dirty="0" smtClean="0">
                <a:solidFill>
                  <a:schemeClr val="bg1"/>
                </a:solidFill>
                <a:effectLst/>
                <a:latin typeface="+mj-lt"/>
                <a:ea typeface="Times New Roman" panose="02020603050405020304" pitchFamily="18" charset="0"/>
              </a:rPr>
              <a:t> practical approach to </a:t>
            </a:r>
          </a:p>
          <a:p>
            <a:pPr algn="ctr">
              <a:spcAft>
                <a:spcPts val="1300"/>
              </a:spcAft>
              <a:tabLst>
                <a:tab pos="1314450" algn="l"/>
              </a:tabLst>
            </a:pPr>
            <a:r>
              <a:rPr lang="en-US" sz="4000" b="1" dirty="0" smtClean="0">
                <a:solidFill>
                  <a:schemeClr val="accent1">
                    <a:lumMod val="75000"/>
                  </a:schemeClr>
                </a:solidFill>
                <a:effectLst/>
                <a:latin typeface="+mj-lt"/>
                <a:ea typeface="Times New Roman" panose="02020603050405020304" pitchFamily="18" charset="0"/>
              </a:rPr>
              <a:t>INTERVIEWS</a:t>
            </a:r>
            <a:r>
              <a:rPr lang="en-US" sz="3200" b="1" dirty="0" smtClean="0">
                <a:solidFill>
                  <a:schemeClr val="bg1"/>
                </a:solidFill>
                <a:effectLst/>
                <a:latin typeface="+mj-lt"/>
                <a:ea typeface="Times New Roman" panose="02020603050405020304" pitchFamily="18" charset="0"/>
              </a:rPr>
              <a:t> </a:t>
            </a:r>
            <a:r>
              <a:rPr lang="en-US" sz="2400" b="1" dirty="0" smtClean="0">
                <a:solidFill>
                  <a:schemeClr val="bg1"/>
                </a:solidFill>
                <a:effectLst/>
                <a:latin typeface="+mj-lt"/>
                <a:ea typeface="Times New Roman" panose="02020603050405020304" pitchFamily="18" charset="0"/>
              </a:rPr>
              <a:t>and </a:t>
            </a:r>
            <a:r>
              <a:rPr lang="en-US" sz="4000" b="1" dirty="0" smtClean="0">
                <a:solidFill>
                  <a:schemeClr val="accent6">
                    <a:lumMod val="75000"/>
                  </a:schemeClr>
                </a:solidFill>
                <a:effectLst/>
                <a:latin typeface="+mj-lt"/>
                <a:ea typeface="Times New Roman" panose="02020603050405020304" pitchFamily="18" charset="0"/>
              </a:rPr>
              <a:t>FOCUS GROUPS</a:t>
            </a:r>
            <a:r>
              <a:rPr lang="en-US" sz="3600" b="1" dirty="0" smtClean="0">
                <a:solidFill>
                  <a:schemeClr val="accent6">
                    <a:lumMod val="75000"/>
                  </a:schemeClr>
                </a:solidFill>
                <a:effectLst/>
                <a:latin typeface="+mj-lt"/>
                <a:ea typeface="Times New Roman" panose="02020603050405020304" pitchFamily="18" charset="0"/>
              </a:rPr>
              <a:t> </a:t>
            </a:r>
            <a:endParaRPr lang="en-US" sz="3600" dirty="0">
              <a:solidFill>
                <a:schemeClr val="accent6">
                  <a:lumMod val="75000"/>
                </a:schemeClr>
              </a:solidFill>
              <a:effectLst/>
              <a:latin typeface="+mj-lt"/>
              <a:ea typeface="Times New Roman" panose="02020603050405020304" pitchFamily="18" charset="0"/>
            </a:endParaRPr>
          </a:p>
        </p:txBody>
      </p:sp>
      <p:sp>
        <p:nvSpPr>
          <p:cNvPr id="2" name="Oval 1"/>
          <p:cNvSpPr/>
          <p:nvPr/>
        </p:nvSpPr>
        <p:spPr>
          <a:xfrm>
            <a:off x="1560635" y="686192"/>
            <a:ext cx="5099538" cy="8260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Elbow Connector 4"/>
          <p:cNvCxnSpPr/>
          <p:nvPr/>
        </p:nvCxnSpPr>
        <p:spPr>
          <a:xfrm rot="10800000">
            <a:off x="6660173" y="1099234"/>
            <a:ext cx="3028950" cy="2962812"/>
          </a:xfrm>
          <a:prstGeom prst="bent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20779283">
            <a:off x="5947465" y="4287399"/>
            <a:ext cx="6043147" cy="1323439"/>
          </a:xfrm>
          <a:prstGeom prst="rect">
            <a:avLst/>
          </a:prstGeom>
          <a:noFill/>
        </p:spPr>
        <p:txBody>
          <a:bodyPr wrap="square" rtlCol="0">
            <a:spAutoFit/>
          </a:bodyPr>
          <a:lstStyle/>
          <a:p>
            <a:pPr algn="ctr"/>
            <a:r>
              <a:rPr lang="en-US" sz="4000" b="1" dirty="0" smtClean="0">
                <a:solidFill>
                  <a:schemeClr val="bg1"/>
                </a:solidFill>
                <a:latin typeface="Bookman Old Style" panose="02050604050505020204" pitchFamily="18" charset="0"/>
              </a:rPr>
              <a:t>“Why don’t you like surveys?”</a:t>
            </a:r>
            <a:endParaRPr lang="en-US" sz="40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37170734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496659" y="355457"/>
            <a:ext cx="316523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interviews</a:t>
            </a:r>
            <a:endParaRPr lang="en-US" sz="40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4824" y="2245674"/>
            <a:ext cx="4139673" cy="2831536"/>
          </a:xfrm>
          <a:prstGeom prst="rect">
            <a:avLst/>
          </a:prstGeom>
        </p:spPr>
      </p:pic>
    </p:spTree>
    <p:extLst>
      <p:ext uri="{BB962C8B-B14F-4D97-AF65-F5344CB8AC3E}">
        <p14:creationId xmlns:p14="http://schemas.microsoft.com/office/powerpoint/2010/main" val="39125896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47113" y="548640"/>
            <a:ext cx="316523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interviews</a:t>
            </a:r>
            <a:endParaRPr lang="en-US" sz="4000" b="1" dirty="0"/>
          </a:p>
        </p:txBody>
      </p:sp>
      <p:sp>
        <p:nvSpPr>
          <p:cNvPr id="2" name="TextBox 1"/>
          <p:cNvSpPr txBox="1"/>
          <p:nvPr/>
        </p:nvSpPr>
        <p:spPr>
          <a:xfrm>
            <a:off x="6344529" y="2574388"/>
            <a:ext cx="2919261" cy="2308324"/>
          </a:xfrm>
          <a:prstGeom prst="rect">
            <a:avLst/>
          </a:prstGeom>
          <a:noFill/>
        </p:spPr>
        <p:txBody>
          <a:bodyPr wrap="none" rtlCol="0">
            <a:spAutoFit/>
          </a:bodyPr>
          <a:lstStyle/>
          <a:p>
            <a:pPr marL="571500" indent="-571500">
              <a:buFont typeface="Arial" panose="020B0604020202020204" pitchFamily="34" charset="0"/>
              <a:buChar char="•"/>
            </a:pPr>
            <a:r>
              <a:rPr lang="en-US" sz="3600" dirty="0">
                <a:solidFill>
                  <a:schemeClr val="bg1"/>
                </a:solidFill>
              </a:rPr>
              <a:t>p</a:t>
            </a:r>
            <a:r>
              <a:rPr lang="en-US" sz="3600" dirty="0" smtClean="0">
                <a:solidFill>
                  <a:schemeClr val="bg1"/>
                </a:solidFill>
              </a:rPr>
              <a:t>hone</a:t>
            </a:r>
          </a:p>
          <a:p>
            <a:pPr marL="571500" indent="-571500">
              <a:buFont typeface="Arial" panose="020B0604020202020204" pitchFamily="34" charset="0"/>
              <a:buChar char="•"/>
            </a:pPr>
            <a:r>
              <a:rPr lang="en-US" sz="3600" dirty="0">
                <a:solidFill>
                  <a:schemeClr val="bg1"/>
                </a:solidFill>
              </a:rPr>
              <a:t>f</a:t>
            </a:r>
            <a:r>
              <a:rPr lang="en-US" sz="3600" dirty="0" smtClean="0">
                <a:solidFill>
                  <a:schemeClr val="bg1"/>
                </a:solidFill>
              </a:rPr>
              <a:t>ace to face</a:t>
            </a:r>
          </a:p>
          <a:p>
            <a:pPr marL="571500" indent="-571500">
              <a:buFont typeface="Arial" panose="020B0604020202020204" pitchFamily="34" charset="0"/>
              <a:buChar char="•"/>
            </a:pPr>
            <a:r>
              <a:rPr lang="en-US" sz="3600" dirty="0" smtClean="0">
                <a:solidFill>
                  <a:schemeClr val="bg1"/>
                </a:solidFill>
              </a:rPr>
              <a:t>Skype</a:t>
            </a:r>
          </a:p>
          <a:p>
            <a:endParaRPr lang="en-US" sz="3600" dirty="0">
              <a:solidFill>
                <a:schemeClr val="bg1"/>
              </a:solidFill>
            </a:endParaRPr>
          </a:p>
        </p:txBody>
      </p:sp>
      <p:cxnSp>
        <p:nvCxnSpPr>
          <p:cNvPr id="9" name="Elbow Connector 8"/>
          <p:cNvCxnSpPr/>
          <p:nvPr/>
        </p:nvCxnSpPr>
        <p:spPr>
          <a:xfrm>
            <a:off x="3812344" y="1167618"/>
            <a:ext cx="2082019" cy="1955410"/>
          </a:xfrm>
          <a:prstGeom prst="bentConnector3">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5197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47113" y="548640"/>
            <a:ext cx="316523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interviews</a:t>
            </a:r>
            <a:endParaRPr lang="en-US" sz="4000" b="1" dirty="0"/>
          </a:p>
        </p:txBody>
      </p:sp>
      <p:sp>
        <p:nvSpPr>
          <p:cNvPr id="4" name="Rounded Rectangle 3"/>
          <p:cNvSpPr/>
          <p:nvPr/>
        </p:nvSpPr>
        <p:spPr>
          <a:xfrm>
            <a:off x="1545099" y="1893277"/>
            <a:ext cx="3165231" cy="9144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interviewer</a:t>
            </a:r>
            <a:endParaRPr lang="en-US" sz="4000" b="1" dirty="0"/>
          </a:p>
        </p:txBody>
      </p:sp>
      <p:sp>
        <p:nvSpPr>
          <p:cNvPr id="7" name="TextBox 6"/>
          <p:cNvSpPr txBox="1"/>
          <p:nvPr/>
        </p:nvSpPr>
        <p:spPr>
          <a:xfrm>
            <a:off x="3127714" y="3639923"/>
            <a:ext cx="5541004" cy="707886"/>
          </a:xfrm>
          <a:prstGeom prst="rect">
            <a:avLst/>
          </a:prstGeom>
          <a:noFill/>
        </p:spPr>
        <p:txBody>
          <a:bodyPr wrap="none" rtlCol="0">
            <a:spAutoFit/>
          </a:bodyPr>
          <a:lstStyle/>
          <a:p>
            <a:r>
              <a:rPr lang="en-US" sz="4000" b="1" dirty="0">
                <a:solidFill>
                  <a:schemeClr val="bg1"/>
                </a:solidFill>
              </a:rPr>
              <a:t>s</a:t>
            </a:r>
            <a:r>
              <a:rPr lang="en-US" sz="4000" b="1" dirty="0" smtClean="0">
                <a:solidFill>
                  <a:schemeClr val="bg1"/>
                </a:solidFill>
              </a:rPr>
              <a:t>kills and characteristics?</a:t>
            </a:r>
            <a:endParaRPr lang="en-US" sz="4000" b="1" dirty="0">
              <a:solidFill>
                <a:schemeClr val="bg1"/>
              </a:solidFill>
            </a:endParaRPr>
          </a:p>
        </p:txBody>
      </p:sp>
    </p:spTree>
    <p:extLst>
      <p:ext uri="{BB962C8B-B14F-4D97-AF65-F5344CB8AC3E}">
        <p14:creationId xmlns:p14="http://schemas.microsoft.com/office/powerpoint/2010/main" val="29683930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47113" y="548640"/>
            <a:ext cx="316523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interviews</a:t>
            </a:r>
            <a:endParaRPr lang="en-US" sz="4000" b="1" dirty="0"/>
          </a:p>
        </p:txBody>
      </p:sp>
      <p:sp>
        <p:nvSpPr>
          <p:cNvPr id="4" name="Rounded Rectangle 3"/>
          <p:cNvSpPr/>
          <p:nvPr/>
        </p:nvSpPr>
        <p:spPr>
          <a:xfrm>
            <a:off x="1545099" y="1893277"/>
            <a:ext cx="3165231" cy="9144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interviewer</a:t>
            </a:r>
            <a:endParaRPr lang="en-US" sz="4000" b="1" dirty="0"/>
          </a:p>
        </p:txBody>
      </p:sp>
      <p:cxnSp>
        <p:nvCxnSpPr>
          <p:cNvPr id="10" name="Elbow Connector 9"/>
          <p:cNvCxnSpPr/>
          <p:nvPr/>
        </p:nvCxnSpPr>
        <p:spPr>
          <a:xfrm>
            <a:off x="4764174" y="2475820"/>
            <a:ext cx="1491175" cy="1266186"/>
          </a:xfrm>
          <a:prstGeom prst="bentConnector3">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194" y="1075"/>
            <a:ext cx="5893359" cy="6875585"/>
          </a:xfrm>
          <a:prstGeom prst="rect">
            <a:avLst/>
          </a:prstGeom>
        </p:spPr>
      </p:pic>
    </p:spTree>
    <p:extLst>
      <p:ext uri="{BB962C8B-B14F-4D97-AF65-F5344CB8AC3E}">
        <p14:creationId xmlns:p14="http://schemas.microsoft.com/office/powerpoint/2010/main" val="28521859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47113" y="548640"/>
            <a:ext cx="316523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interviews</a:t>
            </a:r>
            <a:endParaRPr lang="en-US" sz="4000" b="1" dirty="0"/>
          </a:p>
        </p:txBody>
      </p:sp>
      <p:sp>
        <p:nvSpPr>
          <p:cNvPr id="4" name="Rounded Rectangle 3"/>
          <p:cNvSpPr/>
          <p:nvPr/>
        </p:nvSpPr>
        <p:spPr>
          <a:xfrm>
            <a:off x="1545099" y="1893277"/>
            <a:ext cx="3165231" cy="9144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interviewer</a:t>
            </a:r>
            <a:endParaRPr lang="en-US" sz="4000" b="1" dirty="0"/>
          </a:p>
        </p:txBody>
      </p:sp>
      <p:sp>
        <p:nvSpPr>
          <p:cNvPr id="6" name="Rounded Rectangle 5"/>
          <p:cNvSpPr/>
          <p:nvPr/>
        </p:nvSpPr>
        <p:spPr>
          <a:xfrm>
            <a:off x="1545098" y="3339318"/>
            <a:ext cx="3165231" cy="116527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questions</a:t>
            </a:r>
            <a:endParaRPr lang="en-US" sz="4000" b="1" dirty="0"/>
          </a:p>
        </p:txBody>
      </p:sp>
      <p:sp>
        <p:nvSpPr>
          <p:cNvPr id="7" name="Rounded Rectangle 6"/>
          <p:cNvSpPr/>
          <p:nvPr/>
        </p:nvSpPr>
        <p:spPr>
          <a:xfrm>
            <a:off x="6171023" y="1893278"/>
            <a:ext cx="3165231" cy="914400"/>
          </a:xfrm>
          <a:prstGeom prst="round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debrief</a:t>
            </a:r>
            <a:endParaRPr lang="en-US" sz="4000" b="1" dirty="0"/>
          </a:p>
        </p:txBody>
      </p:sp>
      <p:sp>
        <p:nvSpPr>
          <p:cNvPr id="8" name="Rounded Rectangle 7"/>
          <p:cNvSpPr/>
          <p:nvPr/>
        </p:nvSpPr>
        <p:spPr>
          <a:xfrm>
            <a:off x="6171023" y="3339318"/>
            <a:ext cx="3165231" cy="1165274"/>
          </a:xfrm>
          <a:prstGeom prst="roundRect">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p</a:t>
            </a:r>
            <a:r>
              <a:rPr lang="en-US" sz="4400" b="1" dirty="0" smtClean="0"/>
              <a:t>atterns and themes</a:t>
            </a:r>
            <a:endParaRPr lang="en-US" sz="4000" b="1" dirty="0"/>
          </a:p>
        </p:txBody>
      </p:sp>
    </p:spTree>
    <p:extLst>
      <p:ext uri="{BB962C8B-B14F-4D97-AF65-F5344CB8AC3E}">
        <p14:creationId xmlns:p14="http://schemas.microsoft.com/office/powerpoint/2010/main" val="7224593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531195" y="4974975"/>
            <a:ext cx="316523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interviews</a:t>
            </a:r>
            <a:endParaRPr lang="en-US" sz="4000" b="1" dirty="0"/>
          </a:p>
        </p:txBody>
      </p:sp>
      <p:sp>
        <p:nvSpPr>
          <p:cNvPr id="9" name="Rounded Rectangle 8"/>
          <p:cNvSpPr/>
          <p:nvPr/>
        </p:nvSpPr>
        <p:spPr>
          <a:xfrm>
            <a:off x="7603725" y="4974975"/>
            <a:ext cx="3165231" cy="9144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f</a:t>
            </a:r>
            <a:r>
              <a:rPr lang="en-US" sz="4000" b="1" dirty="0" smtClean="0">
                <a:solidFill>
                  <a:schemeClr val="bg1"/>
                </a:solidFill>
              </a:rPr>
              <a:t>ocus groups</a:t>
            </a:r>
            <a:endParaRPr lang="en-US" sz="4000" b="1" dirty="0">
              <a:solidFill>
                <a:schemeClr val="bg1"/>
              </a:solidFill>
            </a:endParaRPr>
          </a:p>
        </p:txBody>
      </p:sp>
      <p:sp>
        <p:nvSpPr>
          <p:cNvPr id="2" name="TextBox 1"/>
          <p:cNvSpPr txBox="1"/>
          <p:nvPr/>
        </p:nvSpPr>
        <p:spPr>
          <a:xfrm>
            <a:off x="5383776" y="4873712"/>
            <a:ext cx="872355" cy="1015663"/>
          </a:xfrm>
          <a:prstGeom prst="rect">
            <a:avLst/>
          </a:prstGeom>
          <a:noFill/>
        </p:spPr>
        <p:txBody>
          <a:bodyPr wrap="none" rtlCol="0">
            <a:spAutoFit/>
          </a:bodyPr>
          <a:lstStyle/>
          <a:p>
            <a:r>
              <a:rPr lang="en-US" sz="6000" b="1" dirty="0" smtClean="0">
                <a:solidFill>
                  <a:srgbClr val="002060"/>
                </a:solidFill>
              </a:rPr>
              <a:t>or</a:t>
            </a:r>
            <a:endParaRPr lang="en-US" b="1" dirty="0">
              <a:solidFill>
                <a:srgbClr val="002060"/>
              </a:solidFill>
            </a:endParaRPr>
          </a:p>
        </p:txBody>
      </p:sp>
      <p:sp>
        <p:nvSpPr>
          <p:cNvPr id="10" name="TextBox 9"/>
          <p:cNvSpPr txBox="1"/>
          <p:nvPr/>
        </p:nvSpPr>
        <p:spPr>
          <a:xfrm>
            <a:off x="10991074" y="4862517"/>
            <a:ext cx="896399" cy="1015663"/>
          </a:xfrm>
          <a:prstGeom prst="rect">
            <a:avLst/>
          </a:prstGeom>
          <a:noFill/>
        </p:spPr>
        <p:txBody>
          <a:bodyPr wrap="none" rtlCol="0">
            <a:spAutoFit/>
          </a:bodyPr>
          <a:lstStyle/>
          <a:p>
            <a:r>
              <a:rPr lang="en-US" sz="6000" b="1" dirty="0" smtClean="0">
                <a:solidFill>
                  <a:srgbClr val="002060"/>
                </a:solidFill>
              </a:rPr>
              <a:t>??</a:t>
            </a:r>
            <a:endParaRPr lang="en-US" b="1" dirty="0">
              <a:solidFill>
                <a:srgbClr val="00206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3370" y="112458"/>
            <a:ext cx="4862517" cy="4862517"/>
          </a:xfrm>
          <a:prstGeom prst="rect">
            <a:avLst/>
          </a:prstGeom>
        </p:spPr>
      </p:pic>
    </p:spTree>
    <p:extLst>
      <p:ext uri="{BB962C8B-B14F-4D97-AF65-F5344CB8AC3E}">
        <p14:creationId xmlns:p14="http://schemas.microsoft.com/office/powerpoint/2010/main" val="25356039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pitalcampaignmagic.com/wpsys/wp-content/uploads/2012/11/4-ste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3" y="-1072618"/>
            <a:ext cx="12704391" cy="84623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 y="-77816"/>
            <a:ext cx="7065815" cy="340093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dk1"/>
          </a:lnRef>
          <a:fillRef idx="3">
            <a:schemeClr val="dk1"/>
          </a:fillRef>
          <a:effectRef idx="3">
            <a:schemeClr val="dk1"/>
          </a:effectRef>
          <a:fontRef idx="minor">
            <a:schemeClr val="lt1"/>
          </a:fontRef>
        </p:style>
        <p:txBody>
          <a:bodyPr wrap="square">
            <a:spAutoFit/>
          </a:bodyPr>
          <a:lstStyle/>
          <a:p>
            <a:r>
              <a:rPr lang="en-US" sz="3400" b="1" dirty="0" smtClean="0">
                <a:solidFill>
                  <a:schemeClr val="accent2"/>
                </a:solidFill>
                <a:latin typeface="+mj-lt"/>
              </a:rPr>
              <a:t>  Follow these steps for success:</a:t>
            </a:r>
          </a:p>
          <a:p>
            <a:endParaRPr lang="en-US" sz="1600" b="1" dirty="0">
              <a:solidFill>
                <a:schemeClr val="bg1"/>
              </a:solidFill>
              <a:latin typeface="+mj-lt"/>
            </a:endParaRPr>
          </a:p>
          <a:p>
            <a:pPr marL="971550" lvl="1" indent="-514350">
              <a:buAutoNum type="arabicParenR"/>
            </a:pPr>
            <a:r>
              <a:rPr lang="en-US" sz="2800" b="1" dirty="0" smtClean="0">
                <a:solidFill>
                  <a:schemeClr val="bg1"/>
                </a:solidFill>
                <a:latin typeface="+mj-lt"/>
              </a:rPr>
              <a:t>Goal/Purpose </a:t>
            </a:r>
          </a:p>
          <a:p>
            <a:pPr lvl="2"/>
            <a:r>
              <a:rPr lang="en-US" sz="2500" b="1" dirty="0" smtClean="0">
                <a:solidFill>
                  <a:schemeClr val="bg1"/>
                </a:solidFill>
                <a:latin typeface="+mj-lt"/>
              </a:rPr>
              <a:t>What </a:t>
            </a:r>
            <a:r>
              <a:rPr lang="en-US" sz="2500" b="1" dirty="0">
                <a:solidFill>
                  <a:schemeClr val="bg1"/>
                </a:solidFill>
                <a:latin typeface="+mj-lt"/>
              </a:rPr>
              <a:t>will be </a:t>
            </a:r>
            <a:r>
              <a:rPr lang="en-US" sz="2500" b="1" dirty="0" smtClean="0">
                <a:solidFill>
                  <a:schemeClr val="bg1"/>
                </a:solidFill>
                <a:latin typeface="+mj-lt"/>
              </a:rPr>
              <a:t>done </a:t>
            </a:r>
            <a:r>
              <a:rPr lang="en-US" sz="2500" b="1" dirty="0">
                <a:solidFill>
                  <a:schemeClr val="bg1"/>
                </a:solidFill>
                <a:latin typeface="+mj-lt"/>
              </a:rPr>
              <a:t>with this </a:t>
            </a:r>
            <a:r>
              <a:rPr lang="en-US" sz="2500" b="1" dirty="0" smtClean="0">
                <a:solidFill>
                  <a:schemeClr val="bg1"/>
                </a:solidFill>
                <a:latin typeface="+mj-lt"/>
              </a:rPr>
              <a:t>information?</a:t>
            </a:r>
          </a:p>
          <a:p>
            <a:pPr lvl="1"/>
            <a:r>
              <a:rPr lang="en-US" sz="2800" b="1" dirty="0" smtClean="0">
                <a:solidFill>
                  <a:schemeClr val="bg1"/>
                </a:solidFill>
                <a:latin typeface="+mj-lt"/>
              </a:rPr>
              <a:t>2) Collect</a:t>
            </a:r>
          </a:p>
          <a:p>
            <a:pPr lvl="1"/>
            <a:r>
              <a:rPr lang="en-US" sz="2800" b="1" dirty="0" smtClean="0">
                <a:solidFill>
                  <a:schemeClr val="bg1"/>
                </a:solidFill>
                <a:latin typeface="+mj-lt"/>
              </a:rPr>
              <a:t>3) Analyze/Synthesize </a:t>
            </a:r>
            <a:endParaRPr lang="en-US" sz="2800" b="1" dirty="0">
              <a:solidFill>
                <a:schemeClr val="bg1"/>
              </a:solidFill>
              <a:latin typeface="+mj-lt"/>
            </a:endParaRPr>
          </a:p>
          <a:p>
            <a:pPr lvl="1"/>
            <a:r>
              <a:rPr lang="en-US" sz="2800" b="1" dirty="0" smtClean="0">
                <a:solidFill>
                  <a:schemeClr val="bg1"/>
                </a:solidFill>
                <a:latin typeface="+mj-lt"/>
              </a:rPr>
              <a:t>4) Package </a:t>
            </a:r>
            <a:r>
              <a:rPr lang="en-US" sz="2800" b="1" dirty="0">
                <a:solidFill>
                  <a:schemeClr val="bg1"/>
                </a:solidFill>
                <a:latin typeface="+mj-lt"/>
              </a:rPr>
              <a:t>and </a:t>
            </a:r>
            <a:r>
              <a:rPr lang="en-US" sz="2800" b="1" dirty="0" smtClean="0">
                <a:solidFill>
                  <a:schemeClr val="bg1"/>
                </a:solidFill>
                <a:latin typeface="+mj-lt"/>
              </a:rPr>
              <a:t>Deliver</a:t>
            </a:r>
          </a:p>
          <a:p>
            <a:pPr lvl="1"/>
            <a:endParaRPr lang="en-US" sz="2800" b="1" dirty="0">
              <a:solidFill>
                <a:schemeClr val="bg1"/>
              </a:solidFill>
              <a:latin typeface="+mj-lt"/>
            </a:endParaRPr>
          </a:p>
        </p:txBody>
      </p:sp>
      <p:sp>
        <p:nvSpPr>
          <p:cNvPr id="2" name="Oval 1"/>
          <p:cNvSpPr/>
          <p:nvPr/>
        </p:nvSpPr>
        <p:spPr>
          <a:xfrm>
            <a:off x="180109" y="1825122"/>
            <a:ext cx="4167092" cy="627133"/>
          </a:xfrm>
          <a:prstGeom prst="ellipse">
            <a:avLst/>
          </a:prstGeom>
          <a:noFill/>
          <a:ln w="38100">
            <a:solidFill>
              <a:srgbClr val="D56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17070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12758" y="469509"/>
            <a:ext cx="3165231" cy="1165274"/>
          </a:xfrm>
          <a:prstGeom prst="roundRect">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analyzing the data</a:t>
            </a:r>
            <a:endParaRPr lang="en-US" sz="4000" b="1" dirty="0"/>
          </a:p>
        </p:txBody>
      </p:sp>
    </p:spTree>
    <p:extLst>
      <p:ext uri="{BB962C8B-B14F-4D97-AF65-F5344CB8AC3E}">
        <p14:creationId xmlns:p14="http://schemas.microsoft.com/office/powerpoint/2010/main" val="38069941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12758" y="469509"/>
            <a:ext cx="3165231" cy="1165274"/>
          </a:xfrm>
          <a:prstGeom prst="roundRect">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analyzing the data</a:t>
            </a:r>
            <a:endParaRPr lang="en-US" sz="4000" b="1" dirty="0"/>
          </a:p>
        </p:txBody>
      </p:sp>
      <p:pic>
        <p:nvPicPr>
          <p:cNvPr id="4" name="Picture 3"/>
          <p:cNvPicPr>
            <a:picLocks noChangeAspect="1"/>
          </p:cNvPicPr>
          <p:nvPr/>
        </p:nvPicPr>
        <p:blipFill rotWithShape="1">
          <a:blip r:embed="rId3"/>
          <a:srcRect l="22797" t="39295" r="40630" b="13711"/>
          <a:stretch/>
        </p:blipFill>
        <p:spPr>
          <a:xfrm>
            <a:off x="181415" y="1810139"/>
            <a:ext cx="6032610" cy="4357977"/>
          </a:xfrm>
          <a:prstGeom prst="rect">
            <a:avLst/>
          </a:prstGeom>
        </p:spPr>
      </p:pic>
      <p:pic>
        <p:nvPicPr>
          <p:cNvPr id="3" name="Picture 2"/>
          <p:cNvPicPr>
            <a:picLocks noChangeAspect="1"/>
          </p:cNvPicPr>
          <p:nvPr/>
        </p:nvPicPr>
        <p:blipFill>
          <a:blip r:embed="rId4"/>
          <a:stretch>
            <a:fillRect/>
          </a:stretch>
        </p:blipFill>
        <p:spPr>
          <a:xfrm>
            <a:off x="6523619" y="3049114"/>
            <a:ext cx="5407124" cy="76177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96" name="Picture 4" descr="http://www.dmeforpeace.org/educateforpeace/wp-content/uploads/2014/09/qualitative_socialmedia_crop1-640x4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33557">
            <a:off x="7046536" y="-3541"/>
            <a:ext cx="5675711" cy="3990734"/>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9524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12758" y="469509"/>
            <a:ext cx="3165231" cy="1165274"/>
          </a:xfrm>
          <a:prstGeom prst="roundRect">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analyzing the data</a:t>
            </a:r>
            <a:endParaRPr lang="en-US" sz="40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7512" y="3748354"/>
            <a:ext cx="1689726" cy="182837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481" y="2485192"/>
            <a:ext cx="2526323" cy="252632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7335" y="3335601"/>
            <a:ext cx="2526323" cy="2526323"/>
          </a:xfrm>
          <a:prstGeom prst="rect">
            <a:avLst/>
          </a:prstGeom>
        </p:spPr>
      </p:pic>
    </p:spTree>
    <p:extLst>
      <p:ext uri="{BB962C8B-B14F-4D97-AF65-F5344CB8AC3E}">
        <p14:creationId xmlns:p14="http://schemas.microsoft.com/office/powerpoint/2010/main" val="1572220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80111" y="2405846"/>
            <a:ext cx="6043147" cy="1323439"/>
          </a:xfrm>
          <a:prstGeom prst="rect">
            <a:avLst/>
          </a:prstGeom>
          <a:noFill/>
        </p:spPr>
        <p:txBody>
          <a:bodyPr wrap="square" rtlCol="0">
            <a:spAutoFit/>
          </a:bodyPr>
          <a:lstStyle/>
          <a:p>
            <a:pPr algn="ctr"/>
            <a:r>
              <a:rPr lang="en-US" sz="8000" b="1" dirty="0" smtClean="0">
                <a:solidFill>
                  <a:schemeClr val="bg1"/>
                </a:solidFill>
                <a:latin typeface="Bookman Old Style" panose="02050604050505020204" pitchFamily="18" charset="0"/>
              </a:rPr>
              <a:t>Surveys </a:t>
            </a:r>
            <a:endParaRPr lang="en-US" sz="8000" b="1" dirty="0">
              <a:solidFill>
                <a:schemeClr val="bg1"/>
              </a:solidFill>
              <a:latin typeface="Bookman Old Style" panose="020506040505050202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8687" y="1345278"/>
            <a:ext cx="1976800" cy="172228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3585" y="2206421"/>
            <a:ext cx="1976800" cy="1722287"/>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2194" y="4885647"/>
            <a:ext cx="1976800" cy="172228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3274" y="4221298"/>
            <a:ext cx="1976800" cy="1722287"/>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2487" y="627293"/>
            <a:ext cx="1976800" cy="1722287"/>
          </a:xfrm>
          <a:prstGeom prst="rect">
            <a:avLst/>
          </a:prstGeom>
        </p:spPr>
      </p:pic>
    </p:spTree>
    <p:extLst>
      <p:ext uri="{BB962C8B-B14F-4D97-AF65-F5344CB8AC3E}">
        <p14:creationId xmlns:p14="http://schemas.microsoft.com/office/powerpoint/2010/main" val="8016468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pitalcampaignmagic.com/wpsys/wp-content/uploads/2012/11/4-ste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3" y="-1072618"/>
            <a:ext cx="12704391" cy="84623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 y="-77816"/>
            <a:ext cx="7062278" cy="340093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dk1"/>
          </a:lnRef>
          <a:fillRef idx="3">
            <a:schemeClr val="dk1"/>
          </a:fillRef>
          <a:effectRef idx="3">
            <a:schemeClr val="dk1"/>
          </a:effectRef>
          <a:fontRef idx="minor">
            <a:schemeClr val="lt1"/>
          </a:fontRef>
        </p:style>
        <p:txBody>
          <a:bodyPr wrap="square">
            <a:spAutoFit/>
          </a:bodyPr>
          <a:lstStyle/>
          <a:p>
            <a:r>
              <a:rPr lang="en-US" sz="3400" b="1" dirty="0" smtClean="0">
                <a:solidFill>
                  <a:schemeClr val="accent2"/>
                </a:solidFill>
                <a:latin typeface="+mj-lt"/>
              </a:rPr>
              <a:t>  Follow these steps for success:</a:t>
            </a:r>
          </a:p>
          <a:p>
            <a:endParaRPr lang="en-US" sz="1600" b="1" dirty="0">
              <a:solidFill>
                <a:schemeClr val="bg1"/>
              </a:solidFill>
              <a:latin typeface="+mj-lt"/>
            </a:endParaRPr>
          </a:p>
          <a:p>
            <a:pPr marL="971550" lvl="1" indent="-514350">
              <a:buAutoNum type="arabicParenR"/>
            </a:pPr>
            <a:r>
              <a:rPr lang="en-US" sz="2800" b="1" dirty="0" smtClean="0">
                <a:solidFill>
                  <a:schemeClr val="bg1"/>
                </a:solidFill>
                <a:latin typeface="+mj-lt"/>
              </a:rPr>
              <a:t>Goal/Purpose </a:t>
            </a:r>
          </a:p>
          <a:p>
            <a:pPr lvl="2"/>
            <a:r>
              <a:rPr lang="en-US" sz="2500" b="1" dirty="0" smtClean="0">
                <a:solidFill>
                  <a:schemeClr val="bg1"/>
                </a:solidFill>
                <a:latin typeface="+mj-lt"/>
              </a:rPr>
              <a:t>What </a:t>
            </a:r>
            <a:r>
              <a:rPr lang="en-US" sz="2500" b="1" dirty="0">
                <a:solidFill>
                  <a:schemeClr val="bg1"/>
                </a:solidFill>
                <a:latin typeface="+mj-lt"/>
              </a:rPr>
              <a:t>will be </a:t>
            </a:r>
            <a:r>
              <a:rPr lang="en-US" sz="2500" b="1" dirty="0" smtClean="0">
                <a:solidFill>
                  <a:schemeClr val="bg1"/>
                </a:solidFill>
                <a:latin typeface="+mj-lt"/>
              </a:rPr>
              <a:t>done </a:t>
            </a:r>
            <a:r>
              <a:rPr lang="en-US" sz="2500" b="1" dirty="0">
                <a:solidFill>
                  <a:schemeClr val="bg1"/>
                </a:solidFill>
                <a:latin typeface="+mj-lt"/>
              </a:rPr>
              <a:t>with this </a:t>
            </a:r>
            <a:r>
              <a:rPr lang="en-US" sz="2500" b="1" dirty="0" smtClean="0">
                <a:solidFill>
                  <a:schemeClr val="bg1"/>
                </a:solidFill>
                <a:latin typeface="+mj-lt"/>
              </a:rPr>
              <a:t>information?</a:t>
            </a:r>
          </a:p>
          <a:p>
            <a:pPr lvl="1"/>
            <a:r>
              <a:rPr lang="en-US" sz="2800" b="1" dirty="0" smtClean="0">
                <a:solidFill>
                  <a:schemeClr val="bg1"/>
                </a:solidFill>
                <a:latin typeface="+mj-lt"/>
              </a:rPr>
              <a:t>2) Collect</a:t>
            </a:r>
          </a:p>
          <a:p>
            <a:pPr lvl="1"/>
            <a:r>
              <a:rPr lang="en-US" sz="2800" b="1" dirty="0" smtClean="0">
                <a:solidFill>
                  <a:schemeClr val="bg1"/>
                </a:solidFill>
                <a:latin typeface="+mj-lt"/>
              </a:rPr>
              <a:t>3) Analyze/Synthesize </a:t>
            </a:r>
            <a:endParaRPr lang="en-US" sz="2800" b="1" dirty="0">
              <a:solidFill>
                <a:schemeClr val="bg1"/>
              </a:solidFill>
              <a:latin typeface="+mj-lt"/>
            </a:endParaRPr>
          </a:p>
          <a:p>
            <a:pPr lvl="1"/>
            <a:r>
              <a:rPr lang="en-US" sz="2800" b="1" dirty="0" smtClean="0">
                <a:solidFill>
                  <a:schemeClr val="bg1"/>
                </a:solidFill>
                <a:latin typeface="+mj-lt"/>
              </a:rPr>
              <a:t>4) Package </a:t>
            </a:r>
            <a:r>
              <a:rPr lang="en-US" sz="2800" b="1" dirty="0">
                <a:solidFill>
                  <a:schemeClr val="bg1"/>
                </a:solidFill>
                <a:latin typeface="+mj-lt"/>
              </a:rPr>
              <a:t>and </a:t>
            </a:r>
            <a:r>
              <a:rPr lang="en-US" sz="2800" b="1" dirty="0" smtClean="0">
                <a:solidFill>
                  <a:schemeClr val="bg1"/>
                </a:solidFill>
                <a:latin typeface="+mj-lt"/>
              </a:rPr>
              <a:t>Deliver</a:t>
            </a:r>
          </a:p>
          <a:p>
            <a:pPr lvl="1"/>
            <a:endParaRPr lang="en-US" sz="2800" b="1" dirty="0">
              <a:solidFill>
                <a:schemeClr val="bg1"/>
              </a:solidFill>
              <a:latin typeface="+mj-lt"/>
            </a:endParaRPr>
          </a:p>
        </p:txBody>
      </p:sp>
      <p:sp>
        <p:nvSpPr>
          <p:cNvPr id="2" name="Oval 1"/>
          <p:cNvSpPr/>
          <p:nvPr/>
        </p:nvSpPr>
        <p:spPr>
          <a:xfrm>
            <a:off x="141396" y="2369975"/>
            <a:ext cx="4020057" cy="583807"/>
          </a:xfrm>
          <a:prstGeom prst="ellipse">
            <a:avLst/>
          </a:prstGeom>
          <a:noFill/>
          <a:ln w="38100">
            <a:solidFill>
              <a:srgbClr val="D56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37944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152640"/>
          </a:xfrm>
          <a:prstGeom prst="rect">
            <a:avLst/>
          </a:prstGeom>
        </p:spPr>
      </p:pic>
      <p:sp>
        <p:nvSpPr>
          <p:cNvPr id="9" name="Rectangle 8"/>
          <p:cNvSpPr/>
          <p:nvPr/>
        </p:nvSpPr>
        <p:spPr>
          <a:xfrm>
            <a:off x="1578196" y="3818964"/>
            <a:ext cx="6525897" cy="806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10195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12758" y="469509"/>
            <a:ext cx="3165231" cy="116527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reporting the data</a:t>
            </a:r>
            <a:endParaRPr lang="en-US" sz="4000" b="1" dirty="0"/>
          </a:p>
        </p:txBody>
      </p:sp>
      <p:sp>
        <p:nvSpPr>
          <p:cNvPr id="2" name="TextBox 1"/>
          <p:cNvSpPr txBox="1"/>
          <p:nvPr/>
        </p:nvSpPr>
        <p:spPr>
          <a:xfrm>
            <a:off x="358195" y="3057829"/>
            <a:ext cx="2759473" cy="707886"/>
          </a:xfrm>
          <a:prstGeom prst="rect">
            <a:avLst/>
          </a:prstGeom>
          <a:noFill/>
        </p:spPr>
        <p:txBody>
          <a:bodyPr wrap="none" rtlCol="0">
            <a:spAutoFit/>
          </a:bodyPr>
          <a:lstStyle/>
          <a:p>
            <a:r>
              <a:rPr lang="en-US" sz="4000" b="1" dirty="0" smtClean="0">
                <a:solidFill>
                  <a:schemeClr val="bg1"/>
                </a:solidFill>
              </a:rPr>
              <a:t>Key findings</a:t>
            </a:r>
            <a:endParaRPr lang="en-US" sz="4000" b="1" dirty="0">
              <a:solidFill>
                <a:schemeClr val="bg1"/>
              </a:solidFill>
            </a:endParaRPr>
          </a:p>
        </p:txBody>
      </p:sp>
      <p:sp>
        <p:nvSpPr>
          <p:cNvPr id="5" name="TextBox 4"/>
          <p:cNvSpPr txBox="1"/>
          <p:nvPr/>
        </p:nvSpPr>
        <p:spPr>
          <a:xfrm>
            <a:off x="3117668" y="2222375"/>
            <a:ext cx="3183885" cy="707886"/>
          </a:xfrm>
          <a:prstGeom prst="rect">
            <a:avLst/>
          </a:prstGeom>
          <a:noFill/>
        </p:spPr>
        <p:txBody>
          <a:bodyPr wrap="none" rtlCol="0">
            <a:spAutoFit/>
          </a:bodyPr>
          <a:lstStyle/>
          <a:p>
            <a:r>
              <a:rPr lang="en-US" sz="4000" b="1" dirty="0" smtClean="0">
                <a:solidFill>
                  <a:schemeClr val="bg1"/>
                </a:solidFill>
              </a:rPr>
              <a:t>Major themes</a:t>
            </a:r>
            <a:endParaRPr lang="en-US" sz="4000" b="1" dirty="0">
              <a:solidFill>
                <a:schemeClr val="bg1"/>
              </a:solidFill>
            </a:endParaRPr>
          </a:p>
        </p:txBody>
      </p:sp>
      <p:sp>
        <p:nvSpPr>
          <p:cNvPr id="6" name="TextBox 5"/>
          <p:cNvSpPr txBox="1"/>
          <p:nvPr/>
        </p:nvSpPr>
        <p:spPr>
          <a:xfrm>
            <a:off x="3472231" y="5631205"/>
            <a:ext cx="2530116" cy="707886"/>
          </a:xfrm>
          <a:prstGeom prst="rect">
            <a:avLst/>
          </a:prstGeom>
          <a:noFill/>
        </p:spPr>
        <p:txBody>
          <a:bodyPr wrap="none" rtlCol="0">
            <a:spAutoFit/>
          </a:bodyPr>
          <a:lstStyle/>
          <a:p>
            <a:r>
              <a:rPr lang="en-US" sz="4000" b="1" dirty="0" smtClean="0">
                <a:solidFill>
                  <a:schemeClr val="bg1"/>
                </a:solidFill>
              </a:rPr>
              <a:t>“Quotes…”</a:t>
            </a:r>
            <a:endParaRPr lang="en-US" sz="4000" b="1" dirty="0">
              <a:solidFill>
                <a:schemeClr val="bg1"/>
              </a:solidFill>
            </a:endParaRPr>
          </a:p>
        </p:txBody>
      </p:sp>
      <p:sp>
        <p:nvSpPr>
          <p:cNvPr id="7" name="TextBox 6"/>
          <p:cNvSpPr txBox="1"/>
          <p:nvPr/>
        </p:nvSpPr>
        <p:spPr>
          <a:xfrm>
            <a:off x="1701852" y="4441808"/>
            <a:ext cx="4164602" cy="707886"/>
          </a:xfrm>
          <a:prstGeom prst="rect">
            <a:avLst/>
          </a:prstGeom>
          <a:noFill/>
        </p:spPr>
        <p:txBody>
          <a:bodyPr wrap="none" rtlCol="0">
            <a:spAutoFit/>
          </a:bodyPr>
          <a:lstStyle/>
          <a:p>
            <a:r>
              <a:rPr lang="en-US" sz="4000" b="1" dirty="0" smtClean="0">
                <a:solidFill>
                  <a:schemeClr val="bg1"/>
                </a:solidFill>
              </a:rPr>
              <a:t>Recommendations</a:t>
            </a:r>
            <a:endParaRPr lang="en-US" sz="4000" b="1" dirty="0">
              <a:solidFill>
                <a:schemeClr val="bg1"/>
              </a:solidFill>
            </a:endParaRPr>
          </a:p>
        </p:txBody>
      </p:sp>
      <p:pic>
        <p:nvPicPr>
          <p:cNvPr id="9" name="Picture 8"/>
          <p:cNvPicPr>
            <a:picLocks noChangeAspect="1"/>
          </p:cNvPicPr>
          <p:nvPr/>
        </p:nvPicPr>
        <p:blipFill rotWithShape="1">
          <a:blip r:embed="rId3"/>
          <a:srcRect l="21076" t="20982" r="39052" b="6825"/>
          <a:stretch/>
        </p:blipFill>
        <p:spPr>
          <a:xfrm rot="687468">
            <a:off x="7368910" y="436834"/>
            <a:ext cx="4289576" cy="4366726"/>
          </a:xfrm>
          <a:prstGeom prst="rect">
            <a:avLst/>
          </a:prstGeom>
        </p:spPr>
      </p:pic>
    </p:spTree>
    <p:extLst>
      <p:ext uri="{BB962C8B-B14F-4D97-AF65-F5344CB8AC3E}">
        <p14:creationId xmlns:p14="http://schemas.microsoft.com/office/powerpoint/2010/main" val="12337509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12758" y="469509"/>
            <a:ext cx="3165231" cy="116527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reporting the data</a:t>
            </a:r>
            <a:endParaRPr lang="en-US" sz="4000" b="1" dirty="0"/>
          </a:p>
        </p:txBody>
      </p:sp>
      <p:sp>
        <p:nvSpPr>
          <p:cNvPr id="2" name="TextBox 1"/>
          <p:cNvSpPr txBox="1"/>
          <p:nvPr/>
        </p:nvSpPr>
        <p:spPr>
          <a:xfrm>
            <a:off x="712758" y="2702556"/>
            <a:ext cx="2759473" cy="707886"/>
          </a:xfrm>
          <a:prstGeom prst="rect">
            <a:avLst/>
          </a:prstGeom>
          <a:noFill/>
        </p:spPr>
        <p:txBody>
          <a:bodyPr wrap="none" rtlCol="0">
            <a:spAutoFit/>
          </a:bodyPr>
          <a:lstStyle/>
          <a:p>
            <a:r>
              <a:rPr lang="en-US" sz="4000" b="1" dirty="0" smtClean="0">
                <a:solidFill>
                  <a:schemeClr val="bg1"/>
                </a:solidFill>
              </a:rPr>
              <a:t>Key findings</a:t>
            </a:r>
            <a:endParaRPr lang="en-US" sz="4000" b="1" dirty="0">
              <a:solidFill>
                <a:schemeClr val="bg1"/>
              </a:solidFill>
            </a:endParaRPr>
          </a:p>
        </p:txBody>
      </p:sp>
      <p:sp>
        <p:nvSpPr>
          <p:cNvPr id="5" name="TextBox 4"/>
          <p:cNvSpPr txBox="1"/>
          <p:nvPr/>
        </p:nvSpPr>
        <p:spPr>
          <a:xfrm>
            <a:off x="2295373" y="4478216"/>
            <a:ext cx="3183885" cy="707886"/>
          </a:xfrm>
          <a:prstGeom prst="rect">
            <a:avLst/>
          </a:prstGeom>
          <a:noFill/>
        </p:spPr>
        <p:txBody>
          <a:bodyPr wrap="none" rtlCol="0">
            <a:spAutoFit/>
          </a:bodyPr>
          <a:lstStyle/>
          <a:p>
            <a:r>
              <a:rPr lang="en-US" sz="4000" b="1" dirty="0" smtClean="0">
                <a:solidFill>
                  <a:schemeClr val="bg1"/>
                </a:solidFill>
              </a:rPr>
              <a:t>Major themes</a:t>
            </a:r>
            <a:endParaRPr lang="en-US" sz="4000" b="1" dirty="0">
              <a:solidFill>
                <a:schemeClr val="bg1"/>
              </a:solidFill>
            </a:endParaRPr>
          </a:p>
        </p:txBody>
      </p:sp>
      <p:sp>
        <p:nvSpPr>
          <p:cNvPr id="6" name="TextBox 5"/>
          <p:cNvSpPr txBox="1"/>
          <p:nvPr/>
        </p:nvSpPr>
        <p:spPr>
          <a:xfrm>
            <a:off x="6852138" y="1634783"/>
            <a:ext cx="2530116" cy="707886"/>
          </a:xfrm>
          <a:prstGeom prst="rect">
            <a:avLst/>
          </a:prstGeom>
          <a:noFill/>
        </p:spPr>
        <p:txBody>
          <a:bodyPr wrap="none" rtlCol="0">
            <a:spAutoFit/>
          </a:bodyPr>
          <a:lstStyle/>
          <a:p>
            <a:r>
              <a:rPr lang="en-US" sz="4000" b="1" dirty="0" smtClean="0">
                <a:solidFill>
                  <a:schemeClr val="bg1"/>
                </a:solidFill>
              </a:rPr>
              <a:t>“Quotes…”</a:t>
            </a:r>
            <a:endParaRPr lang="en-US" sz="4000" b="1" dirty="0">
              <a:solidFill>
                <a:schemeClr val="bg1"/>
              </a:solidFill>
            </a:endParaRPr>
          </a:p>
        </p:txBody>
      </p:sp>
      <p:sp>
        <p:nvSpPr>
          <p:cNvPr id="7" name="TextBox 6"/>
          <p:cNvSpPr txBox="1"/>
          <p:nvPr/>
        </p:nvSpPr>
        <p:spPr>
          <a:xfrm>
            <a:off x="7431396" y="4155832"/>
            <a:ext cx="4164602" cy="707886"/>
          </a:xfrm>
          <a:prstGeom prst="rect">
            <a:avLst/>
          </a:prstGeom>
          <a:noFill/>
        </p:spPr>
        <p:txBody>
          <a:bodyPr wrap="none" rtlCol="0">
            <a:spAutoFit/>
          </a:bodyPr>
          <a:lstStyle/>
          <a:p>
            <a:r>
              <a:rPr lang="en-US" sz="4000" b="1" dirty="0" smtClean="0">
                <a:solidFill>
                  <a:schemeClr val="bg1"/>
                </a:solidFill>
              </a:rPr>
              <a:t>Recommendations</a:t>
            </a:r>
            <a:endParaRPr lang="en-US" sz="4000" b="1" dirty="0">
              <a:solidFill>
                <a:schemeClr val="bg1"/>
              </a:solidFill>
            </a:endParaRPr>
          </a:p>
        </p:txBody>
      </p:sp>
      <p:sp>
        <p:nvSpPr>
          <p:cNvPr id="3" name="TextBox 2"/>
          <p:cNvSpPr txBox="1"/>
          <p:nvPr/>
        </p:nvSpPr>
        <p:spPr>
          <a:xfrm rot="20563634">
            <a:off x="1851196" y="1575401"/>
            <a:ext cx="8586102" cy="2737302"/>
          </a:xfrm>
          <a:prstGeom prst="rect">
            <a:avLst/>
          </a:prstGeom>
          <a:solidFill>
            <a:schemeClr val="accent6">
              <a:lumMod val="75000"/>
            </a:schemeClr>
          </a:solidFill>
          <a:ln w="57150">
            <a:noFill/>
          </a:ln>
          <a:effectLst>
            <a:softEdge rad="317500"/>
          </a:effectLst>
        </p:spPr>
        <p:txBody>
          <a:bodyPr wrap="square" rtlCol="0">
            <a:spAutoFit/>
          </a:bodyPr>
          <a:lstStyle/>
          <a:p>
            <a:r>
              <a:rPr lang="en-US" sz="16600" b="1" dirty="0" smtClean="0">
                <a:solidFill>
                  <a:srgbClr val="000099"/>
                </a:solidFill>
                <a:latin typeface="Bradley Hand ITC" panose="03070402050302030203" pitchFamily="66" charset="0"/>
              </a:rPr>
              <a:t>Share</a:t>
            </a:r>
            <a:r>
              <a:rPr lang="en-US" sz="16600" dirty="0" smtClean="0">
                <a:solidFill>
                  <a:schemeClr val="bg1"/>
                </a:solidFill>
              </a:rPr>
              <a:t> </a:t>
            </a:r>
            <a:r>
              <a:rPr lang="en-US" sz="13800" dirty="0" smtClean="0">
                <a:solidFill>
                  <a:schemeClr val="bg1"/>
                </a:solidFill>
                <a:latin typeface="Century" panose="02040604050505020304" pitchFamily="18" charset="0"/>
              </a:rPr>
              <a:t>it!</a:t>
            </a:r>
            <a:endParaRPr lang="en-US" sz="13800" dirty="0">
              <a:solidFill>
                <a:schemeClr val="bg1"/>
              </a:solidFill>
              <a:latin typeface="Century" panose="02040604050505020304" pitchFamily="18" charset="0"/>
            </a:endParaRPr>
          </a:p>
        </p:txBody>
      </p:sp>
    </p:spTree>
    <p:extLst>
      <p:ext uri="{BB962C8B-B14F-4D97-AF65-F5344CB8AC3E}">
        <p14:creationId xmlns:p14="http://schemas.microsoft.com/office/powerpoint/2010/main" val="7651119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BPL By the Numb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390" y="0"/>
            <a:ext cx="88681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4659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6" name="Picture 2" descr="http://www.bcitsa.ca/wp-content/themes/bcitsa/images/advocac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4932" y="989495"/>
            <a:ext cx="2971800" cy="188595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062772" y="391077"/>
            <a:ext cx="2971800" cy="1885950"/>
            <a:chOff x="2844110" y="3372816"/>
            <a:chExt cx="2971800" cy="1885950"/>
          </a:xfrm>
        </p:grpSpPr>
        <p:pic>
          <p:nvPicPr>
            <p:cNvPr id="6" name="Picture 2" descr="http://www.bcitsa.ca/wp-content/themes/bcitsa/images/advocac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110" y="3372816"/>
              <a:ext cx="2971800" cy="18859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44110" y="3425160"/>
              <a:ext cx="2971800" cy="1231106"/>
            </a:xfrm>
            <a:prstGeom prst="rect">
              <a:avLst/>
            </a:prstGeom>
            <a:solidFill>
              <a:srgbClr val="EF600E"/>
            </a:solidFill>
          </p:spPr>
          <p:txBody>
            <a:bodyPr wrap="square" rtlCol="0">
              <a:spAutoFit/>
            </a:bodyPr>
            <a:lstStyle/>
            <a:p>
              <a:pPr algn="ctr"/>
              <a:r>
                <a:rPr lang="en-US" sz="5000" b="1" dirty="0" smtClean="0">
                  <a:solidFill>
                    <a:schemeClr val="bg1"/>
                  </a:solidFill>
                </a:rPr>
                <a:t>GRANTS</a:t>
              </a:r>
            </a:p>
            <a:p>
              <a:endParaRPr lang="en-US" sz="2200" b="1" dirty="0">
                <a:solidFill>
                  <a:schemeClr val="bg1"/>
                </a:solidFill>
              </a:endParaRPr>
            </a:p>
          </p:txBody>
        </p:sp>
      </p:grpSp>
      <p:pic>
        <p:nvPicPr>
          <p:cNvPr id="11" name="Picture 2" descr="http://www.bcitsa.ca/wp-content/themes/bcitsa/images/advocac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43" y="46520"/>
            <a:ext cx="2971800" cy="18859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84015" y="98864"/>
            <a:ext cx="3091071" cy="1231106"/>
          </a:xfrm>
          <a:prstGeom prst="rect">
            <a:avLst/>
          </a:prstGeom>
          <a:solidFill>
            <a:srgbClr val="EF600E"/>
          </a:solidFill>
        </p:spPr>
        <p:txBody>
          <a:bodyPr wrap="square" rtlCol="0">
            <a:spAutoFit/>
          </a:bodyPr>
          <a:lstStyle/>
          <a:p>
            <a:pPr algn="ctr"/>
            <a:r>
              <a:rPr lang="en-US" sz="5000" b="1" dirty="0" smtClean="0">
                <a:solidFill>
                  <a:schemeClr val="bg1"/>
                </a:solidFill>
              </a:rPr>
              <a:t>ADAPT</a:t>
            </a:r>
          </a:p>
          <a:p>
            <a:endParaRPr lang="en-US" sz="2200" b="1" dirty="0">
              <a:solidFill>
                <a:schemeClr val="bg1"/>
              </a:solidFill>
            </a:endParaRPr>
          </a:p>
        </p:txBody>
      </p:sp>
    </p:spTree>
    <p:extLst>
      <p:ext uri="{BB962C8B-B14F-4D97-AF65-F5344CB8AC3E}">
        <p14:creationId xmlns:p14="http://schemas.microsoft.com/office/powerpoint/2010/main" val="35251587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20337632">
            <a:off x="-409209" y="783035"/>
            <a:ext cx="5607913" cy="2013372"/>
          </a:xfrm>
          <a:prstGeom prst="rect">
            <a:avLst/>
          </a:prstGeom>
        </p:spPr>
        <p:txBody>
          <a:bodyPr wrap="square">
            <a:spAutoFit/>
          </a:bodyPr>
          <a:lstStyle/>
          <a:p>
            <a:pPr algn="ctr">
              <a:spcAft>
                <a:spcPts val="1300"/>
              </a:spcAft>
              <a:tabLst>
                <a:tab pos="1314450" algn="l"/>
              </a:tabLst>
            </a:pPr>
            <a:r>
              <a:rPr lang="en-US" sz="4000" b="1" dirty="0" smtClean="0">
                <a:solidFill>
                  <a:schemeClr val="bg1"/>
                </a:solidFill>
                <a:latin typeface="+mj-lt"/>
                <a:ea typeface="Times New Roman" panose="02020603050405020304" pitchFamily="18" charset="0"/>
              </a:rPr>
              <a:t>what will </a:t>
            </a:r>
            <a:r>
              <a:rPr lang="en-US" sz="5400" b="1" dirty="0" smtClean="0">
                <a:solidFill>
                  <a:schemeClr val="accent1">
                    <a:lumMod val="75000"/>
                  </a:schemeClr>
                </a:solidFill>
                <a:latin typeface="+mj-lt"/>
                <a:ea typeface="Times New Roman" panose="02020603050405020304" pitchFamily="18" charset="0"/>
              </a:rPr>
              <a:t>you</a:t>
            </a:r>
          </a:p>
          <a:p>
            <a:pPr algn="ctr">
              <a:spcAft>
                <a:spcPts val="1300"/>
              </a:spcAft>
              <a:tabLst>
                <a:tab pos="1314450" algn="l"/>
              </a:tabLst>
            </a:pPr>
            <a:r>
              <a:rPr lang="en-US" sz="4000" b="1" dirty="0" smtClean="0">
                <a:solidFill>
                  <a:schemeClr val="bg1"/>
                </a:solidFill>
                <a:latin typeface="+mj-lt"/>
                <a:ea typeface="Times New Roman" panose="02020603050405020304" pitchFamily="18" charset="0"/>
              </a:rPr>
              <a:t> do </a:t>
            </a:r>
            <a:r>
              <a:rPr lang="en-US" sz="6000" b="1" dirty="0" smtClean="0">
                <a:solidFill>
                  <a:srgbClr val="00B050"/>
                </a:solidFill>
                <a:latin typeface="+mj-lt"/>
                <a:ea typeface="Times New Roman" panose="02020603050405020304" pitchFamily="18" charset="0"/>
              </a:rPr>
              <a:t>NEXT</a:t>
            </a:r>
            <a:r>
              <a:rPr lang="en-US" sz="4000" b="1" dirty="0" smtClean="0">
                <a:solidFill>
                  <a:schemeClr val="bg1"/>
                </a:solidFill>
                <a:latin typeface="+mj-lt"/>
                <a:ea typeface="Times New Roman" panose="02020603050405020304" pitchFamily="18" charset="0"/>
              </a:rPr>
              <a:t>?</a:t>
            </a:r>
            <a:endParaRPr lang="en-US" sz="4000" b="1" dirty="0" smtClean="0">
              <a:solidFill>
                <a:schemeClr val="bg1"/>
              </a:solidFill>
              <a:effectLst/>
              <a:latin typeface="+mj-lt"/>
              <a:ea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7795" y="1"/>
            <a:ext cx="7944205" cy="6858000"/>
          </a:xfrm>
          <a:prstGeom prst="rect">
            <a:avLst/>
          </a:prstGeom>
        </p:spPr>
      </p:pic>
    </p:spTree>
    <p:extLst>
      <p:ext uri="{BB962C8B-B14F-4D97-AF65-F5344CB8AC3E}">
        <p14:creationId xmlns:p14="http://schemas.microsoft.com/office/powerpoint/2010/main" val="40270677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44075" y="2009859"/>
            <a:ext cx="4166461" cy="523220"/>
          </a:xfrm>
          <a:prstGeom prst="rect">
            <a:avLst/>
          </a:prstGeom>
          <a:noFill/>
        </p:spPr>
        <p:txBody>
          <a:bodyPr wrap="square" rtlCol="0">
            <a:spAutoFit/>
          </a:bodyPr>
          <a:lstStyle/>
          <a:p>
            <a:pPr algn="ctr"/>
            <a:r>
              <a:rPr lang="en-US" sz="2800" b="1" dirty="0" smtClean="0">
                <a:solidFill>
                  <a:schemeClr val="bg1"/>
                </a:solidFill>
              </a:rPr>
              <a:t>Stephanie </a:t>
            </a:r>
            <a:r>
              <a:rPr lang="en-US" sz="2800" b="1" dirty="0">
                <a:solidFill>
                  <a:schemeClr val="bg1"/>
                </a:solidFill>
              </a:rPr>
              <a:t>G</a:t>
            </a:r>
            <a:r>
              <a:rPr lang="en-US" sz="2800" b="1" dirty="0" smtClean="0">
                <a:solidFill>
                  <a:schemeClr val="bg1"/>
                </a:solidFill>
              </a:rPr>
              <a:t>erding</a:t>
            </a:r>
            <a:endParaRPr lang="en-US" sz="2800" b="1" dirty="0">
              <a:solidFill>
                <a:schemeClr val="bg1"/>
              </a:solidFill>
            </a:endParaRPr>
          </a:p>
        </p:txBody>
      </p:sp>
      <p:sp>
        <p:nvSpPr>
          <p:cNvPr id="5" name="TextBox 4"/>
          <p:cNvSpPr txBox="1"/>
          <p:nvPr/>
        </p:nvSpPr>
        <p:spPr>
          <a:xfrm>
            <a:off x="7025417" y="2030166"/>
            <a:ext cx="4113637" cy="523220"/>
          </a:xfrm>
          <a:prstGeom prst="rect">
            <a:avLst/>
          </a:prstGeom>
          <a:noFill/>
        </p:spPr>
        <p:txBody>
          <a:bodyPr wrap="square" rtlCol="0">
            <a:spAutoFit/>
          </a:bodyPr>
          <a:lstStyle/>
          <a:p>
            <a:r>
              <a:rPr lang="en-US" sz="2800" b="1" dirty="0">
                <a:solidFill>
                  <a:schemeClr val="bg1"/>
                </a:solidFill>
              </a:rPr>
              <a:t>B</a:t>
            </a:r>
            <a:r>
              <a:rPr lang="en-US" sz="2800" b="1" dirty="0" smtClean="0">
                <a:solidFill>
                  <a:schemeClr val="bg1"/>
                </a:solidFill>
              </a:rPr>
              <a:t>renda </a:t>
            </a:r>
            <a:r>
              <a:rPr lang="en-US" sz="2800" b="1" dirty="0">
                <a:solidFill>
                  <a:schemeClr val="bg1"/>
                </a:solidFill>
              </a:rPr>
              <a:t>H</a:t>
            </a:r>
            <a:r>
              <a:rPr lang="en-US" sz="2800" b="1" dirty="0" smtClean="0">
                <a:solidFill>
                  <a:schemeClr val="bg1"/>
                </a:solidFill>
              </a:rPr>
              <a:t>ough</a:t>
            </a:r>
            <a:endParaRPr lang="en-US" sz="2800" b="1" dirty="0">
              <a:solidFill>
                <a:schemeClr val="bg1"/>
              </a:solidFill>
            </a:endParaRPr>
          </a:p>
        </p:txBody>
      </p:sp>
      <p:sp>
        <p:nvSpPr>
          <p:cNvPr id="6" name="Rectangle 5"/>
          <p:cNvSpPr/>
          <p:nvPr/>
        </p:nvSpPr>
        <p:spPr>
          <a:xfrm>
            <a:off x="734292" y="579999"/>
            <a:ext cx="10806544" cy="707886"/>
          </a:xfrm>
          <a:prstGeom prst="rect">
            <a:avLst/>
          </a:prstGeom>
        </p:spPr>
        <p:txBody>
          <a:bodyPr wrap="square">
            <a:spAutoFit/>
          </a:bodyPr>
          <a:lstStyle/>
          <a:p>
            <a:pPr algn="ctr">
              <a:spcAft>
                <a:spcPts val="1300"/>
              </a:spcAft>
              <a:tabLst>
                <a:tab pos="1314450" algn="l"/>
              </a:tabLst>
            </a:pPr>
            <a:r>
              <a:rPr lang="en-US" sz="4000" b="1" dirty="0" smtClean="0">
                <a:solidFill>
                  <a:schemeClr val="bg1"/>
                </a:solidFill>
                <a:latin typeface="+mj-lt"/>
                <a:ea typeface="Times New Roman" panose="02020603050405020304" pitchFamily="18" charset="0"/>
              </a:rPr>
              <a:t>Thank You</a:t>
            </a:r>
            <a:endParaRPr lang="en-US" sz="4800" b="1" dirty="0">
              <a:solidFill>
                <a:schemeClr val="accent6">
                  <a:lumMod val="75000"/>
                </a:schemeClr>
              </a:solidFill>
              <a:effectLst/>
              <a:latin typeface="+mj-lt"/>
              <a:ea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3653" y="2823686"/>
            <a:ext cx="1323379" cy="1674902"/>
          </a:xfrm>
          <a:prstGeom prst="rect">
            <a:avLst/>
          </a:prstGeom>
          <a:ln w="101600">
            <a:solidFill>
              <a:schemeClr val="bg1"/>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1271" y="2745171"/>
            <a:ext cx="1932070" cy="1850145"/>
          </a:xfrm>
          <a:prstGeom prst="rect">
            <a:avLst/>
          </a:prstGeom>
        </p:spPr>
      </p:pic>
      <p:sp>
        <p:nvSpPr>
          <p:cNvPr id="7" name="TextBox 6"/>
          <p:cNvSpPr txBox="1"/>
          <p:nvPr/>
        </p:nvSpPr>
        <p:spPr>
          <a:xfrm>
            <a:off x="2525243" y="4781187"/>
            <a:ext cx="3697602" cy="369332"/>
          </a:xfrm>
          <a:prstGeom prst="rect">
            <a:avLst/>
          </a:prstGeom>
          <a:noFill/>
        </p:spPr>
        <p:txBody>
          <a:bodyPr wrap="square" rtlCol="0">
            <a:spAutoFit/>
          </a:bodyPr>
          <a:lstStyle/>
          <a:p>
            <a:r>
              <a:rPr lang="en-US" dirty="0" err="1" smtClean="0">
                <a:solidFill>
                  <a:schemeClr val="bg1"/>
                </a:solidFill>
              </a:rPr>
              <a:t>stephaniegerding@gmail.com</a:t>
            </a:r>
            <a:endParaRPr lang="en-US" dirty="0">
              <a:solidFill>
                <a:schemeClr val="bg1"/>
              </a:solidFill>
            </a:endParaRPr>
          </a:p>
        </p:txBody>
      </p:sp>
      <p:sp>
        <p:nvSpPr>
          <p:cNvPr id="9" name="TextBox 8"/>
          <p:cNvSpPr txBox="1"/>
          <p:nvPr/>
        </p:nvSpPr>
        <p:spPr>
          <a:xfrm>
            <a:off x="6948231" y="4768888"/>
            <a:ext cx="3697602" cy="369332"/>
          </a:xfrm>
          <a:prstGeom prst="rect">
            <a:avLst/>
          </a:prstGeom>
          <a:noFill/>
        </p:spPr>
        <p:txBody>
          <a:bodyPr wrap="square" rtlCol="0">
            <a:spAutoFit/>
          </a:bodyPr>
          <a:lstStyle/>
          <a:p>
            <a:r>
              <a:rPr lang="en-US" dirty="0" err="1">
                <a:solidFill>
                  <a:schemeClr val="bg1"/>
                </a:solidFill>
              </a:rPr>
              <a:t>bckhough@gmail.com</a:t>
            </a:r>
            <a:endParaRPr lang="en-US" dirty="0">
              <a:solidFill>
                <a:schemeClr val="bg1"/>
              </a:solidFill>
            </a:endParaRPr>
          </a:p>
        </p:txBody>
      </p:sp>
    </p:spTree>
    <p:extLst>
      <p:ext uri="{BB962C8B-B14F-4D97-AF65-F5344CB8AC3E}">
        <p14:creationId xmlns:p14="http://schemas.microsoft.com/office/powerpoint/2010/main" val="19968660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6691" y="803564"/>
            <a:ext cx="10363200" cy="5482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45" name="Content Placeholder 2"/>
          <p:cNvSpPr>
            <a:spLocks noGrp="1"/>
          </p:cNvSpPr>
          <p:nvPr>
            <p:ph idx="1"/>
          </p:nvPr>
        </p:nvSpPr>
        <p:spPr>
          <a:xfrm>
            <a:off x="2971800" y="4419600"/>
            <a:ext cx="6324600" cy="1866900"/>
          </a:xfrm>
        </p:spPr>
        <p:txBody>
          <a:bodyPr/>
          <a:lstStyle/>
          <a:p>
            <a:pPr marL="0" indent="0" algn="ctr">
              <a:buNone/>
            </a:pPr>
            <a:r>
              <a:rPr lang="en-US" sz="1400" dirty="0">
                <a:latin typeface="Arial" charset="0"/>
              </a:rPr>
              <a:t>Infopeople webinars are supported in part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marL="0" indent="0" algn="ctr">
              <a:buNone/>
            </a:pPr>
            <a:endParaRPr lang="en-US" sz="1400" dirty="0">
              <a:latin typeface="Arial" charset="0"/>
            </a:endParaRPr>
          </a:p>
        </p:txBody>
      </p:sp>
      <p:pic>
        <p:nvPicPr>
          <p:cNvPr id="2" name="Picture 1" descr="IFP logo 2012_outline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049" y="2154756"/>
            <a:ext cx="7365944" cy="872078"/>
          </a:xfrm>
          <a:prstGeom prst="rect">
            <a:avLst/>
          </a:prstGeom>
        </p:spPr>
      </p:pic>
    </p:spTree>
    <p:extLst>
      <p:ext uri="{BB962C8B-B14F-4D97-AF65-F5344CB8AC3E}">
        <p14:creationId xmlns:p14="http://schemas.microsoft.com/office/powerpoint/2010/main" val="4107229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4353" y="-10179"/>
            <a:ext cx="9697597" cy="6868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222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olecommunity.com/wp-content/uploads/2014/09/hearfrom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20055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699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438" y="863933"/>
            <a:ext cx="4025461" cy="1200329"/>
          </a:xfrm>
          <a:prstGeom prst="rect">
            <a:avLst/>
          </a:prstGeom>
          <a:noFill/>
        </p:spPr>
        <p:txBody>
          <a:bodyPr wrap="none" rtlCol="0">
            <a:spAutoFit/>
          </a:bodyPr>
          <a:lstStyle/>
          <a:p>
            <a:r>
              <a:rPr lang="en-US" sz="7200" b="1" dirty="0" smtClean="0">
                <a:solidFill>
                  <a:schemeClr val="bg1"/>
                </a:solidFill>
                <a:latin typeface="Calibri Light" panose="020F0302020204030204" pitchFamily="34" charset="0"/>
              </a:rPr>
              <a:t>25 people </a:t>
            </a:r>
            <a:endParaRPr lang="en-US" sz="7200" b="1" dirty="0">
              <a:solidFill>
                <a:schemeClr val="bg1"/>
              </a:solidFill>
              <a:latin typeface="Calibri Light" panose="020F0302020204030204" pitchFamily="34" charset="0"/>
            </a:endParaRPr>
          </a:p>
        </p:txBody>
      </p:sp>
      <p:pic>
        <p:nvPicPr>
          <p:cNvPr id="1026" name="Picture 2" descr="http://scheperseducation.com/wp-content/uploads/Suppo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473" y="-7276"/>
            <a:ext cx="7760138" cy="68652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857" y="2408279"/>
            <a:ext cx="4712616" cy="4121253"/>
          </a:xfrm>
          <a:prstGeom prst="rect">
            <a:avLst/>
          </a:prstGeom>
        </p:spPr>
      </p:pic>
    </p:spTree>
    <p:extLst>
      <p:ext uri="{BB962C8B-B14F-4D97-AF65-F5344CB8AC3E}">
        <p14:creationId xmlns:p14="http://schemas.microsoft.com/office/powerpoint/2010/main" val="3405206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28123"/>
            <a:ext cx="12192000" cy="3629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68853" y="3228123"/>
            <a:ext cx="5228804" cy="1107996"/>
          </a:xfrm>
          <a:prstGeom prst="rect">
            <a:avLst/>
          </a:prstGeom>
          <a:noFill/>
        </p:spPr>
        <p:txBody>
          <a:bodyPr wrap="none" rtlCol="0">
            <a:spAutoFit/>
          </a:bodyPr>
          <a:lstStyle/>
          <a:p>
            <a:r>
              <a:rPr lang="en-US" sz="4800" b="1" dirty="0" smtClean="0">
                <a:latin typeface="Calibri Light" panose="020F0302020204030204" pitchFamily="34" charset="0"/>
              </a:rPr>
              <a:t>the </a:t>
            </a:r>
            <a:r>
              <a:rPr lang="en-US" sz="6600" b="1" dirty="0" smtClean="0">
                <a:solidFill>
                  <a:srgbClr val="EF600E"/>
                </a:solidFill>
                <a:latin typeface="Calibri Light" panose="020F0302020204030204" pitchFamily="34" charset="0"/>
              </a:rPr>
              <a:t>final </a:t>
            </a:r>
            <a:r>
              <a:rPr lang="en-US" sz="4800" b="1" dirty="0" smtClean="0">
                <a:latin typeface="Calibri Light" panose="020F0302020204030204" pitchFamily="34" charset="0"/>
              </a:rPr>
              <a:t>question:</a:t>
            </a:r>
            <a:endParaRPr lang="en-US" sz="4800" b="1" dirty="0">
              <a:latin typeface="Calibri Light" panose="020F0302020204030204" pitchFamily="34" charset="0"/>
            </a:endParaRPr>
          </a:p>
        </p:txBody>
      </p:sp>
      <p:sp>
        <p:nvSpPr>
          <p:cNvPr id="6" name="Rectangle 5"/>
          <p:cNvSpPr/>
          <p:nvPr/>
        </p:nvSpPr>
        <p:spPr>
          <a:xfrm>
            <a:off x="2922494" y="4694706"/>
            <a:ext cx="8837997" cy="1015663"/>
          </a:xfrm>
          <a:prstGeom prst="rect">
            <a:avLst/>
          </a:prstGeom>
        </p:spPr>
        <p:txBody>
          <a:bodyPr wrap="square">
            <a:spAutoFit/>
          </a:bodyPr>
          <a:lstStyle/>
          <a:p>
            <a:r>
              <a:rPr lang="en-US" sz="6000" b="1" dirty="0" smtClean="0">
                <a:latin typeface="Freestyle Script" panose="030804020302050B0404" pitchFamily="66" charset="0"/>
              </a:rPr>
              <a:t>“Share any additional thoughts or comments”</a:t>
            </a:r>
            <a:endParaRPr lang="en-US" sz="6000" b="1" dirty="0">
              <a:latin typeface="Freestyle Script" panose="030804020302050B0404" pitchFamily="66" charset="0"/>
            </a:endParaRPr>
          </a:p>
        </p:txBody>
      </p:sp>
      <p:pic>
        <p:nvPicPr>
          <p:cNvPr id="7" name="Picture 2" descr="http://scheperseducation.com/wp-content/uploads/Suppo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0603" y="-7276"/>
            <a:ext cx="3684835" cy="32599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36382">
            <a:off x="1809810" y="-145746"/>
            <a:ext cx="4614123" cy="3823072"/>
          </a:xfrm>
          <a:prstGeom prst="rect">
            <a:avLst/>
          </a:prstGeom>
        </p:spPr>
      </p:pic>
    </p:spTree>
    <p:extLst>
      <p:ext uri="{BB962C8B-B14F-4D97-AF65-F5344CB8AC3E}">
        <p14:creationId xmlns:p14="http://schemas.microsoft.com/office/powerpoint/2010/main" val="26339824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1118</TotalTime>
  <Words>746</Words>
  <Application>Microsoft Macintosh PowerPoint</Application>
  <PresentationFormat>Widescreen</PresentationFormat>
  <Paragraphs>294</Paragraphs>
  <Slides>58</Slides>
  <Notes>53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Bookman Old Style</vt:lpstr>
      <vt:lpstr>Bradley Hand ITC</vt:lpstr>
      <vt:lpstr>Calibri</vt:lpstr>
      <vt:lpstr>Calibri Light</vt:lpstr>
      <vt:lpstr>Century</vt:lpstr>
      <vt:lpstr>Freestyle Script</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dc:creator>
  <cp:lastModifiedBy>Stanley Strauss</cp:lastModifiedBy>
  <cp:revision>182</cp:revision>
  <dcterms:created xsi:type="dcterms:W3CDTF">2015-09-28T18:58:35Z</dcterms:created>
  <dcterms:modified xsi:type="dcterms:W3CDTF">2015-11-16T19:49:45Z</dcterms:modified>
</cp:coreProperties>
</file>