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339" r:id="rId3"/>
    <p:sldId id="258" r:id="rId4"/>
    <p:sldId id="278" r:id="rId5"/>
    <p:sldId id="296" r:id="rId6"/>
    <p:sldId id="305" r:id="rId7"/>
    <p:sldId id="306" r:id="rId8"/>
    <p:sldId id="307" r:id="rId9"/>
    <p:sldId id="308" r:id="rId10"/>
    <p:sldId id="297" r:id="rId11"/>
    <p:sldId id="309" r:id="rId12"/>
    <p:sldId id="333" r:id="rId13"/>
    <p:sldId id="319" r:id="rId14"/>
    <p:sldId id="320" r:id="rId15"/>
    <p:sldId id="318" r:id="rId16"/>
    <p:sldId id="334" r:id="rId17"/>
    <p:sldId id="335" r:id="rId18"/>
    <p:sldId id="338" r:id="rId19"/>
    <p:sldId id="337" r:id="rId20"/>
    <p:sldId id="336" r:id="rId21"/>
    <p:sldId id="312" r:id="rId22"/>
    <p:sldId id="310" r:id="rId23"/>
    <p:sldId id="317" r:id="rId24"/>
    <p:sldId id="324" r:id="rId25"/>
    <p:sldId id="322" r:id="rId26"/>
    <p:sldId id="323" r:id="rId27"/>
    <p:sldId id="325" r:id="rId28"/>
    <p:sldId id="313" r:id="rId29"/>
    <p:sldId id="311" r:id="rId30"/>
    <p:sldId id="326" r:id="rId31"/>
    <p:sldId id="327" r:id="rId32"/>
    <p:sldId id="328" r:id="rId33"/>
    <p:sldId id="329" r:id="rId34"/>
    <p:sldId id="314" r:id="rId35"/>
    <p:sldId id="315" r:id="rId36"/>
    <p:sldId id="295" r:id="rId37"/>
    <p:sldId id="330" r:id="rId38"/>
    <p:sldId id="331" r:id="rId39"/>
    <p:sldId id="316" r:id="rId40"/>
    <p:sldId id="340" r:id="rId41"/>
    <p:sldId id="34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39"/>
            <p14:sldId id="258"/>
          </p14:sldIdLst>
        </p14:section>
        <p14:section name="Author Your Presentation" id="{16378913-E5ED-4281-BAF5-F1F938CB0BED}">
          <p14:sldIdLst>
            <p14:sldId id="278"/>
            <p14:sldId id="296"/>
            <p14:sldId id="305"/>
            <p14:sldId id="306"/>
            <p14:sldId id="307"/>
            <p14:sldId id="308"/>
            <p14:sldId id="297"/>
            <p14:sldId id="309"/>
            <p14:sldId id="333"/>
            <p14:sldId id="319"/>
            <p14:sldId id="320"/>
            <p14:sldId id="318"/>
            <p14:sldId id="334"/>
            <p14:sldId id="335"/>
            <p14:sldId id="338"/>
            <p14:sldId id="337"/>
            <p14:sldId id="336"/>
            <p14:sldId id="312"/>
            <p14:sldId id="310"/>
            <p14:sldId id="317"/>
            <p14:sldId id="324"/>
            <p14:sldId id="322"/>
            <p14:sldId id="323"/>
            <p14:sldId id="325"/>
            <p14:sldId id="313"/>
            <p14:sldId id="311"/>
            <p14:sldId id="326"/>
            <p14:sldId id="327"/>
            <p14:sldId id="328"/>
            <p14:sldId id="329"/>
            <p14:sldId id="314"/>
            <p14:sldId id="315"/>
            <p14:sldId id="295"/>
            <p14:sldId id="330"/>
            <p14:sldId id="331"/>
            <p14:sldId id="316"/>
            <p14:sldId id="340"/>
            <p14:sldId id="341"/>
          </p14:sldIdLst>
        </p14:section>
        <p14:section name="Deliver Your Presentation" id="{71D59651-8EFA-4415-9623-98B4C4A8699C}">
          <p14:sldIdLst/>
        </p14:section>
        <p14:section name="There's More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>
      <p:cViewPr varScale="1">
        <p:scale>
          <a:sx n="126" d="100"/>
          <a:sy n="126" d="100"/>
        </p:scale>
        <p:origin x="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EA60D3-343D-42E9-9A02-C982D96E6489}" type="datetimeFigureOut">
              <a:rPr lang="en-US" smtClean="0"/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192190-55E6-45BC-9699-8EEE6C00B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7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4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36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5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0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3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6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2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8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16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13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83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15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39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83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3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0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4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4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45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86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63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47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7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53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33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62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98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2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90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317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2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1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7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9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30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5" Type="http://schemas.openxmlformats.org/officeDocument/2006/relationships/image" Target="../media/image38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5" Type="http://schemas.openxmlformats.org/officeDocument/2006/relationships/image" Target="../media/image38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5" Type="http://schemas.openxmlformats.org/officeDocument/2006/relationships/image" Target="../media/image38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3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jpeg"/><Relationship Id="rId5" Type="http://schemas.openxmlformats.org/officeDocument/2006/relationships/image" Target="../media/image19.png"/><Relationship Id="rId6" Type="http://schemas.openxmlformats.org/officeDocument/2006/relationships/image" Target="../media/image24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Catherine Hakala-Ausperk</a:t>
            </a:r>
          </a:p>
          <a:p>
            <a:pPr lvl="0">
              <a:spcBef>
                <a:spcPts val="0"/>
              </a:spcBef>
            </a:pPr>
            <a:r>
              <a:rPr lang="en-U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chakalaausperk@gmail.com</a:t>
            </a:r>
            <a:endParaRPr lang="en-US" sz="17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384908"/>
            <a:ext cx="533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DIGITAL BADGING IN THE </a:t>
            </a:r>
          </a:p>
          <a:p>
            <a:r>
              <a:rPr lang="en-US" sz="5400" b="1" dirty="0" smtClean="0"/>
              <a:t>LIBRARY COMMUNITY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pic>
        <p:nvPicPr>
          <p:cNvPr id="9" name="Picture 2" descr="https://pixabay.com/static/uploads/photo/2013/07/12/15/57/shields-150627_6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828800"/>
            <a:ext cx="2196089" cy="25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362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An InfoPeople Webinar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November 19, 2015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47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249211"/>
            <a:ext cx="8229601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“Badges are the new professional currency”.</a:t>
            </a:r>
          </a:p>
          <a:p>
            <a:pPr lvl="0">
              <a:spcBef>
                <a:spcPts val="0"/>
              </a:spcBef>
            </a:pPr>
            <a:r>
              <a:rPr lang="en-US" sz="17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Mary Ann Nestor, Kent State University</a:t>
            </a:r>
            <a:endParaRPr lang="en-US" sz="17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53296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You Need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598152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2           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343" y="1854691"/>
            <a:ext cx="4114800" cy="2445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Badge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Email Addresses of Attendees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Badge “System” or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3352800" y="2105540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TO CREATE YOUR BADGE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4266" y="2067293"/>
            <a:ext cx="4114800" cy="3060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BASICS: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recognizable shape/template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Big enough to say something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Bright!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218" name="Picture 2" descr="https://encrypted-tbn3.gstatic.com/images?q=tbn:ANd9GcRYoqnipWELb46CcpOFy6DiUgY4urG-yuEpEpNcgRUorxEQhQeO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" y="2026621"/>
            <a:ext cx="3957638" cy="31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7292" y="5286765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Pixabay.com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5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3352800" y="2105540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(COPYRIGHT FREE) ARTWORK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29912" y="1764303"/>
            <a:ext cx="4114800" cy="35510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 fontScale="92500" lnSpcReduction="10000"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REMEMBER: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Create it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Google Images (check usage rights)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Always cite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Flickr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 some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Have fun with it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42" name="Picture 2" descr="https://upload.wikimedia.org/wikipedia/commons/8/81/Question_copyrigh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5" y="1400384"/>
            <a:ext cx="3423126" cy="42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7292" y="5553924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Commons.Wikimedia.org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8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3352800" y="2105540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DESCRIPTIONS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4266" y="2352147"/>
            <a:ext cx="4114800" cy="3060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Date/Time/Hours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Outcome (What Was Learned or Accomplished?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1266" name="Picture 2" descr="https://upload.wikimedia.org/wikipedia/commons/6/60/DB_Cooper_Wanted_Pos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0162"/>
            <a:ext cx="3427461" cy="4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9745" y="5861701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En.wikipedia.org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1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3352800" y="2105540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WHAT’S A “BADGE SYSTEM?”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4266" y="2334054"/>
            <a:ext cx="4114800" cy="26739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Credly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Mozilla, Open Badge Factory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Pick an easy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Pick something YOU can manage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Ask for help</a:t>
            </a:r>
          </a:p>
          <a:p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170" name="Picture 2" descr="https://upload.wikimedia.org/wikipedia/commons/d/df/Grumman_X-29_Cockpi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5" y="2032355"/>
            <a:ext cx="4038600" cy="32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387303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En.wikipedia.org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CREDLY</a:t>
            </a:r>
            <a:endParaRPr lang="en-US" dirty="0"/>
          </a:p>
        </p:txBody>
      </p:sp>
      <p:pic>
        <p:nvPicPr>
          <p:cNvPr id="8194" name="Picture 2" descr="https://pbs.twimg.com/profile_images/3171841999/06000095b42e150421d50891e5262617_400x4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50" y="685800"/>
            <a:ext cx="1689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.licdn.com/media/p/7/000/20d/010/3c3d9b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5" y="3187543"/>
            <a:ext cx="61531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40" y="457200"/>
            <a:ext cx="82390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9" y="152400"/>
            <a:ext cx="868680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67" y="152400"/>
            <a:ext cx="862459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066" y="2133600"/>
            <a:ext cx="7010400" cy="1143000"/>
          </a:xfrm>
        </p:spPr>
        <p:txBody>
          <a:bodyPr/>
          <a:lstStyle/>
          <a:p>
            <a:r>
              <a:rPr lang="en-US" dirty="0" smtClean="0"/>
              <a:t>Next, add your description!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This Webinar….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29482" y="1074168"/>
            <a:ext cx="2057400" cy="2708434"/>
            <a:chOff x="343329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343329" y="2005532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440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The Value of Badges</a:t>
              </a:r>
              <a:endParaRPr lang="en-US" sz="24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54397" y="1117591"/>
            <a:ext cx="2057400" cy="2708434"/>
            <a:chOff x="3596020" y="1569604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96020" y="1973283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5120" y="1569604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What You Need</a:t>
              </a:r>
              <a:endParaRPr lang="en-US" sz="23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98639" y="1524000"/>
            <a:ext cx="2057979" cy="2057400"/>
            <a:chOff x="2429868" y="1893200"/>
            <a:chExt cx="2057979" cy="2057400"/>
          </a:xfrm>
        </p:grpSpPr>
        <p:sp>
          <p:nvSpPr>
            <p:cNvPr id="20" name="Oval 19"/>
            <p:cNvSpPr/>
            <p:nvPr/>
          </p:nvSpPr>
          <p:spPr>
            <a:xfrm>
              <a:off x="2429868" y="1893200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6687" y="258905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How to Create Badges</a:t>
              </a:r>
              <a:endParaRPr lang="en-US" sz="23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09416" y="1133582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1            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6827" y="112736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3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23475" y="3292289"/>
            <a:ext cx="2057400" cy="2708434"/>
            <a:chOff x="343329" y="1557456"/>
            <a:chExt cx="2057400" cy="2708434"/>
          </a:xfrm>
        </p:grpSpPr>
        <p:sp>
          <p:nvSpPr>
            <p:cNvPr id="31" name="Oval 30"/>
            <p:cNvSpPr/>
            <p:nvPr/>
          </p:nvSpPr>
          <p:spPr>
            <a:xfrm>
              <a:off x="343329" y="2005532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55657" y="4433578"/>
            <a:ext cx="1931160" cy="6656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300" b="1" dirty="0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How to Send Badges</a:t>
            </a:r>
            <a:endParaRPr lang="en-US" sz="2300" b="1" dirty="0"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6081" y="3336192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4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05724" y="3734290"/>
            <a:ext cx="2057979" cy="2057400"/>
            <a:chOff x="2429868" y="1893200"/>
            <a:chExt cx="2057979" cy="2057400"/>
          </a:xfrm>
        </p:grpSpPr>
        <p:sp>
          <p:nvSpPr>
            <p:cNvPr id="36" name="Oval 35"/>
            <p:cNvSpPr/>
            <p:nvPr/>
          </p:nvSpPr>
          <p:spPr>
            <a:xfrm>
              <a:off x="2429868" y="1893200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6687" y="258905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Sharing Badges</a:t>
              </a:r>
              <a:endParaRPr lang="en-US" sz="2300" b="1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23782" y="3347818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5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79" y="3014328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3200" dirty="0" smtClean="0">
                <a:solidFill>
                  <a:prstClr val="white"/>
                </a:solidFill>
              </a:rPr>
              <a:t>How Many Different People at Your Library Might Be Involved in Issuing Badges?</a:t>
            </a:r>
          </a:p>
          <a:p>
            <a:pPr>
              <a:spcBef>
                <a:spcPts val="100"/>
              </a:spcBef>
            </a:pPr>
            <a:r>
              <a:rPr lang="en-US" sz="3200" i="1" dirty="0" smtClean="0">
                <a:solidFill>
                  <a:prstClr val="white"/>
                </a:solidFill>
              </a:rPr>
              <a:t>(Here’s how you can share the job!)</a:t>
            </a:r>
            <a:endParaRPr 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en-US" sz="20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30" y="2286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sz="6000" b="1" dirty="0" smtClean="0">
                <a:solidFill>
                  <a:srgbClr val="7BCF27"/>
                </a:solidFill>
              </a:rPr>
              <a:t>Question:</a:t>
            </a:r>
            <a:endParaRPr lang="en-US" sz="6000" b="1" dirty="0">
              <a:solidFill>
                <a:srgbClr val="7BCF27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8059193">
            <a:off x="5535172" y="3784616"/>
            <a:ext cx="2166915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82" y="1354435"/>
            <a:ext cx="3434418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930" y="2275075"/>
            <a:ext cx="148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Answer in Text Box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0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249211"/>
            <a:ext cx="8229601" cy="6858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1600" b="1" i="1" dirty="0"/>
              <a:t>Badges </a:t>
            </a:r>
            <a:r>
              <a:rPr lang="en-US" sz="1600" b="1" i="1" dirty="0" smtClean="0"/>
              <a:t> help </a:t>
            </a:r>
            <a:r>
              <a:rPr lang="en-U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</a:t>
            </a:r>
            <a:r>
              <a:rPr lang="en-US" sz="1600" b="1" i="1" dirty="0" smtClean="0"/>
              <a:t>people </a:t>
            </a:r>
            <a:r>
              <a:rPr lang="en-US" sz="1600" b="1" i="1" dirty="0"/>
              <a:t>of all ages gain and display 21st century skills and unlock new career and educational opportunities</a:t>
            </a:r>
            <a:r>
              <a:rPr lang="en-U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en-US" sz="17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</a:t>
            </a:r>
            <a:r>
              <a:rPr lang="en-US" sz="17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wiki.mozilla.org/Badges</a:t>
            </a:r>
            <a:endParaRPr lang="en-US" sz="17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362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to Create Badges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608147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3            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057400"/>
            <a:ext cx="533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Badge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Image of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Title and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JPEG</a:t>
            </a:r>
          </a:p>
        </p:txBody>
      </p:sp>
    </p:spTree>
    <p:extLst>
      <p:ext uri="{BB962C8B-B14F-4D97-AF65-F5344CB8AC3E}">
        <p14:creationId xmlns:p14="http://schemas.microsoft.com/office/powerpoint/2010/main" val="18484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3/07/12/15/57/shields-150627_640.png"/>
          <p:cNvPicPr>
            <a:picLocks noGrp="1" noChangeAspect="1" noChangeArrowheads="1"/>
          </p:cNvPicPr>
          <p:nvPr>
            <p:ph type="media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5715" y="1066800"/>
            <a:ext cx="3186689" cy="36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5334000" y="2901347"/>
            <a:ext cx="3146778" cy="734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BADGE TEMPLATE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83171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GOLDENS 101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3/07/12/15/57/shields-150627_640.png"/>
          <p:cNvPicPr>
            <a:picLocks noGrp="1" noChangeAspect="1" noChangeArrowheads="1"/>
          </p:cNvPicPr>
          <p:nvPr>
            <p:ph type="media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5715" y="1066800"/>
            <a:ext cx="3186689" cy="36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5334000" y="2901347"/>
            <a:ext cx="3146778" cy="734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BRAND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YOUR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 TEMPLATE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83171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GOLDENS 101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51" y="1371600"/>
            <a:ext cx="2261616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3/07/12/15/57/shields-150627_640.png"/>
          <p:cNvPicPr>
            <a:picLocks noGrp="1" noChangeAspect="1" noChangeArrowheads="1"/>
          </p:cNvPicPr>
          <p:nvPr>
            <p:ph type="media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5715" y="1066800"/>
            <a:ext cx="3186689" cy="36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5334000" y="2901347"/>
            <a:ext cx="3146778" cy="734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IMAGE OF TOPIC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6" y="2096029"/>
            <a:ext cx="1928066" cy="1443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3171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GOLDENS 101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51" y="1371600"/>
            <a:ext cx="2261616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3/07/12/15/57/shields-150627_640.png"/>
          <p:cNvPicPr>
            <a:picLocks noGrp="1" noChangeAspect="1" noChangeArrowheads="1"/>
          </p:cNvPicPr>
          <p:nvPr>
            <p:ph type="media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5715" y="1066800"/>
            <a:ext cx="3186689" cy="36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5334000" y="2901347"/>
            <a:ext cx="3146778" cy="734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TITLE AND TEXT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6" y="1938053"/>
            <a:ext cx="1928066" cy="1443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3171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GOLDENS 101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026" y="3429000"/>
            <a:ext cx="19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GOLDENS 101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51" y="1371600"/>
            <a:ext cx="2261616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3/07/12/15/57/shields-150627_640.png"/>
          <p:cNvPicPr>
            <a:picLocks noGrp="1" noChangeAspect="1" noChangeArrowheads="1"/>
          </p:cNvPicPr>
          <p:nvPr>
            <p:ph type="media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5715" y="1066800"/>
            <a:ext cx="3186689" cy="36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5334000" y="2901347"/>
            <a:ext cx="3146778" cy="734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SAVE 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prstClr val="white"/>
                </a:solidFill>
                <a:ea typeface="+mn-ea"/>
                <a:cs typeface="+mn-cs"/>
              </a:rPr>
              <a:t>(IN FOLDERS!)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6" y="1938053"/>
            <a:ext cx="1928066" cy="1443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3171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GOLDENS 101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026" y="3429000"/>
            <a:ext cx="19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GOLDENS 101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51" y="1371600"/>
            <a:ext cx="2261616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79" y="3014328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3200" dirty="0" smtClean="0">
                <a:solidFill>
                  <a:prstClr val="white"/>
                </a:solidFill>
              </a:rPr>
              <a:t>How Might You Get Artwork for Your Badges?</a:t>
            </a:r>
            <a:endParaRPr 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en-US" sz="20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30" y="2286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sz="6000" b="1" dirty="0" smtClean="0">
                <a:solidFill>
                  <a:srgbClr val="7BCF27"/>
                </a:solidFill>
              </a:rPr>
              <a:t>Question:</a:t>
            </a:r>
            <a:endParaRPr lang="en-US" sz="6000" b="1" dirty="0">
              <a:solidFill>
                <a:srgbClr val="7BCF27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8059193">
            <a:off x="5535172" y="3784616"/>
            <a:ext cx="2166915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82" y="1354435"/>
            <a:ext cx="3434418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930" y="2275075"/>
            <a:ext cx="148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Answer in Text Box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64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5249211"/>
            <a:ext cx="8915400" cy="685800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en-US" sz="1600" b="1" dirty="0" smtClean="0"/>
              <a:t>“With </a:t>
            </a:r>
            <a:r>
              <a:rPr lang="en-US" sz="1600" b="1" dirty="0"/>
              <a:t>the right technology, you can make your idea for a badging program for your association a </a:t>
            </a:r>
            <a:r>
              <a:rPr lang="en-US" sz="1600" b="1" dirty="0" smtClean="0"/>
              <a:t>reality.”</a:t>
            </a:r>
          </a:p>
          <a:p>
            <a:pPr lvl="0">
              <a:spcBef>
                <a:spcPts val="0"/>
              </a:spcBef>
            </a:pPr>
            <a:r>
              <a:rPr lang="en-US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www.webcourseworks.com</a:t>
            </a:r>
            <a:endParaRPr lang="en-US" sz="17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011" y="1792814"/>
            <a:ext cx="533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Start with an Introductory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Double Check Your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Cite Competencies!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Email CSV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362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to Send Badges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608147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4            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226608"/>
            <a:ext cx="7010400" cy="1676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YOUR INTRODUCTORY LETTER</a:t>
            </a:r>
            <a:endParaRPr lang="en-US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1026" name="Picture 2" descr="http://www.writersincharge.com/wp-content/uploads/2011/10/writing-introductions-for-your-artic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32" y="2943125"/>
            <a:ext cx="3087335" cy="20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5063746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Writersincharge.com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740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“A badge is a symbol or indicator of an accomplishment, skill, quality or interest”.</a:t>
            </a:r>
          </a:p>
          <a:p>
            <a:pPr lvl="0">
              <a:spcBef>
                <a:spcPts val="0"/>
              </a:spcBef>
            </a:pPr>
            <a:r>
              <a:rPr lang="en-US" sz="17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Badge Alliance</a:t>
            </a:r>
            <a:endParaRPr lang="en-US" sz="17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828800"/>
            <a:ext cx="533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Record Professional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Personal Sense of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Create/Spread Your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Recruiting/Job Hunting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Engage Learners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53296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Value of Badges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159424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1            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9006" y="1429859"/>
            <a:ext cx="7010400" cy="1676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DOUBLE CHECK EVERYTHING BEFORE SENDING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1211" y="5032309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www.pixabay.com</a:t>
            </a:r>
            <a:endParaRPr lang="en-US" sz="1400" i="1" dirty="0"/>
          </a:p>
        </p:txBody>
      </p:sp>
      <p:pic>
        <p:nvPicPr>
          <p:cNvPr id="2052" name="Picture 4" descr="https://pixabay.com/static/uploads/photo/2014/07/11/14/41/grammar-389907_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56608"/>
            <a:ext cx="3291840" cy="21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010400" cy="12192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CITE COMPETENCIES</a:t>
            </a:r>
            <a:endParaRPr lang="en-US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4996972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calicospanish.com</a:t>
            </a:r>
            <a:endParaRPr lang="en-US" sz="1400" i="1" dirty="0"/>
          </a:p>
        </p:txBody>
      </p:sp>
      <p:pic>
        <p:nvPicPr>
          <p:cNvPr id="3076" name="Picture 4" descr="http://farm8.static.flickr.com/7073/7382239368_ba418d5b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4762500" cy="21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" y="1079647"/>
            <a:ext cx="7010400" cy="1676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USE CSV FILES FOR LARGER CLASSES</a:t>
            </a:r>
            <a:endParaRPr lang="en-US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006907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www.enwikipedia.org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97" y="28637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27" y="2788084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4000" dirty="0" smtClean="0">
                <a:solidFill>
                  <a:prstClr val="white"/>
                </a:solidFill>
              </a:rPr>
              <a:t>What Competencies Might You Use?</a:t>
            </a:r>
            <a:endParaRPr lang="en-US" sz="3200" i="1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en-US" sz="20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30" y="2286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sz="6000" b="1" dirty="0" smtClean="0">
                <a:solidFill>
                  <a:srgbClr val="7BCF27"/>
                </a:solidFill>
              </a:rPr>
              <a:t>Question:</a:t>
            </a:r>
            <a:endParaRPr lang="en-US" sz="6000" b="1" dirty="0">
              <a:solidFill>
                <a:srgbClr val="7BCF27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8059193">
            <a:off x="5535172" y="3784616"/>
            <a:ext cx="2166915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82" y="1354435"/>
            <a:ext cx="3434418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930" y="2275075"/>
            <a:ext cx="148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Answer in Text Box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1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5249211"/>
            <a:ext cx="8915400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“Instead of gathering, printing and scanning…you can simply link to your badges.”</a:t>
            </a:r>
          </a:p>
          <a:p>
            <a:pPr lvl="0">
              <a:spcBef>
                <a:spcPts val="0"/>
              </a:spcBef>
            </a:pPr>
            <a:r>
              <a:rPr lang="en-US" sz="17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Mary Ann Nestor, Kent State University</a:t>
            </a:r>
            <a:endParaRPr lang="en-US" sz="17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011" y="2251433"/>
            <a:ext cx="533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Virtual Portfolios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54686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Sharing Badges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608147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5            </a:t>
            </a:r>
            <a:endParaRPr lang="en-US" sz="17000" b="1" dirty="0">
              <a:solidFill>
                <a:srgbClr val="2A7A9E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0" y="1776191"/>
            <a:ext cx="3429000" cy="24384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4400" b="1" dirty="0" smtClean="0">
                <a:solidFill>
                  <a:prstClr val="white"/>
                </a:solidFill>
              </a:rPr>
              <a:t>WHAT ARE VIRTUAL RESUMES AND PORTFOLIOS?</a:t>
            </a:r>
            <a:endParaRPr lang="en-US" sz="40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946" y="4214591"/>
            <a:ext cx="4809244" cy="283369"/>
          </a:xfrm>
        </p:spPr>
        <p:txBody>
          <a:bodyPr>
            <a:normAutofit/>
          </a:bodyPr>
          <a:lstStyle/>
          <a:p>
            <a:pPr algn="r"/>
            <a:r>
              <a:rPr lang="en-US" sz="1100" dirty="0"/>
              <a:t>m</a:t>
            </a:r>
            <a:r>
              <a:rPr lang="en-US" sz="1100" dirty="0" smtClean="0"/>
              <a:t>swordresume.com</a:t>
            </a:r>
            <a:endParaRPr lang="en-US" sz="1100" dirty="0"/>
          </a:p>
        </p:txBody>
      </p:sp>
      <p:pic>
        <p:nvPicPr>
          <p:cNvPr id="5122" name="Picture 2" descr="http://4.bp.blogspot.com/-EvETbryOAIA/U2XATmcSCEI/AAAAAAAAArU/QkI8SxYyyts/s1600/creative+resumes+templates+2.jpg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5" y="1865857"/>
            <a:ext cx="4873625" cy="22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0" y="1776191"/>
            <a:ext cx="3429000" cy="2438400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4400" b="1" dirty="0" smtClean="0">
                <a:solidFill>
                  <a:prstClr val="white"/>
                </a:solidFill>
              </a:rPr>
              <a:t>HOW CAN YOU USE SOCIAL MEDIA TO SHARE BADGES?</a:t>
            </a:r>
            <a:endParaRPr lang="en-US" sz="40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pic>
        <p:nvPicPr>
          <p:cNvPr id="6146" name="Picture 2" descr="http://www.skillnet.net/wp-content/uploads/2015/06/1422678566.png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388254"/>
            <a:ext cx="4873625" cy="27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3946" y="4214591"/>
            <a:ext cx="4809244" cy="283369"/>
          </a:xfrm>
        </p:spPr>
        <p:txBody>
          <a:bodyPr>
            <a:normAutofit/>
          </a:bodyPr>
          <a:lstStyle/>
          <a:p>
            <a:pPr algn="r"/>
            <a:r>
              <a:rPr lang="en-US" sz="1100" dirty="0"/>
              <a:t>s</a:t>
            </a:r>
            <a:r>
              <a:rPr lang="en-US" sz="1100" dirty="0" smtClean="0"/>
              <a:t>killnet.net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76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0" y="1776191"/>
            <a:ext cx="3429000" cy="24384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4400" b="1" dirty="0" smtClean="0">
                <a:solidFill>
                  <a:prstClr val="white"/>
                </a:solidFill>
              </a:rPr>
              <a:t>WHAT &amp; TO WHOM ARE YOU MARKETING?</a:t>
            </a:r>
            <a:endParaRPr lang="en-US" sz="40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pic>
        <p:nvPicPr>
          <p:cNvPr id="7170" name="Picture 2" descr="http://blog.coerll.utexas.edu/wp-content/uploads/2013/11/ACTFLbadges-post2-642x250.jpg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2" y="1950227"/>
            <a:ext cx="4873625" cy="20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6356" y="4206124"/>
            <a:ext cx="4809244" cy="283369"/>
          </a:xfrm>
        </p:spPr>
        <p:txBody>
          <a:bodyPr>
            <a:normAutofit/>
          </a:bodyPr>
          <a:lstStyle/>
          <a:p>
            <a:pPr algn="r"/>
            <a:r>
              <a:rPr lang="en-US" sz="1100" dirty="0" smtClean="0"/>
              <a:t>Blog.coerll.utexas.edu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659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79" y="3014328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4000" dirty="0" smtClean="0">
                <a:solidFill>
                  <a:prstClr val="white"/>
                </a:solidFill>
              </a:rPr>
              <a:t>How Will </a:t>
            </a:r>
            <a:r>
              <a:rPr lang="en-US" sz="4000" u="sng" dirty="0" smtClean="0">
                <a:solidFill>
                  <a:prstClr val="white"/>
                </a:solidFill>
              </a:rPr>
              <a:t>You</a:t>
            </a:r>
            <a:r>
              <a:rPr lang="en-US" sz="4000" dirty="0" smtClean="0">
                <a:solidFill>
                  <a:prstClr val="white"/>
                </a:solidFill>
              </a:rPr>
              <a:t> Share Your Digital Badges?</a:t>
            </a:r>
            <a:endParaRPr lang="en-US" sz="3200" i="1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en-US" sz="20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30" y="2286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sz="6000" b="1" dirty="0" smtClean="0">
                <a:solidFill>
                  <a:srgbClr val="7BCF27"/>
                </a:solidFill>
              </a:rPr>
              <a:t>Question:</a:t>
            </a:r>
            <a:endParaRPr lang="en-US" sz="6000" b="1" dirty="0">
              <a:solidFill>
                <a:srgbClr val="7BCF27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8059193">
            <a:off x="5535172" y="3784616"/>
            <a:ext cx="2166915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82" y="1354435"/>
            <a:ext cx="3434418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930" y="2275075"/>
            <a:ext cx="148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Answer in Text Box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85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Catherine Hakala-Ausperk</a:t>
            </a:r>
          </a:p>
          <a:p>
            <a:pPr lvl="0">
              <a:spcBef>
                <a:spcPts val="0"/>
              </a:spcBef>
            </a:pPr>
            <a:r>
              <a:rPr lang="en-US" sz="17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chakalaausperk@gmail.com</a:t>
            </a:r>
            <a:endParaRPr lang="en-US" sz="17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384908"/>
            <a:ext cx="533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QUESTIONS?</a:t>
            </a:r>
          </a:p>
          <a:p>
            <a:r>
              <a:rPr lang="en-US" sz="5400" b="1" dirty="0" smtClean="0"/>
              <a:t>COMMENTS?</a:t>
            </a:r>
          </a:p>
          <a:p>
            <a:r>
              <a:rPr lang="en-US" sz="5400" b="1" dirty="0" smtClean="0"/>
              <a:t>IDEAS?</a:t>
            </a:r>
          </a:p>
          <a:p>
            <a:pPr algn="r"/>
            <a:r>
              <a:rPr lang="en-US" sz="5400" i="1" dirty="0" smtClean="0"/>
              <a:t>Thank you!</a:t>
            </a:r>
            <a:endParaRPr lang="en-US" sz="5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3" y="6497194"/>
            <a:ext cx="2264669" cy="295657"/>
          </a:xfrm>
          <a:prstGeom prst="rect">
            <a:avLst/>
          </a:prstGeom>
        </p:spPr>
      </p:pic>
      <p:pic>
        <p:nvPicPr>
          <p:cNvPr id="9" name="Picture 2" descr="https://pixabay.com/static/uploads/photo/2013/07/12/15/57/shields-150627_6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828800"/>
            <a:ext cx="2196089" cy="25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RECORD PROFESSIONAL GROWTH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4266" y="1669436"/>
            <a:ext cx="4114800" cy="392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WHAT’S THE VALUE TO THE RECEIVER?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https://encrypted-tbn3.gstatic.com/images?q=tbn:ANd9GcSsyxUJ86WrvzhdTwCD-O89N3RMxQF5aMjQRQ7ggmyTpPl_G5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0240"/>
            <a:ext cx="4038600" cy="26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dirty="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634266" y="1669436"/>
            <a:ext cx="4114800" cy="392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Annual Evaluations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Conference 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Professional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Awards &amp; Honors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Professional Achievement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PERSONAL SENSE OF REWARD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3074" name="Picture 2" descr="https://upload.wikimedia.org/wikipedia/commons/6/64/Ben_Roberts-Smith_medals_December_2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6" y="2241733"/>
            <a:ext cx="4318728" cy="26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0" y="5023223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Commons.Wikimedia.org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5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CREATE/SPREAD YOUR BRAND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34266" y="1669436"/>
            <a:ext cx="4114800" cy="3925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WHAT’S THE VALUE TO YOUR LIBRARY?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" y="3146323"/>
            <a:ext cx="4467187" cy="583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7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RECRUITING/JOB HUNTING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2618181"/>
            <a:ext cx="4114800" cy="22167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DEMONSTRATE: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Technical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Big Picture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122" name="Picture 2" descr="https://c2.staticflickr.com/6/5062/5644714850_f801b6e5ab_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1" y="2197785"/>
            <a:ext cx="4206245" cy="31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387303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flickr.com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3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ENGAGE LEARNERS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4266" y="2413944"/>
            <a:ext cx="4114800" cy="2445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rmAutofit lnSpcReduction="10000"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EMPHASIZE: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Competitiveness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 descr="https://upload.wikimedia.org/wikipedia/commons/4/4a/Taiwanese_Junior_High_School_Students_Sleeping_in_School_2007-10-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3" y="2039684"/>
            <a:ext cx="3913146" cy="31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387303"/>
            <a:ext cx="20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Commons.Wikimedia.org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7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79" y="3014328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3200" dirty="0" smtClean="0">
                <a:solidFill>
                  <a:prstClr val="white"/>
                </a:solidFill>
              </a:rPr>
              <a:t>How Do You Currently Track, Record and Use Your Professional Development History?</a:t>
            </a:r>
            <a:endParaRPr lang="en-US" sz="2400" i="1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en-US" sz="20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30" y="2286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sz="6000" b="1" dirty="0" smtClean="0">
                <a:solidFill>
                  <a:srgbClr val="7BCF27"/>
                </a:solidFill>
              </a:rPr>
              <a:t>Question:</a:t>
            </a:r>
            <a:endParaRPr lang="en-US" sz="6000" b="1" dirty="0">
              <a:solidFill>
                <a:srgbClr val="7BCF27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8059193">
            <a:off x="5535172" y="3784616"/>
            <a:ext cx="2166915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6436636"/>
            <a:ext cx="1983812" cy="2589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82" y="1354435"/>
            <a:ext cx="3434418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0930" y="2275075"/>
            <a:ext cx="148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Answer in Text Box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4122C5-4F29-48BA-8A90-6EF548C0E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663</Words>
  <Application>Microsoft Macintosh PowerPoint</Application>
  <PresentationFormat>On-screen Show (4:3)</PresentationFormat>
  <Paragraphs>208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Georgia</vt:lpstr>
      <vt:lpstr>Arial</vt:lpstr>
      <vt:lpstr>Introducing PowerPoint 2010</vt:lpstr>
      <vt:lpstr>PowerPoint Presentation</vt:lpstr>
      <vt:lpstr>PowerPoint Presentation</vt:lpstr>
      <vt:lpstr>PowerPoint Presentation</vt:lpstr>
      <vt:lpstr>RECORD PROFESSIONAL GROWTH</vt:lpstr>
      <vt:lpstr>PERSONAL SENSE OF REWARD</vt:lpstr>
      <vt:lpstr>CREATE/SPREAD YOUR BRAND</vt:lpstr>
      <vt:lpstr>RECRUITING/JOB HUNTING</vt:lpstr>
      <vt:lpstr>ENGAGE LEARNERS</vt:lpstr>
      <vt:lpstr>PowerPoint Presentation</vt:lpstr>
      <vt:lpstr>PowerPoint Presentation</vt:lpstr>
      <vt:lpstr>TO CREATE YOUR BADGE</vt:lpstr>
      <vt:lpstr>(COPYRIGHT FREE) ARTWORK</vt:lpstr>
      <vt:lpstr>DESCRIPTIONS</vt:lpstr>
      <vt:lpstr>WHAT’S A “BADGE SYSTEM?”</vt:lpstr>
      <vt:lpstr>INTRODUCTION TO CREDLY</vt:lpstr>
      <vt:lpstr>PowerPoint Presentation</vt:lpstr>
      <vt:lpstr>PowerPoint Presentation</vt:lpstr>
      <vt:lpstr>PowerPoint Presentation</vt:lpstr>
      <vt:lpstr>Next, add your description!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INTRODUCTORY LETTER</vt:lpstr>
      <vt:lpstr>DOUBLE CHECK EVERYTHING BEFORE SENDING</vt:lpstr>
      <vt:lpstr>CITE COMPETENCIES</vt:lpstr>
      <vt:lpstr>USE CSV FILES FOR LARGER CLASSES</vt:lpstr>
      <vt:lpstr>PowerPoint Presentation</vt:lpstr>
      <vt:lpstr>PowerPoint Presentation</vt:lpstr>
      <vt:lpstr>mswordresume.com</vt:lpstr>
      <vt:lpstr>skillnet.net</vt:lpstr>
      <vt:lpstr>Blog.coerll.utexas.edu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BADGING IN THE LIBRARY</dc:title>
  <dc:creator>Catherine Hakala-Ausperk</dc:creator>
  <cp:keywords/>
  <cp:lastModifiedBy>Stanley Strauss</cp:lastModifiedBy>
  <cp:revision>52</cp:revision>
  <cp:lastPrinted>2015-11-16T13:07:30Z</cp:lastPrinted>
  <dcterms:created xsi:type="dcterms:W3CDTF">2015-10-13T17:39:14Z</dcterms:created>
  <dcterms:modified xsi:type="dcterms:W3CDTF">2015-11-16T17:03:59Z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