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6" r:id="rId1"/>
  </p:sldMasterIdLst>
  <p:notesMasterIdLst>
    <p:notesMasterId r:id="rId76"/>
  </p:notesMasterIdLst>
  <p:sldIdLst>
    <p:sldId id="256" r:id="rId2"/>
    <p:sldId id="349" r:id="rId3"/>
    <p:sldId id="350" r:id="rId4"/>
    <p:sldId id="352" r:id="rId5"/>
    <p:sldId id="353" r:id="rId6"/>
    <p:sldId id="354" r:id="rId7"/>
    <p:sldId id="356" r:id="rId8"/>
    <p:sldId id="361" r:id="rId9"/>
    <p:sldId id="355" r:id="rId10"/>
    <p:sldId id="372" r:id="rId11"/>
    <p:sldId id="415" r:id="rId12"/>
    <p:sldId id="413" r:id="rId13"/>
    <p:sldId id="370" r:id="rId14"/>
    <p:sldId id="371" r:id="rId15"/>
    <p:sldId id="373" r:id="rId16"/>
    <p:sldId id="429" r:id="rId17"/>
    <p:sldId id="398" r:id="rId18"/>
    <p:sldId id="400" r:id="rId19"/>
    <p:sldId id="402" r:id="rId20"/>
    <p:sldId id="374" r:id="rId21"/>
    <p:sldId id="430" r:id="rId22"/>
    <p:sldId id="431" r:id="rId23"/>
    <p:sldId id="375" r:id="rId24"/>
    <p:sldId id="378" r:id="rId25"/>
    <p:sldId id="416" r:id="rId26"/>
    <p:sldId id="376" r:id="rId27"/>
    <p:sldId id="380" r:id="rId28"/>
    <p:sldId id="382" r:id="rId29"/>
    <p:sldId id="383" r:id="rId30"/>
    <p:sldId id="384" r:id="rId31"/>
    <p:sldId id="394" r:id="rId32"/>
    <p:sldId id="432" r:id="rId33"/>
    <p:sldId id="433" r:id="rId34"/>
    <p:sldId id="386" r:id="rId35"/>
    <p:sldId id="389" r:id="rId36"/>
    <p:sldId id="417" r:id="rId37"/>
    <p:sldId id="387" r:id="rId38"/>
    <p:sldId id="434" r:id="rId39"/>
    <p:sldId id="393" r:id="rId40"/>
    <p:sldId id="395" r:id="rId41"/>
    <p:sldId id="388" r:id="rId42"/>
    <p:sldId id="418" r:id="rId43"/>
    <p:sldId id="403" r:id="rId44"/>
    <p:sldId id="414" r:id="rId45"/>
    <p:sldId id="419" r:id="rId46"/>
    <p:sldId id="404" r:id="rId47"/>
    <p:sldId id="409" r:id="rId48"/>
    <p:sldId id="437" r:id="rId49"/>
    <p:sldId id="436" r:id="rId50"/>
    <p:sldId id="435" r:id="rId51"/>
    <p:sldId id="284" r:id="rId52"/>
    <p:sldId id="410" r:id="rId53"/>
    <p:sldId id="411" r:id="rId54"/>
    <p:sldId id="357" r:id="rId55"/>
    <p:sldId id="358" r:id="rId56"/>
    <p:sldId id="288" r:id="rId57"/>
    <p:sldId id="296" r:id="rId58"/>
    <p:sldId id="297" r:id="rId59"/>
    <p:sldId id="396" r:id="rId60"/>
    <p:sldId id="420" r:id="rId61"/>
    <p:sldId id="438" r:id="rId62"/>
    <p:sldId id="439" r:id="rId63"/>
    <p:sldId id="440" r:id="rId64"/>
    <p:sldId id="421" r:id="rId65"/>
    <p:sldId id="422" r:id="rId66"/>
    <p:sldId id="423" r:id="rId67"/>
    <p:sldId id="359" r:id="rId68"/>
    <p:sldId id="424" r:id="rId69"/>
    <p:sldId id="427" r:id="rId70"/>
    <p:sldId id="426" r:id="rId71"/>
    <p:sldId id="428" r:id="rId72"/>
    <p:sldId id="318" r:id="rId73"/>
    <p:sldId id="412" r:id="rId74"/>
    <p:sldId id="441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C084"/>
    <a:srgbClr val="2FF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77" autoAdjust="0"/>
    <p:restoredTop sz="86839" autoAdjust="0"/>
  </p:normalViewPr>
  <p:slideViewPr>
    <p:cSldViewPr snapToGrid="0" snapToObjects="1">
      <p:cViewPr>
        <p:scale>
          <a:sx n="128" d="100"/>
          <a:sy n="128" d="100"/>
        </p:scale>
        <p:origin x="1808" y="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7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notesMaster" Target="notesMasters/notesMaster1.xml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C1868-104C-934D-9DEA-B5F967E3893B}" type="datetimeFigureOut">
              <a:rPr lang="en-US" smtClean="0"/>
              <a:pPr/>
              <a:t>11/23/15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40CCA-6EB3-AB41-8777-BA9733A040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42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0CCA-6EB3-AB41-8777-BA9733A040B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39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136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0CCA-6EB3-AB41-8777-BA9733A040B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18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0CCA-6EB3-AB41-8777-BA9733A040B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97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n" sz="11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34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069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0CCA-6EB3-AB41-8777-BA9733A040B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9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0CCA-6EB3-AB41-8777-BA9733A040B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33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0CCA-6EB3-AB41-8777-BA9733A040B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500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" sz="1100" b="0" i="0" u="none" strike="noStrike" cap="none" baseline="0" dirty="0"/>
          </a:p>
        </p:txBody>
      </p:sp>
    </p:spTree>
    <p:extLst>
      <p:ext uri="{BB962C8B-B14F-4D97-AF65-F5344CB8AC3E}">
        <p14:creationId xmlns:p14="http://schemas.microsoft.com/office/powerpoint/2010/main" val="688871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0CCA-6EB3-AB41-8777-BA9733A040B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673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454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56464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800" b="0" i="0" u="none" strike="noStrike" cap="none" baseline="0"/>
          </a:p>
        </p:txBody>
      </p:sp>
    </p:spTree>
    <p:extLst>
      <p:ext uri="{BB962C8B-B14F-4D97-AF65-F5344CB8AC3E}">
        <p14:creationId xmlns:p14="http://schemas.microsoft.com/office/powerpoint/2010/main" val="62531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0CCA-6EB3-AB41-8777-BA9733A040B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69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" sz="11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2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800" b="0" i="0" u="none" strike="noStrike" cap="none" baseline="0" dirty="0"/>
          </a:p>
        </p:txBody>
      </p:sp>
    </p:spTree>
    <p:extLst>
      <p:ext uri="{BB962C8B-B14F-4D97-AF65-F5344CB8AC3E}">
        <p14:creationId xmlns:p14="http://schemas.microsoft.com/office/powerpoint/2010/main" val="622810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800" b="0" i="0" u="none" strike="noStrike" cap="none" baseline="0"/>
          </a:p>
        </p:txBody>
      </p:sp>
    </p:spTree>
    <p:extLst>
      <p:ext uri="{BB962C8B-B14F-4D97-AF65-F5344CB8AC3E}">
        <p14:creationId xmlns:p14="http://schemas.microsoft.com/office/powerpoint/2010/main" val="7349123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800" b="0" i="0" u="none" strike="noStrike" cap="none" baseline="0"/>
          </a:p>
        </p:txBody>
      </p:sp>
    </p:spTree>
    <p:extLst>
      <p:ext uri="{BB962C8B-B14F-4D97-AF65-F5344CB8AC3E}">
        <p14:creationId xmlns:p14="http://schemas.microsoft.com/office/powerpoint/2010/main" val="14938999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lang="en-US" sz="1800" b="0" i="0" u="none" strike="noStrike" cap="none" baseline="0" dirty="0" smtClean="0"/>
          </a:p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800" b="0" i="0" u="none" strike="noStrike" cap="none" baseline="0" dirty="0"/>
          </a:p>
        </p:txBody>
      </p:sp>
    </p:spTree>
    <p:extLst>
      <p:ext uri="{BB962C8B-B14F-4D97-AF65-F5344CB8AC3E}">
        <p14:creationId xmlns:p14="http://schemas.microsoft.com/office/powerpoint/2010/main" val="17452434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" sz="1100" b="0" i="0" u="none" strike="noStrike" cap="none" baseline="0" dirty="0"/>
          </a:p>
        </p:txBody>
      </p:sp>
    </p:spTree>
    <p:extLst>
      <p:ext uri="{BB962C8B-B14F-4D97-AF65-F5344CB8AC3E}">
        <p14:creationId xmlns:p14="http://schemas.microsoft.com/office/powerpoint/2010/main" val="1974425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6670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94083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0CCA-6EB3-AB41-8777-BA9733A040B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811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" sz="11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751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0CCA-6EB3-AB41-8777-BA9733A040B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926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0CCA-6EB3-AB41-8777-BA9733A040B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04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" sz="1100" b="0" i="0" u="none" strike="noStrike" cap="none" baseline="0" dirty="0"/>
          </a:p>
        </p:txBody>
      </p:sp>
    </p:spTree>
    <p:extLst>
      <p:ext uri="{BB962C8B-B14F-4D97-AF65-F5344CB8AC3E}">
        <p14:creationId xmlns:p14="http://schemas.microsoft.com/office/powerpoint/2010/main" val="14163387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70984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0CCA-6EB3-AB41-8777-BA9733A040B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64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4894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0CCA-6EB3-AB41-8777-BA9733A040B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422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" sz="11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290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77705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" sz="1100" b="0" i="0" u="none" strike="noStrike" cap="none" baseline="0" dirty="0"/>
          </a:p>
        </p:txBody>
      </p:sp>
    </p:spTree>
    <p:extLst>
      <p:ext uri="{BB962C8B-B14F-4D97-AF65-F5344CB8AC3E}">
        <p14:creationId xmlns:p14="http://schemas.microsoft.com/office/powerpoint/2010/main" val="8499778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9084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3704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3399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368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" sz="1100" b="0" i="0" u="none" strike="noStrike" cap="none" baseline="0" dirty="0"/>
          </a:p>
        </p:txBody>
      </p:sp>
    </p:spTree>
    <p:extLst>
      <p:ext uri="{BB962C8B-B14F-4D97-AF65-F5344CB8AC3E}">
        <p14:creationId xmlns:p14="http://schemas.microsoft.com/office/powerpoint/2010/main" val="17017709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2971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50428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93371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" sz="1100" b="0" i="0" u="none" strike="noStrike" cap="none" baseline="0" dirty="0"/>
          </a:p>
        </p:txBody>
      </p:sp>
    </p:spTree>
    <p:extLst>
      <p:ext uri="{BB962C8B-B14F-4D97-AF65-F5344CB8AC3E}">
        <p14:creationId xmlns:p14="http://schemas.microsoft.com/office/powerpoint/2010/main" val="1822880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1163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0CCA-6EB3-AB41-8777-BA9733A040B9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335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40CCA-6EB3-AB41-8777-BA9733A040B9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834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" sz="11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4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SzPct val="100000"/>
              <a:buNone/>
            </a:pPr>
            <a:endParaRPr lang="en" sz="11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213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" sz="1100" b="0" i="0" u="none" strike="noStrike" cap="none" baseline="0" dirty="0"/>
          </a:p>
        </p:txBody>
      </p:sp>
    </p:spTree>
    <p:extLst>
      <p:ext uri="{BB962C8B-B14F-4D97-AF65-F5344CB8AC3E}">
        <p14:creationId xmlns:p14="http://schemas.microsoft.com/office/powerpoint/2010/main" val="4046083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lang="en" sz="1100" b="0" i="0" u="none" strike="noStrike" cap="none" baseline="0" dirty="0"/>
          </a:p>
        </p:txBody>
      </p:sp>
    </p:spTree>
    <p:extLst>
      <p:ext uri="{BB962C8B-B14F-4D97-AF65-F5344CB8AC3E}">
        <p14:creationId xmlns:p14="http://schemas.microsoft.com/office/powerpoint/2010/main" val="1319379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0696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614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Clr>
                <a:schemeClr val="dk1"/>
              </a:buClr>
              <a:buSzPct val="100000"/>
              <a:buFont typeface="Arial"/>
              <a:buNone/>
            </a:pPr>
            <a:endParaRPr lang="en" sz="11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9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06276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</a:lstStyle>
          <a:p>
            <a:fld id="{C764B661-5D9B-4B0A-83C8-FBA80A671FCF}" type="datetime1">
              <a:rPr lang="en-US" smtClean="0"/>
              <a:pPr/>
              <a:t>11/23/15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216D-27E0-BB48-853E-EB2A32992F04}" type="datetimeFigureOut">
              <a:rPr lang="en-US" smtClean="0"/>
              <a:pPr/>
              <a:t>11/23/15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76F5-7D99-D04F-8D05-577AB6C29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ED97216D-27E0-BB48-853E-EB2A32992F04}" type="datetimeFigureOut">
              <a:rPr lang="en-US" smtClean="0"/>
              <a:pPr/>
              <a:t>11/23/15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4676F5-7D99-D04F-8D05-577AB6C29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 indent="457200">
              <a:spcBef>
                <a:spcPts val="0"/>
              </a:spcBef>
              <a:defRPr/>
            </a:lvl2pPr>
            <a:lvl3pPr indent="914400">
              <a:spcBef>
                <a:spcPts val="0"/>
              </a:spcBef>
              <a:defRPr/>
            </a:lvl3pPr>
            <a:lvl4pPr indent="1371600"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>
            <a:endParaRPr/>
          </a:p>
        </p:txBody>
      </p:sp>
      <p:cxnSp>
        <p:nvCxnSpPr>
          <p:cNvPr id="21" name="Shape 21"/>
          <p:cNvCxnSpPr/>
          <p:nvPr/>
        </p:nvCxnSpPr>
        <p:spPr>
          <a:xfrm>
            <a:off x="457200" y="1524000"/>
            <a:ext cx="8229600" cy="0"/>
          </a:xfrm>
          <a:prstGeom prst="straightConnector1">
            <a:avLst/>
          </a:prstGeom>
          <a:noFill/>
          <a:ln w="50800" cap="flat">
            <a:solidFill>
              <a:srgbClr val="DA000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0F066-0113-FD40-9F75-02D1EE209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59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216D-27E0-BB48-853E-EB2A32992F04}" type="datetimeFigureOut">
              <a:rPr lang="en-US" smtClean="0"/>
              <a:pPr/>
              <a:t>11/23/15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76F5-7D99-D04F-8D05-577AB6C29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865515-1FAA-430E-932F-0C9F78E13C75}" type="datetime1">
              <a:rPr lang="en-US" smtClean="0"/>
              <a:pPr/>
              <a:t>11/23/15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2BDB93A9-DE17-42E8-A366-46C30944BF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216D-27E0-BB48-853E-EB2A32992F04}" type="datetimeFigureOut">
              <a:rPr lang="en-US" smtClean="0"/>
              <a:pPr/>
              <a:t>11/23/15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76F5-7D99-D04F-8D05-577AB6C29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216D-27E0-BB48-853E-EB2A32992F04}" type="datetimeFigureOut">
              <a:rPr lang="en-US" smtClean="0"/>
              <a:pPr/>
              <a:t>11/23/15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76F5-7D99-D04F-8D05-577AB6C29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216D-27E0-BB48-853E-EB2A32992F04}" type="datetimeFigureOut">
              <a:rPr lang="en-US" smtClean="0"/>
              <a:pPr/>
              <a:t>11/23/15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76F5-7D99-D04F-8D05-577AB6C29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97216D-27E0-BB48-853E-EB2A32992F04}" type="datetimeFigureOut">
              <a:rPr lang="en-US" smtClean="0"/>
              <a:pPr/>
              <a:t>11/23/15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76F5-7D99-D04F-8D05-577AB6C29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216D-27E0-BB48-853E-EB2A32992F04}" type="datetimeFigureOut">
              <a:rPr lang="en-US" smtClean="0"/>
              <a:pPr/>
              <a:t>11/23/15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7216D-27E0-BB48-853E-EB2A32992F04}" type="datetimeFigureOut">
              <a:rPr lang="en-US" smtClean="0"/>
              <a:pPr/>
              <a:t>11/23/15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676F5-7D99-D04F-8D05-577AB6C290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6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</a:lstStyle>
          <a:p>
            <a:fld id="{ED97216D-27E0-BB48-853E-EB2A32992F04}" type="datetimeFigureOut">
              <a:rPr lang="en-US" smtClean="0"/>
              <a:pPr/>
              <a:t>11/23/15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fld id="{7E4676F5-7D99-D04F-8D05-577AB6C29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readadv.wordpress.com/" TargetMode="External"/><Relationship Id="rId4" Type="http://schemas.openxmlformats.org/officeDocument/2006/relationships/hyperlink" Target="http://www.earlyword.com/galleychat/" TargetMode="External"/><Relationship Id="rId5" Type="http://schemas.openxmlformats.org/officeDocument/2006/relationships/hyperlink" Target="http://titletalk.wikispaces.com/" TargetMode="External"/><Relationship Id="rId6" Type="http://schemas.openxmlformats.org/officeDocument/2006/relationships/hyperlink" Target="https://www.facebook.com/FridayReads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pewinternet.org/2013/12/30/social-media-update-2013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gCc2ZK6d1mZ286t4fXppv0Kj8W9_6D5-bffL67ekbLU/edit#slide=id.p" TargetMode="External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ibd.com/doc/183153451/Tumblr-for-Readers-Advisory" TargetMode="External"/><Relationship Id="rId4" Type="http://schemas.openxmlformats.org/officeDocument/2006/relationships/hyperlink" Target="http://thelifeguardlibrarian.tumblr.com/tumblarians" TargetMode="External"/><Relationship Id="rId5" Type="http://schemas.openxmlformats.org/officeDocument/2006/relationships/hyperlink" Target="http://www.thedigitalshift.com/2012/08/social-media/tumblrarian-101-tumblr-for-libraries-and-librarians/" TargetMode="External"/><Relationship Id="rId6" Type="http://schemas.openxmlformats.org/officeDocument/2006/relationships/hyperlink" Target="http://libdisplays.tumblr.com/" TargetMode="External"/><Relationship Id="rId7" Type="http://schemas.openxmlformats.org/officeDocument/2006/relationships/hyperlink" Target="http://www.businessinsider.com/tumblr-and-social-media-demographics-2013-12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572" y="399143"/>
            <a:ext cx="8581572" cy="1694903"/>
          </a:xfrm>
        </p:spPr>
        <p:txBody>
          <a:bodyPr/>
          <a:lstStyle/>
          <a:p>
            <a:pPr algn="l"/>
            <a:r>
              <a:rPr lang="en-US" sz="4800" b="1" cap="none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Using Social Media</a:t>
            </a:r>
            <a:br>
              <a:rPr lang="en-US" sz="4800" b="1" cap="none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</a:br>
            <a:r>
              <a:rPr lang="en-US" sz="4800" cap="none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for</a:t>
            </a:r>
            <a:r>
              <a:rPr lang="en-US" sz="4800" b="1" cap="none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cs typeface="Arial"/>
              </a:rPr>
              <a:t> Readers’ Advisory</a:t>
            </a:r>
            <a:endParaRPr lang="en-US" sz="4800" b="1" cap="none" dirty="0">
              <a:solidFill>
                <a:schemeClr val="tx2">
                  <a:lumMod val="90000"/>
                  <a:lumOff val="1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572" y="2729015"/>
            <a:ext cx="8581572" cy="2739570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Kaite Stover</a:t>
            </a:r>
          </a:p>
          <a:p>
            <a:r>
              <a:rPr lang="en-US" sz="3200" dirty="0" smtClean="0">
                <a:latin typeface="Arial"/>
                <a:cs typeface="Arial"/>
              </a:rPr>
              <a:t>Director of Readers’ Services</a:t>
            </a:r>
          </a:p>
          <a:p>
            <a:r>
              <a:rPr lang="en-US" sz="3200" dirty="0" smtClean="0">
                <a:latin typeface="Arial"/>
                <a:cs typeface="Arial"/>
              </a:rPr>
              <a:t>The Kansas City Public Library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1816" y="5811166"/>
            <a:ext cx="3826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An Infopeople Webinar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Thursday, December 3, 2015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897075" y="1246590"/>
            <a:ext cx="7772400" cy="1546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Readers’ Advisory 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725" y="3039789"/>
            <a:ext cx="5954350" cy="334932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7239000" cy="815340"/>
          </a:xfrm>
        </p:spPr>
        <p:txBody>
          <a:bodyPr/>
          <a:lstStyle/>
          <a:p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What is Facebook?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609416"/>
            <a:ext cx="7569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75000"/>
              <a:buFont typeface="Arial"/>
              <a:buChar char="•"/>
            </a:pPr>
            <a:r>
              <a:rPr lang="en-US" sz="2700" dirty="0" smtClean="0">
                <a:latin typeface="Arial"/>
                <a:cs typeface="Arial"/>
              </a:rPr>
              <a:t>Free social networking website</a:t>
            </a:r>
          </a:p>
          <a:p>
            <a:pPr>
              <a:buSzPct val="75000"/>
              <a:buFont typeface="Arial"/>
              <a:buChar char="•"/>
            </a:pPr>
            <a:r>
              <a:rPr lang="en-US" sz="2700" dirty="0" smtClean="0">
                <a:latin typeface="Arial"/>
                <a:cs typeface="Arial"/>
              </a:rPr>
              <a:t>Users register to create profiles</a:t>
            </a:r>
          </a:p>
          <a:p>
            <a:pPr>
              <a:buSzPct val="75000"/>
              <a:buFont typeface="Arial"/>
              <a:buChar char="•"/>
            </a:pPr>
            <a:r>
              <a:rPr lang="en-US" sz="2700" dirty="0" smtClean="0">
                <a:latin typeface="Arial"/>
                <a:cs typeface="Arial"/>
              </a:rPr>
              <a:t>Send messages, </a:t>
            </a:r>
          </a:p>
          <a:p>
            <a:pPr>
              <a:buSzPct val="75000"/>
              <a:buFont typeface="Arial"/>
              <a:buChar char="•"/>
            </a:pPr>
            <a:r>
              <a:rPr lang="en-US" sz="2700" dirty="0" smtClean="0">
                <a:latin typeface="Arial"/>
                <a:cs typeface="Arial"/>
              </a:rPr>
              <a:t>Create events, groups, fan/business pages</a:t>
            </a:r>
          </a:p>
          <a:p>
            <a:pPr>
              <a:buSzPct val="75000"/>
              <a:buFont typeface="Arial"/>
              <a:buChar char="•"/>
            </a:pPr>
            <a:r>
              <a:rPr lang="en-US" sz="2700" dirty="0" smtClean="0">
                <a:latin typeface="Arial"/>
                <a:cs typeface="Arial"/>
              </a:rPr>
              <a:t>Available in 37 languages</a:t>
            </a:r>
          </a:p>
          <a:p>
            <a:pPr>
              <a:buSzPct val="75000"/>
              <a:buFont typeface="Arial"/>
              <a:buChar char="•"/>
            </a:pPr>
            <a:r>
              <a:rPr lang="en-US" sz="2700" dirty="0" smtClean="0">
                <a:latin typeface="Arial"/>
                <a:cs typeface="Arial"/>
              </a:rPr>
              <a:t>Presence technology</a:t>
            </a:r>
          </a:p>
          <a:p>
            <a:pPr>
              <a:buSzPct val="75000"/>
              <a:buFont typeface="Arial"/>
              <a:buChar char="•"/>
            </a:pPr>
            <a:r>
              <a:rPr lang="en-US" sz="2700" dirty="0" smtClean="0">
                <a:latin typeface="Arial"/>
                <a:cs typeface="Arial"/>
              </a:rPr>
              <a:t>Created in 2004</a:t>
            </a:r>
          </a:p>
          <a:p>
            <a:pPr>
              <a:buSzPct val="75000"/>
              <a:buFont typeface="Arial"/>
              <a:buChar char="•"/>
            </a:pPr>
            <a:r>
              <a:rPr lang="en-US" sz="2700" dirty="0" smtClean="0">
                <a:latin typeface="Arial"/>
                <a:cs typeface="Arial"/>
              </a:rPr>
              <a:t>For additional information watch </a:t>
            </a:r>
            <a:r>
              <a:rPr lang="en-US" sz="2700" i="1" dirty="0" smtClean="0">
                <a:latin typeface="Arial"/>
                <a:cs typeface="Arial"/>
              </a:rPr>
              <a:t>The Social Network</a:t>
            </a:r>
            <a:r>
              <a:rPr lang="en-US" sz="2700" dirty="0" smtClean="0">
                <a:latin typeface="Arial"/>
                <a:cs typeface="Arial"/>
              </a:rPr>
              <a:t> (PG-13)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32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Facebook User/Reader Friendly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71% of internet-using adults</a:t>
            </a:r>
          </a:p>
          <a:p>
            <a:pPr>
              <a:buClrTx/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31% of those are seniors</a:t>
            </a:r>
          </a:p>
          <a:p>
            <a:pPr>
              <a:buClrTx/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Conversation/connections/community</a:t>
            </a:r>
          </a:p>
          <a:p>
            <a:pPr>
              <a:buFont typeface="Arial"/>
              <a:buChar char="•"/>
            </a:pPr>
            <a:endParaRPr lang="en-US" sz="2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3600" b="1" i="0" u="none" strike="noStrike" cap="none" baseline="0" dirty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Reader’s Advisory on Facebook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6477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3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Ask a question</a:t>
            </a:r>
          </a:p>
          <a:p>
            <a:pPr marL="6477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3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Offer a “bookmatch”</a:t>
            </a:r>
          </a:p>
          <a:p>
            <a:pPr marL="6477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3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Civic engagement &amp; reading</a:t>
            </a:r>
          </a:p>
          <a:p>
            <a:pPr marL="6477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3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Event (and reading) </a:t>
            </a:r>
            <a:r>
              <a:rPr lang="en" sz="3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promotion</a:t>
            </a:r>
            <a:endParaRPr lang="en-US" sz="30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47700" marR="0" lvl="0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3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Engagement and algorithms</a:t>
            </a:r>
            <a:endParaRPr lang="en" sz="3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dirty="0"/>
          </a:p>
          <a:p>
            <a:endParaRPr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422689" y="420415"/>
            <a:ext cx="2017986" cy="5868060"/>
          </a:xfrm>
          <a:prstGeom prst="rect">
            <a:avLst/>
          </a:prstGeom>
        </p:spPr>
      </p:pic>
      <p:pic>
        <p:nvPicPr>
          <p:cNvPr id="75" name="Shape 7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92106" y="420416"/>
            <a:ext cx="2036904" cy="5472873"/>
          </a:xfrm>
          <a:prstGeom prst="rect">
            <a:avLst/>
          </a:prstGeom>
        </p:spPr>
      </p:pic>
      <p:pic>
        <p:nvPicPr>
          <p:cNvPr id="76" name="Shape 7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098101" y="420415"/>
            <a:ext cx="2011680" cy="521221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207432"/>
            <a:ext cx="3938494" cy="3045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600" y="207432"/>
            <a:ext cx="3938495" cy="30457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1055" y="3253201"/>
            <a:ext cx="4738045" cy="3661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0"/>
            <a:ext cx="4000500" cy="3090387"/>
          </a:xfrm>
          <a:prstGeom prst="rect">
            <a:avLst/>
          </a:prstGeom>
        </p:spPr>
      </p:pic>
      <p:pic>
        <p:nvPicPr>
          <p:cNvPr id="4" name="Picture 3" descr="Bareknuckle2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3341179"/>
            <a:ext cx="5956300" cy="3350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" y="247650"/>
            <a:ext cx="8391525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5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161"/>
            <a:ext cx="7010400" cy="677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1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92" y="6134100"/>
            <a:ext cx="9160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http://i.telegraph.co.uk/multimedia/archive/02489/facebook-keeps-pen_2489492b.jpg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" y="304800"/>
            <a:ext cx="915581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0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3600" b="1" i="0" u="none" strike="noStrike" cap="none" baseline="0" dirty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Digitally-based Reader’s Advisory</a:t>
            </a:r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215900" y="1600200"/>
            <a:ext cx="7772400" cy="508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n-US" sz="28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most</a:t>
            </a:r>
            <a:r>
              <a:rPr lang="en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recent Novelist/LJ poll of </a:t>
            </a:r>
            <a:r>
              <a:rPr lang="en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librarians</a:t>
            </a:r>
            <a:endParaRPr lang="en-US" sz="28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93%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aid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their </a:t>
            </a:r>
            <a:r>
              <a:rPr lang="en" sz="2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libraries were pursuing </a:t>
            </a:r>
            <a:r>
              <a:rPr lang="en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</a:t>
            </a:r>
            <a:endParaRPr lang="en-US" sz="28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these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areas:</a:t>
            </a:r>
            <a:endParaRPr lang="en-US" sz="28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" sz="2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57250" marR="0" lvl="1" indent="-3619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Website resources: 79%</a:t>
            </a:r>
          </a:p>
          <a:p>
            <a:pPr marL="857250" marR="0" lvl="1" indent="-3619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Book recs via social media: 49%</a:t>
            </a:r>
          </a:p>
          <a:p>
            <a:pPr marL="857250" marR="0" lvl="1" indent="-3619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Readalike recs in catalog: 41%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i="0" u="none" strike="noStrike" cap="none" baseline="0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Who’s doing it right?</a:t>
            </a:r>
            <a:endParaRPr lang="en" sz="3600" b="1" i="0" u="none" strike="noStrike" cap="none" baseline="0" dirty="0">
              <a:solidFill>
                <a:srgbClr val="DA00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3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Seattle</a:t>
            </a:r>
            <a:r>
              <a:rPr lang="en-US" sz="3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Public Library</a:t>
            </a:r>
          </a:p>
          <a:p>
            <a:pPr marL="589788" lvl="1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 Librarian Party</a:t>
            </a:r>
          </a:p>
          <a:p>
            <a:pPr marL="589788" lvl="1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 questions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3000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Darien</a:t>
            </a:r>
            <a:r>
              <a:rPr lang="en-US" sz="3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Library</a:t>
            </a:r>
          </a:p>
          <a:p>
            <a:pPr marL="589788" lvl="1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sorts of cool stuff (steal these ideas)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3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Cuyahoga</a:t>
            </a:r>
            <a:r>
              <a:rPr lang="en-US" sz="30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Public Library</a:t>
            </a:r>
          </a:p>
          <a:p>
            <a:pPr marL="589788" lvl="1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Night Owls</a:t>
            </a:r>
            <a:endParaRPr lang="en" sz="27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6551"/>
            <a:ext cx="7975600" cy="4245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7600"/>
            <a:ext cx="4082985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985" y="1117600"/>
            <a:ext cx="3877408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924800" cy="1546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Readers’ Advisory on 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3439900" y="4484233"/>
            <a:ext cx="3657600" cy="60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3657522"/>
            <a:ext cx="5905500" cy="262333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buClr>
                <a:srgbClr val="FEFAF4"/>
              </a:buClr>
              <a:buSzPct val="25000"/>
            </a:pPr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What is</a:t>
            </a:r>
            <a:r>
              <a:rPr lang="en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 Twitter</a:t>
            </a:r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lang="en-US" sz="3800" b="1" i="0" u="none" strike="noStrike" cap="small" baseline="0" dirty="0">
              <a:solidFill>
                <a:schemeClr val="bg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1" name="Shape 101"/>
          <p:cNvSpPr txBox="1"/>
          <p:nvPr/>
        </p:nvSpPr>
        <p:spPr>
          <a:xfrm>
            <a:off x="377850" y="1606350"/>
            <a:ext cx="6494999" cy="41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Short 140-character messages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People who like the same stuff sharing short conversations &amp; breaking news 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Especially younger adults, people in cities, non-whites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And authors, publishers, journalists, bloggers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@mentions, </a:t>
            </a:r>
            <a:r>
              <a:rPr lang="en-US" sz="24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ReTweets</a:t>
            </a: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, #</a:t>
            </a:r>
            <a:r>
              <a:rPr lang="en-US" sz="24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hashtags</a:t>
            </a: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…</a:t>
            </a: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/>
          <a:srcRect b="16590"/>
          <a:stretch/>
        </p:blipFill>
        <p:spPr>
          <a:xfrm rot="504002">
            <a:off x="6117784" y="3677762"/>
            <a:ext cx="2608779" cy="290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Twitter User/Reader Friendly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52% of online adults are using multiple  platforms (Twitter is probably one of those platforms)</a:t>
            </a:r>
          </a:p>
          <a:p>
            <a:pPr>
              <a:buClrTx/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Short, sweet, high concept </a:t>
            </a:r>
          </a:p>
          <a:p>
            <a:pPr>
              <a:buClrTx/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Funny, timely, aware</a:t>
            </a:r>
          </a:p>
          <a:p>
            <a:pPr>
              <a:buFont typeface="Arial"/>
              <a:buChar char="•"/>
            </a:pPr>
            <a:endParaRPr lang="en" sz="2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3600" b="1" i="0" u="none" strike="noStrike" cap="none" baseline="0" dirty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Reader’s Advisory on Twitter</a:t>
            </a:r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241300" y="1600200"/>
            <a:ext cx="82296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Network of librarians for real-time discussion and suggestions.</a:t>
            </a:r>
          </a:p>
          <a:p>
            <a:pPr marL="914400" marR="0" lvl="0" indent="-26246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Live chats: </a:t>
            </a:r>
            <a:r>
              <a:rPr lang="en" sz="2400" b="0" i="0" u="sng" strike="noStrike" cap="none" baseline="0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#readadv</a:t>
            </a:r>
            <a:r>
              <a:rPr lang="en" sz="2400" b="0" i="0" u="none" strike="noStrike" cap="none" baseline="0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2400" b="0" i="0" u="sng" strike="noStrike" cap="none" baseline="0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#ewgc</a:t>
            </a:r>
            <a:r>
              <a:rPr lang="en" sz="2400" b="0" i="0" u="none" strike="noStrike" cap="none" baseline="0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" sz="2400" b="0" i="0" u="sng" strike="noStrike" cap="none" baseline="0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#titletalk</a:t>
            </a:r>
          </a:p>
          <a:p>
            <a:pPr marL="914400" marR="0" lvl="0" indent="-26246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sng" strike="noStrike" cap="none" baseline="0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#fridayreads</a:t>
            </a:r>
          </a:p>
          <a:p>
            <a:pPr marL="914400" marR="0" lvl="0" indent="-26246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#BoD: bookoftheday</a:t>
            </a:r>
          </a:p>
          <a:p>
            <a:pPr marL="914400" marR="0" lvl="0" indent="-26246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Integrate with Facebook, Instagram, Tumblr, Pinterest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buClr>
                <a:srgbClr val="FEFAF4"/>
              </a:buClr>
              <a:buSzPct val="25000"/>
            </a:pPr>
            <a:r>
              <a:rPr lang="en-US" sz="36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More Bookish People to Follow:</a:t>
            </a:r>
            <a:endParaRPr lang="en-US" sz="3800" b="1" cap="small" dirty="0">
              <a:solidFill>
                <a:schemeClr val="bg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5" name="Shape 115"/>
          <p:cNvSpPr txBox="1"/>
          <p:nvPr/>
        </p:nvSpPr>
        <p:spPr>
          <a:xfrm>
            <a:off x="938700" y="1530150"/>
            <a:ext cx="2763599" cy="339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Wingdings" charset="2"/>
              <a:buChar char="§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authors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Wingdings" charset="2"/>
              <a:buChar char="§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publishers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Wingdings" charset="2"/>
              <a:buChar char="§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editors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Wingdings" charset="2"/>
              <a:buChar char="§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associations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Wingdings" charset="2"/>
              <a:buChar char="§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bookshops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Trebuchet MS"/>
              <a:buNone/>
            </a:pPr>
            <a:endParaRPr sz="18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6" name="Shape 116"/>
          <p:cNvSpPr txBox="1"/>
          <p:nvPr/>
        </p:nvSpPr>
        <p:spPr>
          <a:xfrm>
            <a:off x="3507780" y="1530150"/>
            <a:ext cx="4931100" cy="317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Wingdings" charset="2"/>
              <a:buChar char="§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bloggers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Wingdings" charset="2"/>
              <a:buChar char="§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reviewers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Wingdings" charset="2"/>
              <a:buChar char="§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readers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Wingdings" charset="2"/>
              <a:buChar char="§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librarians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Wingdings" charset="2"/>
              <a:buChar char="§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your local author community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35" y="4704750"/>
            <a:ext cx="1898825" cy="1892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780" y="4635500"/>
            <a:ext cx="1690270" cy="2222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4176" y="4000500"/>
            <a:ext cx="2261804" cy="185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660" y="4281051"/>
            <a:ext cx="2045039" cy="18669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buClr>
                <a:srgbClr val="FEFAF4"/>
              </a:buClr>
              <a:buSzPct val="25000"/>
            </a:pPr>
            <a:r>
              <a:rPr lang="en-US" sz="36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Starting slow and small:</a:t>
            </a:r>
            <a:endParaRPr lang="en-US" sz="3800" b="1" cap="small" dirty="0">
              <a:solidFill>
                <a:schemeClr val="bg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2" name="Shape 132"/>
          <p:cNvSpPr txBox="1"/>
          <p:nvPr/>
        </p:nvSpPr>
        <p:spPr>
          <a:xfrm>
            <a:off x="429000" y="1219200"/>
            <a:ext cx="6457200" cy="3000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New releases / book news / reviews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Book-to-Movie trailers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“Just ordered” / “Just arrived”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#</a:t>
            </a:r>
            <a:r>
              <a:rPr lang="en-US" sz="24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FollowFriday</a:t>
            </a: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, #</a:t>
            </a:r>
            <a:r>
              <a:rPr lang="en-US" sz="24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FridayReads</a:t>
            </a: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, #</a:t>
            </a:r>
            <a:r>
              <a:rPr lang="en-US" sz="24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ThrowbackThursday</a:t>
            </a:r>
            <a:endParaRPr lang="en-US" sz="2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3" name="Shape 133"/>
          <p:cNvSpPr txBox="1"/>
          <p:nvPr/>
        </p:nvSpPr>
        <p:spPr>
          <a:xfrm>
            <a:off x="904575" y="4766175"/>
            <a:ext cx="2778599" cy="1828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100">
                <a:solidFill>
                  <a:schemeClr val="dk1"/>
                </a:solidFill>
              </a:rPr>
              <a:t>The Millions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100">
                <a:solidFill>
                  <a:schemeClr val="dk1"/>
                </a:solidFill>
              </a:rPr>
              <a:t>The Early Word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100">
                <a:solidFill>
                  <a:schemeClr val="dk1"/>
                </a:solidFill>
              </a:rPr>
              <a:t>Entertainment Weekly’s Shelf Life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100">
                <a:solidFill>
                  <a:schemeClr val="dk1"/>
                </a:solidFill>
              </a:rPr>
              <a:t>Publisher’s Weekly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100">
                <a:solidFill>
                  <a:schemeClr val="dk1"/>
                </a:solidFill>
              </a:rPr>
              <a:t>NPR Books</a:t>
            </a:r>
          </a:p>
        </p:txBody>
      </p:sp>
      <p:sp>
        <p:nvSpPr>
          <p:cNvPr id="134" name="Shape 134"/>
          <p:cNvSpPr txBox="1"/>
          <p:nvPr/>
        </p:nvSpPr>
        <p:spPr>
          <a:xfrm>
            <a:off x="3877875" y="4763725"/>
            <a:ext cx="2940900" cy="1828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100" dirty="0">
                <a:solidFill>
                  <a:schemeClr val="dk1"/>
                </a:solidFill>
              </a:rPr>
              <a:t>Huffington Post Books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100" dirty="0" err="1">
                <a:solidFill>
                  <a:schemeClr val="dk1"/>
                </a:solidFill>
              </a:rPr>
              <a:t>Buzzfeed</a:t>
            </a:r>
            <a:r>
              <a:rPr lang="en-US" sz="1100" dirty="0">
                <a:solidFill>
                  <a:schemeClr val="dk1"/>
                </a:solidFill>
              </a:rPr>
              <a:t> Books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100" dirty="0">
                <a:solidFill>
                  <a:schemeClr val="dk1"/>
                </a:solidFill>
              </a:rPr>
              <a:t>Book Riot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100" dirty="0">
                <a:solidFill>
                  <a:schemeClr val="dk1"/>
                </a:solidFill>
              </a:rPr>
              <a:t>Bookish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-US" sz="1100" dirty="0">
                <a:solidFill>
                  <a:schemeClr val="dk1"/>
                </a:solidFill>
              </a:rPr>
              <a:t>bookish people you follow on Twitter)</a:t>
            </a:r>
          </a:p>
        </p:txBody>
      </p:sp>
      <p:sp>
        <p:nvSpPr>
          <p:cNvPr id="135" name="Shape 135"/>
          <p:cNvSpPr txBox="1"/>
          <p:nvPr/>
        </p:nvSpPr>
        <p:spPr>
          <a:xfrm>
            <a:off x="481775" y="4655575"/>
            <a:ext cx="5855099" cy="5750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Ideas </a:t>
            </a:r>
            <a:r>
              <a:rPr lang="en-US" dirty="0"/>
              <a:t>where to find stuff:</a:t>
            </a:r>
          </a:p>
        </p:txBody>
      </p:sp>
      <p:pic>
        <p:nvPicPr>
          <p:cNvPr id="136" name="Shape 136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389999">
            <a:off x="5417616" y="2396507"/>
            <a:ext cx="3323338" cy="2706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429000" y="53032"/>
            <a:ext cx="8229600" cy="9099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buClr>
                <a:srgbClr val="FEFAF4"/>
              </a:buClr>
              <a:buSzPct val="25000"/>
            </a:pPr>
            <a:r>
              <a:rPr lang="en-US" sz="36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Keep it simple and lively:</a:t>
            </a:r>
            <a:endParaRPr lang="en-US" sz="3800" b="1" cap="small" dirty="0">
              <a:solidFill>
                <a:schemeClr val="bg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2" name="Shape 142"/>
          <p:cNvSpPr txBox="1"/>
          <p:nvPr/>
        </p:nvSpPr>
        <p:spPr>
          <a:xfrm>
            <a:off x="429000" y="1752600"/>
            <a:ext cx="5389499" cy="432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Hidden treasures from the catalog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Bookish quotes 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Staff Picks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Open ended questions: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“What’s the first book that made you love books?”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“Give a </a:t>
            </a:r>
            <a:r>
              <a:rPr lang="en-US" sz="18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shoutout</a:t>
            </a:r>
            <a:r>
              <a:rPr lang="en-US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to your favorite bookish canine.”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“Versus”</a:t>
            </a: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“What if… ?”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Answer bookish questions from your feed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402000">
            <a:off x="5734505" y="2765200"/>
            <a:ext cx="3111812" cy="3551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3600" b="1" i="0" u="none" strike="noStrike" cap="none" baseline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Digitally-based RA (cont)</a:t>
            </a:r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857250" marR="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Librarian blogs: 32%</a:t>
            </a:r>
          </a:p>
          <a:p>
            <a:pPr marL="857250" marR="0" lvl="1" indent="-3619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Patron book ratings: 31%</a:t>
            </a:r>
          </a:p>
          <a:p>
            <a:pPr marL="857250" marR="0" lvl="1" indent="-3619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Form-based RA: 19%</a:t>
            </a:r>
          </a:p>
          <a:p>
            <a:pPr marL="857250" marR="0" lvl="1" indent="-3619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Librarian chat on website: 19%</a:t>
            </a:r>
          </a:p>
          <a:p>
            <a:endParaRPr dirty="0"/>
          </a:p>
          <a:p>
            <a:endParaRPr dirty="0"/>
          </a:p>
          <a:p>
            <a:pPr marL="1016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</a:t>
            </a:r>
            <a:r>
              <a:rPr lang="en-US" sz="1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200" dirty="0" smtClean="0">
                <a:solidFill>
                  <a:srgbClr val="000090"/>
                </a:solidFill>
                <a:uFill>
                  <a:solidFill>
                    <a:schemeClr val="accent4">
                      <a:lumMod val="20000"/>
                      <a:lumOff val="80000"/>
                    </a:schemeClr>
                  </a:solidFill>
                </a:uFill>
                <a:latin typeface="Arial"/>
                <a:ea typeface="Arial"/>
                <a:cs typeface="Arial"/>
                <a:sym typeface="Arial"/>
              </a:rPr>
              <a:t>http://lj.libraryjournal.com/2014/02/library-services/the-state-of-readers-advisory/</a:t>
            </a:r>
            <a:endParaRPr lang="en" sz="1200" b="0" i="0" u="none" strike="noStrike" cap="none" baseline="0" dirty="0">
              <a:solidFill>
                <a:srgbClr val="000090"/>
              </a:solidFill>
              <a:uFill>
                <a:solidFill>
                  <a:schemeClr val="accent4">
                    <a:lumMod val="20000"/>
                    <a:lumOff val="80000"/>
                  </a:schemeClr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endParaRPr dirty="0"/>
          </a:p>
          <a:p>
            <a:endParaRPr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buClr>
                <a:srgbClr val="FEFAF4"/>
              </a:buClr>
              <a:buSzPct val="25000"/>
            </a:pPr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Up Your Game:</a:t>
            </a:r>
            <a:endParaRPr lang="en-US" sz="3800" b="1" cap="small" dirty="0">
              <a:solidFill>
                <a:schemeClr val="bg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9" name="Shape 149"/>
          <p:cNvSpPr txBox="1"/>
          <p:nvPr/>
        </p:nvSpPr>
        <p:spPr>
          <a:xfrm>
            <a:off x="389100" y="1617425"/>
            <a:ext cx="4685700" cy="4132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“Tweet us 3 titles and we’ll tweet 3 back”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(Or offer to recommend books based just on their twitter bio!)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#</a:t>
            </a:r>
            <a:r>
              <a:rPr lang="en-US" sz="2400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Shelfies</a:t>
            </a:r>
            <a:endParaRPr lang="en-US" sz="240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“My Ideal Bookshelf” &amp; other staff lists</a:t>
            </a: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750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Book Math</a:t>
            </a:r>
          </a:p>
        </p:txBody>
      </p:sp>
      <p:pic>
        <p:nvPicPr>
          <p:cNvPr id="150" name="Shape 150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468000">
            <a:off x="5149609" y="2769934"/>
            <a:ext cx="3662731" cy="3271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i="0" u="none" strike="noStrike" cap="none" baseline="0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Who’s doing it right?</a:t>
            </a:r>
            <a:endParaRPr lang="en" sz="3600" b="1" i="0" u="none" strike="noStrike" cap="none" baseline="0" dirty="0">
              <a:solidFill>
                <a:srgbClr val="DA00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Seattle Public Library (they do everything right)</a:t>
            </a:r>
          </a:p>
          <a:p>
            <a:pPr marL="589788" lvl="1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en-US" sz="24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SPLBuzz</a:t>
            </a:r>
            <a:endParaRPr lang="en-US" sz="24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Lawrence (KS) Public Library</a:t>
            </a:r>
          </a:p>
          <a:p>
            <a:pPr marL="589788" lvl="1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en-US" sz="24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lawrencelibrary</a:t>
            </a:r>
            <a:endParaRPr lang="en-US" sz="24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en-US" sz="27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New York Public Library (of course)</a:t>
            </a:r>
          </a:p>
          <a:p>
            <a:pPr marL="589788" lvl="1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en-US" sz="24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nypl</a:t>
            </a:r>
            <a:endParaRPr lang="en-US" sz="24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Homewood</a:t>
            </a:r>
            <a:r>
              <a:rPr lang="en-US" sz="27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(AL) Public Library</a:t>
            </a:r>
          </a:p>
          <a:p>
            <a:pPr marL="589788" lvl="1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@</a:t>
            </a:r>
            <a:r>
              <a:rPr lang="en-US" sz="24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WeKnowBooksETC</a:t>
            </a:r>
            <a:endParaRPr lang="en-US" sz="24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152400">
              <a:buClr>
                <a:schemeClr val="dk1"/>
              </a:buClr>
              <a:buSzPct val="25000"/>
            </a:pPr>
            <a:endParaRPr lang="en-US" sz="24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89788" lvl="1" indent="-152400">
              <a:buClr>
                <a:schemeClr val="dk1"/>
              </a:buClr>
              <a:buSzPct val="25000"/>
            </a:pPr>
            <a:endParaRPr lang="en" sz="24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52" y="615950"/>
            <a:ext cx="6951447" cy="6064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35" y="1381124"/>
            <a:ext cx="5471765" cy="5172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951304" cy="1546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Readers’ Advisory on 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3439900" y="4484233"/>
            <a:ext cx="3657600" cy="60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872" y="3657522"/>
            <a:ext cx="6488232" cy="276973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What is </a:t>
            </a:r>
            <a:r>
              <a:rPr lang="en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Goodreads</a:t>
            </a:r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="1" dirty="0" smtClean="0"/>
          </a:p>
          <a:p>
            <a:pPr>
              <a:buClrTx/>
              <a:buSzPct val="75000"/>
              <a:buFont typeface="Arial"/>
              <a:buChar char="•"/>
            </a:pPr>
            <a:r>
              <a:rPr lang="en-US" sz="2900" dirty="0" smtClean="0"/>
              <a:t>Goodreads </a:t>
            </a:r>
            <a:r>
              <a:rPr lang="en-US" sz="2900" dirty="0"/>
              <a:t>is the world’s largest site for readers and book recommendations. Our mission is to help people find and share books they love. </a:t>
            </a:r>
            <a:r>
              <a:rPr lang="en-US" sz="2900" dirty="0" err="1"/>
              <a:t>Goodreads</a:t>
            </a:r>
            <a:r>
              <a:rPr lang="en-US" sz="2900" dirty="0"/>
              <a:t> launched in January 2007.</a:t>
            </a:r>
          </a:p>
          <a:p>
            <a:pPr marL="0" indent="0">
              <a:buNone/>
            </a:pP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32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Goodreads User/Reader Friendly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Serious reader seeks books for not-so-serious reading. Format agnostic</a:t>
            </a:r>
          </a:p>
          <a:p>
            <a:pPr>
              <a:buClrTx/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Crowd sourced tagging 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3600" b="1" i="0" u="none" strike="noStrike" cap="none" baseline="0" dirty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Reader’s Advisory on Goodreads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Feature:</a:t>
            </a:r>
          </a:p>
          <a:p>
            <a:pPr marL="9144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Best books and staff picks</a:t>
            </a:r>
          </a:p>
          <a:p>
            <a:pPr marL="9144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Readalikes and reading lists</a:t>
            </a:r>
          </a:p>
          <a:p>
            <a:pPr marL="9144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Books recommended by patrons</a:t>
            </a:r>
          </a:p>
          <a:p>
            <a:pPr marL="9144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</a:t>
            </a:r>
            <a:r>
              <a:rPr lang="en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acquisitions</a:t>
            </a:r>
            <a:endParaRPr lang="en-US" sz="24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Archived lists for book groups</a:t>
            </a:r>
            <a:endParaRPr lang="en" sz="24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Polls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8129"/>
            <a:ext cx="7924800" cy="5280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3200"/>
            <a:ext cx="7239000" cy="713740"/>
          </a:xfrm>
        </p:spPr>
        <p:txBody>
          <a:bodyPr/>
          <a:lstStyle/>
          <a:p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Discussion Boards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58240"/>
            <a:ext cx="82296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11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3600" b="1" i="0" u="none" strike="noStrike" cap="none" baseline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Adult Social Media Users</a:t>
            </a:r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254000" y="1600200"/>
            <a:ext cx="7886700" cy="510720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334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71% of internet-using adults are using Facebook, </a:t>
            </a:r>
            <a:endParaRPr lang="en-US" sz="24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women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31% seniors</a:t>
            </a:r>
            <a:endParaRPr lang="en" sz="24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 use multiple platforms</a:t>
            </a:r>
          </a:p>
          <a:p>
            <a:pPr marL="5334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42</a:t>
            </a:r>
            <a:r>
              <a:rPr lang="en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 </a:t>
            </a: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Pinterest, 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majority</a:t>
            </a:r>
            <a:r>
              <a:rPr lang="en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women</a:t>
            </a:r>
            <a:endParaRPr lang="en-US" sz="24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indent="-342900">
              <a:spcBef>
                <a:spcPts val="60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</a:t>
            </a:r>
            <a:r>
              <a:rPr lang="en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 use Instagram, recent increase in </a:t>
            </a: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young adults 18-29</a:t>
            </a:r>
            <a:endParaRPr lang="en" sz="24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r>
              <a:rPr lang="en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 </a:t>
            </a: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</a:t>
            </a:r>
            <a:r>
              <a:rPr lang="en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Twitter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daily use decreasing among adults</a:t>
            </a:r>
          </a:p>
          <a:p>
            <a:pPr marL="5334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endParaRPr lang="en-US" sz="2400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33400" marR="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" sz="12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Source</a:t>
            </a:r>
            <a:r>
              <a:rPr lang="en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1/9/15--</a:t>
            </a:r>
            <a:r>
              <a:rPr lang="en" sz="12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Sept 201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" sz="12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Pew </a:t>
            </a:r>
            <a:r>
              <a:rPr lang="en" sz="12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Survey:</a:t>
            </a:r>
            <a:r>
              <a:rPr lang="en-US" sz="12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 smtClean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http://www.pewinternet.org/2015/01/09/social-media-update-2014/</a:t>
            </a:r>
            <a:endParaRPr lang="en-US" sz="1200" b="0" i="0" u="sng" strike="noStrike" cap="none" baseline="0" dirty="0" smtClean="0">
              <a:solidFill>
                <a:srgbClr val="000090"/>
              </a:solidFill>
              <a:latin typeface="Arial"/>
              <a:ea typeface="Arial"/>
              <a:cs typeface="Arial"/>
              <a:sym typeface="Arial"/>
              <a:hlinkClick r:id="rId3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i="0" u="none" strike="noStrike" cap="none" baseline="0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Who’s doing it right?</a:t>
            </a:r>
            <a:endParaRPr lang="en" sz="3600" b="1" i="0" u="none" strike="noStrike" cap="none" baseline="0" dirty="0">
              <a:solidFill>
                <a:srgbClr val="DA00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-279400" y="1600200"/>
            <a:ext cx="81788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914400" lvl="0" indent="-317500">
              <a:spcBef>
                <a:spcPts val="60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Huntsville-Madison County (AL) Public Library</a:t>
            </a:r>
            <a:endParaRPr lang="en" sz="2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17500">
              <a:spcBef>
                <a:spcPts val="60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Mid-Continent (MO) Public Library</a:t>
            </a:r>
            <a:endParaRPr lang="en" sz="2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17500">
              <a:spcBef>
                <a:spcPts val="60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Salt Lake County (UT) Library Services</a:t>
            </a:r>
          </a:p>
          <a:p>
            <a:pPr marL="914400" lvl="0" indent="-317500">
              <a:spcBef>
                <a:spcPts val="60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Anne Arundel County (MD) Public Library</a:t>
            </a:r>
            <a:endParaRPr lang="en" sz="2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152400">
              <a:buClr>
                <a:schemeClr val="dk1"/>
              </a:buClr>
              <a:buSzPct val="25000"/>
            </a:pPr>
            <a:endParaRPr lang="en" sz="27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hape 11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112578" y="319512"/>
            <a:ext cx="4717042" cy="56830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1" y="1003300"/>
            <a:ext cx="5346700" cy="2094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432" y="2133600"/>
            <a:ext cx="4948229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ctrTitle"/>
          </p:nvPr>
        </p:nvSpPr>
        <p:spPr>
          <a:xfrm>
            <a:off x="685799" y="2111123"/>
            <a:ext cx="7941365" cy="1546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Readers’ Advisory on 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3439900" y="4484233"/>
            <a:ext cx="3657600" cy="60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160" name="Shape 16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374101" y="3609264"/>
            <a:ext cx="6492725" cy="2190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What is Pinterest?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="1" dirty="0" smtClean="0"/>
          </a:p>
          <a:p>
            <a:pPr>
              <a:buClrTx/>
              <a:buSzPct val="75000"/>
              <a:buFont typeface="Arial"/>
              <a:buChar char="•"/>
            </a:pPr>
            <a:r>
              <a:rPr lang="en-US" sz="2900" dirty="0" smtClean="0"/>
              <a:t>Visual bookmarking tool/image collecting site for your interests, projects, hobbies, “good </a:t>
            </a:r>
            <a:r>
              <a:rPr lang="en-US" sz="2900" dirty="0" err="1" smtClean="0"/>
              <a:t>intentions,”etc</a:t>
            </a:r>
            <a:r>
              <a:rPr lang="en-US" sz="2900" dirty="0" smtClean="0"/>
              <a:t>. Pinterest launched in 2010.</a:t>
            </a:r>
          </a:p>
          <a:p>
            <a:pPr>
              <a:buClrTx/>
              <a:buSzPct val="75000"/>
              <a:buFont typeface="Arial"/>
              <a:buChar char="•"/>
            </a:pPr>
            <a:r>
              <a:rPr lang="en-US" sz="2900" dirty="0" smtClean="0"/>
              <a:t>Pinterest is the Internet’s most glamorous wormhole. </a:t>
            </a:r>
          </a:p>
          <a:p>
            <a:endParaRPr lang="en-US" sz="2900" dirty="0" smtClean="0"/>
          </a:p>
          <a:p>
            <a:pPr marL="0" indent="0">
              <a:buNone/>
            </a:pP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32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3380"/>
            <a:ext cx="7239000" cy="726440"/>
          </a:xfrm>
        </p:spPr>
        <p:txBody>
          <a:bodyPr>
            <a:normAutofit fontScale="90000"/>
          </a:bodyPr>
          <a:lstStyle/>
          <a:p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Pinterest User/Reader Friendly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416"/>
            <a:ext cx="7607300" cy="4846320"/>
          </a:xfrm>
        </p:spPr>
        <p:txBody>
          <a:bodyPr/>
          <a:lstStyle/>
          <a:p>
            <a:pPr>
              <a:buClrTx/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WOMEN who read/craft/cook/bake/sew/travel/garden/party/get married (better than you—kidding)</a:t>
            </a:r>
          </a:p>
          <a:p>
            <a:pPr>
              <a:buClrTx/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Promote books that speak to those interests </a:t>
            </a:r>
            <a:endParaRPr lang="en" sz="2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3600" b="1" i="0" u="none" strike="noStrike" cap="none" baseline="0" dirty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Reader’s Advisory on Pinterest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Feature:</a:t>
            </a:r>
          </a:p>
          <a:p>
            <a:pPr marL="9144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Best books and staff picks</a:t>
            </a:r>
          </a:p>
          <a:p>
            <a:pPr marL="9144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Readalikes and reading lists</a:t>
            </a:r>
          </a:p>
          <a:p>
            <a:pPr marL="9144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Books recommended by patrons</a:t>
            </a:r>
          </a:p>
          <a:p>
            <a:pPr marL="9144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acquisitions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4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Collaborate </a:t>
            </a: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 boards with patrons and other </a:t>
            </a:r>
            <a:r>
              <a:rPr lang="en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libraries</a:t>
            </a:r>
            <a:endParaRPr lang="en" sz="24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i="0" u="none" strike="noStrike" cap="none" baseline="0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Who’s doing it right?</a:t>
            </a:r>
            <a:endParaRPr lang="en" sz="3600" b="1" i="0" u="none" strike="noStrike" cap="none" baseline="0" dirty="0">
              <a:solidFill>
                <a:srgbClr val="DA00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</a:t>
            </a:r>
            <a:r>
              <a:rPr lang="en-US" sz="27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York Public Library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Cedar</a:t>
            </a:r>
            <a:r>
              <a:rPr lang="en-US" sz="27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City (UT) Public Library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Allen County (IN) Public Library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Manhattan (KS) Public Library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Park Ridge (IL) Public Library</a:t>
            </a:r>
            <a:endParaRPr lang="en-US" sz="27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152400">
              <a:buClr>
                <a:schemeClr val="dk1"/>
              </a:buClr>
              <a:buSzPct val="25000"/>
            </a:pPr>
            <a:endParaRPr lang="en" sz="27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88" y="1089514"/>
            <a:ext cx="8118062" cy="4384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0852"/>
            <a:ext cx="9291556" cy="4807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i="0" u="none" strike="noStrike" cap="none" baseline="0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Readers’ Advisory:</a:t>
            </a:r>
            <a:r>
              <a:rPr lang="en-US" sz="3600" b="1" i="0" u="none" strike="noStrike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3600" b="1" i="0" u="none" strike="noStrike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b="1" i="0" u="none" strike="noStrike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In-person vs. online</a:t>
            </a:r>
            <a:endParaRPr lang="en" sz="3600" b="1" i="0" u="none" strike="noStrike" cap="none" baseline="0" dirty="0">
              <a:solidFill>
                <a:srgbClr val="DA00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08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Reader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Reading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Conversation</a:t>
            </a:r>
          </a:p>
          <a:p>
            <a:pPr marL="342900" indent="-152400">
              <a:buClr>
                <a:schemeClr val="dk1"/>
              </a:buClr>
              <a:buSzPct val="25000"/>
            </a:pPr>
            <a:endParaRPr lang="en-US" sz="2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152400">
              <a:buClr>
                <a:schemeClr val="dk1"/>
              </a:buClr>
              <a:buSzPct val="25000"/>
              <a:buNone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Which is better? Which is your preference?</a:t>
            </a:r>
          </a:p>
          <a:p>
            <a:pPr marL="342900" indent="-152400">
              <a:buClr>
                <a:schemeClr val="dk1"/>
              </a:buClr>
              <a:buSzPct val="25000"/>
              <a:buNone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is your patrons’ preference? Which one</a:t>
            </a:r>
          </a:p>
          <a:p>
            <a:pPr marL="342900" indent="-152400">
              <a:buClr>
                <a:schemeClr val="dk1"/>
              </a:buClr>
              <a:buSzPct val="25000"/>
              <a:buNone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fits in your workday better?</a:t>
            </a:r>
          </a:p>
          <a:p>
            <a:pPr marL="342900" indent="-152400">
              <a:buClr>
                <a:schemeClr val="dk1"/>
              </a:buClr>
              <a:buSzPct val="25000"/>
            </a:pPr>
            <a:endParaRPr lang="en" sz="2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8648829" cy="474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897075" y="1246590"/>
            <a:ext cx="7772400" cy="15463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Readers’ Advisory on</a:t>
            </a:r>
          </a:p>
        </p:txBody>
      </p:sp>
      <p:pic>
        <p:nvPicPr>
          <p:cNvPr id="24" name="Shape 24">
            <a:hlinkClick r:id="rId3"/>
          </p:cNvPr>
          <p:cNvPicPr preferRelativeResize="0"/>
          <p:nvPr/>
        </p:nvPicPr>
        <p:blipFill rotWithShape="1">
          <a:blip r:embed="rId4"/>
          <a:srcRect l="-6574" t="13594" r="-1743" b="35697"/>
          <a:stretch/>
        </p:blipFill>
        <p:spPr>
          <a:xfrm>
            <a:off x="1307488" y="2703967"/>
            <a:ext cx="6529025" cy="3056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What is </a:t>
            </a:r>
            <a:r>
              <a:rPr lang="en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Tumblr</a:t>
            </a:r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lang="en" dirty="0"/>
          </a:p>
        </p:txBody>
      </p:sp>
      <p:sp>
        <p:nvSpPr>
          <p:cNvPr id="30" name="Shape 30"/>
          <p:cNvSpPr txBox="1"/>
          <p:nvPr/>
        </p:nvSpPr>
        <p:spPr>
          <a:xfrm>
            <a:off x="1784125" y="2242967"/>
            <a:ext cx="4560600" cy="1670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dirty="0"/>
              <a:t>the boring answer: 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r>
              <a:rPr lang="en" sz="1800" dirty="0"/>
              <a:t>a microblogging </a:t>
            </a:r>
            <a:r>
              <a:rPr lang="en" sz="1800" dirty="0" smtClean="0"/>
              <a:t>platform</a:t>
            </a:r>
            <a:r>
              <a:rPr lang="en-US" sz="1800" smtClean="0"/>
              <a:t> and</a:t>
            </a:r>
            <a:r>
              <a:rPr lang="en" sz="1800" smtClean="0"/>
              <a:t> </a:t>
            </a:r>
            <a:r>
              <a:rPr lang="en" sz="1800"/>
              <a:t>social media site that supports multimedia options. </a:t>
            </a:r>
          </a:p>
        </p:txBody>
      </p:sp>
      <p:sp>
        <p:nvSpPr>
          <p:cNvPr id="31" name="Shape 31"/>
          <p:cNvSpPr txBox="1"/>
          <p:nvPr/>
        </p:nvSpPr>
        <p:spPr>
          <a:xfrm>
            <a:off x="386625" y="3371567"/>
            <a:ext cx="6978600" cy="4020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>
                <a:solidFill>
                  <a:schemeClr val="dk1"/>
                </a:solidFill>
              </a:rPr>
              <a:t>But what is tumblr *really*?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But really, </a:t>
            </a:r>
            <a:r>
              <a:rPr lang="en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Tumblr</a:t>
            </a:r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 is…</a:t>
            </a:r>
            <a:endParaRPr lang="en" dirty="0"/>
          </a:p>
        </p:txBody>
      </p:sp>
      <p:pic>
        <p:nvPicPr>
          <p:cNvPr id="37" name="Shape 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190750" y="2994917"/>
            <a:ext cx="4762500" cy="35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38"/>
          <p:cNvSpPr txBox="1"/>
          <p:nvPr/>
        </p:nvSpPr>
        <p:spPr>
          <a:xfrm>
            <a:off x="2031826" y="1790534"/>
            <a:ext cx="5624399" cy="120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000"/>
              <a:t>#CAT GIFS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buClr>
                <a:schemeClr val="accent1"/>
              </a:buClr>
              <a:buSzPct val="25000"/>
            </a:pPr>
            <a:r>
              <a:rPr lang="en-US" sz="3600" cap="none" dirty="0" err="1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Tumblr</a:t>
            </a:r>
            <a:r>
              <a:rPr lang="en-US" sz="36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 User/Reader Friendly</a:t>
            </a:r>
            <a:endParaRPr lang="en" sz="3600" b="1" i="0" u="none" strike="noStrike" cap="none" baseline="0" dirty="0">
              <a:solidFill>
                <a:srgbClr val="DA00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About half of regular Tumblr users are 16-24; </a:t>
            </a:r>
            <a:endParaRPr lang="en-US" sz="24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users spend</a:t>
            </a:r>
            <a:r>
              <a:rPr lang="en-US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</a:t>
            </a: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 time on the site </a:t>
            </a:r>
            <a:r>
              <a:rPr lang="en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than</a:t>
            </a:r>
            <a:endParaRPr lang="en-US" sz="24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other </a:t>
            </a: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networks* </a:t>
            </a:r>
          </a:p>
          <a:p>
            <a:pPr marL="914400" marR="0" lvl="0" indent="-27516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Visual format great for reader’s advisory</a:t>
            </a:r>
          </a:p>
          <a:p>
            <a:pPr marL="914400" marR="0" lvl="0" indent="-27516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Flowcharts</a:t>
            </a:r>
          </a:p>
          <a:p>
            <a:pPr marL="914400" marR="0" lvl="0" indent="-27516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Stephanie Anderson’s </a:t>
            </a:r>
            <a:r>
              <a:rPr lang="en" sz="2000" b="0" i="0" u="sng" strike="noStrike" cap="none" baseline="0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Tumblr for Reader’s Advisory</a:t>
            </a:r>
          </a:p>
          <a:p>
            <a:pPr marL="914400" marR="0" lvl="0" indent="-27516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000" b="0" i="0" u="sng" strike="noStrike" cap="none" baseline="0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Libraries and </a:t>
            </a:r>
            <a:r>
              <a:rPr lang="en-US" sz="2000" b="0" i="0" u="sng" strike="noStrike" cap="none" baseline="0" dirty="0" smtClean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L</a:t>
            </a:r>
            <a:r>
              <a:rPr lang="en" sz="2000" b="0" i="0" u="sng" strike="noStrike" cap="none" baseline="0" dirty="0" smtClean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ibrarians </a:t>
            </a:r>
            <a:r>
              <a:rPr lang="en" sz="2000" b="0" i="0" u="sng" strike="noStrike" cap="none" baseline="0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on Tumblr</a:t>
            </a:r>
          </a:p>
          <a:p>
            <a:pPr marL="914400" marR="0" lvl="0" indent="-27516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000" b="0" i="1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Library Journal</a:t>
            </a:r>
            <a:r>
              <a:rPr lang="en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’s </a:t>
            </a:r>
            <a:r>
              <a:rPr lang="en" sz="2000" b="0" i="0" u="sng" strike="noStrike" cap="none" baseline="0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Tumblarian 101</a:t>
            </a:r>
          </a:p>
          <a:p>
            <a:pPr marL="914400" marR="0" lvl="0" indent="-27516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Display ideas at </a:t>
            </a:r>
            <a:r>
              <a:rPr lang="en" sz="2000" b="0" i="0" u="sng" strike="noStrike" cap="none" baseline="0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libdisplays.tumblr.com</a:t>
            </a:r>
          </a:p>
          <a:p>
            <a:pPr marL="342900" marR="0" lvl="0" indent="-152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*Source: </a:t>
            </a:r>
            <a:r>
              <a:rPr lang="en" sz="1200" b="0" i="0" u="sng" strike="noStrike" cap="none" baseline="0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http://www.businessinsider.com/tumblr-and-social-media-demographics-2013-12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3600" b="1" i="0" u="none" strike="noStrike" cap="none" baseline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If You Like &gt; Try &gt; Why</a:t>
            </a:r>
          </a:p>
        </p:txBody>
      </p:sp>
      <p:pic>
        <p:nvPicPr>
          <p:cNvPr id="142" name="Shape 14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581900" y="1551360"/>
            <a:ext cx="2878606" cy="4967600"/>
          </a:xfrm>
          <a:prstGeom prst="rect">
            <a:avLst/>
          </a:prstGeom>
        </p:spPr>
      </p:pic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2811900" y="1600200"/>
            <a:ext cx="5874898" cy="505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pPr marL="342900" marR="0" lvl="0" indent="-152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via Molly </a:t>
            </a:r>
            <a:r>
              <a:rPr lang="en" sz="1000" b="0" i="0" u="none" strike="noStrike" cap="none" baseline="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Wetta</a:t>
            </a:r>
            <a:r>
              <a:rPr lang="en" sz="1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Wrapped up in Books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 sz="36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Tumblr</a:t>
            </a:r>
            <a:r>
              <a:rPr lang="en-US" sz="36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 is…</a:t>
            </a:r>
            <a:endParaRPr lang="en" dirty="0"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180750" y="1703900"/>
            <a:ext cx="2456100" cy="1274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#BOOKS</a:t>
            </a:r>
          </a:p>
        </p:txBody>
      </p:sp>
      <p:pic>
        <p:nvPicPr>
          <p:cNvPr id="52" name="Shape 52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133676" y="2934467"/>
            <a:ext cx="4848839" cy="343953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Shape 53"/>
          <p:cNvSpPr txBox="1"/>
          <p:nvPr/>
        </p:nvSpPr>
        <p:spPr>
          <a:xfrm>
            <a:off x="3542700" y="1417834"/>
            <a:ext cx="2456100" cy="756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#READING</a:t>
            </a:r>
          </a:p>
        </p:txBody>
      </p:sp>
      <p:sp>
        <p:nvSpPr>
          <p:cNvPr id="54" name="Shape 54"/>
          <p:cNvSpPr txBox="1"/>
          <p:nvPr/>
        </p:nvSpPr>
        <p:spPr>
          <a:xfrm>
            <a:off x="5998801" y="2174234"/>
            <a:ext cx="2576099" cy="1082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#LIBRARIES</a:t>
            </a:r>
          </a:p>
        </p:txBody>
      </p:sp>
      <p:pic>
        <p:nvPicPr>
          <p:cNvPr id="55" name="Shape 5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80750" y="2891016"/>
            <a:ext cx="4633075" cy="352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262825" y="-8196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sz="36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Booklists</a:t>
            </a:r>
            <a:endParaRPr lang="en" dirty="0"/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3"/>
          <a:srcRect r="35778"/>
          <a:stretch/>
        </p:blipFill>
        <p:spPr>
          <a:xfrm>
            <a:off x="4933100" y="1155333"/>
            <a:ext cx="3528674" cy="553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 rotWithShape="1">
          <a:blip r:embed="rId4"/>
          <a:srcRect r="38631"/>
          <a:stretch/>
        </p:blipFill>
        <p:spPr>
          <a:xfrm>
            <a:off x="545001" y="1061233"/>
            <a:ext cx="3528675" cy="5561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7200" y="145071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sz="36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Flowcharts</a:t>
            </a:r>
            <a:endParaRPr lang="en" dirty="0"/>
          </a:p>
        </p:txBody>
      </p:sp>
      <p:pic>
        <p:nvPicPr>
          <p:cNvPr id="124" name="Shape 124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65625" y="2081801"/>
            <a:ext cx="2650374" cy="4573799"/>
          </a:xfrm>
          <a:prstGeom prst="rect">
            <a:avLst/>
          </a:prstGeom>
        </p:spPr>
      </p:pic>
      <p:pic>
        <p:nvPicPr>
          <p:cNvPr id="125" name="Shape 12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157751" y="1705499"/>
            <a:ext cx="2553199" cy="5099599"/>
          </a:xfrm>
          <a:prstGeom prst="rect">
            <a:avLst/>
          </a:prstGeom>
        </p:spPr>
      </p:pic>
      <p:pic>
        <p:nvPicPr>
          <p:cNvPr id="126" name="Shape 12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141575" y="1524101"/>
            <a:ext cx="3002424" cy="518133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i="0" u="none" strike="noStrike" cap="none" baseline="0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Who’s doing it right?</a:t>
            </a:r>
            <a:endParaRPr lang="en" sz="3600" b="1" i="0" u="none" strike="noStrike" cap="none" baseline="0" dirty="0">
              <a:solidFill>
                <a:srgbClr val="DA00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Darien (CT) Library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Lawrence (KS) Public Library</a:t>
            </a:r>
            <a:endParaRPr lang="en-US" sz="27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Queens (NY) Library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Toronto</a:t>
            </a:r>
            <a:r>
              <a:rPr lang="en-US" sz="27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Public Library</a:t>
            </a:r>
            <a:endParaRPr lang="en" sz="27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Golden Rules of Social Media</a:t>
            </a:r>
            <a:endParaRPr lang="en" sz="3600" b="1" i="0" u="none" strike="noStrike" cap="none" baseline="0" dirty="0">
              <a:solidFill>
                <a:srgbClr val="DA00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08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704850" indent="-51435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Communicate and connect</a:t>
            </a:r>
          </a:p>
          <a:p>
            <a:pPr marL="704850" indent="-51435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Listen, respond, and observe</a:t>
            </a:r>
          </a:p>
          <a:p>
            <a:pPr marL="704850" indent="-51435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Contribute value</a:t>
            </a:r>
          </a:p>
          <a:p>
            <a:pPr marL="704850" indent="-51435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Share, thank, credit, &amp; collaborate</a:t>
            </a:r>
          </a:p>
          <a:p>
            <a:pPr marL="704850" indent="-51435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real, be nice, be honest</a:t>
            </a:r>
          </a:p>
          <a:p>
            <a:pPr marL="704850" indent="-51435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Words vs. numbers</a:t>
            </a:r>
          </a:p>
          <a:p>
            <a:pPr marL="704850" indent="-51435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 and patience</a:t>
            </a:r>
          </a:p>
          <a:p>
            <a:pPr marL="704850" indent="-514350">
              <a:buClr>
                <a:schemeClr val="dk1"/>
              </a:buClr>
              <a:buSzPct val="25000"/>
            </a:pPr>
            <a:endParaRPr lang="en-US" sz="2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4850" lvl="0" indent="-514350">
              <a:buClr>
                <a:schemeClr val="dk1"/>
              </a:buClr>
              <a:buSzPct val="25000"/>
              <a:buNone/>
            </a:pPr>
            <a:r>
              <a:rPr lang="en" sz="1000" dirty="0" smtClean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Source</a:t>
            </a:r>
            <a:r>
              <a:rPr lang="en-US" sz="1000" dirty="0" err="1" smtClean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1000" dirty="0" smtClean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000" dirty="0" smtClean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dirty="0" smtClean="0">
                <a:solidFill>
                  <a:srgbClr val="000090"/>
                </a:solidFill>
                <a:uFill>
                  <a:solidFill>
                    <a:schemeClr val="accent4">
                      <a:lumMod val="20000"/>
                      <a:lumOff val="80000"/>
                    </a:schemeClr>
                  </a:solidFill>
                </a:uFill>
                <a:latin typeface="Arial"/>
                <a:ea typeface="Arial"/>
                <a:cs typeface="Arial"/>
                <a:sym typeface="Arial"/>
              </a:rPr>
              <a:t>http://www.lifehack.org/articles/work/5-golden-rules-of-social-media-marketing.html</a:t>
            </a:r>
            <a:r>
              <a:rPr lang="en" sz="1000" dirty="0" smtClean="0">
                <a:solidFill>
                  <a:srgbClr val="000090"/>
                </a:solidFill>
                <a:uFill>
                  <a:solidFill>
                    <a:schemeClr val="accent4">
                      <a:lumMod val="20000"/>
                      <a:lumOff val="80000"/>
                    </a:schemeClr>
                  </a:solidFill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1000" dirty="0" smtClean="0">
              <a:solidFill>
                <a:srgbClr val="000090"/>
              </a:solidFill>
              <a:uFill>
                <a:solidFill>
                  <a:schemeClr val="accent4">
                    <a:lumMod val="20000"/>
                    <a:lumOff val="80000"/>
                  </a:schemeClr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marL="704850" indent="-514350">
              <a:buClr>
                <a:schemeClr val="dk1"/>
              </a:buClr>
              <a:buSzPct val="25000"/>
              <a:buNone/>
            </a:pPr>
            <a:r>
              <a:rPr lang="en-US" sz="1000" dirty="0" smtClean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https://gigaom.com/2009/05/26/10-golden-rules-of-social-media/</a:t>
            </a:r>
          </a:p>
          <a:p>
            <a:pPr marL="704850" indent="-514350">
              <a:buClr>
                <a:schemeClr val="dk1"/>
              </a:buClr>
              <a:buSzPct val="25000"/>
            </a:pPr>
            <a:endParaRPr lang="en-US" sz="2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4850" indent="-514350">
              <a:buClr>
                <a:schemeClr val="dk1"/>
              </a:buClr>
              <a:buSzPct val="25000"/>
              <a:buNone/>
            </a:pPr>
            <a:endParaRPr lang="en-US" sz="2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4850" indent="-514350">
              <a:buClr>
                <a:schemeClr val="dk1"/>
              </a:buClr>
              <a:buSzPct val="25000"/>
            </a:pPr>
            <a:endParaRPr lang="en-US" sz="28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048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AutoNum type="arabicPeriod"/>
            </a:pPr>
            <a:endParaRPr lang="en" sz="2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215900"/>
            <a:ext cx="5219700" cy="1507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1" y="1866900"/>
            <a:ext cx="1900944" cy="1606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1866900"/>
            <a:ext cx="4419600" cy="53238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215900"/>
            <a:ext cx="5219700" cy="1507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10" y="1723813"/>
            <a:ext cx="4319890" cy="500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64" y="304800"/>
            <a:ext cx="2946135" cy="4991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619" y="834608"/>
            <a:ext cx="3840281" cy="4194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7860"/>
            <a:ext cx="6896100" cy="57425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What is </a:t>
            </a:r>
            <a:r>
              <a:rPr lang="en-US" sz="4000" cap="none" dirty="0" err="1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Instagram</a:t>
            </a:r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="1" dirty="0" smtClean="0"/>
          </a:p>
          <a:p>
            <a:pPr>
              <a:buClrTx/>
              <a:buSzPct val="75000"/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Online mobile photo-sharing app. Works best on mobile devices.</a:t>
            </a:r>
          </a:p>
          <a:p>
            <a:pPr>
              <a:buClrTx/>
              <a:buSzPct val="75000"/>
              <a:buFont typeface="Arial"/>
              <a:buChar char="•"/>
            </a:pPr>
            <a:r>
              <a:rPr lang="en-US" sz="2800" dirty="0" smtClean="0">
                <a:latin typeface="Arial"/>
                <a:cs typeface="Arial"/>
              </a:rPr>
              <a:t>Visual tweeting</a:t>
            </a:r>
          </a:p>
          <a:p>
            <a:pPr marL="0" indent="0">
              <a:buNone/>
            </a:pP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322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cap="none" dirty="0" err="1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Instagram</a:t>
            </a:r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 User/Reader Friendly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SzPct val="75000"/>
              <a:buFont typeface="Arial"/>
              <a:buChar char="•"/>
            </a:pPr>
            <a:r>
              <a:rPr lang="en-US" sz="28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Instagram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users are the youngest of all social media users and this platform is growing the quickest*</a:t>
            </a:r>
          </a:p>
          <a:p>
            <a:pPr>
              <a:buClrTx/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Highly visual with snappy captions &amp; quirky </a:t>
            </a:r>
            <a:r>
              <a:rPr lang="en-US" sz="28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hashtags</a:t>
            </a:r>
            <a:endParaRPr lang="en" sz="2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*</a:t>
            </a:r>
            <a:r>
              <a:rPr lang="en-US" dirty="0" err="1" smtClean="0"/>
              <a:t>baddiewinkle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3600" b="1" i="0" u="none" strike="noStrike" cap="none" baseline="0" dirty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Reader’s Advisory on </a:t>
            </a:r>
            <a:r>
              <a:rPr lang="en-US" sz="3600" b="1" i="0" u="none" strike="noStrike" cap="none" baseline="0" dirty="0" err="1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Instagram</a:t>
            </a:r>
            <a:endParaRPr lang="en" sz="3600" b="1" i="0" u="none" strike="noStrike" cap="none" baseline="0" dirty="0">
              <a:solidFill>
                <a:srgbClr val="DA00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Feature:</a:t>
            </a:r>
          </a:p>
          <a:p>
            <a:pPr marL="9144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Best books and staff picks</a:t>
            </a:r>
          </a:p>
          <a:p>
            <a:pPr marL="9144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Readalikes and reading lists</a:t>
            </a:r>
          </a:p>
          <a:p>
            <a:pPr marL="9144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Books recommended by patrons</a:t>
            </a:r>
          </a:p>
          <a:p>
            <a:pPr marL="9144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</a:t>
            </a:r>
            <a:r>
              <a:rPr lang="en" sz="24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acquisitions</a:t>
            </a:r>
            <a:endParaRPr lang="en-US" sz="24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Archived lists for book groups</a:t>
            </a:r>
            <a:endParaRPr lang="en" sz="24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Polls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336900" y="281680"/>
            <a:ext cx="8229600" cy="7574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i="0" u="none" strike="noStrike" cap="none" baseline="0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More pictures, less typing</a:t>
            </a:r>
            <a:endParaRPr lang="en" sz="3600" b="1" i="0" u="none" strike="noStrike" cap="none" baseline="0" dirty="0">
              <a:solidFill>
                <a:srgbClr val="DA00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Reading now/listening now</a:t>
            </a:r>
          </a:p>
          <a:p>
            <a:pPr marL="342900" marR="0" lvl="0" indent="-152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2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Book of the Day</a:t>
            </a:r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pPr marL="342900" marR="0" lvl="0" indent="-1524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8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Picture of library copy, can include link to catalog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Readalike recommendations</a:t>
            </a:r>
          </a:p>
          <a:p>
            <a:endParaRPr dirty="0"/>
          </a:p>
          <a:p>
            <a:endParaRPr dirty="0"/>
          </a:p>
        </p:txBody>
      </p:sp>
      <p:pic>
        <p:nvPicPr>
          <p:cNvPr id="151" name="Shape 15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034000" y="2088823"/>
            <a:ext cx="1088698" cy="2576597"/>
          </a:xfrm>
          <a:prstGeom prst="rect">
            <a:avLst/>
          </a:prstGeom>
        </p:spPr>
      </p:pic>
      <p:pic>
        <p:nvPicPr>
          <p:cNvPr id="152" name="Shape 15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852999" y="2812724"/>
            <a:ext cx="1669811" cy="375507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b="1" i="0" u="none" strike="noStrike" cap="none" baseline="0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Who’s doing it right? Publishers</a:t>
            </a:r>
            <a:endParaRPr lang="en" sz="3600" b="1" i="0" u="none" strike="noStrike" cap="none" baseline="0" dirty="0">
              <a:solidFill>
                <a:srgbClr val="DA00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Penguin Rando</a:t>
            </a:r>
            <a:r>
              <a:rPr lang="en-US" sz="27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 House Library Marketing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Touchstone</a:t>
            </a:r>
            <a:r>
              <a:rPr lang="en-US" sz="27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Books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Viking</a:t>
            </a:r>
            <a:r>
              <a:rPr lang="en-US" sz="27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Books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Picador</a:t>
            </a:r>
            <a:r>
              <a:rPr lang="en-US" sz="27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Books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Chronicle</a:t>
            </a:r>
            <a:r>
              <a:rPr lang="en-US" sz="27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Books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="0" i="0" u="none" strike="noStrike" cap="none" baseline="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Akashic</a:t>
            </a:r>
            <a:r>
              <a:rPr lang="en-US" sz="27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Books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Harper</a:t>
            </a:r>
            <a:r>
              <a:rPr lang="en-US" sz="27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Perennial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27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Martins Press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700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Riverhead</a:t>
            </a:r>
            <a:r>
              <a:rPr lang="en-US" sz="27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Books</a:t>
            </a:r>
          </a:p>
          <a:p>
            <a:pPr marL="342900" indent="-152400">
              <a:buClr>
                <a:schemeClr val="dk1"/>
              </a:buClr>
              <a:buSzPct val="25000"/>
            </a:pPr>
            <a:endParaRPr lang="en-US" sz="2700" b="0" i="0" u="none" strike="noStrike" cap="none" baseline="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56" y="431800"/>
            <a:ext cx="3882572" cy="543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624" y="431800"/>
            <a:ext cx="3814675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Different Platforms, </a:t>
            </a:r>
            <a:br>
              <a:rPr lang="en-US" sz="36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Different RA uses</a:t>
            </a:r>
            <a:endParaRPr lang="en" sz="3600" b="1" i="0" u="none" strike="noStrike" cap="none" baseline="0" dirty="0">
              <a:solidFill>
                <a:srgbClr val="DA00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08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857250" lvl="1" indent="-36195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Facebook</a:t>
            </a:r>
            <a:endParaRPr lang="en" sz="2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57250" lvl="1" indent="-361950">
              <a:spcBef>
                <a:spcPts val="48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Twitter</a:t>
            </a:r>
            <a:endParaRPr lang="en" sz="2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57250" lvl="1" indent="-361950">
              <a:spcBef>
                <a:spcPts val="48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Goodreads</a:t>
            </a:r>
            <a:endParaRPr lang="en" sz="2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57250" lvl="1" indent="-361950">
              <a:spcBef>
                <a:spcPts val="480"/>
              </a:spcBef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Pinterest, </a:t>
            </a:r>
            <a:r>
              <a:rPr lang="en-US" sz="28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Tumblr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Instagram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and all the others we will likely run out of time for</a:t>
            </a:r>
            <a:endParaRPr lang="en" sz="2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" sz="2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802" y="311150"/>
            <a:ext cx="4406098" cy="6076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Content, Training, &amp;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  <a:buSzPct val="75000"/>
              <a:buFont typeface="Arial"/>
              <a:buChar char="•"/>
            </a:pPr>
            <a:r>
              <a:rPr lang="en-US" dirty="0" smtClean="0"/>
              <a:t>Platform and Best Fit</a:t>
            </a:r>
          </a:p>
          <a:p>
            <a:pPr>
              <a:buClrTx/>
              <a:buSzPct val="75000"/>
              <a:buFont typeface="Arial"/>
              <a:buChar char="•"/>
            </a:pPr>
            <a:r>
              <a:rPr lang="en-US" dirty="0" smtClean="0"/>
              <a:t>Creating Content</a:t>
            </a:r>
          </a:p>
          <a:p>
            <a:pPr>
              <a:buClrTx/>
              <a:buSzPct val="75000"/>
              <a:buFont typeface="Arial"/>
              <a:buChar char="•"/>
            </a:pPr>
            <a:r>
              <a:rPr lang="en-US" dirty="0" smtClean="0"/>
              <a:t>Staff: Training &amp; Engagement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233" y="1269937"/>
            <a:ext cx="7917819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/>
                <a:cs typeface="Arial"/>
              </a:rPr>
              <a:t>Want a handout? Go here:</a:t>
            </a:r>
          </a:p>
          <a:p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</a:rPr>
              <a:t>kaitestover.pbworks.com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/</a:t>
            </a:r>
          </a:p>
          <a:p>
            <a:endParaRPr lang="en-US" sz="28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</a:rPr>
              <a:t>Professional Presentations 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2015 </a:t>
            </a:r>
            <a:r>
              <a:rPr lang="en-US" sz="2800" dirty="0" err="1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InfoPeople</a:t>
            </a:r>
            <a:r>
              <a:rPr lang="en-US" sz="2800" dirty="0" smtClean="0">
                <a:solidFill>
                  <a:srgbClr val="000090"/>
                </a:solidFill>
                <a:latin typeface="Arial"/>
                <a:cs typeface="Arial"/>
                <a:sym typeface="Wingdings"/>
              </a:rPr>
              <a:t> Webinar: Using Social Media for Readers’ Advisory</a:t>
            </a:r>
            <a:endParaRPr lang="en-US" sz="28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sz="4800" dirty="0" smtClean="0">
              <a:latin typeface="Kefa"/>
              <a:cs typeface="Kef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Kudos, salaams, &amp; highest of 5s: </a:t>
            </a:r>
            <a:r>
              <a:rPr lang="en-US" sz="3600" b="1" i="0" u="none" strike="noStrike" cap="none" baseline="0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3600" b="1" i="0" u="none" strike="noStrike" cap="none" baseline="0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3600" b="1" i="0" u="none" strike="noStrike" cap="none" baseline="0" dirty="0">
              <a:solidFill>
                <a:srgbClr val="DA00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Kelly </a:t>
            </a:r>
            <a:r>
              <a:rPr lang="en-US" b="0" i="0" u="none" strike="noStrike" cap="none" baseline="0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Fann</a:t>
            </a:r>
            <a:r>
              <a:rPr lang="en-US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Lawrence (KS) Public Library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Naphtali </a:t>
            </a:r>
            <a:r>
              <a:rPr lang="en-US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Faris</a:t>
            </a: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Kansas City Public Library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Amy Fisher, Mid-Continent (MO) Public Library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Mariah Hone, Mid-Continent (MO) Public Library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Anna Mickelson, Springfield, MA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Rachel </a:t>
            </a:r>
            <a:r>
              <a:rPr lang="en-US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Smalter</a:t>
            </a: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-Hall, Book Riot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Molly </a:t>
            </a:r>
            <a:r>
              <a:rPr lang="en-US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Wetta</a:t>
            </a:r>
            <a:r>
              <a:rPr lang="en-US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Lawrence (KS) Public Library</a:t>
            </a:r>
          </a:p>
          <a:p>
            <a:pPr marL="342900" indent="-152400">
              <a:buClr>
                <a:schemeClr val="dk1"/>
              </a:buClr>
              <a:buSzPct val="25000"/>
            </a:pPr>
            <a:endParaRPr lang="en-US" sz="27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indent="-152400">
              <a:buClr>
                <a:schemeClr val="dk1"/>
              </a:buClr>
              <a:buSzPct val="25000"/>
            </a:pPr>
            <a:endParaRPr lang="en" sz="27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5473700"/>
            <a:ext cx="654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Thank you.</a:t>
            </a:r>
          </a:p>
          <a:p>
            <a:r>
              <a:rPr lang="en-US" sz="2400" b="1" dirty="0" err="1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Kaite</a:t>
            </a:r>
            <a:r>
              <a:rPr lang="en-US" sz="2400" b="1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 Stover</a:t>
            </a:r>
            <a:r>
              <a:rPr lang="en-US" sz="2400" b="1" dirty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2400" b="1" dirty="0" err="1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kaitestover@gmail.com</a:t>
            </a:r>
            <a:endParaRPr lang="en-US" sz="2400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Content Placeholder 2"/>
          <p:cNvSpPr>
            <a:spLocks noGrp="1"/>
          </p:cNvSpPr>
          <p:nvPr>
            <p:ph idx="1"/>
          </p:nvPr>
        </p:nvSpPr>
        <p:spPr>
          <a:xfrm>
            <a:off x="1187421" y="4432300"/>
            <a:ext cx="6324600" cy="18669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sz="1400" dirty="0">
                <a:latin typeface="Arial" charset="0"/>
              </a:rPr>
              <a:t>Infopeople webinars are supported </a:t>
            </a:r>
            <a:r>
              <a:rPr lang="en-US" sz="1400" dirty="0" smtClean="0">
                <a:latin typeface="Arial" charset="0"/>
              </a:rPr>
              <a:t>in part by </a:t>
            </a:r>
            <a:r>
              <a:rPr lang="en-US" sz="1400" dirty="0">
                <a:latin typeface="Arial" charset="0"/>
              </a:rPr>
              <a:t>the U.S. Institute of Museum and Library Services under the provisions of the Library Services and Technology Act, administered in California by the State Librarian. This material is licensed under a Creative Commons 3.0 Share &amp; Share-Alike license. Use of this material should credit the author and funding source.</a:t>
            </a:r>
          </a:p>
          <a:p>
            <a:pPr marL="0" indent="0" algn="ctr">
              <a:buFontTx/>
              <a:buNone/>
            </a:pPr>
            <a:endParaRPr lang="en-US" sz="1400" dirty="0">
              <a:latin typeface="Arial" charset="0"/>
            </a:endParaRPr>
          </a:p>
        </p:txBody>
      </p:sp>
      <p:pic>
        <p:nvPicPr>
          <p:cNvPr id="2" name="Picture 1" descr="IFP logo 2012_outlin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" y="2180156"/>
            <a:ext cx="7365944" cy="87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29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66700" y="274637"/>
            <a:ext cx="79121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3600" b="1" i="0" u="none" strike="noStrike" cap="none" baseline="0" dirty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How Do We Get Patrons to Interact?</a:t>
            </a:r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3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Phrasing the perfect post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3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Vote: early &amp; often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3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Recognition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30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Crowdsourcing</a:t>
            </a:r>
            <a:endParaRPr lang="en" sz="30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Char char="•"/>
            </a:pPr>
            <a:r>
              <a:rPr lang="en" sz="3000" b="0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 conversations with patrons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600" cap="none" dirty="0" smtClean="0">
                <a:solidFill>
                  <a:srgbClr val="DA0002"/>
                </a:solidFill>
                <a:latin typeface="Arial"/>
                <a:ea typeface="Arial"/>
                <a:cs typeface="Arial"/>
                <a:sym typeface="Arial"/>
              </a:rPr>
              <a:t>Social Media Policies</a:t>
            </a:r>
            <a:endParaRPr lang="en" sz="3600" b="1" i="0" u="none" strike="noStrike" cap="none" baseline="0" dirty="0">
              <a:solidFill>
                <a:srgbClr val="DA000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08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Library’s social media mission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Privacy &amp; patrons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Content &amp; copyright</a:t>
            </a:r>
          </a:p>
          <a:p>
            <a:pPr marL="342900" indent="-152400">
              <a:buClr>
                <a:schemeClr val="dk1"/>
              </a:buClr>
              <a:buSzPct val="75000"/>
              <a:buFont typeface="Arial"/>
              <a:buChar char="•"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media and staff </a:t>
            </a:r>
          </a:p>
          <a:p>
            <a:pPr marL="342900" indent="-152400">
              <a:buClr>
                <a:schemeClr val="dk1"/>
              </a:buClr>
              <a:buSzPct val="25000"/>
              <a:buNone/>
            </a:pPr>
            <a:endParaRPr lang="en-US" sz="28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Custom 15">
      <a:dk1>
        <a:sysClr val="windowText" lastClr="000000"/>
      </a:dk1>
      <a:lt1>
        <a:sysClr val="window" lastClr="FFFFFF"/>
      </a:lt1>
      <a:dk2>
        <a:srgbClr val="4F4DB1"/>
      </a:dk2>
      <a:lt2>
        <a:srgbClr val="F4E7ED"/>
      </a:lt2>
      <a:accent1>
        <a:srgbClr val="1D4DB8"/>
      </a:accent1>
      <a:accent2>
        <a:srgbClr val="5C5ABB"/>
      </a:accent2>
      <a:accent3>
        <a:srgbClr val="DE6C36"/>
      </a:accent3>
      <a:accent4>
        <a:srgbClr val="ABEEF9"/>
      </a:accent4>
      <a:accent5>
        <a:srgbClr val="CF6DA4"/>
      </a:accent5>
      <a:accent6>
        <a:srgbClr val="FA8D3D"/>
      </a:accent6>
      <a:hlink>
        <a:srgbClr val="7E74FF"/>
      </a:hlink>
      <a:folHlink>
        <a:srgbClr val="919FD4"/>
      </a:folHlink>
    </a:clrScheme>
    <a:fontScheme name="Opulent">
      <a:majorFont>
        <a:latin typeface="Trebuchet MS"/>
        <a:ea typeface=""/>
        <a:cs typeface=""/>
        <a:font script="Jpan" typeface="ヒラギノ丸ゴ Pro W4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ヒラギノ丸ゴ Pro W4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Opulent.thmx</Template>
  <TotalTime>1503</TotalTime>
  <Words>1465</Words>
  <Application>Microsoft Macintosh PowerPoint</Application>
  <PresentationFormat>On-screen Show (4:3)</PresentationFormat>
  <Paragraphs>330</Paragraphs>
  <Slides>74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1" baseType="lpstr">
      <vt:lpstr>Calibri</vt:lpstr>
      <vt:lpstr>Kefa</vt:lpstr>
      <vt:lpstr>Trebuchet MS</vt:lpstr>
      <vt:lpstr>Wingdings</vt:lpstr>
      <vt:lpstr>Wingdings 2</vt:lpstr>
      <vt:lpstr>Arial</vt:lpstr>
      <vt:lpstr>Opulent</vt:lpstr>
      <vt:lpstr>Using Social Media for Readers’ Advisory</vt:lpstr>
      <vt:lpstr>Digitally-based Reader’s Advisory</vt:lpstr>
      <vt:lpstr>Digitally-based RA (cont)</vt:lpstr>
      <vt:lpstr>Adult Social Media Users</vt:lpstr>
      <vt:lpstr>Readers’ Advisory:  In-person vs. online</vt:lpstr>
      <vt:lpstr>Golden Rules of Social Media</vt:lpstr>
      <vt:lpstr>Different Platforms,  Different RA uses</vt:lpstr>
      <vt:lpstr>How Do We Get Patrons to Interact?</vt:lpstr>
      <vt:lpstr>Social Media Policies</vt:lpstr>
      <vt:lpstr>Readers’ Advisory on</vt:lpstr>
      <vt:lpstr>What is Facebook?</vt:lpstr>
      <vt:lpstr>Facebook User/Reader Friendly</vt:lpstr>
      <vt:lpstr>Reader’s Advisory on Facebook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Who’s doing it right?</vt:lpstr>
      <vt:lpstr>PowerPoint Presentation</vt:lpstr>
      <vt:lpstr>PowerPoint Presentation</vt:lpstr>
      <vt:lpstr>Readers’ Advisory on </vt:lpstr>
      <vt:lpstr>What is Twitter?</vt:lpstr>
      <vt:lpstr>Twitter User/Reader Friendly</vt:lpstr>
      <vt:lpstr>Reader’s Advisory on Twitter</vt:lpstr>
      <vt:lpstr>More Bookish People to Follow:</vt:lpstr>
      <vt:lpstr>Starting slow and small:</vt:lpstr>
      <vt:lpstr>Keep it simple and lively:</vt:lpstr>
      <vt:lpstr>Up Your Game:</vt:lpstr>
      <vt:lpstr>Who’s doing it right?</vt:lpstr>
      <vt:lpstr>PowerPoint Presentation</vt:lpstr>
      <vt:lpstr>PowerPoint Presentation</vt:lpstr>
      <vt:lpstr>Readers’ Advisory on </vt:lpstr>
      <vt:lpstr>What is Goodreads?</vt:lpstr>
      <vt:lpstr>Goodreads User/Reader Friendly</vt:lpstr>
      <vt:lpstr>Reader’s Advisory on Goodreads</vt:lpstr>
      <vt:lpstr>PowerPoint Presentation</vt:lpstr>
      <vt:lpstr>Discussion Boards</vt:lpstr>
      <vt:lpstr>Who’s doing it right?</vt:lpstr>
      <vt:lpstr>PowerPoint Presentation</vt:lpstr>
      <vt:lpstr>PowerPoint Presentation</vt:lpstr>
      <vt:lpstr>Readers’ Advisory on </vt:lpstr>
      <vt:lpstr>What is Pinterest?</vt:lpstr>
      <vt:lpstr>Pinterest User/Reader Friendly</vt:lpstr>
      <vt:lpstr>Reader’s Advisory on Pinterest</vt:lpstr>
      <vt:lpstr>Who’s doing it right?</vt:lpstr>
      <vt:lpstr>PowerPoint Presentation</vt:lpstr>
      <vt:lpstr>PowerPoint Presentation</vt:lpstr>
      <vt:lpstr>PowerPoint Presentation</vt:lpstr>
      <vt:lpstr>Readers’ Advisory on</vt:lpstr>
      <vt:lpstr>What is Tumblr?</vt:lpstr>
      <vt:lpstr>But really, Tumblr is…</vt:lpstr>
      <vt:lpstr>Tumblr User/Reader Friendly</vt:lpstr>
      <vt:lpstr>If You Like &gt; Try &gt; Why</vt:lpstr>
      <vt:lpstr>Tumblr is…</vt:lpstr>
      <vt:lpstr>Booklists</vt:lpstr>
      <vt:lpstr>Flowcharts</vt:lpstr>
      <vt:lpstr>Who’s doing it right?</vt:lpstr>
      <vt:lpstr>PowerPoint Presentation</vt:lpstr>
      <vt:lpstr>PowerPoint Presentation</vt:lpstr>
      <vt:lpstr>PowerPoint Presentation</vt:lpstr>
      <vt:lpstr>PowerPoint Presentation</vt:lpstr>
      <vt:lpstr>What is Instagram?</vt:lpstr>
      <vt:lpstr>Instagram User/Reader Friendly</vt:lpstr>
      <vt:lpstr>Reader’s Advisory on Instagram</vt:lpstr>
      <vt:lpstr>More pictures, less typing</vt:lpstr>
      <vt:lpstr>Who’s doing it right? Publishers</vt:lpstr>
      <vt:lpstr>PowerPoint Presentation</vt:lpstr>
      <vt:lpstr>PowerPoint Presentation</vt:lpstr>
      <vt:lpstr>Content, Training, &amp; Staff</vt:lpstr>
      <vt:lpstr>PowerPoint Presentation</vt:lpstr>
      <vt:lpstr>Kudos, salaams, &amp; highest of 5s: 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Kaite Mediatore Stover</dc:creator>
  <cp:lastModifiedBy>Stanley Strauss</cp:lastModifiedBy>
  <cp:revision>239</cp:revision>
  <dcterms:created xsi:type="dcterms:W3CDTF">2015-11-22T23:16:13Z</dcterms:created>
  <dcterms:modified xsi:type="dcterms:W3CDTF">2015-11-23T17:54:21Z</dcterms:modified>
</cp:coreProperties>
</file>