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66" r:id="rId2"/>
    <p:sldId id="356" r:id="rId3"/>
    <p:sldId id="287" r:id="rId4"/>
    <p:sldId id="367" r:id="rId5"/>
    <p:sldId id="258" r:id="rId6"/>
    <p:sldId id="296" r:id="rId7"/>
    <p:sldId id="310" r:id="rId8"/>
    <p:sldId id="321" r:id="rId9"/>
    <p:sldId id="313" r:id="rId10"/>
    <p:sldId id="368" r:id="rId11"/>
    <p:sldId id="369" r:id="rId12"/>
    <p:sldId id="312" r:id="rId13"/>
    <p:sldId id="355" r:id="rId14"/>
    <p:sldId id="332" r:id="rId15"/>
    <p:sldId id="314" r:id="rId16"/>
    <p:sldId id="301" r:id="rId17"/>
    <p:sldId id="294" r:id="rId18"/>
    <p:sldId id="298" r:id="rId19"/>
    <p:sldId id="337" r:id="rId20"/>
    <p:sldId id="293" r:id="rId21"/>
    <p:sldId id="340" r:id="rId22"/>
    <p:sldId id="307" r:id="rId23"/>
    <p:sldId id="303" r:id="rId24"/>
    <p:sldId id="306" r:id="rId25"/>
    <p:sldId id="353" r:id="rId26"/>
    <p:sldId id="328" r:id="rId27"/>
    <p:sldId id="302" r:id="rId28"/>
    <p:sldId id="357" r:id="rId29"/>
    <p:sldId id="358" r:id="rId30"/>
    <p:sldId id="359" r:id="rId31"/>
    <p:sldId id="360" r:id="rId32"/>
    <p:sldId id="364" r:id="rId33"/>
    <p:sldId id="365" r:id="rId34"/>
    <p:sldId id="361" r:id="rId35"/>
    <p:sldId id="371" r:id="rId36"/>
  </p:sldIdLst>
  <p:sldSz cx="9144000" cy="6858000" type="screen4x3"/>
  <p:notesSz cx="9309100" cy="70532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6FF"/>
    <a:srgbClr val="FFFFFF"/>
    <a:srgbClr val="1F497D"/>
    <a:srgbClr val="005DA2"/>
    <a:srgbClr val="689CDA"/>
    <a:srgbClr val="2C6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5" autoAdjust="0"/>
    <p:restoredTop sz="99615" autoAdjust="0"/>
  </p:normalViewPr>
  <p:slideViewPr>
    <p:cSldViewPr>
      <p:cViewPr>
        <p:scale>
          <a:sx n="75" d="100"/>
          <a:sy n="75" d="100"/>
        </p:scale>
        <p:origin x="-1824" y="-464"/>
      </p:cViewPr>
      <p:guideLst>
        <p:guide orient="horz" pos="2160"/>
        <p:guide pos="2880"/>
      </p:guideLst>
    </p:cSldViewPr>
  </p:slideViewPr>
  <p:outlineViewPr>
    <p:cViewPr>
      <p:scale>
        <a:sx n="33" d="100"/>
        <a:sy n="33" d="100"/>
      </p:scale>
      <p:origin x="0" y="9474"/>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image" Target="../media/image6.jpeg"/><Relationship Id="rId3"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image" Target="../media/image6.jpeg"/><Relationship Id="rId3"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7ADF2-B764-4853-B6DA-71EE0E11495B}" type="doc">
      <dgm:prSet loTypeId="urn:microsoft.com/office/officeart/2005/8/layout/hList7" loCatId="relationship" qsTypeId="urn:microsoft.com/office/officeart/2005/8/quickstyle/simple1" qsCatId="simple" csTypeId="urn:microsoft.com/office/officeart/2005/8/colors/colorful4" csCatId="colorful" phldr="1"/>
      <dgm:spPr/>
    </dgm:pt>
    <dgm:pt modelId="{00616C18-9C76-485A-AB3E-B1D682F6A9ED}">
      <dgm:prSet phldrT="[Text]"/>
      <dgm:spPr>
        <a:solidFill>
          <a:schemeClr val="tx2">
            <a:lumMod val="75000"/>
          </a:schemeClr>
        </a:solidFill>
      </dgm:spPr>
      <dgm:t>
        <a:bodyPr/>
        <a:lstStyle/>
        <a:p>
          <a:r>
            <a:rPr lang="en-US"/>
            <a:t>People</a:t>
          </a:r>
        </a:p>
      </dgm:t>
    </dgm:pt>
    <dgm:pt modelId="{1533F5B4-7F2F-49DE-BFA2-970FADB441B7}" type="parTrans" cxnId="{E5178E55-8864-492F-AE18-A9EBED5D36A7}">
      <dgm:prSet/>
      <dgm:spPr/>
      <dgm:t>
        <a:bodyPr/>
        <a:lstStyle/>
        <a:p>
          <a:endParaRPr lang="en-US"/>
        </a:p>
      </dgm:t>
    </dgm:pt>
    <dgm:pt modelId="{0804C8E4-92CE-4ECE-98FC-9F58EC1D29C4}" type="sibTrans" cxnId="{E5178E55-8864-492F-AE18-A9EBED5D36A7}">
      <dgm:prSet/>
      <dgm:spPr/>
      <dgm:t>
        <a:bodyPr/>
        <a:lstStyle/>
        <a:p>
          <a:endParaRPr lang="en-US"/>
        </a:p>
      </dgm:t>
    </dgm:pt>
    <dgm:pt modelId="{BB7CC3E8-6242-4CF0-8923-1D854D2106F4}">
      <dgm:prSet phldrT="[Text]"/>
      <dgm:spPr>
        <a:solidFill>
          <a:srgbClr val="2C60A6"/>
        </a:solidFill>
      </dgm:spPr>
      <dgm:t>
        <a:bodyPr/>
        <a:lstStyle/>
        <a:p>
          <a:r>
            <a:rPr lang="en-US"/>
            <a:t>Place</a:t>
          </a:r>
        </a:p>
      </dgm:t>
    </dgm:pt>
    <dgm:pt modelId="{29A7D78A-91A3-4333-91D2-3EAFE233C562}" type="parTrans" cxnId="{C44B47EC-1140-4C85-AA01-CBFEABAACB59}">
      <dgm:prSet/>
      <dgm:spPr/>
      <dgm:t>
        <a:bodyPr/>
        <a:lstStyle/>
        <a:p>
          <a:endParaRPr lang="en-US"/>
        </a:p>
      </dgm:t>
    </dgm:pt>
    <dgm:pt modelId="{02180FE7-45A9-4C44-A133-E1AC6EA6C8D3}" type="sibTrans" cxnId="{C44B47EC-1140-4C85-AA01-CBFEABAACB59}">
      <dgm:prSet/>
      <dgm:spPr/>
      <dgm:t>
        <a:bodyPr/>
        <a:lstStyle/>
        <a:p>
          <a:endParaRPr lang="en-US"/>
        </a:p>
      </dgm:t>
    </dgm:pt>
    <dgm:pt modelId="{A52C1EBA-2368-4AE1-95F7-85DAE450556B}">
      <dgm:prSet phldrT="[Text]"/>
      <dgm:spPr>
        <a:solidFill>
          <a:srgbClr val="689CDA"/>
        </a:solidFill>
      </dgm:spPr>
      <dgm:t>
        <a:bodyPr/>
        <a:lstStyle/>
        <a:p>
          <a:r>
            <a:rPr lang="en-US"/>
            <a:t>Platform</a:t>
          </a:r>
        </a:p>
      </dgm:t>
    </dgm:pt>
    <dgm:pt modelId="{A58F30B5-9C77-4054-BFD3-018411871279}" type="parTrans" cxnId="{8AD52264-89BA-4BA9-8B21-6C38B0EDEDA0}">
      <dgm:prSet/>
      <dgm:spPr/>
      <dgm:t>
        <a:bodyPr/>
        <a:lstStyle/>
        <a:p>
          <a:endParaRPr lang="en-US"/>
        </a:p>
      </dgm:t>
    </dgm:pt>
    <dgm:pt modelId="{48F2914D-3A64-4A69-84C3-6EC5F8C8FE7A}" type="sibTrans" cxnId="{8AD52264-89BA-4BA9-8B21-6C38B0EDEDA0}">
      <dgm:prSet/>
      <dgm:spPr/>
      <dgm:t>
        <a:bodyPr/>
        <a:lstStyle/>
        <a:p>
          <a:endParaRPr lang="en-US"/>
        </a:p>
      </dgm:t>
    </dgm:pt>
    <dgm:pt modelId="{378A0069-8AC4-42BF-8D75-31AA31074D01}" type="pres">
      <dgm:prSet presAssocID="{4C67ADF2-B764-4853-B6DA-71EE0E11495B}" presName="Name0" presStyleCnt="0">
        <dgm:presLayoutVars>
          <dgm:dir/>
          <dgm:resizeHandles val="exact"/>
        </dgm:presLayoutVars>
      </dgm:prSet>
      <dgm:spPr/>
    </dgm:pt>
    <dgm:pt modelId="{3F8BC0ED-B6EC-4732-80AF-15AD88CDC84A}" type="pres">
      <dgm:prSet presAssocID="{4C67ADF2-B764-4853-B6DA-71EE0E11495B}" presName="fgShape" presStyleLbl="fgShp" presStyleIdx="0" presStyleCnt="1"/>
      <dgm:spPr/>
    </dgm:pt>
    <dgm:pt modelId="{C4803EEA-F2C2-4BBC-8AEA-A735E25302B9}" type="pres">
      <dgm:prSet presAssocID="{4C67ADF2-B764-4853-B6DA-71EE0E11495B}" presName="linComp" presStyleCnt="0"/>
      <dgm:spPr/>
    </dgm:pt>
    <dgm:pt modelId="{06CF6D7F-B49E-4760-A3EA-9CC8F05C2512}" type="pres">
      <dgm:prSet presAssocID="{00616C18-9C76-485A-AB3E-B1D682F6A9ED}" presName="compNode" presStyleCnt="0"/>
      <dgm:spPr/>
    </dgm:pt>
    <dgm:pt modelId="{CD494B5F-9B67-4EBB-B4A6-817404CB54F1}" type="pres">
      <dgm:prSet presAssocID="{00616C18-9C76-485A-AB3E-B1D682F6A9ED}" presName="bkgdShape" presStyleLbl="node1" presStyleIdx="0" presStyleCnt="3"/>
      <dgm:spPr/>
      <dgm:t>
        <a:bodyPr/>
        <a:lstStyle/>
        <a:p>
          <a:endParaRPr lang="en-US"/>
        </a:p>
      </dgm:t>
    </dgm:pt>
    <dgm:pt modelId="{5C523DD5-3A3B-4C15-8235-02A2FA781A52}" type="pres">
      <dgm:prSet presAssocID="{00616C18-9C76-485A-AB3E-B1D682F6A9ED}" presName="nodeTx" presStyleLbl="node1" presStyleIdx="0" presStyleCnt="3">
        <dgm:presLayoutVars>
          <dgm:bulletEnabled val="1"/>
        </dgm:presLayoutVars>
      </dgm:prSet>
      <dgm:spPr/>
      <dgm:t>
        <a:bodyPr/>
        <a:lstStyle/>
        <a:p>
          <a:endParaRPr lang="en-US"/>
        </a:p>
      </dgm:t>
    </dgm:pt>
    <dgm:pt modelId="{1FDF7120-D924-4564-AA56-ED6CA68BD9EA}" type="pres">
      <dgm:prSet presAssocID="{00616C18-9C76-485A-AB3E-B1D682F6A9ED}" presName="invisiNode" presStyleLbl="node1" presStyleIdx="0" presStyleCnt="3"/>
      <dgm:spPr/>
    </dgm:pt>
    <dgm:pt modelId="{D5FEED9F-546F-4C1C-BAAF-B9161A58FDFC}" type="pres">
      <dgm:prSet presAssocID="{00616C18-9C76-485A-AB3E-B1D682F6A9ED}" presName="imagNode" presStyleLbl="fgImgPlace1" presStyleIdx="0" presStyleCnt="3" custLinFactNeighborY="248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840" t="-496" r="840" b="496"/>
          </a:stretch>
        </a:blipFill>
      </dgm:spPr>
    </dgm:pt>
    <dgm:pt modelId="{8B448395-A16A-4001-965E-702425ECCDF6}" type="pres">
      <dgm:prSet presAssocID="{0804C8E4-92CE-4ECE-98FC-9F58EC1D29C4}" presName="sibTrans" presStyleLbl="sibTrans2D1" presStyleIdx="0" presStyleCnt="0"/>
      <dgm:spPr/>
      <dgm:t>
        <a:bodyPr/>
        <a:lstStyle/>
        <a:p>
          <a:endParaRPr lang="en-US"/>
        </a:p>
      </dgm:t>
    </dgm:pt>
    <dgm:pt modelId="{0A6254D8-982C-4425-9B96-81BC07AC53F2}" type="pres">
      <dgm:prSet presAssocID="{BB7CC3E8-6242-4CF0-8923-1D854D2106F4}" presName="compNode" presStyleCnt="0"/>
      <dgm:spPr/>
    </dgm:pt>
    <dgm:pt modelId="{AA9696F1-1766-4AF4-ADD8-D5AEDAC361B5}" type="pres">
      <dgm:prSet presAssocID="{BB7CC3E8-6242-4CF0-8923-1D854D2106F4}" presName="bkgdShape" presStyleLbl="node1" presStyleIdx="1" presStyleCnt="3"/>
      <dgm:spPr/>
      <dgm:t>
        <a:bodyPr/>
        <a:lstStyle/>
        <a:p>
          <a:endParaRPr lang="en-US"/>
        </a:p>
      </dgm:t>
    </dgm:pt>
    <dgm:pt modelId="{C9D5403C-C514-46B9-B4BB-210B44B84F7E}" type="pres">
      <dgm:prSet presAssocID="{BB7CC3E8-6242-4CF0-8923-1D854D2106F4}" presName="nodeTx" presStyleLbl="node1" presStyleIdx="1" presStyleCnt="3">
        <dgm:presLayoutVars>
          <dgm:bulletEnabled val="1"/>
        </dgm:presLayoutVars>
      </dgm:prSet>
      <dgm:spPr/>
      <dgm:t>
        <a:bodyPr/>
        <a:lstStyle/>
        <a:p>
          <a:endParaRPr lang="en-US"/>
        </a:p>
      </dgm:t>
    </dgm:pt>
    <dgm:pt modelId="{3C31F0DE-2B7B-4EDF-9197-2DDA7AA82000}" type="pres">
      <dgm:prSet presAssocID="{BB7CC3E8-6242-4CF0-8923-1D854D2106F4}" presName="invisiNode" presStyleLbl="node1" presStyleIdx="1" presStyleCnt="3"/>
      <dgm:spPr/>
    </dgm:pt>
    <dgm:pt modelId="{81F0C671-88CA-420D-AFBB-8EBD56E7EB44}" type="pres">
      <dgm:prSet presAssocID="{BB7CC3E8-6242-4CF0-8923-1D854D2106F4}"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62126413-AD15-4EDE-9CB3-EA8335FA37A9}" type="pres">
      <dgm:prSet presAssocID="{02180FE7-45A9-4C44-A133-E1AC6EA6C8D3}" presName="sibTrans" presStyleLbl="sibTrans2D1" presStyleIdx="0" presStyleCnt="0"/>
      <dgm:spPr/>
      <dgm:t>
        <a:bodyPr/>
        <a:lstStyle/>
        <a:p>
          <a:endParaRPr lang="en-US"/>
        </a:p>
      </dgm:t>
    </dgm:pt>
    <dgm:pt modelId="{EB00FC01-0BB3-4AEE-8D2F-965034643CB2}" type="pres">
      <dgm:prSet presAssocID="{A52C1EBA-2368-4AE1-95F7-85DAE450556B}" presName="compNode" presStyleCnt="0"/>
      <dgm:spPr/>
    </dgm:pt>
    <dgm:pt modelId="{E0A6F6B2-0FD9-447E-BA0D-16EC377DC576}" type="pres">
      <dgm:prSet presAssocID="{A52C1EBA-2368-4AE1-95F7-85DAE450556B}" presName="bkgdShape" presStyleLbl="node1" presStyleIdx="2" presStyleCnt="3"/>
      <dgm:spPr/>
      <dgm:t>
        <a:bodyPr/>
        <a:lstStyle/>
        <a:p>
          <a:endParaRPr lang="en-US"/>
        </a:p>
      </dgm:t>
    </dgm:pt>
    <dgm:pt modelId="{6415B130-21AD-47AF-952B-BD9D2034B5C7}" type="pres">
      <dgm:prSet presAssocID="{A52C1EBA-2368-4AE1-95F7-85DAE450556B}" presName="nodeTx" presStyleLbl="node1" presStyleIdx="2" presStyleCnt="3">
        <dgm:presLayoutVars>
          <dgm:bulletEnabled val="1"/>
        </dgm:presLayoutVars>
      </dgm:prSet>
      <dgm:spPr/>
      <dgm:t>
        <a:bodyPr/>
        <a:lstStyle/>
        <a:p>
          <a:endParaRPr lang="en-US"/>
        </a:p>
      </dgm:t>
    </dgm:pt>
    <dgm:pt modelId="{B67E7F2D-BFAE-4004-B193-D7D69D5385FB}" type="pres">
      <dgm:prSet presAssocID="{A52C1EBA-2368-4AE1-95F7-85DAE450556B}" presName="invisiNode" presStyleLbl="node1" presStyleIdx="2" presStyleCnt="3"/>
      <dgm:spPr/>
    </dgm:pt>
    <dgm:pt modelId="{C1CFCBC0-92CA-4616-9250-BE0984BA5F65}" type="pres">
      <dgm:prSet presAssocID="{A52C1EBA-2368-4AE1-95F7-85DAE450556B}"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Lst>
  <dgm:cxnLst>
    <dgm:cxn modelId="{0CAFCE19-6CD0-49DF-9968-ECE08BC21D08}" type="presOf" srcId="{BB7CC3E8-6242-4CF0-8923-1D854D2106F4}" destId="{C9D5403C-C514-46B9-B4BB-210B44B84F7E}" srcOrd="1" destOrd="0" presId="urn:microsoft.com/office/officeart/2005/8/layout/hList7"/>
    <dgm:cxn modelId="{F5C703F5-4BB7-4231-B011-F07FAC54BE5A}" type="presOf" srcId="{0804C8E4-92CE-4ECE-98FC-9F58EC1D29C4}" destId="{8B448395-A16A-4001-965E-702425ECCDF6}" srcOrd="0" destOrd="0" presId="urn:microsoft.com/office/officeart/2005/8/layout/hList7"/>
    <dgm:cxn modelId="{E79E2313-F58F-447A-ABD0-EF7F9C1AF4F0}" type="presOf" srcId="{00616C18-9C76-485A-AB3E-B1D682F6A9ED}" destId="{CD494B5F-9B67-4EBB-B4A6-817404CB54F1}" srcOrd="0" destOrd="0" presId="urn:microsoft.com/office/officeart/2005/8/layout/hList7"/>
    <dgm:cxn modelId="{8F27E02E-2100-4CE9-955A-003B28E2A4CE}" type="presOf" srcId="{A52C1EBA-2368-4AE1-95F7-85DAE450556B}" destId="{E0A6F6B2-0FD9-447E-BA0D-16EC377DC576}" srcOrd="0" destOrd="0" presId="urn:microsoft.com/office/officeart/2005/8/layout/hList7"/>
    <dgm:cxn modelId="{7DDBB47E-F313-4908-9CBC-BE39F03FC899}" type="presOf" srcId="{02180FE7-45A9-4C44-A133-E1AC6EA6C8D3}" destId="{62126413-AD15-4EDE-9CB3-EA8335FA37A9}" srcOrd="0" destOrd="0" presId="urn:microsoft.com/office/officeart/2005/8/layout/hList7"/>
    <dgm:cxn modelId="{3A663B4B-3E00-4361-9EEC-D45638F2EB96}" type="presOf" srcId="{00616C18-9C76-485A-AB3E-B1D682F6A9ED}" destId="{5C523DD5-3A3B-4C15-8235-02A2FA781A52}" srcOrd="1" destOrd="0" presId="urn:microsoft.com/office/officeart/2005/8/layout/hList7"/>
    <dgm:cxn modelId="{C44B47EC-1140-4C85-AA01-CBFEABAACB59}" srcId="{4C67ADF2-B764-4853-B6DA-71EE0E11495B}" destId="{BB7CC3E8-6242-4CF0-8923-1D854D2106F4}" srcOrd="1" destOrd="0" parTransId="{29A7D78A-91A3-4333-91D2-3EAFE233C562}" sibTransId="{02180FE7-45A9-4C44-A133-E1AC6EA6C8D3}"/>
    <dgm:cxn modelId="{906B15C6-8BEB-4DE5-B158-607BF2B8C4D4}" type="presOf" srcId="{BB7CC3E8-6242-4CF0-8923-1D854D2106F4}" destId="{AA9696F1-1766-4AF4-ADD8-D5AEDAC361B5}" srcOrd="0" destOrd="0" presId="urn:microsoft.com/office/officeart/2005/8/layout/hList7"/>
    <dgm:cxn modelId="{8AD52264-89BA-4BA9-8B21-6C38B0EDEDA0}" srcId="{4C67ADF2-B764-4853-B6DA-71EE0E11495B}" destId="{A52C1EBA-2368-4AE1-95F7-85DAE450556B}" srcOrd="2" destOrd="0" parTransId="{A58F30B5-9C77-4054-BFD3-018411871279}" sibTransId="{48F2914D-3A64-4A69-84C3-6EC5F8C8FE7A}"/>
    <dgm:cxn modelId="{E5178E55-8864-492F-AE18-A9EBED5D36A7}" srcId="{4C67ADF2-B764-4853-B6DA-71EE0E11495B}" destId="{00616C18-9C76-485A-AB3E-B1D682F6A9ED}" srcOrd="0" destOrd="0" parTransId="{1533F5B4-7F2F-49DE-BFA2-970FADB441B7}" sibTransId="{0804C8E4-92CE-4ECE-98FC-9F58EC1D29C4}"/>
    <dgm:cxn modelId="{1637852E-2EBD-41B0-802B-2CCC3BFC730E}" type="presOf" srcId="{A52C1EBA-2368-4AE1-95F7-85DAE450556B}" destId="{6415B130-21AD-47AF-952B-BD9D2034B5C7}" srcOrd="1" destOrd="0" presId="urn:microsoft.com/office/officeart/2005/8/layout/hList7"/>
    <dgm:cxn modelId="{07351E1F-637F-458B-8017-2C921CDF3F4A}" type="presOf" srcId="{4C67ADF2-B764-4853-B6DA-71EE0E11495B}" destId="{378A0069-8AC4-42BF-8D75-31AA31074D01}" srcOrd="0" destOrd="0" presId="urn:microsoft.com/office/officeart/2005/8/layout/hList7"/>
    <dgm:cxn modelId="{66667990-601F-4BA1-B766-47708E91C485}" type="presParOf" srcId="{378A0069-8AC4-42BF-8D75-31AA31074D01}" destId="{3F8BC0ED-B6EC-4732-80AF-15AD88CDC84A}" srcOrd="0" destOrd="0" presId="urn:microsoft.com/office/officeart/2005/8/layout/hList7"/>
    <dgm:cxn modelId="{D793364D-F93E-4FD3-909C-5FF517B706D8}" type="presParOf" srcId="{378A0069-8AC4-42BF-8D75-31AA31074D01}" destId="{C4803EEA-F2C2-4BBC-8AEA-A735E25302B9}" srcOrd="1" destOrd="0" presId="urn:microsoft.com/office/officeart/2005/8/layout/hList7"/>
    <dgm:cxn modelId="{A0EF1C9E-458C-4B6F-A351-966CC54C67F9}" type="presParOf" srcId="{C4803EEA-F2C2-4BBC-8AEA-A735E25302B9}" destId="{06CF6D7F-B49E-4760-A3EA-9CC8F05C2512}" srcOrd="0" destOrd="0" presId="urn:microsoft.com/office/officeart/2005/8/layout/hList7"/>
    <dgm:cxn modelId="{9DE26A2F-BD4C-40B2-86B3-E8614D69776C}" type="presParOf" srcId="{06CF6D7F-B49E-4760-A3EA-9CC8F05C2512}" destId="{CD494B5F-9B67-4EBB-B4A6-817404CB54F1}" srcOrd="0" destOrd="0" presId="urn:microsoft.com/office/officeart/2005/8/layout/hList7"/>
    <dgm:cxn modelId="{8B248472-1520-4EB0-B8D3-1A8142276067}" type="presParOf" srcId="{06CF6D7F-B49E-4760-A3EA-9CC8F05C2512}" destId="{5C523DD5-3A3B-4C15-8235-02A2FA781A52}" srcOrd="1" destOrd="0" presId="urn:microsoft.com/office/officeart/2005/8/layout/hList7"/>
    <dgm:cxn modelId="{98AB9945-B4CB-413D-BEF9-1FD78E9EF17F}" type="presParOf" srcId="{06CF6D7F-B49E-4760-A3EA-9CC8F05C2512}" destId="{1FDF7120-D924-4564-AA56-ED6CA68BD9EA}" srcOrd="2" destOrd="0" presId="urn:microsoft.com/office/officeart/2005/8/layout/hList7"/>
    <dgm:cxn modelId="{682AA97B-31A6-46EF-AA86-008773D3589D}" type="presParOf" srcId="{06CF6D7F-B49E-4760-A3EA-9CC8F05C2512}" destId="{D5FEED9F-546F-4C1C-BAAF-B9161A58FDFC}" srcOrd="3" destOrd="0" presId="urn:microsoft.com/office/officeart/2005/8/layout/hList7"/>
    <dgm:cxn modelId="{A186442D-C225-4E78-9A92-5A5560E35B48}" type="presParOf" srcId="{C4803EEA-F2C2-4BBC-8AEA-A735E25302B9}" destId="{8B448395-A16A-4001-965E-702425ECCDF6}" srcOrd="1" destOrd="0" presId="urn:microsoft.com/office/officeart/2005/8/layout/hList7"/>
    <dgm:cxn modelId="{FDF300A9-1B6F-41C7-AF3C-60B51ADD35B0}" type="presParOf" srcId="{C4803EEA-F2C2-4BBC-8AEA-A735E25302B9}" destId="{0A6254D8-982C-4425-9B96-81BC07AC53F2}" srcOrd="2" destOrd="0" presId="urn:microsoft.com/office/officeart/2005/8/layout/hList7"/>
    <dgm:cxn modelId="{B4513770-9401-4E4A-B60F-D9954DCA92EC}" type="presParOf" srcId="{0A6254D8-982C-4425-9B96-81BC07AC53F2}" destId="{AA9696F1-1766-4AF4-ADD8-D5AEDAC361B5}" srcOrd="0" destOrd="0" presId="urn:microsoft.com/office/officeart/2005/8/layout/hList7"/>
    <dgm:cxn modelId="{6FD684CC-C888-4322-BF5E-A2708E308EA6}" type="presParOf" srcId="{0A6254D8-982C-4425-9B96-81BC07AC53F2}" destId="{C9D5403C-C514-46B9-B4BB-210B44B84F7E}" srcOrd="1" destOrd="0" presId="urn:microsoft.com/office/officeart/2005/8/layout/hList7"/>
    <dgm:cxn modelId="{33C54CA6-1D59-4756-9AFE-19EBBA3B4F02}" type="presParOf" srcId="{0A6254D8-982C-4425-9B96-81BC07AC53F2}" destId="{3C31F0DE-2B7B-4EDF-9197-2DDA7AA82000}" srcOrd="2" destOrd="0" presId="urn:microsoft.com/office/officeart/2005/8/layout/hList7"/>
    <dgm:cxn modelId="{16147E61-52E7-4BAB-AB5A-1F152F6EF1AB}" type="presParOf" srcId="{0A6254D8-982C-4425-9B96-81BC07AC53F2}" destId="{81F0C671-88CA-420D-AFBB-8EBD56E7EB44}" srcOrd="3" destOrd="0" presId="urn:microsoft.com/office/officeart/2005/8/layout/hList7"/>
    <dgm:cxn modelId="{D2284B1C-B210-4FA1-91B1-D7784E74BC73}" type="presParOf" srcId="{C4803EEA-F2C2-4BBC-8AEA-A735E25302B9}" destId="{62126413-AD15-4EDE-9CB3-EA8335FA37A9}" srcOrd="3" destOrd="0" presId="urn:microsoft.com/office/officeart/2005/8/layout/hList7"/>
    <dgm:cxn modelId="{08B5A79E-56B5-4223-9EAF-7B3DDEE08D73}" type="presParOf" srcId="{C4803EEA-F2C2-4BBC-8AEA-A735E25302B9}" destId="{EB00FC01-0BB3-4AEE-8D2F-965034643CB2}" srcOrd="4" destOrd="0" presId="urn:microsoft.com/office/officeart/2005/8/layout/hList7"/>
    <dgm:cxn modelId="{27B5C34D-581A-4060-99EA-90CD93164F14}" type="presParOf" srcId="{EB00FC01-0BB3-4AEE-8D2F-965034643CB2}" destId="{E0A6F6B2-0FD9-447E-BA0D-16EC377DC576}" srcOrd="0" destOrd="0" presId="urn:microsoft.com/office/officeart/2005/8/layout/hList7"/>
    <dgm:cxn modelId="{54782D98-D018-43D8-93F2-A5951C8FF622}" type="presParOf" srcId="{EB00FC01-0BB3-4AEE-8D2F-965034643CB2}" destId="{6415B130-21AD-47AF-952B-BD9D2034B5C7}" srcOrd="1" destOrd="0" presId="urn:microsoft.com/office/officeart/2005/8/layout/hList7"/>
    <dgm:cxn modelId="{C9122A6C-0347-4AAB-81E1-FD4D73401087}" type="presParOf" srcId="{EB00FC01-0BB3-4AEE-8D2F-965034643CB2}" destId="{B67E7F2D-BFAE-4004-B193-D7D69D5385FB}" srcOrd="2" destOrd="0" presId="urn:microsoft.com/office/officeart/2005/8/layout/hList7"/>
    <dgm:cxn modelId="{50612226-CADE-40CF-BEF6-F625468552C6}" type="presParOf" srcId="{EB00FC01-0BB3-4AEE-8D2F-965034643CB2}" destId="{C1CFCBC0-92CA-4616-9250-BE0984BA5F6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94B5F-9B67-4EBB-B4A6-817404CB54F1}">
      <dsp:nvSpPr>
        <dsp:cNvPr id="0" name=""/>
        <dsp:cNvSpPr/>
      </dsp:nvSpPr>
      <dsp:spPr>
        <a:xfrm>
          <a:off x="1807" y="0"/>
          <a:ext cx="2812739" cy="6248400"/>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a:t>People</a:t>
          </a:r>
        </a:p>
      </dsp:txBody>
      <dsp:txXfrm>
        <a:off x="1807" y="2499360"/>
        <a:ext cx="2812739" cy="2499360"/>
      </dsp:txXfrm>
    </dsp:sp>
    <dsp:sp modelId="{D5FEED9F-546F-4C1C-BAAF-B9161A58FDFC}">
      <dsp:nvSpPr>
        <dsp:cNvPr id="0" name=""/>
        <dsp:cNvSpPr/>
      </dsp:nvSpPr>
      <dsp:spPr>
        <a:xfrm>
          <a:off x="367819" y="426505"/>
          <a:ext cx="2080717" cy="208071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840" t="-496" r="840" b="49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9696F1-1766-4AF4-ADD8-D5AEDAC361B5}">
      <dsp:nvSpPr>
        <dsp:cNvPr id="0" name=""/>
        <dsp:cNvSpPr/>
      </dsp:nvSpPr>
      <dsp:spPr>
        <a:xfrm>
          <a:off x="2898930" y="0"/>
          <a:ext cx="2812739" cy="6248400"/>
        </a:xfrm>
        <a:prstGeom prst="roundRect">
          <a:avLst>
            <a:gd name="adj" fmla="val 10000"/>
          </a:avLst>
        </a:prstGeom>
        <a:solidFill>
          <a:srgbClr val="2C60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a:t>Place</a:t>
          </a:r>
        </a:p>
      </dsp:txBody>
      <dsp:txXfrm>
        <a:off x="2898930" y="2499360"/>
        <a:ext cx="2812739" cy="2499360"/>
      </dsp:txXfrm>
    </dsp:sp>
    <dsp:sp modelId="{81F0C671-88CA-420D-AFBB-8EBD56E7EB44}">
      <dsp:nvSpPr>
        <dsp:cNvPr id="0" name=""/>
        <dsp:cNvSpPr/>
      </dsp:nvSpPr>
      <dsp:spPr>
        <a:xfrm>
          <a:off x="3264941" y="374904"/>
          <a:ext cx="2080717" cy="208071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A6F6B2-0FD9-447E-BA0D-16EC377DC576}">
      <dsp:nvSpPr>
        <dsp:cNvPr id="0" name=""/>
        <dsp:cNvSpPr/>
      </dsp:nvSpPr>
      <dsp:spPr>
        <a:xfrm>
          <a:off x="5796052" y="0"/>
          <a:ext cx="2812739" cy="6248400"/>
        </a:xfrm>
        <a:prstGeom prst="roundRect">
          <a:avLst>
            <a:gd name="adj" fmla="val 10000"/>
          </a:avLst>
        </a:prstGeom>
        <a:solidFill>
          <a:srgbClr val="689C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a:t>Platform</a:t>
          </a:r>
        </a:p>
      </dsp:txBody>
      <dsp:txXfrm>
        <a:off x="5796052" y="2499360"/>
        <a:ext cx="2812739" cy="2499360"/>
      </dsp:txXfrm>
    </dsp:sp>
    <dsp:sp modelId="{C1CFCBC0-92CA-4616-9250-BE0984BA5F65}">
      <dsp:nvSpPr>
        <dsp:cNvPr id="0" name=""/>
        <dsp:cNvSpPr/>
      </dsp:nvSpPr>
      <dsp:spPr>
        <a:xfrm>
          <a:off x="6162063" y="374904"/>
          <a:ext cx="2080717" cy="208071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8BC0ED-B6EC-4732-80AF-15AD88CDC84A}">
      <dsp:nvSpPr>
        <dsp:cNvPr id="0" name=""/>
        <dsp:cNvSpPr/>
      </dsp:nvSpPr>
      <dsp:spPr>
        <a:xfrm>
          <a:off x="344423" y="4998720"/>
          <a:ext cx="7921752" cy="93726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663"/>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5273003" y="0"/>
            <a:ext cx="4033943" cy="352663"/>
          </a:xfrm>
          <a:prstGeom prst="rect">
            <a:avLst/>
          </a:prstGeom>
        </p:spPr>
        <p:txBody>
          <a:bodyPr vert="horz" lIns="93497" tIns="46749" rIns="93497" bIns="46749" rtlCol="0"/>
          <a:lstStyle>
            <a:lvl1pPr algn="r">
              <a:defRPr sz="1200"/>
            </a:lvl1pPr>
          </a:lstStyle>
          <a:p>
            <a:fld id="{73D1BDD1-DC03-4D55-8048-3F03DD96C4C3}" type="datetimeFigureOut">
              <a:rPr lang="en-US" smtClean="0"/>
              <a:t>1/21/16</a:t>
            </a:fld>
            <a:endParaRPr lang="en-US"/>
          </a:p>
        </p:txBody>
      </p:sp>
      <p:sp>
        <p:nvSpPr>
          <p:cNvPr id="4" name="Slide Image Placeholder 3"/>
          <p:cNvSpPr>
            <a:spLocks noGrp="1" noRot="1" noChangeAspect="1"/>
          </p:cNvSpPr>
          <p:nvPr>
            <p:ph type="sldImg" idx="2"/>
          </p:nvPr>
        </p:nvSpPr>
        <p:spPr>
          <a:xfrm>
            <a:off x="2892425" y="528638"/>
            <a:ext cx="3525838" cy="2644775"/>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930910" y="3350300"/>
            <a:ext cx="7447280" cy="3173968"/>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99376"/>
            <a:ext cx="4033943" cy="352663"/>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5273003" y="6699376"/>
            <a:ext cx="4033943" cy="352663"/>
          </a:xfrm>
          <a:prstGeom prst="rect">
            <a:avLst/>
          </a:prstGeom>
        </p:spPr>
        <p:txBody>
          <a:bodyPr vert="horz" lIns="93497" tIns="46749" rIns="93497" bIns="46749" rtlCol="0" anchor="b"/>
          <a:lstStyle>
            <a:lvl1pPr algn="r">
              <a:defRPr sz="1200"/>
            </a:lvl1pPr>
          </a:lstStyle>
          <a:p>
            <a:fld id="{022E69FC-CA99-46F8-9F98-702F7B6D7415}" type="slidenum">
              <a:rPr lang="en-US" smtClean="0"/>
              <a:t>‹#›</a:t>
            </a:fld>
            <a:endParaRPr lang="en-US"/>
          </a:p>
        </p:txBody>
      </p:sp>
    </p:spTree>
    <p:extLst>
      <p:ext uri="{BB962C8B-B14F-4D97-AF65-F5344CB8AC3E}">
        <p14:creationId xmlns:p14="http://schemas.microsoft.com/office/powerpoint/2010/main" val="255552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unstudio.co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urbanlibraries.org/limitless-libraries-innovation-51.php?page_id=168"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als.lib.ar.us/ron-robinson-theater.aspx" TargetMode="External"/><Relationship Id="rId4" Type="http://schemas.openxmlformats.org/officeDocument/2006/relationships/hyperlink" Target="http://www.urbanlibraries.org/flying-high--free-library-of-philadelphia-touches-down-in-philadelphia-international-airport-innovation-751.php?page_id=174"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this look familiar? Some of you have seen this report. </a:t>
            </a:r>
          </a:p>
          <a:p>
            <a:endParaRPr lang="en-US" baseline="0" dirty="0" smtClean="0"/>
          </a:p>
          <a:p>
            <a:r>
              <a:rPr lang="en-US" baseline="0" dirty="0" smtClean="0"/>
              <a:t>For others, it’s your first peek at a groundbreaking initiative to change the public’s perception of public libraries.  </a:t>
            </a:r>
          </a:p>
          <a:p>
            <a:endParaRPr lang="en-US" baseline="0" dirty="0" smtClean="0"/>
          </a:p>
          <a:p>
            <a:r>
              <a:rPr lang="en-US" baseline="0" dirty="0" smtClean="0"/>
              <a:t>It’s a national effort to position libraries as essential to their communities and to the well-being of our democracy in the 21</a:t>
            </a:r>
            <a:r>
              <a:rPr lang="en-US" baseline="30000" dirty="0" smtClean="0"/>
              <a:t>st</a:t>
            </a:r>
            <a:r>
              <a:rPr lang="en-US" baseline="0" dirty="0" smtClean="0"/>
              <a:t> century.</a:t>
            </a:r>
          </a:p>
          <a:p>
            <a:endParaRPr lang="en-US" baseline="0" dirty="0" smtClean="0"/>
          </a:p>
          <a:p>
            <a:r>
              <a:rPr lang="en-US" baseline="0" dirty="0" smtClean="0"/>
              <a:t>It</a:t>
            </a:r>
            <a:r>
              <a:rPr lang="fr-FR" baseline="0" dirty="0" smtClean="0"/>
              <a:t>’</a:t>
            </a:r>
            <a:r>
              <a:rPr lang="en-US" baseline="0" dirty="0" smtClean="0"/>
              <a:t>s getting a lot of attention and one of the reasons is because it was produced by the Aspen Institute, which has an international reputation as an educational and policy organization – funded by Gates.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get the Aspen Institute’s attention, it signals  that you have an important role to play in making a better society and a better world.</a:t>
            </a:r>
            <a:endParaRPr lang="en-US" dirty="0" smtClean="0"/>
          </a:p>
          <a:p>
            <a:endParaRPr lang="en-US" baseline="0" dirty="0" smtClean="0"/>
          </a:p>
          <a:p>
            <a:r>
              <a:rPr lang="en-US" baseline="0" dirty="0" smtClean="0"/>
              <a:t>And what’s more important than public libraries?  We know we can change the world.</a:t>
            </a:r>
          </a:p>
          <a:p>
            <a:endParaRPr lang="en-US" baseline="0"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1</a:t>
            </a:fld>
            <a:endParaRPr lang="en-US"/>
          </a:p>
        </p:txBody>
      </p:sp>
    </p:spTree>
    <p:extLst>
      <p:ext uri="{BB962C8B-B14F-4D97-AF65-F5344CB8AC3E}">
        <p14:creationId xmlns:p14="http://schemas.microsoft.com/office/powerpoint/2010/main" val="350723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library</a:t>
            </a:r>
            <a:r>
              <a:rPr lang="en-US" baseline="0" dirty="0" smtClean="0"/>
              <a:t> as platform.  That concept is a little bit harder to grasp at first. </a:t>
            </a:r>
            <a:r>
              <a:rPr lang="en-US" dirty="0" smtClean="0"/>
              <a:t>The </a:t>
            </a:r>
            <a:r>
              <a:rPr lang="en-US" dirty="0"/>
              <a:t>library as platform sees itself as </a:t>
            </a:r>
            <a:r>
              <a:rPr lang="en-US" dirty="0" smtClean="0"/>
              <a:t>“</a:t>
            </a:r>
            <a:r>
              <a:rPr lang="en-US" dirty="0"/>
              <a:t>library as a service</a:t>
            </a:r>
            <a:r>
              <a:rPr lang="en-US"/>
              <a:t>.” </a:t>
            </a:r>
            <a:r>
              <a:rPr lang="en-US" smtClean="0"/>
              <a:t>  </a:t>
            </a:r>
            <a:r>
              <a:rPr lang="en-US" baseline="0" smtClean="0"/>
              <a:t>It’s </a:t>
            </a:r>
            <a:r>
              <a:rPr lang="en-US" baseline="0" dirty="0" smtClean="0"/>
              <a:t>a physical or virtual space that people can use as a base to create new content, connect people to ideas and each other and promote community learning and relationships.</a:t>
            </a:r>
            <a:endParaRPr lang="en-US" dirty="0" smtClean="0"/>
          </a:p>
          <a:p>
            <a:endParaRPr lang="en-US" dirty="0" smtClean="0"/>
          </a:p>
          <a:p>
            <a:r>
              <a:rPr lang="en-US" dirty="0" smtClean="0"/>
              <a:t>Within </a:t>
            </a:r>
            <a:r>
              <a:rPr lang="en-US" dirty="0"/>
              <a:t>the building itself, it starts with the biggest, fattest, most secure </a:t>
            </a:r>
            <a:r>
              <a:rPr lang="en-US" dirty="0" smtClean="0"/>
              <a:t>Internet</a:t>
            </a:r>
            <a:r>
              <a:rPr lang="en-US" baseline="0" dirty="0" smtClean="0"/>
              <a:t> connection</a:t>
            </a:r>
            <a:r>
              <a:rPr lang="en-US" dirty="0" smtClean="0"/>
              <a:t> possible</a:t>
            </a:r>
            <a:r>
              <a:rPr lang="en-US" dirty="0"/>
              <a:t>, </a:t>
            </a:r>
            <a:r>
              <a:rPr lang="en-US" dirty="0" smtClean="0"/>
              <a:t>robust</a:t>
            </a:r>
            <a:r>
              <a:rPr lang="en-US" baseline="0" dirty="0" smtClean="0"/>
              <a:t> </a:t>
            </a:r>
            <a:r>
              <a:rPr lang="en-US" dirty="0" smtClean="0"/>
              <a:t>Wi</a:t>
            </a:r>
            <a:r>
              <a:rPr lang="en-US" dirty="0"/>
              <a:t>-Fi, </a:t>
            </a:r>
            <a:r>
              <a:rPr lang="en-US" dirty="0" smtClean="0"/>
              <a:t>and </a:t>
            </a:r>
          </a:p>
          <a:p>
            <a:r>
              <a:rPr lang="en-US" dirty="0" smtClean="0"/>
              <a:t>support for mobile devices </a:t>
            </a:r>
            <a:r>
              <a:rPr lang="en-US" dirty="0"/>
              <a:t>for </a:t>
            </a:r>
            <a:r>
              <a:rPr lang="en-US" dirty="0" smtClean="0"/>
              <a:t>borrowing</a:t>
            </a:r>
            <a:r>
              <a:rPr lang="en-US" baseline="0" dirty="0" smtClean="0"/>
              <a:t> books, film and music.  Humboldt County Library is fortunate to be one of the first public libraries to join </a:t>
            </a:r>
            <a:r>
              <a:rPr lang="en-US" baseline="0" dirty="0" err="1" smtClean="0"/>
              <a:t>CalREN</a:t>
            </a:r>
            <a:r>
              <a:rPr lang="en-US" baseline="0" dirty="0" smtClean="0"/>
              <a:t> – the California Research and Education network to get robust connectivity to support all kinds of digital content and services.     Although our student at the Kim </a:t>
            </a:r>
            <a:r>
              <a:rPr lang="en-US" baseline="0" dirty="0" err="1" smtClean="0"/>
              <a:t>Yerton</a:t>
            </a:r>
            <a:r>
              <a:rPr lang="en-US" baseline="0" dirty="0" smtClean="0"/>
              <a:t> Branch is using paper and pen I am sure he also depends on online resources from the library as well. </a:t>
            </a:r>
          </a:p>
          <a:p>
            <a:endParaRPr lang="en-US" dirty="0" smtClean="0"/>
          </a:p>
          <a:p>
            <a:r>
              <a:rPr lang="en-US" dirty="0" smtClean="0"/>
              <a:t>Outside </a:t>
            </a:r>
            <a:r>
              <a:rPr lang="en-US" dirty="0"/>
              <a:t>the physical library, these high quality experiences are delivered on-demand to </a:t>
            </a:r>
            <a:r>
              <a:rPr lang="en-US" dirty="0" smtClean="0"/>
              <a:t>users wherever </a:t>
            </a:r>
            <a:r>
              <a:rPr lang="en-US" dirty="0"/>
              <a:t>they may be and </a:t>
            </a:r>
            <a:r>
              <a:rPr lang="en-US" dirty="0" smtClean="0"/>
              <a:t> through </a:t>
            </a:r>
            <a:r>
              <a:rPr lang="en-US" dirty="0"/>
              <a:t>whatever device they </a:t>
            </a:r>
            <a:r>
              <a:rPr lang="en-US" dirty="0" smtClean="0"/>
              <a:t>want </a:t>
            </a:r>
            <a:r>
              <a:rPr lang="en-US" dirty="0"/>
              <a:t>and for whatever </a:t>
            </a:r>
            <a:r>
              <a:rPr lang="en-US" dirty="0" smtClean="0"/>
              <a:t>purpose</a:t>
            </a:r>
            <a:r>
              <a:rPr lang="en-US" baseline="0" dirty="0" smtClean="0"/>
              <a:t> they choose.</a:t>
            </a:r>
            <a:endParaRPr lang="en-US" dirty="0" smtClean="0"/>
          </a:p>
          <a:p>
            <a:endParaRPr lang="en-US" dirty="0" smtClean="0"/>
          </a:p>
          <a:p>
            <a:r>
              <a:rPr lang="en-US" dirty="0" smtClean="0"/>
              <a:t>Content </a:t>
            </a:r>
            <a:r>
              <a:rPr lang="en-US" dirty="0"/>
              <a:t>may come from within the library’s own collections, from a national content platform or anywhere in the cloud</a:t>
            </a:r>
            <a:r>
              <a:rPr lang="en-US" dirty="0" smtClean="0"/>
              <a:t>.  So we’re talking Overdrive,</a:t>
            </a:r>
            <a:r>
              <a:rPr lang="en-US" baseline="0" dirty="0" smtClean="0"/>
              <a:t> Hoopla, </a:t>
            </a:r>
            <a:r>
              <a:rPr lang="en-US" baseline="0" dirty="0" err="1" smtClean="0"/>
              <a:t>Zinio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10</a:t>
            </a:fld>
            <a:endParaRPr lang="en-US"/>
          </a:p>
        </p:txBody>
      </p:sp>
    </p:spTree>
    <p:extLst>
      <p:ext uri="{BB962C8B-B14F-4D97-AF65-F5344CB8AC3E}">
        <p14:creationId xmlns:p14="http://schemas.microsoft.com/office/powerpoint/2010/main" val="395759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great library platform is a “third place” that supports the learning and civic needs of the community.</a:t>
            </a:r>
          </a:p>
          <a:p>
            <a:endParaRPr lang="en-US" dirty="0" smtClean="0"/>
          </a:p>
          <a:p>
            <a:r>
              <a:rPr lang="en-US" sz="1200" kern="1200" dirty="0" smtClean="0">
                <a:solidFill>
                  <a:schemeClr val="tx1"/>
                </a:solidFill>
                <a:latin typeface="+mn-lt"/>
                <a:ea typeface="+mn-ea"/>
                <a:cs typeface="+mn-cs"/>
              </a:rPr>
              <a:t>When we talk about our community, a</a:t>
            </a:r>
            <a:r>
              <a:rPr lang="en-US" sz="1200" kern="1200" baseline="0" dirty="0" smtClean="0">
                <a:solidFill>
                  <a:schemeClr val="tx1"/>
                </a:solidFill>
                <a:latin typeface="+mn-lt"/>
                <a:ea typeface="+mn-ea"/>
                <a:cs typeface="+mn-cs"/>
              </a:rPr>
              <a:t> sociologist named Ray Oldenburg argued for the importance a</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third place</a:t>
            </a:r>
            <a:r>
              <a:rPr lang="en-US" sz="1200" b="0" kern="1200" dirty="0" smtClean="0">
                <a:solidFill>
                  <a:schemeClr val="tx1"/>
                </a:solidFill>
                <a:latin typeface="+mn-lt"/>
                <a:ea typeface="+mn-ea"/>
                <a:cs typeface="+mn-cs"/>
              </a:rPr>
              <a:t> separate from home ("first </a:t>
            </a:r>
            <a:r>
              <a:rPr lang="en-US" sz="1200" b="1" kern="1200" dirty="0" smtClean="0">
                <a:solidFill>
                  <a:schemeClr val="tx1"/>
                </a:solidFill>
                <a:latin typeface="+mn-lt"/>
                <a:ea typeface="+mn-ea"/>
                <a:cs typeface="+mn-cs"/>
              </a:rPr>
              <a:t>place</a:t>
            </a:r>
            <a:r>
              <a:rPr lang="en-US" sz="1200" b="0" kern="1200" dirty="0" smtClean="0">
                <a:solidFill>
                  <a:schemeClr val="tx1"/>
                </a:solidFill>
                <a:latin typeface="+mn-lt"/>
                <a:ea typeface="+mn-ea"/>
                <a:cs typeface="+mn-cs"/>
              </a:rPr>
              <a:t>") and the workplace ("second </a:t>
            </a:r>
            <a:r>
              <a:rPr lang="en-US" sz="1200" b="1" kern="1200" dirty="0" smtClean="0">
                <a:solidFill>
                  <a:schemeClr val="tx1"/>
                </a:solidFill>
                <a:latin typeface="+mn-lt"/>
                <a:ea typeface="+mn-ea"/>
                <a:cs typeface="+mn-cs"/>
              </a:rPr>
              <a:t>place</a:t>
            </a:r>
            <a:r>
              <a:rPr lang="en-US" sz="1200" b="0" kern="1200" dirty="0" smtClean="0">
                <a:solidFill>
                  <a:schemeClr val="tx1"/>
                </a:solidFill>
                <a:latin typeface="+mn-lt"/>
                <a:ea typeface="+mn-ea"/>
                <a:cs typeface="+mn-cs"/>
              </a:rPr>
              <a:t>”) where people can gather, socialize</a:t>
            </a:r>
            <a:r>
              <a:rPr lang="en-US" sz="1200" b="0" kern="1200" baseline="0" dirty="0" smtClean="0">
                <a:solidFill>
                  <a:schemeClr val="tx1"/>
                </a:solidFill>
                <a:latin typeface="+mn-lt"/>
                <a:ea typeface="+mn-ea"/>
                <a:cs typeface="+mn-cs"/>
              </a:rPr>
              <a:t> and learn together.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Wouldn’t it be great if the library were that third place for most folks?</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11</a:t>
            </a:fld>
            <a:endParaRPr lang="en-US"/>
          </a:p>
        </p:txBody>
      </p:sp>
    </p:spTree>
    <p:extLst>
      <p:ext uri="{BB962C8B-B14F-4D97-AF65-F5344CB8AC3E}">
        <p14:creationId xmlns:p14="http://schemas.microsoft.com/office/powerpoint/2010/main" val="367969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is architectural</a:t>
            </a:r>
            <a:r>
              <a:rPr lang="en-US" sz="1200" kern="1200" baseline="0" dirty="0" smtClean="0">
                <a:solidFill>
                  <a:schemeClr val="tx1"/>
                </a:solidFill>
                <a:latin typeface="+mn-lt"/>
                <a:ea typeface="+mn-ea"/>
                <a:cs typeface="+mn-cs"/>
              </a:rPr>
              <a:t> firm</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3"/>
              </a:rPr>
              <a:t>UNStudio’s design for the Urban Library of the Future and Centre for New Media in Gent </a:t>
            </a:r>
            <a:r>
              <a:rPr lang="en-US" sz="1200" kern="1200" dirty="0" smtClean="0">
                <a:solidFill>
                  <a:schemeClr val="tx1"/>
                </a:solidFill>
                <a:latin typeface="+mn-lt"/>
                <a:ea typeface="+mn-ea"/>
                <a:cs typeface="+mn-cs"/>
              </a:rPr>
              <a:t>, Belgium.</a:t>
            </a:r>
            <a:endParaRPr lang="en-US" baseline="0" dirty="0" smtClean="0"/>
          </a:p>
          <a:p>
            <a:endParaRPr lang="en-US" baseline="0" dirty="0" smtClean="0"/>
          </a:p>
          <a:p>
            <a:r>
              <a:rPr lang="en-US" baseline="0" dirty="0" err="1" smtClean="0"/>
              <a:t>Doesn</a:t>
            </a:r>
            <a:r>
              <a:rPr lang="fr-FR" baseline="0" dirty="0" smtClean="0"/>
              <a:t>’</a:t>
            </a:r>
            <a:r>
              <a:rPr lang="en-US" baseline="0" dirty="0" smtClean="0"/>
              <a:t>t this image look like an attempt to interpret the notion of library as platform in physical space?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Or perhaps a futuristic version of the Love Boat?</a:t>
            </a:r>
          </a:p>
        </p:txBody>
      </p:sp>
      <p:sp>
        <p:nvSpPr>
          <p:cNvPr id="4" name="Slide Number Placeholder 3"/>
          <p:cNvSpPr>
            <a:spLocks noGrp="1"/>
          </p:cNvSpPr>
          <p:nvPr>
            <p:ph type="sldNum" sz="quarter" idx="10"/>
          </p:nvPr>
        </p:nvSpPr>
        <p:spPr/>
        <p:txBody>
          <a:bodyPr/>
          <a:lstStyle/>
          <a:p>
            <a:fld id="{022E69FC-CA99-46F8-9F98-702F7B6D7415}" type="slidenum">
              <a:rPr lang="en-US" smtClean="0"/>
              <a:t>12</a:t>
            </a:fld>
            <a:endParaRPr lang="en-US"/>
          </a:p>
        </p:txBody>
      </p:sp>
    </p:spTree>
    <p:extLst>
      <p:ext uri="{BB962C8B-B14F-4D97-AF65-F5344CB8AC3E}">
        <p14:creationId xmlns:p14="http://schemas.microsoft.com/office/powerpoint/2010/main" val="167426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2E69FC-CA99-46F8-9F98-702F7B6D7415}" type="slidenum">
              <a:rPr lang="en-US" smtClean="0"/>
              <a:t>13</a:t>
            </a:fld>
            <a:endParaRPr lang="en-US"/>
          </a:p>
        </p:txBody>
      </p:sp>
    </p:spTree>
    <p:extLst>
      <p:ext uri="{BB962C8B-B14F-4D97-AF65-F5344CB8AC3E}">
        <p14:creationId xmlns:p14="http://schemas.microsoft.com/office/powerpoint/2010/main" val="93843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r>
              <a:rPr lang="en-US" dirty="0" smtClean="0"/>
              <a:t>David </a:t>
            </a:r>
            <a:r>
              <a:rPr lang="en-US" dirty="0" err="1" smtClean="0"/>
              <a:t>Lankes</a:t>
            </a:r>
            <a:r>
              <a:rPr lang="en-US" dirty="0" smtClean="0"/>
              <a:t>, a professor</a:t>
            </a:r>
            <a:r>
              <a:rPr lang="en-US" baseline="0" dirty="0" smtClean="0"/>
              <a:t> of library and information science at Syracuse University, describes it this way.</a:t>
            </a:r>
          </a:p>
          <a:p>
            <a:endParaRPr lang="en-US" baseline="0" dirty="0" smtClean="0"/>
          </a:p>
          <a:p>
            <a:r>
              <a:rPr lang="en-US" dirty="0" smtClean="0"/>
              <a:t>“The new view</a:t>
            </a:r>
            <a:r>
              <a:rPr lang="en-US" baseline="0" dirty="0" smtClean="0"/>
              <a:t> of the library is not as place, or as collection, but as community platform for knowledge creation and sharing.”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further</a:t>
            </a:r>
            <a:r>
              <a:rPr lang="en-US" sz="1200" kern="1200" baseline="0" dirty="0" smtClean="0">
                <a:solidFill>
                  <a:schemeClr val="tx1"/>
                </a:solidFill>
                <a:effectLst/>
                <a:latin typeface="+mn-lt"/>
                <a:ea typeface="+mn-ea"/>
                <a:cs typeface="+mn-cs"/>
              </a:rPr>
              <a:t> states that: “</a:t>
            </a:r>
            <a:r>
              <a:rPr lang="en-US" sz="1200" kern="1200" dirty="0" smtClean="0">
                <a:solidFill>
                  <a:schemeClr val="tx1"/>
                </a:solidFill>
                <a:effectLst/>
                <a:latin typeface="+mn-lt"/>
                <a:ea typeface="+mn-ea"/>
                <a:cs typeface="+mn-cs"/>
              </a:rPr>
              <a:t>The Mission Of Librarians Is To Improve Society Through Facilitating Knowledge Creation In Their Communities.”</a:t>
            </a:r>
            <a:endParaRPr lang="en-US" baseline="0" dirty="0" smtClean="0"/>
          </a:p>
          <a:p>
            <a:endParaRPr lang="en-US" baseline="0" dirty="0" smtClean="0"/>
          </a:p>
          <a:p>
            <a:r>
              <a:rPr lang="en-US" baseline="0" dirty="0" smtClean="0"/>
              <a:t>He suggests that our library catalogs should be a platform to connect people to content, events, people and other information. </a:t>
            </a:r>
          </a:p>
          <a:p>
            <a:endParaRPr lang="en-US" baseline="0" dirty="0" smtClean="0"/>
          </a:p>
          <a:p>
            <a:r>
              <a:rPr lang="en-US" baseline="0" dirty="0" smtClean="0"/>
              <a:t>In other words, it’s not just about our stuff.</a:t>
            </a:r>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14</a:t>
            </a:fld>
            <a:endParaRPr lang="en-US"/>
          </a:p>
        </p:txBody>
      </p:sp>
    </p:spTree>
    <p:extLst>
      <p:ext uri="{BB962C8B-B14F-4D97-AF65-F5344CB8AC3E}">
        <p14:creationId xmlns:p14="http://schemas.microsoft.com/office/powerpoint/2010/main" val="3142405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my reading recommendation</a:t>
            </a:r>
            <a:r>
              <a:rPr lang="en-US" baseline="0" dirty="0" smtClean="0"/>
              <a:t> for this evening.</a:t>
            </a:r>
          </a:p>
          <a:p>
            <a:endParaRPr lang="en-US" dirty="0" smtClean="0"/>
          </a:p>
          <a:p>
            <a:r>
              <a:rPr lang="en-US" dirty="0" smtClean="0"/>
              <a:t>Check </a:t>
            </a:r>
            <a:r>
              <a:rPr lang="en-US" dirty="0"/>
              <a:t>out </a:t>
            </a:r>
            <a:r>
              <a:rPr lang="en-US" dirty="0" smtClean="0"/>
              <a:t>this</a:t>
            </a:r>
            <a:r>
              <a:rPr lang="en-US" baseline="0" dirty="0" smtClean="0"/>
              <a:t> brand new book --</a:t>
            </a:r>
            <a:r>
              <a:rPr lang="en-US" dirty="0" smtClean="0"/>
              <a:t> </a:t>
            </a:r>
            <a:r>
              <a:rPr lang="en-US" dirty="0" err="1"/>
              <a:t>BiblioTech</a:t>
            </a:r>
            <a:r>
              <a:rPr lang="en-US" dirty="0"/>
              <a:t> – Why Libraries Matter More than Ever in the Age of Google by John Palfrey.  </a:t>
            </a:r>
            <a:endParaRPr lang="en-US" dirty="0" smtClean="0"/>
          </a:p>
          <a:p>
            <a:endParaRPr lang="en-US" dirty="0" smtClean="0"/>
          </a:p>
          <a:p>
            <a:r>
              <a:rPr lang="en-US" dirty="0" smtClean="0"/>
              <a:t>John </a:t>
            </a:r>
            <a:r>
              <a:rPr lang="en-US" dirty="0"/>
              <a:t>is the founding chairman of the Digital Public Library of America. </a:t>
            </a:r>
            <a:r>
              <a:rPr lang="en-US" dirty="0" smtClean="0"/>
              <a:t> Remember that</a:t>
            </a:r>
            <a:r>
              <a:rPr lang="en-US" baseline="0" dirty="0" smtClean="0"/>
              <a:t> –</a:t>
            </a:r>
          </a:p>
          <a:p>
            <a:endParaRPr lang="en-US" baseline="0" dirty="0" smtClean="0"/>
          </a:p>
          <a:p>
            <a:endParaRPr lang="en-US" dirty="0" smtClean="0"/>
          </a:p>
          <a:p>
            <a:r>
              <a:rPr lang="en-US" dirty="0" smtClean="0"/>
              <a:t>His </a:t>
            </a:r>
            <a:r>
              <a:rPr lang="en-US" dirty="0"/>
              <a:t>book </a:t>
            </a:r>
            <a:r>
              <a:rPr lang="en-US" dirty="0" smtClean="0"/>
              <a:t>presents </a:t>
            </a:r>
            <a:r>
              <a:rPr lang="en-US" dirty="0"/>
              <a:t>a compelling </a:t>
            </a:r>
            <a:r>
              <a:rPr lang="en-US" dirty="0" smtClean="0"/>
              <a:t>argument</a:t>
            </a:r>
            <a:r>
              <a:rPr lang="en-US" baseline="0" dirty="0" smtClean="0"/>
              <a:t> </a:t>
            </a:r>
            <a:r>
              <a:rPr lang="en-US" dirty="0" smtClean="0"/>
              <a:t>for </a:t>
            </a:r>
            <a:r>
              <a:rPr lang="en-US" dirty="0"/>
              <a:t>re-envisioning </a:t>
            </a:r>
            <a:r>
              <a:rPr lang="en-US" dirty="0" smtClean="0"/>
              <a:t>libraries as</a:t>
            </a:r>
            <a:r>
              <a:rPr lang="en-US" baseline="0" dirty="0" smtClean="0"/>
              <a:t> platforms</a:t>
            </a:r>
            <a:r>
              <a:rPr lang="en-US" dirty="0" smtClean="0"/>
              <a:t> </a:t>
            </a:r>
            <a:r>
              <a:rPr lang="en-US" dirty="0"/>
              <a:t>to </a:t>
            </a:r>
            <a:r>
              <a:rPr lang="en-US" dirty="0" smtClean="0"/>
              <a:t>help</a:t>
            </a:r>
            <a:r>
              <a:rPr lang="en-US" baseline="0" dirty="0" smtClean="0"/>
              <a:t> our</a:t>
            </a:r>
            <a:r>
              <a:rPr lang="en-US" dirty="0" smtClean="0"/>
              <a:t> institutions, our communities </a:t>
            </a:r>
          </a:p>
          <a:p>
            <a:r>
              <a:rPr lang="en-US" dirty="0" smtClean="0"/>
              <a:t>and our</a:t>
            </a:r>
            <a:r>
              <a:rPr lang="en-US" baseline="0" dirty="0" smtClean="0"/>
              <a:t> democracy grow and thrive in the 21</a:t>
            </a:r>
            <a:r>
              <a:rPr lang="en-US" baseline="30000" dirty="0" smtClean="0"/>
              <a:t>st</a:t>
            </a:r>
            <a:r>
              <a:rPr lang="en-US" baseline="0" dirty="0" smtClean="0"/>
              <a:t> century.</a:t>
            </a:r>
            <a:r>
              <a:rPr lang="en-US" dirty="0" smtClean="0"/>
              <a:t> </a:t>
            </a:r>
          </a:p>
          <a:p>
            <a:endParaRPr lang="en-US" dirty="0" smtClean="0"/>
          </a:p>
          <a:p>
            <a:r>
              <a:rPr lang="en-US" dirty="0" smtClean="0"/>
              <a:t>So, how do we get there?</a:t>
            </a:r>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15</a:t>
            </a:fld>
            <a:endParaRPr lang="en-US"/>
          </a:p>
        </p:txBody>
      </p:sp>
    </p:spTree>
    <p:extLst>
      <p:ext uri="{BB962C8B-B14F-4D97-AF65-F5344CB8AC3E}">
        <p14:creationId xmlns:p14="http://schemas.microsoft.com/office/powerpoint/2010/main" val="3187421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people to the world in a different way is the challenge of the 21st century for public libraries in communities of all sizes</a:t>
            </a:r>
            <a:r>
              <a:rPr lang="en-US" dirty="0" smtClean="0"/>
              <a:t>.</a:t>
            </a:r>
          </a:p>
          <a:p>
            <a:endParaRPr lang="en-US" dirty="0" smtClean="0"/>
          </a:p>
          <a:p>
            <a:r>
              <a:rPr lang="en-US" dirty="0" smtClean="0"/>
              <a:t> </a:t>
            </a:r>
            <a:r>
              <a:rPr lang="en-US" dirty="0"/>
              <a:t>Libraries long ago established their </a:t>
            </a:r>
            <a:r>
              <a:rPr lang="en-US" dirty="0" smtClean="0"/>
              <a:t>place</a:t>
            </a:r>
            <a:r>
              <a:rPr lang="en-US" baseline="0" dirty="0" smtClean="0"/>
              <a:t> </a:t>
            </a:r>
            <a:r>
              <a:rPr lang="en-US" dirty="0" smtClean="0"/>
              <a:t>in </a:t>
            </a:r>
            <a:r>
              <a:rPr lang="en-US" dirty="0"/>
              <a:t>the hearts of their communities. </a:t>
            </a:r>
            <a:endParaRPr lang="en-US" dirty="0" smtClean="0"/>
          </a:p>
          <a:p>
            <a:endParaRPr lang="en-US" dirty="0" smtClean="0"/>
          </a:p>
          <a:p>
            <a:r>
              <a:rPr lang="en-US" dirty="0" smtClean="0"/>
              <a:t>Sustaining </a:t>
            </a:r>
            <a:r>
              <a:rPr lang="en-US" dirty="0"/>
              <a:t>and broadening that position requires new thinking about what a library is and how it drives opportunity and success in today’s world</a:t>
            </a:r>
            <a:r>
              <a:rPr lang="en-US" dirty="0" smtClean="0"/>
              <a:t>.</a:t>
            </a:r>
          </a:p>
          <a:p>
            <a:endParaRPr lang="en-US" dirty="0" smtClean="0"/>
          </a:p>
          <a:p>
            <a:r>
              <a:rPr lang="en-US" dirty="0" smtClean="0"/>
              <a:t>Here’s are</a:t>
            </a:r>
            <a:r>
              <a:rPr lang="en-US" baseline="0" dirty="0" smtClean="0"/>
              <a:t> four strategies that Rising to the Challenge identifies as essential to libraries’ long term survival.</a:t>
            </a:r>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16</a:t>
            </a:fld>
            <a:endParaRPr lang="en-US"/>
          </a:p>
        </p:txBody>
      </p:sp>
    </p:spTree>
    <p:extLst>
      <p:ext uri="{BB962C8B-B14F-4D97-AF65-F5344CB8AC3E}">
        <p14:creationId xmlns:p14="http://schemas.microsoft.com/office/powerpoint/2010/main" val="3416521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successful, public </a:t>
            </a:r>
            <a:r>
              <a:rPr lang="en-US" dirty="0"/>
              <a:t>libraries </a:t>
            </a:r>
            <a:r>
              <a:rPr lang="en-US" dirty="0" smtClean="0"/>
              <a:t>need to align </a:t>
            </a:r>
            <a:r>
              <a:rPr lang="en-US" dirty="0"/>
              <a:t>their people, place and platform assets and create services that </a:t>
            </a:r>
            <a:r>
              <a:rPr lang="en-US" dirty="0" smtClean="0"/>
              <a:t>support </a:t>
            </a:r>
            <a:r>
              <a:rPr lang="en-US" dirty="0"/>
              <a:t>local </a:t>
            </a:r>
            <a:r>
              <a:rPr lang="en-US" dirty="0" smtClean="0"/>
              <a:t>community</a:t>
            </a:r>
            <a:r>
              <a:rPr lang="en-US" baseline="0" dirty="0" smtClean="0"/>
              <a:t> goals</a:t>
            </a:r>
            <a:r>
              <a:rPr lang="en-US" dirty="0" smtClean="0"/>
              <a:t>. </a:t>
            </a:r>
          </a:p>
          <a:p>
            <a:endParaRPr lang="en-US" dirty="0" smtClean="0"/>
          </a:p>
          <a:p>
            <a:r>
              <a:rPr lang="en-US" dirty="0" smtClean="0"/>
              <a:t>That</a:t>
            </a:r>
            <a:r>
              <a:rPr lang="en-US" baseline="0" dirty="0" smtClean="0"/>
              <a:t> means we know what’s going on in our communities.  We know and participate in goal setting with other organizations like our local governments, United Way and other organizations that seek to have a significant impact on the community.</a:t>
            </a:r>
          </a:p>
          <a:p>
            <a:endParaRPr lang="en-US"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17</a:t>
            </a:fld>
            <a:endParaRPr lang="en-US"/>
          </a:p>
        </p:txBody>
      </p:sp>
    </p:spTree>
    <p:extLst>
      <p:ext uri="{BB962C8B-B14F-4D97-AF65-F5344CB8AC3E}">
        <p14:creationId xmlns:p14="http://schemas.microsoft.com/office/powerpoint/2010/main" val="77088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perspective from someone</a:t>
            </a:r>
            <a:r>
              <a:rPr lang="en-US" baseline="0" dirty="0" smtClean="0"/>
              <a:t> outside the library world.</a:t>
            </a:r>
          </a:p>
          <a:p>
            <a:endParaRPr lang="en-US" baseline="0" dirty="0" smtClean="0"/>
          </a:p>
          <a:p>
            <a:r>
              <a:rPr lang="en-US" baseline="0" dirty="0" smtClean="0"/>
              <a:t>This is </a:t>
            </a:r>
            <a:r>
              <a:rPr lang="en-US" dirty="0" smtClean="0"/>
              <a:t>Tessie Guillermo</a:t>
            </a:r>
            <a:r>
              <a:rPr lang="en-US" baseline="0" dirty="0" smtClean="0"/>
              <a:t> – President and CEO of </a:t>
            </a:r>
            <a:r>
              <a:rPr lang="en-US" baseline="0" dirty="0" err="1" smtClean="0"/>
              <a:t>ZeroDivide</a:t>
            </a:r>
            <a:r>
              <a:rPr lang="en-US" baseline="0" dirty="0" smtClean="0"/>
              <a:t> – this is an organization that helps organizations </a:t>
            </a:r>
          </a:p>
          <a:p>
            <a:r>
              <a:rPr lang="en-US" baseline="0" dirty="0" smtClean="0"/>
              <a:t>and institutions use technology to facilitate social change in underserved communities.  </a:t>
            </a:r>
          </a:p>
          <a:p>
            <a:endParaRPr lang="en-US" baseline="0" dirty="0" smtClean="0"/>
          </a:p>
          <a:p>
            <a:r>
              <a:rPr lang="en-US" baseline="0" dirty="0" smtClean="0"/>
              <a:t>They focus their efforts on closing the digital divide. </a:t>
            </a:r>
          </a:p>
          <a:p>
            <a:endParaRPr lang="en-US" baseline="0" dirty="0" smtClean="0"/>
          </a:p>
          <a:p>
            <a:r>
              <a:rPr lang="en-US" baseline="0" dirty="0" smtClean="0"/>
              <a:t>Does that sound familiar?  Do libraries care about the digital divide? </a:t>
            </a:r>
          </a:p>
          <a:p>
            <a:endParaRPr lang="en-US" baseline="0" dirty="0" smtClean="0"/>
          </a:p>
          <a:p>
            <a:r>
              <a:rPr lang="en-US" baseline="0" dirty="0" smtClean="0"/>
              <a:t>You bet we do!  We’re all about equal access, right?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18</a:t>
            </a:fld>
            <a:endParaRPr lang="en-US"/>
          </a:p>
        </p:txBody>
      </p:sp>
    </p:spTree>
    <p:extLst>
      <p:ext uri="{BB962C8B-B14F-4D97-AF65-F5344CB8AC3E}">
        <p14:creationId xmlns:p14="http://schemas.microsoft.com/office/powerpoint/2010/main" val="3365545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an example from the library world. </a:t>
            </a:r>
            <a:r>
              <a:rPr lang="en-US" dirty="0" smtClean="0"/>
              <a:t>LIMITLESS LIBRARIES  is a project</a:t>
            </a:r>
            <a:r>
              <a:rPr lang="en-US" baseline="0" dirty="0" smtClean="0"/>
              <a:t> serving more </a:t>
            </a:r>
            <a:r>
              <a:rPr lang="en-US" dirty="0" smtClean="0"/>
              <a:t>than 80,000 Nashville public school students and 7,000 educators giving them access to a wealth of resources. </a:t>
            </a:r>
          </a:p>
          <a:p>
            <a:endParaRPr lang="en-US" dirty="0" smtClean="0"/>
          </a:p>
          <a:p>
            <a:r>
              <a:rPr lang="en-US" dirty="0" smtClean="0"/>
              <a:t>This is a cooperative program between the Nashville Public Library and Metro Nashville Public Schools designed to encourage resource sharing and improve student access to learning materials.</a:t>
            </a:r>
          </a:p>
          <a:p>
            <a:endParaRPr lang="en-US" dirty="0" smtClean="0"/>
          </a:p>
          <a:p>
            <a:r>
              <a:rPr lang="en-US" dirty="0" smtClean="0"/>
              <a:t>Since its launch, circulation of school library resources has increased 79 percent; 28,000 middle and high school students are registered Limitless Libraries users; and bulk purchasing</a:t>
            </a:r>
          </a:p>
          <a:p>
            <a:r>
              <a:rPr lang="en-US" dirty="0" smtClean="0"/>
              <a:t>and negotiated discounts have achieved an estimated $271,000 in savings while vastly expanding resources.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Limitless Libraries, Nashville, TN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19</a:t>
            </a:fld>
            <a:endParaRPr lang="en-US"/>
          </a:p>
        </p:txBody>
      </p:sp>
    </p:spTree>
    <p:extLst>
      <p:ext uri="{BB962C8B-B14F-4D97-AF65-F5344CB8AC3E}">
        <p14:creationId xmlns:p14="http://schemas.microsoft.com/office/powerpoint/2010/main" val="3532336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my personal participation,</a:t>
            </a:r>
            <a:r>
              <a:rPr lang="en-US" baseline="0" dirty="0" smtClean="0"/>
              <a:t> became an Aspen Fellow for Communications and Society program to work on deployment of report </a:t>
            </a:r>
            <a:endParaRPr lang="en-US" dirty="0" smtClean="0"/>
          </a:p>
          <a:p>
            <a:pPr defTabSz="934974">
              <a:defRPr/>
            </a:pPr>
            <a:endParaRPr lang="en-US" dirty="0" smtClean="0">
              <a:effectLst/>
            </a:endParaRPr>
          </a:p>
          <a:p>
            <a:endParaRPr lang="en-US" dirty="0" smtClean="0"/>
          </a:p>
          <a:p>
            <a:r>
              <a:rPr lang="en-US" dirty="0" smtClean="0"/>
              <a:t>The Dialogue’s work was informed by the 35-member working group that met twice in the project’s first year to examine the evolving societal role of the public library, and to shape and advance a perspective that re-envisions U.S. public libraries for the future.  The Dialogue working group also convened roundtable focus group and preview sessions with board members and other thought leaders from the Public Library Association (PLA), Association for Rural and Small Libraries (ARSL), the Chief Officers of State Library Agencies (COSLA), the American Library Association (ALA) and the International City/ County Management Association (ICMA). Participants in these gatherings provided illuminating insights into opportunities and challenges inherent in the vision.  </a:t>
            </a:r>
            <a:endParaRPr lang="en-US" dirty="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a:t>
            </a:fld>
            <a:endParaRPr lang="en-US"/>
          </a:p>
        </p:txBody>
      </p:sp>
    </p:spTree>
    <p:extLst>
      <p:ext uri="{BB962C8B-B14F-4D97-AF65-F5344CB8AC3E}">
        <p14:creationId xmlns:p14="http://schemas.microsoft.com/office/powerpoint/2010/main" val="416504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t>
            </a:r>
            <a:r>
              <a:rPr lang="en-US" dirty="0" smtClean="0"/>
              <a:t>we continue to our</a:t>
            </a:r>
            <a:r>
              <a:rPr lang="en-US" baseline="0" dirty="0" smtClean="0"/>
              <a:t> shift our role from warehouse to platform, we’re investing in content in many formats. </a:t>
            </a:r>
            <a:endParaRPr lang="en-US" dirty="0"/>
          </a:p>
          <a:p>
            <a:endParaRPr lang="en-US" dirty="0" smtClean="0"/>
          </a:p>
          <a:p>
            <a:r>
              <a:rPr lang="en-US" dirty="0" smtClean="0"/>
              <a:t>Libraries </a:t>
            </a:r>
            <a:r>
              <a:rPr lang="en-US" dirty="0"/>
              <a:t>face </a:t>
            </a:r>
            <a:r>
              <a:rPr lang="en-US" dirty="0" smtClean="0"/>
              <a:t>a</a:t>
            </a:r>
            <a:r>
              <a:rPr lang="en-US" baseline="0" dirty="0" smtClean="0"/>
              <a:t> couple of</a:t>
            </a:r>
            <a:r>
              <a:rPr lang="en-US" dirty="0" smtClean="0"/>
              <a:t> major challenges:</a:t>
            </a:r>
          </a:p>
          <a:p>
            <a:endParaRPr lang="en-US" dirty="0" smtClean="0"/>
          </a:p>
          <a:p>
            <a:r>
              <a:rPr lang="en-US" dirty="0" smtClean="0"/>
              <a:t>1.</a:t>
            </a:r>
            <a:r>
              <a:rPr lang="en-US" baseline="0" dirty="0" smtClean="0"/>
              <a:t> </a:t>
            </a:r>
            <a:r>
              <a:rPr lang="en-US" dirty="0" smtClean="0"/>
              <a:t>Being </a:t>
            </a:r>
            <a:r>
              <a:rPr lang="en-US" dirty="0"/>
              <a:t>able to </a:t>
            </a:r>
            <a:r>
              <a:rPr lang="en-US" dirty="0" smtClean="0"/>
              <a:t>obtain </a:t>
            </a:r>
            <a:r>
              <a:rPr lang="en-US" dirty="0"/>
              <a:t>and share e-books and other digital content on </a:t>
            </a:r>
            <a:r>
              <a:rPr lang="en-US" dirty="0" smtClean="0"/>
              <a:t>a</a:t>
            </a:r>
            <a:r>
              <a:rPr lang="en-US" baseline="0" dirty="0" smtClean="0"/>
              <a:t> similar</a:t>
            </a:r>
            <a:r>
              <a:rPr lang="en-US" baseline="0" dirty="0"/>
              <a:t> </a:t>
            </a:r>
            <a:r>
              <a:rPr lang="en-US" dirty="0" smtClean="0"/>
              <a:t>basis as we do physical</a:t>
            </a:r>
            <a:r>
              <a:rPr lang="en-US" baseline="0" dirty="0" smtClean="0"/>
              <a:t> books and other stuff</a:t>
            </a:r>
            <a:endParaRPr lang="en-US" dirty="0" smtClean="0"/>
          </a:p>
          <a:p>
            <a:r>
              <a:rPr lang="en-US" dirty="0" smtClean="0"/>
              <a:t>2. Having </a:t>
            </a:r>
            <a:r>
              <a:rPr lang="en-US" dirty="0"/>
              <a:t>affordable, universal broadband technologies that deliver and </a:t>
            </a:r>
            <a:r>
              <a:rPr lang="en-US" dirty="0" smtClean="0"/>
              <a:t>help facilitate the creation</a:t>
            </a:r>
            <a:r>
              <a:rPr lang="en-US" baseline="0" dirty="0" smtClean="0"/>
              <a:t> of</a:t>
            </a:r>
            <a:r>
              <a:rPr lang="en-US" dirty="0" smtClean="0"/>
              <a:t> </a:t>
            </a:r>
            <a:r>
              <a:rPr lang="en-US" dirty="0"/>
              <a:t>content</a:t>
            </a:r>
            <a:r>
              <a:rPr lang="en-US" dirty="0" smtClean="0"/>
              <a:t>. </a:t>
            </a:r>
            <a:r>
              <a:rPr lang="en-US" baseline="0" dirty="0" smtClean="0"/>
              <a:t> - Humboldt had made great progress with current access.</a:t>
            </a:r>
            <a:endParaRPr lang="en-US" dirty="0" smtClean="0"/>
          </a:p>
          <a:p>
            <a:endParaRPr lang="en-US" dirty="0" smtClean="0"/>
          </a:p>
          <a:p>
            <a:r>
              <a:rPr lang="en-US" dirty="0" smtClean="0"/>
              <a:t>Advocacy (</a:t>
            </a:r>
            <a:r>
              <a:rPr lang="en-US" i="1" dirty="0" smtClean="0"/>
              <a:t>there’s that word again</a:t>
            </a:r>
            <a:r>
              <a:rPr lang="en-US" dirty="0" smtClean="0"/>
              <a:t>) for changes in the business</a:t>
            </a:r>
            <a:r>
              <a:rPr lang="en-US" baseline="0" dirty="0" smtClean="0"/>
              <a:t> model for </a:t>
            </a:r>
            <a:r>
              <a:rPr lang="en-US" baseline="0" dirty="0" err="1" smtClean="0"/>
              <a:t>ebooks</a:t>
            </a:r>
            <a:r>
              <a:rPr lang="en-US" baseline="0" dirty="0" smtClean="0"/>
              <a:t> and for more accessible and affordable broadband are critical.</a:t>
            </a:r>
            <a:endParaRPr lang="en-US"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20</a:t>
            </a:fld>
            <a:endParaRPr lang="en-US"/>
          </a:p>
        </p:txBody>
      </p:sp>
    </p:spTree>
    <p:extLst>
      <p:ext uri="{BB962C8B-B14F-4D97-AF65-F5344CB8AC3E}">
        <p14:creationId xmlns:p14="http://schemas.microsoft.com/office/powerpoint/2010/main" val="327018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Library of Congress has made digitized versions of collection materials available online since 1994.</a:t>
            </a:r>
          </a:p>
          <a:p>
            <a:r>
              <a:rPr lang="en-US" sz="1200" kern="1200" dirty="0" smtClean="0">
                <a:solidFill>
                  <a:schemeClr val="tx1"/>
                </a:solidFill>
                <a:latin typeface="+mn-lt"/>
                <a:ea typeface="+mn-ea"/>
                <a:cs typeface="+mn-cs"/>
              </a:rPr>
              <a:t>They’re providing</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 gateway to a growing treasury of photos, manuscripts, maps, sound recordings, movies, and books, as well as native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digital</a:t>
            </a:r>
            <a:r>
              <a:rPr lang="en-US" sz="1200" kern="1200" baseline="0" dirty="0" smtClean="0">
                <a:solidFill>
                  <a:schemeClr val="tx1"/>
                </a:solidFill>
                <a:latin typeface="+mn-lt"/>
                <a:ea typeface="+mn-ea"/>
                <a:cs typeface="+mn-cs"/>
              </a:rPr>
              <a:t> content like</a:t>
            </a:r>
            <a:r>
              <a:rPr lang="en-US" sz="1200" kern="1200" dirty="0" smtClean="0">
                <a:solidFill>
                  <a:schemeClr val="tx1"/>
                </a:solidFill>
                <a:latin typeface="+mn-lt"/>
                <a:ea typeface="+mn-ea"/>
                <a:cs typeface="+mn-cs"/>
              </a:rPr>
              <a:t> Web sites.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LC provides one of the largest bodies of noncommercial high-quality content on the Internet.  So we al</a:t>
            </a:r>
            <a:r>
              <a:rPr lang="en-US" sz="1200" kern="1200" baseline="0" dirty="0" smtClean="0">
                <a:solidFill>
                  <a:schemeClr val="tx1"/>
                </a:solidFill>
                <a:latin typeface="+mn-lt"/>
                <a:ea typeface="+mn-ea"/>
                <a:cs typeface="+mn-cs"/>
              </a:rPr>
              <a:t>l have access to the treasures of our national library. </a:t>
            </a:r>
          </a:p>
          <a:p>
            <a:r>
              <a:rPr lang="en-US" sz="1200" kern="1200" baseline="0" dirty="0" smtClean="0">
                <a:solidFill>
                  <a:schemeClr val="tx1"/>
                </a:solidFill>
                <a:latin typeface="+mn-lt"/>
                <a:ea typeface="+mn-ea"/>
                <a:cs typeface="+mn-cs"/>
              </a:rPr>
              <a:t>But that’s just a start.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22E69FC-CA99-46F8-9F98-702F7B6D7415}" type="slidenum">
              <a:rPr lang="en-US" smtClean="0"/>
              <a:t>21</a:t>
            </a:fld>
            <a:endParaRPr lang="en-US"/>
          </a:p>
        </p:txBody>
      </p:sp>
    </p:spTree>
    <p:extLst>
      <p:ext uri="{BB962C8B-B14F-4D97-AF65-F5344CB8AC3E}">
        <p14:creationId xmlns:p14="http://schemas.microsoft.com/office/powerpoint/2010/main" val="590768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access by itself isn’t enough.  Here’s an example of what the Chattanooga Public Library is doing with it’s Gigabit broadband access.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Chattanooga PL doesn’t just have a gigabit connection.  Its</a:t>
            </a:r>
            <a:r>
              <a:rPr lang="en-US"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GigLab</a:t>
            </a:r>
            <a:r>
              <a:rPr lang="en-US" sz="1200" kern="1200" dirty="0" smtClean="0">
                <a:solidFill>
                  <a:schemeClr val="tx1"/>
                </a:solidFill>
                <a:latin typeface="+mn-lt"/>
                <a:ea typeface="+mn-ea"/>
                <a:cs typeface="+mn-cs"/>
              </a:rPr>
              <a:t> provides a separate gig-connected space designed specifically for gigabit-related experimentation and learning, application testing and workforce development. So it’s not just access</a:t>
            </a:r>
            <a:r>
              <a:rPr lang="en-US" sz="1200" kern="1200" baseline="0" dirty="0" smtClean="0">
                <a:solidFill>
                  <a:schemeClr val="tx1"/>
                </a:solidFill>
                <a:latin typeface="+mn-lt"/>
                <a:ea typeface="+mn-ea"/>
                <a:cs typeface="+mn-cs"/>
              </a:rPr>
              <a:t> – it’s a maker space using gigabit technology for hand-on learning and entrepreneurship.</a:t>
            </a:r>
            <a:endParaRPr lang="en-US" sz="1200" kern="1200" dirty="0" smtClean="0">
              <a:solidFill>
                <a:schemeClr val="tx1"/>
              </a:solidFill>
              <a:latin typeface="+mn-lt"/>
              <a:ea typeface="+mn-ea"/>
              <a:cs typeface="+mn-cs"/>
            </a:endParaRP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22</a:t>
            </a:fld>
            <a:endParaRPr lang="en-US"/>
          </a:p>
        </p:txBody>
      </p:sp>
    </p:spTree>
    <p:extLst>
      <p:ext uri="{BB962C8B-B14F-4D97-AF65-F5344CB8AC3E}">
        <p14:creationId xmlns:p14="http://schemas.microsoft.com/office/powerpoint/2010/main" val="196990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all this means is that things are changing – and along with drastic change comes the need for a new models for library budgets, governance and how we measure the difference we make to meet the demands of our society </a:t>
            </a:r>
          </a:p>
          <a:p>
            <a:r>
              <a:rPr lang="en-US" baseline="0" dirty="0" smtClean="0"/>
              <a:t>and our communities.</a:t>
            </a:r>
          </a:p>
          <a:p>
            <a:endParaRPr lang="en-US" baseline="0" dirty="0" smtClean="0"/>
          </a:p>
          <a:p>
            <a:r>
              <a:rPr lang="en-US" baseline="0" dirty="0" smtClean="0"/>
              <a:t>We all know that funding is dependent on how we’re governed and who makes the decisions about library funding. We know that some funding models are more effective than others in providing sustained and predictable financial resources.</a:t>
            </a:r>
          </a:p>
          <a:p>
            <a:endParaRPr lang="en-US" baseline="0" dirty="0" smtClean="0"/>
          </a:p>
          <a:p>
            <a:r>
              <a:rPr lang="en-US" baseline="0" dirty="0" smtClean="0"/>
              <a:t>Pam </a:t>
            </a:r>
            <a:r>
              <a:rPr lang="en-US" baseline="0" dirty="0" err="1" smtClean="0"/>
              <a:t>Sandlian</a:t>
            </a:r>
            <a:r>
              <a:rPr lang="en-US" baseline="0" dirty="0" smtClean="0"/>
              <a:t>-Smith of </a:t>
            </a:r>
            <a:r>
              <a:rPr lang="en-US" baseline="0" dirty="0" err="1" smtClean="0"/>
              <a:t>Anythink</a:t>
            </a:r>
            <a:r>
              <a:rPr lang="en-US" baseline="0" dirty="0" smtClean="0"/>
              <a:t> Libraries in Colorado says, “Special taxing districts are effective for longer-term planning and transformation. The provide certainty and are less open to political changes.</a:t>
            </a:r>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23</a:t>
            </a:fld>
            <a:endParaRPr lang="en-US"/>
          </a:p>
        </p:txBody>
      </p:sp>
    </p:spTree>
    <p:extLst>
      <p:ext uri="{BB962C8B-B14F-4D97-AF65-F5344CB8AC3E}">
        <p14:creationId xmlns:p14="http://schemas.microsoft.com/office/powerpoint/2010/main" val="305229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essential part</a:t>
            </a:r>
            <a:r>
              <a:rPr lang="en-US" baseline="0" dirty="0" smtClean="0"/>
              <a:t> of our future as individual libraries is becoming part of larger library platforms. </a:t>
            </a:r>
          </a:p>
          <a:p>
            <a:endParaRPr lang="en-US" baseline="0" dirty="0" smtClean="0"/>
          </a:p>
          <a:p>
            <a:r>
              <a:rPr lang="en-US" baseline="0" dirty="0" smtClean="0"/>
              <a:t>Having a great website and digital presence for our individual libraries is just the start. Becoming part of a national digital platform will level the playing field and help bridge the digital divide by ensuring that </a:t>
            </a:r>
          </a:p>
          <a:p>
            <a:r>
              <a:rPr lang="en-US" baseline="0" dirty="0" smtClean="0"/>
              <a:t>whether your library services a population of 300 or 3 million, you have access to the world’s information at your fingertips.</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24</a:t>
            </a:fld>
            <a:endParaRPr lang="en-US"/>
          </a:p>
        </p:txBody>
      </p:sp>
    </p:spTree>
    <p:extLst>
      <p:ext uri="{BB962C8B-B14F-4D97-AF65-F5344CB8AC3E}">
        <p14:creationId xmlns:p14="http://schemas.microsoft.com/office/powerpoint/2010/main" val="1229997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Europe</a:t>
            </a:r>
            <a:r>
              <a:rPr lang="en-US" baseline="0" dirty="0" smtClean="0"/>
              <a:t> is already working on this. It was originally called the European Digital Library Network and began in 2005 with a letter from the president of France and the premiers of several other </a:t>
            </a:r>
          </a:p>
          <a:p>
            <a:r>
              <a:rPr lang="en-US" baseline="0" dirty="0" smtClean="0"/>
              <a:t>countries to the European Commission.  They recommended the creation of a virtual European library to make Europe’s cultural heritage accessible for all.</a:t>
            </a:r>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25</a:t>
            </a:fld>
            <a:endParaRPr lang="en-US"/>
          </a:p>
        </p:txBody>
      </p:sp>
    </p:spTree>
    <p:extLst>
      <p:ext uri="{BB962C8B-B14F-4D97-AF65-F5344CB8AC3E}">
        <p14:creationId xmlns:p14="http://schemas.microsoft.com/office/powerpoint/2010/main" val="172027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how do we</a:t>
            </a:r>
            <a:r>
              <a:rPr lang="en-US" baseline="0" dirty="0" smtClean="0"/>
              <a:t> go about doing that here in the United States?</a:t>
            </a:r>
            <a:r>
              <a:rPr lang="en-US" dirty="0" smtClean="0"/>
              <a:t>  </a:t>
            </a:r>
            <a:r>
              <a:rPr lang="en-US" baseline="0" dirty="0" smtClean="0"/>
              <a:t>Are you familiar with the Digital Public Library of America? </a:t>
            </a:r>
            <a:r>
              <a:rPr lang="en-US" dirty="0" smtClean="0"/>
              <a:t>http://</a:t>
            </a:r>
            <a:r>
              <a:rPr lang="en-US" dirty="0" err="1" smtClean="0"/>
              <a:t>dp.la</a:t>
            </a:r>
            <a:r>
              <a:rPr lang="en-US"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Digital Public Library of America brings together the riches of America’s libraries, archives, and museums, and makes them freely available to the world.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portal</a:t>
            </a:r>
            <a:r>
              <a:rPr lang="en-US" sz="1200" i="0" kern="1200" dirty="0" smtClean="0">
                <a:solidFill>
                  <a:schemeClr val="tx1"/>
                </a:solidFill>
                <a:latin typeface="+mn-lt"/>
                <a:ea typeface="+mn-ea"/>
                <a:cs typeface="+mn-cs"/>
              </a:rPr>
              <a:t> that delivers students, teachers, scholars, and the public to incredible resources, wherever they may be in America.</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platform</a:t>
            </a:r>
            <a:r>
              <a:rPr lang="en-US" sz="1200" i="0" kern="1200" dirty="0" smtClean="0">
                <a:solidFill>
                  <a:schemeClr val="tx1"/>
                </a:solidFill>
                <a:latin typeface="+mn-lt"/>
                <a:ea typeface="+mn-ea"/>
                <a:cs typeface="+mn-cs"/>
              </a:rPr>
              <a:t> that enables new and transformative uses of our digitized cultural heritage.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An advocate for a strong </a:t>
            </a:r>
            <a:r>
              <a:rPr lang="en-US" sz="1200" i="1" kern="1200" dirty="0" smtClean="0">
                <a:solidFill>
                  <a:schemeClr val="tx1"/>
                </a:solidFill>
                <a:latin typeface="+mn-lt"/>
                <a:ea typeface="+mn-ea"/>
                <a:cs typeface="+mn-cs"/>
              </a:rPr>
              <a:t>public option</a:t>
            </a:r>
            <a:r>
              <a:rPr lang="en-US" sz="1200" i="0" kern="1200" dirty="0" smtClean="0">
                <a:solidFill>
                  <a:schemeClr val="tx1"/>
                </a:solidFill>
                <a:latin typeface="+mn-lt"/>
                <a:ea typeface="+mn-ea"/>
                <a:cs typeface="+mn-cs"/>
              </a:rPr>
              <a:t> in the twenty-first century.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libraries should</a:t>
            </a:r>
            <a:r>
              <a:rPr lang="en-US" baseline="0" dirty="0" smtClean="0"/>
              <a:t> be represented and provide access to the DPLA.  It has the potential to be a, let’s call it, a fourth place for libraries and the communities they serve.</a:t>
            </a:r>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26</a:t>
            </a:fld>
            <a:endParaRPr lang="en-US"/>
          </a:p>
        </p:txBody>
      </p:sp>
    </p:spTree>
    <p:extLst>
      <p:ext uri="{BB962C8B-B14F-4D97-AF65-F5344CB8AC3E}">
        <p14:creationId xmlns:p14="http://schemas.microsoft.com/office/powerpoint/2010/main" val="1203680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fourth strategy</a:t>
            </a:r>
            <a:r>
              <a:rPr lang="en-US" baseline="0" dirty="0" smtClean="0"/>
              <a:t> for success is leadership. </a:t>
            </a:r>
            <a:r>
              <a:rPr lang="en-US" dirty="0" smtClean="0"/>
              <a:t>Leadership </a:t>
            </a:r>
            <a:r>
              <a:rPr lang="en-US" dirty="0"/>
              <a:t>is </a:t>
            </a:r>
            <a:r>
              <a:rPr lang="en-US" dirty="0" smtClean="0"/>
              <a:t>essential throughout the community; and</a:t>
            </a:r>
            <a:r>
              <a:rPr lang="en-US" baseline="0" dirty="0" smtClean="0"/>
              <a:t> especially in libraries.</a:t>
            </a:r>
          </a:p>
          <a:p>
            <a:endParaRPr lang="en-US" baseline="0" dirty="0" smtClean="0"/>
          </a:p>
          <a:p>
            <a:r>
              <a:rPr lang="en-US" dirty="0" smtClean="0"/>
              <a:t>Leaders will build communities </a:t>
            </a:r>
            <a:r>
              <a:rPr lang="en-US" dirty="0"/>
              <a:t>and public </a:t>
            </a:r>
            <a:r>
              <a:rPr lang="en-US" dirty="0" smtClean="0"/>
              <a:t>libraries</a:t>
            </a:r>
            <a:r>
              <a:rPr lang="en-US" baseline="0" dirty="0" smtClean="0"/>
              <a:t> </a:t>
            </a:r>
            <a:r>
              <a:rPr lang="en-US" dirty="0" smtClean="0"/>
              <a:t>that </a:t>
            </a:r>
            <a:r>
              <a:rPr lang="en-US" dirty="0"/>
              <a:t>thrive and succeed together. </a:t>
            </a:r>
            <a:r>
              <a:rPr lang="en-US" dirty="0" smtClean="0"/>
              <a:t> And it has to be leadership</a:t>
            </a:r>
            <a:r>
              <a:rPr lang="en-US" baseline="0" dirty="0" smtClean="0"/>
              <a:t> with VISION. </a:t>
            </a:r>
          </a:p>
          <a:p>
            <a:endParaRPr lang="en-US" baseline="0" dirty="0" smtClean="0"/>
          </a:p>
          <a:p>
            <a:r>
              <a:rPr lang="en-US" dirty="0" smtClean="0"/>
              <a:t>Every </a:t>
            </a:r>
            <a:r>
              <a:rPr lang="en-US" dirty="0"/>
              <a:t>community needs a vision and a strategic </a:t>
            </a:r>
            <a:r>
              <a:rPr lang="en-US" dirty="0" smtClean="0"/>
              <a:t>plan. Every </a:t>
            </a:r>
            <a:r>
              <a:rPr lang="en-US" dirty="0"/>
              <a:t>public library </a:t>
            </a:r>
            <a:r>
              <a:rPr lang="en-US" dirty="0" smtClean="0"/>
              <a:t>needs</a:t>
            </a:r>
            <a:r>
              <a:rPr lang="en-US" baseline="0" dirty="0" smtClean="0"/>
              <a:t> a plan that </a:t>
            </a:r>
            <a:r>
              <a:rPr lang="en-US" dirty="0" smtClean="0"/>
              <a:t>directly aligns </a:t>
            </a:r>
            <a:r>
              <a:rPr lang="en-US" dirty="0"/>
              <a:t>the </a:t>
            </a:r>
            <a:r>
              <a:rPr lang="en-US" dirty="0" smtClean="0"/>
              <a:t>library</a:t>
            </a:r>
            <a:r>
              <a:rPr lang="en-US" baseline="0" dirty="0" smtClean="0"/>
              <a:t>  and </a:t>
            </a:r>
            <a:r>
              <a:rPr lang="en-US" dirty="0" smtClean="0"/>
              <a:t>its </a:t>
            </a:r>
            <a:r>
              <a:rPr lang="en-US" dirty="0"/>
              <a:t>work with the community’s educational, economic and other key goals. </a:t>
            </a:r>
            <a:endParaRPr lang="en-US" dirty="0" smtClean="0"/>
          </a:p>
          <a:p>
            <a:endParaRPr lang="en-US" dirty="0" smtClean="0"/>
          </a:p>
          <a:p>
            <a:r>
              <a:rPr lang="en-US" dirty="0" smtClean="0"/>
              <a:t>And it </a:t>
            </a:r>
            <a:r>
              <a:rPr lang="en-US" dirty="0"/>
              <a:t>must have input from all </a:t>
            </a:r>
            <a:r>
              <a:rPr lang="en-US" dirty="0" smtClean="0"/>
              <a:t>stakeholders </a:t>
            </a:r>
            <a:r>
              <a:rPr lang="en-US" dirty="0"/>
              <a:t>in the community.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27</a:t>
            </a:fld>
            <a:endParaRPr lang="en-US"/>
          </a:p>
        </p:txBody>
      </p:sp>
    </p:spTree>
    <p:extLst>
      <p:ext uri="{BB962C8B-B14F-4D97-AF65-F5344CB8AC3E}">
        <p14:creationId xmlns:p14="http://schemas.microsoft.com/office/powerpoint/2010/main" val="3691648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advance progress toward the vision, and with these four strategic opportunities in mind, the Dialogue offers a series of action steps for getting started. There are 15 action steps addressed to</a:t>
            </a:r>
          </a:p>
          <a:p>
            <a:r>
              <a:rPr lang="en-US" dirty="0"/>
              <a:t>each stakeholder group: library leaders, policymakers and the community. These are not intended to be comprehensive lists, and the steps are not organized in any sequential order. Rather, they</a:t>
            </a:r>
          </a:p>
          <a:p>
            <a:r>
              <a:rPr lang="en-US" dirty="0"/>
              <a:t>are recommendations for actions that have surfaced throughout the Dialogue’s deliberations and consultations and offer a starting point for change. They are necessarily general, as the unique</a:t>
            </a:r>
          </a:p>
          <a:p>
            <a:r>
              <a:rPr lang="en-US" dirty="0"/>
              <a:t>people, needs, resources, environments and character of each community will have to guide specific community goals and action plans. This report itself is offered as a beginning—not an end—to a</a:t>
            </a:r>
          </a:p>
          <a:p>
            <a:r>
              <a:rPr lang="en-US" dirty="0"/>
              <a:t>Broader national dialogue on the future of the public library.</a:t>
            </a:r>
          </a:p>
          <a:p>
            <a:endParaRPr lang="en-US" dirty="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28</a:t>
            </a:fld>
            <a:endParaRPr lang="en-US"/>
          </a:p>
        </p:txBody>
      </p:sp>
    </p:spTree>
    <p:extLst>
      <p:ext uri="{BB962C8B-B14F-4D97-AF65-F5344CB8AC3E}">
        <p14:creationId xmlns:p14="http://schemas.microsoft.com/office/powerpoint/2010/main" val="3963973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critical</a:t>
            </a:r>
            <a:r>
              <a:rPr lang="en-US" baseline="0" dirty="0" smtClean="0"/>
              <a:t>  - first is most important.  Show impact of what we provide.  </a:t>
            </a:r>
            <a:r>
              <a:rPr lang="en-US" dirty="0" smtClean="0"/>
              <a:t>Also changing long-held rules that impede progress; b</a:t>
            </a:r>
            <a:r>
              <a:rPr lang="en-US" baseline="0" dirty="0" smtClean="0"/>
              <a:t>rand the library as platform for community learning and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29</a:t>
            </a:fld>
            <a:endParaRPr lang="en-US"/>
          </a:p>
        </p:txBody>
      </p:sp>
    </p:spTree>
    <p:extLst>
      <p:ext uri="{BB962C8B-B14F-4D97-AF65-F5344CB8AC3E}">
        <p14:creationId xmlns:p14="http://schemas.microsoft.com/office/powerpoint/2010/main" val="329785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public libraries got</a:t>
            </a:r>
            <a:r>
              <a:rPr lang="en-US" baseline="0" dirty="0" smtClean="0"/>
              <a:t> their start, we were seeking to fill a void in our communities – of literacy, culture and education.</a:t>
            </a:r>
            <a:endParaRPr lang="en-US" dirty="0" smtClean="0"/>
          </a:p>
          <a:p>
            <a:endParaRPr lang="en-US" dirty="0" smtClean="0"/>
          </a:p>
          <a:p>
            <a:r>
              <a:rPr lang="en-US" dirty="0" smtClean="0"/>
              <a:t>Today’s </a:t>
            </a:r>
            <a:r>
              <a:rPr lang="en-US" dirty="0"/>
              <a:t>networked world is one </a:t>
            </a:r>
            <a:r>
              <a:rPr lang="en-US" dirty="0" smtClean="0"/>
              <a:t>where information is in the palm of your hand. </a:t>
            </a:r>
            <a:r>
              <a:rPr lang="en-US" dirty="0"/>
              <a:t>The spread of powerful digital information </a:t>
            </a:r>
            <a:r>
              <a:rPr lang="en-US" dirty="0" smtClean="0"/>
              <a:t>and communication technologies</a:t>
            </a:r>
            <a:r>
              <a:rPr lang="en-US" baseline="0" dirty="0" smtClean="0"/>
              <a:t> </a:t>
            </a:r>
            <a:r>
              <a:rPr lang="en-US" dirty="0" smtClean="0"/>
              <a:t>has </a:t>
            </a:r>
            <a:r>
              <a:rPr lang="en-US" dirty="0"/>
              <a:t>touched every aspect of daily life. </a:t>
            </a:r>
            <a:endParaRPr lang="en-US" dirty="0" smtClean="0"/>
          </a:p>
          <a:p>
            <a:endParaRPr lang="en-US" dirty="0" smtClean="0"/>
          </a:p>
          <a:p>
            <a:r>
              <a:rPr lang="en-US" dirty="0" smtClean="0"/>
              <a:t>The Internet has changed the game. What’s needed now is digital</a:t>
            </a:r>
            <a:r>
              <a:rPr lang="en-US" baseline="0" dirty="0" smtClean="0"/>
              <a:t> literacy --</a:t>
            </a:r>
            <a:r>
              <a:rPr lang="en-US" dirty="0" smtClean="0"/>
              <a:t> the</a:t>
            </a:r>
            <a:r>
              <a:rPr lang="en-US" baseline="0" dirty="0" smtClean="0"/>
              <a:t> ability to find, evaluate and use information.  </a:t>
            </a:r>
          </a:p>
          <a:p>
            <a:endParaRPr lang="en-US" baseline="0" dirty="0" smtClean="0"/>
          </a:p>
          <a:p>
            <a:r>
              <a:rPr lang="en-US" dirty="0" smtClean="0"/>
              <a:t>Access </a:t>
            </a:r>
            <a:r>
              <a:rPr lang="en-US" dirty="0"/>
              <a:t>to digital networks and digital literacy </a:t>
            </a:r>
            <a:r>
              <a:rPr lang="en-US" dirty="0" smtClean="0"/>
              <a:t>skills</a:t>
            </a:r>
            <a:r>
              <a:rPr lang="en-US" baseline="0" dirty="0" smtClean="0"/>
              <a:t> </a:t>
            </a:r>
            <a:r>
              <a:rPr lang="en-US" dirty="0" smtClean="0"/>
              <a:t>are </a:t>
            </a:r>
            <a:r>
              <a:rPr lang="en-US" dirty="0"/>
              <a:t>essential </a:t>
            </a:r>
            <a:r>
              <a:rPr lang="en-US" dirty="0" smtClean="0"/>
              <a:t>to modern life. </a:t>
            </a:r>
            <a:endParaRPr lang="en-US" dirty="0"/>
          </a:p>
          <a:p>
            <a:endParaRPr lang="en-US" dirty="0"/>
          </a:p>
          <a:p>
            <a:r>
              <a:rPr lang="en-US" dirty="0"/>
              <a:t>In fact, public libraries are already at the forefront of tackling the critical need for these skills by providing access to </a:t>
            </a:r>
            <a:endParaRPr lang="en-US" dirty="0" smtClean="0"/>
          </a:p>
          <a:p>
            <a:r>
              <a:rPr lang="en-US" dirty="0" smtClean="0"/>
              <a:t>online </a:t>
            </a:r>
            <a:r>
              <a:rPr lang="en-US" dirty="0"/>
              <a:t>information and supporting digital </a:t>
            </a:r>
            <a:r>
              <a:rPr lang="en-US" dirty="0" smtClean="0"/>
              <a:t>literacy.</a:t>
            </a:r>
          </a:p>
          <a:p>
            <a:endParaRPr lang="en-US" baseline="0" dirty="0" smtClean="0"/>
          </a:p>
          <a:p>
            <a:r>
              <a:rPr lang="en-US" dirty="0" smtClean="0"/>
              <a:t>To </a:t>
            </a:r>
            <a:r>
              <a:rPr lang="en-US" dirty="0"/>
              <a:t>meet the needs of individuals, the community and the nation in </a:t>
            </a:r>
            <a:r>
              <a:rPr lang="en-US" dirty="0" smtClean="0"/>
              <a:t>this</a:t>
            </a:r>
            <a:r>
              <a:rPr lang="en-US" baseline="0" dirty="0" smtClean="0"/>
              <a:t> new</a:t>
            </a:r>
            <a:r>
              <a:rPr lang="en-US" dirty="0" smtClean="0"/>
              <a:t> </a:t>
            </a:r>
            <a:r>
              <a:rPr lang="en-US" dirty="0"/>
              <a:t>knowledge society, public libraries </a:t>
            </a:r>
            <a:endParaRPr lang="en-US" dirty="0" smtClean="0"/>
          </a:p>
          <a:p>
            <a:r>
              <a:rPr lang="en-US" dirty="0" smtClean="0"/>
              <a:t>must </a:t>
            </a:r>
            <a:r>
              <a:rPr lang="en-US" dirty="0"/>
              <a:t>be re-invented for a networked </a:t>
            </a:r>
            <a:r>
              <a:rPr lang="en-US" dirty="0" smtClean="0"/>
              <a:t>world.</a:t>
            </a:r>
            <a:r>
              <a:rPr lang="en-US" baseline="0"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3</a:t>
            </a:fld>
            <a:endParaRPr lang="en-US"/>
          </a:p>
        </p:txBody>
      </p:sp>
    </p:spTree>
    <p:extLst>
      <p:ext uri="{BB962C8B-B14F-4D97-AF65-F5344CB8AC3E}">
        <p14:creationId xmlns:p14="http://schemas.microsoft.com/office/powerpoint/2010/main" val="72349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and workforce development – critical in rural communities</a:t>
            </a:r>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30</a:t>
            </a:fld>
            <a:endParaRPr lang="en-US"/>
          </a:p>
        </p:txBody>
      </p:sp>
    </p:spTree>
    <p:extLst>
      <p:ext uri="{BB962C8B-B14F-4D97-AF65-F5344CB8AC3E}">
        <p14:creationId xmlns:p14="http://schemas.microsoft.com/office/powerpoint/2010/main" val="3326052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Advocacy and connections  great</a:t>
            </a:r>
            <a:r>
              <a:rPr lang="en-US" baseline="0" dirty="0" smtClean="0"/>
              <a:t> to have community group as key stakeholders in </a:t>
            </a:r>
            <a:r>
              <a:rPr lang="en-US" baseline="0" smtClean="0"/>
              <a:t>library planning</a:t>
            </a:r>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31</a:t>
            </a:fld>
            <a:endParaRPr lang="en-US"/>
          </a:p>
        </p:txBody>
      </p:sp>
    </p:spTree>
    <p:extLst>
      <p:ext uri="{BB962C8B-B14F-4D97-AF65-F5344CB8AC3E}">
        <p14:creationId xmlns:p14="http://schemas.microsoft.com/office/powerpoint/2010/main" val="2924642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34</a:t>
            </a:fld>
            <a:endParaRPr lang="en-US"/>
          </a:p>
        </p:txBody>
      </p:sp>
    </p:spTree>
    <p:extLst>
      <p:ext uri="{BB962C8B-B14F-4D97-AF65-F5344CB8AC3E}">
        <p14:creationId xmlns:p14="http://schemas.microsoft.com/office/powerpoint/2010/main" val="169041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Lee </a:t>
            </a:r>
            <a:r>
              <a:rPr lang="en-US" dirty="0" err="1" smtClean="0"/>
              <a:t>Rainie</a:t>
            </a:r>
            <a:r>
              <a:rPr lang="en-US" dirty="0" smtClean="0"/>
              <a:t> – Director, Pew Research Center Internet</a:t>
            </a:r>
            <a:r>
              <a:rPr lang="en-US" baseline="0" dirty="0" smtClean="0"/>
              <a:t> Project, member of the Aspen working group</a:t>
            </a:r>
            <a:endParaRPr lang="en-US" dirty="0" smtClean="0"/>
          </a:p>
          <a:p>
            <a:endParaRPr lang="en-US" dirty="0" smtClean="0"/>
          </a:p>
          <a:p>
            <a:r>
              <a:rPr lang="en-US" dirty="0" smtClean="0"/>
              <a:t>He says,</a:t>
            </a:r>
            <a:r>
              <a:rPr lang="en-US" baseline="0" dirty="0" smtClean="0"/>
              <a:t> “</a:t>
            </a:r>
            <a:r>
              <a:rPr lang="en-US" dirty="0" smtClean="0"/>
              <a:t>No </a:t>
            </a:r>
            <a:r>
              <a:rPr lang="en-US" dirty="0"/>
              <a:t>longer a nice-to-have amenity, the public library is a key partner in sustaining the educational</a:t>
            </a:r>
            <a:r>
              <a:rPr lang="en-US" dirty="0" smtClean="0"/>
              <a:t>,</a:t>
            </a:r>
          </a:p>
          <a:p>
            <a:r>
              <a:rPr lang="en-US" dirty="0" smtClean="0"/>
              <a:t>economic </a:t>
            </a:r>
            <a:r>
              <a:rPr lang="en-US" dirty="0"/>
              <a:t>and civic health of the community during a time of dramatic change</a:t>
            </a:r>
            <a:r>
              <a:rPr lang="en-US" dirty="0" smtClean="0"/>
              <a:t>.” </a:t>
            </a:r>
          </a:p>
          <a:p>
            <a:endParaRPr lang="en-US" dirty="0" smtClean="0"/>
          </a:p>
          <a:p>
            <a:r>
              <a:rPr lang="en-US" dirty="0" smtClean="0"/>
              <a:t>Public </a:t>
            </a:r>
            <a:r>
              <a:rPr lang="en-US" dirty="0"/>
              <a:t>libraries </a:t>
            </a:r>
            <a:r>
              <a:rPr lang="en-US" dirty="0" smtClean="0"/>
              <a:t>inspire</a:t>
            </a:r>
            <a:r>
              <a:rPr lang="en-US" baseline="0" dirty="0" smtClean="0"/>
              <a:t> L</a:t>
            </a:r>
            <a:r>
              <a:rPr lang="en-US" dirty="0" smtClean="0"/>
              <a:t>earning </a:t>
            </a:r>
            <a:r>
              <a:rPr lang="en-US" dirty="0"/>
              <a:t>and empower people of all ages.  </a:t>
            </a:r>
            <a:endParaRPr lang="en-US" dirty="0" smtClean="0"/>
          </a:p>
          <a:p>
            <a:endParaRPr lang="en-US" dirty="0" smtClean="0"/>
          </a:p>
          <a:p>
            <a:r>
              <a:rPr lang="en-US" dirty="0" smtClean="0"/>
              <a:t>Now </a:t>
            </a:r>
            <a:r>
              <a:rPr lang="en-US" dirty="0"/>
              <a:t>is the time </a:t>
            </a:r>
            <a:r>
              <a:rPr lang="en-US" dirty="0" smtClean="0"/>
              <a:t>to </a:t>
            </a:r>
            <a:r>
              <a:rPr lang="en-US" dirty="0"/>
              <a:t>focus on </a:t>
            </a:r>
            <a:r>
              <a:rPr lang="en-US" dirty="0" smtClean="0"/>
              <a:t>how</a:t>
            </a:r>
            <a:r>
              <a:rPr lang="en-US" baseline="0" dirty="0" smtClean="0"/>
              <a:t> important</a:t>
            </a:r>
            <a:r>
              <a:rPr lang="en-US" dirty="0" smtClean="0"/>
              <a:t> libraries are to</a:t>
            </a:r>
            <a:r>
              <a:rPr lang="en-US" baseline="0" dirty="0" smtClean="0"/>
              <a:t> education and </a:t>
            </a:r>
            <a:r>
              <a:rPr lang="en-US" dirty="0" smtClean="0"/>
              <a:t>the difference</a:t>
            </a:r>
            <a:r>
              <a:rPr lang="en-US" baseline="0" dirty="0" smtClean="0"/>
              <a:t> we make in</a:t>
            </a:r>
            <a:r>
              <a:rPr lang="en-US" dirty="0" smtClean="0"/>
              <a:t> </a:t>
            </a:r>
            <a:r>
              <a:rPr lang="en-US" dirty="0"/>
              <a:t>our communities.  </a:t>
            </a:r>
          </a:p>
        </p:txBody>
      </p:sp>
      <p:sp>
        <p:nvSpPr>
          <p:cNvPr id="4" name="Slide Number Placeholder 3"/>
          <p:cNvSpPr>
            <a:spLocks noGrp="1"/>
          </p:cNvSpPr>
          <p:nvPr>
            <p:ph type="sldNum" sz="quarter" idx="10"/>
          </p:nvPr>
        </p:nvSpPr>
        <p:spPr/>
        <p:txBody>
          <a:bodyPr/>
          <a:lstStyle/>
          <a:p>
            <a:fld id="{022E69FC-CA99-46F8-9F98-702F7B6D7415}" type="slidenum">
              <a:rPr lang="en-US" smtClean="0"/>
              <a:t>4</a:t>
            </a:fld>
            <a:endParaRPr lang="en-US"/>
          </a:p>
        </p:txBody>
      </p:sp>
    </p:spTree>
    <p:extLst>
      <p:ext uri="{BB962C8B-B14F-4D97-AF65-F5344CB8AC3E}">
        <p14:creationId xmlns:p14="http://schemas.microsoft.com/office/powerpoint/2010/main" val="205981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Going to do a tour of this important report – main</a:t>
            </a:r>
            <a:r>
              <a:rPr lang="en-US" baseline="0" dirty="0" smtClean="0"/>
              <a:t> sections include library assets,  strategies for success, actions steps for a variety of stakeholders and an action guide</a:t>
            </a:r>
            <a:endParaRPr lang="en-US" dirty="0" smtClean="0"/>
          </a:p>
          <a:p>
            <a:endParaRPr lang="en-US" dirty="0" smtClean="0"/>
          </a:p>
          <a:p>
            <a:r>
              <a:rPr lang="en-US" dirty="0" smtClean="0"/>
              <a:t>What are our strengths,</a:t>
            </a:r>
            <a:r>
              <a:rPr lang="en-US" baseline="0" dirty="0" smtClean="0"/>
              <a:t> the things of value that are unique to us? </a:t>
            </a:r>
            <a:r>
              <a:rPr lang="en-US" dirty="0" smtClean="0"/>
              <a:t>They are: People, </a:t>
            </a:r>
            <a:r>
              <a:rPr lang="en-US" dirty="0"/>
              <a:t>P</a:t>
            </a:r>
            <a:r>
              <a:rPr lang="en-US" dirty="0" smtClean="0"/>
              <a:t>lace and Platform.</a:t>
            </a:r>
          </a:p>
          <a:p>
            <a:endParaRPr lang="en-US" baseline="0" dirty="0" smtClean="0"/>
          </a:p>
          <a:p>
            <a:r>
              <a:rPr lang="en-US" baseline="0" dirty="0" smtClean="0"/>
              <a:t>So, what does that mean?  So let’s break that down a bit.</a:t>
            </a:r>
          </a:p>
          <a:p>
            <a:endParaRPr lang="en-US" baseline="0"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5</a:t>
            </a:fld>
            <a:endParaRPr lang="en-US"/>
          </a:p>
        </p:txBody>
      </p:sp>
    </p:spTree>
    <p:extLst>
      <p:ext uri="{BB962C8B-B14F-4D97-AF65-F5344CB8AC3E}">
        <p14:creationId xmlns:p14="http://schemas.microsoft.com/office/powerpoint/2010/main" val="3854698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library is a </a:t>
            </a:r>
            <a:r>
              <a:rPr lang="en-US" dirty="0" smtClean="0"/>
              <a:t>gathering</a:t>
            </a:r>
            <a:r>
              <a:rPr lang="en-US" baseline="0" dirty="0" smtClean="0"/>
              <a:t> place for </a:t>
            </a:r>
            <a:r>
              <a:rPr lang="en-US" dirty="0" smtClean="0"/>
              <a:t>civic </a:t>
            </a:r>
            <a:r>
              <a:rPr lang="en-US" dirty="0"/>
              <a:t>engagement, fostering new relationships and strengthening the </a:t>
            </a:r>
            <a:r>
              <a:rPr lang="en-US" dirty="0" smtClean="0"/>
              <a:t>social </a:t>
            </a:r>
            <a:r>
              <a:rPr lang="en-US" dirty="0"/>
              <a:t>capital of the community. </a:t>
            </a:r>
            <a:endParaRPr lang="en-US" dirty="0" smtClean="0"/>
          </a:p>
          <a:p>
            <a:endParaRPr lang="en-US" dirty="0" smtClean="0"/>
          </a:p>
          <a:p>
            <a:r>
              <a:rPr lang="en-US" b="1" u="sng" dirty="0" smtClean="0"/>
              <a:t>Librarians</a:t>
            </a:r>
            <a:r>
              <a:rPr lang="en-US" dirty="0" smtClean="0"/>
              <a:t> and library staff must</a:t>
            </a:r>
            <a:r>
              <a:rPr lang="en-US" baseline="0" dirty="0" smtClean="0"/>
              <a:t> be</a:t>
            </a:r>
            <a:r>
              <a:rPr lang="en-US" dirty="0" smtClean="0"/>
              <a:t> </a:t>
            </a:r>
            <a:r>
              <a:rPr lang="en-US" dirty="0"/>
              <a:t>actively engaged in the community. </a:t>
            </a:r>
          </a:p>
          <a:p>
            <a:endParaRPr lang="en-US" dirty="0" smtClean="0"/>
          </a:p>
          <a:p>
            <a:r>
              <a:rPr lang="en-US" dirty="0" smtClean="0"/>
              <a:t>They </a:t>
            </a:r>
            <a:r>
              <a:rPr lang="en-US" dirty="0"/>
              <a:t>connect individuals to a vast array of local and national resources and serve as neutral conveners to </a:t>
            </a:r>
            <a:r>
              <a:rPr lang="en-US" dirty="0" smtClean="0"/>
              <a:t>facilitate community</a:t>
            </a:r>
            <a:r>
              <a:rPr lang="en-US" baseline="0" dirty="0" smtClean="0"/>
              <a:t> conversations and consensus.</a:t>
            </a:r>
            <a:endParaRPr lang="en-US" dirty="0" smtClean="0"/>
          </a:p>
          <a:p>
            <a:endParaRPr lang="en-US" dirty="0" smtClean="0"/>
          </a:p>
          <a:p>
            <a:r>
              <a:rPr lang="en-US" dirty="0" smtClean="0"/>
              <a:t>They </a:t>
            </a:r>
            <a:r>
              <a:rPr lang="en-US" dirty="0"/>
              <a:t>facilitate learning and creation for children and adults alike.</a:t>
            </a:r>
          </a:p>
          <a:p>
            <a:pPr defTabSz="934974">
              <a:defRPr/>
            </a:pPr>
            <a:endParaRPr lang="en-US" baseline="0" dirty="0" smtClean="0"/>
          </a:p>
          <a:p>
            <a:pPr defTabSz="934974">
              <a:defRPr/>
            </a:pPr>
            <a:r>
              <a:rPr lang="en-US" baseline="0" dirty="0" smtClean="0"/>
              <a:t>We’re high-tech and high touch representing the best combination of technology and skilled, educated people.</a:t>
            </a:r>
            <a:endParaRPr lang="en-US" dirty="0" smtClean="0"/>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6</a:t>
            </a:fld>
            <a:endParaRPr lang="en-US"/>
          </a:p>
        </p:txBody>
      </p:sp>
    </p:spTree>
    <p:extLst>
      <p:ext uri="{BB962C8B-B14F-4D97-AF65-F5344CB8AC3E}">
        <p14:creationId xmlns:p14="http://schemas.microsoft.com/office/powerpoint/2010/main" val="240232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library as people  focuses on the</a:t>
            </a:r>
            <a:r>
              <a:rPr lang="en-US" baseline="0" dirty="0" smtClean="0"/>
              <a:t> library’s role in building </a:t>
            </a:r>
            <a:r>
              <a:rPr lang="en-US" dirty="0" smtClean="0"/>
              <a:t>human capital  as well as building relationships and knowledge networks</a:t>
            </a:r>
            <a:r>
              <a:rPr lang="en-US" baseline="0" dirty="0" smtClean="0"/>
              <a:t> in the community.</a:t>
            </a:r>
            <a:endParaRPr lang="en-US" dirty="0" smtClean="0"/>
          </a:p>
          <a:p>
            <a:endParaRPr lang="en-US" dirty="0" smtClean="0"/>
          </a:p>
          <a:p>
            <a:r>
              <a:rPr lang="en-US" dirty="0" smtClean="0"/>
              <a:t>People are at the center of the library’s mission. </a:t>
            </a:r>
          </a:p>
          <a:p>
            <a:r>
              <a:rPr lang="en-US" baseline="0" dirty="0" smtClean="0"/>
              <a:t>The library is a  facilitator of human connection and understanding. Library staff are making sure that </a:t>
            </a:r>
          </a:p>
          <a:p>
            <a:r>
              <a:rPr lang="en-US" baseline="0" dirty="0" smtClean="0"/>
              <a:t>community members are reaching their goals as well as connecting community members with similar interests and concerns.  </a:t>
            </a:r>
          </a:p>
          <a:p>
            <a:endParaRPr lang="en-US" baseline="0" dirty="0" smtClean="0"/>
          </a:p>
          <a:p>
            <a:r>
              <a:rPr lang="en-US" baseline="0" dirty="0" smtClean="0"/>
              <a:t>Think of it as </a:t>
            </a:r>
            <a:r>
              <a:rPr lang="en-US" baseline="0" dirty="0" err="1" smtClean="0"/>
              <a:t>match.com</a:t>
            </a:r>
            <a:r>
              <a:rPr lang="en-US" baseline="0" dirty="0" smtClean="0"/>
              <a:t> for libraries and the people we serve.</a:t>
            </a:r>
          </a:p>
          <a:p>
            <a:endParaRPr lang="en-US" baseline="0" dirty="0" smtClean="0"/>
          </a:p>
          <a:p>
            <a:r>
              <a:rPr lang="en-US" baseline="0" dirty="0" smtClean="0"/>
              <a:t>Here’s an example. </a:t>
            </a:r>
            <a:r>
              <a:rPr lang="en-US" dirty="0" smtClean="0"/>
              <a:t>Grow </a:t>
            </a:r>
            <a:r>
              <a:rPr lang="en-US" dirty="0"/>
              <a:t>a Reader Early Literacy App Calgary Public Library CA takes fun, interactive contents from popular early childhood literacy programs and delivers it to parents via their mobile devices</a:t>
            </a:r>
            <a:r>
              <a:rPr lang="en-US" dirty="0" smtClean="0"/>
              <a:t>.</a:t>
            </a:r>
          </a:p>
          <a:p>
            <a:r>
              <a:rPr lang="en-US" dirty="0" smtClean="0"/>
              <a:t>Its</a:t>
            </a:r>
            <a:r>
              <a:rPr lang="en-US" baseline="0" dirty="0" smtClean="0"/>
              <a:t> goal is to encourage parents to interact with their children and focus on the 5 building blocks for language and reading development. What are they? Talking, singing, reading, writing, playing.  My challenge to you is to identify Humboldt County Library examples!</a:t>
            </a:r>
            <a:endParaRPr lang="en-US" dirty="0" smtClean="0"/>
          </a:p>
        </p:txBody>
      </p:sp>
      <p:sp>
        <p:nvSpPr>
          <p:cNvPr id="4" name="Slide Number Placeholder 3"/>
          <p:cNvSpPr>
            <a:spLocks noGrp="1"/>
          </p:cNvSpPr>
          <p:nvPr>
            <p:ph type="sldNum" sz="quarter" idx="10"/>
          </p:nvPr>
        </p:nvSpPr>
        <p:spPr/>
        <p:txBody>
          <a:bodyPr/>
          <a:lstStyle/>
          <a:p>
            <a:fld id="{022E69FC-CA99-46F8-9F98-702F7B6D7415}" type="slidenum">
              <a:rPr lang="en-US" smtClean="0"/>
              <a:t>7</a:t>
            </a:fld>
            <a:endParaRPr lang="en-US"/>
          </a:p>
        </p:txBody>
      </p:sp>
    </p:spTree>
    <p:extLst>
      <p:ext uri="{BB962C8B-B14F-4D97-AF65-F5344CB8AC3E}">
        <p14:creationId xmlns:p14="http://schemas.microsoft.com/office/powerpoint/2010/main" val="3432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public library is a welcoming space for a wide range of purposes—reading, communicating, learning, playing, meeting and getting business done. </a:t>
            </a:r>
            <a:endParaRPr lang="en-US" dirty="0" smtClean="0"/>
          </a:p>
          <a:p>
            <a:endParaRPr lang="en-US" dirty="0" smtClean="0"/>
          </a:p>
          <a:p>
            <a:r>
              <a:rPr lang="en-US" dirty="0" smtClean="0"/>
              <a:t>Its </a:t>
            </a:r>
            <a:r>
              <a:rPr lang="en-US" dirty="0"/>
              <a:t>design recognizes that people </a:t>
            </a:r>
            <a:r>
              <a:rPr lang="en-US" dirty="0" smtClean="0"/>
              <a:t>aren’t just consumers</a:t>
            </a:r>
            <a:r>
              <a:rPr lang="en-US" baseline="0" dirty="0" smtClean="0"/>
              <a:t> </a:t>
            </a:r>
            <a:r>
              <a:rPr lang="en-US" dirty="0" smtClean="0"/>
              <a:t>of </a:t>
            </a:r>
            <a:r>
              <a:rPr lang="en-US" dirty="0"/>
              <a:t>content but </a:t>
            </a:r>
            <a:r>
              <a:rPr lang="en-US" dirty="0" smtClean="0"/>
              <a:t>creators </a:t>
            </a:r>
            <a:r>
              <a:rPr lang="en-US" dirty="0"/>
              <a:t>as well. </a:t>
            </a:r>
            <a:endParaRPr lang="en-US" dirty="0" smtClean="0"/>
          </a:p>
          <a:p>
            <a:endParaRPr lang="en-US" dirty="0" smtClean="0"/>
          </a:p>
          <a:p>
            <a:r>
              <a:rPr lang="en-US" dirty="0" smtClean="0"/>
              <a:t>Its </a:t>
            </a:r>
            <a:r>
              <a:rPr lang="en-US" dirty="0"/>
              <a:t>physical  presence provides an anchor for economic development and neighborhood revitalization, and helps to strengthen social </a:t>
            </a:r>
            <a:r>
              <a:rPr lang="en-US" dirty="0" smtClean="0"/>
              <a:t>bonds,</a:t>
            </a:r>
            <a:r>
              <a:rPr lang="en-US" baseline="0" dirty="0" smtClean="0"/>
              <a:t> </a:t>
            </a:r>
            <a:r>
              <a:rPr lang="en-US" dirty="0" smtClean="0"/>
              <a:t>community identity</a:t>
            </a:r>
            <a:r>
              <a:rPr lang="en-US" baseline="0" dirty="0" smtClean="0"/>
              <a:t> and civic pride. In our rural communities the bookmobile often represents the library as the mobile hot spot!  </a:t>
            </a:r>
          </a:p>
          <a:p>
            <a:r>
              <a:rPr lang="en-US" dirty="0" smtClean="0"/>
              <a:t> </a:t>
            </a:r>
            <a:endParaRPr lang="en-US" dirty="0"/>
          </a:p>
          <a:p>
            <a:r>
              <a:rPr lang="en-US" dirty="0"/>
              <a:t>The library is also a virtual space where individuals can gain access to information, resources and all the rich experiences the library offers. </a:t>
            </a:r>
            <a:endParaRPr lang="en-US" dirty="0" smtClean="0"/>
          </a:p>
          <a:p>
            <a:endParaRPr lang="en-US" dirty="0" smtClean="0"/>
          </a:p>
          <a:p>
            <a:r>
              <a:rPr lang="en-US" dirty="0" smtClean="0"/>
              <a:t>In </a:t>
            </a:r>
            <a:r>
              <a:rPr lang="en-US" dirty="0"/>
              <a:t>the creative design of its physical and virtual spaces </a:t>
            </a:r>
            <a:r>
              <a:rPr lang="en-US" dirty="0" smtClean="0"/>
              <a:t>the</a:t>
            </a:r>
            <a:r>
              <a:rPr lang="en-US" baseline="0" dirty="0" smtClean="0"/>
              <a:t> </a:t>
            </a:r>
            <a:r>
              <a:rPr lang="en-US" dirty="0" smtClean="0"/>
              <a:t>public </a:t>
            </a:r>
            <a:r>
              <a:rPr lang="en-US" dirty="0"/>
              <a:t>library defines what makes a great public space.</a:t>
            </a:r>
          </a:p>
        </p:txBody>
      </p:sp>
      <p:sp>
        <p:nvSpPr>
          <p:cNvPr id="4" name="Slide Number Placeholder 3"/>
          <p:cNvSpPr>
            <a:spLocks noGrp="1"/>
          </p:cNvSpPr>
          <p:nvPr>
            <p:ph type="sldNum" sz="quarter" idx="10"/>
          </p:nvPr>
        </p:nvSpPr>
        <p:spPr/>
        <p:txBody>
          <a:bodyPr/>
          <a:lstStyle/>
          <a:p>
            <a:fld id="{022E69FC-CA99-46F8-9F98-702F7B6D7415}" type="slidenum">
              <a:rPr lang="en-US" smtClean="0"/>
              <a:t>8</a:t>
            </a:fld>
            <a:endParaRPr lang="en-US"/>
          </a:p>
        </p:txBody>
      </p:sp>
    </p:spTree>
    <p:extLst>
      <p:ext uri="{BB962C8B-B14F-4D97-AF65-F5344CB8AC3E}">
        <p14:creationId xmlns:p14="http://schemas.microsoft.com/office/powerpoint/2010/main" val="83398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Library = Community Hub</a:t>
            </a:r>
            <a:r>
              <a:rPr lang="en-US" sz="900" dirty="0" smtClean="0"/>
              <a:t/>
            </a:r>
            <a:br>
              <a:rPr lang="en-US" sz="900" dirty="0" smtClean="0"/>
            </a:br>
            <a:r>
              <a:rPr lang="en-US" sz="900" dirty="0" smtClean="0"/>
              <a:t/>
            </a:r>
            <a:br>
              <a:rPr lang="en-US" sz="900" dirty="0" smtClean="0"/>
            </a:br>
            <a:r>
              <a:rPr lang="en-US" sz="1200" dirty="0" smtClean="0"/>
              <a:t>Today’s library is both a physical and virtual place, but it continues to be the physical presence of the library that anchors it most firmly in the community.</a:t>
            </a:r>
          </a:p>
          <a:p>
            <a:endParaRPr lang="en-US" sz="1200" dirty="0" smtClean="0"/>
          </a:p>
          <a:p>
            <a:r>
              <a:rPr lang="en-US" baseline="0" dirty="0" smtClean="0"/>
              <a:t>Here’s some examples</a:t>
            </a:r>
          </a:p>
          <a:p>
            <a:r>
              <a:rPr lang="en-US" baseline="0" dirty="0" smtClean="0"/>
              <a:t>Ron Robinson Theater, part of Central Arkansas Library System’s main library – 315 seat multi use venue with state of the art technology offering films, live theater and concerts.</a:t>
            </a:r>
          </a:p>
          <a:p>
            <a:r>
              <a:rPr lang="en-US" baseline="0" dirty="0" smtClean="0"/>
              <a:t>Philadelphia Free Library partnered with Airport Authority to open a virtual library at the International airport.</a:t>
            </a:r>
          </a:p>
          <a:p>
            <a:pPr algn="ctr"/>
            <a:r>
              <a:rPr lang="en-US" sz="1200" dirty="0" smtClean="0">
                <a:hlinkClick r:id="rId3"/>
              </a:rPr>
              <a:t>Ron Robinson Theater, Central Arkansas Library System</a:t>
            </a:r>
            <a:endParaRPr lang="en-US" sz="1200" dirty="0" smtClean="0"/>
          </a:p>
          <a:p>
            <a:pPr algn="ctr"/>
            <a:r>
              <a:rPr lang="en-US" sz="1200" dirty="0" smtClean="0">
                <a:hlinkClick r:id="rId4"/>
              </a:rPr>
              <a:t>Philadelphia Free Library Virtual Branch at Airport</a:t>
            </a:r>
            <a:endParaRPr lang="en-US" sz="1200" dirty="0" smtClean="0"/>
          </a:p>
          <a:p>
            <a:pPr algn="ctr"/>
            <a:endParaRPr lang="en-US" sz="1200" kern="1200" dirty="0" smtClean="0">
              <a:solidFill>
                <a:schemeClr val="tx1"/>
              </a:solidFill>
              <a:effectLst/>
              <a:latin typeface="+mn-lt"/>
              <a:ea typeface="+mn-ea"/>
              <a:cs typeface="+mn-cs"/>
            </a:endParaRPr>
          </a:p>
          <a:p>
            <a:pPr algn="l"/>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is lots of activity going on at the Main Library – celebrating its 20</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anniversary – and I am sure this is just a sample of all the activities here and in the branches.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22E69FC-CA99-46F8-9F98-702F7B6D7415}" type="slidenum">
              <a:rPr lang="en-US" smtClean="0"/>
              <a:t>9</a:t>
            </a:fld>
            <a:endParaRPr lang="en-US"/>
          </a:p>
        </p:txBody>
      </p:sp>
    </p:spTree>
    <p:extLst>
      <p:ext uri="{BB962C8B-B14F-4D97-AF65-F5344CB8AC3E}">
        <p14:creationId xmlns:p14="http://schemas.microsoft.com/office/powerpoint/2010/main" val="93216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D1A143-B0EE-4260-87FA-A366E3602EA5}"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189078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1A143-B0EE-4260-87FA-A366E3602EA5}"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57533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1A143-B0EE-4260-87FA-A366E3602EA5}"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103729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1A143-B0EE-4260-87FA-A366E3602EA5}"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377581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1A143-B0EE-4260-87FA-A366E3602EA5}"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124481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D1A143-B0EE-4260-87FA-A366E3602EA5}" type="datetimeFigureOut">
              <a:rPr lang="en-US" smtClean="0"/>
              <a:t>1/21/16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221443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D1A143-B0EE-4260-87FA-A366E3602EA5}" type="datetimeFigureOut">
              <a:rPr lang="en-US" smtClean="0"/>
              <a:t>1/21/16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299323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D1A143-B0EE-4260-87FA-A366E3602EA5}" type="datetimeFigureOut">
              <a:rPr lang="en-US" smtClean="0"/>
              <a:t>1/21/16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66480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1A143-B0EE-4260-87FA-A366E3602EA5}" type="datetimeFigureOut">
              <a:rPr lang="en-US" smtClean="0"/>
              <a:t>1/21/16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370530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1A143-B0EE-4260-87FA-A366E3602EA5}" type="datetimeFigureOut">
              <a:rPr lang="en-US" smtClean="0"/>
              <a:t>1/21/16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3596306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1A143-B0EE-4260-87FA-A366E3602EA5}" type="datetimeFigureOut">
              <a:rPr lang="en-US" smtClean="0"/>
              <a:t>1/21/16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9B4CB-91B4-4491-AF5A-C6782921BDB6}" type="slidenum">
              <a:rPr lang="en-US" smtClean="0"/>
              <a:t>‹#›</a:t>
            </a:fld>
            <a:endParaRPr lang="en-US"/>
          </a:p>
        </p:txBody>
      </p:sp>
    </p:spTree>
    <p:extLst>
      <p:ext uri="{BB962C8B-B14F-4D97-AF65-F5344CB8AC3E}">
        <p14:creationId xmlns:p14="http://schemas.microsoft.com/office/powerpoint/2010/main" val="25061700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1A143-B0EE-4260-87FA-A366E3602EA5}" type="datetimeFigureOut">
              <a:rPr lang="en-US" smtClean="0"/>
              <a:t>1/21/16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9B4CB-91B4-4491-AF5A-C6782921BDB6}" type="slidenum">
              <a:rPr lang="en-US" smtClean="0"/>
              <a:t>‹#›</a:t>
            </a:fld>
            <a:endParaRPr lang="en-US"/>
          </a:p>
        </p:txBody>
      </p:sp>
    </p:spTree>
    <p:extLst>
      <p:ext uri="{BB962C8B-B14F-4D97-AF65-F5344CB8AC3E}">
        <p14:creationId xmlns:p14="http://schemas.microsoft.com/office/powerpoint/2010/main" val="336790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6.jpg"/><Relationship Id="rId5" Type="http://schemas.openxmlformats.org/officeDocument/2006/relationships/image" Target="../media/image27.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9.tif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30.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hyperlink" Target="http://as.pn/libraries" TargetMode="External"/><Relationship Id="rId5" Type="http://schemas.openxmlformats.org/officeDocument/2006/relationships/hyperlink" Target="http://www.LibraryVision.org" TargetMode="External"/><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tiff"/><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0"/>
            <a:ext cx="8534400" cy="1371600"/>
          </a:xfrm>
        </p:spPr>
        <p:txBody>
          <a:bodyPr anchor="t">
            <a:noAutofit/>
          </a:bodyPr>
          <a:lstStyle/>
          <a:p>
            <a:pPr algn="ctr"/>
            <a:r>
              <a:rPr lang="en-US" sz="3600" dirty="0">
                <a:solidFill>
                  <a:schemeClr val="bg1"/>
                </a:solidFill>
              </a:rPr>
              <a:t>Aspen Institute’s Rising to the Challenge: </a:t>
            </a:r>
            <a:br>
              <a:rPr lang="en-US" sz="3600" dirty="0">
                <a:solidFill>
                  <a:schemeClr val="bg1"/>
                </a:solidFill>
              </a:rPr>
            </a:br>
            <a:r>
              <a:rPr lang="en-US" sz="3600" dirty="0" smtClean="0">
                <a:solidFill>
                  <a:schemeClr val="bg1"/>
                </a:solidFill>
              </a:rPr>
              <a:t>Re</a:t>
            </a:r>
            <a:r>
              <a:rPr lang="en-US" sz="3600" dirty="0">
                <a:solidFill>
                  <a:schemeClr val="bg1"/>
                </a:solidFill>
              </a:rPr>
              <a:t>-envisioning Public Libraries</a:t>
            </a:r>
          </a:p>
        </p:txBody>
      </p:sp>
      <p:sp>
        <p:nvSpPr>
          <p:cNvPr id="5" name="Text Placeholder 4"/>
          <p:cNvSpPr>
            <a:spLocks noGrp="1"/>
          </p:cNvSpPr>
          <p:nvPr>
            <p:ph type="body" sz="half" idx="2"/>
          </p:nvPr>
        </p:nvSpPr>
        <p:spPr>
          <a:xfrm>
            <a:off x="533400" y="2209800"/>
            <a:ext cx="4572000" cy="3810000"/>
          </a:xfrm>
        </p:spPr>
        <p:txBody>
          <a:bodyPr>
            <a:normAutofit/>
          </a:bodyPr>
          <a:lstStyle/>
          <a:p>
            <a:endParaRPr lang="en-US" sz="2000" dirty="0">
              <a:solidFill>
                <a:schemeClr val="bg1"/>
              </a:solidFill>
            </a:endParaRPr>
          </a:p>
          <a:p>
            <a:pPr algn="ctr"/>
            <a:r>
              <a:rPr lang="en-US" sz="2800" dirty="0">
                <a:solidFill>
                  <a:schemeClr val="bg1"/>
                </a:solidFill>
              </a:rPr>
              <a:t>An Infopeople </a:t>
            </a:r>
            <a:r>
              <a:rPr lang="en-US" sz="2800" dirty="0" smtClean="0">
                <a:solidFill>
                  <a:schemeClr val="bg1"/>
                </a:solidFill>
              </a:rPr>
              <a:t>Webinar</a:t>
            </a:r>
          </a:p>
          <a:p>
            <a:pPr algn="ctr"/>
            <a:r>
              <a:rPr lang="en-US" sz="2800" dirty="0" smtClean="0">
                <a:solidFill>
                  <a:schemeClr val="bg1"/>
                </a:solidFill>
              </a:rPr>
              <a:t>with</a:t>
            </a:r>
            <a:endParaRPr lang="en-US" sz="2800" dirty="0">
              <a:solidFill>
                <a:schemeClr val="bg1"/>
              </a:solidFill>
            </a:endParaRPr>
          </a:p>
          <a:p>
            <a:pPr algn="ctr"/>
            <a:r>
              <a:rPr lang="en-US" sz="2800" dirty="0" smtClean="0">
                <a:solidFill>
                  <a:schemeClr val="bg1"/>
                </a:solidFill>
              </a:rPr>
              <a:t>Susan </a:t>
            </a:r>
            <a:r>
              <a:rPr lang="en-US" sz="2800" dirty="0" err="1" smtClean="0">
                <a:solidFill>
                  <a:schemeClr val="bg1"/>
                </a:solidFill>
              </a:rPr>
              <a:t>Hildreth</a:t>
            </a:r>
            <a:r>
              <a:rPr lang="en-US" sz="2800" dirty="0" smtClean="0">
                <a:solidFill>
                  <a:schemeClr val="bg1"/>
                </a:solidFill>
              </a:rPr>
              <a:t>, Aspen Fellow</a:t>
            </a:r>
          </a:p>
          <a:p>
            <a:pPr algn="ctr"/>
            <a:r>
              <a:rPr lang="en-US" sz="2600" dirty="0" smtClean="0">
                <a:solidFill>
                  <a:schemeClr val="bg1"/>
                </a:solidFill>
              </a:rPr>
              <a:t>January 26, 2016</a:t>
            </a:r>
            <a:endParaRPr lang="en-US" sz="26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828800"/>
            <a:ext cx="3485130" cy="4635021"/>
          </a:xfrm>
          <a:prstGeom prst="rect">
            <a:avLst/>
          </a:prstGeom>
        </p:spPr>
      </p:pic>
    </p:spTree>
    <p:extLst>
      <p:ext uri="{BB962C8B-B14F-4D97-AF65-F5344CB8AC3E}">
        <p14:creationId xmlns:p14="http://schemas.microsoft.com/office/powerpoint/2010/main" val="19331203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LIBRARY AS PLATFORM</a:t>
            </a:r>
            <a:endParaRPr lang="en-US" sz="36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5930"/>
          <a:stretch/>
        </p:blipFill>
        <p:spPr>
          <a:xfrm rot="16200000">
            <a:off x="5600335" y="3619865"/>
            <a:ext cx="3403060" cy="2411730"/>
          </a:xfrm>
          <a:prstGeom prst="rect">
            <a:avLst/>
          </a:prstGeom>
          <a:noFill/>
          <a:ln>
            <a:noFill/>
          </a:ln>
        </p:spPr>
      </p:pic>
      <p:pic>
        <p:nvPicPr>
          <p:cNvPr id="12"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295400" y="3733800"/>
            <a:ext cx="3820663" cy="2705830"/>
          </a:xfrm>
        </p:spPr>
      </p:pic>
      <p:sp>
        <p:nvSpPr>
          <p:cNvPr id="13" name="TextBox 12"/>
          <p:cNvSpPr txBox="1"/>
          <p:nvPr/>
        </p:nvSpPr>
        <p:spPr>
          <a:xfrm>
            <a:off x="1524000" y="6400800"/>
            <a:ext cx="3172363" cy="338554"/>
          </a:xfrm>
          <a:prstGeom prst="rect">
            <a:avLst/>
          </a:prstGeom>
          <a:noFill/>
        </p:spPr>
        <p:txBody>
          <a:bodyPr wrap="none" rtlCol="0">
            <a:spAutoFit/>
          </a:bodyPr>
          <a:lstStyle/>
          <a:p>
            <a:r>
              <a:rPr lang="en-US" sz="1600" dirty="0" smtClean="0"/>
              <a:t>Nashville Public Library </a:t>
            </a:r>
            <a:r>
              <a:rPr lang="en-US" sz="1600" dirty="0" err="1" smtClean="0"/>
              <a:t>Makerspace</a:t>
            </a:r>
            <a:endParaRPr lang="en-US" sz="1600" dirty="0"/>
          </a:p>
        </p:txBody>
      </p:sp>
      <p:sp>
        <p:nvSpPr>
          <p:cNvPr id="14" name="TextBox 13"/>
          <p:cNvSpPr txBox="1"/>
          <p:nvPr/>
        </p:nvSpPr>
        <p:spPr>
          <a:xfrm>
            <a:off x="5587838" y="6506555"/>
            <a:ext cx="3576019" cy="338554"/>
          </a:xfrm>
          <a:prstGeom prst="rect">
            <a:avLst/>
          </a:prstGeom>
          <a:noFill/>
        </p:spPr>
        <p:txBody>
          <a:bodyPr wrap="none" rtlCol="0">
            <a:spAutoFit/>
          </a:bodyPr>
          <a:lstStyle/>
          <a:p>
            <a:r>
              <a:rPr lang="en-US" sz="1600" dirty="0" smtClean="0"/>
              <a:t>Library computers at community centers</a:t>
            </a:r>
            <a:endParaRPr lang="en-US" sz="1600" dirty="0"/>
          </a:p>
        </p:txBody>
      </p:sp>
      <p:sp>
        <p:nvSpPr>
          <p:cNvPr id="15" name="TextBox 14"/>
          <p:cNvSpPr txBox="1"/>
          <p:nvPr/>
        </p:nvSpPr>
        <p:spPr>
          <a:xfrm>
            <a:off x="1600200" y="3142885"/>
            <a:ext cx="3450885" cy="338554"/>
          </a:xfrm>
          <a:prstGeom prst="rect">
            <a:avLst/>
          </a:prstGeom>
          <a:noFill/>
        </p:spPr>
        <p:txBody>
          <a:bodyPr wrap="none" rtlCol="0">
            <a:spAutoFit/>
          </a:bodyPr>
          <a:lstStyle/>
          <a:p>
            <a:r>
              <a:rPr lang="en-US" sz="1600" dirty="0" smtClean="0"/>
              <a:t>THE MIX at San Francisco Public Library</a:t>
            </a:r>
            <a:endParaRPr lang="en-US" sz="1600" dirty="0"/>
          </a:p>
        </p:txBody>
      </p:sp>
      <p:pic>
        <p:nvPicPr>
          <p:cNvPr id="3" name="Picture 2"/>
          <p:cNvPicPr>
            <a:picLocks noChangeAspect="1"/>
          </p:cNvPicPr>
          <p:nvPr/>
        </p:nvPicPr>
        <p:blipFill>
          <a:blip r:embed="rId5"/>
          <a:stretch>
            <a:fillRect/>
          </a:stretch>
        </p:blipFill>
        <p:spPr>
          <a:xfrm>
            <a:off x="1600200" y="728075"/>
            <a:ext cx="5094513" cy="2377440"/>
          </a:xfrm>
          <a:prstGeom prst="rect">
            <a:avLst/>
          </a:prstGeom>
        </p:spPr>
      </p:pic>
      <p:sp>
        <p:nvSpPr>
          <p:cNvPr id="4" name="Rectangle 3"/>
          <p:cNvSpPr/>
          <p:nvPr/>
        </p:nvSpPr>
        <p:spPr>
          <a:xfrm>
            <a:off x="4453217" y="3244334"/>
            <a:ext cx="237566" cy="369332"/>
          </a:xfrm>
          <a:prstGeom prst="rect">
            <a:avLst/>
          </a:prstGeom>
        </p:spPr>
        <p:txBody>
          <a:bodyPr wrap="none">
            <a:spAutoFit/>
          </a:bodyPr>
          <a:lstStyle/>
          <a:p>
            <a:r>
              <a:rPr lang="en-US" dirty="0"/>
              <a:t> </a:t>
            </a:r>
          </a:p>
        </p:txBody>
      </p:sp>
      <p:sp>
        <p:nvSpPr>
          <p:cNvPr id="5" name="Rectangle 4"/>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3687924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stretch>
            <a:fillRect/>
          </a:stretch>
        </p:blipFill>
        <p:spPr>
          <a:xfrm>
            <a:off x="381000" y="304800"/>
            <a:ext cx="4800600" cy="3200936"/>
          </a:xfrm>
          <a:prstGeom prst="rect">
            <a:avLst/>
          </a:prstGeom>
        </p:spPr>
      </p:pic>
      <p:sp>
        <p:nvSpPr>
          <p:cNvPr id="4" name="TextBox 3"/>
          <p:cNvSpPr txBox="1"/>
          <p:nvPr/>
        </p:nvSpPr>
        <p:spPr>
          <a:xfrm>
            <a:off x="381000" y="3581400"/>
            <a:ext cx="3886200" cy="584776"/>
          </a:xfrm>
          <a:prstGeom prst="rect">
            <a:avLst/>
          </a:prstGeom>
          <a:noFill/>
        </p:spPr>
        <p:txBody>
          <a:bodyPr wrap="square" rtlCol="0">
            <a:spAutoFit/>
          </a:bodyPr>
          <a:lstStyle/>
          <a:p>
            <a:pPr algn="ctr"/>
            <a:r>
              <a:rPr lang="en-US" sz="1600" b="1" dirty="0" smtClean="0"/>
              <a:t>Friends gather to play </a:t>
            </a:r>
            <a:r>
              <a:rPr lang="en-US" sz="1600" b="1" dirty="0" err="1" smtClean="0"/>
              <a:t>Majong</a:t>
            </a:r>
            <a:r>
              <a:rPr lang="en-US" sz="1600" b="1" dirty="0" smtClean="0"/>
              <a:t> at the Broadmoor Library in New Orleans.</a:t>
            </a:r>
            <a:endParaRPr lang="en-US" sz="1600" b="1" dirty="0"/>
          </a:p>
        </p:txBody>
      </p:sp>
      <p:pic>
        <p:nvPicPr>
          <p:cNvPr id="5" name="Picture 4"/>
          <p:cNvPicPr>
            <a:picLocks noChangeAspect="1"/>
          </p:cNvPicPr>
          <p:nvPr/>
        </p:nvPicPr>
        <p:blipFill>
          <a:blip r:embed="rId5"/>
          <a:stretch>
            <a:fillRect/>
          </a:stretch>
        </p:blipFill>
        <p:spPr>
          <a:xfrm>
            <a:off x="5334000" y="304800"/>
            <a:ext cx="3383643" cy="2540000"/>
          </a:xfrm>
          <a:prstGeom prst="rect">
            <a:avLst/>
          </a:prstGeom>
        </p:spPr>
      </p:pic>
      <p:sp>
        <p:nvSpPr>
          <p:cNvPr id="6" name="TextBox 5"/>
          <p:cNvSpPr txBox="1"/>
          <p:nvPr/>
        </p:nvSpPr>
        <p:spPr>
          <a:xfrm>
            <a:off x="5334000" y="2844800"/>
            <a:ext cx="3383643" cy="584776"/>
          </a:xfrm>
          <a:prstGeom prst="rect">
            <a:avLst/>
          </a:prstGeom>
          <a:noFill/>
        </p:spPr>
        <p:txBody>
          <a:bodyPr wrap="square" rtlCol="0">
            <a:spAutoFit/>
          </a:bodyPr>
          <a:lstStyle/>
          <a:p>
            <a:pPr algn="ctr"/>
            <a:r>
              <a:rPr lang="en-US" sz="1600" b="1" dirty="0" smtClean="0"/>
              <a:t>In the teen room, where kids come daily after school.</a:t>
            </a:r>
            <a:endParaRPr lang="en-US" sz="1600" b="1"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8286" y="3581400"/>
            <a:ext cx="4221843" cy="234603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4343400"/>
            <a:ext cx="4742860" cy="1600200"/>
          </a:xfrm>
          <a:prstGeom prst="rect">
            <a:avLst/>
          </a:prstGeom>
          <a:ln>
            <a:solidFill>
              <a:schemeClr val="tx1"/>
            </a:solidFill>
          </a:ln>
          <a:effectLst>
            <a:outerShdw blurRad="50800" dist="38100" dir="8100000" algn="tr" rotWithShape="0">
              <a:prstClr val="black">
                <a:alpha val="40000"/>
              </a:prstClr>
            </a:outerShdw>
          </a:effectLst>
        </p:spPr>
      </p:pic>
      <p:sp>
        <p:nvSpPr>
          <p:cNvPr id="9" name="TextBox 8"/>
          <p:cNvSpPr txBox="1"/>
          <p:nvPr/>
        </p:nvSpPr>
        <p:spPr>
          <a:xfrm>
            <a:off x="4800600" y="5943600"/>
            <a:ext cx="4191000" cy="584776"/>
          </a:xfrm>
          <a:prstGeom prst="rect">
            <a:avLst/>
          </a:prstGeom>
          <a:noFill/>
        </p:spPr>
        <p:txBody>
          <a:bodyPr wrap="square" rtlCol="0">
            <a:spAutoFit/>
          </a:bodyPr>
          <a:lstStyle/>
          <a:p>
            <a:pPr algn="ctr"/>
            <a:r>
              <a:rPr lang="en-US" sz="1600" b="1" dirty="0" smtClean="0"/>
              <a:t>A lot of community </a:t>
            </a:r>
            <a:r>
              <a:rPr lang="en-US" sz="1600" b="1" dirty="0" smtClean="0"/>
              <a:t>supporters</a:t>
            </a:r>
          </a:p>
          <a:p>
            <a:pPr algn="ctr"/>
            <a:r>
              <a:rPr lang="en-US" sz="1600" b="1" dirty="0" smtClean="0"/>
              <a:t> </a:t>
            </a:r>
            <a:r>
              <a:rPr lang="en-US" sz="1600" b="1" dirty="0" smtClean="0"/>
              <a:t>stepped forward for a video shoot</a:t>
            </a:r>
            <a:r>
              <a:rPr lang="en-US" sz="1600" dirty="0" smtClean="0"/>
              <a:t>.</a:t>
            </a:r>
            <a:endParaRPr lang="en-US" sz="1600" dirty="0"/>
          </a:p>
        </p:txBody>
      </p:sp>
    </p:spTree>
    <p:extLst>
      <p:ext uri="{BB962C8B-B14F-4D97-AF65-F5344CB8AC3E}">
        <p14:creationId xmlns:p14="http://schemas.microsoft.com/office/powerpoint/2010/main" val="19488623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62156"/>
          </a:xfrm>
          <a:prstGeom prst="rect">
            <a:avLst/>
          </a:prstGeom>
        </p:spPr>
      </p:pic>
      <p:pic>
        <p:nvPicPr>
          <p:cNvPr id="5" name="Picture 4"/>
          <p:cNvPicPr>
            <a:picLocks noChangeAspect="1"/>
          </p:cNvPicPr>
          <p:nvPr/>
        </p:nvPicPr>
        <p:blipFill>
          <a:blip r:embed="rId4"/>
          <a:stretch>
            <a:fillRect/>
          </a:stretch>
        </p:blipFill>
        <p:spPr>
          <a:xfrm>
            <a:off x="1143000" y="914400"/>
            <a:ext cx="7178843" cy="4572000"/>
          </a:xfrm>
          <a:prstGeom prst="rect">
            <a:avLst/>
          </a:prstGeom>
        </p:spPr>
      </p:pic>
    </p:spTree>
    <p:extLst>
      <p:ext uri="{BB962C8B-B14F-4D97-AF65-F5344CB8AC3E}">
        <p14:creationId xmlns:p14="http://schemas.microsoft.com/office/powerpoint/2010/main" val="30115284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16" y="0"/>
            <a:ext cx="9214616"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066800"/>
            <a:ext cx="4038600" cy="3028950"/>
          </a:xfrm>
          <a:prstGeom prst="rect">
            <a:avLst/>
          </a:prstGeom>
          <a:effectLst>
            <a:outerShdw blurRad="50800" dist="38100" dir="10800000" algn="r" rotWithShape="0">
              <a:prstClr val="black">
                <a:alpha val="40000"/>
              </a:prstClr>
            </a:outerShdw>
          </a:effectLst>
        </p:spPr>
      </p:pic>
      <p:pic>
        <p:nvPicPr>
          <p:cNvPr id="3" name="Picture 2"/>
          <p:cNvPicPr>
            <a:picLocks noChangeAspect="1"/>
          </p:cNvPicPr>
          <p:nvPr/>
        </p:nvPicPr>
        <p:blipFill>
          <a:blip r:embed="rId5"/>
          <a:stretch>
            <a:fillRect/>
          </a:stretch>
        </p:blipFill>
        <p:spPr>
          <a:xfrm>
            <a:off x="4622800" y="3035300"/>
            <a:ext cx="3683000" cy="26797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6317664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16" y="0"/>
            <a:ext cx="9214616" cy="6858000"/>
          </a:xfrm>
          <a:prstGeom prst="rect">
            <a:avLst/>
          </a:prstGeom>
        </p:spPr>
      </p:pic>
      <p:sp>
        <p:nvSpPr>
          <p:cNvPr id="5" name="Rectangle 4"/>
          <p:cNvSpPr/>
          <p:nvPr/>
        </p:nvSpPr>
        <p:spPr>
          <a:xfrm>
            <a:off x="2362200" y="1981200"/>
            <a:ext cx="4257287" cy="3568754"/>
          </a:xfrm>
          <a:prstGeom prst="rect">
            <a:avLst/>
          </a:prstGeom>
        </p:spPr>
        <p:style>
          <a:lnRef idx="2">
            <a:schemeClr val="dk1"/>
          </a:lnRef>
          <a:fillRef idx="1">
            <a:schemeClr val="lt1"/>
          </a:fillRef>
          <a:effectRef idx="0">
            <a:schemeClr val="dk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sp>
        <p:nvSpPr>
          <p:cNvPr id="2" name="Title 1"/>
          <p:cNvSpPr>
            <a:spLocks noGrp="1"/>
          </p:cNvSpPr>
          <p:nvPr>
            <p:ph type="title"/>
          </p:nvPr>
        </p:nvSpPr>
        <p:spPr>
          <a:xfrm>
            <a:off x="533400" y="609600"/>
            <a:ext cx="8229600" cy="1143000"/>
          </a:xfrm>
        </p:spPr>
        <p:txBody>
          <a:bodyPr/>
          <a:lstStyle/>
          <a:p>
            <a:r>
              <a:rPr lang="en-US" dirty="0" smtClean="0"/>
              <a:t>Library as platform</a:t>
            </a:r>
            <a:endParaRPr lang="en-US" dirty="0"/>
          </a:p>
        </p:txBody>
      </p:sp>
      <p:pic>
        <p:nvPicPr>
          <p:cNvPr id="4" name="Picture 3" descr="MG_180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2209800"/>
            <a:ext cx="3028269" cy="3083529"/>
          </a:xfrm>
          <a:prstGeom prst="rect">
            <a:avLst/>
          </a:prstGeom>
        </p:spPr>
      </p:pic>
      <p:sp>
        <p:nvSpPr>
          <p:cNvPr id="6" name="TextBox 5"/>
          <p:cNvSpPr txBox="1"/>
          <p:nvPr/>
        </p:nvSpPr>
        <p:spPr>
          <a:xfrm>
            <a:off x="3657600" y="5638800"/>
            <a:ext cx="5679304" cy="461665"/>
          </a:xfrm>
          <a:prstGeom prst="rect">
            <a:avLst/>
          </a:prstGeom>
          <a:noFill/>
        </p:spPr>
        <p:txBody>
          <a:bodyPr wrap="square" rtlCol="0">
            <a:spAutoFit/>
          </a:bodyPr>
          <a:lstStyle/>
          <a:p>
            <a:r>
              <a:rPr lang="en-US" sz="2400" b="1" kern="1200" dirty="0" smtClean="0"/>
              <a:t>R. David </a:t>
            </a:r>
            <a:r>
              <a:rPr lang="en-US" sz="2400" b="1" kern="1200" dirty="0" err="1" smtClean="0"/>
              <a:t>Lankes</a:t>
            </a:r>
            <a:endParaRPr lang="en-US" sz="2400" kern="1200" dirty="0"/>
          </a:p>
        </p:txBody>
      </p:sp>
    </p:spTree>
    <p:extLst>
      <p:ext uri="{BB962C8B-B14F-4D97-AF65-F5344CB8AC3E}">
        <p14:creationId xmlns:p14="http://schemas.microsoft.com/office/powerpoint/2010/main" val="37980915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9438" cy="6858000"/>
          </a:xfrm>
          <a:prstGeom prst="rect">
            <a:avLst/>
          </a:prstGeom>
        </p:spPr>
      </p:pic>
      <p:pic>
        <p:nvPicPr>
          <p:cNvPr id="2" name="Picture 1"/>
          <p:cNvPicPr>
            <a:picLocks noChangeAspect="1"/>
          </p:cNvPicPr>
          <p:nvPr/>
        </p:nvPicPr>
        <p:blipFill>
          <a:blip r:embed="rId4"/>
          <a:stretch>
            <a:fillRect/>
          </a:stretch>
        </p:blipFill>
        <p:spPr>
          <a:xfrm>
            <a:off x="2752424" y="152400"/>
            <a:ext cx="4172552" cy="641223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1195170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9147"/>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251325" y="471487"/>
            <a:ext cx="3902075" cy="5853113"/>
          </a:xfrm>
        </p:spPr>
      </p:pic>
      <p:sp>
        <p:nvSpPr>
          <p:cNvPr id="6" name="Text Placeholder 5"/>
          <p:cNvSpPr>
            <a:spLocks noGrp="1"/>
          </p:cNvSpPr>
          <p:nvPr>
            <p:ph type="body" sz="half" idx="2"/>
          </p:nvPr>
        </p:nvSpPr>
        <p:spPr>
          <a:xfrm>
            <a:off x="609600" y="1633537"/>
            <a:ext cx="3402805" cy="4691063"/>
          </a:xfrm>
        </p:spPr>
        <p:txBody>
          <a:bodyPr>
            <a:normAutofit/>
          </a:bodyPr>
          <a:lstStyle/>
          <a:p>
            <a:pPr algn="ctr"/>
            <a:r>
              <a:rPr lang="en-US" sz="4800" dirty="0" smtClean="0">
                <a:latin typeface="+mj-lt"/>
              </a:rPr>
              <a:t>STRATEGIES </a:t>
            </a:r>
          </a:p>
          <a:p>
            <a:pPr algn="ctr"/>
            <a:r>
              <a:rPr lang="en-US" sz="4800" dirty="0" smtClean="0">
                <a:latin typeface="+mj-lt"/>
              </a:rPr>
              <a:t>FOR</a:t>
            </a:r>
          </a:p>
          <a:p>
            <a:pPr algn="ctr"/>
            <a:r>
              <a:rPr lang="en-US" sz="4800" dirty="0" smtClean="0">
                <a:latin typeface="+mj-lt"/>
              </a:rPr>
              <a:t>SUCCESS</a:t>
            </a:r>
            <a:endParaRPr lang="en-US" sz="4800" dirty="0">
              <a:latin typeface="+mj-lt"/>
            </a:endParaRPr>
          </a:p>
        </p:txBody>
      </p:sp>
    </p:spTree>
    <p:extLst>
      <p:ext uri="{BB962C8B-B14F-4D97-AF65-F5344CB8AC3E}">
        <p14:creationId xmlns:p14="http://schemas.microsoft.com/office/powerpoint/2010/main" val="42050945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Aligning with community goals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5661" y="1533535"/>
            <a:ext cx="5705739" cy="3800465"/>
          </a:xfrm>
        </p:spPr>
      </p:pic>
      <p:sp>
        <p:nvSpPr>
          <p:cNvPr id="3" name="Rectangle 2"/>
          <p:cNvSpPr/>
          <p:nvPr/>
        </p:nvSpPr>
        <p:spPr>
          <a:xfrm>
            <a:off x="7620000" y="6172200"/>
            <a:ext cx="1335622" cy="369332"/>
          </a:xfrm>
          <a:prstGeom prst="rect">
            <a:avLst/>
          </a:prstGeom>
        </p:spPr>
        <p:txBody>
          <a:bodyPr wrap="none">
            <a:spAutoFit/>
          </a:bodyPr>
          <a:lstStyle/>
          <a:p>
            <a:r>
              <a:rPr lang="en-US"/>
              <a:t>STRATEGIES </a:t>
            </a:r>
            <a:endParaRPr lang="en-US" dirty="0"/>
          </a:p>
        </p:txBody>
      </p:sp>
    </p:spTree>
    <p:extLst>
      <p:ext uri="{BB962C8B-B14F-4D97-AF65-F5344CB8AC3E}">
        <p14:creationId xmlns:p14="http://schemas.microsoft.com/office/powerpoint/2010/main" val="3342759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533400"/>
            <a:ext cx="6385711" cy="3505200"/>
          </a:xfrm>
        </p:spPr>
      </p:pic>
      <p:pic>
        <p:nvPicPr>
          <p:cNvPr id="3" name="Picture 2"/>
          <p:cNvPicPr>
            <a:picLocks noChangeAspect="1"/>
          </p:cNvPicPr>
          <p:nvPr/>
        </p:nvPicPr>
        <p:blipFill>
          <a:blip r:embed="rId4"/>
          <a:stretch>
            <a:fillRect/>
          </a:stretch>
        </p:blipFill>
        <p:spPr>
          <a:xfrm>
            <a:off x="1447800" y="4114800"/>
            <a:ext cx="5867400" cy="2372172"/>
          </a:xfrm>
          <a:prstGeom prst="rect">
            <a:avLst/>
          </a:prstGeom>
        </p:spPr>
      </p:pic>
    </p:spTree>
    <p:extLst>
      <p:ext uri="{BB962C8B-B14F-4D97-AF65-F5344CB8AC3E}">
        <p14:creationId xmlns:p14="http://schemas.microsoft.com/office/powerpoint/2010/main" val="23051030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28 at 11.49.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25053"/>
          </a:xfrm>
          <a:prstGeom prst="rect">
            <a:avLst/>
          </a:prstGeom>
        </p:spPr>
      </p:pic>
    </p:spTree>
    <p:extLst>
      <p:ext uri="{BB962C8B-B14F-4D97-AF65-F5344CB8AC3E}">
        <p14:creationId xmlns:p14="http://schemas.microsoft.com/office/powerpoint/2010/main" val="693997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lum bright="70000" contrast="-70000"/>
            <a:extLst>
              <a:ext uri="{28A0092B-C50C-407E-A947-70E740481C1C}">
                <a14:useLocalDpi xmlns:a14="http://schemas.microsoft.com/office/drawing/2010/main"/>
              </a:ext>
            </a:extLst>
          </a:blip>
          <a:stretch>
            <a:fillRect/>
          </a:stretch>
        </p:blipFill>
        <p:spPr>
          <a:xfrm>
            <a:off x="0" y="0"/>
            <a:ext cx="9144000" cy="6858000"/>
          </a:xfrm>
        </p:spPr>
      </p:pic>
      <p:sp>
        <p:nvSpPr>
          <p:cNvPr id="2" name="TextBox 1"/>
          <p:cNvSpPr txBox="1"/>
          <p:nvPr/>
        </p:nvSpPr>
        <p:spPr>
          <a:xfrm>
            <a:off x="381000" y="609600"/>
            <a:ext cx="8458200" cy="6001643"/>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With support from </a:t>
            </a:r>
            <a:r>
              <a:rPr lang="en-US" sz="3200" b="1" dirty="0">
                <a:latin typeface="Times New Roman" panose="02020603050405020304" pitchFamily="18" charset="0"/>
                <a:cs typeface="Times New Roman" panose="02020603050405020304" pitchFamily="18" charset="0"/>
              </a:rPr>
              <a:t>t</a:t>
            </a:r>
            <a:r>
              <a:rPr lang="en-US" sz="3200" b="1" dirty="0" smtClean="0">
                <a:latin typeface="Times New Roman" panose="02020603050405020304" pitchFamily="18" charset="0"/>
                <a:cs typeface="Times New Roman" panose="02020603050405020304" pitchFamily="18" charset="0"/>
              </a:rPr>
              <a:t>he Bill &amp; Melinda Gates Foundation, the </a:t>
            </a:r>
            <a:r>
              <a:rPr lang="en-US" sz="3200" b="1" dirty="0">
                <a:latin typeface="Times New Roman" panose="02020603050405020304" pitchFamily="18" charset="0"/>
                <a:cs typeface="Times New Roman" panose="02020603050405020304" pitchFamily="18" charset="0"/>
              </a:rPr>
              <a:t>Aspen Institute Dialogue on Public Libraries </a:t>
            </a:r>
            <a:r>
              <a:rPr lang="en-US" sz="3200" b="1" dirty="0" smtClean="0">
                <a:latin typeface="Times New Roman" panose="02020603050405020304" pitchFamily="18" charset="0"/>
                <a:cs typeface="Times New Roman" panose="02020603050405020304" pitchFamily="18" charset="0"/>
              </a:rPr>
              <a:t>working group came together to </a:t>
            </a:r>
            <a:r>
              <a:rPr lang="en-US" sz="3200" b="1" dirty="0">
                <a:latin typeface="Times New Roman" panose="02020603050405020304" pitchFamily="18" charset="0"/>
                <a:cs typeface="Times New Roman" panose="02020603050405020304" pitchFamily="18" charset="0"/>
              </a:rPr>
              <a:t>craft and articulate a shared vision for the future of public libraries. </a:t>
            </a:r>
            <a:endParaRPr lang="en-US" sz="3200" b="1" dirty="0" smtClean="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rPr>
              <a:t>The working group included:</a:t>
            </a:r>
          </a:p>
          <a:p>
            <a:pPr marL="457200" indent="-457200">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leaders </a:t>
            </a:r>
            <a:r>
              <a:rPr lang="en-US" sz="3200" b="1" dirty="0">
                <a:latin typeface="Times New Roman" panose="02020603050405020304" pitchFamily="18" charset="0"/>
                <a:cs typeface="Times New Roman" panose="02020603050405020304" pitchFamily="18" charset="0"/>
              </a:rPr>
              <a:t>from the library </a:t>
            </a:r>
            <a:r>
              <a:rPr lang="en-US" sz="3200" b="1" dirty="0" smtClean="0">
                <a:latin typeface="Times New Roman" panose="02020603050405020304" pitchFamily="18" charset="0"/>
                <a:cs typeface="Times New Roman" panose="02020603050405020304" pitchFamily="18" charset="0"/>
              </a:rPr>
              <a:t>field,</a:t>
            </a:r>
          </a:p>
          <a:p>
            <a:pPr marL="457200" indent="-457200">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executives </a:t>
            </a:r>
            <a:r>
              <a:rPr lang="en-US" sz="3200" b="1" dirty="0">
                <a:latin typeface="Times New Roman" panose="02020603050405020304" pitchFamily="18" charset="0"/>
                <a:cs typeface="Times New Roman" panose="02020603050405020304" pitchFamily="18" charset="0"/>
              </a:rPr>
              <a:t>from </a:t>
            </a:r>
            <a:r>
              <a:rPr lang="en-US" sz="3200" b="1" dirty="0" smtClean="0">
                <a:latin typeface="Times New Roman" panose="02020603050405020304" pitchFamily="18" charset="0"/>
                <a:cs typeface="Times New Roman" panose="02020603050405020304" pitchFamily="18" charset="0"/>
              </a:rPr>
              <a:t>businesses,</a:t>
            </a:r>
          </a:p>
          <a:p>
            <a:pPr marL="457200" indent="-457200">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officials </a:t>
            </a:r>
            <a:r>
              <a:rPr lang="en-US" sz="3200" b="1" dirty="0">
                <a:latin typeface="Times New Roman" panose="02020603050405020304" pitchFamily="18" charset="0"/>
                <a:cs typeface="Times New Roman" panose="02020603050405020304" pitchFamily="18" charset="0"/>
              </a:rPr>
              <a:t>from various levels of government, </a:t>
            </a:r>
            <a:endParaRPr lang="en-US" sz="3200" b="1" dirty="0" smtClean="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community development organizations, </a:t>
            </a:r>
          </a:p>
          <a:p>
            <a:pPr marL="457200" indent="-457200">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and </a:t>
            </a:r>
            <a:r>
              <a:rPr lang="en-US" sz="3200" b="1" dirty="0">
                <a:latin typeface="Times New Roman" panose="02020603050405020304" pitchFamily="18" charset="0"/>
                <a:cs typeface="Times New Roman" panose="02020603050405020304" pitchFamily="18" charset="0"/>
              </a:rPr>
              <a:t>education </a:t>
            </a:r>
            <a:r>
              <a:rPr lang="en-US" sz="3200" b="1" dirty="0" smtClean="0">
                <a:latin typeface="Times New Roman" panose="02020603050405020304" pitchFamily="18" charset="0"/>
                <a:cs typeface="Times New Roman" panose="02020603050405020304" pitchFamily="18" charset="0"/>
              </a:rPr>
              <a:t>experts</a:t>
            </a:r>
            <a:r>
              <a:rPr lang="en-US" sz="3200" b="1" dirty="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3130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Provide access to content</a:t>
            </a:r>
            <a:br>
              <a:rPr lang="en-US" dirty="0" smtClean="0"/>
            </a:br>
            <a:r>
              <a:rPr lang="en-US" dirty="0" smtClean="0"/>
              <a:t>in </a:t>
            </a:r>
            <a:r>
              <a:rPr lang="en-US" i="1" dirty="0" smtClean="0"/>
              <a:t>all</a:t>
            </a:r>
            <a:r>
              <a:rPr lang="en-US" dirty="0" smtClean="0"/>
              <a:t> formats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3718" y="1600200"/>
            <a:ext cx="6516563" cy="4525963"/>
          </a:xfrm>
        </p:spPr>
      </p:pic>
      <p:sp>
        <p:nvSpPr>
          <p:cNvPr id="5" name="Rectangle 4"/>
          <p:cNvSpPr/>
          <p:nvPr/>
        </p:nvSpPr>
        <p:spPr>
          <a:xfrm>
            <a:off x="7620000" y="6308725"/>
            <a:ext cx="1335622" cy="369332"/>
          </a:xfrm>
          <a:prstGeom prst="rect">
            <a:avLst/>
          </a:prstGeom>
        </p:spPr>
        <p:txBody>
          <a:bodyPr wrap="none">
            <a:spAutoFit/>
          </a:bodyPr>
          <a:lstStyle/>
          <a:p>
            <a:r>
              <a:rPr lang="en-US"/>
              <a:t>STRATEGIES </a:t>
            </a:r>
            <a:endParaRPr lang="en-US" dirty="0"/>
          </a:p>
        </p:txBody>
      </p:sp>
    </p:spTree>
    <p:extLst>
      <p:ext uri="{BB962C8B-B14F-4D97-AF65-F5344CB8AC3E}">
        <p14:creationId xmlns:p14="http://schemas.microsoft.com/office/powerpoint/2010/main" val="11300837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705601"/>
          </a:xfrm>
          <a:prstGeom prst="rect">
            <a:avLst/>
          </a:prstGeom>
        </p:spPr>
      </p:pic>
    </p:spTree>
    <p:extLst>
      <p:ext uri="{BB962C8B-B14F-4D97-AF65-F5344CB8AC3E}">
        <p14:creationId xmlns:p14="http://schemas.microsoft.com/office/powerpoint/2010/main" val="39356341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685800"/>
          </a:xfrm>
        </p:spPr>
        <p:txBody>
          <a:bodyPr>
            <a:noAutofit/>
          </a:bodyPr>
          <a:lstStyle/>
          <a:p>
            <a:r>
              <a:rPr lang="en-US" dirty="0" smtClean="0"/>
              <a:t>ACCESS IS NOT ENOUGH!</a:t>
            </a:r>
            <a:endParaRPr lang="en-US" dirty="0"/>
          </a:p>
        </p:txBody>
      </p:sp>
      <p:pic>
        <p:nvPicPr>
          <p:cNvPr id="6" name="Picture 5" descr="Screen Shot 2015-04-27 at 5.0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76400"/>
            <a:ext cx="8839200" cy="3755773"/>
          </a:xfrm>
          <a:prstGeom prst="rect">
            <a:avLst/>
          </a:prstGeom>
        </p:spPr>
      </p:pic>
    </p:spTree>
    <p:extLst>
      <p:ext uri="{BB962C8B-B14F-4D97-AF65-F5344CB8AC3E}">
        <p14:creationId xmlns:p14="http://schemas.microsoft.com/office/powerpoint/2010/main" val="29722785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Ensuring long-term sustainability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Rectangle 4"/>
          <p:cNvSpPr/>
          <p:nvPr/>
        </p:nvSpPr>
        <p:spPr>
          <a:xfrm>
            <a:off x="7620015" y="6324600"/>
            <a:ext cx="1335622" cy="369332"/>
          </a:xfrm>
          <a:prstGeom prst="rect">
            <a:avLst/>
          </a:prstGeom>
        </p:spPr>
        <p:txBody>
          <a:bodyPr wrap="none">
            <a:spAutoFit/>
          </a:bodyPr>
          <a:lstStyle/>
          <a:p>
            <a:r>
              <a:rPr lang="en-US"/>
              <a:t>STRATEGIES </a:t>
            </a:r>
            <a:endParaRPr lang="en-US" dirty="0"/>
          </a:p>
        </p:txBody>
      </p:sp>
    </p:spTree>
    <p:extLst>
      <p:ext uri="{BB962C8B-B14F-4D97-AF65-F5344CB8AC3E}">
        <p14:creationId xmlns:p14="http://schemas.microsoft.com/office/powerpoint/2010/main" val="34243875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563562"/>
          </a:xfrm>
        </p:spPr>
        <p:txBody>
          <a:bodyPr>
            <a:noAutofit/>
          </a:bodyPr>
          <a:lstStyle/>
          <a:p>
            <a:r>
              <a:rPr lang="en-US" dirty="0" smtClean="0"/>
              <a:t>Toward a national digital platform</a:t>
            </a:r>
            <a:endParaRPr lang="en-US" dirty="0"/>
          </a:p>
        </p:txBody>
      </p:sp>
      <p:pic>
        <p:nvPicPr>
          <p:cNvPr id="6" name="Picture 5"/>
          <p:cNvPicPr>
            <a:picLocks noChangeAspect="1"/>
          </p:cNvPicPr>
          <p:nvPr/>
        </p:nvPicPr>
        <p:blipFill>
          <a:blip r:embed="rId3"/>
          <a:stretch>
            <a:fillRect/>
          </a:stretch>
        </p:blipFill>
        <p:spPr>
          <a:xfrm>
            <a:off x="1447800" y="3733800"/>
            <a:ext cx="6482646" cy="2620913"/>
          </a:xfrm>
          <a:prstGeom prst="rect">
            <a:avLst/>
          </a:prstGeom>
        </p:spPr>
      </p:pic>
      <p:sp>
        <p:nvSpPr>
          <p:cNvPr id="7" name="TextBox 6"/>
          <p:cNvSpPr txBox="1"/>
          <p:nvPr/>
        </p:nvSpPr>
        <p:spPr>
          <a:xfrm>
            <a:off x="762000" y="1447800"/>
            <a:ext cx="7772400" cy="1938992"/>
          </a:xfrm>
          <a:prstGeom prst="rect">
            <a:avLst/>
          </a:prstGeom>
          <a:noFill/>
        </p:spPr>
        <p:txBody>
          <a:bodyPr wrap="square" rtlCol="0">
            <a:spAutoFit/>
          </a:bodyPr>
          <a:lstStyle/>
          <a:p>
            <a:r>
              <a:rPr lang="en-US" sz="2400" dirty="0" smtClean="0">
                <a:latin typeface="Times"/>
                <a:cs typeface="Times"/>
              </a:rPr>
              <a:t>“With a nationally networked platform, library and other leaders will also have more capacity to think about the work they can do at the national level that so many libraries have been so effective doing at the state and local levels.”</a:t>
            </a:r>
          </a:p>
          <a:p>
            <a:pPr algn="r"/>
            <a:r>
              <a:rPr lang="en-US" sz="2400" dirty="0" smtClean="0">
                <a:solidFill>
                  <a:srgbClr val="4BACC6"/>
                </a:solidFill>
                <a:latin typeface="Calibri"/>
                <a:cs typeface="Calibri"/>
              </a:rPr>
              <a:t>-MAUREEN SULLIVAN</a:t>
            </a:r>
            <a:endParaRPr lang="en-US" sz="2400" dirty="0">
              <a:solidFill>
                <a:srgbClr val="4BACC6"/>
              </a:solidFill>
              <a:latin typeface="Calibri"/>
              <a:cs typeface="Calibri"/>
            </a:endParaRPr>
          </a:p>
        </p:txBody>
      </p:sp>
    </p:spTree>
    <p:extLst>
      <p:ext uri="{BB962C8B-B14F-4D97-AF65-F5344CB8AC3E}">
        <p14:creationId xmlns:p14="http://schemas.microsoft.com/office/powerpoint/2010/main" val="1781743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err="1" smtClean="0"/>
              <a:t>Europeana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2400"/>
            <a:ext cx="7134245" cy="6338926"/>
          </a:xfrm>
          <a:prstGeom prst="rect">
            <a:avLst/>
          </a:prstGeom>
        </p:spPr>
      </p:pic>
    </p:spTree>
    <p:extLst>
      <p:ext uri="{BB962C8B-B14F-4D97-AF65-F5344CB8AC3E}">
        <p14:creationId xmlns:p14="http://schemas.microsoft.com/office/powerpoint/2010/main" val="22973872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8" y="0"/>
            <a:ext cx="9170718" cy="6858000"/>
          </a:xfrm>
          <a:prstGeom prst="rect">
            <a:avLst/>
          </a:prstGeom>
        </p:spPr>
      </p:pic>
      <p:sp>
        <p:nvSpPr>
          <p:cNvPr id="2" name="Title 1"/>
          <p:cNvSpPr>
            <a:spLocks noGrp="1"/>
          </p:cNvSpPr>
          <p:nvPr>
            <p:ph type="title"/>
          </p:nvPr>
        </p:nvSpPr>
        <p:spPr/>
        <p:txBody>
          <a:bodyPr/>
          <a:lstStyle/>
          <a:p>
            <a:r>
              <a:rPr lang="en-US" dirty="0" smtClean="0"/>
              <a:t>Digital Public Library of America</a:t>
            </a:r>
            <a:endParaRPr lang="en-US" dirty="0"/>
          </a:p>
        </p:txBody>
      </p:sp>
      <p:pic>
        <p:nvPicPr>
          <p:cNvPr id="5" name="Picture 4" descr="Screen Shot 2015-04-28 at 11.27.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71600"/>
            <a:ext cx="8839200" cy="4229312"/>
          </a:xfrm>
          <a:prstGeom prst="rect">
            <a:avLst/>
          </a:prstGeom>
        </p:spPr>
      </p:pic>
    </p:spTree>
    <p:extLst>
      <p:ext uri="{BB962C8B-B14F-4D97-AF65-F5344CB8AC3E}">
        <p14:creationId xmlns:p14="http://schemas.microsoft.com/office/powerpoint/2010/main" val="16214135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dirty="0" smtClean="0"/>
              <a:t>4. Cultivating leadership</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648473"/>
            <a:ext cx="6507018" cy="4599927"/>
          </a:xfrm>
        </p:spPr>
      </p:pic>
    </p:spTree>
    <p:extLst>
      <p:ext uri="{BB962C8B-B14F-4D97-AF65-F5344CB8AC3E}">
        <p14:creationId xmlns:p14="http://schemas.microsoft.com/office/powerpoint/2010/main" val="11509013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4038600" cy="520700"/>
          </a:xfrm>
        </p:spPr>
        <p:txBody>
          <a:bodyPr>
            <a:noAutofit/>
          </a:bodyPr>
          <a:lstStyle/>
          <a:p>
            <a:r>
              <a:rPr lang="en-US" sz="3200" dirty="0" smtClean="0"/>
              <a:t>GETTING STARTED</a:t>
            </a:r>
            <a:endParaRPr lang="en-US" sz="32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86200" y="1371600"/>
            <a:ext cx="5111750" cy="3727834"/>
          </a:xfrm>
        </p:spPr>
      </p:pic>
      <p:sp>
        <p:nvSpPr>
          <p:cNvPr id="4" name="Text Placeholder 3"/>
          <p:cNvSpPr>
            <a:spLocks noGrp="1"/>
          </p:cNvSpPr>
          <p:nvPr>
            <p:ph type="body" sz="half" idx="2"/>
          </p:nvPr>
        </p:nvSpPr>
        <p:spPr>
          <a:xfrm>
            <a:off x="152400" y="2133600"/>
            <a:ext cx="3581400" cy="2362200"/>
          </a:xfrm>
        </p:spPr>
        <p:txBody>
          <a:bodyPr>
            <a:normAutofit/>
          </a:bodyPr>
          <a:lstStyle/>
          <a:p>
            <a:pPr algn="ctr"/>
            <a:r>
              <a:rPr lang="en-US" sz="3200" dirty="0" smtClean="0">
                <a:latin typeface="+mj-lt"/>
              </a:rPr>
              <a:t>Action Steps</a:t>
            </a:r>
            <a:r>
              <a:rPr lang="en-US" sz="3200" dirty="0" smtClean="0">
                <a:latin typeface="+mj-lt"/>
              </a:rPr>
              <a:t> F</a:t>
            </a:r>
            <a:r>
              <a:rPr lang="en-US" sz="3200" dirty="0" smtClean="0">
                <a:latin typeface="+mj-lt"/>
              </a:rPr>
              <a:t>or </a:t>
            </a:r>
          </a:p>
          <a:p>
            <a:pPr algn="ctr"/>
            <a:r>
              <a:rPr lang="en-US" sz="3200" dirty="0" smtClean="0">
                <a:latin typeface="+mj-lt"/>
              </a:rPr>
              <a:t>Library Leaders,</a:t>
            </a:r>
          </a:p>
          <a:p>
            <a:pPr algn="ctr"/>
            <a:r>
              <a:rPr lang="en-US" sz="3200" dirty="0" smtClean="0">
                <a:latin typeface="+mj-lt"/>
              </a:rPr>
              <a:t>Policymakers &amp;</a:t>
            </a:r>
          </a:p>
          <a:p>
            <a:pPr algn="ctr"/>
            <a:r>
              <a:rPr lang="en-US" sz="3200" dirty="0" smtClean="0">
                <a:latin typeface="+mj-lt"/>
              </a:rPr>
              <a:t>The Community</a:t>
            </a:r>
            <a:endParaRPr lang="en-US" sz="3200" dirty="0">
              <a:latin typeface="+mj-lt"/>
            </a:endParaRPr>
          </a:p>
        </p:txBody>
      </p:sp>
    </p:spTree>
    <p:extLst>
      <p:ext uri="{BB962C8B-B14F-4D97-AF65-F5344CB8AC3E}">
        <p14:creationId xmlns:p14="http://schemas.microsoft.com/office/powerpoint/2010/main" val="5608636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Leaders</a:t>
            </a:r>
            <a:endParaRPr lang="en-US" dirty="0"/>
          </a:p>
        </p:txBody>
      </p:sp>
      <p:sp>
        <p:nvSpPr>
          <p:cNvPr id="3" name="Content Placeholder 2"/>
          <p:cNvSpPr>
            <a:spLocks noGrp="1"/>
          </p:cNvSpPr>
          <p:nvPr>
            <p:ph idx="1"/>
          </p:nvPr>
        </p:nvSpPr>
        <p:spPr/>
        <p:txBody>
          <a:bodyPr>
            <a:normAutofit lnSpcReduction="10000"/>
          </a:bodyPr>
          <a:lstStyle/>
          <a:p>
            <a:r>
              <a:rPr lang="en-US" dirty="0"/>
              <a:t>Define the scope of the library’s programs, services and offerings around community </a:t>
            </a:r>
            <a:r>
              <a:rPr lang="en-US" dirty="0" smtClean="0"/>
              <a:t>priorities</a:t>
            </a:r>
          </a:p>
          <a:p>
            <a:r>
              <a:rPr lang="en-US" dirty="0" smtClean="0"/>
              <a:t>Develop </a:t>
            </a:r>
            <a:r>
              <a:rPr lang="en-US" dirty="0"/>
              <a:t>partnerships and </a:t>
            </a:r>
            <a:r>
              <a:rPr lang="en-US" dirty="0" smtClean="0"/>
              <a:t>collaborations</a:t>
            </a:r>
          </a:p>
          <a:p>
            <a:r>
              <a:rPr lang="en-US" dirty="0"/>
              <a:t>Measure </a:t>
            </a:r>
            <a:r>
              <a:rPr lang="en-US" dirty="0" smtClean="0"/>
              <a:t>outcomes </a:t>
            </a:r>
            <a:r>
              <a:rPr lang="en-US" dirty="0"/>
              <a:t>and impacts to </a:t>
            </a:r>
            <a:r>
              <a:rPr lang="en-US" dirty="0" smtClean="0"/>
              <a:t>communicate </a:t>
            </a:r>
            <a:r>
              <a:rPr lang="en-US" dirty="0"/>
              <a:t>the library’s value to the </a:t>
            </a:r>
            <a:r>
              <a:rPr lang="en-US" dirty="0" smtClean="0"/>
              <a:t>community</a:t>
            </a:r>
          </a:p>
          <a:p>
            <a:r>
              <a:rPr lang="en-US" dirty="0"/>
              <a:t>Engage the community in planning and decision making</a:t>
            </a:r>
          </a:p>
        </p:txBody>
      </p:sp>
    </p:spTree>
    <p:extLst>
      <p:ext uri="{BB962C8B-B14F-4D97-AF65-F5344CB8AC3E}">
        <p14:creationId xmlns:p14="http://schemas.microsoft.com/office/powerpoint/2010/main" val="8474510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1295400"/>
            <a:ext cx="6660091" cy="4995068"/>
          </a:xfrm>
        </p:spPr>
      </p:pic>
      <p:sp>
        <p:nvSpPr>
          <p:cNvPr id="2" name="Title 1"/>
          <p:cNvSpPr>
            <a:spLocks noGrp="1"/>
          </p:cNvSpPr>
          <p:nvPr>
            <p:ph type="title"/>
          </p:nvPr>
        </p:nvSpPr>
        <p:spPr>
          <a:xfrm>
            <a:off x="457200" y="152400"/>
            <a:ext cx="8229600" cy="1143000"/>
          </a:xfrm>
        </p:spPr>
        <p:txBody>
          <a:bodyPr/>
          <a:lstStyle/>
          <a:p>
            <a:r>
              <a:rPr lang="en-US" dirty="0" smtClean="0"/>
              <a:t>A networked </a:t>
            </a:r>
            <a:r>
              <a:rPr lang="en-US" dirty="0"/>
              <a:t>w</a:t>
            </a:r>
            <a:r>
              <a:rPr lang="en-US" dirty="0" smtClean="0"/>
              <a:t>orld</a:t>
            </a:r>
            <a:endParaRPr lang="en-US" dirty="0"/>
          </a:p>
        </p:txBody>
      </p:sp>
    </p:spTree>
    <p:extLst>
      <p:ext uri="{BB962C8B-B14F-4D97-AF65-F5344CB8AC3E}">
        <p14:creationId xmlns:p14="http://schemas.microsoft.com/office/powerpoint/2010/main" val="30452962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Policymakers</a:t>
            </a:r>
            <a:endParaRPr lang="en-US" dirty="0"/>
          </a:p>
        </p:txBody>
      </p:sp>
      <p:sp>
        <p:nvSpPr>
          <p:cNvPr id="3" name="Content Placeholder 2"/>
          <p:cNvSpPr>
            <a:spLocks noGrp="1"/>
          </p:cNvSpPr>
          <p:nvPr>
            <p:ph idx="1"/>
          </p:nvPr>
        </p:nvSpPr>
        <p:spPr/>
        <p:txBody>
          <a:bodyPr>
            <a:normAutofit lnSpcReduction="10000"/>
          </a:bodyPr>
          <a:lstStyle/>
          <a:p>
            <a:r>
              <a:rPr lang="en-US" dirty="0"/>
              <a:t>Define libraries as part of the community’s priority infrastructure </a:t>
            </a:r>
            <a:endParaRPr lang="en-US" dirty="0" smtClean="0"/>
          </a:p>
          <a:p>
            <a:r>
              <a:rPr lang="en-US" dirty="0" smtClean="0"/>
              <a:t>Develop </a:t>
            </a:r>
            <a:r>
              <a:rPr lang="en-US" dirty="0"/>
              <a:t>strategic alliances and partnerships with local library leaders to advance educational, economic and social </a:t>
            </a:r>
            <a:r>
              <a:rPr lang="en-US" dirty="0" smtClean="0"/>
              <a:t>goals</a:t>
            </a:r>
          </a:p>
          <a:p>
            <a:r>
              <a:rPr lang="en-US" dirty="0"/>
              <a:t>Leverage the economic development potential of the public library as a community </a:t>
            </a:r>
            <a:r>
              <a:rPr lang="en-US" dirty="0" smtClean="0"/>
              <a:t>platform</a:t>
            </a:r>
          </a:p>
          <a:p>
            <a:r>
              <a:rPr lang="en-US" dirty="0"/>
              <a:t>Support and accelerate deployment of </a:t>
            </a:r>
            <a:r>
              <a:rPr lang="en-US" dirty="0" smtClean="0"/>
              <a:t>high-speed broadband &amp; </a:t>
            </a:r>
            <a:r>
              <a:rPr lang="en-US" dirty="0" err="1" smtClean="0"/>
              <a:t>wi-fi</a:t>
            </a:r>
            <a:r>
              <a:rPr lang="en-US" dirty="0" smtClean="0"/>
              <a:t> </a:t>
            </a:r>
            <a:r>
              <a:rPr lang="en-US" dirty="0"/>
              <a:t>to all libraries</a:t>
            </a:r>
          </a:p>
        </p:txBody>
      </p:sp>
    </p:spTree>
    <p:extLst>
      <p:ext uri="{BB962C8B-B14F-4D97-AF65-F5344CB8AC3E}">
        <p14:creationId xmlns:p14="http://schemas.microsoft.com/office/powerpoint/2010/main" val="6702815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Partners</a:t>
            </a:r>
            <a:endParaRPr lang="en-US" dirty="0"/>
          </a:p>
        </p:txBody>
      </p:sp>
      <p:sp>
        <p:nvSpPr>
          <p:cNvPr id="3" name="Content Placeholder 2"/>
          <p:cNvSpPr>
            <a:spLocks noGrp="1"/>
          </p:cNvSpPr>
          <p:nvPr>
            <p:ph idx="1"/>
          </p:nvPr>
        </p:nvSpPr>
        <p:spPr/>
        <p:txBody>
          <a:bodyPr>
            <a:normAutofit/>
          </a:bodyPr>
          <a:lstStyle/>
          <a:p>
            <a:r>
              <a:rPr lang="en-US" dirty="0" smtClean="0"/>
              <a:t>Connect the community’s knowledge </a:t>
            </a:r>
            <a:r>
              <a:rPr lang="en-US" dirty="0"/>
              <a:t>resources </a:t>
            </a:r>
            <a:r>
              <a:rPr lang="en-US" dirty="0" smtClean="0"/>
              <a:t>to </a:t>
            </a:r>
            <a:r>
              <a:rPr lang="en-US" dirty="0"/>
              <a:t>the </a:t>
            </a:r>
            <a:r>
              <a:rPr lang="en-US" dirty="0" smtClean="0"/>
              <a:t>library’s networks &amp; platform</a:t>
            </a:r>
          </a:p>
          <a:p>
            <a:r>
              <a:rPr lang="en-US" dirty="0"/>
              <a:t>Volunteer organizational and technical expertise to mentor and support learning that takes place in library spaces and on its </a:t>
            </a:r>
            <a:r>
              <a:rPr lang="en-US" dirty="0" smtClean="0"/>
              <a:t>platform</a:t>
            </a:r>
          </a:p>
          <a:p>
            <a:r>
              <a:rPr lang="en-US" dirty="0"/>
              <a:t>Develop strategic partnerships and alliances with public libraries</a:t>
            </a:r>
            <a:endParaRPr lang="en-US" dirty="0" smtClean="0"/>
          </a:p>
        </p:txBody>
      </p:sp>
    </p:spTree>
    <p:extLst>
      <p:ext uri="{BB962C8B-B14F-4D97-AF65-F5344CB8AC3E}">
        <p14:creationId xmlns:p14="http://schemas.microsoft.com/office/powerpoint/2010/main" val="501975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a:spLocks noChangeArrowheads="1"/>
          </p:cNvSpPr>
          <p:nvPr/>
        </p:nvSpPr>
        <p:spPr bwMode="auto">
          <a:xfrm>
            <a:off x="0" y="0"/>
            <a:ext cx="9144000" cy="6858000"/>
          </a:xfrm>
          <a:prstGeom prst="rect">
            <a:avLst/>
          </a:prstGeom>
          <a:solidFill>
            <a:srgbClr val="FF5E15"/>
          </a:solidFill>
          <a:ln w="9525">
            <a:solidFill>
              <a:srgbClr val="FF5E15"/>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pic>
        <p:nvPicPr>
          <p:cNvPr id="5" name="Picture 4" descr="AG Cover 12-23-15.jpg"/>
          <p:cNvPicPr>
            <a:picLocks noChangeAspect="1"/>
          </p:cNvPicPr>
          <p:nvPr/>
        </p:nvPicPr>
        <p:blipFill>
          <a:blip r:embed="rId2"/>
          <a:srcRect/>
          <a:stretch>
            <a:fillRect/>
          </a:stretch>
        </p:blipFill>
        <p:spPr bwMode="auto">
          <a:xfrm>
            <a:off x="2011363" y="146050"/>
            <a:ext cx="4945062" cy="6400800"/>
          </a:xfrm>
          <a:prstGeom prst="rect">
            <a:avLst/>
          </a:prstGeom>
          <a:noFill/>
          <a:ln w="9525">
            <a:solidFill>
              <a:schemeClr val="tx1"/>
            </a:solidFill>
            <a:miter lim="800000"/>
            <a:headEnd/>
            <a:tailEnd/>
          </a:ln>
          <a:effectLst>
            <a:outerShdw blurRad="50800" dist="38100" dir="2700000" sx="100999" sy="100999" algn="tl" rotWithShape="0">
              <a:srgbClr val="808080">
                <a:alpha val="2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503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a:spLocks noChangeArrowheads="1"/>
          </p:cNvSpPr>
          <p:nvPr/>
        </p:nvSpPr>
        <p:spPr bwMode="auto">
          <a:xfrm>
            <a:off x="0" y="0"/>
            <a:ext cx="9144000" cy="6858000"/>
          </a:xfrm>
          <a:prstGeom prst="rect">
            <a:avLst/>
          </a:prstGeom>
          <a:solidFill>
            <a:srgbClr val="FF5E15"/>
          </a:solidFill>
          <a:ln w="9525">
            <a:solidFill>
              <a:srgbClr val="FF5E15"/>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6" name="Rectangle 5"/>
          <p:cNvSpPr>
            <a:spLocks noChangeArrowheads="1"/>
          </p:cNvSpPr>
          <p:nvPr/>
        </p:nvSpPr>
        <p:spPr bwMode="auto">
          <a:xfrm>
            <a:off x="376238" y="874713"/>
            <a:ext cx="3890962" cy="4497387"/>
          </a:xfrm>
          <a:prstGeom prst="rect">
            <a:avLst/>
          </a:prstGeom>
          <a:solidFill>
            <a:schemeClr val="bg1">
              <a:alpha val="65881"/>
            </a:schemeClr>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lvl="0" defTabSz="457200" fontAlgn="base">
              <a:spcBef>
                <a:spcPct val="0"/>
              </a:spcBef>
              <a:spcAft>
                <a:spcPts val="600"/>
              </a:spcAft>
            </a:pPr>
            <a:r>
              <a:rPr lang="en-US" altLang="en-US" sz="1600" dirty="0">
                <a:solidFill>
                  <a:prstClr val="black"/>
                </a:solidFill>
                <a:latin typeface="Arial" panose="020B0604020202020204" pitchFamily="34" charset="0"/>
                <a:ea typeface="ＭＳ Ｐゴシック" panose="020B0600070205080204" pitchFamily="34" charset="-128"/>
              </a:rPr>
              <a:t>Acknowledgements and Photo Credits</a:t>
            </a:r>
          </a:p>
          <a:p>
            <a:pPr lvl="0" defTabSz="457200" fontAlgn="base">
              <a:spcBef>
                <a:spcPct val="0"/>
              </a:spcBef>
              <a:spcAft>
                <a:spcPts val="600"/>
              </a:spcAft>
            </a:pPr>
            <a:r>
              <a:rPr lang="en-US" altLang="en-US" sz="1600" dirty="0">
                <a:solidFill>
                  <a:prstClr val="black"/>
                </a:solidFill>
                <a:latin typeface="Arial" panose="020B0604020202020204" pitchFamily="34" charset="0"/>
                <a:ea typeface="ＭＳ Ｐゴシック" panose="020B0600070205080204" pitchFamily="34" charset="-128"/>
              </a:rPr>
              <a:t>Background</a:t>
            </a:r>
          </a:p>
          <a:p>
            <a:pPr lvl="0" defTabSz="457200" fontAlgn="base">
              <a:spcBef>
                <a:spcPct val="0"/>
              </a:spcBef>
              <a:spcAft>
                <a:spcPts val="600"/>
              </a:spcAft>
            </a:pPr>
            <a:r>
              <a:rPr lang="en-US" altLang="en-US" sz="1600" dirty="0">
                <a:solidFill>
                  <a:prstClr val="black"/>
                </a:solidFill>
                <a:latin typeface="Arial" panose="020B0604020202020204" pitchFamily="34" charset="0"/>
                <a:ea typeface="ＭＳ Ｐゴシック" panose="020B0600070205080204" pitchFamily="34" charset="-128"/>
              </a:rPr>
              <a:t>Introduction</a:t>
            </a:r>
          </a:p>
          <a:p>
            <a:pPr lvl="0" defTabSz="457200" fontAlgn="base">
              <a:spcBef>
                <a:spcPct val="0"/>
              </a:spcBef>
              <a:spcAft>
                <a:spcPts val="600"/>
              </a:spcAft>
            </a:pPr>
            <a:r>
              <a:rPr lang="en-US" altLang="en-US" sz="1600" dirty="0">
                <a:solidFill>
                  <a:prstClr val="black"/>
                </a:solidFill>
                <a:latin typeface="Arial" panose="020B0604020202020204" pitchFamily="34" charset="0"/>
                <a:ea typeface="ＭＳ Ｐゴシック" panose="020B0600070205080204" pitchFamily="34" charset="-128"/>
              </a:rPr>
              <a:t>Instructions</a:t>
            </a:r>
          </a:p>
          <a:p>
            <a:pPr lvl="0" indent="-274320" defTabSz="457200" fontAlgn="base">
              <a:spcBef>
                <a:spcPct val="0"/>
              </a:spcBef>
              <a:spcAft>
                <a:spcPts val="600"/>
              </a:spcAft>
              <a:buFontTx/>
              <a:buAutoNum type="arabicPeriod"/>
            </a:pPr>
            <a:r>
              <a:rPr lang="en-US" altLang="en-US" sz="1600" dirty="0">
                <a:solidFill>
                  <a:prstClr val="black"/>
                </a:solidFill>
                <a:latin typeface="Arial" panose="020B0604020202020204" pitchFamily="34" charset="0"/>
                <a:ea typeface="ＭＳ Ｐゴシック" panose="020B0600070205080204" pitchFamily="34" charset="-128"/>
              </a:rPr>
              <a:t>People</a:t>
            </a:r>
          </a:p>
          <a:p>
            <a:pPr lvl="0" indent="-274320" defTabSz="457200" fontAlgn="base">
              <a:spcBef>
                <a:spcPct val="0"/>
              </a:spcBef>
              <a:spcAft>
                <a:spcPts val="600"/>
              </a:spcAft>
              <a:buFontTx/>
              <a:buAutoNum type="arabicPeriod"/>
            </a:pPr>
            <a:r>
              <a:rPr lang="en-US" altLang="en-US" sz="1600" dirty="0">
                <a:solidFill>
                  <a:prstClr val="black"/>
                </a:solidFill>
                <a:latin typeface="Arial" panose="020B0604020202020204" pitchFamily="34" charset="0"/>
                <a:ea typeface="ＭＳ Ｐゴシック" panose="020B0600070205080204" pitchFamily="34" charset="-128"/>
              </a:rPr>
              <a:t>Place</a:t>
            </a:r>
          </a:p>
          <a:p>
            <a:pPr lvl="0" indent="-274320" defTabSz="457200" fontAlgn="base">
              <a:spcBef>
                <a:spcPct val="0"/>
              </a:spcBef>
              <a:spcAft>
                <a:spcPts val="600"/>
              </a:spcAft>
              <a:buFontTx/>
              <a:buAutoNum type="arabicPeriod"/>
            </a:pPr>
            <a:r>
              <a:rPr lang="en-US" altLang="en-US" sz="1600" dirty="0">
                <a:solidFill>
                  <a:prstClr val="black"/>
                </a:solidFill>
                <a:latin typeface="Arial" panose="020B0604020202020204" pitchFamily="34" charset="0"/>
                <a:ea typeface="ＭＳ Ｐゴシック" panose="020B0600070205080204" pitchFamily="34" charset="-128"/>
              </a:rPr>
              <a:t>Platform</a:t>
            </a:r>
          </a:p>
          <a:p>
            <a:pPr lvl="0" indent="-274320" defTabSz="457200" fontAlgn="base">
              <a:spcBef>
                <a:spcPct val="0"/>
              </a:spcBef>
              <a:spcAft>
                <a:spcPts val="600"/>
              </a:spcAft>
              <a:buFontTx/>
              <a:buAutoNum type="arabicPeriod"/>
            </a:pPr>
            <a:r>
              <a:rPr lang="en-US" altLang="en-US" sz="1600" dirty="0">
                <a:solidFill>
                  <a:prstClr val="black"/>
                </a:solidFill>
                <a:latin typeface="Arial" panose="020B0604020202020204" pitchFamily="34" charset="0"/>
                <a:ea typeface="ＭＳ Ｐゴシック" panose="020B0600070205080204" pitchFamily="34" charset="-128"/>
              </a:rPr>
              <a:t>Jobs and Economic Development</a:t>
            </a:r>
          </a:p>
          <a:p>
            <a:pPr lvl="0" indent="-274320" defTabSz="457200" fontAlgn="base">
              <a:spcBef>
                <a:spcPct val="0"/>
              </a:spcBef>
              <a:spcAft>
                <a:spcPts val="600"/>
              </a:spcAft>
              <a:buFontTx/>
              <a:buAutoNum type="arabicPeriod"/>
            </a:pPr>
            <a:r>
              <a:rPr lang="en-US" altLang="en-US" sz="1600" dirty="0">
                <a:solidFill>
                  <a:prstClr val="black"/>
                </a:solidFill>
                <a:latin typeface="Arial" panose="020B0604020202020204" pitchFamily="34" charset="0"/>
                <a:ea typeface="ＭＳ Ｐゴシック" panose="020B0600070205080204" pitchFamily="34" charset="-128"/>
              </a:rPr>
              <a:t>The Library as Civic Resource</a:t>
            </a:r>
          </a:p>
          <a:p>
            <a:pPr lvl="0" indent="-274320" defTabSz="457200" fontAlgn="base">
              <a:spcBef>
                <a:spcPct val="0"/>
              </a:spcBef>
              <a:spcAft>
                <a:spcPts val="600"/>
              </a:spcAft>
              <a:buFontTx/>
              <a:buAutoNum type="arabicPeriod"/>
            </a:pPr>
            <a:r>
              <a:rPr lang="en-US" altLang="en-US" sz="1600" dirty="0">
                <a:solidFill>
                  <a:prstClr val="black"/>
                </a:solidFill>
                <a:latin typeface="Arial" panose="020B0604020202020204" pitchFamily="34" charset="0"/>
                <a:ea typeface="ＭＳ Ｐゴシック" panose="020B0600070205080204" pitchFamily="34" charset="-128"/>
              </a:rPr>
              <a:t>The Library as Literacy Champion</a:t>
            </a:r>
          </a:p>
        </p:txBody>
      </p:sp>
      <p:sp>
        <p:nvSpPr>
          <p:cNvPr id="7" name="Rectangle 6"/>
          <p:cNvSpPr>
            <a:spLocks noChangeArrowheads="1"/>
          </p:cNvSpPr>
          <p:nvPr/>
        </p:nvSpPr>
        <p:spPr bwMode="auto">
          <a:xfrm>
            <a:off x="4881563" y="874713"/>
            <a:ext cx="3892550" cy="4497387"/>
          </a:xfrm>
          <a:prstGeom prst="rect">
            <a:avLst/>
          </a:prstGeom>
          <a:solidFill>
            <a:schemeClr val="bg1">
              <a:alpha val="65881"/>
            </a:schemeClr>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grpSp>
        <p:nvGrpSpPr>
          <p:cNvPr id="8" name="Group 13"/>
          <p:cNvGrpSpPr>
            <a:grpSpLocks/>
          </p:cNvGrpSpPr>
          <p:nvPr/>
        </p:nvGrpSpPr>
        <p:grpSpPr bwMode="auto">
          <a:xfrm>
            <a:off x="0" y="5740400"/>
            <a:ext cx="9144000" cy="1117600"/>
            <a:chOff x="0" y="5740844"/>
            <a:chExt cx="9144000" cy="1117156"/>
          </a:xfrm>
        </p:grpSpPr>
        <p:sp>
          <p:nvSpPr>
            <p:cNvPr id="9" name="Rectangle 8"/>
            <p:cNvSpPr>
              <a:spLocks noChangeArrowheads="1"/>
            </p:cNvSpPr>
            <p:nvPr/>
          </p:nvSpPr>
          <p:spPr bwMode="auto">
            <a:xfrm>
              <a:off x="0" y="5740844"/>
              <a:ext cx="9144000" cy="1117156"/>
            </a:xfrm>
            <a:prstGeom prst="rect">
              <a:avLst/>
            </a:prstGeom>
            <a:solidFill>
              <a:schemeClr val="bg1"/>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pic>
          <p:nvPicPr>
            <p:cNvPr id="10" name="Picture 15" descr="Aspen Dialog on Public Library 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9683" y="5806440"/>
              <a:ext cx="2122624" cy="8119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6"/>
            <p:cNvSpPr txBox="1">
              <a:spLocks noChangeArrowheads="1"/>
            </p:cNvSpPr>
            <p:nvPr/>
          </p:nvSpPr>
          <p:spPr bwMode="auto">
            <a:xfrm>
              <a:off x="375453" y="6310615"/>
              <a:ext cx="31642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www.LibraryVision.org</a:t>
              </a:r>
            </a:p>
          </p:txBody>
        </p:sp>
        <p:sp>
          <p:nvSpPr>
            <p:cNvPr id="12" name="TextBox 17"/>
            <p:cNvSpPr txBox="1">
              <a:spLocks noChangeArrowheads="1"/>
            </p:cNvSpPr>
            <p:nvPr/>
          </p:nvSpPr>
          <p:spPr bwMode="auto">
            <a:xfrm>
              <a:off x="6828075" y="6310616"/>
              <a:ext cx="20453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1400"/>
                <a:t>#LibraryVision</a:t>
              </a:r>
            </a:p>
          </p:txBody>
        </p:sp>
      </p:grpSp>
      <p:sp>
        <p:nvSpPr>
          <p:cNvPr id="13" name="TextBox 19"/>
          <p:cNvSpPr txBox="1">
            <a:spLocks noChangeArrowheads="1"/>
          </p:cNvSpPr>
          <p:nvPr/>
        </p:nvSpPr>
        <p:spPr bwMode="auto">
          <a:xfrm>
            <a:off x="1957388" y="271463"/>
            <a:ext cx="553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solidFill>
                  <a:schemeClr val="bg1"/>
                </a:solidFill>
                <a:latin typeface="Arial Narrow" panose="020B0606020202030204" pitchFamily="34" charset="0"/>
              </a:rPr>
              <a:t>TABLE OF CONTENTS</a:t>
            </a:r>
          </a:p>
        </p:txBody>
      </p:sp>
      <p:sp>
        <p:nvSpPr>
          <p:cNvPr id="14" name="TextBox 21"/>
          <p:cNvSpPr txBox="1">
            <a:spLocks noChangeArrowheads="1"/>
          </p:cNvSpPr>
          <p:nvPr/>
        </p:nvSpPr>
        <p:spPr bwMode="auto">
          <a:xfrm>
            <a:off x="5257800" y="2590800"/>
            <a:ext cx="351155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indent="-274320" eaLnBrk="1" hangingPunct="1">
              <a:spcBef>
                <a:spcPct val="0"/>
              </a:spcBef>
              <a:spcAft>
                <a:spcPts val="600"/>
              </a:spcAft>
              <a:buFontTx/>
              <a:buAutoNum type="arabicPeriod" startAt="7"/>
            </a:pPr>
            <a:r>
              <a:rPr lang="en-US" altLang="en-US" sz="1600" dirty="0">
                <a:latin typeface="Arial" panose="020B0604020202020204" pitchFamily="34" charset="0"/>
              </a:rPr>
              <a:t>SOAR Assessment</a:t>
            </a:r>
          </a:p>
          <a:p>
            <a:pPr marL="0" indent="-274320" eaLnBrk="1" hangingPunct="1">
              <a:spcBef>
                <a:spcPct val="0"/>
              </a:spcBef>
              <a:spcAft>
                <a:spcPts val="600"/>
              </a:spcAft>
              <a:buFontTx/>
              <a:buAutoNum type="arabicPeriod" startAt="7"/>
            </a:pPr>
            <a:r>
              <a:rPr lang="en-US" altLang="en-US" sz="1600" dirty="0">
                <a:latin typeface="Arial" panose="020B0604020202020204" pitchFamily="34" charset="0"/>
              </a:rPr>
              <a:t>Strategies for </a:t>
            </a:r>
            <a:r>
              <a:rPr lang="en-US" altLang="en-US" sz="1600" dirty="0" smtClean="0">
                <a:latin typeface="Arial" panose="020B0604020202020204" pitchFamily="34" charset="0"/>
              </a:rPr>
              <a:t>Success</a:t>
            </a:r>
          </a:p>
          <a:p>
            <a:pPr marL="0" indent="-274320" eaLnBrk="1" hangingPunct="1">
              <a:spcBef>
                <a:spcPct val="0"/>
              </a:spcBef>
              <a:spcAft>
                <a:spcPts val="600"/>
              </a:spcAft>
              <a:buFontTx/>
              <a:buAutoNum type="arabicPeriod" startAt="7"/>
            </a:pPr>
            <a:r>
              <a:rPr lang="en-US" altLang="en-US" sz="1600" dirty="0" smtClean="0">
                <a:latin typeface="Arial" panose="020B0604020202020204" pitchFamily="34" charset="0"/>
              </a:rPr>
              <a:t>Action </a:t>
            </a:r>
            <a:r>
              <a:rPr lang="en-US" altLang="en-US" sz="1600" dirty="0">
                <a:latin typeface="Arial" panose="020B0604020202020204" pitchFamily="34" charset="0"/>
              </a:rPr>
              <a:t>Steps for Library </a:t>
            </a:r>
            <a:r>
              <a:rPr lang="en-US" altLang="en-US" sz="1600" dirty="0" smtClean="0">
                <a:latin typeface="Arial" panose="020B0604020202020204" pitchFamily="34" charset="0"/>
              </a:rPr>
              <a:t>Leaders</a:t>
            </a:r>
          </a:p>
          <a:p>
            <a:pPr marL="0" indent="-274320" eaLnBrk="1" hangingPunct="1">
              <a:spcBef>
                <a:spcPct val="0"/>
              </a:spcBef>
              <a:spcAft>
                <a:spcPts val="600"/>
              </a:spcAft>
              <a:buFontTx/>
              <a:buAutoNum type="arabicPeriod" startAt="7"/>
            </a:pPr>
            <a:r>
              <a:rPr lang="en-US" altLang="en-US" sz="1600" dirty="0" smtClean="0">
                <a:latin typeface="Arial" panose="020B0604020202020204" pitchFamily="34" charset="0"/>
              </a:rPr>
              <a:t>Engaging </a:t>
            </a:r>
            <a:r>
              <a:rPr lang="en-US" altLang="en-US" sz="1600" dirty="0">
                <a:latin typeface="Arial" panose="020B0604020202020204" pitchFamily="34" charset="0"/>
              </a:rPr>
              <a:t>Community </a:t>
            </a:r>
            <a:r>
              <a:rPr lang="en-US" altLang="en-US" sz="1600" dirty="0" smtClean="0">
                <a:latin typeface="Arial" panose="020B0604020202020204" pitchFamily="34" charset="0"/>
              </a:rPr>
              <a:t>Leaders</a:t>
            </a:r>
          </a:p>
          <a:p>
            <a:pPr marL="0" indent="-274320" eaLnBrk="1" hangingPunct="1">
              <a:spcBef>
                <a:spcPct val="0"/>
              </a:spcBef>
              <a:spcAft>
                <a:spcPts val="600"/>
              </a:spcAft>
              <a:buFontTx/>
              <a:buAutoNum type="arabicPeriod" startAt="7"/>
            </a:pPr>
            <a:r>
              <a:rPr lang="en-US" altLang="en-US" sz="1600" dirty="0" smtClean="0">
                <a:latin typeface="Arial" panose="020B0604020202020204" pitchFamily="34" charset="0"/>
              </a:rPr>
              <a:t>Convening </a:t>
            </a:r>
            <a:r>
              <a:rPr lang="en-US" altLang="en-US" sz="1600" dirty="0">
                <a:latin typeface="Arial" panose="020B0604020202020204" pitchFamily="34" charset="0"/>
              </a:rPr>
              <a:t>Your Public </a:t>
            </a:r>
            <a:r>
              <a:rPr lang="en-US" altLang="en-US" sz="1600" dirty="0" smtClean="0">
                <a:latin typeface="Arial" panose="020B0604020202020204" pitchFamily="34" charset="0"/>
              </a:rPr>
              <a:t>Dialogue</a:t>
            </a:r>
          </a:p>
          <a:p>
            <a:pPr marL="0" indent="-274320" eaLnBrk="1" hangingPunct="1">
              <a:spcBef>
                <a:spcPct val="0"/>
              </a:spcBef>
              <a:spcAft>
                <a:spcPts val="600"/>
              </a:spcAft>
              <a:buFontTx/>
              <a:buAutoNum type="arabicPeriod" startAt="7"/>
            </a:pPr>
            <a:r>
              <a:rPr lang="en-US" altLang="en-US" sz="1600" dirty="0" smtClean="0">
                <a:latin typeface="Arial" panose="020B0604020202020204" pitchFamily="34" charset="0"/>
              </a:rPr>
              <a:t>Taking </a:t>
            </a:r>
            <a:r>
              <a:rPr lang="en-US" altLang="en-US" sz="1600" dirty="0">
                <a:latin typeface="Arial" panose="020B0604020202020204" pitchFamily="34" charset="0"/>
              </a:rPr>
              <a:t>Action: Next Steps</a:t>
            </a:r>
          </a:p>
          <a:p>
            <a:pPr eaLnBrk="1" hangingPunct="1">
              <a:spcBef>
                <a:spcPct val="0"/>
              </a:spcBef>
              <a:spcAft>
                <a:spcPts val="600"/>
              </a:spcAft>
              <a:buFontTx/>
              <a:buNone/>
            </a:pPr>
            <a:r>
              <a:rPr lang="en-US" altLang="en-US" sz="1600" dirty="0">
                <a:latin typeface="Arial" panose="020B0604020202020204" pitchFamily="34" charset="0"/>
              </a:rPr>
              <a:t>Appendix</a:t>
            </a:r>
          </a:p>
        </p:txBody>
      </p:sp>
    </p:spTree>
    <p:extLst>
      <p:ext uri="{BB962C8B-B14F-4D97-AF65-F5344CB8AC3E}">
        <p14:creationId xmlns:p14="http://schemas.microsoft.com/office/powerpoint/2010/main" val="727593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381000"/>
            <a:ext cx="2743200" cy="749300"/>
          </a:xfrm>
        </p:spPr>
        <p:txBody>
          <a:bodyPr>
            <a:normAutofit/>
          </a:bodyPr>
          <a:lstStyle/>
          <a:p>
            <a:r>
              <a:rPr lang="en-US" sz="3200" dirty="0" smtClean="0"/>
              <a:t>To learn more:</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709809"/>
            <a:ext cx="3959139" cy="5329105"/>
          </a:xfrm>
        </p:spPr>
      </p:pic>
      <p:sp>
        <p:nvSpPr>
          <p:cNvPr id="6" name="Text Placeholder 5"/>
          <p:cNvSpPr>
            <a:spLocks noGrp="1"/>
          </p:cNvSpPr>
          <p:nvPr>
            <p:ph type="body" sz="half" idx="2"/>
          </p:nvPr>
        </p:nvSpPr>
        <p:spPr>
          <a:xfrm>
            <a:off x="304799" y="1435100"/>
            <a:ext cx="4270461" cy="4691063"/>
          </a:xfrm>
        </p:spPr>
        <p:txBody>
          <a:bodyPr>
            <a:normAutofit/>
          </a:bodyPr>
          <a:lstStyle/>
          <a:p>
            <a:endParaRPr lang="en-US" dirty="0" smtClean="0"/>
          </a:p>
          <a:p>
            <a:pPr algn="ctr"/>
            <a:r>
              <a:rPr lang="en-US" sz="2400" dirty="0" smtClean="0">
                <a:hlinkClick r:id="rId4"/>
              </a:rPr>
              <a:t>http://as.pn/libraries</a:t>
            </a:r>
            <a:endParaRPr lang="en-US" sz="2400" dirty="0"/>
          </a:p>
          <a:p>
            <a:pPr algn="ctr"/>
            <a:r>
              <a:rPr lang="en-US" sz="2400" dirty="0" smtClean="0">
                <a:hlinkClick r:id="rId5"/>
              </a:rPr>
              <a:t>www.LibraryVision.org</a:t>
            </a:r>
            <a:endParaRPr lang="en-US" sz="2400" dirty="0" smtClean="0"/>
          </a:p>
          <a:p>
            <a:pPr algn="ctr"/>
            <a:endParaRPr lang="en-US" sz="2400" dirty="0" smtClean="0"/>
          </a:p>
          <a:p>
            <a:pPr algn="ctr"/>
            <a:r>
              <a:rPr lang="en-US" sz="2400" dirty="0" smtClean="0"/>
              <a:t>Susan </a:t>
            </a:r>
            <a:r>
              <a:rPr lang="en-US" sz="2400" dirty="0" smtClean="0"/>
              <a:t>Hildreth, Aspen Fellow</a:t>
            </a:r>
          </a:p>
          <a:p>
            <a:pPr algn="ctr"/>
            <a:r>
              <a:rPr lang="en-US" sz="2400" dirty="0" err="1" smtClean="0"/>
              <a:t>hildreth@</a:t>
            </a:r>
            <a:r>
              <a:rPr lang="en-US" sz="2400" dirty="0" err="1" smtClean="0"/>
              <a:t>plsinfo.org</a:t>
            </a:r>
            <a:endParaRPr lang="en-US" sz="2400" dirty="0" smtClean="0"/>
          </a:p>
          <a:p>
            <a:pPr algn="ctr"/>
            <a:r>
              <a:rPr lang="en-US" sz="2400" dirty="0" smtClean="0"/>
              <a:t>or</a:t>
            </a:r>
          </a:p>
          <a:p>
            <a:pPr algn="ctr"/>
            <a:r>
              <a:rPr lang="en-US" sz="2400" dirty="0" smtClean="0"/>
              <a:t>Amy </a:t>
            </a:r>
            <a:r>
              <a:rPr lang="en-US" sz="2400" dirty="0" err="1"/>
              <a:t>Garmer</a:t>
            </a:r>
            <a:r>
              <a:rPr lang="en-US" sz="2400" dirty="0"/>
              <a:t>, Director</a:t>
            </a:r>
          </a:p>
          <a:p>
            <a:pPr algn="ctr"/>
            <a:r>
              <a:rPr lang="en-US" sz="2400" dirty="0"/>
              <a:t>amy.garmer@aspeninstitute.org</a:t>
            </a:r>
          </a:p>
          <a:p>
            <a:endParaRPr lang="en-US" sz="2400" dirty="0" smtClean="0"/>
          </a:p>
        </p:txBody>
      </p:sp>
    </p:spTree>
    <p:extLst>
      <p:ext uri="{BB962C8B-B14F-4D97-AF65-F5344CB8AC3E}">
        <p14:creationId xmlns:p14="http://schemas.microsoft.com/office/powerpoint/2010/main" val="7820457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dirty="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35706" cy="258762"/>
          </a:xfrm>
        </p:spPr>
        <p:txBody>
          <a:bodyPr>
            <a:normAutofit fontScale="90000"/>
          </a:bodyPr>
          <a:lstStyle/>
          <a:p>
            <a:r>
              <a:rPr lang="en-US" dirty="0" smtClean="0"/>
              <a:t>Gateway to lifelong learning</a:t>
            </a:r>
            <a:endParaRPr lang="en-US" dirty="0"/>
          </a:p>
        </p:txBody>
      </p:sp>
      <p:pic>
        <p:nvPicPr>
          <p:cNvPr id="5" name="Picture 4"/>
          <p:cNvPicPr>
            <a:picLocks noChangeAspect="1"/>
          </p:cNvPicPr>
          <p:nvPr/>
        </p:nvPicPr>
        <p:blipFill>
          <a:blip r:embed="rId3"/>
          <a:stretch>
            <a:fillRect/>
          </a:stretch>
        </p:blipFill>
        <p:spPr>
          <a:xfrm>
            <a:off x="990600" y="3276600"/>
            <a:ext cx="7239000" cy="2926705"/>
          </a:xfrm>
          <a:prstGeom prst="rect">
            <a:avLst/>
          </a:prstGeom>
        </p:spPr>
      </p:pic>
      <p:sp>
        <p:nvSpPr>
          <p:cNvPr id="6" name="TextBox 5"/>
          <p:cNvSpPr txBox="1"/>
          <p:nvPr/>
        </p:nvSpPr>
        <p:spPr>
          <a:xfrm>
            <a:off x="990600" y="1524000"/>
            <a:ext cx="7162800" cy="1569660"/>
          </a:xfrm>
          <a:prstGeom prst="rect">
            <a:avLst/>
          </a:prstGeom>
          <a:noFill/>
        </p:spPr>
        <p:txBody>
          <a:bodyPr wrap="square" rtlCol="0">
            <a:spAutoFit/>
          </a:bodyPr>
          <a:lstStyle/>
          <a:p>
            <a:r>
              <a:rPr lang="en-US" sz="2400" dirty="0" smtClean="0">
                <a:latin typeface="Times"/>
                <a:cs typeface="Times"/>
              </a:rPr>
              <a:t>“Persistent education and learning are the reality … </a:t>
            </a:r>
          </a:p>
          <a:p>
            <a:r>
              <a:rPr lang="en-US" sz="2400" dirty="0" smtClean="0">
                <a:latin typeface="Times"/>
                <a:cs typeface="Times"/>
              </a:rPr>
              <a:t>the library as people, place and platform is the new knowledge institution that can serve all those needs.”</a:t>
            </a:r>
          </a:p>
          <a:p>
            <a:pPr algn="r"/>
            <a:r>
              <a:rPr lang="en-US" sz="2400" dirty="0" smtClean="0">
                <a:solidFill>
                  <a:srgbClr val="4BACC6"/>
                </a:solidFill>
                <a:latin typeface="Calibri"/>
                <a:cs typeface="Calibri"/>
              </a:rPr>
              <a:t>-LEE RAINIE</a:t>
            </a:r>
            <a:endParaRPr lang="en-US" sz="2400" dirty="0">
              <a:solidFill>
                <a:srgbClr val="4BACC6"/>
              </a:solidFill>
              <a:latin typeface="Calibri"/>
              <a:cs typeface="Calibri"/>
            </a:endParaRPr>
          </a:p>
        </p:txBody>
      </p:sp>
      <p:sp>
        <p:nvSpPr>
          <p:cNvPr id="7" name="Content Placeholder 6"/>
          <p:cNvSpPr>
            <a:spLocks noGrp="1"/>
          </p:cNvSpPr>
          <p:nvPr>
            <p:ph idx="1"/>
          </p:nvPr>
        </p:nvSpPr>
        <p:spPr/>
        <p:txBody>
          <a:bodyPr/>
          <a:lstStyle/>
          <a:p>
            <a:endParaRPr lang="en-US" dirty="0" smtClean="0"/>
          </a:p>
          <a:p>
            <a:pPr marL="0" indent="0">
              <a:buNone/>
            </a:pPr>
            <a:endParaRPr lang="en-US" dirty="0"/>
          </a:p>
        </p:txBody>
      </p:sp>
    </p:spTree>
    <p:extLst>
      <p:ext uri="{BB962C8B-B14F-4D97-AF65-F5344CB8AC3E}">
        <p14:creationId xmlns:p14="http://schemas.microsoft.com/office/powerpoint/2010/main" val="20646999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26768722"/>
              </p:ext>
            </p:extLst>
          </p:nvPr>
        </p:nvGraphicFramePr>
        <p:xfrm>
          <a:off x="304800" y="304800"/>
          <a:ext cx="8610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1955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LIBRARY AS PEOPLE</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1495690"/>
            <a:ext cx="5111750" cy="3407833"/>
          </a:xfrm>
        </p:spPr>
      </p:pic>
      <p:sp>
        <p:nvSpPr>
          <p:cNvPr id="5" name="Text Placeholder 4"/>
          <p:cNvSpPr>
            <a:spLocks noGrp="1"/>
          </p:cNvSpPr>
          <p:nvPr>
            <p:ph type="body" sz="half" idx="2"/>
          </p:nvPr>
        </p:nvSpPr>
        <p:spPr/>
        <p:txBody>
          <a:bodyPr/>
          <a:lstStyle/>
          <a:p>
            <a:r>
              <a:rPr lang="en-US" sz="2400" dirty="0" smtClean="0"/>
              <a:t>“Take </a:t>
            </a:r>
            <a:r>
              <a:rPr lang="en-US" sz="2400" dirty="0"/>
              <a:t>away my people, but leave my factories, and soon grass will grow on the factory floors. Take away my factories, but leave my people, and soon we will have a new and better factory</a:t>
            </a:r>
            <a:r>
              <a:rPr lang="en-US" sz="2400" dirty="0" smtClean="0"/>
              <a:t>.”</a:t>
            </a:r>
            <a:endParaRPr lang="en-US" sz="2400" dirty="0"/>
          </a:p>
          <a:p>
            <a:pPr algn="r"/>
            <a:r>
              <a:rPr lang="en-US" sz="2400" dirty="0"/>
              <a:t>Andrew Carnegie</a:t>
            </a:r>
          </a:p>
          <a:p>
            <a:endParaRPr lang="en-US" dirty="0"/>
          </a:p>
        </p:txBody>
      </p:sp>
    </p:spTree>
    <p:extLst>
      <p:ext uri="{BB962C8B-B14F-4D97-AF65-F5344CB8AC3E}">
        <p14:creationId xmlns:p14="http://schemas.microsoft.com/office/powerpoint/2010/main" val="25624953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27 at 5.0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3391">
            <a:off x="6620981" y="4436042"/>
            <a:ext cx="2148143" cy="19790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381000"/>
            <a:ext cx="5001673" cy="3999788"/>
          </a:xfrm>
          <a:prstGeom prst="rect">
            <a:avLst/>
          </a:prstGeom>
          <a:ln w="76200" cmpd="tri">
            <a:solidFill>
              <a:schemeClr val="bg1"/>
            </a:solidFill>
          </a:ln>
          <a:effectLst>
            <a:outerShdw blurRad="50800" dist="38100" dir="10800000" algn="r" rotWithShape="0">
              <a:prstClr val="black">
                <a:alpha val="40000"/>
              </a:prstClr>
            </a:outerShdw>
          </a:effectLst>
        </p:spPr>
      </p:pic>
      <p:pic>
        <p:nvPicPr>
          <p:cNvPr id="4" name="Picture 3" descr="Screen Shot 2015-04-27 at 5.00.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9875">
            <a:off x="692345" y="4152876"/>
            <a:ext cx="4076700" cy="2163306"/>
          </a:xfrm>
          <a:prstGeom prst="rect">
            <a:avLst/>
          </a:prstGeom>
        </p:spPr>
      </p:pic>
    </p:spTree>
    <p:extLst>
      <p:ext uri="{BB962C8B-B14F-4D97-AF65-F5344CB8AC3E}">
        <p14:creationId xmlns:p14="http://schemas.microsoft.com/office/powerpoint/2010/main" val="2217001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150"/>
            <a:ext cx="3008313" cy="1162050"/>
          </a:xfrm>
        </p:spPr>
        <p:txBody>
          <a:bodyPr/>
          <a:lstStyle/>
          <a:p>
            <a:r>
              <a:rPr lang="en-US" sz="2800" dirty="0" smtClean="0"/>
              <a:t>LIBRARY AS PLACE</a:t>
            </a:r>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84587" y="1240367"/>
            <a:ext cx="5111750" cy="3407833"/>
          </a:xfrm>
        </p:spPr>
      </p:pic>
      <p:sp>
        <p:nvSpPr>
          <p:cNvPr id="4" name="Text Placeholder 3"/>
          <p:cNvSpPr>
            <a:spLocks noGrp="1"/>
          </p:cNvSpPr>
          <p:nvPr>
            <p:ph type="body" sz="half" idx="2"/>
          </p:nvPr>
        </p:nvSpPr>
        <p:spPr>
          <a:xfrm>
            <a:off x="457200" y="2044700"/>
            <a:ext cx="3008313" cy="3594100"/>
          </a:xfrm>
        </p:spPr>
        <p:txBody>
          <a:bodyPr/>
          <a:lstStyle/>
          <a:p>
            <a:r>
              <a:rPr lang="en-US" sz="2400" dirty="0"/>
              <a:t>“The public library is first and foremost a place…that promotes development in society. It is the family room of a community.” </a:t>
            </a:r>
            <a:endParaRPr lang="en-US" sz="2400" dirty="0" smtClean="0"/>
          </a:p>
          <a:p>
            <a:pPr algn="r"/>
            <a:r>
              <a:rPr lang="en-US" sz="2400" i="1" dirty="0" smtClean="0"/>
              <a:t>Akhtar </a:t>
            </a:r>
            <a:r>
              <a:rPr lang="en-US" sz="2400" i="1" dirty="0" err="1"/>
              <a:t>Badshah</a:t>
            </a:r>
            <a:endParaRPr lang="en-US" sz="2400" dirty="0"/>
          </a:p>
          <a:p>
            <a:endParaRPr lang="en-US" dirty="0"/>
          </a:p>
        </p:txBody>
      </p:sp>
      <p:sp>
        <p:nvSpPr>
          <p:cNvPr id="3" name="TextBox 2"/>
          <p:cNvSpPr txBox="1"/>
          <p:nvPr/>
        </p:nvSpPr>
        <p:spPr>
          <a:xfrm>
            <a:off x="6947403" y="4645223"/>
            <a:ext cx="2163221" cy="307777"/>
          </a:xfrm>
          <a:prstGeom prst="rect">
            <a:avLst/>
          </a:prstGeom>
          <a:noFill/>
        </p:spPr>
        <p:txBody>
          <a:bodyPr wrap="none" rtlCol="0">
            <a:spAutoFit/>
          </a:bodyPr>
          <a:lstStyle/>
          <a:p>
            <a:r>
              <a:rPr lang="en-US" sz="1400" dirty="0" smtClean="0"/>
              <a:t>Cedar Rapids Public Library</a:t>
            </a:r>
            <a:endParaRPr lang="en-US" sz="1400" dirty="0"/>
          </a:p>
        </p:txBody>
      </p:sp>
    </p:spTree>
    <p:extLst>
      <p:ext uri="{BB962C8B-B14F-4D97-AF65-F5344CB8AC3E}">
        <p14:creationId xmlns:p14="http://schemas.microsoft.com/office/powerpoint/2010/main" val="997665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27 at 4.54.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800"/>
            <a:ext cx="4396740" cy="2964218"/>
          </a:xfrm>
          <a:prstGeom prst="rect">
            <a:avLst/>
          </a:prstGeom>
        </p:spPr>
      </p:pic>
      <p:pic>
        <p:nvPicPr>
          <p:cNvPr id="6" name="Picture 5"/>
          <p:cNvPicPr>
            <a:picLocks noChangeAspect="1"/>
          </p:cNvPicPr>
          <p:nvPr/>
        </p:nvPicPr>
        <p:blipFill>
          <a:blip r:embed="rId4"/>
          <a:stretch>
            <a:fillRect/>
          </a:stretch>
        </p:blipFill>
        <p:spPr>
          <a:xfrm>
            <a:off x="4800600" y="227631"/>
            <a:ext cx="3774828" cy="2613342"/>
          </a:xfrm>
          <a:prstGeom prst="rect">
            <a:avLst/>
          </a:prstGeom>
        </p:spPr>
      </p:pic>
      <p:sp>
        <p:nvSpPr>
          <p:cNvPr id="10" name="TextBox 9"/>
          <p:cNvSpPr txBox="1"/>
          <p:nvPr/>
        </p:nvSpPr>
        <p:spPr>
          <a:xfrm>
            <a:off x="258007" y="3352800"/>
            <a:ext cx="2917350" cy="533400"/>
          </a:xfrm>
          <a:prstGeom prst="rect">
            <a:avLst/>
          </a:prstGeom>
          <a:noFill/>
        </p:spPr>
        <p:txBody>
          <a:bodyPr wrap="square" rtlCol="0">
            <a:spAutoFit/>
          </a:bodyPr>
          <a:lstStyle/>
          <a:p>
            <a:r>
              <a:rPr lang="en-US" sz="1400" dirty="0" smtClean="0"/>
              <a:t>Ron Robinson Theater, </a:t>
            </a:r>
          </a:p>
          <a:p>
            <a:r>
              <a:rPr lang="en-US" sz="1400" dirty="0" smtClean="0"/>
              <a:t>Central Arkansas Library System</a:t>
            </a:r>
            <a:endParaRPr lang="en-US" sz="1400" dirty="0"/>
          </a:p>
        </p:txBody>
      </p:sp>
      <p:sp>
        <p:nvSpPr>
          <p:cNvPr id="11" name="TextBox 10"/>
          <p:cNvSpPr txBox="1"/>
          <p:nvPr/>
        </p:nvSpPr>
        <p:spPr>
          <a:xfrm>
            <a:off x="4724400" y="2884072"/>
            <a:ext cx="3927228" cy="307777"/>
          </a:xfrm>
          <a:prstGeom prst="rect">
            <a:avLst/>
          </a:prstGeom>
          <a:noFill/>
        </p:spPr>
        <p:txBody>
          <a:bodyPr wrap="square" rtlCol="0">
            <a:spAutoFit/>
          </a:bodyPr>
          <a:lstStyle/>
          <a:p>
            <a:r>
              <a:rPr lang="en-US" sz="1400" dirty="0" smtClean="0"/>
              <a:t>Philadelphia Free Library Virtual Branch at Airport</a:t>
            </a:r>
            <a:endParaRPr lang="en-US" sz="1400" dirty="0"/>
          </a:p>
        </p:txBody>
      </p:sp>
      <p:sp>
        <p:nvSpPr>
          <p:cNvPr id="12" name="TextBox 11"/>
          <p:cNvSpPr txBox="1"/>
          <p:nvPr/>
        </p:nvSpPr>
        <p:spPr>
          <a:xfrm>
            <a:off x="4813657" y="6476999"/>
            <a:ext cx="4341773" cy="307777"/>
          </a:xfrm>
          <a:prstGeom prst="rect">
            <a:avLst/>
          </a:prstGeom>
          <a:noFill/>
        </p:spPr>
        <p:txBody>
          <a:bodyPr wrap="square" rtlCol="0">
            <a:spAutoFit/>
          </a:bodyPr>
          <a:lstStyle/>
          <a:p>
            <a:r>
              <a:rPr lang="en-US" sz="1400" dirty="0" smtClean="0"/>
              <a:t>Humboldt County Main Library</a:t>
            </a:r>
            <a:endParaRPr lang="en-US" sz="1400" dirty="0"/>
          </a:p>
        </p:txBody>
      </p:sp>
      <p:pic>
        <p:nvPicPr>
          <p:cNvPr id="14" name="Picture 13"/>
          <p:cNvPicPr>
            <a:picLocks noChangeAspect="1"/>
          </p:cNvPicPr>
          <p:nvPr/>
        </p:nvPicPr>
        <p:blipFill>
          <a:blip r:embed="rId5"/>
          <a:stretch>
            <a:fillRect/>
          </a:stretch>
        </p:blipFill>
        <p:spPr>
          <a:xfrm>
            <a:off x="596900" y="4238361"/>
            <a:ext cx="2451100" cy="1629039"/>
          </a:xfrm>
          <a:prstGeom prst="rect">
            <a:avLst/>
          </a:prstGeom>
        </p:spPr>
      </p:pic>
      <p:pic>
        <p:nvPicPr>
          <p:cNvPr id="2050" name="Picture 2" descr="C:\Users\huie\Desktop\SnapshotDay 20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459554"/>
            <a:ext cx="4334607" cy="301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1962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5656</TotalTime>
  <Words>3384</Words>
  <Application>Microsoft Macintosh PowerPoint</Application>
  <PresentationFormat>On-screen Show (4:3)</PresentationFormat>
  <Paragraphs>347</Paragraphs>
  <Slides>35</Slides>
  <Notes>32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Aspen Institute’s Rising to the Challenge:  Re-envisioning Public Libraries</vt:lpstr>
      <vt:lpstr>PowerPoint Presentation</vt:lpstr>
      <vt:lpstr>A networked world</vt:lpstr>
      <vt:lpstr>Gateway to lifelong learning</vt:lpstr>
      <vt:lpstr>PowerPoint Presentation</vt:lpstr>
      <vt:lpstr>LIBRARY AS PEOPLE </vt:lpstr>
      <vt:lpstr>PowerPoint Presentation</vt:lpstr>
      <vt:lpstr>LIBRARY AS PLACE </vt:lpstr>
      <vt:lpstr>PowerPoint Presentation</vt:lpstr>
      <vt:lpstr>LIBRARY AS PLATFORM</vt:lpstr>
      <vt:lpstr>PowerPoint Presentation</vt:lpstr>
      <vt:lpstr>PowerPoint Presentation</vt:lpstr>
      <vt:lpstr>PowerPoint Presentation</vt:lpstr>
      <vt:lpstr>Library as platform</vt:lpstr>
      <vt:lpstr>PowerPoint Presentation</vt:lpstr>
      <vt:lpstr>PowerPoint Presentation</vt:lpstr>
      <vt:lpstr>1. Aligning with community goals</vt:lpstr>
      <vt:lpstr>PowerPoint Presentation</vt:lpstr>
      <vt:lpstr>PowerPoint Presentation</vt:lpstr>
      <vt:lpstr>2. Provide access to content in all formats</vt:lpstr>
      <vt:lpstr>PowerPoint Presentation</vt:lpstr>
      <vt:lpstr>ACCESS IS NOT ENOUGH!</vt:lpstr>
      <vt:lpstr>3. Ensuring long-term sustainability</vt:lpstr>
      <vt:lpstr>Toward a national digital platform</vt:lpstr>
      <vt:lpstr>Europeana</vt:lpstr>
      <vt:lpstr>Digital Public Library of America</vt:lpstr>
      <vt:lpstr>4. Cultivating leadership</vt:lpstr>
      <vt:lpstr>GETTING STARTED</vt:lpstr>
      <vt:lpstr>Library Leaders</vt:lpstr>
      <vt:lpstr>Policymakers</vt:lpstr>
      <vt:lpstr>Community Partners</vt:lpstr>
      <vt:lpstr>PowerPoint Presentation</vt:lpstr>
      <vt:lpstr>PowerPoint Presentation</vt:lpstr>
      <vt:lpstr>To learn more:</vt:lpstr>
      <vt:lpstr>PowerPoint Presentation</vt:lpstr>
    </vt:vector>
  </TitlesOfParts>
  <Company>Spitfire Strategies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Allyson McMahan Boucher</dc:creator>
  <cp:lastModifiedBy>Mary Augugliaro</cp:lastModifiedBy>
  <cp:revision>338</cp:revision>
  <cp:lastPrinted>2015-10-23T20:22:54Z</cp:lastPrinted>
  <dcterms:created xsi:type="dcterms:W3CDTF">2014-06-24T22:19:41Z</dcterms:created>
  <dcterms:modified xsi:type="dcterms:W3CDTF">2016-01-22T17:48:48Z</dcterms:modified>
</cp:coreProperties>
</file>