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7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7" r:id="rId73"/>
    <p:sldId id="328" r:id="rId7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aj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aj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aj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8"/>
    <p:restoredTop sz="99423" autoAdjust="0"/>
  </p:normalViewPr>
  <p:slideViewPr>
    <p:cSldViewPr snapToGrid="0" snapToObjects="1">
      <p:cViewPr varScale="1">
        <p:scale>
          <a:sx n="64" d="100"/>
          <a:sy n="64" d="100"/>
        </p:scale>
        <p:origin x="-1368" y="-112"/>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97749196"/>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wired.com/insights/2014/11/the-internet-of-things-bigger/"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google.com/glass"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wikipedia.org/wiki/Smartwatch"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goal - talk about tech trends and how they affect libraries! 10 trends, how libs should respond, trends vs fads, and how to prepare. </a:t>
            </a:r>
          </a:p>
          <a:p>
            <a:endParaRPr/>
          </a:p>
          <a:p>
            <a:r>
              <a:t>Ton of time for questions, discussion, etc.</a:t>
            </a:r>
          </a:p>
          <a:p>
            <a:endParaRPr/>
          </a:p>
          <a:p>
            <a:r>
              <a:t>Also - emerging trends and tipping points</a:t>
            </a:r>
          </a:p>
        </p:txBody>
      </p:sp>
    </p:spTree>
    <p:extLst>
      <p:ext uri="{BB962C8B-B14F-4D97-AF65-F5344CB8AC3E}">
        <p14:creationId xmlns:p14="http://schemas.microsoft.com/office/powerpoint/2010/main" val="201491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http://www.cio.com/article/2980853/wearable-technology/the-internet-of-things-comes-to-the-nfl.html</a:t>
            </a:r>
          </a:p>
          <a:p>
            <a:endParaRPr/>
          </a:p>
          <a:p>
            <a:r>
              <a:t>Every NFL player and stadium will be equipped with RFID sensors and receivers, respectively, this football season, allowing the league to track fine-grained location data for every play.</a:t>
            </a:r>
          </a:p>
          <a:p>
            <a:endParaRPr/>
          </a:p>
          <a:p>
            <a:r>
              <a:t>each player will be equipped with a set of RFID sensors about the size of a quarter embedded in his shoulder pads, each emitting unique radio frequencies. Gillette Stadium (and every other stadium used by the NFL) has been equipped with 20 receivers to pick up those radio frequencies and pinpoint every player's field position, speed, distance traveled and acceleration in real time.</a:t>
            </a:r>
          </a:p>
          <a:p>
            <a:endParaRPr/>
          </a:p>
          <a:p>
            <a:r>
              <a:t>By using two sensors for each player — one embedded in the left shoulder pad and one on the right — the system will also be able to identify the facing of each player.</a:t>
            </a:r>
          </a:p>
          <a:p>
            <a:endParaRPr/>
          </a:p>
          <a:p>
            <a:r>
              <a:t>The NFL plans to use the data generated to power the NFL 2015 app for Xbox One and Windows 10, allowing for things like "Next Gen Replay" that will allow fans to call up stats for each player tied into highlight clips posted on the app. But that's just the beginning. The data will be fed to broadcasters, leveraged for in-stadium displays and provided to coaching staff and players.</a:t>
            </a:r>
          </a:p>
        </p:txBody>
      </p:sp>
    </p:spTree>
    <p:extLst>
      <p:ext uri="{BB962C8B-B14F-4D97-AF65-F5344CB8AC3E}">
        <p14:creationId xmlns:p14="http://schemas.microsoft.com/office/powerpoint/2010/main" val="86390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Silent Herdsman continually monitors a cow’s activity and automatically detects changes in normal behaviour, indicating patterns related to oestrus, eating and rumination.</a:t>
            </a:r>
          </a:p>
          <a:p>
            <a:endParaRPr/>
          </a:p>
          <a:p>
            <a:r>
              <a:t>Silent Herdsman identifies the cow’s cycle, eliminating the need for costly human observations or the use of labour intensive alternatives. The result is a substantial increase in the successful identification of cows in oestrus, and those with the early onset of illness. To prolong the collar’s battery life, Silent Herdsman flags an alert only when cows enter their critical states. Fertility, milk yield and operational efficiency are therefore maximised.</a:t>
            </a:r>
          </a:p>
        </p:txBody>
      </p:sp>
    </p:spTree>
    <p:extLst>
      <p:ext uri="{BB962C8B-B14F-4D97-AF65-F5344CB8AC3E}">
        <p14:creationId xmlns:p14="http://schemas.microsoft.com/office/powerpoint/2010/main" val="482682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A sensor … measures, it evaluates; in short, it gathers data. The Internet of Things really comes together with the connection of sensors and machines. That is to say, the real value that the Internet of Things creates is at the intersection of gathering data and leveraging it. All the information gathered by all the sensors in the world isn’t worth very much if there isn’t an infrastructure in place to analyze it in real time.</a:t>
            </a:r>
          </a:p>
          <a:p>
            <a:endParaRPr/>
          </a:p>
          <a:p>
            <a:r>
              <a:t>Let’s look at one example. In 2007, a bridge collapsed in Minnesota, killing many people, because of steel plates that were inadequate to handle the bridge’s load. When we rebuild bridges, we can use smart cement: cement equipped with sensors to monitor stresses, cracks, and warpages. This is cement that alerts us to fix problems before they cause a catastrophe. And these technologies aren’t limited to the bridge’s structure.</a:t>
            </a:r>
          </a:p>
          <a:p>
            <a:endParaRPr/>
          </a:p>
          <a:p>
            <a:r>
              <a:t>If there’s ice on the bridge, the same sensors in the concrete will detect it and communicate the information via the wireless internet to your car. Once your car knows there’s a hazard ahead, it will instruct the driver to slow down, and if the driver doesn’t, then the car will slow down for him. This is just one of the ways that sensor-to-machine and machine-to-machine communication can take place. Sensors on the bridge connect to machines in the car: we turn information into action.</a:t>
            </a:r>
          </a:p>
          <a:p>
            <a:endParaRPr/>
          </a:p>
          <a:p>
            <a:r>
              <a:t>You might start to see the implications here. What can you achieve when a smart car and a smart city grid start talking to each other? We’re going to have traffic flow optimization, because instead of just having stoplights on fixed timers, we’ll have smart stoplights that can respond to changes in traffic flow. Traffic and street conditions will be communicated to drivers, rerouting them around areas that are congested, snowed-in, or tied up in construction.</a:t>
            </a:r>
          </a:p>
          <a:p>
            <a:endParaRPr/>
          </a:p>
          <a:p>
            <a:r>
              <a:t>from </a:t>
            </a:r>
            <a:r>
              <a:rPr u="sng">
                <a:hlinkClick r:id="rId3"/>
              </a:rPr>
              <a:t>http://www.wired.com/insights/2014/11/the-internet-of-things-bigger/</a:t>
            </a:r>
          </a:p>
        </p:txBody>
      </p:sp>
    </p:spTree>
    <p:extLst>
      <p:ext uri="{BB962C8B-B14F-4D97-AF65-F5344CB8AC3E}">
        <p14:creationId xmlns:p14="http://schemas.microsoft.com/office/powerpoint/2010/main" val="1404488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High-Precision Location Sensing - Knowing an individual's location to within a few meters is a key enabler of the delivery of highly relevant contextual information and services. Apps exploiting precise indoor location currently use technologies such as Wi-Fi, imaging, ultrasonic beacons and geomagnetics. In 2014, Gartner expects growth in the use of wireless beacons using the new Bluetooth Smart standard. In the longer term, technologies such as smart lighting will also become important. Precise indoor location sensing, combined with mobile apps, will enable a new generation of extremely personalized services and information. </a:t>
            </a:r>
          </a:p>
        </p:txBody>
      </p:sp>
    </p:spTree>
    <p:extLst>
      <p:ext uri="{BB962C8B-B14F-4D97-AF65-F5344CB8AC3E}">
        <p14:creationId xmlns:p14="http://schemas.microsoft.com/office/powerpoint/2010/main" val="93753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museums, apple stores, etc.</a:t>
            </a:r>
          </a:p>
        </p:txBody>
      </p:sp>
    </p:spTree>
    <p:extLst>
      <p:ext uri="{BB962C8B-B14F-4D97-AF65-F5344CB8AC3E}">
        <p14:creationId xmlns:p14="http://schemas.microsoft.com/office/powerpoint/2010/main" val="1603157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Wow - hard to say! </a:t>
            </a:r>
          </a:p>
          <a:p>
            <a:r>
              <a:t>RFID = sensors in books</a:t>
            </a:r>
          </a:p>
          <a:p>
            <a:r>
              <a:t>Capira Technologies, Bluubeam = beacon tech for libraries.</a:t>
            </a:r>
          </a:p>
          <a:p>
            <a:r>
              <a:t>newer libraries = web-based HVAC, lighting, monitoring, etc.</a:t>
            </a:r>
          </a:p>
          <a:p>
            <a:r>
              <a:t>iBeacons in libraries??</a:t>
            </a:r>
          </a:p>
          <a:p>
            <a:r>
              <a:t>GPS - track bookmobiles? Marauder’s Map?</a:t>
            </a:r>
          </a:p>
          <a:p>
            <a:endParaRPr/>
          </a:p>
          <a:p>
            <a:r>
              <a:t>Better stats for libraries, for strategic planning, meeting community needs</a:t>
            </a:r>
          </a:p>
          <a:p>
            <a:r>
              <a:t>money savings (smart HVAC controls)</a:t>
            </a:r>
          </a:p>
          <a:p>
            <a:endParaRPr/>
          </a:p>
          <a:p>
            <a:r>
              <a:t>Other thoughts?</a:t>
            </a:r>
          </a:p>
        </p:txBody>
      </p:sp>
    </p:spTree>
    <p:extLst>
      <p:ext uri="{BB962C8B-B14F-4D97-AF65-F5344CB8AC3E}">
        <p14:creationId xmlns:p14="http://schemas.microsoft.com/office/powerpoint/2010/main" val="194300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Mobile technology is here to stay. People have moved from cellphones that only made phone calls to smartphones that offer a wide range of web-based services. This means customers can now access your library’s website on-the-go.</a:t>
            </a:r>
          </a:p>
        </p:txBody>
      </p:sp>
    </p:spTree>
    <p:extLst>
      <p:ext uri="{BB962C8B-B14F-4D97-AF65-F5344CB8AC3E}">
        <p14:creationId xmlns:p14="http://schemas.microsoft.com/office/powerpoint/2010/main" val="147915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pPr defTabSz="584200">
              <a:defRPr sz="2400"/>
            </a:pPr>
            <a:r>
              <a:t>ok - some people go a bit far with the whole mobile, always on thing...</a:t>
            </a:r>
          </a:p>
          <a:p>
            <a:pPr defTabSz="584200">
              <a:defRPr sz="2400"/>
            </a:pPr>
            <a:endParaRPr/>
          </a:p>
          <a:p>
            <a:pPr defTabSz="584200">
              <a:defRPr sz="2400"/>
            </a:pPr>
            <a:r>
              <a:t>just because you have it, doesn’t mean you have to use it. It’s still an obsession.</a:t>
            </a:r>
          </a:p>
          <a:p>
            <a:pPr defTabSz="584200">
              <a:defRPr sz="2400"/>
            </a:pPr>
            <a:endParaRPr/>
          </a:p>
          <a:p>
            <a:pPr defTabSz="584200">
              <a:defRPr sz="2400"/>
            </a:pPr>
            <a:r>
              <a:t>silliness and stupidity aside, there’s a reason our smartphones are so popular and we want to use them on our bikes. It’s because of the amazing connectivity we get to each other</a:t>
            </a:r>
          </a:p>
        </p:txBody>
      </p:sp>
    </p:spTree>
    <p:extLst>
      <p:ext uri="{BB962C8B-B14F-4D97-AF65-F5344CB8AC3E}">
        <p14:creationId xmlns:p14="http://schemas.microsoft.com/office/powerpoint/2010/main" val="853806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lvl1pPr>
              <a:defRPr sz="2400">
                <a:latin typeface="Arial"/>
                <a:ea typeface="Arial"/>
                <a:cs typeface="Arial"/>
                <a:sym typeface="Arial"/>
              </a:defRPr>
            </a:lvl1pPr>
          </a:lstStyle>
          <a:p>
            <a:r>
              <a:t>needs to work on a variety of mobile devices. Why so focused on mobile-first approach?</a:t>
            </a:r>
          </a:p>
        </p:txBody>
      </p:sp>
    </p:spTree>
    <p:extLst>
      <p:ext uri="{BB962C8B-B14F-4D97-AF65-F5344CB8AC3E}">
        <p14:creationId xmlns:p14="http://schemas.microsoft.com/office/powerpoint/2010/main" val="447544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Scary image! This is now a major deal for a growing number of us!</a:t>
            </a:r>
          </a:p>
          <a:p>
            <a:r>
              <a:t>Costly, too - $120 or so for me.</a:t>
            </a:r>
          </a:p>
          <a:p>
            <a:endParaRPr/>
          </a:p>
          <a:p>
            <a:r>
              <a:t>We do a LOT more than just talk, huh?</a:t>
            </a:r>
          </a:p>
        </p:txBody>
      </p:sp>
    </p:spTree>
    <p:extLst>
      <p:ext uri="{BB962C8B-B14F-4D97-AF65-F5344CB8AC3E}">
        <p14:creationId xmlns:p14="http://schemas.microsoft.com/office/powerpoint/2010/main" val="15498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for me - phone, tv.</a:t>
            </a:r>
          </a:p>
          <a:p>
            <a:endParaRPr/>
          </a:p>
          <a:p>
            <a:r>
              <a:t>The new stuff was VCRs, walkman, cassette tapes, computers and modems hooked to telephone lines. Wild stuff :-)</a:t>
            </a:r>
          </a:p>
        </p:txBody>
      </p:sp>
    </p:spTree>
    <p:extLst>
      <p:ext uri="{BB962C8B-B14F-4D97-AF65-F5344CB8AC3E}">
        <p14:creationId xmlns:p14="http://schemas.microsoft.com/office/powerpoint/2010/main" val="934253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defRPr sz="2400">
                <a:latin typeface="Arial"/>
                <a:ea typeface="Arial"/>
                <a:cs typeface="Arial"/>
                <a:sym typeface="Arial"/>
              </a:defRPr>
            </a:pPr>
            <a:r>
              <a:t>Pew Internet says that 64% of American adults own smartphones. 85% of younger adults (18-29), 79% - 30-49, 54% - 50-64, 27% 65+. All of those have web access. Think about your use for a sec. How many of you visited a website on your smartphone today? In the last week? </a:t>
            </a:r>
          </a:p>
          <a:p>
            <a:pPr>
              <a:defRPr sz="2400">
                <a:latin typeface="Arial"/>
                <a:ea typeface="Arial"/>
                <a:cs typeface="Arial"/>
                <a:sym typeface="Arial"/>
              </a:defRPr>
            </a:pPr>
            <a:endParaRPr/>
          </a:p>
          <a:p>
            <a:pPr>
              <a:defRPr sz="2400">
                <a:latin typeface="Arial"/>
                <a:ea typeface="Arial"/>
                <a:cs typeface="Arial"/>
                <a:sym typeface="Arial"/>
              </a:defRPr>
            </a:pPr>
            <a:r>
              <a:t>Most likely.</a:t>
            </a:r>
          </a:p>
          <a:p>
            <a:pPr>
              <a:defRPr sz="2400">
                <a:latin typeface="Arial"/>
                <a:ea typeface="Arial"/>
                <a:cs typeface="Arial"/>
                <a:sym typeface="Arial"/>
              </a:defRPr>
            </a:pPr>
            <a:endParaRPr/>
          </a:p>
          <a:p>
            <a:pPr>
              <a:defRPr sz="2400">
                <a:latin typeface="Arial"/>
                <a:ea typeface="Arial"/>
                <a:cs typeface="Arial"/>
                <a:sym typeface="Arial"/>
              </a:defRPr>
            </a:pPr>
            <a:r>
              <a:t>And mobile is leading the way. U.S. homes now have 1.4 tablets per household, compared to 1.2 a year ago. We spend 130 minutes a day with smartphones and tablets, compared to 170 minutes a day watching TV</a:t>
            </a:r>
          </a:p>
        </p:txBody>
      </p:sp>
    </p:spTree>
    <p:extLst>
      <p:ext uri="{BB962C8B-B14F-4D97-AF65-F5344CB8AC3E}">
        <p14:creationId xmlns:p14="http://schemas.microsoft.com/office/powerpoint/2010/main" val="2078630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a:defRPr sz="2400">
                <a:latin typeface="Arial"/>
                <a:ea typeface="Arial"/>
                <a:cs typeface="Arial"/>
                <a:sym typeface="Arial"/>
              </a:defRPr>
            </a:pPr>
            <a:r>
              <a:t>Google Analytics stats for August 2014. 33% of my library website users are using it via some type of mobile device. Growing slowly - under 30% about a year ago.</a:t>
            </a:r>
          </a:p>
          <a:p>
            <a:pPr>
              <a:defRPr sz="2400">
                <a:latin typeface="Arial"/>
                <a:ea typeface="Arial"/>
                <a:cs typeface="Arial"/>
                <a:sym typeface="Arial"/>
              </a:defRPr>
            </a:pPr>
            <a:endParaRPr/>
          </a:p>
          <a:p>
            <a:pPr>
              <a:defRPr sz="2400">
                <a:latin typeface="Arial"/>
                <a:ea typeface="Arial"/>
                <a:cs typeface="Arial"/>
                <a:sym typeface="Arial"/>
              </a:defRPr>
            </a:pPr>
            <a:r>
              <a:t>this is HUGE for the library.</a:t>
            </a:r>
          </a:p>
        </p:txBody>
      </p:sp>
    </p:spTree>
    <p:extLst>
      <p:ext uri="{BB962C8B-B14F-4D97-AF65-F5344CB8AC3E}">
        <p14:creationId xmlns:p14="http://schemas.microsoft.com/office/powerpoint/2010/main" val="282793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mobile apps - there’s an app for that! How many apps does your library have?</a:t>
            </a:r>
          </a:p>
          <a:p>
            <a:endParaRPr/>
          </a:p>
          <a:p>
            <a:r>
              <a:t>Count them …</a:t>
            </a:r>
          </a:p>
          <a:p>
            <a:r>
              <a:t>ILS, boopsie, hoopla, zinio, overdrive - other databases? Other services?</a:t>
            </a:r>
          </a:p>
        </p:txBody>
      </p:sp>
    </p:spTree>
    <p:extLst>
      <p:ext uri="{BB962C8B-B14F-4D97-AF65-F5344CB8AC3E}">
        <p14:creationId xmlns:p14="http://schemas.microsoft.com/office/powerpoint/2010/main" val="533228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a:defRPr sz="2400">
                <a:latin typeface="Arial"/>
                <a:ea typeface="Arial"/>
                <a:cs typeface="Arial"/>
                <a:sym typeface="Arial"/>
              </a:defRPr>
            </a:pPr>
            <a:r>
              <a:t>design for mobile, responsive design. get staff writing for mobile.</a:t>
            </a:r>
          </a:p>
          <a:p>
            <a:pPr>
              <a:defRPr sz="2400">
                <a:latin typeface="Arial"/>
                <a:ea typeface="Arial"/>
                <a:cs typeface="Arial"/>
                <a:sym typeface="Arial"/>
              </a:defRPr>
            </a:pPr>
            <a:endParaRPr/>
          </a:p>
          <a:p>
            <a:pPr>
              <a:defRPr sz="2400">
                <a:latin typeface="Arial"/>
                <a:ea typeface="Arial"/>
                <a:cs typeface="Arial"/>
                <a:sym typeface="Arial"/>
              </a:defRPr>
            </a:pPr>
            <a:r>
              <a:t>Libraries need to make sure their websites work great on mobile devices. That might mean building a specialized mobile website or app. It might also mean designing a Responsive website. Responsive design is an emerging web design trend that uses one set of back-end code that automatically adjusts to different screen sizes. The same website, if designed using Responsive design techniques, works on a desktop, a smaller tablet, and an even smaller smartphone.</a:t>
            </a:r>
          </a:p>
        </p:txBody>
      </p:sp>
    </p:spTree>
    <p:extLst>
      <p:ext uri="{BB962C8B-B14F-4D97-AF65-F5344CB8AC3E}">
        <p14:creationId xmlns:p14="http://schemas.microsoft.com/office/powerpoint/2010/main" val="524359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a:defRPr sz="2400">
                <a:latin typeface="Arial"/>
                <a:ea typeface="Arial"/>
                <a:cs typeface="Arial"/>
                <a:sym typeface="Arial"/>
              </a:defRPr>
            </a:pPr>
            <a:r>
              <a:t>For those of you not yet familiar with responsive design ... here’s my library’s new website, not live yet...</a:t>
            </a:r>
          </a:p>
          <a:p>
            <a:pPr>
              <a:defRPr sz="2400">
                <a:latin typeface="Arial"/>
                <a:ea typeface="Arial"/>
                <a:cs typeface="Arial"/>
                <a:sym typeface="Arial"/>
              </a:defRPr>
            </a:pPr>
            <a:endParaRPr/>
          </a:p>
          <a:p>
            <a:pPr>
              <a:defRPr sz="2400">
                <a:latin typeface="Arial"/>
                <a:ea typeface="Arial"/>
                <a:cs typeface="Arial"/>
                <a:sym typeface="Arial"/>
              </a:defRPr>
            </a:pPr>
            <a:r>
              <a:t>It’s responsive. It “adapts” to different screens and devices. Same content, different (yet similar) visual look.</a:t>
            </a:r>
          </a:p>
        </p:txBody>
      </p:sp>
    </p:spTree>
    <p:extLst>
      <p:ext uri="{BB962C8B-B14F-4D97-AF65-F5344CB8AC3E}">
        <p14:creationId xmlns:p14="http://schemas.microsoft.com/office/powerpoint/2010/main" val="1777872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defTabSz="584200">
              <a:defRPr sz="2400">
                <a:latin typeface="Arial"/>
                <a:ea typeface="Arial"/>
                <a:cs typeface="Arial"/>
                <a:sym typeface="Arial"/>
              </a:defRPr>
            </a:pPr>
            <a:r>
              <a:t>78% of teens have a cell phone</a:t>
            </a:r>
          </a:p>
          <a:p>
            <a:pPr defTabSz="584200">
              <a:defRPr sz="2400">
                <a:latin typeface="Arial"/>
                <a:ea typeface="Arial"/>
                <a:cs typeface="Arial"/>
                <a:sym typeface="Arial"/>
              </a:defRPr>
            </a:pPr>
            <a:r>
              <a:t>37% of all teens have smartphones</a:t>
            </a:r>
          </a:p>
          <a:p>
            <a:pPr defTabSz="584200">
              <a:defRPr sz="2400">
                <a:latin typeface="Arial"/>
                <a:ea typeface="Arial"/>
                <a:cs typeface="Arial"/>
                <a:sym typeface="Arial"/>
              </a:defRPr>
            </a:pPr>
            <a:r>
              <a:t>72% of kids 0-8 have used a mobile device (watching videos, playing games, etc).</a:t>
            </a:r>
          </a:p>
          <a:p>
            <a:pPr defTabSz="584200">
              <a:defRPr sz="2400">
                <a:latin typeface="Arial"/>
                <a:ea typeface="Arial"/>
                <a:cs typeface="Arial"/>
                <a:sym typeface="Arial"/>
              </a:defRPr>
            </a:pPr>
            <a:endParaRPr/>
          </a:p>
          <a:p>
            <a:pPr defTabSz="584200">
              <a:defRPr sz="2400">
                <a:latin typeface="Arial"/>
                <a:ea typeface="Arial"/>
                <a:cs typeface="Arial"/>
                <a:sym typeface="Arial"/>
              </a:defRPr>
            </a:pPr>
            <a:r>
              <a:t>What do they do on their phones?</a:t>
            </a:r>
          </a:p>
          <a:p>
            <a:pPr defTabSz="584200">
              <a:defRPr sz="2400">
                <a:latin typeface="Arial"/>
                <a:ea typeface="Arial"/>
                <a:cs typeface="Arial"/>
                <a:sym typeface="Arial"/>
              </a:defRPr>
            </a:pPr>
            <a:endParaRPr/>
          </a:p>
          <a:p>
            <a:pPr defTabSz="584200">
              <a:defRPr sz="2400">
                <a:latin typeface="Arial"/>
                <a:ea typeface="Arial"/>
                <a:cs typeface="Arial"/>
                <a:sym typeface="Arial"/>
              </a:defRPr>
            </a:pPr>
            <a:r>
              <a:t>Text and use apps. A typical teen boy sends about 50 texts per day. 100 for a girl. </a:t>
            </a:r>
          </a:p>
          <a:p>
            <a:pPr defTabSz="584200">
              <a:defRPr sz="2400">
                <a:latin typeface="Arial"/>
                <a:ea typeface="Arial"/>
                <a:cs typeface="Arial"/>
                <a:sym typeface="Arial"/>
              </a:defRPr>
            </a:pPr>
            <a:r>
              <a:t>1-5 calls per day.</a:t>
            </a:r>
          </a:p>
          <a:p>
            <a:pPr defTabSz="584200">
              <a:defRPr sz="2400">
                <a:latin typeface="Arial"/>
                <a:ea typeface="Arial"/>
                <a:cs typeface="Arial"/>
                <a:sym typeface="Arial"/>
              </a:defRPr>
            </a:pPr>
            <a:endParaRPr/>
          </a:p>
          <a:p>
            <a:pPr defTabSz="584200">
              <a:defRPr sz="2400">
                <a:latin typeface="Arial"/>
                <a:ea typeface="Arial"/>
                <a:cs typeface="Arial"/>
                <a:sym typeface="Arial"/>
              </a:defRPr>
            </a:pPr>
            <a:r>
              <a:t>31% of teens who take their phones to school send text messages every day during class time.</a:t>
            </a:r>
          </a:p>
        </p:txBody>
      </p:sp>
    </p:spTree>
    <p:extLst>
      <p:ext uri="{BB962C8B-B14F-4D97-AF65-F5344CB8AC3E}">
        <p14:creationId xmlns:p14="http://schemas.microsoft.com/office/powerpoint/2010/main" val="614130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defTabSz="584200">
              <a:defRPr sz="2400">
                <a:latin typeface="Arial"/>
                <a:ea typeface="Arial"/>
                <a:cs typeface="Arial"/>
                <a:sym typeface="Arial"/>
              </a:defRPr>
            </a:pPr>
            <a:r>
              <a:t>Low income - get the smartphone, not internet at home, laptops, etc.</a:t>
            </a:r>
          </a:p>
          <a:p>
            <a:pPr defTabSz="584200">
              <a:defRPr sz="2400">
                <a:latin typeface="Arial"/>
                <a:ea typeface="Arial"/>
                <a:cs typeface="Arial"/>
                <a:sym typeface="Arial"/>
              </a:defRPr>
            </a:pPr>
            <a:r>
              <a:t>That’s the ONLY connection they have</a:t>
            </a:r>
          </a:p>
          <a:p>
            <a:pPr defTabSz="584200">
              <a:defRPr sz="2400">
                <a:latin typeface="Arial"/>
                <a:ea typeface="Arial"/>
                <a:cs typeface="Arial"/>
                <a:sym typeface="Arial"/>
              </a:defRPr>
            </a:pPr>
            <a:endParaRPr/>
          </a:p>
          <a:p>
            <a:pPr defTabSz="584200">
              <a:defRPr sz="2400">
                <a:latin typeface="Arial"/>
                <a:ea typeface="Arial"/>
                <a:cs typeface="Arial"/>
                <a:sym typeface="Arial"/>
              </a:defRPr>
            </a:pPr>
            <a:r>
              <a:t>10% of Americans own a smartphone but do not have broadband at home, and 15% own a smartphone but say that they have a limited number of options for going online other than their cell phone. Those with relatively low income and educational attainment levels, younger adults, and non-whites are especially likely to be “smartphone-dependent.”</a:t>
            </a:r>
          </a:p>
        </p:txBody>
      </p:sp>
    </p:spTree>
    <p:extLst>
      <p:ext uri="{BB962C8B-B14F-4D97-AF65-F5344CB8AC3E}">
        <p14:creationId xmlns:p14="http://schemas.microsoft.com/office/powerpoint/2010/main" val="885107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ask this - wifi and power.</a:t>
            </a:r>
          </a:p>
          <a:p>
            <a:endParaRPr/>
          </a:p>
          <a:p>
            <a:r>
              <a:t>ILS/catalog.</a:t>
            </a:r>
          </a:p>
          <a:p>
            <a:r>
              <a:t>databases</a:t>
            </a:r>
          </a:p>
          <a:p>
            <a:r>
              <a:t>reference - ask us.</a:t>
            </a:r>
          </a:p>
          <a:p>
            <a:endParaRPr/>
          </a:p>
          <a:p>
            <a:r>
              <a:t>basically, your library services - all of them - represented online and accessible via a mobile device. They want more than hours and location and a catalog!</a:t>
            </a:r>
          </a:p>
        </p:txBody>
      </p:sp>
    </p:spTree>
    <p:extLst>
      <p:ext uri="{BB962C8B-B14F-4D97-AF65-F5344CB8AC3E}">
        <p14:creationId xmlns:p14="http://schemas.microsoft.com/office/powerpoint/2010/main" val="385924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Mobile + wifi = very important! Connection Everywhere…</a:t>
            </a:r>
          </a:p>
          <a:p>
            <a:endParaRPr/>
          </a:p>
          <a:p>
            <a:r>
              <a:t>where can you NOT get wifi - not quite there yet, but it’s readily available. </a:t>
            </a:r>
          </a:p>
          <a:p>
            <a:r>
              <a:t>In homes, at the mall. At the auto repair place. In parks, in cities.</a:t>
            </a:r>
          </a:p>
          <a:p>
            <a:endParaRPr/>
          </a:p>
          <a:p>
            <a:r>
              <a:t>Changes coming:</a:t>
            </a:r>
          </a:p>
          <a:p>
            <a:endParaRPr/>
          </a:p>
          <a:p>
            <a:r>
              <a:t>new wifi standards - 802.11ac and the second development of the 802.11ax standard. Wi-Fi hotspots are expected to be faster and more reliable. Wi-Fi alliance predicts that products based on a draft of the standard will likely reach markets by early 2016.</a:t>
            </a:r>
          </a:p>
          <a:p>
            <a:endParaRPr/>
          </a:p>
          <a:p>
            <a:r>
              <a:t>they enable Wi-Fi to provide new services. Over the next three years, demands on Wi-Fi infrastructure will increase as more Wi-Fi-enabled devices appear in organizations, as cellular offloading becomes more popular, and as applications such as location sensing demand denser access-point placement. </a:t>
            </a:r>
          </a:p>
          <a:p>
            <a:endParaRPr/>
          </a:p>
          <a:p>
            <a:r>
              <a:t>LTE and LTE-A - Long Term Evolution (LTE) and its successor LTE Advanced (LTE-A) are cellular technologies that improve spectral efficiency and will push cellular networks to theoretical peak downlink speeds of up to 1 Gbps, while reducing latency. All mobile users will benefit from improved bandwidth, and superior performance combined with new features such as LTE Broadcast will enable network operators to offer new services.</a:t>
            </a:r>
          </a:p>
        </p:txBody>
      </p:sp>
    </p:spTree>
    <p:extLst>
      <p:ext uri="{BB962C8B-B14F-4D97-AF65-F5344CB8AC3E}">
        <p14:creationId xmlns:p14="http://schemas.microsoft.com/office/powerpoint/2010/main" val="836575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LinkNYC is a new communications network that is replacing New York City pay phones with state-of-the-art kiosks called Links. Each Link is equipped with free services like high-speed Wi-Fi, phone calls, a tablet for web browsing, and device charging for anyone living in or visiting New York City to enjoy. In addition to Link’s features being free to the public, they also come at no cost to taxpayers. Over the next several years, over 7,500 Links will be installed across the five boroughs.</a:t>
            </a:r>
          </a:p>
          <a:p>
            <a:endParaRPr/>
          </a:p>
          <a:p>
            <a:r>
              <a:t>The launch of LinkNYC is beginning with a beta phase, giving New Yorkers an early opportunity to try out Link's features and provide feedback. Additional apps and services will be rolled out over the next few months and on an ongoing basis over the next several years.</a:t>
            </a:r>
          </a:p>
          <a:p>
            <a:endParaRPr/>
          </a:p>
          <a:p>
            <a:r>
              <a:t>Q. What do Links do?</a:t>
            </a:r>
          </a:p>
          <a:p>
            <a:endParaRPr/>
          </a:p>
          <a:p>
            <a:r>
              <a:t>Links provide high-speed Wi-Fi, phone calls to anywhere in the U.S., device charging, a touch screen tablet for Internet browsing, access to city services, maps and directions, and a 911 Emergency Call button. All of these services are free to use. Links also have two have two 55” high-definition digital screens used for public service announcements and advertising.</a:t>
            </a:r>
          </a:p>
          <a:p>
            <a:endParaRPr/>
          </a:p>
          <a:p>
            <a:r>
              <a:t>for free.</a:t>
            </a:r>
          </a:p>
        </p:txBody>
      </p:sp>
    </p:spTree>
    <p:extLst>
      <p:ext uri="{BB962C8B-B14F-4D97-AF65-F5344CB8AC3E}">
        <p14:creationId xmlns:p14="http://schemas.microsoft.com/office/powerpoint/2010/main" val="74521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another truth. It’s not going away. It’s now integrated into what we do. You have a pretty fancy computer on your desk, and you’re expected to use it. Customers expect their devices to work with your stuff.</a:t>
            </a:r>
          </a:p>
        </p:txBody>
      </p:sp>
    </p:spTree>
    <p:extLst>
      <p:ext uri="{BB962C8B-B14F-4D97-AF65-F5344CB8AC3E}">
        <p14:creationId xmlns:p14="http://schemas.microsoft.com/office/powerpoint/2010/main" val="174146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According to a biannual survey of SMB IT intentions by Spiceworks, Inc., almost 59% of small-midsize businesses already support the BYOD trend, with the trend even more popular in companies with less than 20 employees.</a:t>
            </a:r>
          </a:p>
          <a:p>
            <a:endParaRPr/>
          </a:p>
          <a:p>
            <a:r>
              <a:t>OK - your staff are already bringing in their smartphones and checking Facebook at work. Do you have a policy for that? My suggestion - let em play. But also make sure they get their work done. Don’t write a no facebook or no mobile policy, instead, it’s a personnel/behavior thing that you probably already have.</a:t>
            </a:r>
          </a:p>
        </p:txBody>
      </p:sp>
    </p:spTree>
    <p:extLst>
      <p:ext uri="{BB962C8B-B14F-4D97-AF65-F5344CB8AC3E}">
        <p14:creationId xmlns:p14="http://schemas.microsoft.com/office/powerpoint/2010/main" val="62010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r>
              <a:t>get a mobile site, get wifi.</a:t>
            </a:r>
          </a:p>
          <a:p>
            <a:r>
              <a:t>Bandwidth &amp; wifi pipe - do you have enough? Probably not.</a:t>
            </a:r>
          </a:p>
          <a:p>
            <a:r>
              <a:t>Make an apps page on your site.</a:t>
            </a:r>
          </a:p>
          <a:p>
            <a:r>
              <a:t>mobile version of the catalog - first order of business.</a:t>
            </a:r>
          </a:p>
          <a:p>
            <a:r>
              <a:t>more power! Charging stations!</a:t>
            </a:r>
          </a:p>
          <a:p>
            <a:endParaRPr/>
          </a:p>
          <a:p>
            <a:r>
              <a:t>What else - thoughts?</a:t>
            </a:r>
          </a:p>
        </p:txBody>
      </p:sp>
    </p:spTree>
    <p:extLst>
      <p:ext uri="{BB962C8B-B14F-4D97-AF65-F5344CB8AC3E}">
        <p14:creationId xmlns:p14="http://schemas.microsoft.com/office/powerpoint/2010/main" val="444042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This is the stuff we buy.</a:t>
            </a:r>
          </a:p>
          <a:p>
            <a:endParaRPr/>
          </a:p>
          <a:p>
            <a:r>
              <a:t>phones, laptops, tablets, storage, batteries, cameras, watches, wifi, kitchen appliances, TVs, automobiles, etc., etc.</a:t>
            </a:r>
          </a:p>
          <a:p>
            <a:endParaRPr/>
          </a:p>
          <a:p>
            <a:r>
              <a:t>driving the tech market. Because we have money to spend.</a:t>
            </a:r>
          </a:p>
        </p:txBody>
      </p:sp>
    </p:spTree>
    <p:extLst>
      <p:ext uri="{BB962C8B-B14F-4D97-AF65-F5344CB8AC3E}">
        <p14:creationId xmlns:p14="http://schemas.microsoft.com/office/powerpoint/2010/main" val="521078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it’s consumer tech because it’s stuff we use in our daily lives. For entertainment, to stay connected, to stay healthy, “just because”</a:t>
            </a:r>
          </a:p>
          <a:p>
            <a:endParaRPr/>
          </a:p>
          <a:p>
            <a:r>
              <a:t>So - 3D printer? Not really consumer tech yet. </a:t>
            </a:r>
          </a:p>
        </p:txBody>
      </p:sp>
    </p:spTree>
    <p:extLst>
      <p:ext uri="{BB962C8B-B14F-4D97-AF65-F5344CB8AC3E}">
        <p14:creationId xmlns:p14="http://schemas.microsoft.com/office/powerpoint/2010/main" val="320137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What’s in my bag? what did you bring to this conference?</a:t>
            </a:r>
          </a:p>
        </p:txBody>
      </p:sp>
    </p:spTree>
    <p:extLst>
      <p:ext uri="{BB962C8B-B14F-4D97-AF65-F5344CB8AC3E}">
        <p14:creationId xmlns:p14="http://schemas.microsoft.com/office/powerpoint/2010/main" val="1108527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What’s in my bag? what did you bring to this conference?</a:t>
            </a:r>
          </a:p>
        </p:txBody>
      </p:sp>
    </p:spTree>
    <p:extLst>
      <p:ext uri="{BB962C8B-B14F-4D97-AF65-F5344CB8AC3E}">
        <p14:creationId xmlns:p14="http://schemas.microsoft.com/office/powerpoint/2010/main" val="1115135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smartphones and tablets - no need for cameras, mp3 players, gaming devices - laptops even</a:t>
            </a:r>
          </a:p>
        </p:txBody>
      </p:sp>
    </p:spTree>
    <p:extLst>
      <p:ext uri="{BB962C8B-B14F-4D97-AF65-F5344CB8AC3E}">
        <p14:creationId xmlns:p14="http://schemas.microsoft.com/office/powerpoint/2010/main" val="992661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gaming - still hot. But not console games as much. tablet and smartphone games.</a:t>
            </a:r>
          </a:p>
        </p:txBody>
      </p:sp>
    </p:spTree>
    <p:extLst>
      <p:ext uri="{BB962C8B-B14F-4D97-AF65-F5344CB8AC3E}">
        <p14:creationId xmlns:p14="http://schemas.microsoft.com/office/powerpoint/2010/main" val="2016810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minecraft</a:t>
            </a:r>
          </a:p>
          <a:p>
            <a:endParaRPr/>
          </a:p>
          <a:p>
            <a:r>
              <a:t>someone made a server … inside of minecraft! It’s a game-changer.</a:t>
            </a:r>
          </a:p>
        </p:txBody>
      </p:sp>
    </p:spTree>
    <p:extLst>
      <p:ext uri="{BB962C8B-B14F-4D97-AF65-F5344CB8AC3E}">
        <p14:creationId xmlns:p14="http://schemas.microsoft.com/office/powerpoint/2010/main" val="649079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because of the app store! Angry birds, right? Candy Crush?</a:t>
            </a:r>
          </a:p>
        </p:txBody>
      </p:sp>
    </p:spTree>
    <p:extLst>
      <p:ext uri="{BB962C8B-B14F-4D97-AF65-F5344CB8AC3E}">
        <p14:creationId xmlns:p14="http://schemas.microsoft.com/office/powerpoint/2010/main" val="201739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Technology has developed in ten-year cycles: 1960s: mainframe computing, 1970s: mini-computing, 1980s: personal computing, 1990s: desktop internet computing, 2000s: mobile internet computing.</a:t>
            </a:r>
          </a:p>
        </p:txBody>
      </p:sp>
    </p:spTree>
    <p:extLst>
      <p:ext uri="{BB962C8B-B14F-4D97-AF65-F5344CB8AC3E}">
        <p14:creationId xmlns:p14="http://schemas.microsoft.com/office/powerpoint/2010/main" val="716486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Steam - another version of the move from console-based games to online games.</a:t>
            </a:r>
          </a:p>
        </p:txBody>
      </p:sp>
    </p:spTree>
    <p:extLst>
      <p:ext uri="{BB962C8B-B14F-4D97-AF65-F5344CB8AC3E}">
        <p14:creationId xmlns:p14="http://schemas.microsoft.com/office/powerpoint/2010/main" val="1872265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virtual reality gaming at CES16</a:t>
            </a:r>
          </a:p>
        </p:txBody>
      </p:sp>
    </p:spTree>
    <p:extLst>
      <p:ext uri="{BB962C8B-B14F-4D97-AF65-F5344CB8AC3E}">
        <p14:creationId xmlns:p14="http://schemas.microsoft.com/office/powerpoint/2010/main" val="8444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Ingress is an augmented-reality massively multiplayer online location-based game[4] created by Niantic Labs. The game was first released exclusively for Android devices on November 15, 2012,[2][5] and was made available for Apple's iOS on July 14, 2014.[3][6] The game has a complex science fiction back story with a continuous open narrative,[7][8] which however is not necessary for playing and enjoying the game. Ingress has also been considered to be a location-based exergame.[9]</a:t>
            </a:r>
          </a:p>
          <a:p>
            <a:endParaRPr/>
          </a:p>
          <a:p>
            <a:r>
              <a:t>The gameplay consists of capturing "portals" at places of cultural significance, such as public art, landmarks, monuments, etc., and linking them to create virtual triangular "control fields" over geographical areas. Progress in the game is measured by the number of "mind units" (MUs) captured via such control fields, i.e. people nominally controlled by each faction (as illustrated on the Intel Map).[10][11] The necessary links between portals may range in length from meters to kilometers or hundreds of kilometers, created in operations of considerable logistical complexity.[12] International links and fields are not uncommon, as Ingress has attracted an enthusiastic following in cities worldwide[13] amongst both young and old,[14] to the extent that the gameplay is itself a lifestyle for some, including tattoos.[2] Gameplay relies heavily on the player physically moving about the community in order to interact with portals. Playing in a vehicle is possible, but increases in speed disable some features of the game, both for safety reasons and in order to encourage physical activity.</a:t>
            </a:r>
          </a:p>
        </p:txBody>
      </p:sp>
    </p:spTree>
    <p:extLst>
      <p:ext uri="{BB962C8B-B14F-4D97-AF65-F5344CB8AC3E}">
        <p14:creationId xmlns:p14="http://schemas.microsoft.com/office/powerpoint/2010/main" val="1947588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TVs - connecting our internet do hickeys to it to watch cat videos on youtube. My tv has wifi capabilities. I use an AppleTV to watch Netflix. DVRs? Other stuff? Ask...</a:t>
            </a:r>
          </a:p>
          <a:p>
            <a:endParaRPr/>
          </a:p>
          <a:p>
            <a:r>
              <a:t>4K monitors and movies - right around the corner.</a:t>
            </a:r>
          </a:p>
        </p:txBody>
      </p:sp>
    </p:spTree>
    <p:extLst>
      <p:ext uri="{BB962C8B-B14F-4D97-AF65-F5344CB8AC3E}">
        <p14:creationId xmlns:p14="http://schemas.microsoft.com/office/powerpoint/2010/main" val="1182188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Anyone have this and use it? hybrids, in-cab computers (sync, etc), smartphone connectivity, self-driving cars.</a:t>
            </a:r>
          </a:p>
          <a:p>
            <a:endParaRPr/>
          </a:p>
          <a:p>
            <a:r>
              <a:t>We set an on-car reminder for our next oil change. Weird!</a:t>
            </a:r>
          </a:p>
        </p:txBody>
      </p:sp>
    </p:spTree>
    <p:extLst>
      <p:ext uri="{BB962C8B-B14F-4D97-AF65-F5344CB8AC3E}">
        <p14:creationId xmlns:p14="http://schemas.microsoft.com/office/powerpoint/2010/main" val="529552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t>read slide … then - think about the bookmobiles of the future!</a:t>
            </a:r>
          </a:p>
        </p:txBody>
      </p:sp>
    </p:spTree>
    <p:extLst>
      <p:ext uri="{BB962C8B-B14F-4D97-AF65-F5344CB8AC3E}">
        <p14:creationId xmlns:p14="http://schemas.microsoft.com/office/powerpoint/2010/main" val="1008415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t>boring but really necessary! Share mine… cheap but useful.</a:t>
            </a:r>
          </a:p>
          <a:p>
            <a:endParaRPr/>
          </a:p>
          <a:p>
            <a:r>
              <a:t>Also extra cables to plug in when I need to. In the car, at work, etc.</a:t>
            </a:r>
          </a:p>
          <a:p>
            <a:endParaRPr/>
          </a:p>
          <a:p>
            <a:r>
              <a:t>nanowire lithium-ion batteries. faster charge, holds 30-40% more electricity. Great for automobiles!</a:t>
            </a:r>
          </a:p>
        </p:txBody>
      </p:sp>
    </p:spTree>
    <p:extLst>
      <p:ext uri="{BB962C8B-B14F-4D97-AF65-F5344CB8AC3E}">
        <p14:creationId xmlns:p14="http://schemas.microsoft.com/office/powerpoint/2010/main" val="501879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t>Orison gives you power over energy like never before. Whether you get your energy from the grid, a solar array, or some other source, you can now control when to store it and when to use it. Orison will automatically store energy when utility rates are low, and then use that energy to power your home or business when rates are high. During a power outage, it will automatically power your home or business and make sure none of your stored energy is sent back to the grid. By localizing your energy distribution, you save money and reduce peak demand on the grid.</a:t>
            </a:r>
          </a:p>
        </p:txBody>
      </p:sp>
    </p:spTree>
    <p:extLst>
      <p:ext uri="{BB962C8B-B14F-4D97-AF65-F5344CB8AC3E}">
        <p14:creationId xmlns:p14="http://schemas.microsoft.com/office/powerpoint/2010/main" val="2075604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People will be bringing in weird stuff</a:t>
            </a:r>
          </a:p>
          <a:p>
            <a:r>
              <a:t>they will want to pug it in to your public PCs</a:t>
            </a:r>
          </a:p>
          <a:p>
            <a:r>
              <a:t>they will want to charge it up</a:t>
            </a:r>
          </a:p>
          <a:p>
            <a:r>
              <a:t>Gaming - might mean consoles, might mean some tablets.</a:t>
            </a:r>
          </a:p>
          <a:p>
            <a:r>
              <a:t>try before you buy</a:t>
            </a:r>
          </a:p>
          <a:p>
            <a:endParaRPr/>
          </a:p>
          <a:p>
            <a:r>
              <a:t>And they will want to download it to watch/listen.</a:t>
            </a:r>
          </a:p>
        </p:txBody>
      </p:sp>
    </p:spTree>
    <p:extLst>
      <p:ext uri="{BB962C8B-B14F-4D97-AF65-F5344CB8AC3E}">
        <p14:creationId xmlns:p14="http://schemas.microsoft.com/office/powerpoint/2010/main" val="9598477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r>
              <a:t>Wearable/ultra-portable computing will begin to work its way into events</a:t>
            </a:r>
          </a:p>
          <a:p>
            <a:endParaRPr/>
          </a:p>
          <a:p>
            <a:r>
              <a:t>This decade may turn out to be the decade of wearable/everywhere computing. Computers are popping up in our cars, our home appliances, and soon on our bodies. </a:t>
            </a:r>
          </a:p>
          <a:p>
            <a:endParaRPr/>
          </a:p>
          <a:p>
            <a:r>
              <a:t>wearable tech is to smartphone as smartphone is to laptop.</a:t>
            </a:r>
          </a:p>
        </p:txBody>
      </p:sp>
    </p:spTree>
    <p:extLst>
      <p:ext uri="{BB962C8B-B14F-4D97-AF65-F5344CB8AC3E}">
        <p14:creationId xmlns:p14="http://schemas.microsoft.com/office/powerpoint/2010/main" val="26436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and - it’s always changing! Anyone own some old, dead tech? I have 2 PCs and one TV I need to get rid of ... </a:t>
            </a:r>
          </a:p>
          <a:p>
            <a:endParaRPr/>
          </a:p>
          <a:p>
            <a:r>
              <a:t>Who has dead tech at home? What? Anything interesting? Pressure cooker, anyone?</a:t>
            </a:r>
          </a:p>
        </p:txBody>
      </p:sp>
    </p:spTree>
    <p:extLst>
      <p:ext uri="{BB962C8B-B14F-4D97-AF65-F5344CB8AC3E}">
        <p14:creationId xmlns:p14="http://schemas.microsoft.com/office/powerpoint/2010/main" val="1050586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Apple Watch! tells time. vibrates for messages. You talk to it. Messages, calls, and email. will transfer seamlessly to an iphone or a computer. Glances - weather, calendar, etc. Fitness tracker that syncs to iphone - actually learns your activity and fitness levels, then suggests activity goals. Apple Pay - uses NFC technology and your credit card info so you can pay with your watch. Apps have an add-on called Glances, so you get relevant updates on your watch.</a:t>
            </a:r>
          </a:p>
          <a:p>
            <a:endParaRPr/>
          </a:p>
          <a:p>
            <a:r>
              <a:t>$349, I think. Pretty pricey watch! But it does a whole lot, too.</a:t>
            </a:r>
          </a:p>
        </p:txBody>
      </p:sp>
    </p:spTree>
    <p:extLst>
      <p:ext uri="{BB962C8B-B14F-4D97-AF65-F5344CB8AC3E}">
        <p14:creationId xmlns:p14="http://schemas.microsoft.com/office/powerpoint/2010/main" val="31275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rPr u="sng">
                <a:hlinkClick r:id="rId3"/>
              </a:rPr>
              <a:t>google.com/glass</a:t>
            </a:r>
            <a:r>
              <a:t> - uses: record your work in classroom. Teacher takes class on a tour of a manufacturing plant. access teacher notes, syllabus, reference tool, etc during class.</a:t>
            </a:r>
          </a:p>
          <a:p>
            <a:endParaRPr/>
          </a:p>
          <a:p>
            <a:r>
              <a:t>Firefighter example - access floorplans, maps, cameras, etc to aid in saving lives.</a:t>
            </a:r>
          </a:p>
          <a:p>
            <a:endParaRPr/>
          </a:p>
          <a:p>
            <a:r>
              <a:t>$1500, different styles. Very experimental still.</a:t>
            </a:r>
          </a:p>
        </p:txBody>
      </p:sp>
    </p:spTree>
    <p:extLst>
      <p:ext uri="{BB962C8B-B14F-4D97-AF65-F5344CB8AC3E}">
        <p14:creationId xmlns:p14="http://schemas.microsoft.com/office/powerpoint/2010/main" val="1666125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u="sng">
                <a:hlinkClick r:id="rId3"/>
              </a:rPr>
              <a:t>wikipedia.org/wiki/Smartwatch</a:t>
            </a:r>
          </a:p>
          <a:p>
            <a:endParaRPr u="sng">
              <a:hlinkClick r:id="rId3"/>
            </a:endParaRPr>
          </a:p>
          <a:p>
            <a:r>
              <a:t>Pebble, Martian, Sony, Samsung, etc. </a:t>
            </a:r>
          </a:p>
          <a:p>
            <a:endParaRPr/>
          </a:p>
          <a:p>
            <a:r>
              <a:t>check sports scores, send texts, health monitor (sleep patterns, calories burned, walk and run step counter, etc). Home controls like thermostats or music, get directions (maps, GPS). notifications that you don’t want on your phone. You can peek like you peek at your watch. </a:t>
            </a:r>
          </a:p>
        </p:txBody>
      </p:sp>
    </p:spTree>
    <p:extLst>
      <p:ext uri="{BB962C8B-B14F-4D97-AF65-F5344CB8AC3E}">
        <p14:creationId xmlns:p14="http://schemas.microsoft.com/office/powerpoint/2010/main" val="1530896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rPr>
                <a:solidFill>
                  <a:srgbClr val="333333"/>
                </a:solidFill>
              </a:rPr>
              <a:t>Nike’s FuelBand, Jawbone’s UP, Fitbit, Misfit’s Shine and others, all of which can be used as part of a personal health-monitoring system. iHealth has a digitally-connected glucose testing kit, and the company’s digital blood pressure cuff uses the iPhone for controlling the cuff and delivering data to the user.</a:t>
            </a:r>
          </a:p>
          <a:p>
            <a:endParaRPr>
              <a:solidFill>
                <a:srgbClr val="333333"/>
              </a:solidFill>
            </a:endParaRPr>
          </a:p>
          <a:p>
            <a:r>
              <a:rPr>
                <a:solidFill>
                  <a:srgbClr val="333333"/>
                </a:solidFill>
              </a:rPr>
              <a:t>connect to apps. count steps. </a:t>
            </a:r>
          </a:p>
        </p:txBody>
      </p:sp>
    </p:spTree>
    <p:extLst>
      <p:ext uri="{BB962C8B-B14F-4D97-AF65-F5344CB8AC3E}">
        <p14:creationId xmlns:p14="http://schemas.microsoft.com/office/powerpoint/2010/main" val="767581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fitbit flex. $99.</a:t>
            </a:r>
          </a:p>
          <a:p>
            <a:endParaRPr/>
          </a:p>
          <a:p>
            <a:r>
              <a:t>tracks steps, distance, and calories burned. Sleep quality and wakes you silently in the morning. Stats are synced to an app/website. </a:t>
            </a:r>
          </a:p>
          <a:p>
            <a:endParaRPr/>
          </a:p>
          <a:p>
            <a:r>
              <a:t>Goal - be healthy, more active.</a:t>
            </a:r>
          </a:p>
        </p:txBody>
      </p:sp>
    </p:spTree>
    <p:extLst>
      <p:ext uri="{BB962C8B-B14F-4D97-AF65-F5344CB8AC3E}">
        <p14:creationId xmlns:p14="http://schemas.microsoft.com/office/powerpoint/2010/main" val="805112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r>
              <a:t>Nike Fuelband - $150-170. Earn “Nikefuel.” Tracks workout intensity, sleep tracking, Nike Groups - social network for them. “win the hour” - reminders that give you an extra push to get you moving.</a:t>
            </a:r>
          </a:p>
        </p:txBody>
      </p:sp>
    </p:spTree>
    <p:extLst>
      <p:ext uri="{BB962C8B-B14F-4D97-AF65-F5344CB8AC3E}">
        <p14:creationId xmlns:p14="http://schemas.microsoft.com/office/powerpoint/2010/main" val="225731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Jawbone UP - “insight engine.” logs workouts, calories burned, intensity. Food and drink tracking, sleep tracking, smart alarm (vibrates to wake you up at the optimal moment in your sleep cycle so you feel refreshed). customizable idle alert,, mood tracking!</a:t>
            </a:r>
          </a:p>
        </p:txBody>
      </p:sp>
    </p:spTree>
    <p:extLst>
      <p:ext uri="{BB962C8B-B14F-4D97-AF65-F5344CB8AC3E}">
        <p14:creationId xmlns:p14="http://schemas.microsoft.com/office/powerpoint/2010/main" val="749850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t>Hexoskin, the first company to launch a sensor-packed smart shirt back in 2013, is looking to address that app issue with its brand new Smart shirt. Like the first version, the Smart can record movement, heart rate and respiration when you're awake or asleep. All of that data can be reviewed in real time on a smartphone or tablet with your entire workout history stored in the cloud.</a:t>
            </a:r>
          </a:p>
          <a:p>
            <a:endParaRPr/>
          </a:p>
          <a:p>
            <a:r>
              <a:t>Now thanks to the inclusion of a Bluetooth Smart sensor the shirt can connect to a whole host of fitness apps, which includes Runkeeper, Strava, Endomondo, Runtastic, MapMyRun and Polar Beat.</a:t>
            </a:r>
          </a:p>
        </p:txBody>
      </p:sp>
    </p:spTree>
    <p:extLst>
      <p:ext uri="{BB962C8B-B14F-4D97-AF65-F5344CB8AC3E}">
        <p14:creationId xmlns:p14="http://schemas.microsoft.com/office/powerpoint/2010/main" val="1305077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t>Power. Connecting it to the internet, to a website.</a:t>
            </a:r>
          </a:p>
          <a:p>
            <a:r>
              <a:t>Eventually, probably us incorporating it into work. Cleaning it, sharing them. Ick.</a:t>
            </a:r>
          </a:p>
          <a:p>
            <a:endParaRPr/>
          </a:p>
          <a:p>
            <a:r>
              <a:t>If your business supplies iPhones, will it supply the Watch too?</a:t>
            </a:r>
          </a:p>
          <a:p>
            <a:endParaRPr/>
          </a:p>
          <a:p>
            <a:r>
              <a:t>classes on what they are/how to use? Fitbit at the library group? Walking book discussion group?</a:t>
            </a:r>
          </a:p>
        </p:txBody>
      </p:sp>
    </p:spTree>
    <p:extLst>
      <p:ext uri="{BB962C8B-B14F-4D97-AF65-F5344CB8AC3E}">
        <p14:creationId xmlns:p14="http://schemas.microsoft.com/office/powerpoint/2010/main" val="419082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r>
              <a:t>a smart machine is an intelligent device that uses machine-to-machine (M2M) technology.</a:t>
            </a:r>
          </a:p>
          <a:p>
            <a:endParaRPr/>
          </a:p>
          <a:p>
            <a:r>
              <a:t>Smart machines include robots, self-driving cars and other cognitive computing systems that are able to make decisions and solve problems without human intervention.</a:t>
            </a:r>
          </a:p>
          <a:p>
            <a:endParaRPr/>
          </a:p>
          <a:p>
            <a:endParaRPr/>
          </a:p>
          <a:p>
            <a:r>
              <a:t>Smart machines will be digital disruptors because of the effects -- both positive and negative -- they will have on society. In business, the competitive advantages these technologies are capable of providing may bring higher profit margins and lead to more efficient manufacturing processes.</a:t>
            </a:r>
          </a:p>
        </p:txBody>
      </p:sp>
    </p:spTree>
    <p:extLst>
      <p:ext uri="{BB962C8B-B14F-4D97-AF65-F5344CB8AC3E}">
        <p14:creationId xmlns:p14="http://schemas.microsoft.com/office/powerpoint/2010/main" val="212421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another way to look at it - what’s new for you?</a:t>
            </a:r>
          </a:p>
          <a:p>
            <a:endParaRPr/>
          </a:p>
          <a:p>
            <a:r>
              <a:t>DSLR cameras. Mac to PC virtual desktop - Parallels. 3D printers in 2014.</a:t>
            </a:r>
          </a:p>
          <a:p>
            <a:endParaRPr/>
          </a:p>
          <a:p>
            <a:r>
              <a:t>ask…</a:t>
            </a:r>
          </a:p>
          <a:p>
            <a:endParaRPr/>
          </a:p>
          <a:p>
            <a:r>
              <a:t>OK - now, on to 10 emerging tech trends!</a:t>
            </a:r>
          </a:p>
        </p:txBody>
      </p:sp>
    </p:spTree>
    <p:extLst>
      <p:ext uri="{BB962C8B-B14F-4D97-AF65-F5344CB8AC3E}">
        <p14:creationId xmlns:p14="http://schemas.microsoft.com/office/powerpoint/2010/main" val="6006758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U.S. Army Spc. gets a refresher course on an EOD robot in eastern Afghanistan EOD = explosive ordnance disposal</a:t>
            </a:r>
          </a:p>
          <a:p>
            <a:endParaRPr/>
          </a:p>
          <a:p>
            <a:r>
              <a:t>Robotics is HUGE. Mars rovers, military. Service industry! Arduinos help make simple ones.</a:t>
            </a:r>
          </a:p>
          <a:p>
            <a:endParaRPr/>
          </a:p>
          <a:p>
            <a:r>
              <a:t>Just the beginning.</a:t>
            </a:r>
          </a:p>
        </p:txBody>
      </p:sp>
    </p:spTree>
    <p:extLst>
      <p:ext uri="{BB962C8B-B14F-4D97-AF65-F5344CB8AC3E}">
        <p14:creationId xmlns:p14="http://schemas.microsoft.com/office/powerpoint/2010/main" val="19458956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Self driving cars. Google’s version here.</a:t>
            </a:r>
          </a:p>
        </p:txBody>
      </p:sp>
    </p:spTree>
    <p:extLst>
      <p:ext uri="{BB962C8B-B14F-4D97-AF65-F5344CB8AC3E}">
        <p14:creationId xmlns:p14="http://schemas.microsoft.com/office/powerpoint/2010/main" val="639292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t>Roomba vacuum cleaner!</a:t>
            </a:r>
          </a:p>
          <a:p>
            <a:endParaRPr/>
          </a:p>
          <a:p>
            <a:r>
              <a:t>Replacing human work. Some good, some bad.</a:t>
            </a:r>
          </a:p>
          <a:p>
            <a:endParaRPr/>
          </a:p>
          <a:p>
            <a:r>
              <a:t>automated call centers. Manufacturing, assembly lines.</a:t>
            </a:r>
          </a:p>
        </p:txBody>
      </p:sp>
    </p:spTree>
    <p:extLst>
      <p:ext uri="{BB962C8B-B14F-4D97-AF65-F5344CB8AC3E}">
        <p14:creationId xmlns:p14="http://schemas.microsoft.com/office/powerpoint/2010/main" val="726764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prstGeom prst="rect">
            <a:avLst/>
          </a:prstGeom>
        </p:spPr>
        <p:txBody>
          <a:bodyPr/>
          <a:lstStyle/>
          <a:p>
            <a:endParaRPr/>
          </a:p>
        </p:txBody>
      </p:sp>
      <p:sp>
        <p:nvSpPr>
          <p:cNvPr id="509" name="Shape 509"/>
          <p:cNvSpPr>
            <a:spLocks noGrp="1"/>
          </p:cNvSpPr>
          <p:nvPr>
            <p:ph type="body" sz="quarter" idx="1"/>
          </p:nvPr>
        </p:nvSpPr>
        <p:spPr>
          <a:prstGeom prst="rect">
            <a:avLst/>
          </a:prstGeom>
        </p:spPr>
        <p:txBody>
          <a:bodyPr/>
          <a:lstStyle/>
          <a:p>
            <a:r>
              <a:t>Chicago Public Library makerspace.</a:t>
            </a:r>
          </a:p>
          <a:p>
            <a:r>
              <a:t>Arduino stuff</a:t>
            </a:r>
          </a:p>
          <a:p>
            <a:endParaRPr/>
          </a:p>
          <a:p>
            <a:r>
              <a:t>Teach. Classes, makerspaces. Arduino, Raspberry Pi, sensors. Electronics. </a:t>
            </a:r>
          </a:p>
          <a:p>
            <a:r>
              <a:t>Your collections…</a:t>
            </a:r>
          </a:p>
          <a:p>
            <a:endParaRPr/>
          </a:p>
          <a:p>
            <a:r>
              <a:t>As smart devices get more mainstream, think about adding them to library.</a:t>
            </a:r>
          </a:p>
          <a:p>
            <a:r>
              <a:t>Automated Handling Systems as early example …</a:t>
            </a:r>
          </a:p>
          <a:p>
            <a:endParaRPr/>
          </a:p>
          <a:p>
            <a:r>
              <a:t>What else?</a:t>
            </a:r>
          </a:p>
        </p:txBody>
      </p:sp>
    </p:spTree>
    <p:extLst>
      <p:ext uri="{BB962C8B-B14F-4D97-AF65-F5344CB8AC3E}">
        <p14:creationId xmlns:p14="http://schemas.microsoft.com/office/powerpoint/2010/main" val="19980729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lvl1pPr>
              <a:defRPr sz="2500">
                <a:latin typeface="Tahoma"/>
                <a:ea typeface="Tahoma"/>
                <a:cs typeface="Tahoma"/>
                <a:sym typeface="Tahoma"/>
              </a:defRPr>
            </a:lvl1pPr>
          </a:lstStyle>
          <a:p>
            <a:r>
              <a:t>Thanks! Part 2 is next month!</a:t>
            </a:r>
          </a:p>
        </p:txBody>
      </p:sp>
    </p:spTree>
    <p:extLst>
      <p:ext uri="{BB962C8B-B14F-4D97-AF65-F5344CB8AC3E}">
        <p14:creationId xmlns:p14="http://schemas.microsoft.com/office/powerpoint/2010/main" val="1410601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824A2F15-7F5A-7143-8DC7-0B6844C309CB}" type="slidenum">
              <a:rPr lang="en-US">
                <a:solidFill>
                  <a:srgbClr val="000000"/>
                </a:solidFill>
              </a:rPr>
              <a:pPr>
                <a:defRPr/>
              </a:pPr>
              <a:t>71</a:t>
            </a:fld>
            <a:endParaRPr lang="en-US">
              <a:solidFill>
                <a:srgbClr val="000000"/>
              </a:solidFill>
            </a:endParaRPr>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or, IoT.</a:t>
            </a:r>
          </a:p>
          <a:p>
            <a:endParaRPr/>
          </a:p>
          <a:p>
            <a:r>
              <a:t>The Internet of Things (IoT) is the network of physical objects or "things" embedded with electronics, software, sensors, and network connectivity, which enables these objects to collect and exchange data.</a:t>
            </a:r>
          </a:p>
          <a:p>
            <a:r>
              <a:t> </a:t>
            </a:r>
          </a:p>
          <a:p>
            <a:r>
              <a:t>the “Internet of Things” is beginning to take off, with a staggering array of devices, appliances and vehicles just waiting to have their own IP addresses.</a:t>
            </a:r>
          </a:p>
          <a:p>
            <a:r>
              <a:t>  </a:t>
            </a:r>
          </a:p>
          <a:p>
            <a:r>
              <a:t>Gartner forecasts that over the next two decades, there will be a “proliferation of contextually-aware, intelligent personal assistants, smart advisors (such as IBM Watson), advanced global industrial systems and public availability of early examples of autonomous vehicles.”</a:t>
            </a:r>
          </a:p>
          <a:p>
            <a:r>
              <a:t> </a:t>
            </a:r>
          </a:p>
          <a:p>
            <a:r>
              <a:t>According to the firm, this will be the most disruptive in the history of IT.</a:t>
            </a:r>
          </a:p>
          <a:p>
            <a:endParaRPr/>
          </a:p>
          <a:p>
            <a:r>
              <a:t>Different types:</a:t>
            </a:r>
          </a:p>
          <a:p>
            <a:endParaRPr/>
          </a:p>
          <a:p>
            <a:r>
              <a:t>internal state - health, diagnostics, battery level, CPU utiliation, up-time, etc. diagnostics. ping-like broadcasts of health.</a:t>
            </a:r>
          </a:p>
          <a:p>
            <a:r>
              <a:t>physical attributes - monitoring the world surrounding device, like altitude, orientation, temp, humidity, radiation, air quality, noise, and vibration</a:t>
            </a:r>
          </a:p>
          <a:p>
            <a:r>
              <a:t>actuation services - ability to remotely trigger, change, or stop physical properties or actions on the device.</a:t>
            </a:r>
          </a:p>
          <a:p>
            <a:r>
              <a:t>Location - GPS. Proximity.</a:t>
            </a:r>
          </a:p>
        </p:txBody>
      </p:sp>
    </p:spTree>
    <p:extLst>
      <p:ext uri="{BB962C8B-B14F-4D97-AF65-F5344CB8AC3E}">
        <p14:creationId xmlns:p14="http://schemas.microsoft.com/office/powerpoint/2010/main" val="23917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Your thermostat. Finding your keys. Starting your car. Lightbulbs. Your health. Etc.</a:t>
            </a:r>
          </a:p>
        </p:txBody>
      </p:sp>
    </p:spTree>
    <p:extLst>
      <p:ext uri="{BB962C8B-B14F-4D97-AF65-F5344CB8AC3E}">
        <p14:creationId xmlns:p14="http://schemas.microsoft.com/office/powerpoint/2010/main" val="1894708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Finding your keys. Starting your car. Lightbulbs. Your health. Etc.</a:t>
            </a:r>
          </a:p>
        </p:txBody>
      </p:sp>
    </p:spTree>
    <p:extLst>
      <p:ext uri="{BB962C8B-B14F-4D97-AF65-F5344CB8AC3E}">
        <p14:creationId xmlns:p14="http://schemas.microsoft.com/office/powerpoint/2010/main" val="1476342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1270000" y="1638300"/>
            <a:ext cx="10464800" cy="3302000"/>
          </a:xfrm>
          <a:prstGeom prst="rect">
            <a:avLst/>
          </a:prstGeom>
        </p:spPr>
        <p:txBody>
          <a:bodyPr anchor="b"/>
          <a:lstStyle>
            <a:lvl1pPr>
              <a:defRPr sz="8400">
                <a:latin typeface="+mn-lt"/>
                <a:ea typeface="+mn-ea"/>
                <a:cs typeface="+mn-cs"/>
                <a:sym typeface="Gill Sans"/>
              </a:defRPr>
            </a:lvl1pPr>
          </a:lstStyle>
          <a:p>
            <a:r>
              <a:t>Title Text</a:t>
            </a:r>
          </a:p>
        </p:txBody>
      </p:sp>
      <p:sp>
        <p:nvSpPr>
          <p:cNvPr id="118" name="Shape 118"/>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atin typeface="+mn-lt"/>
                <a:ea typeface="+mn-ea"/>
                <a:cs typeface="+mn-cs"/>
                <a:sym typeface="Gill Sans"/>
              </a:defRPr>
            </a:lvl1pPr>
            <a:lvl2pPr marL="0" indent="0" algn="ctr">
              <a:spcBef>
                <a:spcPts val="0"/>
              </a:spcBef>
              <a:buSzTx/>
              <a:buNone/>
              <a:defRPr sz="3600">
                <a:latin typeface="+mn-lt"/>
                <a:ea typeface="+mn-ea"/>
                <a:cs typeface="+mn-cs"/>
                <a:sym typeface="Gill Sans"/>
              </a:defRPr>
            </a:lvl2pPr>
            <a:lvl3pPr marL="0" indent="0" algn="ctr">
              <a:spcBef>
                <a:spcPts val="0"/>
              </a:spcBef>
              <a:buSzTx/>
              <a:buNone/>
              <a:defRPr sz="3600">
                <a:latin typeface="+mn-lt"/>
                <a:ea typeface="+mn-ea"/>
                <a:cs typeface="+mn-cs"/>
                <a:sym typeface="Gill Sans"/>
              </a:defRPr>
            </a:lvl3pPr>
            <a:lvl4pPr marL="0" indent="0" algn="ctr">
              <a:spcBef>
                <a:spcPts val="0"/>
              </a:spcBef>
              <a:buSzTx/>
              <a:buNone/>
              <a:defRPr sz="3600">
                <a:latin typeface="+mn-lt"/>
                <a:ea typeface="+mn-ea"/>
                <a:cs typeface="+mn-cs"/>
                <a:sym typeface="Gill Sans"/>
              </a:defRPr>
            </a:lvl4pPr>
            <a:lvl5pPr marL="0" indent="0" algn="ctr">
              <a:spcBef>
                <a:spcPts val="0"/>
              </a:spcBef>
              <a:buSzTx/>
              <a:buNone/>
              <a:defRPr sz="36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6324600" y="9258300"/>
            <a:ext cx="342900" cy="368300"/>
          </a:xfrm>
          <a:prstGeom prst="rect">
            <a:avLst/>
          </a:prstGeom>
        </p:spPr>
        <p:txBody>
          <a:bodyPr/>
          <a:lstStyle>
            <a:lvl1pPr>
              <a:defRPr>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26" name="Shape 126"/>
          <p:cNvSpPr>
            <a:spLocks noGrp="1"/>
          </p:cNvSpPr>
          <p:nvPr>
            <p:ph type="title"/>
          </p:nvPr>
        </p:nvSpPr>
        <p:spPr>
          <a:xfrm>
            <a:off x="1270000" y="1638300"/>
            <a:ext cx="10464800" cy="3302000"/>
          </a:xfrm>
          <a:prstGeom prst="rect">
            <a:avLst/>
          </a:prstGeom>
        </p:spPr>
        <p:txBody>
          <a:bodyPr anchor="b"/>
          <a:lstStyle>
            <a:lvl1pPr>
              <a:defRPr sz="8400">
                <a:solidFill>
                  <a:srgbClr val="000000"/>
                </a:solidFill>
                <a:latin typeface="+mn-lt"/>
                <a:ea typeface="+mn-ea"/>
                <a:cs typeface="+mn-cs"/>
                <a:sym typeface="Gill Sans"/>
              </a:defRPr>
            </a:lvl1pPr>
          </a:lstStyle>
          <a:p>
            <a:r>
              <a:t>Title Text</a:t>
            </a:r>
          </a:p>
        </p:txBody>
      </p:sp>
      <p:sp>
        <p:nvSpPr>
          <p:cNvPr id="127" name="Shape 127"/>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000000"/>
                </a:solidFill>
                <a:latin typeface="+mn-lt"/>
                <a:ea typeface="+mn-ea"/>
                <a:cs typeface="+mn-cs"/>
                <a:sym typeface="Gill Sans"/>
              </a:defRPr>
            </a:lvl1pPr>
            <a:lvl2pPr marL="0" indent="0" algn="ctr">
              <a:spcBef>
                <a:spcPts val="0"/>
              </a:spcBef>
              <a:buSzTx/>
              <a:buNone/>
              <a:defRPr sz="3600">
                <a:solidFill>
                  <a:srgbClr val="000000"/>
                </a:solidFill>
                <a:latin typeface="+mn-lt"/>
                <a:ea typeface="+mn-ea"/>
                <a:cs typeface="+mn-cs"/>
                <a:sym typeface="Gill Sans"/>
              </a:defRPr>
            </a:lvl2pPr>
            <a:lvl3pPr marL="0" indent="0" algn="ctr">
              <a:spcBef>
                <a:spcPts val="0"/>
              </a:spcBef>
              <a:buSzTx/>
              <a:buNone/>
              <a:defRPr sz="3600">
                <a:solidFill>
                  <a:srgbClr val="000000"/>
                </a:solidFill>
                <a:latin typeface="+mn-lt"/>
                <a:ea typeface="+mn-ea"/>
                <a:cs typeface="+mn-cs"/>
                <a:sym typeface="Gill Sans"/>
              </a:defRPr>
            </a:lvl3pPr>
            <a:lvl4pPr marL="0" indent="0" algn="ctr">
              <a:spcBef>
                <a:spcPts val="0"/>
              </a:spcBef>
              <a:buSzTx/>
              <a:buNone/>
              <a:defRPr sz="3600">
                <a:solidFill>
                  <a:srgbClr val="000000"/>
                </a:solidFill>
                <a:latin typeface="+mn-lt"/>
                <a:ea typeface="+mn-ea"/>
                <a:cs typeface="+mn-cs"/>
                <a:sym typeface="Gill Sans"/>
              </a:defRPr>
            </a:lvl4pPr>
            <a:lvl5pPr marL="0" indent="0" algn="ctr">
              <a:spcBef>
                <a:spcPts val="0"/>
              </a:spcBef>
              <a:buSzTx/>
              <a:buNone/>
              <a:defRPr sz="36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copy 5">
    <p:spTree>
      <p:nvGrpSpPr>
        <p:cNvPr id="1" name=""/>
        <p:cNvGrpSpPr/>
        <p:nvPr/>
      </p:nvGrpSpPr>
      <p:grpSpPr>
        <a:xfrm>
          <a:off x="0" y="0"/>
          <a:ext cx="0" cy="0"/>
          <a:chOff x="0" y="0"/>
          <a:chExt cx="0" cy="0"/>
        </a:xfrm>
      </p:grpSpPr>
      <p:sp>
        <p:nvSpPr>
          <p:cNvPr id="135" name="Shape 135"/>
          <p:cNvSpPr>
            <a:spLocks noGrp="1"/>
          </p:cNvSpPr>
          <p:nvPr>
            <p:ph type="title"/>
          </p:nvPr>
        </p:nvSpPr>
        <p:spPr>
          <a:xfrm>
            <a:off x="1270000" y="1638300"/>
            <a:ext cx="10452100" cy="3302000"/>
          </a:xfrm>
          <a:prstGeom prst="rect">
            <a:avLst/>
          </a:prstGeom>
        </p:spPr>
        <p:txBody>
          <a:bodyPr anchor="b"/>
          <a:lstStyle>
            <a:lvl1pPr>
              <a:defRPr sz="8200">
                <a:latin typeface="+mn-lt"/>
                <a:ea typeface="+mn-ea"/>
                <a:cs typeface="+mn-cs"/>
                <a:sym typeface="Gill Sans"/>
              </a:defRPr>
            </a:lvl1pPr>
          </a:lstStyle>
          <a:p>
            <a:r>
              <a:t>Title Text</a:t>
            </a:r>
          </a:p>
        </p:txBody>
      </p:sp>
      <p:sp>
        <p:nvSpPr>
          <p:cNvPr id="136" name="Shape 136"/>
          <p:cNvSpPr>
            <a:spLocks noGrp="1"/>
          </p:cNvSpPr>
          <p:nvPr>
            <p:ph type="body" sz="quarter" idx="1"/>
          </p:nvPr>
        </p:nvSpPr>
        <p:spPr>
          <a:xfrm>
            <a:off x="1270000" y="5016500"/>
            <a:ext cx="10452100" cy="1143000"/>
          </a:xfrm>
          <a:prstGeom prst="rect">
            <a:avLst/>
          </a:prstGeom>
        </p:spPr>
        <p:txBody>
          <a:bodyPr anchor="t"/>
          <a:lstStyle>
            <a:lvl1pPr marL="0" indent="0" algn="ctr">
              <a:spcBef>
                <a:spcPts val="0"/>
              </a:spcBef>
              <a:buSzTx/>
              <a:buNone/>
              <a:defRPr sz="3400">
                <a:latin typeface="+mn-lt"/>
                <a:ea typeface="+mn-ea"/>
                <a:cs typeface="+mn-cs"/>
                <a:sym typeface="Gill Sans"/>
              </a:defRPr>
            </a:lvl1pPr>
            <a:lvl2pPr marL="0" indent="0" algn="ctr">
              <a:spcBef>
                <a:spcPts val="0"/>
              </a:spcBef>
              <a:buSzTx/>
              <a:buNone/>
              <a:defRPr sz="3400">
                <a:latin typeface="+mn-lt"/>
                <a:ea typeface="+mn-ea"/>
                <a:cs typeface="+mn-cs"/>
                <a:sym typeface="Gill Sans"/>
              </a:defRPr>
            </a:lvl2pPr>
            <a:lvl3pPr marL="0" indent="0" algn="ctr">
              <a:spcBef>
                <a:spcPts val="0"/>
              </a:spcBef>
              <a:buSzTx/>
              <a:buNone/>
              <a:defRPr sz="3400">
                <a:latin typeface="+mn-lt"/>
                <a:ea typeface="+mn-ea"/>
                <a:cs typeface="+mn-cs"/>
                <a:sym typeface="Gill Sans"/>
              </a:defRPr>
            </a:lvl3pPr>
            <a:lvl4pPr marL="0" indent="0" algn="ctr">
              <a:spcBef>
                <a:spcPts val="0"/>
              </a:spcBef>
              <a:buSzTx/>
              <a:buNone/>
              <a:defRPr sz="3400">
                <a:latin typeface="+mn-lt"/>
                <a:ea typeface="+mn-ea"/>
                <a:cs typeface="+mn-cs"/>
                <a:sym typeface="Gill Sans"/>
              </a:defRPr>
            </a:lvl4pPr>
            <a:lvl5pPr marL="0" indent="0" algn="ctr">
              <a:spcBef>
                <a:spcPts val="0"/>
              </a:spcBef>
              <a:buSzTx/>
              <a:buNone/>
              <a:defRPr sz="34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6330950" y="9283700"/>
            <a:ext cx="317500" cy="342900"/>
          </a:xfrm>
          <a:prstGeom prst="rect">
            <a:avLst/>
          </a:prstGeom>
        </p:spPr>
        <p:txBody>
          <a:bodyPr/>
          <a:lstStyle>
            <a:lvl1pPr>
              <a:defRPr sz="1600">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copy">
    <p:bg>
      <p:bgPr>
        <a:solidFill>
          <a:srgbClr val="FFFFFF"/>
        </a:solidFill>
        <a:effectLst/>
      </p:bgPr>
    </p:bg>
    <p:spTree>
      <p:nvGrpSpPr>
        <p:cNvPr id="1" name=""/>
        <p:cNvGrpSpPr/>
        <p:nvPr/>
      </p:nvGrpSpPr>
      <p:grpSpPr>
        <a:xfrm>
          <a:off x="0" y="0"/>
          <a:ext cx="0" cy="0"/>
          <a:chOff x="0" y="0"/>
          <a:chExt cx="0" cy="0"/>
        </a:xfrm>
      </p:grpSpPr>
      <p:sp>
        <p:nvSpPr>
          <p:cNvPr id="144" name="Shape 144"/>
          <p:cNvSpPr>
            <a:spLocks noGrp="1"/>
          </p:cNvSpPr>
          <p:nvPr>
            <p:ph type="title"/>
          </p:nvPr>
        </p:nvSpPr>
        <p:spPr>
          <a:xfrm>
            <a:off x="1270000" y="1638300"/>
            <a:ext cx="10452100" cy="3302000"/>
          </a:xfrm>
          <a:prstGeom prst="rect">
            <a:avLst/>
          </a:prstGeom>
        </p:spPr>
        <p:txBody>
          <a:bodyPr anchor="b"/>
          <a:lstStyle>
            <a:lvl1pPr>
              <a:defRPr sz="8200">
                <a:solidFill>
                  <a:srgbClr val="000000"/>
                </a:solidFill>
                <a:latin typeface="+mn-lt"/>
                <a:ea typeface="+mn-ea"/>
                <a:cs typeface="+mn-cs"/>
                <a:sym typeface="Gill Sans"/>
              </a:defRPr>
            </a:lvl1pPr>
          </a:lstStyle>
          <a:p>
            <a:r>
              <a:t>Title Text</a:t>
            </a:r>
          </a:p>
        </p:txBody>
      </p:sp>
      <p:sp>
        <p:nvSpPr>
          <p:cNvPr id="145" name="Shape 145"/>
          <p:cNvSpPr>
            <a:spLocks noGrp="1"/>
          </p:cNvSpPr>
          <p:nvPr>
            <p:ph type="body" sz="quarter" idx="1"/>
          </p:nvPr>
        </p:nvSpPr>
        <p:spPr>
          <a:xfrm>
            <a:off x="1270000" y="5016500"/>
            <a:ext cx="10452100" cy="1143000"/>
          </a:xfrm>
          <a:prstGeom prst="rect">
            <a:avLst/>
          </a:prstGeom>
        </p:spPr>
        <p:txBody>
          <a:bodyPr anchor="t"/>
          <a:lstStyle>
            <a:lvl1pPr marL="0" indent="0" algn="ctr">
              <a:spcBef>
                <a:spcPts val="0"/>
              </a:spcBef>
              <a:buSzTx/>
              <a:buNone/>
              <a:defRPr sz="3400">
                <a:solidFill>
                  <a:srgbClr val="000000"/>
                </a:solidFill>
                <a:latin typeface="+mn-lt"/>
                <a:ea typeface="+mn-ea"/>
                <a:cs typeface="+mn-cs"/>
                <a:sym typeface="Gill Sans"/>
              </a:defRPr>
            </a:lvl1pPr>
            <a:lvl2pPr marL="0" indent="0" algn="ctr">
              <a:spcBef>
                <a:spcPts val="0"/>
              </a:spcBef>
              <a:buSzTx/>
              <a:buNone/>
              <a:defRPr sz="3400">
                <a:solidFill>
                  <a:srgbClr val="000000"/>
                </a:solidFill>
                <a:latin typeface="+mn-lt"/>
                <a:ea typeface="+mn-ea"/>
                <a:cs typeface="+mn-cs"/>
                <a:sym typeface="Gill Sans"/>
              </a:defRPr>
            </a:lvl2pPr>
            <a:lvl3pPr marL="0" indent="0" algn="ctr">
              <a:spcBef>
                <a:spcPts val="0"/>
              </a:spcBef>
              <a:buSzTx/>
              <a:buNone/>
              <a:defRPr sz="3400">
                <a:solidFill>
                  <a:srgbClr val="000000"/>
                </a:solidFill>
                <a:latin typeface="+mn-lt"/>
                <a:ea typeface="+mn-ea"/>
                <a:cs typeface="+mn-cs"/>
                <a:sym typeface="Gill Sans"/>
              </a:defRPr>
            </a:lvl3pPr>
            <a:lvl4pPr marL="0" indent="0" algn="ctr">
              <a:spcBef>
                <a:spcPts val="0"/>
              </a:spcBef>
              <a:buSzTx/>
              <a:buNone/>
              <a:defRPr sz="3400">
                <a:solidFill>
                  <a:srgbClr val="000000"/>
                </a:solidFill>
                <a:latin typeface="+mn-lt"/>
                <a:ea typeface="+mn-ea"/>
                <a:cs typeface="+mn-cs"/>
                <a:sym typeface="Gill Sans"/>
              </a:defRPr>
            </a:lvl4pPr>
            <a:lvl5pPr marL="0" indent="0" algn="ctr">
              <a:spcBef>
                <a:spcPts val="0"/>
              </a:spcBef>
              <a:buSzTx/>
              <a:buNone/>
              <a:defRPr sz="34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6330950" y="9283700"/>
            <a:ext cx="317500" cy="342900"/>
          </a:xfrm>
          <a:prstGeom prst="rect">
            <a:avLst/>
          </a:prstGeom>
        </p:spPr>
        <p:txBody>
          <a:bodyPr/>
          <a:lstStyle>
            <a:lvl1pPr>
              <a:defRPr sz="1600">
                <a:solidFill>
                  <a:srgbClr val="000000"/>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53" name="Shape 153"/>
          <p:cNvSpPr>
            <a:spLocks noGrp="1"/>
          </p:cNvSpPr>
          <p:nvPr>
            <p:ph type="title"/>
          </p:nvPr>
        </p:nvSpPr>
        <p:spPr>
          <a:xfrm>
            <a:off x="1270000" y="1638300"/>
            <a:ext cx="10464800" cy="3302000"/>
          </a:xfrm>
          <a:prstGeom prst="rect">
            <a:avLst/>
          </a:prstGeom>
        </p:spPr>
        <p:txBody>
          <a:bodyPr anchor="b">
            <a:noAutofit/>
          </a:bodyPr>
          <a:lstStyle>
            <a:lvl1pPr>
              <a:defRPr sz="8400">
                <a:solidFill>
                  <a:srgbClr val="000000"/>
                </a:solidFill>
                <a:latin typeface="+mn-lt"/>
                <a:ea typeface="+mn-ea"/>
                <a:cs typeface="+mn-cs"/>
                <a:sym typeface="Gill Sans"/>
              </a:defRPr>
            </a:lvl1pPr>
          </a:lstStyle>
          <a:p>
            <a:r>
              <a:t>Title Text</a:t>
            </a:r>
          </a:p>
        </p:txBody>
      </p:sp>
      <p:sp>
        <p:nvSpPr>
          <p:cNvPr id="154" name="Shape 154"/>
          <p:cNvSpPr>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solidFill>
                  <a:srgbClr val="000000"/>
                </a:solidFill>
                <a:latin typeface="+mn-lt"/>
                <a:ea typeface="+mn-ea"/>
                <a:cs typeface="+mn-cs"/>
                <a:sym typeface="Gill Sans"/>
              </a:defRPr>
            </a:lvl1pPr>
            <a:lvl2pPr marL="0" indent="0" algn="ctr">
              <a:spcBef>
                <a:spcPts val="0"/>
              </a:spcBef>
              <a:buSzTx/>
              <a:buNone/>
              <a:defRPr sz="3600">
                <a:solidFill>
                  <a:srgbClr val="000000"/>
                </a:solidFill>
                <a:latin typeface="+mn-lt"/>
                <a:ea typeface="+mn-ea"/>
                <a:cs typeface="+mn-cs"/>
                <a:sym typeface="Gill Sans"/>
              </a:defRPr>
            </a:lvl2pPr>
            <a:lvl3pPr marL="0" indent="0" algn="ctr">
              <a:spcBef>
                <a:spcPts val="0"/>
              </a:spcBef>
              <a:buSzTx/>
              <a:buNone/>
              <a:defRPr sz="3600">
                <a:solidFill>
                  <a:srgbClr val="000000"/>
                </a:solidFill>
                <a:latin typeface="+mn-lt"/>
                <a:ea typeface="+mn-ea"/>
                <a:cs typeface="+mn-cs"/>
                <a:sym typeface="Gill Sans"/>
              </a:defRPr>
            </a:lvl3pPr>
            <a:lvl4pPr marL="0" indent="0" algn="ctr">
              <a:spcBef>
                <a:spcPts val="0"/>
              </a:spcBef>
              <a:buSzTx/>
              <a:buNone/>
              <a:defRPr sz="3600">
                <a:solidFill>
                  <a:srgbClr val="000000"/>
                </a:solidFill>
                <a:latin typeface="+mn-lt"/>
                <a:ea typeface="+mn-ea"/>
                <a:cs typeface="+mn-cs"/>
                <a:sym typeface="Gill Sans"/>
              </a:defRPr>
            </a:lvl4pPr>
            <a:lvl5pPr marL="0" indent="0" algn="ctr">
              <a:spcBef>
                <a:spcPts val="0"/>
              </a:spcBef>
              <a:buSzTx/>
              <a:buNone/>
              <a:defRPr sz="36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CF85BE-781B-DF4F-84D5-722F1DEC90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47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4FF2D6-8049-8E46-A32E-B546AE559F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885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lvl1pPr>
            <a:lvl2pPr marL="650230" indent="0">
              <a:buNone/>
              <a:defRPr sz="2600"/>
            </a:lvl2pPr>
            <a:lvl3pPr marL="1300460" indent="0">
              <a:buNone/>
              <a:defRPr sz="2300"/>
            </a:lvl3pPr>
            <a:lvl4pPr marL="1950690" indent="0">
              <a:buNone/>
              <a:defRPr sz="2000"/>
            </a:lvl4pPr>
            <a:lvl5pPr marL="2600919" indent="0">
              <a:buNone/>
              <a:defRPr sz="2000"/>
            </a:lvl5pPr>
            <a:lvl6pPr marL="3251149" indent="0">
              <a:buNone/>
              <a:defRPr sz="2000"/>
            </a:lvl6pPr>
            <a:lvl7pPr marL="3901379" indent="0">
              <a:buNone/>
              <a:defRPr sz="2000"/>
            </a:lvl7pPr>
            <a:lvl8pPr marL="4551609" indent="0">
              <a:buNone/>
              <a:defRPr sz="2000"/>
            </a:lvl8pPr>
            <a:lvl9pPr marL="5201839"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B602E0-CF3F-D14C-935E-3CFA67B0B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72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F267B-6844-AC43-8C74-D47683880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253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99B09-0D8B-3745-BA01-31C366004F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195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71BCA3-8882-564E-93BD-C83108DF25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872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9AB382-2FA9-D947-8FEC-9275EBF24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22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7580A5-E7C0-1147-91E9-CE1C4196F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5429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A60758-781A-C14D-9810-E0E100D2B8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855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3F48C8-F9BB-B443-9A16-96DCA5D7F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911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BA125C-724C-A84D-9F2F-29D05F178B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850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0240" y="390597"/>
            <a:ext cx="11704320" cy="83221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4EFC2E-2D95-CD49-AF2E-18C0152F2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36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4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7F8157E-7C35-0543-979C-3AAE113A6A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99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lgn="ctr" defTabSz="584200">
              <a:defRPr sz="1800">
                <a:solidFill>
                  <a:srgbClr val="FFFFFF"/>
                </a:solidFill>
                <a:latin typeface="+mj-lt"/>
                <a:ea typeface="+mj-ea"/>
                <a:cs typeface="+mj-cs"/>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240" y="390596"/>
            <a:ext cx="1170432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30046" tIns="65023" rIns="130046" bIns="6502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50240" y="2275841"/>
            <a:ext cx="11704320" cy="64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30046" tIns="65023" rIns="130046" bIns="650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0240"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30046" tIns="65023" rIns="130046" bIns="65023" numCol="1" anchor="t" anchorCtr="0" compatLnSpc="1">
            <a:prstTxWarp prst="textNoShape">
              <a:avLst/>
            </a:prstTxWarp>
          </a:bodyPr>
          <a:lstStyle>
            <a:lvl1pPr>
              <a:defRPr sz="2000" smtClean="0">
                <a:cs typeface="Arial" charset="0"/>
              </a:defRPr>
            </a:lvl1pPr>
          </a:lstStyle>
          <a:p>
            <a:pPr defTabSz="914400" fontAlgn="base" hangingPunct="1">
              <a:spcBef>
                <a:spcPct val="0"/>
              </a:spcBef>
              <a:spcAft>
                <a:spcPct val="0"/>
              </a:spcAft>
              <a:defRPr/>
            </a:pPr>
            <a:endParaRPr lang="en-US" kern="1200">
              <a:latin typeface="Arial" charset="0"/>
              <a:ea typeface="ＭＳ Ｐゴシック" charset="0"/>
            </a:endParaRPr>
          </a:p>
        </p:txBody>
      </p:sp>
      <p:sp>
        <p:nvSpPr>
          <p:cNvPr id="1029" name="Rectangle 5"/>
          <p:cNvSpPr>
            <a:spLocks noGrp="1" noChangeArrowheads="1"/>
          </p:cNvSpPr>
          <p:nvPr>
            <p:ph type="ftr" sz="quarter" idx="3"/>
          </p:nvPr>
        </p:nvSpPr>
        <p:spPr bwMode="auto">
          <a:xfrm>
            <a:off x="4443307" y="8882098"/>
            <a:ext cx="4118187"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30046" tIns="65023" rIns="130046" bIns="65023" numCol="1" anchor="t" anchorCtr="0" compatLnSpc="1">
            <a:prstTxWarp prst="textNoShape">
              <a:avLst/>
            </a:prstTxWarp>
          </a:bodyPr>
          <a:lstStyle>
            <a:lvl1pPr algn="ctr">
              <a:defRPr sz="2000" smtClean="0">
                <a:cs typeface="Arial" charset="0"/>
              </a:defRPr>
            </a:lvl1pPr>
          </a:lstStyle>
          <a:p>
            <a:pPr defTabSz="914400" fontAlgn="base" hangingPunct="1">
              <a:spcBef>
                <a:spcPct val="0"/>
              </a:spcBef>
              <a:spcAft>
                <a:spcPct val="0"/>
              </a:spcAft>
              <a:defRPr/>
            </a:pPr>
            <a:endParaRPr lang="en-US" kern="1200">
              <a:latin typeface="Arial" charset="0"/>
              <a:ea typeface="ＭＳ Ｐゴシック" charset="0"/>
            </a:endParaRPr>
          </a:p>
        </p:txBody>
      </p:sp>
      <p:sp>
        <p:nvSpPr>
          <p:cNvPr id="1030" name="Rectangle 6"/>
          <p:cNvSpPr>
            <a:spLocks noGrp="1" noChangeArrowheads="1"/>
          </p:cNvSpPr>
          <p:nvPr>
            <p:ph type="sldNum" sz="quarter" idx="4"/>
          </p:nvPr>
        </p:nvSpPr>
        <p:spPr bwMode="auto">
          <a:xfrm>
            <a:off x="9320107"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30046" tIns="65023" rIns="130046" bIns="65023" numCol="1" anchor="t" anchorCtr="0" compatLnSpc="1">
            <a:prstTxWarp prst="textNoShape">
              <a:avLst/>
            </a:prstTxWarp>
          </a:bodyPr>
          <a:lstStyle>
            <a:lvl1pPr algn="r">
              <a:defRPr sz="2000" smtClean="0">
                <a:cs typeface="Arial" charset="0"/>
              </a:defRPr>
            </a:lvl1pPr>
          </a:lstStyle>
          <a:p>
            <a:pPr defTabSz="914400" fontAlgn="base" hangingPunct="1">
              <a:spcBef>
                <a:spcPct val="0"/>
              </a:spcBef>
              <a:spcAft>
                <a:spcPct val="0"/>
              </a:spcAft>
              <a:defRPr/>
            </a:pPr>
            <a:fld id="{6D167E8D-CA22-3947-8830-F5A2B81DB258}" type="slidenum">
              <a:rPr lang="en-US" kern="1200">
                <a:latin typeface="Arial" charset="0"/>
                <a:ea typeface="ＭＳ Ｐゴシック" charset="0"/>
              </a:rPr>
              <a:pPr defTabSz="914400" fontAlgn="base" hangingPunct="1">
                <a:spcBef>
                  <a:spcPct val="0"/>
                </a:spcBef>
                <a:spcAft>
                  <a:spcPct val="0"/>
                </a:spcAft>
                <a:defRPr/>
              </a:pPr>
              <a:t>‹#›</a:t>
            </a:fld>
            <a:endParaRPr lang="en-US" kern="1200">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6300">
          <a:solidFill>
            <a:schemeClr val="tx2"/>
          </a:solidFill>
          <a:latin typeface="+mj-lt"/>
          <a:ea typeface="+mj-ea"/>
          <a:cs typeface="+mj-cs"/>
        </a:defRPr>
      </a:lvl1pPr>
      <a:lvl2pPr algn="ctr" rtl="0" eaLnBrk="0" fontAlgn="base" hangingPunct="0">
        <a:spcBef>
          <a:spcPct val="0"/>
        </a:spcBef>
        <a:spcAft>
          <a:spcPct val="0"/>
        </a:spcAft>
        <a:defRPr sz="63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63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63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6300">
          <a:solidFill>
            <a:schemeClr val="tx2"/>
          </a:solidFill>
          <a:latin typeface="Arial" charset="0"/>
          <a:ea typeface="ＭＳ Ｐゴシック" charset="0"/>
          <a:cs typeface="Arial" charset="0"/>
        </a:defRPr>
      </a:lvl5pPr>
      <a:lvl6pPr marL="650230" algn="ctr" rtl="0" fontAlgn="base">
        <a:spcBef>
          <a:spcPct val="0"/>
        </a:spcBef>
        <a:spcAft>
          <a:spcPct val="0"/>
        </a:spcAft>
        <a:defRPr sz="6300">
          <a:solidFill>
            <a:schemeClr val="tx2"/>
          </a:solidFill>
          <a:latin typeface="Arial" charset="0"/>
          <a:ea typeface="ＭＳ Ｐゴシック" charset="0"/>
          <a:cs typeface="Arial" charset="0"/>
        </a:defRPr>
      </a:lvl6pPr>
      <a:lvl7pPr marL="1300460" algn="ctr" rtl="0" fontAlgn="base">
        <a:spcBef>
          <a:spcPct val="0"/>
        </a:spcBef>
        <a:spcAft>
          <a:spcPct val="0"/>
        </a:spcAft>
        <a:defRPr sz="6300">
          <a:solidFill>
            <a:schemeClr val="tx2"/>
          </a:solidFill>
          <a:latin typeface="Arial" charset="0"/>
          <a:ea typeface="ＭＳ Ｐゴシック" charset="0"/>
          <a:cs typeface="Arial" charset="0"/>
        </a:defRPr>
      </a:lvl7pPr>
      <a:lvl8pPr marL="1950690" algn="ctr" rtl="0" fontAlgn="base">
        <a:spcBef>
          <a:spcPct val="0"/>
        </a:spcBef>
        <a:spcAft>
          <a:spcPct val="0"/>
        </a:spcAft>
        <a:defRPr sz="6300">
          <a:solidFill>
            <a:schemeClr val="tx2"/>
          </a:solidFill>
          <a:latin typeface="Arial" charset="0"/>
          <a:ea typeface="ＭＳ Ｐゴシック" charset="0"/>
          <a:cs typeface="Arial" charset="0"/>
        </a:defRPr>
      </a:lvl8pPr>
      <a:lvl9pPr marL="2600919" algn="ctr" rtl="0" fontAlgn="base">
        <a:spcBef>
          <a:spcPct val="0"/>
        </a:spcBef>
        <a:spcAft>
          <a:spcPct val="0"/>
        </a:spcAft>
        <a:defRPr sz="6300">
          <a:solidFill>
            <a:schemeClr val="tx2"/>
          </a:solidFill>
          <a:latin typeface="Arial" charset="0"/>
          <a:ea typeface="ＭＳ Ｐゴシック" charset="0"/>
          <a:cs typeface="Arial" charset="0"/>
        </a:defRPr>
      </a:lvl9pPr>
    </p:titleStyle>
    <p:bodyStyle>
      <a:lvl1pPr marL="487672" indent="-487672" algn="l" rtl="0" eaLnBrk="0" fontAlgn="base" hangingPunct="0">
        <a:spcBef>
          <a:spcPct val="20000"/>
        </a:spcBef>
        <a:spcAft>
          <a:spcPct val="0"/>
        </a:spcAft>
        <a:buChar char="•"/>
        <a:defRPr sz="4600">
          <a:solidFill>
            <a:schemeClr val="tx1"/>
          </a:solidFill>
          <a:latin typeface="+mn-lt"/>
          <a:ea typeface="+mn-ea"/>
          <a:cs typeface="+mn-cs"/>
        </a:defRPr>
      </a:lvl1pPr>
      <a:lvl2pPr marL="1056623" indent="-406394" algn="l" rtl="0" eaLnBrk="0" fontAlgn="base" hangingPunct="0">
        <a:spcBef>
          <a:spcPct val="20000"/>
        </a:spcBef>
        <a:spcAft>
          <a:spcPct val="0"/>
        </a:spcAft>
        <a:buChar char="–"/>
        <a:defRPr sz="4000">
          <a:solidFill>
            <a:schemeClr val="tx1"/>
          </a:solidFill>
          <a:latin typeface="+mn-lt"/>
          <a:ea typeface="Arial" charset="0"/>
          <a:cs typeface="+mn-cs"/>
        </a:defRPr>
      </a:lvl2pPr>
      <a:lvl3pPr marL="1625575" indent="-325115" algn="l" rtl="0" eaLnBrk="0" fontAlgn="base" hangingPunct="0">
        <a:spcBef>
          <a:spcPct val="20000"/>
        </a:spcBef>
        <a:spcAft>
          <a:spcPct val="0"/>
        </a:spcAft>
        <a:buChar char="•"/>
        <a:defRPr sz="3400">
          <a:solidFill>
            <a:schemeClr val="tx1"/>
          </a:solidFill>
          <a:latin typeface="+mn-lt"/>
          <a:ea typeface="Arial" charset="0"/>
          <a:cs typeface="+mn-cs"/>
        </a:defRPr>
      </a:lvl3pPr>
      <a:lvl4pPr marL="2275804" indent="-325115" algn="l" rtl="0" eaLnBrk="0" fontAlgn="base" hangingPunct="0">
        <a:spcBef>
          <a:spcPct val="20000"/>
        </a:spcBef>
        <a:spcAft>
          <a:spcPct val="0"/>
        </a:spcAft>
        <a:buChar char="–"/>
        <a:defRPr sz="2800">
          <a:solidFill>
            <a:schemeClr val="tx1"/>
          </a:solidFill>
          <a:latin typeface="+mn-lt"/>
          <a:ea typeface="Arial" charset="0"/>
          <a:cs typeface="+mn-cs"/>
        </a:defRPr>
      </a:lvl4pPr>
      <a:lvl5pPr marL="2926034" indent="-325115" algn="l" rtl="0" eaLnBrk="0" fontAlgn="base" hangingPunct="0">
        <a:spcBef>
          <a:spcPct val="20000"/>
        </a:spcBef>
        <a:spcAft>
          <a:spcPct val="0"/>
        </a:spcAft>
        <a:buChar char="»"/>
        <a:defRPr sz="2800">
          <a:solidFill>
            <a:schemeClr val="tx1"/>
          </a:solidFill>
          <a:latin typeface="+mn-lt"/>
          <a:ea typeface="Arial" charset="0"/>
          <a:cs typeface="+mn-cs"/>
        </a:defRPr>
      </a:lvl5pPr>
      <a:lvl6pPr marL="3576264" indent="-325115" algn="l" rtl="0" fontAlgn="base">
        <a:spcBef>
          <a:spcPct val="20000"/>
        </a:spcBef>
        <a:spcAft>
          <a:spcPct val="0"/>
        </a:spcAft>
        <a:buChar char="»"/>
        <a:defRPr sz="2800">
          <a:solidFill>
            <a:schemeClr val="tx1"/>
          </a:solidFill>
          <a:latin typeface="+mn-lt"/>
          <a:ea typeface="Arial" charset="0"/>
          <a:cs typeface="+mn-cs"/>
        </a:defRPr>
      </a:lvl6pPr>
      <a:lvl7pPr marL="4226494" indent="-325115" algn="l" rtl="0" fontAlgn="base">
        <a:spcBef>
          <a:spcPct val="20000"/>
        </a:spcBef>
        <a:spcAft>
          <a:spcPct val="0"/>
        </a:spcAft>
        <a:buChar char="»"/>
        <a:defRPr sz="2800">
          <a:solidFill>
            <a:schemeClr val="tx1"/>
          </a:solidFill>
          <a:latin typeface="+mn-lt"/>
          <a:ea typeface="Arial" charset="0"/>
          <a:cs typeface="+mn-cs"/>
        </a:defRPr>
      </a:lvl7pPr>
      <a:lvl8pPr marL="4876724" indent="-325115" algn="l" rtl="0" fontAlgn="base">
        <a:spcBef>
          <a:spcPct val="20000"/>
        </a:spcBef>
        <a:spcAft>
          <a:spcPct val="0"/>
        </a:spcAft>
        <a:buChar char="»"/>
        <a:defRPr sz="2800">
          <a:solidFill>
            <a:schemeClr val="tx1"/>
          </a:solidFill>
          <a:latin typeface="+mn-lt"/>
          <a:ea typeface="Arial" charset="0"/>
          <a:cs typeface="+mn-cs"/>
        </a:defRPr>
      </a:lvl8pPr>
      <a:lvl9pPr marL="5526954" indent="-325115" algn="l" rtl="0" fontAlgn="base">
        <a:spcBef>
          <a:spcPct val="20000"/>
        </a:spcBef>
        <a:spcAft>
          <a:spcPct val="0"/>
        </a:spcAft>
        <a:buChar char="»"/>
        <a:defRPr sz="2800">
          <a:solidFill>
            <a:schemeClr val="tx1"/>
          </a:solidFill>
          <a:latin typeface="+mn-lt"/>
          <a:ea typeface="Arial" charset="0"/>
          <a:cs typeface="+mn-cs"/>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t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t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t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2.t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8.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1.t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t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4.t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t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7.t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9.t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2.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t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2.t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flic.kr/p/p1FYTd" TargetMode="External"/><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5.xml"/><Relationship Id="rId3" Type="http://schemas.openxmlformats.org/officeDocument/2006/relationships/image" Target="../media/image64.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asted-image.tif"/>
          <p:cNvPicPr>
            <a:picLocks noChangeAspect="1"/>
          </p:cNvPicPr>
          <p:nvPr/>
        </p:nvPicPr>
        <p:blipFill>
          <a:blip r:embed="rId3">
            <a:extLst/>
          </a:blip>
          <a:stretch>
            <a:fillRect/>
          </a:stretch>
        </p:blipFill>
        <p:spPr>
          <a:xfrm>
            <a:off x="0" y="644759"/>
            <a:ext cx="13004801" cy="7797801"/>
          </a:xfrm>
          <a:prstGeom prst="rect">
            <a:avLst/>
          </a:prstGeom>
          <a:ln w="12700">
            <a:miter lim="400000"/>
          </a:ln>
        </p:spPr>
      </p:pic>
      <p:sp>
        <p:nvSpPr>
          <p:cNvPr id="165" name="Shape 165"/>
          <p:cNvSpPr/>
          <p:nvPr/>
        </p:nvSpPr>
        <p:spPr>
          <a:xfrm>
            <a:off x="1" y="1347319"/>
            <a:ext cx="13004800" cy="3877985"/>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lnSpc>
                <a:spcPct val="90000"/>
              </a:lnSpc>
              <a:defRPr sz="16000" b="1" spc="-159">
                <a:solidFill>
                  <a:srgbClr val="8EFA00"/>
                </a:solidFill>
                <a:latin typeface="Tahoma"/>
                <a:ea typeface="Tahoma"/>
                <a:cs typeface="Tahoma"/>
                <a:sym typeface="Tahoma"/>
              </a:defRPr>
            </a:lvl1pPr>
          </a:lstStyle>
          <a:p>
            <a:pPr algn="ctr"/>
            <a:r>
              <a:rPr sz="8800" dirty="0"/>
              <a:t>Emerging Tech Trends in </a:t>
            </a:r>
            <a:r>
              <a:rPr sz="8800" dirty="0" smtClean="0"/>
              <a:t>Libraries</a:t>
            </a:r>
            <a:endParaRPr lang="en-US" sz="8800" dirty="0" smtClean="0"/>
          </a:p>
          <a:p>
            <a:pPr algn="ctr"/>
            <a:r>
              <a:rPr lang="en-US" sz="3200" dirty="0" smtClean="0"/>
              <a:t>Tuesday, February 2, 2016</a:t>
            </a:r>
          </a:p>
          <a:p>
            <a:pPr algn="ctr"/>
            <a:endParaRPr lang="en-US" sz="3200" dirty="0"/>
          </a:p>
          <a:p>
            <a:pPr algn="ctr"/>
            <a:r>
              <a:rPr lang="en-US" sz="3200" dirty="0" smtClean="0"/>
              <a:t>An Infopeople Webinar</a:t>
            </a:r>
            <a:endParaRPr sz="3200" dirty="0"/>
          </a:p>
        </p:txBody>
      </p:sp>
      <p:sp>
        <p:nvSpPr>
          <p:cNvPr id="166" name="Shape 166"/>
          <p:cNvSpPr/>
          <p:nvPr/>
        </p:nvSpPr>
        <p:spPr>
          <a:xfrm>
            <a:off x="229548" y="9176762"/>
            <a:ext cx="12545704"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900">
                <a:solidFill>
                  <a:srgbClr val="FFFFFF"/>
                </a:solidFill>
                <a:latin typeface="Tahoma"/>
                <a:ea typeface="Tahoma"/>
                <a:cs typeface="Tahoma"/>
                <a:sym typeface="Tahoma"/>
              </a:defRPr>
            </a:lvl1pPr>
          </a:lstStyle>
          <a:p>
            <a:r>
              <a:t>david lee king | topeka &amp; shawnee county public library | davidleeking.com</a:t>
            </a:r>
          </a:p>
        </p:txBody>
      </p:sp>
      <p:sp>
        <p:nvSpPr>
          <p:cNvPr id="167" name="Shape 167"/>
          <p:cNvSpPr/>
          <p:nvPr/>
        </p:nvSpPr>
        <p:spPr>
          <a:xfrm>
            <a:off x="6695194" y="6256860"/>
            <a:ext cx="12369801" cy="2564805"/>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6000" b="1" spc="-159">
                <a:solidFill>
                  <a:srgbClr val="FFFB00"/>
                </a:solidFill>
                <a:latin typeface="Tahoma"/>
                <a:ea typeface="Tahoma"/>
                <a:cs typeface="Tahoma"/>
                <a:sym typeface="Tahoma"/>
              </a:defRPr>
            </a:lvl1pPr>
          </a:lstStyle>
          <a:p>
            <a:endParaRPr dirty="0"/>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p:nvPr/>
        </p:nvSpPr>
        <p:spPr>
          <a:xfrm>
            <a:off x="13168005" y="6888432"/>
            <a:ext cx="393800" cy="279401"/>
          </a:xfrm>
          <a:prstGeom prst="rect">
            <a:avLst/>
          </a:prstGeom>
          <a:ln w="12700">
            <a:miter lim="400000"/>
          </a:ln>
        </p:spPr>
        <p:txBody>
          <a:bodyPr wrap="none" lIns="50800" tIns="50800" rIns="50800" bIns="50800" anchor="ctr">
            <a:spAutoFit/>
          </a:bodyPr>
          <a:lstStyle/>
          <a:p>
            <a:endParaRPr/>
          </a:p>
        </p:txBody>
      </p:sp>
      <p:pic>
        <p:nvPicPr>
          <p:cNvPr id="211" name="IMG_6014.jpg"/>
          <p:cNvPicPr>
            <a:picLocks noChangeAspect="1"/>
          </p:cNvPicPr>
          <p:nvPr/>
        </p:nvPicPr>
        <p:blipFill>
          <a:blip r:embed="rId3">
            <a:extLst/>
          </a:blip>
          <a:stretch>
            <a:fillRect/>
          </a:stretch>
        </p:blipFill>
        <p:spPr>
          <a:xfrm>
            <a:off x="-404182" y="-2029782"/>
            <a:ext cx="13813164" cy="13813164"/>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16" name="Shape 216"/>
          <p:cNvSpPr/>
          <p:nvPr/>
        </p:nvSpPr>
        <p:spPr>
          <a:xfrm>
            <a:off x="12037433" y="9516533"/>
            <a:ext cx="989348"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FFFFFF"/>
                </a:solidFill>
              </a:defRPr>
            </a:lvl1pPr>
          </a:lstStyle>
          <a:p>
            <a:r>
              <a:t>flic.kr/p/2SRhrT</a:t>
            </a: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Silent_Herdsman_-_Cow_Heat_Detection_Systems.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25" name="Shape 225"/>
          <p:cNvSpPr/>
          <p:nvPr/>
        </p:nvSpPr>
        <p:spPr>
          <a:xfrm>
            <a:off x="14767" y="9520766"/>
            <a:ext cx="109671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5F"/>
                </a:solidFill>
              </a:defRPr>
            </a:lvl1pPr>
          </a:lstStyle>
          <a:p>
            <a:r>
              <a:t>flic.kr/p/akrhbx</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asted-image.png"/>
          <p:cNvPicPr>
            <a:picLocks noChangeAspect="1"/>
          </p:cNvPicPr>
          <p:nvPr/>
        </p:nvPicPr>
        <p:blipFill>
          <a:blip r:embed="rId3">
            <a:extLst/>
          </a:blip>
          <a:stretch>
            <a:fillRect/>
          </a:stretch>
        </p:blipFill>
        <p:spPr>
          <a:xfrm>
            <a:off x="0" y="533400"/>
            <a:ext cx="13004800" cy="8686800"/>
          </a:xfrm>
          <a:prstGeom prst="rect">
            <a:avLst/>
          </a:prstGeom>
          <a:ln w="12700">
            <a:miter lim="400000"/>
          </a:ln>
        </p:spPr>
      </p:pic>
      <p:sp>
        <p:nvSpPr>
          <p:cNvPr id="230" name="Shape 230"/>
          <p:cNvSpPr/>
          <p:nvPr/>
        </p:nvSpPr>
        <p:spPr>
          <a:xfrm>
            <a:off x="11743866" y="8968337"/>
            <a:ext cx="118958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A6AAA8"/>
                </a:solidFill>
              </a:defRPr>
            </a:lvl1pPr>
          </a:lstStyle>
          <a:p>
            <a:r>
              <a:t>flic.kr/p/mFcVCt</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asted-image.png"/>
          <p:cNvPicPr>
            <a:picLocks noChangeAspect="1"/>
          </p:cNvPicPr>
          <p:nvPr/>
        </p:nvPicPr>
        <p:blipFill>
          <a:blip r:embed="rId3">
            <a:extLst/>
          </a:blip>
          <a:stretch>
            <a:fillRect/>
          </a:stretch>
        </p:blipFill>
        <p:spPr>
          <a:xfrm>
            <a:off x="0" y="1219200"/>
            <a:ext cx="13004800" cy="7315200"/>
          </a:xfrm>
          <a:prstGeom prst="rect">
            <a:avLst/>
          </a:prstGeom>
          <a:ln w="12700">
            <a:miter lim="400000"/>
          </a:ln>
        </p:spPr>
      </p:pic>
      <p:sp>
        <p:nvSpPr>
          <p:cNvPr id="235" name="Shape 235"/>
          <p:cNvSpPr/>
          <p:nvPr/>
        </p:nvSpPr>
        <p:spPr>
          <a:xfrm>
            <a:off x="6432500" y="4864100"/>
            <a:ext cx="393800" cy="279401"/>
          </a:xfrm>
          <a:prstGeom prst="rect">
            <a:avLst/>
          </a:prstGeom>
          <a:ln w="12700">
            <a:miter lim="400000"/>
          </a:ln>
        </p:spPr>
        <p:txBody>
          <a:bodyPr wrap="none" lIns="50800" tIns="50800" rIns="50800" bIns="50800" anchor="ctr">
            <a:spAutoFit/>
          </a:bodyPr>
          <a:lstStyle/>
          <a:p>
            <a:endParaRPr/>
          </a:p>
        </p:txBody>
      </p:sp>
      <p:sp>
        <p:nvSpPr>
          <p:cNvPr id="236" name="Shape 236"/>
          <p:cNvSpPr/>
          <p:nvPr/>
        </p:nvSpPr>
        <p:spPr>
          <a:xfrm>
            <a:off x="-7280" y="5884375"/>
            <a:ext cx="124911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flic.kr/p/pMY9RB</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41" name="Shape 241"/>
          <p:cNvSpPr/>
          <p:nvPr/>
        </p:nvSpPr>
        <p:spPr>
          <a:xfrm>
            <a:off x="14767" y="9520766"/>
            <a:ext cx="109671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5F"/>
                </a:solidFill>
              </a:defRPr>
            </a:lvl1pPr>
          </a:lstStyle>
          <a:p>
            <a:r>
              <a:t>flic.kr/p/akrhbx</a:t>
            </a:r>
          </a:p>
        </p:txBody>
      </p:sp>
      <p:sp>
        <p:nvSpPr>
          <p:cNvPr id="242" name="Shape 242"/>
          <p:cNvSpPr/>
          <p:nvPr/>
        </p:nvSpPr>
        <p:spPr>
          <a:xfrm>
            <a:off x="209733" y="1981175"/>
            <a:ext cx="12573001" cy="57912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90000"/>
              </a:lnSpc>
              <a:defRPr sz="13300" b="1">
                <a:solidFill>
                  <a:srgbClr val="FFFB00"/>
                </a:solidFill>
                <a:latin typeface="Tahoma"/>
                <a:ea typeface="Tahoma"/>
                <a:cs typeface="Tahoma"/>
                <a:sym typeface="Tahoma"/>
              </a:defRPr>
            </a:lvl1pPr>
          </a:lstStyle>
          <a:p>
            <a:r>
              <a:t>What’s this mean for the library?</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droppedImage-filtered.png"/>
          <p:cNvPicPr>
            <a:picLocks noChangeAspect="1"/>
          </p:cNvPicPr>
          <p:nvPr/>
        </p:nvPicPr>
        <p:blipFill>
          <a:blip r:embed="rId3">
            <a:extLst/>
          </a:blip>
          <a:stretch>
            <a:fillRect/>
          </a:stretch>
        </p:blipFill>
        <p:spPr>
          <a:xfrm>
            <a:off x="0" y="1448652"/>
            <a:ext cx="13974597" cy="9320947"/>
          </a:xfrm>
          <a:prstGeom prst="rect">
            <a:avLst/>
          </a:prstGeom>
          <a:ln w="12700">
            <a:miter lim="400000"/>
          </a:ln>
        </p:spPr>
      </p:pic>
      <p:sp>
        <p:nvSpPr>
          <p:cNvPr id="247" name="Shape 247"/>
          <p:cNvSpPr/>
          <p:nvPr/>
        </p:nvSpPr>
        <p:spPr>
          <a:xfrm>
            <a:off x="-1217827" y="-3058985"/>
            <a:ext cx="8200629" cy="154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t>2</a:t>
            </a:r>
          </a:p>
        </p:txBody>
      </p:sp>
      <p:sp>
        <p:nvSpPr>
          <p:cNvPr id="248" name="Shape 248"/>
          <p:cNvSpPr/>
          <p:nvPr/>
        </p:nvSpPr>
        <p:spPr>
          <a:xfrm>
            <a:off x="1555381" y="2687765"/>
            <a:ext cx="11181736" cy="39370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25000" b="1">
                <a:solidFill>
                  <a:srgbClr val="8EFA00"/>
                </a:solidFill>
                <a:latin typeface="Tahoma"/>
                <a:ea typeface="Tahoma"/>
                <a:cs typeface="Tahoma"/>
                <a:sym typeface="Tahoma"/>
              </a:defRPr>
            </a:lvl1pPr>
          </a:lstStyle>
          <a:p>
            <a:r>
              <a:t>mobile</a:t>
            </a:r>
          </a:p>
        </p:txBody>
      </p:sp>
      <p:sp>
        <p:nvSpPr>
          <p:cNvPr id="249" name="Shape 249"/>
          <p:cNvSpPr/>
          <p:nvPr/>
        </p:nvSpPr>
        <p:spPr>
          <a:xfrm rot="755299">
            <a:off x="8621991" y="8077200"/>
            <a:ext cx="217656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5E5E5E"/>
                </a:solidFill>
                <a:latin typeface="+mn-lt"/>
                <a:ea typeface="+mn-ea"/>
                <a:cs typeface="+mn-cs"/>
                <a:sym typeface="Gill Sans"/>
              </a:defRPr>
            </a:lvl1pPr>
          </a:lstStyle>
          <a:p>
            <a:r>
              <a:t>flickr.com/photos/ramyoga/3025034131/</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53" name="droppedImage.png"/>
          <p:cNvPicPr>
            <a:picLocks noChangeAspect="1"/>
          </p:cNvPicPr>
          <p:nvPr/>
        </p:nvPicPr>
        <p:blipFill>
          <a:blip r:embed="rId4">
            <a:extLst/>
          </a:blip>
          <a:stretch>
            <a:fillRect/>
          </a:stretch>
        </p:blipFill>
        <p:spPr>
          <a:xfrm>
            <a:off x="-2146300" y="-1016000"/>
            <a:ext cx="15257213" cy="11785600"/>
          </a:xfrm>
          <a:prstGeom prst="rect">
            <a:avLst/>
          </a:prstGeom>
          <a:ln w="12700">
            <a:miter lim="400000"/>
          </a:ln>
        </p:spPr>
      </p:pic>
      <p:sp>
        <p:nvSpPr>
          <p:cNvPr id="254" name="Shape 254"/>
          <p:cNvSpPr/>
          <p:nvPr/>
        </p:nvSpPr>
        <p:spPr>
          <a:xfrm>
            <a:off x="10631964" y="-6350"/>
            <a:ext cx="2359498"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n-lt"/>
                <a:ea typeface="+mn-ea"/>
                <a:cs typeface="+mn-cs"/>
                <a:sym typeface="Gill Sans"/>
              </a:defRPr>
            </a:lvl1pPr>
          </a:lstStyle>
          <a:p>
            <a:r>
              <a:t>flickr.com/photos/mr_t_in_dc/6937521074/</a:t>
            </a:r>
          </a:p>
        </p:txBody>
      </p:sp>
      <p:sp>
        <p:nvSpPr>
          <p:cNvPr id="255" name="Shape 255"/>
          <p:cNvSpPr/>
          <p:nvPr/>
        </p:nvSpPr>
        <p:spPr>
          <a:xfrm>
            <a:off x="7163922" y="4083819"/>
            <a:ext cx="5676901" cy="57912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defTabSz="584200">
              <a:lnSpc>
                <a:spcPct val="90000"/>
              </a:lnSpc>
              <a:defRPr sz="13300" b="1">
                <a:solidFill>
                  <a:srgbClr val="FFFB00"/>
                </a:solidFill>
                <a:latin typeface="Tahoma"/>
                <a:ea typeface="Tahoma"/>
                <a:cs typeface="Tahoma"/>
                <a:sym typeface="Tahoma"/>
              </a:defRPr>
            </a:pPr>
            <a:r>
              <a:t>not a </a:t>
            </a:r>
            <a:br/>
            <a:r>
              <a:t>good idea</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droppedImage.png"/>
          <p:cNvPicPr>
            <a:picLocks noChangeAspect="1"/>
          </p:cNvPicPr>
          <p:nvPr/>
        </p:nvPicPr>
        <p:blipFill>
          <a:blip r:embed="rId3">
            <a:extLst/>
          </a:blip>
          <a:stretch>
            <a:fillRect/>
          </a:stretch>
        </p:blipFill>
        <p:spPr>
          <a:xfrm>
            <a:off x="0" y="533400"/>
            <a:ext cx="13004800" cy="8674100"/>
          </a:xfrm>
          <a:prstGeom prst="rect">
            <a:avLst/>
          </a:prstGeom>
          <a:ln w="12700">
            <a:miter lim="400000"/>
          </a:ln>
        </p:spPr>
      </p:pic>
      <p:sp>
        <p:nvSpPr>
          <p:cNvPr id="260" name="Shape 260"/>
          <p:cNvSpPr/>
          <p:nvPr/>
        </p:nvSpPr>
        <p:spPr>
          <a:xfrm>
            <a:off x="10399439" y="9194800"/>
            <a:ext cx="2609467"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929292"/>
                </a:solidFill>
                <a:latin typeface="+mn-lt"/>
                <a:ea typeface="+mn-ea"/>
                <a:cs typeface="+mn-cs"/>
                <a:sym typeface="Gill Sans"/>
              </a:defRPr>
            </a:lvl1pPr>
          </a:lstStyle>
          <a:p>
            <a:r>
              <a:t>flickr.com/photos/73295603@N00/7195432918/</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asted-image.tif"/>
          <p:cNvPicPr>
            <a:picLocks noChangeAspect="1"/>
          </p:cNvPicPr>
          <p:nvPr/>
        </p:nvPicPr>
        <p:blipFill>
          <a:blip r:embed="rId3">
            <a:extLst/>
          </a:blip>
          <a:stretch>
            <a:fillRect/>
          </a:stretch>
        </p:blipFill>
        <p:spPr>
          <a:xfrm>
            <a:off x="275456" y="-104755"/>
            <a:ext cx="12453888" cy="9963110"/>
          </a:xfrm>
          <a:prstGeom prst="rect">
            <a:avLst/>
          </a:prstGeom>
          <a:ln w="12700">
            <a:miter lim="400000"/>
          </a:ln>
        </p:spPr>
      </p:pic>
      <p:sp>
        <p:nvSpPr>
          <p:cNvPr id="172" name="Shape 172"/>
          <p:cNvSpPr/>
          <p:nvPr/>
        </p:nvSpPr>
        <p:spPr>
          <a:xfrm>
            <a:off x="10717247" y="-8869"/>
            <a:ext cx="2224905"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flickr.com/photos/lgb06/4390432853/</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pasted-image.png"/>
          <p:cNvPicPr>
            <a:picLocks noChangeAspect="1"/>
          </p:cNvPicPr>
          <p:nvPr/>
        </p:nvPicPr>
        <p:blipFill>
          <a:blip r:embed="rId3">
            <a:extLst/>
          </a:blip>
          <a:stretch>
            <a:fillRect/>
          </a:stretch>
        </p:blipFill>
        <p:spPr>
          <a:xfrm>
            <a:off x="0" y="539750"/>
            <a:ext cx="13004800" cy="8674100"/>
          </a:xfrm>
          <a:prstGeom prst="rect">
            <a:avLst/>
          </a:prstGeom>
          <a:ln w="12700">
            <a:miter lim="400000"/>
          </a:ln>
        </p:spPr>
      </p:pic>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638941" y="1198660"/>
            <a:ext cx="14282681" cy="6388101"/>
          </a:xfrm>
          <a:prstGeom prst="rect">
            <a:avLst/>
          </a:prstGeom>
          <a:ln w="12700">
            <a:miter lim="400000"/>
          </a:ln>
          <a:effectLst>
            <a:reflection stA="50000" endPos="40000" dir="5400000" sy="-10000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1000" b="1">
                <a:solidFill>
                  <a:srgbClr val="FFFFFF"/>
                </a:solidFill>
                <a:latin typeface="Tahoma"/>
                <a:ea typeface="Tahoma"/>
                <a:cs typeface="Tahoma"/>
                <a:sym typeface="Tahoma"/>
              </a:defRPr>
            </a:lvl1pPr>
          </a:lstStyle>
          <a:p>
            <a:r>
              <a:t>68%</a:t>
            </a:r>
          </a:p>
        </p:txBody>
      </p:sp>
      <p:sp>
        <p:nvSpPr>
          <p:cNvPr id="269" name="Shape 269"/>
          <p:cNvSpPr/>
          <p:nvPr/>
        </p:nvSpPr>
        <p:spPr>
          <a:xfrm>
            <a:off x="1060450" y="7150398"/>
            <a:ext cx="10883901"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6000" b="1">
                <a:solidFill>
                  <a:srgbClr val="FFFFFF"/>
                </a:solidFill>
                <a:latin typeface="Tahoma"/>
                <a:ea typeface="Tahoma"/>
                <a:cs typeface="Tahoma"/>
                <a:sym typeface="Tahoma"/>
              </a:defRPr>
            </a:lvl1pPr>
          </a:lstStyle>
          <a:p>
            <a:r>
              <a:t>of US Adults own smartphones</a:t>
            </a: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3" name="Untitled.jpg"/>
          <p:cNvPicPr>
            <a:picLocks noChangeAspect="1"/>
          </p:cNvPicPr>
          <p:nvPr/>
        </p:nvPicPr>
        <p:blipFill>
          <a:blip r:embed="rId3">
            <a:extLst/>
          </a:blip>
          <a:stretch>
            <a:fillRect/>
          </a:stretch>
        </p:blipFill>
        <p:spPr>
          <a:xfrm>
            <a:off x="1352089" y="949979"/>
            <a:ext cx="10300622" cy="7853642"/>
          </a:xfrm>
          <a:prstGeom prst="rect">
            <a:avLst/>
          </a:prstGeom>
          <a:ln w="12700">
            <a:miter lim="400000"/>
          </a:ln>
        </p:spPr>
      </p:pic>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asted-image.png"/>
          <p:cNvPicPr>
            <a:picLocks noChangeAspect="1"/>
          </p:cNvPicPr>
          <p:nvPr/>
        </p:nvPicPr>
        <p:blipFill>
          <a:blip r:embed="rId3">
            <a:extLst/>
          </a:blip>
          <a:stretch>
            <a:fillRect/>
          </a:stretch>
        </p:blipFill>
        <p:spPr>
          <a:xfrm>
            <a:off x="3754437" y="0"/>
            <a:ext cx="5495926" cy="9753600"/>
          </a:xfrm>
          <a:prstGeom prst="rect">
            <a:avLst/>
          </a:prstGeom>
          <a:ln w="12700">
            <a:miter lim="400000"/>
          </a:ln>
        </p:spPr>
      </p:pic>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websitev5iphone.pdf"/>
          <p:cNvPicPr>
            <a:picLocks noChangeAspect="1"/>
          </p:cNvPicPr>
          <p:nvPr/>
        </p:nvPicPr>
        <p:blipFill>
          <a:blip r:embed="rId3">
            <a:extLst/>
          </a:blip>
          <a:stretch>
            <a:fillRect/>
          </a:stretch>
        </p:blipFill>
        <p:spPr>
          <a:xfrm>
            <a:off x="8966200" y="393700"/>
            <a:ext cx="2604051" cy="8978900"/>
          </a:xfrm>
          <a:prstGeom prst="rect">
            <a:avLst/>
          </a:prstGeom>
          <a:ln w="12700">
            <a:miter lim="400000"/>
          </a:ln>
        </p:spPr>
      </p:pic>
      <p:pic>
        <p:nvPicPr>
          <p:cNvPr id="282" name="website8-2-13.pdf"/>
          <p:cNvPicPr>
            <a:picLocks noChangeAspect="1"/>
          </p:cNvPicPr>
          <p:nvPr/>
        </p:nvPicPr>
        <p:blipFill>
          <a:blip r:embed="rId4">
            <a:extLst/>
          </a:blip>
          <a:stretch>
            <a:fillRect/>
          </a:stretch>
        </p:blipFill>
        <p:spPr>
          <a:xfrm>
            <a:off x="1435100" y="389466"/>
            <a:ext cx="6724650" cy="8966201"/>
          </a:xfrm>
          <a:prstGeom prst="rect">
            <a:avLst/>
          </a:prstGeom>
          <a:ln w="12700">
            <a:miter lim="400000"/>
          </a:ln>
        </p:spPr>
      </p:pic>
      <p:sp>
        <p:nvSpPr>
          <p:cNvPr id="283" name="Shape 283"/>
          <p:cNvSpPr/>
          <p:nvPr/>
        </p:nvSpPr>
        <p:spPr>
          <a:xfrm>
            <a:off x="-2452" y="2997199"/>
            <a:ext cx="12776201" cy="3759201"/>
          </a:xfrm>
          <a:prstGeom prst="rect">
            <a:avLst/>
          </a:prstGeom>
          <a:ln w="12700">
            <a:miter lim="400000"/>
          </a:ln>
          <a:effectLst>
            <a:outerShdw blurRad="63500" dist="72852" dir="2845452" rotWithShape="0">
              <a:srgbClr val="000000">
                <a:alpha val="752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80000"/>
              </a:lnSpc>
              <a:defRPr sz="13300" b="1">
                <a:solidFill>
                  <a:srgbClr val="FF9300"/>
                </a:solidFill>
                <a:latin typeface="Tahoma"/>
                <a:ea typeface="Tahoma"/>
                <a:cs typeface="Tahoma"/>
                <a:sym typeface="Tahoma"/>
              </a:defRPr>
            </a:lvl1pPr>
          </a:lstStyle>
          <a:p>
            <a:r>
              <a:t>design for mobile</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websitev5iphone.pdf"/>
          <p:cNvPicPr>
            <a:picLocks noChangeAspect="1"/>
          </p:cNvPicPr>
          <p:nvPr/>
        </p:nvPicPr>
        <p:blipFill>
          <a:blip r:embed="rId3">
            <a:extLst/>
          </a:blip>
          <a:stretch>
            <a:fillRect/>
          </a:stretch>
        </p:blipFill>
        <p:spPr>
          <a:xfrm>
            <a:off x="8966200" y="393700"/>
            <a:ext cx="2604051" cy="8978900"/>
          </a:xfrm>
          <a:prstGeom prst="rect">
            <a:avLst/>
          </a:prstGeom>
          <a:ln w="12700">
            <a:miter lim="400000"/>
          </a:ln>
        </p:spPr>
      </p:pic>
      <p:pic>
        <p:nvPicPr>
          <p:cNvPr id="288" name="website8-2-13.pdf"/>
          <p:cNvPicPr>
            <a:picLocks noChangeAspect="1"/>
          </p:cNvPicPr>
          <p:nvPr/>
        </p:nvPicPr>
        <p:blipFill>
          <a:blip r:embed="rId4">
            <a:extLst/>
          </a:blip>
          <a:stretch>
            <a:fillRect/>
          </a:stretch>
        </p:blipFill>
        <p:spPr>
          <a:xfrm>
            <a:off x="1435100" y="389466"/>
            <a:ext cx="6724650" cy="8966201"/>
          </a:xfrm>
          <a:prstGeom prst="rect">
            <a:avLst/>
          </a:prstGeom>
          <a:ln w="12700">
            <a:miter lim="400000"/>
          </a:ln>
        </p:spPr>
      </p:pic>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93" name="Shape 293"/>
          <p:cNvSpPr/>
          <p:nvPr/>
        </p:nvSpPr>
        <p:spPr>
          <a:xfrm>
            <a:off x="266700" y="800100"/>
            <a:ext cx="7547913" cy="2400301"/>
          </a:xfrm>
          <a:prstGeom prst="rect">
            <a:avLst/>
          </a:prstGeom>
          <a:solidFill>
            <a:srgbClr val="606060"/>
          </a:solidFill>
          <a:ln w="12700">
            <a:miter lim="400000"/>
          </a:ln>
          <a:effectLst>
            <a:outerShdw blurRad="127000" dist="203200" dir="2700000" rotWithShape="0">
              <a:srgbClr val="000000">
                <a:alpha val="8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70000"/>
              </a:lnSpc>
              <a:defRPr sz="15000" b="1">
                <a:solidFill>
                  <a:srgbClr val="FFFFFF"/>
                </a:solidFill>
                <a:effectLst>
                  <a:outerShdw blurRad="127000" dist="76200" dir="2700000" rotWithShape="0">
                    <a:srgbClr val="000000">
                      <a:alpha val="75000"/>
                    </a:srgbClr>
                  </a:outerShdw>
                </a:effectLst>
                <a:latin typeface="Tahoma"/>
                <a:ea typeface="Tahoma"/>
                <a:cs typeface="Tahoma"/>
                <a:sym typeface="Tahoma"/>
              </a:defRPr>
            </a:lvl1pPr>
          </a:lstStyle>
          <a:p>
            <a:r>
              <a:t>teens…</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98" name="Shape 298"/>
          <p:cNvSpPr/>
          <p:nvPr/>
        </p:nvSpPr>
        <p:spPr>
          <a:xfrm>
            <a:off x="266700" y="-4445"/>
            <a:ext cx="6810478" cy="4009391"/>
          </a:xfrm>
          <a:prstGeom prst="rect">
            <a:avLst/>
          </a:prstGeom>
          <a:solidFill>
            <a:srgbClr val="606060"/>
          </a:solidFill>
          <a:ln w="12700">
            <a:miter lim="400000"/>
          </a:ln>
          <a:effectLst>
            <a:outerShdw blurRad="127000" dist="203200" dir="2700000" rotWithShape="0">
              <a:srgbClr val="000000">
                <a:alpha val="8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70000"/>
              </a:lnSpc>
              <a:defRPr sz="15000" b="1">
                <a:solidFill>
                  <a:srgbClr val="FFFFFF"/>
                </a:solidFill>
                <a:effectLst>
                  <a:outerShdw blurRad="127000" dist="76200" dir="2700000" rotWithShape="0">
                    <a:srgbClr val="000000">
                      <a:alpha val="75000"/>
                    </a:srgbClr>
                  </a:outerShdw>
                </a:effectLst>
                <a:latin typeface="Tahoma"/>
                <a:ea typeface="Tahoma"/>
                <a:cs typeface="Tahoma"/>
                <a:sym typeface="Tahoma"/>
              </a:defRPr>
            </a:pPr>
            <a:r>
              <a:t>cell</a:t>
            </a:r>
            <a:br/>
            <a:r>
              <a:t>mostly</a:t>
            </a: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droppedImage.png"/>
          <p:cNvPicPr>
            <a:picLocks noChangeAspect="1"/>
          </p:cNvPicPr>
          <p:nvPr/>
        </p:nvPicPr>
        <p:blipFill>
          <a:blip r:embed="rId3">
            <a:alphaModFix amt="80000"/>
            <a:extLst/>
          </a:blip>
          <a:stretch>
            <a:fillRect/>
          </a:stretch>
        </p:blipFill>
        <p:spPr>
          <a:xfrm>
            <a:off x="0" y="-15875"/>
            <a:ext cx="13004800" cy="9753600"/>
          </a:xfrm>
          <a:prstGeom prst="rect">
            <a:avLst/>
          </a:prstGeom>
          <a:ln w="12700">
            <a:miter lim="400000"/>
          </a:ln>
        </p:spPr>
      </p:pic>
      <p:sp>
        <p:nvSpPr>
          <p:cNvPr id="303" name="Shape 303"/>
          <p:cNvSpPr/>
          <p:nvPr/>
        </p:nvSpPr>
        <p:spPr>
          <a:xfrm>
            <a:off x="-2451" y="1545270"/>
            <a:ext cx="12776201" cy="5791201"/>
          </a:xfrm>
          <a:prstGeom prst="rect">
            <a:avLst/>
          </a:prstGeom>
          <a:ln w="12700">
            <a:miter lim="400000"/>
          </a:ln>
          <a:effectLst>
            <a:outerShdw blurRad="63500" dist="72852" dir="2845452" rotWithShape="0">
              <a:srgbClr val="000000">
                <a:alpha val="75256"/>
              </a:srgbClr>
            </a:outerShdw>
          </a:effectLst>
          <a:extLst>
            <a:ext uri="{C572A759-6A51-4108-AA02-DFA0A04FC94B}">
              <ma14:wrappingTextBoxFlag xmlns:ma14="http://schemas.microsoft.com/office/mac/drawingml/2011/main" val="1"/>
            </a:ext>
          </a:extLst>
        </p:spPr>
        <p:txBody>
          <a:bodyPr lIns="50800" tIns="50800" rIns="50800" bIns="50800" anchor="b">
            <a:spAutoFit/>
          </a:bodyPr>
          <a:lstStyle>
            <a:lvl1pPr algn="r" defTabSz="584200">
              <a:lnSpc>
                <a:spcPct val="90000"/>
              </a:lnSpc>
              <a:defRPr sz="13300" b="1">
                <a:solidFill>
                  <a:srgbClr val="FFFB00"/>
                </a:solidFill>
                <a:latin typeface="Tahoma"/>
                <a:ea typeface="Tahoma"/>
                <a:cs typeface="Tahoma"/>
                <a:sym typeface="Tahoma"/>
              </a:defRPr>
            </a:lvl1pPr>
          </a:lstStyle>
          <a:p>
            <a:r>
              <a:t>what do your mobile users need?</a:t>
            </a:r>
          </a:p>
        </p:txBody>
      </p:sp>
      <p:sp>
        <p:nvSpPr>
          <p:cNvPr id="304" name="Shape 304"/>
          <p:cNvSpPr/>
          <p:nvPr/>
        </p:nvSpPr>
        <p:spPr>
          <a:xfrm>
            <a:off x="6021" y="9490075"/>
            <a:ext cx="2441303"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a:solidFill>
                  <a:srgbClr val="FFFFFF"/>
                </a:solidFill>
                <a:latin typeface="+mn-lt"/>
                <a:ea typeface="+mn-ea"/>
                <a:cs typeface="+mn-cs"/>
                <a:sym typeface="Gill Sans"/>
              </a:defRPr>
            </a:lvl1pPr>
          </a:lstStyle>
          <a:p>
            <a:r>
              <a:t>flickr.com/photos/beavis/2425374221/</a:t>
            </a:r>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asted-image.png"/>
          <p:cNvPicPr>
            <a:picLocks noChangeAspect="1"/>
          </p:cNvPicPr>
          <p:nvPr/>
        </p:nvPicPr>
        <p:blipFill>
          <a:blip r:embed="rId3">
            <a:extLst/>
          </a:blip>
          <a:stretch>
            <a:fillRect/>
          </a:stretch>
        </p:blipFill>
        <p:spPr>
          <a:xfrm>
            <a:off x="0" y="539750"/>
            <a:ext cx="13004800" cy="8674100"/>
          </a:xfrm>
          <a:prstGeom prst="rect">
            <a:avLst/>
          </a:prstGeom>
          <a:ln w="12700">
            <a:miter lim="400000"/>
          </a:ln>
        </p:spPr>
      </p:pic>
      <p:sp>
        <p:nvSpPr>
          <p:cNvPr id="309" name="Shape 309"/>
          <p:cNvSpPr/>
          <p:nvPr/>
        </p:nvSpPr>
        <p:spPr>
          <a:xfrm>
            <a:off x="11952767" y="9160933"/>
            <a:ext cx="106704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A6AAA8"/>
                </a:solidFill>
              </a:defRPr>
            </a:lvl1pPr>
          </a:lstStyle>
          <a:p>
            <a:r>
              <a:t>flic.kr/p/99GGKN</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LinkNYC_and_Tech_Trends_for_2015_3hr.png"/>
          <p:cNvPicPr>
            <a:picLocks noChangeAspect="1"/>
          </p:cNvPicPr>
          <p:nvPr/>
        </p:nvPicPr>
        <p:blipFill>
          <a:blip r:embed="rId3">
            <a:extLst/>
          </a:blip>
          <a:stretch>
            <a:fillRect/>
          </a:stretch>
        </p:blipFill>
        <p:spPr>
          <a:xfrm>
            <a:off x="-1" y="-23770"/>
            <a:ext cx="14744534" cy="9945333"/>
          </a:xfrm>
          <a:prstGeom prst="rect">
            <a:avLst/>
          </a:prstGeom>
          <a:ln w="12700">
            <a:miter lim="400000"/>
          </a:ln>
        </p:spPr>
      </p:pic>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asted-image.tif"/>
          <p:cNvPicPr>
            <a:picLocks noChangeAspect="1"/>
          </p:cNvPicPr>
          <p:nvPr/>
        </p:nvPicPr>
        <p:blipFill>
          <a:blip r:embed="rId3">
            <a:extLst/>
          </a:blip>
          <a:stretch>
            <a:fillRect/>
          </a:stretch>
        </p:blipFill>
        <p:spPr>
          <a:xfrm>
            <a:off x="-45735" y="0"/>
            <a:ext cx="13096270" cy="11510394"/>
          </a:xfrm>
          <a:prstGeom prst="rect">
            <a:avLst/>
          </a:prstGeom>
          <a:ln w="12700">
            <a:miter lim="400000"/>
          </a:ln>
        </p:spPr>
      </p:pic>
      <p:sp>
        <p:nvSpPr>
          <p:cNvPr id="318" name="Shape 318"/>
          <p:cNvSpPr/>
          <p:nvPr/>
        </p:nvSpPr>
        <p:spPr>
          <a:xfrm>
            <a:off x="7788440" y="3810000"/>
            <a:ext cx="4985310"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FFFFFF"/>
                </a:solidFill>
                <a:latin typeface="Tahoma"/>
                <a:ea typeface="Tahoma"/>
                <a:cs typeface="Tahoma"/>
                <a:sym typeface="Tahoma"/>
              </a:defRPr>
            </a:lvl1pPr>
          </a:lstStyle>
          <a:p>
            <a:r>
              <a:t>BYOD</a:t>
            </a:r>
          </a:p>
        </p:txBody>
      </p:sp>
      <p:sp>
        <p:nvSpPr>
          <p:cNvPr id="319" name="Shape 319"/>
          <p:cNvSpPr/>
          <p:nvPr/>
        </p:nvSpPr>
        <p:spPr>
          <a:xfrm>
            <a:off x="10209654" y="9487791"/>
            <a:ext cx="2690740"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flickr.com/photos/fishbraintexas/7263316350/</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pasted-image.tif"/>
          <p:cNvPicPr>
            <a:picLocks noChangeAspect="1"/>
          </p:cNvPicPr>
          <p:nvPr/>
        </p:nvPicPr>
        <p:blipFill>
          <a:blip r:embed="rId3">
            <a:extLst/>
          </a:blip>
          <a:stretch>
            <a:fillRect/>
          </a:stretch>
        </p:blipFill>
        <p:spPr>
          <a:xfrm>
            <a:off x="-45735" y="0"/>
            <a:ext cx="13096270" cy="11510394"/>
          </a:xfrm>
          <a:prstGeom prst="rect">
            <a:avLst/>
          </a:prstGeom>
          <a:ln w="12700">
            <a:miter lim="400000"/>
          </a:ln>
        </p:spPr>
      </p:pic>
      <p:sp>
        <p:nvSpPr>
          <p:cNvPr id="324" name="Shape 324"/>
          <p:cNvSpPr/>
          <p:nvPr/>
        </p:nvSpPr>
        <p:spPr>
          <a:xfrm>
            <a:off x="2586582" y="4217826"/>
            <a:ext cx="10235597" cy="5384801"/>
          </a:xfrm>
          <a:prstGeom prst="rect">
            <a:avLst/>
          </a:prstGeom>
          <a:solidFill>
            <a:srgbClr val="53585F"/>
          </a:solidFill>
          <a:ln w="12700">
            <a:miter lim="400000"/>
          </a:ln>
          <a:effectLst>
            <a:outerShdw blurRad="63500" dist="72852" dir="2845452" rotWithShape="0">
              <a:srgbClr val="000000">
                <a:alpha val="752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80000"/>
              </a:lnSpc>
              <a:defRPr sz="13300" b="1">
                <a:solidFill>
                  <a:srgbClr val="FFFB00"/>
                </a:solidFill>
                <a:latin typeface="Tahoma"/>
                <a:ea typeface="Tahoma"/>
                <a:cs typeface="Tahoma"/>
                <a:sym typeface="Tahoma"/>
              </a:defRPr>
            </a:lvl1pPr>
          </a:lstStyle>
          <a:p>
            <a:r>
              <a:t>What’s this mean for the library?</a:t>
            </a:r>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29" name="Shape 329"/>
          <p:cNvSpPr/>
          <p:nvPr/>
        </p:nvSpPr>
        <p:spPr>
          <a:xfrm>
            <a:off x="-1023785" y="-3153244"/>
            <a:ext cx="8200629" cy="154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t>3</a:t>
            </a:r>
          </a:p>
        </p:txBody>
      </p:sp>
      <p:sp>
        <p:nvSpPr>
          <p:cNvPr id="330" name="Shape 330"/>
          <p:cNvSpPr/>
          <p:nvPr/>
        </p:nvSpPr>
        <p:spPr>
          <a:xfrm>
            <a:off x="6349" y="2099476"/>
            <a:ext cx="12992101" cy="492506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80000"/>
              </a:lnSpc>
              <a:defRPr sz="17500" b="1">
                <a:solidFill>
                  <a:srgbClr val="8EFA00"/>
                </a:solidFill>
                <a:latin typeface="Tahoma"/>
                <a:ea typeface="Tahoma"/>
                <a:cs typeface="Tahoma"/>
                <a:sym typeface="Tahoma"/>
              </a:defRPr>
            </a:lvl1pPr>
          </a:lstStyle>
          <a:p>
            <a:r>
              <a:t>Consumer Technology</a:t>
            </a:r>
          </a:p>
        </p:txBody>
      </p:sp>
      <p:sp>
        <p:nvSpPr>
          <p:cNvPr id="331" name="Shape 331"/>
          <p:cNvSpPr/>
          <p:nvPr/>
        </p:nvSpPr>
        <p:spPr>
          <a:xfrm>
            <a:off x="9990971" y="9487791"/>
            <a:ext cx="2980045"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flickr.com/photos/personalspokesman/105737843/</a:t>
            </a: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36" name="Shape 336"/>
          <p:cNvSpPr/>
          <p:nvPr/>
        </p:nvSpPr>
        <p:spPr>
          <a:xfrm>
            <a:off x="9990971" y="9487791"/>
            <a:ext cx="2980045"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flickr.com/photos/personalspokesman/105737843/</a:t>
            </a:r>
          </a:p>
        </p:txBody>
      </p:sp>
      <p:sp>
        <p:nvSpPr>
          <p:cNvPr id="337" name="Shape 337"/>
          <p:cNvSpPr/>
          <p:nvPr/>
        </p:nvSpPr>
        <p:spPr>
          <a:xfrm>
            <a:off x="1248875" y="3810000"/>
            <a:ext cx="10507050" cy="2133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8EFA00"/>
                </a:solidFill>
                <a:latin typeface="Tahoma"/>
                <a:ea typeface="Tahoma"/>
                <a:cs typeface="Tahoma"/>
                <a:sym typeface="Tahoma"/>
              </a:defRPr>
            </a:lvl1pPr>
          </a:lstStyle>
          <a:p>
            <a:r>
              <a:t>stuff we use</a:t>
            </a: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pasted-image.png"/>
          <p:cNvPicPr>
            <a:picLocks noChangeAspect="1"/>
          </p:cNvPicPr>
          <p:nvPr/>
        </p:nvPicPr>
        <p:blipFill>
          <a:blip r:embed="rId3">
            <a:extLst/>
          </a:blip>
          <a:stretch>
            <a:fillRect/>
          </a:stretch>
        </p:blipFill>
        <p:spPr>
          <a:xfrm>
            <a:off x="0" y="476250"/>
            <a:ext cx="13004800" cy="8801100"/>
          </a:xfrm>
          <a:prstGeom prst="rect">
            <a:avLst/>
          </a:prstGeom>
          <a:ln w="12700">
            <a:miter lim="400000"/>
          </a:ln>
        </p:spPr>
      </p:pic>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46" name="Shape 346"/>
          <p:cNvSpPr/>
          <p:nvPr/>
        </p:nvSpPr>
        <p:spPr>
          <a:xfrm>
            <a:off x="10228098" y="-25208"/>
            <a:ext cx="269086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flickr.com/photos/sarabeephoto/8563344780/</a:t>
            </a:r>
          </a:p>
        </p:txBody>
      </p:sp>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a:effectLst>
            <a:outerShdw blurRad="63500" dist="90805" dir="2870238" rotWithShape="0">
              <a:srgbClr val="000000">
                <a:alpha val="79878"/>
              </a:srgbClr>
            </a:outerShdw>
          </a:effectLst>
        </p:spPr>
      </p:pic>
      <p:sp>
        <p:nvSpPr>
          <p:cNvPr id="351" name="Shape 351"/>
          <p:cNvSpPr/>
          <p:nvPr/>
        </p:nvSpPr>
        <p:spPr>
          <a:xfrm>
            <a:off x="-298442" y="2984499"/>
            <a:ext cx="13601684" cy="378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2000" b="1">
                <a:solidFill>
                  <a:srgbClr val="FFFFFF"/>
                </a:solidFill>
                <a:effectLst>
                  <a:outerShdw blurRad="63500" dist="90805" dir="2870238" rotWithShape="0">
                    <a:srgbClr val="000000">
                      <a:alpha val="79878"/>
                    </a:srgbClr>
                  </a:outerShdw>
                </a:effectLst>
                <a:latin typeface="Tahoma"/>
                <a:ea typeface="Tahoma"/>
                <a:cs typeface="Tahoma"/>
                <a:sym typeface="Tahoma"/>
              </a:defRPr>
            </a:lvl1pPr>
          </a:lstStyle>
          <a:p>
            <a:r>
              <a:t>smartphones, tablets, laptops</a:t>
            </a:r>
          </a:p>
        </p:txBody>
      </p:sp>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pasted-image.tif"/>
          <p:cNvPicPr>
            <a:picLocks noChangeAspect="1"/>
          </p:cNvPicPr>
          <p:nvPr/>
        </p:nvPicPr>
        <p:blipFill>
          <a:blip r:embed="rId3">
            <a:extLst/>
          </a:blip>
          <a:stretch>
            <a:fillRect/>
          </a:stretch>
        </p:blipFill>
        <p:spPr>
          <a:xfrm>
            <a:off x="1660579" y="0"/>
            <a:ext cx="9835662" cy="9753601"/>
          </a:xfrm>
          <a:prstGeom prst="rect">
            <a:avLst/>
          </a:prstGeom>
          <a:ln w="12700">
            <a:miter lim="400000"/>
          </a:ln>
        </p:spPr>
      </p:pic>
      <p:sp>
        <p:nvSpPr>
          <p:cNvPr id="356" name="Shape 356"/>
          <p:cNvSpPr/>
          <p:nvPr/>
        </p:nvSpPr>
        <p:spPr>
          <a:xfrm>
            <a:off x="5294406" y="2184399"/>
            <a:ext cx="7366738" cy="53848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80000"/>
              </a:lnSpc>
              <a:defRPr sz="13300" b="1">
                <a:solidFill>
                  <a:srgbClr val="FFFFFF"/>
                </a:solidFill>
                <a:latin typeface="Tahoma"/>
                <a:ea typeface="Tahoma"/>
                <a:cs typeface="Tahoma"/>
                <a:sym typeface="Tahoma"/>
              </a:defRPr>
            </a:lvl1pPr>
          </a:lstStyle>
          <a:p>
            <a:r>
              <a:t>gaming - HUGE changes</a:t>
            </a:r>
          </a:p>
        </p:txBody>
      </p:sp>
      <p:sp>
        <p:nvSpPr>
          <p:cNvPr id="357" name="Shape 357"/>
          <p:cNvSpPr/>
          <p:nvPr/>
        </p:nvSpPr>
        <p:spPr>
          <a:xfrm>
            <a:off x="10890387" y="9487791"/>
            <a:ext cx="2069585"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flickr.com/photos/ian_d/30859899/</a:t>
            </a:r>
          </a:p>
        </p:txBody>
      </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62" name="Shape 362"/>
          <p:cNvSpPr/>
          <p:nvPr/>
        </p:nvSpPr>
        <p:spPr>
          <a:xfrm>
            <a:off x="11996009" y="-3183"/>
            <a:ext cx="98934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A6AAA8"/>
                </a:solidFill>
              </a:defRPr>
            </a:lvl1pPr>
          </a:lstStyle>
          <a:p>
            <a:r>
              <a:t>flic.kr/p/bzYBiM</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nvSpPr>
        <p:spPr>
          <a:xfrm>
            <a:off x="447625" y="6294139"/>
            <a:ext cx="12109550"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FFFFFF"/>
                </a:solidFill>
                <a:latin typeface="Tahoma"/>
                <a:ea typeface="Tahoma"/>
                <a:cs typeface="Tahoma"/>
                <a:sym typeface="Tahoma"/>
              </a:defRPr>
            </a:lvl1pPr>
          </a:lstStyle>
          <a:p>
            <a:r>
              <a:t>10 year cycles</a:t>
            </a:r>
          </a:p>
        </p:txBody>
      </p:sp>
      <p:pic>
        <p:nvPicPr>
          <p:cNvPr id="181" name="pasted-image.tif"/>
          <p:cNvPicPr>
            <a:picLocks noChangeAspect="1"/>
          </p:cNvPicPr>
          <p:nvPr/>
        </p:nvPicPr>
        <p:blipFill>
          <a:blip r:embed="rId3">
            <a:extLst/>
          </a:blip>
          <a:stretch>
            <a:fillRect/>
          </a:stretch>
        </p:blipFill>
        <p:spPr>
          <a:xfrm>
            <a:off x="-1" y="1758950"/>
            <a:ext cx="13004801" cy="4356100"/>
          </a:xfrm>
          <a:prstGeom prst="rect">
            <a:avLst/>
          </a:prstGeom>
          <a:ln w="12700">
            <a:miter lim="400000"/>
          </a:ln>
        </p:spPr>
      </p:pic>
      <p:sp>
        <p:nvSpPr>
          <p:cNvPr id="182" name="Shape 182"/>
          <p:cNvSpPr/>
          <p:nvPr/>
        </p:nvSpPr>
        <p:spPr>
          <a:xfrm>
            <a:off x="10532465" y="1516119"/>
            <a:ext cx="2415274"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flickr.com/photos/wwworks/5063710551/</a:t>
            </a:r>
          </a:p>
        </p:txBody>
      </p:sp>
    </p:spTree>
  </p:cSld>
  <p:clrMapOvr>
    <a:masterClrMapping/>
  </p:clrMapOvr>
  <p:transition xmlns:p14="http://schemas.microsoft.com/office/powerpoint/2010/mai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Screenshot 11:16:13, 12:12 PM.png"/>
          <p:cNvPicPr>
            <a:picLocks noChangeAspect="1"/>
          </p:cNvPicPr>
          <p:nvPr/>
        </p:nvPicPr>
        <p:blipFill>
          <a:blip r:embed="rId3">
            <a:extLst/>
          </a:blip>
          <a:stretch>
            <a:fillRect/>
          </a:stretch>
        </p:blipFill>
        <p:spPr>
          <a:xfrm>
            <a:off x="-18508" y="-2953"/>
            <a:ext cx="13041816" cy="11029506"/>
          </a:xfrm>
          <a:prstGeom prst="rect">
            <a:avLst/>
          </a:prstGeom>
          <a:ln w="12700">
            <a:miter lim="400000"/>
          </a:ln>
        </p:spPr>
      </p:pic>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Welcome_to_Steam.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asted-image.png"/>
          <p:cNvPicPr>
            <a:picLocks noChangeAspect="1"/>
          </p:cNvPicPr>
          <p:nvPr/>
        </p:nvPicPr>
        <p:blipFill>
          <a:blip r:embed="rId3">
            <a:extLst/>
          </a:blip>
          <a:stretch>
            <a:fillRect/>
          </a:stretch>
        </p:blipFill>
        <p:spPr>
          <a:xfrm>
            <a:off x="0" y="539750"/>
            <a:ext cx="13004800" cy="8674100"/>
          </a:xfrm>
          <a:prstGeom prst="rect">
            <a:avLst/>
          </a:prstGeom>
          <a:ln w="12700">
            <a:miter lim="400000"/>
          </a:ln>
        </p:spPr>
      </p:pic>
      <p:sp>
        <p:nvSpPr>
          <p:cNvPr id="375" name="Shape 375"/>
          <p:cNvSpPr/>
          <p:nvPr/>
        </p:nvSpPr>
        <p:spPr>
          <a:xfrm>
            <a:off x="11670545" y="293511"/>
            <a:ext cx="1342505"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A6AAA8"/>
                </a:solidFill>
              </a:defRPr>
            </a:lvl1pPr>
          </a:lstStyle>
          <a:p>
            <a:r>
              <a:t>https://flic.kr/p/rpB1bd</a:t>
            </a:r>
          </a:p>
        </p:txBody>
      </p:sp>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ngress.png"/>
          <p:cNvPicPr>
            <a:picLocks noChangeAspect="1"/>
          </p:cNvPicPr>
          <p:nvPr/>
        </p:nvPicPr>
        <p:blipFill>
          <a:blip r:embed="rId3">
            <a:extLst/>
          </a:blip>
          <a:stretch>
            <a:fillRect/>
          </a:stretch>
        </p:blipFill>
        <p:spPr>
          <a:xfrm>
            <a:off x="0" y="204907"/>
            <a:ext cx="13004801" cy="9343786"/>
          </a:xfrm>
          <a:prstGeom prst="rect">
            <a:avLst/>
          </a:prstGeom>
          <a:ln w="12700">
            <a:miter lim="400000"/>
          </a:ln>
        </p:spPr>
      </p:pic>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pasted-image.tif"/>
          <p:cNvPicPr>
            <a:picLocks noChangeAspect="1"/>
          </p:cNvPicPr>
          <p:nvPr/>
        </p:nvPicPr>
        <p:blipFill>
          <a:blip r:embed="rId3">
            <a:extLst/>
          </a:blip>
          <a:stretch>
            <a:fillRect/>
          </a:stretch>
        </p:blipFill>
        <p:spPr>
          <a:xfrm>
            <a:off x="0" y="0"/>
            <a:ext cx="14623260" cy="9753600"/>
          </a:xfrm>
          <a:prstGeom prst="rect">
            <a:avLst/>
          </a:prstGeom>
          <a:ln w="12700">
            <a:miter lim="400000"/>
          </a:ln>
        </p:spPr>
      </p:pic>
      <p:sp>
        <p:nvSpPr>
          <p:cNvPr id="384" name="Shape 384"/>
          <p:cNvSpPr/>
          <p:nvPr/>
        </p:nvSpPr>
        <p:spPr>
          <a:xfrm>
            <a:off x="-953494" y="6978854"/>
            <a:ext cx="13116498" cy="27178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8" algn="ctr" defTabSz="584200">
              <a:defRPr sz="17100" b="1">
                <a:solidFill>
                  <a:srgbClr val="8EFA00"/>
                </a:solidFill>
                <a:latin typeface="Tahoma"/>
                <a:ea typeface="Tahoma"/>
                <a:cs typeface="Tahoma"/>
                <a:sym typeface="Tahoma"/>
              </a:defRPr>
            </a:pPr>
            <a:r>
              <a:t>Television</a:t>
            </a:r>
          </a:p>
        </p:txBody>
      </p:sp>
      <p:sp>
        <p:nvSpPr>
          <p:cNvPr id="385" name="Shape 385"/>
          <p:cNvSpPr/>
          <p:nvPr/>
        </p:nvSpPr>
        <p:spPr>
          <a:xfrm>
            <a:off x="10136663" y="9487791"/>
            <a:ext cx="2799706"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flickr.com/photos/75012107@N05/9183539215/</a:t>
            </a:r>
          </a:p>
        </p:txBody>
      </p:sp>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asted-image.png"/>
          <p:cNvPicPr>
            <a:picLocks noChangeAspect="1"/>
          </p:cNvPicPr>
          <p:nvPr/>
        </p:nvPicPr>
        <p:blipFill>
          <a:blip r:embed="rId3">
            <a:extLst/>
          </a:blip>
          <a:stretch>
            <a:fillRect/>
          </a:stretch>
        </p:blipFill>
        <p:spPr>
          <a:xfrm>
            <a:off x="-1271847" y="-42841"/>
            <a:ext cx="15548494" cy="9839282"/>
          </a:xfrm>
          <a:prstGeom prst="rect">
            <a:avLst/>
          </a:prstGeom>
          <a:ln w="12700">
            <a:miter lim="400000"/>
          </a:ln>
        </p:spPr>
      </p:pic>
      <p:sp>
        <p:nvSpPr>
          <p:cNvPr id="390" name="Shape 390"/>
          <p:cNvSpPr/>
          <p:nvPr/>
        </p:nvSpPr>
        <p:spPr>
          <a:xfrm>
            <a:off x="54636" y="7673015"/>
            <a:ext cx="12895529" cy="2133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3300" b="1">
                <a:solidFill>
                  <a:srgbClr val="8EFA00"/>
                </a:solidFill>
                <a:latin typeface="Tahoma"/>
                <a:ea typeface="Tahoma"/>
                <a:cs typeface="Tahoma"/>
                <a:sym typeface="Tahoma"/>
              </a:defRPr>
            </a:lvl1pPr>
          </a:lstStyle>
          <a:p>
            <a:r>
              <a:t>connected cars</a:t>
            </a:r>
          </a:p>
        </p:txBody>
      </p:sp>
      <p:sp>
        <p:nvSpPr>
          <p:cNvPr id="391" name="Shape 391"/>
          <p:cNvSpPr/>
          <p:nvPr/>
        </p:nvSpPr>
        <p:spPr>
          <a:xfrm>
            <a:off x="28249" y="18403"/>
            <a:ext cx="996666"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A6AAA8"/>
                </a:solidFill>
              </a:defRPr>
            </a:lvl1pPr>
          </a:lstStyle>
          <a:p>
            <a:r>
              <a:t>flic.kr/p/nHqun2</a:t>
            </a: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pasted-image.png"/>
          <p:cNvPicPr>
            <a:picLocks noChangeAspect="1"/>
          </p:cNvPicPr>
          <p:nvPr/>
        </p:nvPicPr>
        <p:blipFill>
          <a:blip r:embed="rId3">
            <a:extLst/>
          </a:blip>
          <a:stretch>
            <a:fillRect/>
          </a:stretch>
        </p:blipFill>
        <p:spPr>
          <a:xfrm>
            <a:off x="172512" y="-1"/>
            <a:ext cx="12659776" cy="9753601"/>
          </a:xfrm>
          <a:prstGeom prst="rect">
            <a:avLst/>
          </a:prstGeom>
          <a:ln w="12700">
            <a:miter lim="400000"/>
          </a:ln>
        </p:spPr>
      </p:pic>
      <p:sp>
        <p:nvSpPr>
          <p:cNvPr id="396" name="Shape 396"/>
          <p:cNvSpPr/>
          <p:nvPr/>
        </p:nvSpPr>
        <p:spPr>
          <a:xfrm>
            <a:off x="10564670" y="9478706"/>
            <a:ext cx="22575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DCDEE0"/>
                </a:solidFill>
              </a:defRPr>
            </a:lvl1pPr>
          </a:lstStyle>
          <a:p>
            <a:r>
              <a:t>http://www.startupbootcamp.org</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0" name="pasted-image.tif"/>
          <p:cNvPicPr>
            <a:picLocks noChangeAspect="1"/>
          </p:cNvPicPr>
          <p:nvPr/>
        </p:nvPicPr>
        <p:blipFill>
          <a:blip r:embed="rId3">
            <a:extLst/>
          </a:blip>
          <a:stretch>
            <a:fillRect/>
          </a:stretch>
        </p:blipFill>
        <p:spPr>
          <a:xfrm>
            <a:off x="1625600" y="0"/>
            <a:ext cx="9753600" cy="9753600"/>
          </a:xfrm>
          <a:prstGeom prst="rect">
            <a:avLst/>
          </a:prstGeom>
          <a:ln w="12700">
            <a:miter lim="400000"/>
          </a:ln>
        </p:spPr>
      </p:pic>
      <p:sp>
        <p:nvSpPr>
          <p:cNvPr id="401" name="Shape 401"/>
          <p:cNvSpPr/>
          <p:nvPr/>
        </p:nvSpPr>
        <p:spPr>
          <a:xfrm>
            <a:off x="4414671" y="7723850"/>
            <a:ext cx="8384128" cy="2133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EA2213"/>
                </a:solidFill>
                <a:latin typeface="Tahoma"/>
                <a:ea typeface="Tahoma"/>
                <a:cs typeface="Tahoma"/>
                <a:sym typeface="Tahoma"/>
              </a:defRPr>
            </a:lvl1pPr>
          </a:lstStyle>
          <a:p>
            <a:r>
              <a:t>Batteries!</a:t>
            </a:r>
          </a:p>
        </p:txBody>
      </p:sp>
      <p:sp>
        <p:nvSpPr>
          <p:cNvPr id="402" name="Shape 402"/>
          <p:cNvSpPr/>
          <p:nvPr/>
        </p:nvSpPr>
        <p:spPr>
          <a:xfrm>
            <a:off x="5946811" y="48823"/>
            <a:ext cx="6996652"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C0C0C0"/>
                </a:solidFill>
                <a:latin typeface="+mj-lt"/>
                <a:ea typeface="+mj-ea"/>
                <a:cs typeface="+mj-cs"/>
                <a:sym typeface="Helvetica Light"/>
              </a:defRPr>
            </a:lvl1pPr>
          </a:lstStyle>
          <a:p>
            <a:r>
              <a:t>http://widgetlove.com/media/catalog/product/cache/1/image/d1eb4c9f6ec46dda73e75238af223687/s/k/sku_60646_1.jpg</a:t>
            </a:r>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pasted-image.png"/>
          <p:cNvPicPr>
            <a:picLocks noChangeAspect="1"/>
          </p:cNvPicPr>
          <p:nvPr/>
        </p:nvPicPr>
        <p:blipFill>
          <a:blip r:embed="rId2">
            <a:extLst/>
          </a:blip>
          <a:stretch>
            <a:fillRect/>
          </a:stretch>
        </p:blipFill>
        <p:spPr>
          <a:xfrm>
            <a:off x="0" y="524933"/>
            <a:ext cx="13004800" cy="8703734"/>
          </a:xfrm>
          <a:prstGeom prst="rect">
            <a:avLst/>
          </a:prstGeom>
          <a:ln w="12700">
            <a:miter lim="400000"/>
          </a:ln>
        </p:spPr>
      </p:pic>
      <p:sp>
        <p:nvSpPr>
          <p:cNvPr id="407" name="Shape 407"/>
          <p:cNvSpPr/>
          <p:nvPr/>
        </p:nvSpPr>
        <p:spPr>
          <a:xfrm>
            <a:off x="1062776" y="8954319"/>
            <a:ext cx="397698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https://en.wikipedia.org/wiki/Toyota_Prius_Plug-in_Hybrid</a:t>
            </a:r>
          </a:p>
        </p:txBody>
      </p:sp>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asted-image.png"/>
          <p:cNvPicPr>
            <a:picLocks noChangeAspect="1"/>
          </p:cNvPicPr>
          <p:nvPr/>
        </p:nvPicPr>
        <p:blipFill>
          <a:blip r:embed="rId3">
            <a:extLst/>
          </a:blip>
          <a:stretch>
            <a:fillRect/>
          </a:stretch>
        </p:blipFill>
        <p:spPr>
          <a:xfrm>
            <a:off x="-1" y="698051"/>
            <a:ext cx="13004801" cy="8357498"/>
          </a:xfrm>
          <a:prstGeom prst="rect">
            <a:avLst/>
          </a:prstGeom>
          <a:ln w="12700">
            <a:miter lim="400000"/>
          </a:ln>
        </p:spPr>
      </p:pic>
      <p:sp>
        <p:nvSpPr>
          <p:cNvPr id="410" name="Shape 410"/>
          <p:cNvSpPr/>
          <p:nvPr/>
        </p:nvSpPr>
        <p:spPr>
          <a:xfrm>
            <a:off x="7418347" y="8765540"/>
            <a:ext cx="560278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https://www.kickstarter.com/projects/ericclifton/orison-rethink-the-power-of-energy</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187" name="Shape 187"/>
          <p:cNvSpPr/>
          <p:nvPr/>
        </p:nvSpPr>
        <p:spPr>
          <a:xfrm>
            <a:off x="10558812" y="9469284"/>
            <a:ext cx="2436613"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flickr.com/photos/gumption/5318386773/</a:t>
            </a:r>
          </a:p>
        </p:txBody>
      </p:sp>
    </p:spTree>
  </p:cSld>
  <p:clrMapOvr>
    <a:masterClrMapping/>
  </p:clrMapOvr>
  <p:transition xmlns:p14="http://schemas.microsoft.com/office/powerpoint/2010/mai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15" name="Shape 415"/>
          <p:cNvSpPr/>
          <p:nvPr/>
        </p:nvSpPr>
        <p:spPr>
          <a:xfrm>
            <a:off x="209733" y="1981175"/>
            <a:ext cx="12573001" cy="57912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90000"/>
              </a:lnSpc>
              <a:defRPr sz="13300" b="1">
                <a:solidFill>
                  <a:srgbClr val="FFFB00"/>
                </a:solidFill>
                <a:latin typeface="Tahoma"/>
                <a:ea typeface="Tahoma"/>
                <a:cs typeface="Tahoma"/>
                <a:sym typeface="Tahoma"/>
              </a:defRPr>
            </a:lvl1pPr>
          </a:lstStyle>
          <a:p>
            <a:r>
              <a:t>What’s this mean for the library?</a:t>
            </a:r>
          </a:p>
        </p:txBody>
      </p:sp>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pasted-image.tif"/>
          <p:cNvPicPr>
            <a:picLocks noChangeAspect="1"/>
          </p:cNvPicPr>
          <p:nvPr/>
        </p:nvPicPr>
        <p:blipFill>
          <a:blip r:embed="rId3">
            <a:extLst/>
          </a:blip>
          <a:stretch>
            <a:fillRect/>
          </a:stretch>
        </p:blipFill>
        <p:spPr>
          <a:xfrm>
            <a:off x="0" y="644759"/>
            <a:ext cx="13004801" cy="7797801"/>
          </a:xfrm>
          <a:prstGeom prst="rect">
            <a:avLst/>
          </a:prstGeom>
          <a:ln w="12700">
            <a:miter lim="400000"/>
          </a:ln>
        </p:spPr>
      </p:pic>
      <p:sp>
        <p:nvSpPr>
          <p:cNvPr id="420" name="Shape 420"/>
          <p:cNvSpPr/>
          <p:nvPr/>
        </p:nvSpPr>
        <p:spPr>
          <a:xfrm>
            <a:off x="-557864" y="-3171590"/>
            <a:ext cx="8200629" cy="154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t>4</a:t>
            </a:r>
          </a:p>
        </p:txBody>
      </p:sp>
      <p:sp>
        <p:nvSpPr>
          <p:cNvPr id="421" name="Shape 421"/>
          <p:cNvSpPr/>
          <p:nvPr/>
        </p:nvSpPr>
        <p:spPr>
          <a:xfrm>
            <a:off x="4067309" y="3720738"/>
            <a:ext cx="7954430" cy="538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lnSpc>
                <a:spcPct val="80000"/>
              </a:lnSpc>
              <a:defRPr sz="13300" b="1">
                <a:solidFill>
                  <a:srgbClr val="A8D242"/>
                </a:solidFill>
                <a:latin typeface="Tahoma"/>
                <a:ea typeface="Tahoma"/>
                <a:cs typeface="Tahoma"/>
                <a:sym typeface="Tahoma"/>
              </a:defRPr>
            </a:pPr>
            <a:r>
              <a:t>wearable</a:t>
            </a:r>
            <a:br/>
            <a:r>
              <a:t>tech-</a:t>
            </a:r>
            <a:br/>
            <a:r>
              <a:t>nology</a:t>
            </a:r>
          </a:p>
        </p:txBody>
      </p:sp>
      <p:sp>
        <p:nvSpPr>
          <p:cNvPr id="422" name="Shape 422"/>
          <p:cNvSpPr/>
          <p:nvPr/>
        </p:nvSpPr>
        <p:spPr>
          <a:xfrm>
            <a:off x="10569288" y="30316"/>
            <a:ext cx="2415661"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flickr.com/photos/keoni101/7069578953/</a:t>
            </a:r>
          </a:p>
        </p:txBody>
      </p:sp>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Apple.png"/>
          <p:cNvPicPr>
            <a:picLocks noChangeAspect="1"/>
          </p:cNvPicPr>
          <p:nvPr/>
        </p:nvPicPr>
        <p:blipFill>
          <a:blip r:embed="rId3">
            <a:extLst/>
          </a:blip>
          <a:stretch>
            <a:fillRect/>
          </a:stretch>
        </p:blipFill>
        <p:spPr>
          <a:xfrm>
            <a:off x="0" y="0"/>
            <a:ext cx="13004801" cy="9753601"/>
          </a:xfrm>
          <a:prstGeom prst="rect">
            <a:avLst/>
          </a:prstGeom>
          <a:ln w="12700">
            <a:miter lim="400000"/>
          </a:ln>
        </p:spPr>
      </p:pic>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Apple.png"/>
          <p:cNvPicPr>
            <a:picLocks noChangeAspect="1"/>
          </p:cNvPicPr>
          <p:nvPr/>
        </p:nvPicPr>
        <p:blipFill>
          <a:blip r:embed="rId2">
            <a:extLst/>
          </a:blip>
          <a:stretch>
            <a:fillRect/>
          </a:stretch>
        </p:blipFill>
        <p:spPr>
          <a:xfrm>
            <a:off x="0" y="0"/>
            <a:ext cx="13004801" cy="9753601"/>
          </a:xfrm>
          <a:prstGeom prst="rect">
            <a:avLst/>
          </a:prstGeom>
          <a:ln w="12700">
            <a:miter lim="400000"/>
          </a:ln>
        </p:spPr>
      </p:pic>
      <p:pic>
        <p:nvPicPr>
          <p:cNvPr id="431" name="pasted-image.png"/>
          <p:cNvPicPr>
            <a:picLocks noChangeAspect="1"/>
          </p:cNvPicPr>
          <p:nvPr/>
        </p:nvPicPr>
        <p:blipFill>
          <a:blip r:embed="rId3">
            <a:extLst/>
          </a:blip>
          <a:stretch>
            <a:fillRect/>
          </a:stretch>
        </p:blipFill>
        <p:spPr>
          <a:xfrm>
            <a:off x="0" y="735565"/>
            <a:ext cx="13004801" cy="8282470"/>
          </a:xfrm>
          <a:prstGeom prst="rect">
            <a:avLst/>
          </a:prstGeom>
          <a:ln w="12700">
            <a:miter lim="400000"/>
          </a:ln>
        </p:spPr>
      </p:pic>
      <p:sp>
        <p:nvSpPr>
          <p:cNvPr id="432" name="Shape 432"/>
          <p:cNvSpPr/>
          <p:nvPr/>
        </p:nvSpPr>
        <p:spPr>
          <a:xfrm>
            <a:off x="9258310" y="8682527"/>
            <a:ext cx="3662611"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53585F"/>
                </a:solidFill>
              </a:defRPr>
            </a:lvl1pPr>
          </a:lstStyle>
          <a:p>
            <a:r>
              <a:t>pearlsofprofundity.files.wordpress.com/2013/08/dick-tracy-5.jpg</a:t>
            </a:r>
          </a:p>
        </p:txBody>
      </p:sp>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asted-image.tif"/>
          <p:cNvPicPr>
            <a:picLocks noChangeAspect="1"/>
          </p:cNvPicPr>
          <p:nvPr/>
        </p:nvPicPr>
        <p:blipFill>
          <a:blip r:embed="rId3">
            <a:extLst/>
          </a:blip>
          <a:stretch>
            <a:fillRect/>
          </a:stretch>
        </p:blipFill>
        <p:spPr>
          <a:xfrm>
            <a:off x="0" y="-615950"/>
            <a:ext cx="13004801" cy="10985500"/>
          </a:xfrm>
          <a:prstGeom prst="rect">
            <a:avLst/>
          </a:prstGeom>
          <a:ln w="12700">
            <a:miter lim="400000"/>
          </a:ln>
        </p:spPr>
      </p:pic>
      <p:sp>
        <p:nvSpPr>
          <p:cNvPr id="435" name="Shape 435"/>
          <p:cNvSpPr/>
          <p:nvPr/>
        </p:nvSpPr>
        <p:spPr>
          <a:xfrm>
            <a:off x="1835028" y="7739890"/>
            <a:ext cx="11046440" cy="2133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934C31"/>
                </a:solidFill>
                <a:latin typeface="Tahoma"/>
                <a:ea typeface="Tahoma"/>
                <a:cs typeface="Tahoma"/>
                <a:sym typeface="Tahoma"/>
              </a:defRPr>
            </a:lvl1pPr>
          </a:lstStyle>
          <a:p>
            <a:r>
              <a:t>Google Glass</a:t>
            </a:r>
          </a:p>
        </p:txBody>
      </p:sp>
      <p:sp>
        <p:nvSpPr>
          <p:cNvPr id="436" name="Shape 436"/>
          <p:cNvSpPr/>
          <p:nvPr/>
        </p:nvSpPr>
        <p:spPr>
          <a:xfrm>
            <a:off x="10392499" y="11808"/>
            <a:ext cx="2563868"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flickr.com/photos/blazenhoff/10075402254/</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pasted-image.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41" name="Shape 441"/>
          <p:cNvSpPr/>
          <p:nvPr/>
        </p:nvSpPr>
        <p:spPr>
          <a:xfrm>
            <a:off x="11298812" y="39738"/>
            <a:ext cx="168086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https://flic.kr/p/BrmcwQ</a:t>
            </a:r>
          </a:p>
        </p:txBody>
      </p:sp>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asted-image.tif"/>
          <p:cNvPicPr>
            <a:picLocks noChangeAspect="1"/>
          </p:cNvPicPr>
          <p:nvPr/>
        </p:nvPicPr>
        <p:blipFill>
          <a:blip r:embed="rId3">
            <a:extLst/>
          </a:blip>
          <a:stretch>
            <a:fillRect/>
          </a:stretch>
        </p:blipFill>
        <p:spPr>
          <a:xfrm>
            <a:off x="-943437" y="-89515"/>
            <a:ext cx="14891674" cy="9932630"/>
          </a:xfrm>
          <a:prstGeom prst="rect">
            <a:avLst/>
          </a:prstGeom>
          <a:ln w="12700">
            <a:miter lim="400000"/>
          </a:ln>
        </p:spPr>
      </p:pic>
      <p:sp>
        <p:nvSpPr>
          <p:cNvPr id="444" name="Shape 444"/>
          <p:cNvSpPr/>
          <p:nvPr/>
        </p:nvSpPr>
        <p:spPr>
          <a:xfrm>
            <a:off x="205147" y="7784309"/>
            <a:ext cx="12594506" cy="2133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FFFFFF"/>
                </a:solidFill>
                <a:latin typeface="Tahoma"/>
                <a:ea typeface="Tahoma"/>
                <a:cs typeface="Tahoma"/>
                <a:sym typeface="Tahoma"/>
              </a:defRPr>
            </a:lvl1pPr>
          </a:lstStyle>
          <a:p>
            <a:r>
              <a:t>smart watches</a:t>
            </a:r>
          </a:p>
        </p:txBody>
      </p:sp>
      <p:sp>
        <p:nvSpPr>
          <p:cNvPr id="445" name="Shape 445"/>
          <p:cNvSpPr/>
          <p:nvPr/>
        </p:nvSpPr>
        <p:spPr>
          <a:xfrm>
            <a:off x="18199" y="-6700"/>
            <a:ext cx="249299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flickr.com/photos/piatkowski/8558437789/</a:t>
            </a:r>
          </a:p>
        </p:txBody>
      </p:sp>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ebble_Smartwatch___Smartwatch_for_iPhone___Android.jpg"/>
          <p:cNvPicPr>
            <a:picLocks noChangeAspect="1"/>
          </p:cNvPicPr>
          <p:nvPr/>
        </p:nvPicPr>
        <p:blipFill>
          <a:blip r:embed="rId2">
            <a:extLst/>
          </a:blip>
          <a:stretch>
            <a:fillRect/>
          </a:stretch>
        </p:blipFill>
        <p:spPr>
          <a:xfrm>
            <a:off x="4219" y="0"/>
            <a:ext cx="13304938" cy="10160606"/>
          </a:xfrm>
          <a:prstGeom prst="rect">
            <a:avLst/>
          </a:prstGeom>
          <a:ln w="12700">
            <a:miter lim="400000"/>
          </a:ln>
        </p:spPr>
      </p:pic>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Discover_Pebble___Pebble_Features___Pebble_Smartwatch___Smartwatch_for_iPhone___Android.jpg"/>
          <p:cNvPicPr>
            <a:picLocks noChangeAspect="1"/>
          </p:cNvPicPr>
          <p:nvPr/>
        </p:nvPicPr>
        <p:blipFill>
          <a:blip r:embed="rId2">
            <a:extLst/>
          </a:blip>
          <a:stretch>
            <a:fillRect/>
          </a:stretch>
        </p:blipFill>
        <p:spPr>
          <a:xfrm>
            <a:off x="-1" y="-1"/>
            <a:ext cx="13004801" cy="9753601"/>
          </a:xfrm>
          <a:prstGeom prst="rect">
            <a:avLst/>
          </a:prstGeom>
          <a:ln w="12700">
            <a:miter lim="400000"/>
          </a:ln>
        </p:spPr>
      </p:pic>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54" name="Shape 454"/>
          <p:cNvSpPr/>
          <p:nvPr/>
        </p:nvSpPr>
        <p:spPr>
          <a:xfrm>
            <a:off x="143290" y="-280027"/>
            <a:ext cx="12718220" cy="37592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lnSpc>
                <a:spcPct val="80000"/>
              </a:lnSpc>
              <a:defRPr sz="13300" b="1">
                <a:solidFill>
                  <a:srgbClr val="FFFFFF"/>
                </a:solidFill>
                <a:latin typeface="Tahoma"/>
                <a:ea typeface="Tahoma"/>
                <a:cs typeface="Tahoma"/>
                <a:sym typeface="Tahoma"/>
              </a:defRPr>
            </a:pPr>
            <a:r>
              <a:t>health monitor</a:t>
            </a:r>
            <a:br/>
            <a:r>
              <a:t>bracelets</a:t>
            </a:r>
          </a:p>
        </p:txBody>
      </p:sp>
      <p:sp>
        <p:nvSpPr>
          <p:cNvPr id="455" name="Shape 455"/>
          <p:cNvSpPr/>
          <p:nvPr/>
        </p:nvSpPr>
        <p:spPr>
          <a:xfrm>
            <a:off x="10331306" y="9506299"/>
            <a:ext cx="266952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flickr.com/photos/intelfreepress/9690003914/</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192" name="Shape 192"/>
          <p:cNvSpPr/>
          <p:nvPr/>
        </p:nvSpPr>
        <p:spPr>
          <a:xfrm>
            <a:off x="2217285" y="31723"/>
            <a:ext cx="10642800" cy="3759201"/>
          </a:xfrm>
          <a:prstGeom prst="rect">
            <a:avLst/>
          </a:prstGeom>
          <a:solidFill>
            <a:srgbClr val="53585F"/>
          </a:solidFill>
          <a:ln w="12700">
            <a:miter lim="400000"/>
          </a:ln>
          <a:effectLst>
            <a:outerShdw blurRad="63500" dist="187509" dir="2870238" rotWithShape="0">
              <a:srgbClr val="000000">
                <a:alpha val="6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defTabSz="584200">
              <a:lnSpc>
                <a:spcPct val="80000"/>
              </a:lnSpc>
              <a:defRPr sz="13300" b="1">
                <a:solidFill>
                  <a:srgbClr val="FF9300"/>
                </a:solidFill>
                <a:latin typeface="Tahoma"/>
                <a:ea typeface="Tahoma"/>
                <a:cs typeface="Tahoma"/>
                <a:sym typeface="Tahoma"/>
              </a:defRPr>
            </a:pPr>
            <a:r>
              <a:t>What’s NEW </a:t>
            </a:r>
            <a:br/>
            <a:r>
              <a:t>for you?</a:t>
            </a:r>
          </a:p>
        </p:txBody>
      </p:sp>
    </p:spTree>
  </p:cSld>
  <p:clrMapOvr>
    <a:masterClrMapping/>
  </p:clrMapOvr>
  <p:transition xmlns:p14="http://schemas.microsoft.com/office/powerpoint/2010/mai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Fitbit®_Official_Site__Flex__One_and_Zip_Wireless_Activity_and_Sleep_Trackers.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Nike__FuelBand_SE_Rose_Gold__Nike_Store.png"/>
          <p:cNvPicPr>
            <a:picLocks noChangeAspect="1"/>
          </p:cNvPicPr>
          <p:nvPr/>
        </p:nvPicPr>
        <p:blipFill>
          <a:blip r:embed="rId3">
            <a:extLst/>
          </a:blip>
          <a:stretch>
            <a:fillRect/>
          </a:stretch>
        </p:blipFill>
        <p:spPr>
          <a:xfrm>
            <a:off x="0" y="-127000"/>
            <a:ext cx="13360400" cy="10020300"/>
          </a:xfrm>
          <a:prstGeom prst="rect">
            <a:avLst/>
          </a:prstGeom>
          <a:ln w="12700">
            <a:miter lim="400000"/>
          </a:ln>
        </p:spPr>
      </p:pic>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UP24_by_Jawbone___Wristband___App___Track_how_you_sleep__move_and_eat_.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pasted-image.png"/>
          <p:cNvPicPr>
            <a:picLocks noChangeAspect="1"/>
          </p:cNvPicPr>
          <p:nvPr/>
        </p:nvPicPr>
        <p:blipFill>
          <a:blip r:embed="rId3">
            <a:extLst/>
          </a:blip>
          <a:stretch>
            <a:fillRect/>
          </a:stretch>
        </p:blipFill>
        <p:spPr>
          <a:xfrm>
            <a:off x="0" y="1239864"/>
            <a:ext cx="13004800" cy="7273872"/>
          </a:xfrm>
          <a:prstGeom prst="rect">
            <a:avLst/>
          </a:prstGeom>
          <a:ln w="12700">
            <a:miter lim="400000"/>
          </a:ln>
        </p:spPr>
      </p:pic>
      <p:sp>
        <p:nvSpPr>
          <p:cNvPr id="472" name="Shape 472"/>
          <p:cNvSpPr/>
          <p:nvPr/>
        </p:nvSpPr>
        <p:spPr>
          <a:xfrm>
            <a:off x="11928077" y="8513833"/>
            <a:ext cx="104603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DCDEE0"/>
                </a:solidFill>
              </a:defRPr>
            </a:lvl1pPr>
          </a:lstStyle>
          <a:p>
            <a:r>
              <a:t>hexoskin.com</a:t>
            </a:r>
          </a:p>
        </p:txBody>
      </p:sp>
    </p:spTree>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77" name="Shape 477"/>
          <p:cNvSpPr/>
          <p:nvPr/>
        </p:nvSpPr>
        <p:spPr>
          <a:xfrm>
            <a:off x="75147" y="-229228"/>
            <a:ext cx="12852401" cy="53848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80000"/>
              </a:lnSpc>
              <a:defRPr sz="13300" b="1">
                <a:solidFill>
                  <a:srgbClr val="FFFFFF"/>
                </a:solidFill>
                <a:latin typeface="Tahoma"/>
                <a:ea typeface="Tahoma"/>
                <a:cs typeface="Tahoma"/>
                <a:sym typeface="Tahoma"/>
              </a:defRPr>
            </a:lvl1pPr>
          </a:lstStyle>
          <a:p>
            <a:r>
              <a:t>what’s this mean for the library?</a:t>
            </a:r>
          </a:p>
        </p:txBody>
      </p:sp>
      <p:sp>
        <p:nvSpPr>
          <p:cNvPr id="478" name="Shape 478"/>
          <p:cNvSpPr/>
          <p:nvPr/>
        </p:nvSpPr>
        <p:spPr>
          <a:xfrm>
            <a:off x="10331306" y="9506299"/>
            <a:ext cx="266952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flickr.com/photos/intelfreepress/9690003914/</a:t>
            </a:r>
          </a:p>
        </p:txBody>
      </p:sp>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pasted-image.png"/>
          <p:cNvPicPr>
            <a:picLocks noChangeAspect="1"/>
          </p:cNvPicPr>
          <p:nvPr/>
        </p:nvPicPr>
        <p:blipFill>
          <a:blip r:embed="rId3">
            <a:extLst/>
          </a:blip>
          <a:stretch>
            <a:fillRect/>
          </a:stretch>
        </p:blipFill>
        <p:spPr>
          <a:xfrm>
            <a:off x="-932620" y="-67779"/>
            <a:ext cx="14870040" cy="9889158"/>
          </a:xfrm>
          <a:prstGeom prst="rect">
            <a:avLst/>
          </a:prstGeom>
          <a:ln w="12700">
            <a:miter lim="400000"/>
          </a:ln>
        </p:spPr>
      </p:pic>
      <p:sp>
        <p:nvSpPr>
          <p:cNvPr id="483" name="Shape 483"/>
          <p:cNvSpPr/>
          <p:nvPr/>
        </p:nvSpPr>
        <p:spPr>
          <a:xfrm>
            <a:off x="5594471" y="-3197899"/>
            <a:ext cx="8200629" cy="154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t>5</a:t>
            </a:r>
          </a:p>
        </p:txBody>
      </p:sp>
      <p:sp>
        <p:nvSpPr>
          <p:cNvPr id="484" name="Shape 484"/>
          <p:cNvSpPr/>
          <p:nvPr/>
        </p:nvSpPr>
        <p:spPr>
          <a:xfrm>
            <a:off x="2632816" y="3335205"/>
            <a:ext cx="8200629" cy="39624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defTabSz="584200">
              <a:lnSpc>
                <a:spcPct val="90000"/>
              </a:lnSpc>
              <a:defRPr sz="13300" b="1">
                <a:solidFill>
                  <a:srgbClr val="FF9300"/>
                </a:solidFill>
                <a:latin typeface="Tahoma"/>
                <a:ea typeface="Tahoma"/>
                <a:cs typeface="Tahoma"/>
                <a:sym typeface="Tahoma"/>
              </a:defRPr>
            </a:pPr>
            <a:r>
              <a:t>smart</a:t>
            </a:r>
            <a:br/>
            <a:r>
              <a:t>machines</a:t>
            </a:r>
          </a:p>
        </p:txBody>
      </p:sp>
      <p:sp>
        <p:nvSpPr>
          <p:cNvPr id="485" name="Shape 485"/>
          <p:cNvSpPr/>
          <p:nvPr/>
        </p:nvSpPr>
        <p:spPr>
          <a:xfrm>
            <a:off x="11986633" y="9533466"/>
            <a:ext cx="1010556"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DCDEE0"/>
                </a:solidFill>
              </a:defRPr>
            </a:lvl1pPr>
          </a:lstStyle>
          <a:p>
            <a:r>
              <a:t>flic.kr/p/cTn6M9</a:t>
            </a:r>
          </a:p>
        </p:txBody>
      </p:sp>
    </p:spTree>
  </p:cSld>
  <p:clrMapOvr>
    <a:masterClrMapping/>
  </p:clrMapOvr>
  <p:transition xmlns:p14="http://schemas.microsoft.com/office/powerpoint/2010/mai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asted-image.png"/>
          <p:cNvPicPr>
            <a:picLocks noChangeAspect="1"/>
          </p:cNvPicPr>
          <p:nvPr/>
        </p:nvPicPr>
        <p:blipFill>
          <a:blip r:embed="rId3">
            <a:extLst/>
          </a:blip>
          <a:stretch>
            <a:fillRect/>
          </a:stretch>
        </p:blipFill>
        <p:spPr>
          <a:xfrm>
            <a:off x="0" y="546100"/>
            <a:ext cx="13004800" cy="8661400"/>
          </a:xfrm>
          <a:prstGeom prst="rect">
            <a:avLst/>
          </a:prstGeom>
          <a:ln w="12700">
            <a:miter lim="400000"/>
          </a:ln>
        </p:spPr>
      </p:pic>
      <p:sp>
        <p:nvSpPr>
          <p:cNvPr id="490" name="Shape 490"/>
          <p:cNvSpPr/>
          <p:nvPr/>
        </p:nvSpPr>
        <p:spPr>
          <a:xfrm>
            <a:off x="12037433" y="9160933"/>
            <a:ext cx="996480"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DCDEE0"/>
                </a:solidFill>
              </a:defRPr>
            </a:lvl1pPr>
          </a:lstStyle>
          <a:p>
            <a:r>
              <a:t>flic.kr/p/a9HrBK</a:t>
            </a:r>
          </a:p>
        </p:txBody>
      </p:sp>
      <p:sp>
        <p:nvSpPr>
          <p:cNvPr id="491" name="Shape 491"/>
          <p:cNvSpPr/>
          <p:nvPr/>
        </p:nvSpPr>
        <p:spPr>
          <a:xfrm>
            <a:off x="5698353" y="482539"/>
            <a:ext cx="7136225" cy="21336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90000"/>
              </a:lnSpc>
              <a:defRPr sz="13300" b="1">
                <a:solidFill>
                  <a:srgbClr val="FF9300"/>
                </a:solidFill>
                <a:latin typeface="Tahoma"/>
                <a:ea typeface="Tahoma"/>
                <a:cs typeface="Tahoma"/>
                <a:sym typeface="Tahoma"/>
              </a:defRPr>
            </a:lvl1pPr>
          </a:lstStyle>
          <a:p>
            <a:r>
              <a:t>robotics</a:t>
            </a:r>
          </a:p>
        </p:txBody>
      </p:sp>
    </p:spTree>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pasted-image.png"/>
          <p:cNvPicPr>
            <a:picLocks noChangeAspect="1"/>
          </p:cNvPicPr>
          <p:nvPr/>
        </p:nvPicPr>
        <p:blipFill>
          <a:blip r:embed="rId3">
            <a:extLst/>
          </a:blip>
          <a:stretch>
            <a:fillRect/>
          </a:stretch>
        </p:blipFill>
        <p:spPr>
          <a:xfrm>
            <a:off x="0" y="679450"/>
            <a:ext cx="13004800" cy="8394700"/>
          </a:xfrm>
          <a:prstGeom prst="rect">
            <a:avLst/>
          </a:prstGeom>
          <a:ln w="12700">
            <a:miter lim="400000"/>
          </a:ln>
        </p:spPr>
      </p:pic>
      <p:sp>
        <p:nvSpPr>
          <p:cNvPr id="496" name="Shape 496"/>
          <p:cNvSpPr/>
          <p:nvPr/>
        </p:nvSpPr>
        <p:spPr>
          <a:xfrm>
            <a:off x="11969700" y="9059333"/>
            <a:ext cx="100354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u="sng">
                <a:solidFill>
                  <a:srgbClr val="A6AAA8"/>
                </a:solidFill>
                <a:hlinkClick r:id="rId4"/>
              </a:defRPr>
            </a:lvl1pPr>
          </a:lstStyle>
          <a:p>
            <a:pPr>
              <a:defRPr u="none"/>
            </a:pPr>
            <a:r>
              <a:rPr u="sng">
                <a:hlinkClick r:id="rId4"/>
              </a:rPr>
              <a:t>flic.kr/p/p1FYTd</a:t>
            </a:r>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pasted-image.png"/>
          <p:cNvPicPr>
            <a:picLocks noChangeAspect="1"/>
          </p:cNvPicPr>
          <p:nvPr/>
        </p:nvPicPr>
        <p:blipFill>
          <a:blip r:embed="rId3">
            <a:extLst/>
          </a:blip>
          <a:stretch>
            <a:fillRect/>
          </a:stretch>
        </p:blipFill>
        <p:spPr>
          <a:xfrm>
            <a:off x="0" y="539750"/>
            <a:ext cx="13004800" cy="8674100"/>
          </a:xfrm>
          <a:prstGeom prst="rect">
            <a:avLst/>
          </a:prstGeom>
          <a:ln w="12700">
            <a:miter lim="400000"/>
          </a:ln>
        </p:spPr>
      </p:pic>
      <p:sp>
        <p:nvSpPr>
          <p:cNvPr id="501" name="Shape 501"/>
          <p:cNvSpPr/>
          <p:nvPr/>
        </p:nvSpPr>
        <p:spPr>
          <a:xfrm>
            <a:off x="12020500" y="9160933"/>
            <a:ext cx="1003425"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A6AAA8"/>
                </a:solidFill>
              </a:defRPr>
            </a:lvl1pPr>
          </a:lstStyle>
          <a:p>
            <a:r>
              <a:t>flic.kr/p/qWDEP</a:t>
            </a:r>
          </a:p>
        </p:txBody>
      </p:sp>
    </p:spTree>
  </p:cSld>
  <p:clrMapOvr>
    <a:masterClrMapping/>
  </p:clrMapOvr>
  <p:transition xmlns:p14="http://schemas.microsoft.com/office/powerpoint/2010/mai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506" name="Shape 506"/>
          <p:cNvSpPr/>
          <p:nvPr/>
        </p:nvSpPr>
        <p:spPr>
          <a:xfrm>
            <a:off x="12054367" y="-67734"/>
            <a:ext cx="961319"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flic.kr/p/k6bnoy</a:t>
            </a:r>
          </a:p>
        </p:txBody>
      </p:sp>
      <p:sp>
        <p:nvSpPr>
          <p:cNvPr id="507" name="Shape 507"/>
          <p:cNvSpPr/>
          <p:nvPr/>
        </p:nvSpPr>
        <p:spPr>
          <a:xfrm>
            <a:off x="76200" y="4265207"/>
            <a:ext cx="10483586" cy="53848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80000"/>
              </a:lnSpc>
              <a:defRPr sz="13300" b="1">
                <a:solidFill>
                  <a:srgbClr val="FFFFFF"/>
                </a:solidFill>
                <a:latin typeface="Tahoma"/>
                <a:ea typeface="Tahoma"/>
                <a:cs typeface="Tahoma"/>
                <a:sym typeface="Tahoma"/>
              </a:defRPr>
            </a:lvl1pPr>
          </a:lstStyle>
          <a:p>
            <a:r>
              <a:t>what’s this mean for the library?</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nvSpPr>
        <p:spPr>
          <a:xfrm>
            <a:off x="6102827" y="-3143239"/>
            <a:ext cx="8200629" cy="154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t>1</a:t>
            </a:r>
          </a:p>
        </p:txBody>
      </p:sp>
      <p:sp>
        <p:nvSpPr>
          <p:cNvPr id="197" name="Shape 197"/>
          <p:cNvSpPr/>
          <p:nvPr/>
        </p:nvSpPr>
        <p:spPr>
          <a:xfrm>
            <a:off x="556262" y="2895599"/>
            <a:ext cx="11388864" cy="39624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lnSpc>
                <a:spcPct val="90000"/>
              </a:lnSpc>
              <a:defRPr sz="13300" b="1">
                <a:solidFill>
                  <a:srgbClr val="FF9300"/>
                </a:solidFill>
                <a:latin typeface="Tahoma"/>
                <a:ea typeface="Tahoma"/>
                <a:cs typeface="Tahoma"/>
                <a:sym typeface="Tahoma"/>
              </a:defRPr>
            </a:pPr>
            <a:r>
              <a:t>The Internet</a:t>
            </a:r>
            <a:br/>
            <a:r>
              <a:t>of Things</a:t>
            </a:r>
          </a:p>
        </p:txBody>
      </p:sp>
    </p:spTree>
  </p:cSld>
  <p:clrMapOvr>
    <a:masterClrMapping/>
  </p:clrMapOvr>
  <p:transition xmlns:p14="http://schemas.microsoft.com/office/powerpoint/2010/mai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droppedImage.png"/>
          <p:cNvPicPr>
            <a:picLocks noChangeAspect="1"/>
          </p:cNvPicPr>
          <p:nvPr/>
        </p:nvPicPr>
        <p:blipFill>
          <a:blip r:embed="rId3">
            <a:extLst/>
          </a:blip>
          <a:stretch>
            <a:fillRect/>
          </a:stretch>
        </p:blipFill>
        <p:spPr>
          <a:xfrm>
            <a:off x="0" y="12700"/>
            <a:ext cx="13004800" cy="9753600"/>
          </a:xfrm>
          <a:prstGeom prst="rect">
            <a:avLst/>
          </a:prstGeom>
          <a:ln w="12700">
            <a:miter lim="400000"/>
          </a:ln>
        </p:spPr>
      </p:pic>
      <p:pic>
        <p:nvPicPr>
          <p:cNvPr id="512" name="image.jpg"/>
          <p:cNvPicPr>
            <a:picLocks/>
          </p:cNvPicPr>
          <p:nvPr/>
        </p:nvPicPr>
        <p:blipFill>
          <a:blip r:embed="rId4">
            <a:extLst/>
          </a:blip>
          <a:stretch>
            <a:fillRect/>
          </a:stretch>
        </p:blipFill>
        <p:spPr>
          <a:xfrm>
            <a:off x="3797300" y="1366837"/>
            <a:ext cx="5511800" cy="7319963"/>
          </a:xfrm>
          <a:prstGeom prst="rect">
            <a:avLst/>
          </a:prstGeom>
          <a:ln w="12700">
            <a:miter lim="400000"/>
          </a:ln>
        </p:spPr>
      </p:pic>
      <p:sp>
        <p:nvSpPr>
          <p:cNvPr id="513" name="Shape 513"/>
          <p:cNvSpPr/>
          <p:nvPr/>
        </p:nvSpPr>
        <p:spPr>
          <a:xfrm>
            <a:off x="473793" y="573061"/>
            <a:ext cx="8835307" cy="1257301"/>
          </a:xfrm>
          <a:prstGeom prst="rect">
            <a:avLst/>
          </a:prstGeom>
          <a:solidFill>
            <a:srgbClr val="232323"/>
          </a:solidFill>
          <a:ln w="127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7500" b="1">
                <a:solidFill>
                  <a:srgbClr val="FFFFFF"/>
                </a:solidFill>
                <a:latin typeface="Tahoma"/>
                <a:ea typeface="Tahoma"/>
                <a:cs typeface="Tahoma"/>
                <a:sym typeface="Tahoma"/>
              </a:defRPr>
            </a:lvl1pPr>
          </a:lstStyle>
          <a:p>
            <a:r>
              <a:rPr dirty="0"/>
              <a:t>to be continued …</a:t>
            </a:r>
          </a:p>
        </p:txBody>
      </p:sp>
      <p:sp>
        <p:nvSpPr>
          <p:cNvPr id="514" name="Shape 514"/>
          <p:cNvSpPr/>
          <p:nvPr/>
        </p:nvSpPr>
        <p:spPr>
          <a:xfrm>
            <a:off x="3719329" y="8000999"/>
            <a:ext cx="8519977" cy="1257301"/>
          </a:xfrm>
          <a:prstGeom prst="rect">
            <a:avLst/>
          </a:prstGeom>
          <a:solidFill>
            <a:srgbClr val="232323"/>
          </a:solidFill>
          <a:ln w="127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7500" b="1">
                <a:solidFill>
                  <a:srgbClr val="FFFFFF"/>
                </a:solidFill>
                <a:latin typeface="Tahoma"/>
                <a:ea typeface="Tahoma"/>
                <a:cs typeface="Tahoma"/>
                <a:sym typeface="Tahoma"/>
              </a:defRPr>
            </a:lvl1pPr>
          </a:lstStyle>
          <a:p>
            <a:r>
              <a:t>davidleeking.com</a:t>
            </a:r>
          </a:p>
        </p:txBody>
      </p:sp>
    </p:spTree>
  </p:cSld>
  <p:clrMapOvr>
    <a:masterClrMapping/>
  </p:clrMapOvr>
  <p:transition xmlns:p14="http://schemas.microsoft.com/office/powerpoint/2010/mai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5360" y="975360"/>
            <a:ext cx="11054080" cy="2384213"/>
          </a:xfrm>
        </p:spPr>
        <p:txBody>
          <a:bodyPr/>
          <a:lstStyle/>
          <a:p>
            <a:pPr eaLnBrk="1" hangingPunct="1">
              <a:defRPr/>
            </a:pPr>
            <a:r>
              <a:rPr lang="en-US" b="1" dirty="0" smtClean="0">
                <a:solidFill>
                  <a:srgbClr val="FF9900"/>
                </a:solidFill>
                <a:latin typeface="Segoe UI Black" charset="0"/>
              </a:rPr>
              <a:t>Emerging Tech Trends</a:t>
            </a:r>
            <a:r>
              <a:rPr lang="en-US" dirty="0" smtClean="0">
                <a:solidFill>
                  <a:srgbClr val="FF9900"/>
                </a:solidFill>
              </a:rPr>
              <a:t> </a:t>
            </a:r>
            <a:br>
              <a:rPr lang="en-US" dirty="0" smtClean="0">
                <a:solidFill>
                  <a:srgbClr val="FF9900"/>
                </a:solidFill>
              </a:rPr>
            </a:br>
            <a:r>
              <a:rPr lang="en-US" sz="2800" dirty="0">
                <a:solidFill>
                  <a:srgbClr val="FF9900"/>
                </a:solidFill>
              </a:rPr>
              <a:t>The Series Continues</a:t>
            </a:r>
          </a:p>
        </p:txBody>
      </p:sp>
      <p:sp>
        <p:nvSpPr>
          <p:cNvPr id="110594" name="TextBox 1"/>
          <p:cNvSpPr txBox="1">
            <a:spLocks noChangeArrowheads="1"/>
          </p:cNvSpPr>
          <p:nvPr/>
        </p:nvSpPr>
        <p:spPr bwMode="auto">
          <a:xfrm>
            <a:off x="2811588" y="3449315"/>
            <a:ext cx="8344747" cy="253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1300460" eaLnBrk="1" fontAlgn="base" hangingPunct="1">
              <a:spcBef>
                <a:spcPct val="0"/>
              </a:spcBef>
              <a:spcAft>
                <a:spcPct val="0"/>
              </a:spcAft>
            </a:pPr>
            <a:endParaRPr lang="en-US" sz="2600" kern="1200" dirty="0">
              <a:solidFill>
                <a:srgbClr val="000000"/>
              </a:solidFill>
            </a:endParaRPr>
          </a:p>
          <a:p>
            <a:pPr defTabSz="1300460" eaLnBrk="1" fontAlgn="base" hangingPunct="1">
              <a:spcBef>
                <a:spcPct val="0"/>
              </a:spcBef>
              <a:spcAft>
                <a:spcPct val="0"/>
              </a:spcAft>
            </a:pPr>
            <a:r>
              <a:rPr lang="en-US" sz="2600" kern="1200" dirty="0">
                <a:solidFill>
                  <a:srgbClr val="000000"/>
                </a:solidFill>
              </a:rPr>
              <a:t>Part 3:	Tuesday, March 2, 2016</a:t>
            </a:r>
          </a:p>
          <a:p>
            <a:pPr defTabSz="1300460" eaLnBrk="1" fontAlgn="base" hangingPunct="1">
              <a:spcBef>
                <a:spcPct val="0"/>
              </a:spcBef>
              <a:spcAft>
                <a:spcPct val="0"/>
              </a:spcAft>
            </a:pPr>
            <a:r>
              <a:rPr lang="en-US" sz="2600" kern="1200" dirty="0">
                <a:solidFill>
                  <a:srgbClr val="000000"/>
                </a:solidFill>
              </a:rPr>
              <a:t>	David Lee King</a:t>
            </a:r>
          </a:p>
          <a:p>
            <a:pPr defTabSz="1300460" eaLnBrk="1" fontAlgn="base" hangingPunct="1">
              <a:spcBef>
                <a:spcPct val="0"/>
              </a:spcBef>
              <a:spcAft>
                <a:spcPct val="0"/>
              </a:spcAft>
            </a:pPr>
            <a:endParaRPr lang="en-US" sz="2600" kern="1200" dirty="0">
              <a:solidFill>
                <a:srgbClr val="000000"/>
              </a:solidFill>
            </a:endParaRPr>
          </a:p>
          <a:p>
            <a:pPr defTabSz="1300460" eaLnBrk="1" fontAlgn="base" hangingPunct="1">
              <a:spcBef>
                <a:spcPct val="0"/>
              </a:spcBef>
              <a:spcAft>
                <a:spcPct val="0"/>
              </a:spcAft>
            </a:pPr>
            <a:r>
              <a:rPr lang="en-US" sz="2600" kern="1200" dirty="0">
                <a:solidFill>
                  <a:srgbClr val="000000"/>
                </a:solidFill>
              </a:rPr>
              <a:t>Part 4:	Wednesday, June 15, 2016</a:t>
            </a:r>
          </a:p>
          <a:p>
            <a:pPr defTabSz="1300460" eaLnBrk="1" fontAlgn="base" hangingPunct="1">
              <a:spcBef>
                <a:spcPct val="0"/>
              </a:spcBef>
              <a:spcAft>
                <a:spcPct val="0"/>
              </a:spcAft>
            </a:pPr>
            <a:r>
              <a:rPr lang="en-US" sz="2600" kern="1200" dirty="0">
                <a:solidFill>
                  <a:srgbClr val="000000"/>
                </a:solidFill>
              </a:rPr>
              <a:t>	Laura Solomon</a:t>
            </a:r>
          </a:p>
        </p:txBody>
      </p:sp>
      <p:pic>
        <p:nvPicPr>
          <p:cNvPr id="110595" name="Picture 3" descr="IFP logo 2012_outline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360" y="8453120"/>
            <a:ext cx="617728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2059093" y="6285653"/>
            <a:ext cx="8994987" cy="2655147"/>
          </a:xfrm>
        </p:spPr>
        <p:txBody>
          <a:bodyPr/>
          <a:lstStyle/>
          <a:p>
            <a:pPr marL="0" indent="0" algn="ctr">
              <a:buNone/>
            </a:pPr>
            <a:r>
              <a:rPr lang="en-US" sz="2000" dirty="0">
                <a:latin typeface="Arial" charset="0"/>
              </a:rPr>
              <a:t>Infopeople webinars are supported </a:t>
            </a:r>
            <a:r>
              <a:rPr lang="en-US" sz="2000" dirty="0">
                <a:latin typeface="Arial" charset="0"/>
              </a:rPr>
              <a:t>in part by </a:t>
            </a:r>
            <a:r>
              <a:rPr lang="en-US" sz="20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None/>
            </a:pPr>
            <a:endParaRPr lang="en-US" sz="20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448" y="3064542"/>
            <a:ext cx="10476009" cy="1240289"/>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asted-image.png"/>
          <p:cNvPicPr>
            <a:picLocks noChangeAspect="1"/>
          </p:cNvPicPr>
          <p:nvPr/>
        </p:nvPicPr>
        <p:blipFill>
          <a:blip r:embed="rId3">
            <a:extLst/>
          </a:blip>
          <a:stretch>
            <a:fillRect/>
          </a:stretch>
        </p:blipFill>
        <p:spPr>
          <a:xfrm>
            <a:off x="0" y="48193"/>
            <a:ext cx="13004800" cy="9657214"/>
          </a:xfrm>
          <a:prstGeom prst="rect">
            <a:avLst/>
          </a:prstGeom>
          <a:ln w="12700">
            <a:miter lim="400000"/>
          </a:ln>
        </p:spPr>
      </p:pic>
      <p:sp>
        <p:nvSpPr>
          <p:cNvPr id="200" name="Shape 200"/>
          <p:cNvSpPr/>
          <p:nvPr/>
        </p:nvSpPr>
        <p:spPr>
          <a:xfrm>
            <a:off x="13168005" y="6888432"/>
            <a:ext cx="393800" cy="279401"/>
          </a:xfrm>
          <a:prstGeom prst="rect">
            <a:avLst/>
          </a:prstGeom>
          <a:ln w="12700">
            <a:miter lim="400000"/>
          </a:ln>
        </p:spPr>
        <p:txBody>
          <a:bodyPr wrap="none" lIns="50800" tIns="50800" rIns="50800" bIns="50800" anchor="ctr">
            <a:spAutoFit/>
          </a:bodyPr>
          <a:lstStyle/>
          <a:p>
            <a:endParaRPr/>
          </a:p>
        </p:txBody>
      </p:sp>
      <p:sp>
        <p:nvSpPr>
          <p:cNvPr id="201" name="Shape 201"/>
          <p:cNvSpPr/>
          <p:nvPr/>
        </p:nvSpPr>
        <p:spPr>
          <a:xfrm>
            <a:off x="11264776" y="9477554"/>
            <a:ext cx="1737334"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A6AAA8"/>
                </a:solidFill>
                <a:latin typeface="Lucida Grande"/>
                <a:ea typeface="Lucida Grande"/>
                <a:cs typeface="Lucida Grande"/>
                <a:sym typeface="Lucida Grande"/>
              </a:defRPr>
            </a:lvl1pPr>
          </a:lstStyle>
          <a:p>
            <a:r>
              <a:t>ams-ix.net/newsitems/87</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p:nvPr/>
        </p:nvSpPr>
        <p:spPr>
          <a:xfrm>
            <a:off x="13168005" y="6888432"/>
            <a:ext cx="393800" cy="279401"/>
          </a:xfrm>
          <a:prstGeom prst="rect">
            <a:avLst/>
          </a:prstGeom>
          <a:ln w="12700">
            <a:miter lim="400000"/>
          </a:ln>
        </p:spPr>
        <p:txBody>
          <a:bodyPr wrap="none" lIns="50800" tIns="50800" rIns="50800" bIns="50800" anchor="ctr">
            <a:spAutoFit/>
          </a:bodyPr>
          <a:lstStyle/>
          <a:p>
            <a:endParaRPr/>
          </a:p>
        </p:txBody>
      </p:sp>
      <p:pic>
        <p:nvPicPr>
          <p:cNvPr id="206" name="pasted-image.png"/>
          <p:cNvPicPr>
            <a:picLocks noChangeAspect="1"/>
          </p:cNvPicPr>
          <p:nvPr/>
        </p:nvPicPr>
        <p:blipFill>
          <a:blip r:embed="rId3">
            <a:extLst/>
          </a:blip>
          <a:stretch>
            <a:fillRect/>
          </a:stretch>
        </p:blipFill>
        <p:spPr>
          <a:xfrm>
            <a:off x="0" y="539750"/>
            <a:ext cx="13004800" cy="8674100"/>
          </a:xfrm>
          <a:prstGeom prst="rect">
            <a:avLst/>
          </a:prstGeom>
          <a:ln w="12700">
            <a:miter lim="400000"/>
          </a:ln>
        </p:spPr>
      </p:pic>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000000"/>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TotalTime>
  <Words>4888</Words>
  <Application>Microsoft Macintosh PowerPoint</Application>
  <PresentationFormat>Custom</PresentationFormat>
  <Paragraphs>350</Paragraphs>
  <Slides>72</Slides>
  <Notes>65</Notes>
  <HiddenSlides>0</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Black</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Emerging Tech Trends  The Series Continues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Mary Augugliaro</cp:lastModifiedBy>
  <cp:revision>5</cp:revision>
  <dcterms:modified xsi:type="dcterms:W3CDTF">2016-01-29T18:22:59Z</dcterms:modified>
</cp:coreProperties>
</file>